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178"/>
  </p:notesMasterIdLst>
  <p:sldIdLst>
    <p:sldId id="596" r:id="rId2"/>
    <p:sldId id="597" r:id="rId3"/>
    <p:sldId id="598" r:id="rId4"/>
    <p:sldId id="362" r:id="rId5"/>
    <p:sldId id="363" r:id="rId6"/>
    <p:sldId id="364" r:id="rId7"/>
    <p:sldId id="365" r:id="rId8"/>
    <p:sldId id="366" r:id="rId9"/>
    <p:sldId id="367" r:id="rId10"/>
    <p:sldId id="368" r:id="rId11"/>
    <p:sldId id="369" r:id="rId12"/>
    <p:sldId id="370" r:id="rId13"/>
    <p:sldId id="371" r:id="rId14"/>
    <p:sldId id="372" r:id="rId15"/>
    <p:sldId id="373" r:id="rId16"/>
    <p:sldId id="374" r:id="rId17"/>
    <p:sldId id="375" r:id="rId18"/>
    <p:sldId id="376" r:id="rId19"/>
    <p:sldId id="377" r:id="rId20"/>
    <p:sldId id="378" r:id="rId21"/>
    <p:sldId id="390" r:id="rId22"/>
    <p:sldId id="393" r:id="rId23"/>
    <p:sldId id="394" r:id="rId24"/>
    <p:sldId id="395" r:id="rId25"/>
    <p:sldId id="397" r:id="rId26"/>
    <p:sldId id="398" r:id="rId27"/>
    <p:sldId id="399" r:id="rId28"/>
    <p:sldId id="400" r:id="rId29"/>
    <p:sldId id="401" r:id="rId30"/>
    <p:sldId id="402" r:id="rId31"/>
    <p:sldId id="403" r:id="rId32"/>
    <p:sldId id="612" r:id="rId33"/>
    <p:sldId id="613" r:id="rId34"/>
    <p:sldId id="615" r:id="rId35"/>
    <p:sldId id="616" r:id="rId36"/>
    <p:sldId id="617" r:id="rId37"/>
    <p:sldId id="618" r:id="rId38"/>
    <p:sldId id="619" r:id="rId39"/>
    <p:sldId id="621" r:id="rId40"/>
    <p:sldId id="622" r:id="rId41"/>
    <p:sldId id="624" r:id="rId42"/>
    <p:sldId id="625" r:id="rId43"/>
    <p:sldId id="626" r:id="rId44"/>
    <p:sldId id="627" r:id="rId45"/>
    <p:sldId id="628" r:id="rId46"/>
    <p:sldId id="629" r:id="rId47"/>
    <p:sldId id="630" r:id="rId48"/>
    <p:sldId id="631" r:id="rId49"/>
    <p:sldId id="632" r:id="rId50"/>
    <p:sldId id="633" r:id="rId51"/>
    <p:sldId id="634" r:id="rId52"/>
    <p:sldId id="635" r:id="rId53"/>
    <p:sldId id="636" r:id="rId54"/>
    <p:sldId id="637" r:id="rId55"/>
    <p:sldId id="638" r:id="rId56"/>
    <p:sldId id="406" r:id="rId57"/>
    <p:sldId id="407" r:id="rId58"/>
    <p:sldId id="408" r:id="rId59"/>
    <p:sldId id="410" r:id="rId60"/>
    <p:sldId id="411" r:id="rId61"/>
    <p:sldId id="412" r:id="rId62"/>
    <p:sldId id="413" r:id="rId63"/>
    <p:sldId id="414" r:id="rId64"/>
    <p:sldId id="415" r:id="rId65"/>
    <p:sldId id="416" r:id="rId66"/>
    <p:sldId id="417" r:id="rId67"/>
    <p:sldId id="418" r:id="rId68"/>
    <p:sldId id="419" r:id="rId69"/>
    <p:sldId id="420" r:id="rId70"/>
    <p:sldId id="421" r:id="rId71"/>
    <p:sldId id="422" r:id="rId72"/>
    <p:sldId id="423" r:id="rId73"/>
    <p:sldId id="424" r:id="rId74"/>
    <p:sldId id="425" r:id="rId75"/>
    <p:sldId id="426" r:id="rId76"/>
    <p:sldId id="427" r:id="rId77"/>
    <p:sldId id="428" r:id="rId78"/>
    <p:sldId id="429" r:id="rId79"/>
    <p:sldId id="430" r:id="rId80"/>
    <p:sldId id="431" r:id="rId81"/>
    <p:sldId id="432" r:id="rId82"/>
    <p:sldId id="433" r:id="rId83"/>
    <p:sldId id="434" r:id="rId84"/>
    <p:sldId id="435" r:id="rId85"/>
    <p:sldId id="436" r:id="rId86"/>
    <p:sldId id="437" r:id="rId87"/>
    <p:sldId id="438" r:id="rId88"/>
    <p:sldId id="441" r:id="rId89"/>
    <p:sldId id="445" r:id="rId90"/>
    <p:sldId id="446" r:id="rId91"/>
    <p:sldId id="447" r:id="rId92"/>
    <p:sldId id="449" r:id="rId93"/>
    <p:sldId id="451" r:id="rId94"/>
    <p:sldId id="452" r:id="rId95"/>
    <p:sldId id="453" r:id="rId96"/>
    <p:sldId id="455" r:id="rId97"/>
    <p:sldId id="456" r:id="rId98"/>
    <p:sldId id="457" r:id="rId99"/>
    <p:sldId id="459" r:id="rId100"/>
    <p:sldId id="464" r:id="rId101"/>
    <p:sldId id="465" r:id="rId102"/>
    <p:sldId id="466" r:id="rId103"/>
    <p:sldId id="640" r:id="rId104"/>
    <p:sldId id="719" r:id="rId105"/>
    <p:sldId id="720" r:id="rId106"/>
    <p:sldId id="721" r:id="rId107"/>
    <p:sldId id="722" r:id="rId108"/>
    <p:sldId id="723" r:id="rId109"/>
    <p:sldId id="643" r:id="rId110"/>
    <p:sldId id="645" r:id="rId111"/>
    <p:sldId id="646" r:id="rId112"/>
    <p:sldId id="648" r:id="rId113"/>
    <p:sldId id="649" r:id="rId114"/>
    <p:sldId id="651" r:id="rId115"/>
    <p:sldId id="652" r:id="rId116"/>
    <p:sldId id="653" r:id="rId117"/>
    <p:sldId id="654" r:id="rId118"/>
    <p:sldId id="725" r:id="rId119"/>
    <p:sldId id="658" r:id="rId120"/>
    <p:sldId id="660" r:id="rId121"/>
    <p:sldId id="661" r:id="rId122"/>
    <p:sldId id="668" r:id="rId123"/>
    <p:sldId id="670" r:id="rId124"/>
    <p:sldId id="671" r:id="rId125"/>
    <p:sldId id="754" r:id="rId126"/>
    <p:sldId id="755" r:id="rId127"/>
    <p:sldId id="757" r:id="rId128"/>
    <p:sldId id="758" r:id="rId129"/>
    <p:sldId id="760" r:id="rId130"/>
    <p:sldId id="761" r:id="rId131"/>
    <p:sldId id="762" r:id="rId132"/>
    <p:sldId id="763" r:id="rId133"/>
    <p:sldId id="764" r:id="rId134"/>
    <p:sldId id="765" r:id="rId135"/>
    <p:sldId id="766" r:id="rId136"/>
    <p:sldId id="728" r:id="rId137"/>
    <p:sldId id="753" r:id="rId138"/>
    <p:sldId id="698" r:id="rId139"/>
    <p:sldId id="699" r:id="rId140"/>
    <p:sldId id="701" r:id="rId141"/>
    <p:sldId id="702" r:id="rId142"/>
    <p:sldId id="703" r:id="rId143"/>
    <p:sldId id="707" r:id="rId144"/>
    <p:sldId id="709" r:id="rId145"/>
    <p:sldId id="710" r:id="rId146"/>
    <p:sldId id="711" r:id="rId147"/>
    <p:sldId id="712" r:id="rId148"/>
    <p:sldId id="713" r:id="rId149"/>
    <p:sldId id="714" r:id="rId150"/>
    <p:sldId id="718" r:id="rId151"/>
    <p:sldId id="526" r:id="rId152"/>
    <p:sldId id="531" r:id="rId153"/>
    <p:sldId id="532" r:id="rId154"/>
    <p:sldId id="533" r:id="rId155"/>
    <p:sldId id="534" r:id="rId156"/>
    <p:sldId id="535" r:id="rId157"/>
    <p:sldId id="536" r:id="rId158"/>
    <p:sldId id="537" r:id="rId159"/>
    <p:sldId id="538" r:id="rId160"/>
    <p:sldId id="539" r:id="rId161"/>
    <p:sldId id="540" r:id="rId162"/>
    <p:sldId id="552" r:id="rId163"/>
    <p:sldId id="553" r:id="rId164"/>
    <p:sldId id="554" r:id="rId165"/>
    <p:sldId id="556" r:id="rId166"/>
    <p:sldId id="557" r:id="rId167"/>
    <p:sldId id="558" r:id="rId168"/>
    <p:sldId id="559" r:id="rId169"/>
    <p:sldId id="560" r:id="rId170"/>
    <p:sldId id="561" r:id="rId171"/>
    <p:sldId id="562" r:id="rId172"/>
    <p:sldId id="563" r:id="rId173"/>
    <p:sldId id="564" r:id="rId174"/>
    <p:sldId id="565" r:id="rId175"/>
    <p:sldId id="566" r:id="rId176"/>
    <p:sldId id="595" r:id="rId177"/>
  </p:sldIdLst>
  <p:sldSz cx="9144000" cy="6858000" type="screen4x3"/>
  <p:notesSz cx="6858000" cy="9144000"/>
  <p:defaultTextStyle>
    <a:defPPr>
      <a:defRPr lang="zh-CN"/>
    </a:defPPr>
    <a:lvl1pPr algn="l" rtl="0" fontAlgn="base">
      <a:spcBef>
        <a:spcPct val="0"/>
      </a:spcBef>
      <a:spcAft>
        <a:spcPct val="0"/>
      </a:spcAft>
      <a:defRPr b="1" kern="1200">
        <a:solidFill>
          <a:schemeClr val="tx1"/>
        </a:solidFill>
        <a:latin typeface="Arial" charset="0"/>
        <a:ea typeface="宋体" pitchFamily="2" charset="-122"/>
        <a:cs typeface="+mn-cs"/>
      </a:defRPr>
    </a:lvl1pPr>
    <a:lvl2pPr marL="457200" algn="l" rtl="0" fontAlgn="base">
      <a:spcBef>
        <a:spcPct val="0"/>
      </a:spcBef>
      <a:spcAft>
        <a:spcPct val="0"/>
      </a:spcAft>
      <a:defRPr b="1" kern="1200">
        <a:solidFill>
          <a:schemeClr val="tx1"/>
        </a:solidFill>
        <a:latin typeface="Arial" charset="0"/>
        <a:ea typeface="宋体" pitchFamily="2" charset="-122"/>
        <a:cs typeface="+mn-cs"/>
      </a:defRPr>
    </a:lvl2pPr>
    <a:lvl3pPr marL="914400" algn="l" rtl="0" fontAlgn="base">
      <a:spcBef>
        <a:spcPct val="0"/>
      </a:spcBef>
      <a:spcAft>
        <a:spcPct val="0"/>
      </a:spcAft>
      <a:defRPr b="1" kern="1200">
        <a:solidFill>
          <a:schemeClr val="tx1"/>
        </a:solidFill>
        <a:latin typeface="Arial" charset="0"/>
        <a:ea typeface="宋体" pitchFamily="2" charset="-122"/>
        <a:cs typeface="+mn-cs"/>
      </a:defRPr>
    </a:lvl3pPr>
    <a:lvl4pPr marL="1371600" algn="l" rtl="0" fontAlgn="base">
      <a:spcBef>
        <a:spcPct val="0"/>
      </a:spcBef>
      <a:spcAft>
        <a:spcPct val="0"/>
      </a:spcAft>
      <a:defRPr b="1" kern="1200">
        <a:solidFill>
          <a:schemeClr val="tx1"/>
        </a:solidFill>
        <a:latin typeface="Arial" charset="0"/>
        <a:ea typeface="宋体" pitchFamily="2" charset="-122"/>
        <a:cs typeface="+mn-cs"/>
      </a:defRPr>
    </a:lvl4pPr>
    <a:lvl5pPr marL="1828800" algn="l" rtl="0" fontAlgn="base">
      <a:spcBef>
        <a:spcPct val="0"/>
      </a:spcBef>
      <a:spcAft>
        <a:spcPct val="0"/>
      </a:spcAft>
      <a:defRPr b="1" kern="1200">
        <a:solidFill>
          <a:schemeClr val="tx1"/>
        </a:solidFill>
        <a:latin typeface="Arial" charset="0"/>
        <a:ea typeface="宋体" pitchFamily="2" charset="-122"/>
        <a:cs typeface="+mn-cs"/>
      </a:defRPr>
    </a:lvl5pPr>
    <a:lvl6pPr marL="2286000" algn="l" defTabSz="914400" rtl="0" eaLnBrk="1" latinLnBrk="0" hangingPunct="1">
      <a:defRPr b="1" kern="1200">
        <a:solidFill>
          <a:schemeClr val="tx1"/>
        </a:solidFill>
        <a:latin typeface="Arial" charset="0"/>
        <a:ea typeface="宋体" pitchFamily="2" charset="-122"/>
        <a:cs typeface="+mn-cs"/>
      </a:defRPr>
    </a:lvl6pPr>
    <a:lvl7pPr marL="2743200" algn="l" defTabSz="914400" rtl="0" eaLnBrk="1" latinLnBrk="0" hangingPunct="1">
      <a:defRPr b="1" kern="1200">
        <a:solidFill>
          <a:schemeClr val="tx1"/>
        </a:solidFill>
        <a:latin typeface="Arial" charset="0"/>
        <a:ea typeface="宋体" pitchFamily="2" charset="-122"/>
        <a:cs typeface="+mn-cs"/>
      </a:defRPr>
    </a:lvl7pPr>
    <a:lvl8pPr marL="3200400" algn="l" defTabSz="914400" rtl="0" eaLnBrk="1" latinLnBrk="0" hangingPunct="1">
      <a:defRPr b="1" kern="1200">
        <a:solidFill>
          <a:schemeClr val="tx1"/>
        </a:solidFill>
        <a:latin typeface="Arial" charset="0"/>
        <a:ea typeface="宋体" pitchFamily="2" charset="-122"/>
        <a:cs typeface="+mn-cs"/>
      </a:defRPr>
    </a:lvl8pPr>
    <a:lvl9pPr marL="3657600" algn="l" defTabSz="914400" rtl="0" eaLnBrk="1" latinLnBrk="0" hangingPunct="1">
      <a:defRPr b="1"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01"/>
    <a:srgbClr val="FF3300"/>
    <a:srgbClr val="FFFF99"/>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28" autoAdjust="0"/>
    <p:restoredTop sz="99417" autoAdjust="0"/>
  </p:normalViewPr>
  <p:slideViewPr>
    <p:cSldViewPr>
      <p:cViewPr>
        <p:scale>
          <a:sx n="66" d="100"/>
          <a:sy n="66" d="100"/>
        </p:scale>
        <p:origin x="-1248"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3108"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defRPr>
            </a:lvl1pPr>
          </a:lstStyle>
          <a:p>
            <a:pPr>
              <a:defRPr/>
            </a:pPr>
            <a:fld id="{539D7DB4-D617-4C1C-9DF0-E1E5C40563A4}" type="datetimeFigureOut">
              <a:rPr lang="zh-CN" altLang="en-US"/>
              <a:pPr>
                <a:defRPr/>
              </a:pPr>
              <a:t>2014/3/6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defRPr>
            </a:lvl1pPr>
          </a:lstStyle>
          <a:p>
            <a:pPr>
              <a:defRPr/>
            </a:pPr>
            <a:fld id="{0BAF6507-F0AA-4FA8-8A3A-5D7A00801E5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79BCE212-46C2-476E-A06B-4A86A2F2950E}" type="slidenum">
              <a:rPr lang="en-US" altLang="zh-CN"/>
              <a:pPr/>
              <a:t>6</a:t>
            </a:fld>
            <a:endParaRPr lang="en-US" altLang="zh-CN"/>
          </a:p>
        </p:txBody>
      </p:sp>
      <p:sp>
        <p:nvSpPr>
          <p:cNvPr id="276483" name="Rectangle 2"/>
          <p:cNvSpPr>
            <a:spLocks noGrp="1" noRot="1" noChangeAspect="1" noChangeArrowheads="1" noTextEdit="1"/>
          </p:cNvSpPr>
          <p:nvPr>
            <p:ph type="sldImg"/>
          </p:nvPr>
        </p:nvSpPr>
        <p:spPr>
          <a:xfrm>
            <a:off x="1149350" y="723900"/>
            <a:ext cx="4556125" cy="3416300"/>
          </a:xfrm>
          <a:ln/>
        </p:spPr>
      </p:sp>
      <p:sp>
        <p:nvSpPr>
          <p:cNvPr id="276484" name="Rectangle 3"/>
          <p:cNvSpPr>
            <a:spLocks noGrp="1" noChangeArrowheads="1"/>
          </p:cNvSpPr>
          <p:nvPr>
            <p:ph type="body" idx="1"/>
          </p:nvPr>
        </p:nvSpPr>
        <p:spPr>
          <a:xfrm>
            <a:off x="911225" y="4371975"/>
            <a:ext cx="5033963" cy="4057650"/>
          </a:xfrm>
          <a:noFill/>
          <a:ln/>
        </p:spPr>
        <p:txBody>
          <a:bodyPr/>
          <a:lstStyle/>
          <a:p>
            <a:pPr eaLnBrk="1" hangingPunct="1"/>
            <a:r>
              <a:rPr lang="zh-CN" altLang="en-US" smtClean="0"/>
              <a:t>写在白纸上，随时都可以翻阅！</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22" tIns="45712" rIns="91422" bIns="45712" anchor="b"/>
          <a:lstStyle/>
          <a:p>
            <a:pPr algn="r" defTabSz="914423"/>
            <a:fld id="{D62E3B2F-7534-4983-B0B6-7EC4B903C3BB}" type="slidenum">
              <a:rPr lang="zh-CN" altLang="en-US" sz="1200" b="0"/>
              <a:pPr algn="r" defTabSz="914423"/>
              <a:t>111</a:t>
            </a:fld>
            <a:endParaRPr lang="en-US" altLang="zh-CN" sz="1200" b="0" dirty="0"/>
          </a:p>
        </p:txBody>
      </p:sp>
      <p:sp>
        <p:nvSpPr>
          <p:cNvPr id="535555" name="Rectangle 2"/>
          <p:cNvSpPr>
            <a:spLocks noGrp="1" noRot="1" noChangeAspect="1" noChangeArrowheads="1" noTextEdit="1"/>
          </p:cNvSpPr>
          <p:nvPr>
            <p:ph type="sldImg"/>
          </p:nvPr>
        </p:nvSpPr>
        <p:spPr>
          <a:xfrm>
            <a:off x="1143000" y="685800"/>
            <a:ext cx="4572000" cy="3429000"/>
          </a:xfrm>
          <a:ln/>
        </p:spPr>
      </p:sp>
      <p:sp>
        <p:nvSpPr>
          <p:cNvPr id="535556" name="Rectangle 3"/>
          <p:cNvSpPr>
            <a:spLocks noGrp="1" noChangeArrowheads="1"/>
          </p:cNvSpPr>
          <p:nvPr>
            <p:ph type="body" idx="1"/>
          </p:nvPr>
        </p:nvSpPr>
        <p:spPr>
          <a:xfrm>
            <a:off x="913991" y="4342939"/>
            <a:ext cx="5030018" cy="4114587"/>
          </a:xfrm>
          <a:noFill/>
          <a:ln/>
        </p:spPr>
        <p:txBody>
          <a:bodyPr lIns="91422" tIns="45712" rIns="91422" bIns="45712"/>
          <a:lstStyle/>
          <a:p>
            <a:r>
              <a:rPr lang="en-US" altLang="zh-CN" smtClean="0">
                <a:latin typeface="Arial" pitchFamily="34" charset="0"/>
                <a:ea typeface="宋体" pitchFamily="2" charset="-122"/>
              </a:rPr>
              <a:t>1.</a:t>
            </a:r>
            <a:r>
              <a:rPr lang="zh-CN" altLang="en-US" smtClean="0">
                <a:latin typeface="Arial" pitchFamily="34" charset="0"/>
                <a:ea typeface="宋体" pitchFamily="2" charset="-122"/>
              </a:rPr>
              <a:t>分组进行讨论；</a:t>
            </a:r>
          </a:p>
          <a:p>
            <a:r>
              <a:rPr lang="en-US" altLang="zh-CN" smtClean="0">
                <a:latin typeface="Arial" pitchFamily="34" charset="0"/>
                <a:ea typeface="宋体" pitchFamily="2" charset="-122"/>
              </a:rPr>
              <a:t>2.</a:t>
            </a:r>
            <a:r>
              <a:rPr lang="zh-CN" altLang="en-US" smtClean="0">
                <a:latin typeface="Arial" pitchFamily="34" charset="0"/>
                <a:ea typeface="宋体" pitchFamily="2" charset="-122"/>
              </a:rPr>
              <a:t>各组代表讲解本组的意见；</a:t>
            </a:r>
          </a:p>
          <a:p>
            <a:r>
              <a:rPr lang="en-US" altLang="zh-CN" smtClean="0">
                <a:latin typeface="Arial" pitchFamily="34" charset="0"/>
                <a:ea typeface="宋体" pitchFamily="2" charset="-122"/>
              </a:rPr>
              <a:t>3.</a:t>
            </a:r>
            <a:r>
              <a:rPr lang="zh-CN" altLang="en-US" smtClean="0">
                <a:latin typeface="Arial" pitchFamily="34" charset="0"/>
                <a:ea typeface="宋体" pitchFamily="2" charset="-122"/>
              </a:rPr>
              <a:t>如果题目对学员来讲比较简单，可讨论后由讲师带领下直接解答。</a:t>
            </a:r>
            <a:endParaRPr lang="zh-CN" altLang="zh-CN" smtClean="0">
              <a:latin typeface="Arial" pitchFamily="34" charset="0"/>
              <a:ea typeface="宋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22" tIns="45712" rIns="91422" bIns="45712" anchor="b"/>
          <a:lstStyle/>
          <a:p>
            <a:pPr algn="r" defTabSz="914423"/>
            <a:fld id="{49A2DAB0-7D3B-4438-9119-38C2F5A01F46}" type="slidenum">
              <a:rPr lang="zh-CN" altLang="en-US" sz="1200" b="0"/>
              <a:pPr algn="r" defTabSz="914423"/>
              <a:t>112</a:t>
            </a:fld>
            <a:endParaRPr lang="en-US" altLang="zh-CN" sz="1200" b="0" dirty="0"/>
          </a:p>
        </p:txBody>
      </p:sp>
      <p:sp>
        <p:nvSpPr>
          <p:cNvPr id="539651" name="Rectangle 2"/>
          <p:cNvSpPr>
            <a:spLocks noGrp="1" noRot="1" noChangeAspect="1" noChangeArrowheads="1" noTextEdit="1"/>
          </p:cNvSpPr>
          <p:nvPr>
            <p:ph type="sldImg"/>
          </p:nvPr>
        </p:nvSpPr>
        <p:spPr>
          <a:xfrm>
            <a:off x="1143000" y="685800"/>
            <a:ext cx="4572000" cy="3429000"/>
          </a:xfrm>
          <a:ln/>
        </p:spPr>
      </p:sp>
      <p:sp>
        <p:nvSpPr>
          <p:cNvPr id="539652" name="Rectangle 3"/>
          <p:cNvSpPr>
            <a:spLocks noGrp="1" noChangeArrowheads="1"/>
          </p:cNvSpPr>
          <p:nvPr>
            <p:ph type="body" idx="1"/>
          </p:nvPr>
        </p:nvSpPr>
        <p:spPr>
          <a:xfrm>
            <a:off x="913991" y="4342939"/>
            <a:ext cx="5030018" cy="4114587"/>
          </a:xfrm>
          <a:noFill/>
          <a:ln/>
        </p:spPr>
        <p:txBody>
          <a:bodyPr lIns="91422" tIns="45712" rIns="91422" bIns="45712"/>
          <a:lstStyle/>
          <a:p>
            <a:r>
              <a:rPr lang="zh-CN" altLang="en-US" b="1" smtClean="0">
                <a:latin typeface="Arial" pitchFamily="34" charset="0"/>
                <a:ea typeface="宋体" pitchFamily="2" charset="-122"/>
              </a:rPr>
              <a:t>时间：</a:t>
            </a:r>
            <a:r>
              <a:rPr lang="en-US" altLang="zh-CN" b="1" smtClean="0">
                <a:latin typeface="Arial" pitchFamily="34" charset="0"/>
                <a:ea typeface="宋体" pitchFamily="2" charset="-122"/>
              </a:rPr>
              <a:t>2Min</a:t>
            </a:r>
            <a:endParaRPr lang="en-US" altLang="zh-CN" smtClean="0">
              <a:latin typeface="Arial" pitchFamily="34" charset="0"/>
              <a:ea typeface="宋体" pitchFamily="2" charset="-122"/>
            </a:endParaRPr>
          </a:p>
          <a:p>
            <a:endParaRPr lang="en-US" altLang="zh-CN" smtClean="0">
              <a:latin typeface="Arial" pitchFamily="34" charset="0"/>
              <a:ea typeface="宋体" pitchFamily="2" charset="-122"/>
            </a:endParaRPr>
          </a:p>
          <a:p>
            <a:r>
              <a:rPr lang="en-US" altLang="zh-CN" b="1" smtClean="0">
                <a:latin typeface="Arial" pitchFamily="34" charset="0"/>
                <a:ea typeface="宋体" pitchFamily="2" charset="-122"/>
              </a:rPr>
              <a:t>1</a:t>
            </a:r>
            <a:r>
              <a:rPr lang="zh-CN" altLang="en-US" b="1" smtClean="0">
                <a:latin typeface="Arial" pitchFamily="34" charset="0"/>
                <a:ea typeface="宋体" pitchFamily="2" charset="-122"/>
              </a:rPr>
              <a:t>、讲解案例学习的一般程序，提示学员注意观察案例的内容。</a:t>
            </a:r>
          </a:p>
          <a:p>
            <a:endParaRPr lang="zh-CN" altLang="en-US" b="1" smtClean="0">
              <a:latin typeface="Arial" pitchFamily="34" charset="0"/>
              <a:ea typeface="宋体" pitchFamily="2" charset="-122"/>
            </a:endParaRPr>
          </a:p>
          <a:p>
            <a:r>
              <a:rPr lang="en-US" altLang="zh-CN" b="1" smtClean="0">
                <a:latin typeface="Arial" pitchFamily="34" charset="0"/>
                <a:ea typeface="宋体" pitchFamily="2" charset="-122"/>
              </a:rPr>
              <a:t>2</a:t>
            </a:r>
            <a:r>
              <a:rPr lang="zh-CN" altLang="en-US" b="1" smtClean="0">
                <a:latin typeface="Arial" pitchFamily="34" charset="0"/>
                <a:ea typeface="宋体" pitchFamily="2" charset="-122"/>
              </a:rPr>
              <a:t>、发放记录表或空白纸。</a:t>
            </a:r>
          </a:p>
          <a:p>
            <a:endParaRPr lang="zh-CN" altLang="en-US" smtClean="0">
              <a:latin typeface="Arial" pitchFamily="34" charset="0"/>
              <a:ea typeface="宋体"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22" tIns="45712" rIns="91422" bIns="45712" anchor="b"/>
          <a:lstStyle/>
          <a:p>
            <a:pPr algn="r" defTabSz="914423"/>
            <a:fld id="{3EF8B34F-6673-4E0C-9372-21C38692630A}" type="slidenum">
              <a:rPr lang="zh-CN" altLang="en-US" sz="1200" b="0"/>
              <a:pPr algn="r" defTabSz="914423"/>
              <a:t>113</a:t>
            </a:fld>
            <a:endParaRPr lang="en-US" altLang="zh-CN" sz="1200" b="0" dirty="0"/>
          </a:p>
        </p:txBody>
      </p:sp>
      <p:sp>
        <p:nvSpPr>
          <p:cNvPr id="541699" name="Rectangle 2"/>
          <p:cNvSpPr>
            <a:spLocks noGrp="1" noRot="1" noChangeAspect="1" noChangeArrowheads="1" noTextEdit="1"/>
          </p:cNvSpPr>
          <p:nvPr>
            <p:ph type="sldImg"/>
          </p:nvPr>
        </p:nvSpPr>
        <p:spPr>
          <a:xfrm>
            <a:off x="1143000" y="685800"/>
            <a:ext cx="4572000" cy="3429000"/>
          </a:xfrm>
          <a:ln/>
        </p:spPr>
      </p:sp>
      <p:sp>
        <p:nvSpPr>
          <p:cNvPr id="541700" name="Rectangle 3"/>
          <p:cNvSpPr>
            <a:spLocks noGrp="1" noChangeArrowheads="1"/>
          </p:cNvSpPr>
          <p:nvPr>
            <p:ph type="body" idx="1"/>
          </p:nvPr>
        </p:nvSpPr>
        <p:spPr>
          <a:xfrm>
            <a:off x="913991" y="4342939"/>
            <a:ext cx="5030018" cy="4114587"/>
          </a:xfrm>
          <a:noFill/>
          <a:ln/>
        </p:spPr>
        <p:txBody>
          <a:bodyPr lIns="91422" tIns="45712" rIns="91422" bIns="45712"/>
          <a:lstStyle/>
          <a:p>
            <a:r>
              <a:rPr lang="zh-CN" altLang="en-US" smtClean="0">
                <a:latin typeface="Arial" pitchFamily="34" charset="0"/>
                <a:ea typeface="宋体" pitchFamily="2" charset="-122"/>
              </a:rPr>
              <a:t>两个小组讨论：探索</a:t>
            </a:r>
          </a:p>
          <a:p>
            <a:r>
              <a:rPr lang="zh-CN" altLang="en-US" smtClean="0">
                <a:latin typeface="Arial" pitchFamily="34" charset="0"/>
                <a:ea typeface="宋体" pitchFamily="2" charset="-122"/>
              </a:rPr>
              <a:t>一个小组讨论：建议</a:t>
            </a:r>
          </a:p>
          <a:p>
            <a:r>
              <a:rPr lang="zh-CN" altLang="en-US" smtClean="0">
                <a:latin typeface="Arial" pitchFamily="34" charset="0"/>
                <a:ea typeface="宋体" pitchFamily="2" charset="-122"/>
              </a:rPr>
              <a:t>一个小组讨论：倾听</a:t>
            </a:r>
          </a:p>
          <a:p>
            <a:endParaRPr lang="zh-CN" altLang="en-US" smtClean="0">
              <a:latin typeface="Arial" pitchFamily="34" charset="0"/>
              <a:ea typeface="宋体"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幻灯片图像占位符 1"/>
          <p:cNvSpPr>
            <a:spLocks noGrp="1" noRot="1" noChangeAspect="1" noTextEdit="1"/>
          </p:cNvSpPr>
          <p:nvPr>
            <p:ph type="sldImg"/>
          </p:nvPr>
        </p:nvSpPr>
        <p:spPr>
          <a:xfrm>
            <a:off x="1143000" y="685800"/>
            <a:ext cx="4572000" cy="3429000"/>
          </a:xfrm>
          <a:ln/>
        </p:spPr>
      </p:sp>
      <p:sp>
        <p:nvSpPr>
          <p:cNvPr id="545795" name="备注占位符 2"/>
          <p:cNvSpPr>
            <a:spLocks noGrp="1"/>
          </p:cNvSpPr>
          <p:nvPr>
            <p:ph type="body" idx="1"/>
          </p:nvPr>
        </p:nvSpPr>
        <p:spPr>
          <a:noFill/>
          <a:ln/>
        </p:spPr>
        <p:txBody>
          <a:bodyPr lIns="91422" tIns="45712" rIns="91422" bIns="45712"/>
          <a:lstStyle/>
          <a:p>
            <a:r>
              <a:rPr lang="zh-CN" altLang="en-US" smtClean="0">
                <a:latin typeface="Arial" pitchFamily="34" charset="0"/>
                <a:ea typeface="宋体" pitchFamily="2" charset="-122"/>
              </a:rPr>
              <a:t>本节重点</a:t>
            </a:r>
          </a:p>
        </p:txBody>
      </p:sp>
      <p:sp>
        <p:nvSpPr>
          <p:cNvPr id="545796" name="灯片编号占位符 3"/>
          <p:cNvSpPr txBox="1">
            <a:spLocks noGrp="1"/>
          </p:cNvSpPr>
          <p:nvPr/>
        </p:nvSpPr>
        <p:spPr bwMode="auto">
          <a:xfrm>
            <a:off x="3884463" y="8685878"/>
            <a:ext cx="2972004" cy="456704"/>
          </a:xfrm>
          <a:prstGeom prst="rect">
            <a:avLst/>
          </a:prstGeom>
          <a:noFill/>
          <a:ln w="9525">
            <a:noFill/>
            <a:miter lim="800000"/>
            <a:headEnd/>
            <a:tailEnd/>
          </a:ln>
        </p:spPr>
        <p:txBody>
          <a:bodyPr lIns="91422" tIns="45712" rIns="91422" bIns="45712" anchor="b"/>
          <a:lstStyle/>
          <a:p>
            <a:pPr algn="r" defTabSz="914423"/>
            <a:fld id="{2B93483D-92F0-4E58-93D6-E576F8DAA920}" type="slidenum">
              <a:rPr lang="zh-CN" altLang="en-US" sz="1200" b="0"/>
              <a:pPr algn="r" defTabSz="914423"/>
              <a:t>114</a:t>
            </a:fld>
            <a:endParaRPr lang="en-US" altLang="zh-CN" sz="1200" b="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幻灯片图像占位符 1"/>
          <p:cNvSpPr>
            <a:spLocks noGrp="1" noRot="1" noChangeAspect="1" noTextEdit="1"/>
          </p:cNvSpPr>
          <p:nvPr>
            <p:ph type="sldImg"/>
          </p:nvPr>
        </p:nvSpPr>
        <p:spPr>
          <a:xfrm>
            <a:off x="1143000" y="685800"/>
            <a:ext cx="4572000" cy="3429000"/>
          </a:xfrm>
          <a:ln/>
        </p:spPr>
      </p:sp>
      <p:sp>
        <p:nvSpPr>
          <p:cNvPr id="547843" name="备注占位符 2"/>
          <p:cNvSpPr>
            <a:spLocks noGrp="1"/>
          </p:cNvSpPr>
          <p:nvPr>
            <p:ph type="body" idx="1"/>
          </p:nvPr>
        </p:nvSpPr>
        <p:spPr>
          <a:noFill/>
          <a:ln/>
        </p:spPr>
        <p:txBody>
          <a:bodyPr lIns="91422" tIns="45712" rIns="91422" bIns="45712"/>
          <a:lstStyle/>
          <a:p>
            <a:r>
              <a:rPr lang="zh-CN" altLang="en-US" smtClean="0">
                <a:latin typeface="Arial" pitchFamily="34" charset="0"/>
                <a:ea typeface="宋体" pitchFamily="2" charset="-122"/>
              </a:rPr>
              <a:t>本节重点</a:t>
            </a:r>
          </a:p>
          <a:p>
            <a:r>
              <a:rPr lang="zh-CN" altLang="en-US" smtClean="0">
                <a:latin typeface="Arial" pitchFamily="34" charset="0"/>
                <a:ea typeface="宋体" pitchFamily="2" charset="-122"/>
              </a:rPr>
              <a:t>问学员，每一个问题的目的除了</a:t>
            </a:r>
            <a:r>
              <a:rPr kumimoji="1" lang="zh-CN" altLang="en-US" b="1" smtClean="0">
                <a:solidFill>
                  <a:schemeClr val="accent2"/>
                </a:solidFill>
                <a:latin typeface="Times New Roman" pitchFamily="18" charset="0"/>
                <a:ea typeface="宋体" pitchFamily="2" charset="-122"/>
              </a:rPr>
              <a:t>寒暄之外，还包含什么意图。</a:t>
            </a:r>
            <a:endParaRPr lang="zh-CN" altLang="en-US" smtClean="0">
              <a:latin typeface="Arial" pitchFamily="34" charset="0"/>
              <a:ea typeface="宋体" pitchFamily="2" charset="-122"/>
            </a:endParaRPr>
          </a:p>
        </p:txBody>
      </p:sp>
      <p:sp>
        <p:nvSpPr>
          <p:cNvPr id="547844" name="灯片编号占位符 3"/>
          <p:cNvSpPr txBox="1">
            <a:spLocks noGrp="1"/>
          </p:cNvSpPr>
          <p:nvPr/>
        </p:nvSpPr>
        <p:spPr bwMode="auto">
          <a:xfrm>
            <a:off x="3884463" y="8685878"/>
            <a:ext cx="2972004" cy="456704"/>
          </a:xfrm>
          <a:prstGeom prst="rect">
            <a:avLst/>
          </a:prstGeom>
          <a:noFill/>
          <a:ln w="9525">
            <a:noFill/>
            <a:miter lim="800000"/>
            <a:headEnd/>
            <a:tailEnd/>
          </a:ln>
        </p:spPr>
        <p:txBody>
          <a:bodyPr lIns="91422" tIns="45712" rIns="91422" bIns="45712" anchor="b"/>
          <a:lstStyle/>
          <a:p>
            <a:pPr algn="r" defTabSz="914423"/>
            <a:fld id="{74EC7E3F-7F45-49F5-8FB4-BF4138E09906}" type="slidenum">
              <a:rPr lang="zh-CN" altLang="en-US" sz="1200" b="0"/>
              <a:pPr algn="r" defTabSz="914423"/>
              <a:t>115</a:t>
            </a:fld>
            <a:endParaRPr lang="en-US" altLang="zh-CN" sz="1200" b="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22" tIns="45712" rIns="91422" bIns="45712" anchor="b"/>
          <a:lstStyle/>
          <a:p>
            <a:pPr algn="r" defTabSz="914423"/>
            <a:fld id="{33D9385D-F661-4989-A74C-F089345BB2E1}" type="slidenum">
              <a:rPr lang="zh-CN" altLang="en-US" sz="1200" b="0"/>
              <a:pPr algn="r" defTabSz="914423"/>
              <a:t>119</a:t>
            </a:fld>
            <a:endParaRPr lang="en-US" altLang="zh-CN" sz="1200" b="0" dirty="0"/>
          </a:p>
        </p:txBody>
      </p:sp>
      <p:sp>
        <p:nvSpPr>
          <p:cNvPr id="553987" name="Rectangle 2"/>
          <p:cNvSpPr>
            <a:spLocks noGrp="1" noRot="1" noChangeAspect="1" noChangeArrowheads="1" noTextEdit="1"/>
          </p:cNvSpPr>
          <p:nvPr>
            <p:ph type="sldImg"/>
          </p:nvPr>
        </p:nvSpPr>
        <p:spPr>
          <a:xfrm>
            <a:off x="1143000" y="685800"/>
            <a:ext cx="4572000" cy="3429000"/>
          </a:xfrm>
          <a:ln/>
        </p:spPr>
      </p:sp>
      <p:sp>
        <p:nvSpPr>
          <p:cNvPr id="553988" name="Rectangle 3"/>
          <p:cNvSpPr>
            <a:spLocks noGrp="1" noChangeArrowheads="1"/>
          </p:cNvSpPr>
          <p:nvPr>
            <p:ph type="body" idx="1"/>
          </p:nvPr>
        </p:nvSpPr>
        <p:spPr>
          <a:xfrm>
            <a:off x="913991" y="4342939"/>
            <a:ext cx="5030018" cy="4114587"/>
          </a:xfrm>
          <a:noFill/>
          <a:ln/>
        </p:spPr>
        <p:txBody>
          <a:bodyPr lIns="91422" tIns="45712" rIns="91422" bIns="45712"/>
          <a:lstStyle/>
          <a:p>
            <a:r>
              <a:rPr lang="zh-CN" altLang="en-US" b="1" smtClean="0">
                <a:latin typeface="Arial" pitchFamily="34" charset="0"/>
                <a:ea typeface="宋体" pitchFamily="2" charset="-122"/>
              </a:rPr>
              <a:t>时间：</a:t>
            </a:r>
            <a:r>
              <a:rPr lang="en-US" altLang="zh-CN" b="1" smtClean="0">
                <a:latin typeface="Arial" pitchFamily="34" charset="0"/>
                <a:ea typeface="宋体" pitchFamily="2" charset="-122"/>
              </a:rPr>
              <a:t>2Min</a:t>
            </a:r>
            <a:endParaRPr lang="en-US" altLang="zh-CN" smtClean="0">
              <a:latin typeface="Arial" pitchFamily="34" charset="0"/>
              <a:ea typeface="宋体" pitchFamily="2" charset="-122"/>
            </a:endParaRPr>
          </a:p>
          <a:p>
            <a:endParaRPr lang="en-US" altLang="zh-CN" smtClean="0">
              <a:latin typeface="Arial" pitchFamily="34" charset="0"/>
              <a:ea typeface="宋体" pitchFamily="2" charset="-122"/>
            </a:endParaRPr>
          </a:p>
          <a:p>
            <a:r>
              <a:rPr lang="en-US" altLang="zh-CN" b="1" smtClean="0">
                <a:latin typeface="Arial" pitchFamily="34" charset="0"/>
                <a:ea typeface="宋体" pitchFamily="2" charset="-122"/>
              </a:rPr>
              <a:t>1</a:t>
            </a:r>
            <a:r>
              <a:rPr lang="zh-CN" altLang="en-US" b="1" smtClean="0">
                <a:latin typeface="Arial" pitchFamily="34" charset="0"/>
                <a:ea typeface="宋体" pitchFamily="2" charset="-122"/>
              </a:rPr>
              <a:t>、讲解案例学习的一般程序，提示学员注意观察案例的内容。</a:t>
            </a:r>
          </a:p>
          <a:p>
            <a:endParaRPr lang="zh-CN" altLang="en-US" b="1" smtClean="0">
              <a:latin typeface="Arial" pitchFamily="34" charset="0"/>
              <a:ea typeface="宋体" pitchFamily="2" charset="-122"/>
            </a:endParaRPr>
          </a:p>
          <a:p>
            <a:r>
              <a:rPr lang="en-US" altLang="zh-CN" b="1" smtClean="0">
                <a:latin typeface="Arial" pitchFamily="34" charset="0"/>
                <a:ea typeface="宋体" pitchFamily="2" charset="-122"/>
              </a:rPr>
              <a:t>2</a:t>
            </a:r>
            <a:r>
              <a:rPr lang="zh-CN" altLang="en-US" b="1" smtClean="0">
                <a:latin typeface="Arial" pitchFamily="34" charset="0"/>
                <a:ea typeface="宋体" pitchFamily="2" charset="-122"/>
              </a:rPr>
              <a:t>、发放记录表或空白纸。</a:t>
            </a:r>
          </a:p>
          <a:p>
            <a:endParaRPr lang="zh-CN" altLang="en-US" smtClean="0">
              <a:latin typeface="Arial" pitchFamily="34" charset="0"/>
              <a:ea typeface="宋体"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22" tIns="45712" rIns="91422" bIns="45712" anchor="b"/>
          <a:lstStyle/>
          <a:p>
            <a:pPr algn="r" defTabSz="914423"/>
            <a:fld id="{6DA880BE-3CCD-43C5-8082-EF3D5F66782B}" type="slidenum">
              <a:rPr lang="zh-CN" altLang="en-US" sz="1200" b="0"/>
              <a:pPr algn="r" defTabSz="914423"/>
              <a:t>120</a:t>
            </a:fld>
            <a:endParaRPr lang="en-US" altLang="zh-CN" sz="1200" b="0" dirty="0"/>
          </a:p>
        </p:txBody>
      </p:sp>
      <p:sp>
        <p:nvSpPr>
          <p:cNvPr id="558083" name="Rectangle 2"/>
          <p:cNvSpPr>
            <a:spLocks noGrp="1" noRot="1" noChangeAspect="1" noChangeArrowheads="1" noTextEdit="1"/>
          </p:cNvSpPr>
          <p:nvPr>
            <p:ph type="sldImg"/>
          </p:nvPr>
        </p:nvSpPr>
        <p:spPr>
          <a:xfrm>
            <a:off x="1143000" y="685800"/>
            <a:ext cx="4572000" cy="3429000"/>
          </a:xfrm>
          <a:ln/>
        </p:spPr>
      </p:sp>
      <p:sp>
        <p:nvSpPr>
          <p:cNvPr id="558084" name="Rectangle 3"/>
          <p:cNvSpPr>
            <a:spLocks noGrp="1" noChangeArrowheads="1"/>
          </p:cNvSpPr>
          <p:nvPr>
            <p:ph type="body" idx="1"/>
          </p:nvPr>
        </p:nvSpPr>
        <p:spPr>
          <a:xfrm>
            <a:off x="913991" y="4342939"/>
            <a:ext cx="5030018" cy="4114587"/>
          </a:xfrm>
          <a:noFill/>
          <a:ln/>
        </p:spPr>
        <p:txBody>
          <a:bodyPr lIns="91422" tIns="45712" rIns="91422" bIns="45712"/>
          <a:lstStyle/>
          <a:p>
            <a:endParaRPr lang="zh-CN" altLang="zh-CN" smtClean="0">
              <a:latin typeface="Arial" pitchFamily="34" charset="0"/>
              <a:ea typeface="宋体"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22" tIns="45712" rIns="91422" bIns="45712" anchor="b"/>
          <a:lstStyle/>
          <a:p>
            <a:pPr algn="r" defTabSz="914423"/>
            <a:fld id="{F38318AB-F3F6-421F-8731-CE000BA99A7D}" type="slidenum">
              <a:rPr lang="zh-CN" altLang="en-US" sz="1200" b="0"/>
              <a:pPr algn="r" defTabSz="914423"/>
              <a:t>121</a:t>
            </a:fld>
            <a:endParaRPr lang="en-US" altLang="zh-CN" sz="1200" b="0" dirty="0"/>
          </a:p>
        </p:txBody>
      </p:sp>
      <p:sp>
        <p:nvSpPr>
          <p:cNvPr id="560131" name="Rectangle 2"/>
          <p:cNvSpPr>
            <a:spLocks noGrp="1" noRot="1" noChangeAspect="1" noChangeArrowheads="1" noTextEdit="1"/>
          </p:cNvSpPr>
          <p:nvPr>
            <p:ph type="sldImg"/>
          </p:nvPr>
        </p:nvSpPr>
        <p:spPr>
          <a:xfrm>
            <a:off x="1143000" y="685800"/>
            <a:ext cx="4572000" cy="3429000"/>
          </a:xfrm>
          <a:ln/>
        </p:spPr>
      </p:sp>
      <p:sp>
        <p:nvSpPr>
          <p:cNvPr id="560132" name="Rectangle 3"/>
          <p:cNvSpPr>
            <a:spLocks noGrp="1" noChangeArrowheads="1"/>
          </p:cNvSpPr>
          <p:nvPr>
            <p:ph type="body" idx="1"/>
          </p:nvPr>
        </p:nvSpPr>
        <p:spPr>
          <a:xfrm>
            <a:off x="913991" y="4342939"/>
            <a:ext cx="5030018" cy="4114587"/>
          </a:xfrm>
          <a:noFill/>
          <a:ln/>
        </p:spPr>
        <p:txBody>
          <a:bodyPr lIns="91422" tIns="45712" rIns="91422" bIns="45712"/>
          <a:lstStyle/>
          <a:p>
            <a:endParaRPr lang="zh-CN" altLang="zh-CN" smtClean="0">
              <a:latin typeface="Arial" pitchFamily="34" charset="0"/>
              <a:ea typeface="宋体"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22" tIns="45712" rIns="91422" bIns="45712" anchor="b"/>
          <a:lstStyle/>
          <a:p>
            <a:pPr algn="r" defTabSz="914423"/>
            <a:fld id="{4B5F8F61-7259-4086-9A67-FF708C137826}" type="slidenum">
              <a:rPr lang="zh-CN" altLang="en-US" sz="1200" b="0"/>
              <a:pPr algn="r" defTabSz="914423"/>
              <a:t>122</a:t>
            </a:fld>
            <a:endParaRPr lang="en-US" altLang="zh-CN" sz="1200" b="0" dirty="0"/>
          </a:p>
        </p:txBody>
      </p:sp>
      <p:sp>
        <p:nvSpPr>
          <p:cNvPr id="572419" name="Rectangle 2"/>
          <p:cNvSpPr>
            <a:spLocks noGrp="1" noRot="1" noChangeAspect="1" noChangeArrowheads="1" noTextEdit="1"/>
          </p:cNvSpPr>
          <p:nvPr>
            <p:ph type="sldImg"/>
          </p:nvPr>
        </p:nvSpPr>
        <p:spPr>
          <a:xfrm>
            <a:off x="1143000" y="685800"/>
            <a:ext cx="4572000" cy="3429000"/>
          </a:xfrm>
          <a:ln/>
        </p:spPr>
      </p:sp>
      <p:sp>
        <p:nvSpPr>
          <p:cNvPr id="572420" name="Rectangle 3"/>
          <p:cNvSpPr>
            <a:spLocks noGrp="1" noChangeArrowheads="1"/>
          </p:cNvSpPr>
          <p:nvPr>
            <p:ph type="body" idx="1"/>
          </p:nvPr>
        </p:nvSpPr>
        <p:spPr>
          <a:xfrm>
            <a:off x="913991" y="4342939"/>
            <a:ext cx="5030018" cy="4114587"/>
          </a:xfrm>
          <a:noFill/>
          <a:ln/>
        </p:spPr>
        <p:txBody>
          <a:bodyPr lIns="91422" tIns="45712" rIns="91422" bIns="45712"/>
          <a:lstStyle/>
          <a:p>
            <a:r>
              <a:rPr lang="zh-CN" altLang="en-US" b="1" smtClean="0">
                <a:latin typeface="Arial" pitchFamily="34" charset="0"/>
                <a:ea typeface="宋体" pitchFamily="2" charset="-122"/>
              </a:rPr>
              <a:t>时间：</a:t>
            </a:r>
            <a:r>
              <a:rPr lang="en-US" altLang="zh-CN" b="1" smtClean="0">
                <a:latin typeface="Arial" pitchFamily="34" charset="0"/>
                <a:ea typeface="宋体" pitchFamily="2" charset="-122"/>
              </a:rPr>
              <a:t>2Min</a:t>
            </a:r>
            <a:endParaRPr lang="en-US" altLang="zh-CN" smtClean="0">
              <a:latin typeface="Arial" pitchFamily="34" charset="0"/>
              <a:ea typeface="宋体" pitchFamily="2" charset="-122"/>
            </a:endParaRPr>
          </a:p>
          <a:p>
            <a:endParaRPr lang="en-US" altLang="zh-CN" smtClean="0">
              <a:latin typeface="Arial" pitchFamily="34" charset="0"/>
              <a:ea typeface="宋体" pitchFamily="2" charset="-122"/>
            </a:endParaRPr>
          </a:p>
          <a:p>
            <a:r>
              <a:rPr lang="en-US" altLang="zh-CN" b="1" smtClean="0">
                <a:latin typeface="Arial" pitchFamily="34" charset="0"/>
                <a:ea typeface="宋体" pitchFamily="2" charset="-122"/>
              </a:rPr>
              <a:t>1</a:t>
            </a:r>
            <a:r>
              <a:rPr lang="zh-CN" altLang="en-US" b="1" smtClean="0">
                <a:latin typeface="Arial" pitchFamily="34" charset="0"/>
                <a:ea typeface="宋体" pitchFamily="2" charset="-122"/>
              </a:rPr>
              <a:t>、讲解案例学习的一般程序，提示学员注意观察案例的内容。</a:t>
            </a:r>
          </a:p>
          <a:p>
            <a:endParaRPr lang="zh-CN" altLang="en-US" b="1" smtClean="0">
              <a:latin typeface="Arial" pitchFamily="34" charset="0"/>
              <a:ea typeface="宋体" pitchFamily="2" charset="-122"/>
            </a:endParaRPr>
          </a:p>
          <a:p>
            <a:r>
              <a:rPr lang="en-US" altLang="zh-CN" b="1" smtClean="0">
                <a:latin typeface="Arial" pitchFamily="34" charset="0"/>
                <a:ea typeface="宋体" pitchFamily="2" charset="-122"/>
              </a:rPr>
              <a:t>2</a:t>
            </a:r>
            <a:r>
              <a:rPr lang="zh-CN" altLang="en-US" b="1" smtClean="0">
                <a:latin typeface="Arial" pitchFamily="34" charset="0"/>
                <a:ea typeface="宋体" pitchFamily="2" charset="-122"/>
              </a:rPr>
              <a:t>、发放记录表或空白纸。</a:t>
            </a:r>
          </a:p>
          <a:p>
            <a:endParaRPr lang="zh-CN" altLang="en-US" smtClean="0">
              <a:latin typeface="Arial" pitchFamily="34" charset="0"/>
              <a:ea typeface="宋体"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22" tIns="45712" rIns="91422" bIns="45712" anchor="b"/>
          <a:lstStyle/>
          <a:p>
            <a:pPr algn="r" defTabSz="914423"/>
            <a:fld id="{57524157-5B16-40CE-B72A-200CD26B541D}" type="slidenum">
              <a:rPr lang="zh-CN" altLang="en-US" sz="1200" b="0"/>
              <a:pPr algn="r" defTabSz="914423"/>
              <a:t>123</a:t>
            </a:fld>
            <a:endParaRPr lang="en-US" altLang="zh-CN" sz="1200" b="0" dirty="0"/>
          </a:p>
        </p:txBody>
      </p:sp>
      <p:sp>
        <p:nvSpPr>
          <p:cNvPr id="576515" name="Rectangle 2"/>
          <p:cNvSpPr>
            <a:spLocks noGrp="1" noRot="1" noChangeAspect="1" noChangeArrowheads="1" noTextEdit="1"/>
          </p:cNvSpPr>
          <p:nvPr>
            <p:ph type="sldImg"/>
          </p:nvPr>
        </p:nvSpPr>
        <p:spPr>
          <a:xfrm>
            <a:off x="1143000" y="685800"/>
            <a:ext cx="4572000" cy="3429000"/>
          </a:xfrm>
          <a:ln/>
        </p:spPr>
      </p:sp>
      <p:sp>
        <p:nvSpPr>
          <p:cNvPr id="576516" name="Rectangle 3"/>
          <p:cNvSpPr>
            <a:spLocks noGrp="1" noChangeArrowheads="1"/>
          </p:cNvSpPr>
          <p:nvPr>
            <p:ph type="body" idx="1"/>
          </p:nvPr>
        </p:nvSpPr>
        <p:spPr>
          <a:xfrm>
            <a:off x="913991" y="4342939"/>
            <a:ext cx="5030018" cy="4114587"/>
          </a:xfrm>
          <a:noFill/>
          <a:ln/>
        </p:spPr>
        <p:txBody>
          <a:bodyPr lIns="91422" tIns="45712" rIns="91422" bIns="45712"/>
          <a:lstStyle/>
          <a:p>
            <a:r>
              <a:rPr lang="zh-CN" altLang="en-US" smtClean="0">
                <a:latin typeface="Arial" pitchFamily="34" charset="0"/>
                <a:ea typeface="宋体" pitchFamily="2" charset="-122"/>
              </a:rPr>
              <a:t>两个小组讨论：探索</a:t>
            </a:r>
          </a:p>
          <a:p>
            <a:r>
              <a:rPr lang="zh-CN" altLang="en-US" smtClean="0">
                <a:latin typeface="Arial" pitchFamily="34" charset="0"/>
                <a:ea typeface="宋体" pitchFamily="2" charset="-122"/>
              </a:rPr>
              <a:t>一个小组讨论：建议</a:t>
            </a:r>
          </a:p>
          <a:p>
            <a:r>
              <a:rPr lang="zh-CN" altLang="en-US" smtClean="0">
                <a:latin typeface="Arial" pitchFamily="34" charset="0"/>
                <a:ea typeface="宋体" pitchFamily="2" charset="-122"/>
              </a:rPr>
              <a:t>一个小组讨论：倾听</a:t>
            </a:r>
          </a:p>
          <a:p>
            <a:endParaRPr lang="zh-CN" altLang="en-US" smtClean="0">
              <a:latin typeface="Arial"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89967FBA-3AB9-48C0-9594-2616E23B2779}" type="slidenum">
              <a:rPr lang="en-US" altLang="zh-CN"/>
              <a:pPr/>
              <a:t>9</a:t>
            </a:fld>
            <a:endParaRPr lang="en-US" altLang="zh-CN"/>
          </a:p>
        </p:txBody>
      </p:sp>
      <p:sp>
        <p:nvSpPr>
          <p:cNvPr id="277507" name="Rectangle 2"/>
          <p:cNvSpPr>
            <a:spLocks noGrp="1" noRot="1" noChangeAspect="1" noChangeArrowheads="1" noTextEdit="1"/>
          </p:cNvSpPr>
          <p:nvPr>
            <p:ph type="sldImg"/>
          </p:nvPr>
        </p:nvSpPr>
        <p:spPr>
          <a:xfrm>
            <a:off x="1149350" y="723900"/>
            <a:ext cx="4556125" cy="3416300"/>
          </a:xfrm>
          <a:ln/>
        </p:spPr>
      </p:sp>
      <p:sp>
        <p:nvSpPr>
          <p:cNvPr id="277508" name="Rectangle 3"/>
          <p:cNvSpPr>
            <a:spLocks noGrp="1" noChangeArrowheads="1"/>
          </p:cNvSpPr>
          <p:nvPr>
            <p:ph type="body" idx="1"/>
          </p:nvPr>
        </p:nvSpPr>
        <p:spPr>
          <a:xfrm>
            <a:off x="911225" y="4371975"/>
            <a:ext cx="5033963" cy="4057650"/>
          </a:xfrm>
          <a:noFill/>
          <a:ln/>
        </p:spPr>
        <p:txBody>
          <a:bodyPr/>
          <a:lstStyle/>
          <a:p>
            <a:pPr eaLnBrk="1" hangingPunct="1"/>
            <a:r>
              <a:rPr lang="zh-CN" altLang="en-US" smtClean="0"/>
              <a:t>提供一份个人简历讨论</a:t>
            </a:r>
          </a:p>
          <a:p>
            <a:pPr eaLnBrk="1" hangingPunct="1"/>
            <a:endParaRPr lang="en-US"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22" tIns="45712" rIns="91422" bIns="45712" anchor="b"/>
          <a:lstStyle/>
          <a:p>
            <a:pPr algn="r" defTabSz="914423"/>
            <a:fld id="{EF9DCD0F-C0E9-478B-921B-C7E36BA10C60}" type="slidenum">
              <a:rPr lang="zh-CN" altLang="en-US" sz="1200" b="0"/>
              <a:pPr algn="r" defTabSz="914423"/>
              <a:t>124</a:t>
            </a:fld>
            <a:endParaRPr lang="en-US" altLang="zh-CN" sz="1200" b="0" dirty="0"/>
          </a:p>
        </p:txBody>
      </p:sp>
      <p:sp>
        <p:nvSpPr>
          <p:cNvPr id="578563" name="Rectangle 2"/>
          <p:cNvSpPr>
            <a:spLocks noGrp="1" noRot="1" noChangeAspect="1" noChangeArrowheads="1" noTextEdit="1"/>
          </p:cNvSpPr>
          <p:nvPr>
            <p:ph type="sldImg"/>
          </p:nvPr>
        </p:nvSpPr>
        <p:spPr>
          <a:xfrm>
            <a:off x="1143000" y="685800"/>
            <a:ext cx="4572000" cy="3429000"/>
          </a:xfrm>
          <a:ln/>
        </p:spPr>
      </p:sp>
      <p:sp>
        <p:nvSpPr>
          <p:cNvPr id="578564" name="Rectangle 3"/>
          <p:cNvSpPr>
            <a:spLocks noGrp="1" noChangeArrowheads="1"/>
          </p:cNvSpPr>
          <p:nvPr>
            <p:ph type="body" idx="1"/>
          </p:nvPr>
        </p:nvSpPr>
        <p:spPr>
          <a:xfrm>
            <a:off x="913991" y="4342939"/>
            <a:ext cx="5030018" cy="4114587"/>
          </a:xfrm>
          <a:noFill/>
          <a:ln/>
        </p:spPr>
        <p:txBody>
          <a:bodyPr lIns="91422" tIns="45712" rIns="91422" bIns="45712"/>
          <a:lstStyle/>
          <a:p>
            <a:endParaRPr lang="zh-CN" altLang="zh-CN" smtClean="0">
              <a:latin typeface="Arial" pitchFamily="34" charset="0"/>
              <a:ea typeface="宋体"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E8539816-0706-499E-A00C-C76514152B6B}" type="slidenum">
              <a:rPr lang="en-US" altLang="zh-CN"/>
              <a:pPr/>
              <a:t>125</a:t>
            </a:fld>
            <a:endParaRPr lang="en-US" altLang="zh-CN"/>
          </a:p>
        </p:txBody>
      </p:sp>
      <p:sp>
        <p:nvSpPr>
          <p:cNvPr id="286723" name="Rectangle 2"/>
          <p:cNvSpPr>
            <a:spLocks noGrp="1" noChangeArrowheads="1"/>
          </p:cNvSpPr>
          <p:nvPr>
            <p:ph type="body" idx="1"/>
          </p:nvPr>
        </p:nvSpPr>
        <p:spPr>
          <a:xfrm>
            <a:off x="912813" y="4343400"/>
            <a:ext cx="5030787" cy="4114800"/>
          </a:xfrm>
          <a:noFill/>
          <a:ln/>
        </p:spPr>
        <p:txBody>
          <a:bodyPr lIns="96922" tIns="49230" rIns="96922" bIns="49230"/>
          <a:lstStyle/>
          <a:p>
            <a:pPr defTabSz="1084263" eaLnBrk="1" hangingPunct="1"/>
            <a:endParaRPr lang="zh-CN" altLang="zh-CN" smtClean="0"/>
          </a:p>
        </p:txBody>
      </p:sp>
      <p:sp>
        <p:nvSpPr>
          <p:cNvPr id="286724" name="Rectangle 3"/>
          <p:cNvSpPr>
            <a:spLocks noGrp="1" noRot="1" noChangeAspect="1" noChangeArrowheads="1" noTextEdit="1"/>
          </p:cNvSpPr>
          <p:nvPr>
            <p:ph type="sldImg"/>
          </p:nvPr>
        </p:nvSpPr>
        <p:spPr>
          <a:xfrm>
            <a:off x="1163638" y="706438"/>
            <a:ext cx="4529137" cy="3397250"/>
          </a:xfrm>
          <a:ln w="12700" cap="flat">
            <a:solidFill>
              <a:schemeClr val="tx1"/>
            </a:solid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C891939B-E150-4C2D-81BD-75673C6B548C}" type="slidenum">
              <a:rPr lang="en-US" altLang="zh-CN">
                <a:ea typeface="宋体" charset="-122"/>
              </a:rPr>
              <a:pPr/>
              <a:t>126</a:t>
            </a:fld>
            <a:endParaRPr lang="en-US" altLang="zh-CN">
              <a:ea typeface="宋体" charset="-122"/>
            </a:endParaRPr>
          </a:p>
        </p:txBody>
      </p:sp>
      <p:sp>
        <p:nvSpPr>
          <p:cNvPr id="288771" name="Rectangle 2"/>
          <p:cNvSpPr>
            <a:spLocks noRo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1AFD6BD1-D60B-4D99-B00A-90FB4153D1BC}" type="slidenum">
              <a:rPr lang="en-US" altLang="zh-CN">
                <a:ea typeface="宋体" charset="-122"/>
              </a:rPr>
              <a:pPr/>
              <a:t>128</a:t>
            </a:fld>
            <a:endParaRPr lang="en-US" altLang="zh-CN">
              <a:ea typeface="宋体" charset="-122"/>
            </a:endParaRPr>
          </a:p>
        </p:txBody>
      </p:sp>
      <p:sp>
        <p:nvSpPr>
          <p:cNvPr id="290819" name="Rectangle 2"/>
          <p:cNvSpPr>
            <a:spLocks noRo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C3C2C9C6-BAE8-4883-8408-45A018B93940}" type="slidenum">
              <a:rPr lang="en-US" altLang="zh-CN">
                <a:ea typeface="宋体" charset="-122"/>
              </a:rPr>
              <a:pPr/>
              <a:t>131</a:t>
            </a:fld>
            <a:endParaRPr lang="en-US" altLang="zh-CN">
              <a:ea typeface="宋体" charset="-122"/>
            </a:endParaRPr>
          </a:p>
        </p:txBody>
      </p:sp>
      <p:sp>
        <p:nvSpPr>
          <p:cNvPr id="291843" name="Rectangle 2"/>
          <p:cNvSpPr>
            <a:spLocks noRo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5546F184-4E80-443A-A025-4C852ABE0117}" type="slidenum">
              <a:rPr lang="en-US" altLang="zh-CN"/>
              <a:pPr/>
              <a:t>136</a:t>
            </a:fld>
            <a:endParaRPr lang="en-US" altLang="zh-CN"/>
          </a:p>
        </p:txBody>
      </p:sp>
      <p:sp>
        <p:nvSpPr>
          <p:cNvPr id="294915" name="Rectangle 2"/>
          <p:cNvSpPr>
            <a:spLocks noGrp="1" noRot="1" noChangeAspect="1" noChangeArrowheads="1" noTextEdit="1"/>
          </p:cNvSpPr>
          <p:nvPr>
            <p:ph type="sldImg"/>
          </p:nvPr>
        </p:nvSpPr>
        <p:spPr>
          <a:xfrm>
            <a:off x="1149350" y="723900"/>
            <a:ext cx="4556125" cy="3416300"/>
          </a:xfrm>
          <a:ln/>
        </p:spPr>
      </p:sp>
      <p:sp>
        <p:nvSpPr>
          <p:cNvPr id="294916" name="Rectangle 3"/>
          <p:cNvSpPr>
            <a:spLocks noGrp="1" noChangeArrowheads="1"/>
          </p:cNvSpPr>
          <p:nvPr>
            <p:ph type="body" idx="1"/>
          </p:nvPr>
        </p:nvSpPr>
        <p:spPr>
          <a:xfrm>
            <a:off x="911225" y="4371975"/>
            <a:ext cx="5033963" cy="4057650"/>
          </a:xfrm>
          <a:noFill/>
          <a:ln/>
        </p:spPr>
        <p:txBody>
          <a:bodyPr/>
          <a:lstStyle/>
          <a:p>
            <a:pPr eaLnBrk="1" hangingPunct="1"/>
            <a:r>
              <a:rPr lang="zh-CN" altLang="en-US" smtClean="0"/>
              <a:t>聆听技巧地练习，准备好这方面的练习！</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22" tIns="45712" rIns="91422" bIns="45712" anchor="b"/>
          <a:lstStyle/>
          <a:p>
            <a:pPr algn="r" defTabSz="914423"/>
            <a:fld id="{1D052CE9-C60E-4C8F-B503-60EEC4BF3C28}" type="slidenum">
              <a:rPr lang="zh-CN" altLang="en-US" sz="1200" b="0"/>
              <a:pPr algn="r" defTabSz="914423"/>
              <a:t>139</a:t>
            </a:fld>
            <a:endParaRPr lang="en-US" altLang="zh-CN" sz="1200" b="0" dirty="0"/>
          </a:p>
        </p:txBody>
      </p:sp>
      <p:sp>
        <p:nvSpPr>
          <p:cNvPr id="602115" name="Rectangle 2"/>
          <p:cNvSpPr>
            <a:spLocks noGrp="1" noRot="1" noChangeAspect="1" noChangeArrowheads="1" noTextEdit="1"/>
          </p:cNvSpPr>
          <p:nvPr>
            <p:ph type="sldImg"/>
          </p:nvPr>
        </p:nvSpPr>
        <p:spPr>
          <a:xfrm>
            <a:off x="1143000" y="685800"/>
            <a:ext cx="4572000" cy="3429000"/>
          </a:xfrm>
          <a:ln/>
        </p:spPr>
      </p:sp>
      <p:sp>
        <p:nvSpPr>
          <p:cNvPr id="602116" name="Rectangle 3"/>
          <p:cNvSpPr>
            <a:spLocks noGrp="1" noChangeArrowheads="1"/>
          </p:cNvSpPr>
          <p:nvPr>
            <p:ph type="body" idx="1"/>
          </p:nvPr>
        </p:nvSpPr>
        <p:spPr>
          <a:xfrm>
            <a:off x="913991" y="4342939"/>
            <a:ext cx="5030018" cy="4114587"/>
          </a:xfrm>
          <a:noFill/>
          <a:ln/>
        </p:spPr>
        <p:txBody>
          <a:bodyPr lIns="91422" tIns="45712" rIns="91422" bIns="45712"/>
          <a:lstStyle/>
          <a:p>
            <a:r>
              <a:rPr lang="zh-CN" altLang="en-US" b="1" smtClean="0">
                <a:latin typeface="Arial" pitchFamily="34" charset="0"/>
                <a:ea typeface="宋体" pitchFamily="2" charset="-122"/>
              </a:rPr>
              <a:t>时间：</a:t>
            </a:r>
            <a:r>
              <a:rPr lang="en-US" altLang="zh-CN" b="1" smtClean="0">
                <a:latin typeface="Arial" pitchFamily="34" charset="0"/>
                <a:ea typeface="宋体" pitchFamily="2" charset="-122"/>
              </a:rPr>
              <a:t>2Min</a:t>
            </a:r>
            <a:endParaRPr lang="en-US" altLang="zh-CN" smtClean="0">
              <a:latin typeface="Arial" pitchFamily="34" charset="0"/>
              <a:ea typeface="宋体" pitchFamily="2" charset="-122"/>
            </a:endParaRPr>
          </a:p>
          <a:p>
            <a:endParaRPr lang="en-US" altLang="zh-CN" smtClean="0">
              <a:latin typeface="Arial" pitchFamily="34" charset="0"/>
              <a:ea typeface="宋体" pitchFamily="2" charset="-122"/>
            </a:endParaRPr>
          </a:p>
          <a:p>
            <a:r>
              <a:rPr lang="en-US" altLang="zh-CN" b="1" smtClean="0">
                <a:latin typeface="Arial" pitchFamily="34" charset="0"/>
                <a:ea typeface="宋体" pitchFamily="2" charset="-122"/>
              </a:rPr>
              <a:t>1</a:t>
            </a:r>
            <a:r>
              <a:rPr lang="zh-CN" altLang="en-US" b="1" smtClean="0">
                <a:latin typeface="Arial" pitchFamily="34" charset="0"/>
                <a:ea typeface="宋体" pitchFamily="2" charset="-122"/>
              </a:rPr>
              <a:t>、讲解案例学习的一般程序，提示学员注意观察案例的内容。</a:t>
            </a:r>
          </a:p>
          <a:p>
            <a:endParaRPr lang="zh-CN" altLang="en-US" b="1" smtClean="0">
              <a:latin typeface="Arial" pitchFamily="34" charset="0"/>
              <a:ea typeface="宋体" pitchFamily="2" charset="-122"/>
            </a:endParaRPr>
          </a:p>
          <a:p>
            <a:r>
              <a:rPr lang="en-US" altLang="zh-CN" b="1" smtClean="0">
                <a:latin typeface="Arial" pitchFamily="34" charset="0"/>
                <a:ea typeface="宋体" pitchFamily="2" charset="-122"/>
              </a:rPr>
              <a:t>2</a:t>
            </a:r>
            <a:r>
              <a:rPr lang="zh-CN" altLang="en-US" b="1" smtClean="0">
                <a:latin typeface="Arial" pitchFamily="34" charset="0"/>
                <a:ea typeface="宋体" pitchFamily="2" charset="-122"/>
              </a:rPr>
              <a:t>、发放记录表或空白纸。</a:t>
            </a:r>
          </a:p>
          <a:p>
            <a:endParaRPr lang="zh-CN" altLang="en-US" smtClean="0">
              <a:latin typeface="Arial" pitchFamily="34" charset="0"/>
              <a:ea typeface="宋体"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22" tIns="45712" rIns="91422" bIns="45712" anchor="b"/>
          <a:lstStyle/>
          <a:p>
            <a:pPr algn="r" defTabSz="914423"/>
            <a:fld id="{9DBB64FA-8B51-4D59-A66B-ADCC775394FC}" type="slidenum">
              <a:rPr lang="zh-CN" altLang="en-US" sz="1200" b="0"/>
              <a:pPr algn="r" defTabSz="914423"/>
              <a:t>140</a:t>
            </a:fld>
            <a:endParaRPr lang="en-US" altLang="zh-CN" sz="1200" b="0" dirty="0"/>
          </a:p>
        </p:txBody>
      </p:sp>
      <p:sp>
        <p:nvSpPr>
          <p:cNvPr id="606211" name="Rectangle 2"/>
          <p:cNvSpPr>
            <a:spLocks noGrp="1" noRot="1" noChangeAspect="1" noChangeArrowheads="1" noTextEdit="1"/>
          </p:cNvSpPr>
          <p:nvPr>
            <p:ph type="sldImg"/>
          </p:nvPr>
        </p:nvSpPr>
        <p:spPr>
          <a:xfrm>
            <a:off x="1143000" y="685800"/>
            <a:ext cx="4572000" cy="3429000"/>
          </a:xfrm>
          <a:ln/>
        </p:spPr>
      </p:sp>
      <p:sp>
        <p:nvSpPr>
          <p:cNvPr id="606212" name="Rectangle 3"/>
          <p:cNvSpPr>
            <a:spLocks noGrp="1" noChangeArrowheads="1"/>
          </p:cNvSpPr>
          <p:nvPr>
            <p:ph type="body" idx="1"/>
          </p:nvPr>
        </p:nvSpPr>
        <p:spPr>
          <a:xfrm>
            <a:off x="913991" y="4342939"/>
            <a:ext cx="5030018" cy="4114587"/>
          </a:xfrm>
          <a:noFill/>
          <a:ln/>
        </p:spPr>
        <p:txBody>
          <a:bodyPr lIns="91422" tIns="45712" rIns="91422" bIns="45712"/>
          <a:lstStyle/>
          <a:p>
            <a:endParaRPr lang="zh-CN" altLang="zh-CN" smtClean="0">
              <a:latin typeface="Arial" pitchFamily="34" charset="0"/>
              <a:ea typeface="宋体"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22" tIns="45712" rIns="91422" bIns="45712" anchor="b"/>
          <a:lstStyle/>
          <a:p>
            <a:pPr algn="r" defTabSz="914423"/>
            <a:fld id="{AFCEEAAC-A1F0-480A-BE98-62728AF71EF0}" type="slidenum">
              <a:rPr lang="zh-CN" altLang="en-US" sz="1200" b="0"/>
              <a:pPr algn="r" defTabSz="914423"/>
              <a:t>141</a:t>
            </a:fld>
            <a:endParaRPr lang="en-US" altLang="zh-CN" sz="1200" b="0" dirty="0"/>
          </a:p>
        </p:txBody>
      </p:sp>
      <p:sp>
        <p:nvSpPr>
          <p:cNvPr id="608259" name="Rectangle 2"/>
          <p:cNvSpPr>
            <a:spLocks noGrp="1" noRot="1" noChangeAspect="1" noChangeArrowheads="1" noTextEdit="1"/>
          </p:cNvSpPr>
          <p:nvPr>
            <p:ph type="sldImg"/>
          </p:nvPr>
        </p:nvSpPr>
        <p:spPr>
          <a:xfrm>
            <a:off x="1143000" y="685800"/>
            <a:ext cx="4572000" cy="3429000"/>
          </a:xfrm>
          <a:ln/>
        </p:spPr>
      </p:sp>
      <p:sp>
        <p:nvSpPr>
          <p:cNvPr id="608260" name="Rectangle 3"/>
          <p:cNvSpPr>
            <a:spLocks noGrp="1" noChangeArrowheads="1"/>
          </p:cNvSpPr>
          <p:nvPr>
            <p:ph type="body" idx="1"/>
          </p:nvPr>
        </p:nvSpPr>
        <p:spPr>
          <a:xfrm>
            <a:off x="913991" y="4342939"/>
            <a:ext cx="5030018" cy="4114587"/>
          </a:xfrm>
          <a:noFill/>
          <a:ln/>
        </p:spPr>
        <p:txBody>
          <a:bodyPr lIns="91422" tIns="45712" rIns="91422" bIns="45712"/>
          <a:lstStyle/>
          <a:p>
            <a:endParaRPr lang="zh-CN" altLang="zh-CN" smtClean="0">
              <a:latin typeface="Arial" pitchFamily="34" charset="0"/>
              <a:ea typeface="宋体"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22" tIns="45712" rIns="91422" bIns="45712" anchor="b"/>
          <a:lstStyle/>
          <a:p>
            <a:pPr algn="r" defTabSz="914423"/>
            <a:fld id="{119B34C0-1489-469A-A180-B496C265EC53}" type="slidenum">
              <a:rPr lang="zh-CN" altLang="en-US" sz="1200" b="0"/>
              <a:pPr algn="r" defTabSz="914423"/>
              <a:t>142</a:t>
            </a:fld>
            <a:endParaRPr lang="en-US" altLang="zh-CN" sz="1200" b="0" dirty="0"/>
          </a:p>
        </p:txBody>
      </p:sp>
      <p:sp>
        <p:nvSpPr>
          <p:cNvPr id="610307" name="Rectangle 2"/>
          <p:cNvSpPr>
            <a:spLocks noGrp="1" noRot="1" noChangeAspect="1" noChangeArrowheads="1" noTextEdit="1"/>
          </p:cNvSpPr>
          <p:nvPr>
            <p:ph type="sldImg"/>
          </p:nvPr>
        </p:nvSpPr>
        <p:spPr>
          <a:xfrm>
            <a:off x="1143000" y="685800"/>
            <a:ext cx="4572000" cy="3429000"/>
          </a:xfrm>
          <a:ln/>
        </p:spPr>
      </p:sp>
      <p:sp>
        <p:nvSpPr>
          <p:cNvPr id="610308" name="Rectangle 3"/>
          <p:cNvSpPr>
            <a:spLocks noGrp="1" noChangeArrowheads="1"/>
          </p:cNvSpPr>
          <p:nvPr>
            <p:ph type="body" idx="1"/>
          </p:nvPr>
        </p:nvSpPr>
        <p:spPr>
          <a:xfrm>
            <a:off x="913991" y="4342939"/>
            <a:ext cx="5030018" cy="4114587"/>
          </a:xfrm>
          <a:noFill/>
          <a:ln/>
        </p:spPr>
        <p:txBody>
          <a:bodyPr lIns="91422" tIns="45712" rIns="91422" bIns="45712"/>
          <a:lstStyle/>
          <a:p>
            <a:r>
              <a:rPr lang="zh-CN" altLang="en-US" smtClean="0">
                <a:latin typeface="Arial" pitchFamily="34" charset="0"/>
                <a:ea typeface="宋体" pitchFamily="2" charset="-122"/>
              </a:rPr>
              <a:t>两个小组讨论：探索</a:t>
            </a:r>
          </a:p>
          <a:p>
            <a:r>
              <a:rPr lang="zh-CN" altLang="en-US" smtClean="0">
                <a:latin typeface="Arial" pitchFamily="34" charset="0"/>
                <a:ea typeface="宋体" pitchFamily="2" charset="-122"/>
              </a:rPr>
              <a:t>一个小组讨论：建议</a:t>
            </a:r>
          </a:p>
          <a:p>
            <a:r>
              <a:rPr lang="zh-CN" altLang="en-US" smtClean="0">
                <a:latin typeface="Arial" pitchFamily="34" charset="0"/>
                <a:ea typeface="宋体" pitchFamily="2" charset="-122"/>
              </a:rPr>
              <a:t>一个小组讨论：倾听</a:t>
            </a:r>
          </a:p>
          <a:p>
            <a:endParaRPr lang="zh-CN" altLang="en-US" smtClean="0">
              <a:latin typeface="Arial" pitchFamily="34" charset="0"/>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FC9E477E-C2E5-42A0-8EFE-94EACFC311FC}" type="slidenum">
              <a:rPr lang="en-US" altLang="zh-CN"/>
              <a:pPr/>
              <a:t>17</a:t>
            </a:fld>
            <a:endParaRPr lang="en-US" altLang="zh-CN"/>
          </a:p>
        </p:txBody>
      </p:sp>
      <p:sp>
        <p:nvSpPr>
          <p:cNvPr id="278531" name="Rectangle 2"/>
          <p:cNvSpPr>
            <a:spLocks noGrp="1" noRot="1" noChangeAspect="1" noChangeArrowheads="1" noTextEdit="1"/>
          </p:cNvSpPr>
          <p:nvPr>
            <p:ph type="sldImg"/>
          </p:nvPr>
        </p:nvSpPr>
        <p:spPr>
          <a:xfrm>
            <a:off x="1149350" y="723900"/>
            <a:ext cx="4556125" cy="3416300"/>
          </a:xfrm>
          <a:ln/>
        </p:spPr>
      </p:sp>
      <p:sp>
        <p:nvSpPr>
          <p:cNvPr id="278532" name="Rectangle 3"/>
          <p:cNvSpPr>
            <a:spLocks noGrp="1" noChangeArrowheads="1"/>
          </p:cNvSpPr>
          <p:nvPr>
            <p:ph type="body" idx="1"/>
          </p:nvPr>
        </p:nvSpPr>
        <p:spPr>
          <a:xfrm>
            <a:off x="911225" y="4371975"/>
            <a:ext cx="5033963" cy="4057650"/>
          </a:xfrm>
          <a:noFill/>
          <a:ln/>
        </p:spPr>
        <p:txBody>
          <a:bodyPr/>
          <a:lstStyle/>
          <a:p>
            <a:pPr eaLnBrk="1" hangingPunct="1"/>
            <a:r>
              <a:rPr lang="zh-CN" altLang="en-US" smtClean="0"/>
              <a:t>提问：你们了解到的招聘渠道有哪些？</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22" tIns="45712" rIns="91422" bIns="45712" anchor="b"/>
          <a:lstStyle/>
          <a:p>
            <a:pPr algn="r" defTabSz="914423"/>
            <a:fld id="{549A433E-532E-499D-A302-CDF58B382E06}" type="slidenum">
              <a:rPr lang="zh-CN" altLang="en-US" sz="1200" b="0"/>
              <a:pPr algn="r" defTabSz="914423"/>
              <a:t>143</a:t>
            </a:fld>
            <a:endParaRPr lang="en-US" altLang="zh-CN" sz="1200" b="0" dirty="0"/>
          </a:p>
        </p:txBody>
      </p:sp>
      <p:sp>
        <p:nvSpPr>
          <p:cNvPr id="612355" name="Rectangle 2"/>
          <p:cNvSpPr>
            <a:spLocks noGrp="1" noRot="1" noChangeAspect="1" noChangeArrowheads="1" noTextEdit="1"/>
          </p:cNvSpPr>
          <p:nvPr>
            <p:ph type="sldImg"/>
          </p:nvPr>
        </p:nvSpPr>
        <p:spPr>
          <a:xfrm>
            <a:off x="1143000" y="685800"/>
            <a:ext cx="4572000" cy="3429000"/>
          </a:xfrm>
          <a:ln/>
        </p:spPr>
      </p:sp>
      <p:sp>
        <p:nvSpPr>
          <p:cNvPr id="612356" name="Rectangle 3"/>
          <p:cNvSpPr>
            <a:spLocks noGrp="1" noChangeArrowheads="1"/>
          </p:cNvSpPr>
          <p:nvPr>
            <p:ph type="body" idx="1"/>
          </p:nvPr>
        </p:nvSpPr>
        <p:spPr>
          <a:xfrm>
            <a:off x="913991" y="4342939"/>
            <a:ext cx="5030018" cy="4114587"/>
          </a:xfrm>
          <a:noFill/>
          <a:ln/>
        </p:spPr>
        <p:txBody>
          <a:bodyPr lIns="91422" tIns="45712" rIns="91422" bIns="45712"/>
          <a:lstStyle/>
          <a:p>
            <a:r>
              <a:rPr lang="zh-CN" altLang="en-US" b="1" smtClean="0">
                <a:latin typeface="Arial" pitchFamily="34" charset="0"/>
                <a:ea typeface="宋体" pitchFamily="2" charset="-122"/>
              </a:rPr>
              <a:t>时间：</a:t>
            </a:r>
            <a:r>
              <a:rPr lang="en-US" altLang="zh-CN" b="1" smtClean="0">
                <a:latin typeface="Arial" pitchFamily="34" charset="0"/>
                <a:ea typeface="宋体" pitchFamily="2" charset="-122"/>
              </a:rPr>
              <a:t>2Min</a:t>
            </a:r>
            <a:endParaRPr lang="en-US" altLang="zh-CN" smtClean="0">
              <a:latin typeface="Arial" pitchFamily="34" charset="0"/>
              <a:ea typeface="宋体" pitchFamily="2" charset="-122"/>
            </a:endParaRPr>
          </a:p>
          <a:p>
            <a:endParaRPr lang="en-US" altLang="zh-CN" smtClean="0">
              <a:latin typeface="Arial" pitchFamily="34" charset="0"/>
              <a:ea typeface="宋体" pitchFamily="2" charset="-122"/>
            </a:endParaRPr>
          </a:p>
          <a:p>
            <a:r>
              <a:rPr lang="en-US" altLang="zh-CN" b="1" smtClean="0">
                <a:latin typeface="Arial" pitchFamily="34" charset="0"/>
                <a:ea typeface="宋体" pitchFamily="2" charset="-122"/>
              </a:rPr>
              <a:t>1</a:t>
            </a:r>
            <a:r>
              <a:rPr lang="zh-CN" altLang="en-US" b="1" smtClean="0">
                <a:latin typeface="Arial" pitchFamily="34" charset="0"/>
                <a:ea typeface="宋体" pitchFamily="2" charset="-122"/>
              </a:rPr>
              <a:t>、讲解案例学习的一般程序，提示学员注意观察案例的内容。</a:t>
            </a:r>
          </a:p>
          <a:p>
            <a:endParaRPr lang="zh-CN" altLang="en-US" b="1" smtClean="0">
              <a:latin typeface="Arial" pitchFamily="34" charset="0"/>
              <a:ea typeface="宋体" pitchFamily="2" charset="-122"/>
            </a:endParaRPr>
          </a:p>
          <a:p>
            <a:r>
              <a:rPr lang="en-US" altLang="zh-CN" b="1" smtClean="0">
                <a:latin typeface="Arial" pitchFamily="34" charset="0"/>
                <a:ea typeface="宋体" pitchFamily="2" charset="-122"/>
              </a:rPr>
              <a:t>2</a:t>
            </a:r>
            <a:r>
              <a:rPr lang="zh-CN" altLang="en-US" b="1" smtClean="0">
                <a:latin typeface="Arial" pitchFamily="34" charset="0"/>
                <a:ea typeface="宋体" pitchFamily="2" charset="-122"/>
              </a:rPr>
              <a:t>、发放记录表或空白纸。</a:t>
            </a:r>
          </a:p>
          <a:p>
            <a:endParaRPr lang="zh-CN" altLang="en-US" smtClean="0">
              <a:latin typeface="Arial" pitchFamily="34" charset="0"/>
              <a:ea typeface="宋体"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22" tIns="45712" rIns="91422" bIns="45712" anchor="b"/>
          <a:lstStyle/>
          <a:p>
            <a:pPr algn="r" defTabSz="914423"/>
            <a:fld id="{22F7462E-B68D-4103-96C5-475C483A42D6}" type="slidenum">
              <a:rPr lang="zh-CN" altLang="en-US" sz="1200" b="0"/>
              <a:pPr algn="r" defTabSz="914423"/>
              <a:t>144</a:t>
            </a:fld>
            <a:endParaRPr lang="en-US" altLang="zh-CN" sz="1200" b="0" dirty="0"/>
          </a:p>
        </p:txBody>
      </p:sp>
      <p:sp>
        <p:nvSpPr>
          <p:cNvPr id="616451" name="Rectangle 2"/>
          <p:cNvSpPr>
            <a:spLocks noGrp="1" noRot="1" noChangeAspect="1" noChangeArrowheads="1" noTextEdit="1"/>
          </p:cNvSpPr>
          <p:nvPr>
            <p:ph type="sldImg"/>
          </p:nvPr>
        </p:nvSpPr>
        <p:spPr>
          <a:xfrm>
            <a:off x="1143000" y="685800"/>
            <a:ext cx="4572000" cy="3429000"/>
          </a:xfrm>
          <a:ln/>
        </p:spPr>
      </p:sp>
      <p:sp>
        <p:nvSpPr>
          <p:cNvPr id="616452" name="Rectangle 3"/>
          <p:cNvSpPr>
            <a:spLocks noGrp="1" noChangeArrowheads="1"/>
          </p:cNvSpPr>
          <p:nvPr>
            <p:ph type="body" idx="1"/>
          </p:nvPr>
        </p:nvSpPr>
        <p:spPr>
          <a:xfrm>
            <a:off x="913991" y="4342939"/>
            <a:ext cx="5030018" cy="4114587"/>
          </a:xfrm>
          <a:noFill/>
          <a:ln/>
        </p:spPr>
        <p:txBody>
          <a:bodyPr lIns="91422" tIns="45712" rIns="91422" bIns="45712"/>
          <a:lstStyle/>
          <a:p>
            <a:r>
              <a:rPr lang="zh-CN" altLang="en-US" smtClean="0">
                <a:latin typeface="Arial" pitchFamily="34" charset="0"/>
                <a:ea typeface="宋体" pitchFamily="2" charset="-122"/>
              </a:rPr>
              <a:t>两个小组讨论：探索</a:t>
            </a:r>
          </a:p>
          <a:p>
            <a:r>
              <a:rPr lang="zh-CN" altLang="en-US" smtClean="0">
                <a:latin typeface="Arial" pitchFamily="34" charset="0"/>
                <a:ea typeface="宋体" pitchFamily="2" charset="-122"/>
              </a:rPr>
              <a:t>一个小组讨论：建议</a:t>
            </a:r>
          </a:p>
          <a:p>
            <a:r>
              <a:rPr lang="zh-CN" altLang="en-US" smtClean="0">
                <a:latin typeface="Arial" pitchFamily="34" charset="0"/>
                <a:ea typeface="宋体" pitchFamily="2" charset="-122"/>
              </a:rPr>
              <a:t>一个小组讨论：倾听</a:t>
            </a:r>
          </a:p>
          <a:p>
            <a:endParaRPr lang="zh-CN" altLang="en-US" smtClean="0">
              <a:latin typeface="Arial" pitchFamily="34" charset="0"/>
              <a:ea typeface="宋体"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22" tIns="45712" rIns="91422" bIns="45712" anchor="b"/>
          <a:lstStyle/>
          <a:p>
            <a:pPr algn="r" defTabSz="914423"/>
            <a:fld id="{E5AFF9A2-CB35-4BC2-B5EE-B689C18F4739}" type="slidenum">
              <a:rPr lang="zh-CN" altLang="en-US" sz="1200" b="0"/>
              <a:pPr algn="r" defTabSz="914423"/>
              <a:t>145</a:t>
            </a:fld>
            <a:endParaRPr lang="en-US" altLang="zh-CN" sz="1200" b="0" dirty="0"/>
          </a:p>
        </p:txBody>
      </p:sp>
      <p:sp>
        <p:nvSpPr>
          <p:cNvPr id="618499" name="Rectangle 2"/>
          <p:cNvSpPr>
            <a:spLocks noGrp="1" noRot="1" noChangeAspect="1" noChangeArrowheads="1" noTextEdit="1"/>
          </p:cNvSpPr>
          <p:nvPr>
            <p:ph type="sldImg"/>
          </p:nvPr>
        </p:nvSpPr>
        <p:spPr>
          <a:xfrm>
            <a:off x="1143000" y="685800"/>
            <a:ext cx="4572000" cy="3429000"/>
          </a:xfrm>
          <a:ln/>
        </p:spPr>
      </p:sp>
      <p:sp>
        <p:nvSpPr>
          <p:cNvPr id="618500" name="Rectangle 3"/>
          <p:cNvSpPr>
            <a:spLocks noGrp="1" noChangeArrowheads="1"/>
          </p:cNvSpPr>
          <p:nvPr>
            <p:ph type="body" idx="1"/>
          </p:nvPr>
        </p:nvSpPr>
        <p:spPr>
          <a:xfrm>
            <a:off x="913991" y="4342939"/>
            <a:ext cx="5030018" cy="4114587"/>
          </a:xfrm>
          <a:noFill/>
          <a:ln/>
        </p:spPr>
        <p:txBody>
          <a:bodyPr lIns="91422" tIns="45712" rIns="91422" bIns="45712"/>
          <a:lstStyle/>
          <a:p>
            <a:endParaRPr lang="zh-CN" altLang="zh-CN" smtClean="0">
              <a:latin typeface="Arial" pitchFamily="34" charset="0"/>
              <a:ea typeface="宋体"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22" tIns="45712" rIns="91422" bIns="45712" anchor="b"/>
          <a:lstStyle/>
          <a:p>
            <a:pPr algn="r" defTabSz="914423"/>
            <a:fld id="{08BA313B-59A3-4537-B261-F603B4D974E4}" type="slidenum">
              <a:rPr lang="zh-CN" altLang="en-US" sz="1200" b="0"/>
              <a:pPr algn="r" defTabSz="914423"/>
              <a:t>146</a:t>
            </a:fld>
            <a:endParaRPr lang="en-US" altLang="zh-CN" sz="1200" b="0" dirty="0"/>
          </a:p>
        </p:txBody>
      </p:sp>
      <p:sp>
        <p:nvSpPr>
          <p:cNvPr id="620547" name="Rectangle 2"/>
          <p:cNvSpPr>
            <a:spLocks noGrp="1" noRot="1" noChangeAspect="1" noChangeArrowheads="1" noTextEdit="1"/>
          </p:cNvSpPr>
          <p:nvPr>
            <p:ph type="sldImg"/>
          </p:nvPr>
        </p:nvSpPr>
        <p:spPr>
          <a:xfrm>
            <a:off x="1143000" y="685800"/>
            <a:ext cx="4572000" cy="3429000"/>
          </a:xfrm>
          <a:ln/>
        </p:spPr>
      </p:sp>
      <p:sp>
        <p:nvSpPr>
          <p:cNvPr id="620548" name="Rectangle 3"/>
          <p:cNvSpPr>
            <a:spLocks noGrp="1" noChangeArrowheads="1"/>
          </p:cNvSpPr>
          <p:nvPr>
            <p:ph type="body" idx="1"/>
          </p:nvPr>
        </p:nvSpPr>
        <p:spPr>
          <a:xfrm>
            <a:off x="913991" y="4342939"/>
            <a:ext cx="5030018" cy="4114587"/>
          </a:xfrm>
          <a:noFill/>
          <a:ln/>
        </p:spPr>
        <p:txBody>
          <a:bodyPr lIns="91422" tIns="45712" rIns="91422" bIns="45712"/>
          <a:lstStyle/>
          <a:p>
            <a:endParaRPr lang="zh-CN" altLang="zh-CN" smtClean="0">
              <a:latin typeface="Arial" pitchFamily="34" charset="0"/>
              <a:ea typeface="宋体"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F44E1E0A-71F4-4693-9967-EC710239BA8C}" type="slidenum">
              <a:rPr lang="en-US" altLang="zh-CN"/>
              <a:pPr/>
              <a:t>151</a:t>
            </a:fld>
            <a:endParaRPr lang="en-US" altLang="zh-CN"/>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3F70E7EB-75EA-4A8E-A6C5-018C4555D820}" type="slidenum">
              <a:rPr lang="en-US" altLang="zh-CN"/>
              <a:pPr/>
              <a:t>58</a:t>
            </a:fld>
            <a:endParaRPr lang="en-US" altLang="zh-CN"/>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17D088F5-5E9B-4F94-B335-22FD01E0BB99}" type="slidenum">
              <a:rPr lang="en-US" altLang="zh-CN"/>
              <a:pPr/>
              <a:t>59</a:t>
            </a:fld>
            <a:endParaRPr lang="en-US" altLang="zh-CN"/>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xfrm>
            <a:off x="914400" y="4343400"/>
            <a:ext cx="5029200" cy="4114800"/>
          </a:xfrm>
          <a:noFill/>
          <a:ln/>
        </p:spPr>
        <p:txBody>
          <a:bodyPr/>
          <a:lstStyle/>
          <a:p>
            <a:pPr eaLnBrk="1" hangingPunct="1"/>
            <a:endParaRPr lang="zh-CN"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16928176-DC3F-4B92-96C0-762417AAEDD4}" type="slidenum">
              <a:rPr lang="en-US" altLang="zh-CN"/>
              <a:pPr/>
              <a:t>60</a:t>
            </a:fld>
            <a:endParaRPr lang="en-US" altLang="zh-CN"/>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40039521-EDB5-43A5-BE26-BAFECD41EE96}" type="slidenum">
              <a:rPr lang="en-US" altLang="zh-CN"/>
              <a:pPr/>
              <a:t>61</a:t>
            </a:fld>
            <a:endParaRPr lang="en-US" altLang="zh-CN"/>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6B814B92-58EC-4E1B-B4DC-310ABB34889A}" type="slidenum">
              <a:rPr lang="en-US" altLang="zh-CN"/>
              <a:pPr/>
              <a:t>82</a:t>
            </a:fld>
            <a:endParaRPr lang="en-US" altLang="zh-CN"/>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22" tIns="45712" rIns="91422" bIns="45712" anchor="b"/>
          <a:lstStyle/>
          <a:p>
            <a:pPr algn="r" defTabSz="914423"/>
            <a:fld id="{C7E48374-C81E-4515-AF20-C45EE7F0A8B0}" type="slidenum">
              <a:rPr lang="zh-CN" altLang="en-US" sz="1200" b="0"/>
              <a:pPr algn="r" defTabSz="914423"/>
              <a:t>110</a:t>
            </a:fld>
            <a:endParaRPr lang="en-US" altLang="zh-CN" sz="1200" b="0" dirty="0"/>
          </a:p>
        </p:txBody>
      </p:sp>
      <p:sp>
        <p:nvSpPr>
          <p:cNvPr id="533507" name="Rectangle 2"/>
          <p:cNvSpPr>
            <a:spLocks noGrp="1" noRot="1" noChangeAspect="1" noChangeArrowheads="1" noTextEdit="1"/>
          </p:cNvSpPr>
          <p:nvPr>
            <p:ph type="sldImg"/>
          </p:nvPr>
        </p:nvSpPr>
        <p:spPr>
          <a:xfrm>
            <a:off x="1143000" y="685800"/>
            <a:ext cx="4572000" cy="3429000"/>
          </a:xfrm>
          <a:ln/>
        </p:spPr>
      </p:sp>
      <p:sp>
        <p:nvSpPr>
          <p:cNvPr id="533508" name="Rectangle 3"/>
          <p:cNvSpPr>
            <a:spLocks noGrp="1" noChangeArrowheads="1"/>
          </p:cNvSpPr>
          <p:nvPr>
            <p:ph type="body" idx="1"/>
          </p:nvPr>
        </p:nvSpPr>
        <p:spPr>
          <a:xfrm>
            <a:off x="913991" y="4342939"/>
            <a:ext cx="5030018" cy="4114587"/>
          </a:xfrm>
          <a:noFill/>
          <a:ln/>
        </p:spPr>
        <p:txBody>
          <a:bodyPr lIns="91422" tIns="45712" rIns="91422" bIns="45712"/>
          <a:lstStyle/>
          <a:p>
            <a:endParaRPr lang="zh-CN" altLang="en-US" smtClean="0">
              <a:latin typeface="Arial"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4543F56-4A6D-41E4-B3C5-D9FE0DB14622}" type="datetimeFigureOut">
              <a:rPr lang="zh-CN" altLang="en-US" smtClean="0"/>
              <a:t>2014/3/6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0AB4FB-A417-4A5C-BBEA-4382FACE95F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4543F56-4A6D-41E4-B3C5-D9FE0DB14622}" type="datetimeFigureOut">
              <a:rPr lang="zh-CN" altLang="en-US" smtClean="0"/>
              <a:t>2014/3/6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0AB4FB-A417-4A5C-BBEA-4382FACE95F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4543F56-4A6D-41E4-B3C5-D9FE0DB14622}" type="datetimeFigureOut">
              <a:rPr lang="zh-CN" altLang="en-US" smtClean="0"/>
              <a:t>2014/3/6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0AB4FB-A417-4A5C-BBEA-4382FACE95F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7" name="页脚占位符 6"/>
          <p:cNvSpPr>
            <a:spLocks noGrp="1"/>
          </p:cNvSpPr>
          <p:nvPr>
            <p:ph type="ftr" sz="quarter" idx="11"/>
          </p:nvPr>
        </p:nvSpPr>
        <p:spPr>
          <a:xfrm>
            <a:off x="0" y="6597650"/>
            <a:ext cx="9144000" cy="287338"/>
          </a:xfrm>
        </p:spPr>
        <p:txBody>
          <a:bodyPr/>
          <a:lstStyle>
            <a:lvl1pPr>
              <a:defRPr smtClean="0"/>
            </a:lvl1pPr>
          </a:lstStyle>
          <a:p>
            <a:pPr>
              <a:defRPr/>
            </a:pPr>
            <a:r>
              <a:rPr lang="en-US" altLang="zh-CN"/>
              <a:t>huangzhimin9@hotmail.com</a:t>
            </a:r>
            <a:r>
              <a:rPr lang="en-US" altLang="zh-CN">
                <a:latin typeface="楷体_GB2312" pitchFamily="49" charset="-122"/>
                <a:ea typeface="楷体_GB2312" pitchFamily="49" charset="-122"/>
              </a:rPr>
              <a:t> </a:t>
            </a:r>
            <a:r>
              <a:rPr lang="en-US" altLang="zh-CN" b="1">
                <a:latin typeface="楷体_GB2312" pitchFamily="49" charset="-122"/>
                <a:ea typeface="楷体_GB2312" pitchFamily="49" charset="-122"/>
              </a:rPr>
              <a:t>                        </a:t>
            </a:r>
            <a:r>
              <a:rPr lang="zh-CN" altLang="en-US">
                <a:latin typeface="楷体_GB2312" pitchFamily="49" charset="-122"/>
                <a:ea typeface="楷体_GB2312" pitchFamily="49" charset="-122"/>
              </a:rPr>
              <a:t>黄治民</a:t>
            </a:r>
            <a:r>
              <a:rPr lang="zh-CN" altLang="en-US"/>
              <a:t>                                                         </a:t>
            </a:r>
            <a:r>
              <a:rPr lang="en-US" altLang="zh-CN"/>
              <a:t>13910609106</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71538" y="922338"/>
            <a:ext cx="8162925" cy="7016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912813" y="1905000"/>
            <a:ext cx="3978275" cy="4191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5043488" y="1905000"/>
            <a:ext cx="3979862" cy="2019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5043488" y="4076700"/>
            <a:ext cx="3979862" cy="2019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p:txBody>
          <a:bodyPr/>
          <a:lstStyle>
            <a:lvl1pPr>
              <a:defRPr smtClean="0"/>
            </a:lvl1pPr>
          </a:lstStyle>
          <a:p>
            <a:pPr>
              <a:defRPr/>
            </a:pPr>
            <a:endParaRPr lang="en-US" altLang="zh-CN"/>
          </a:p>
        </p:txBody>
      </p:sp>
      <p:sp>
        <p:nvSpPr>
          <p:cNvPr id="7" name="页脚占位符 6"/>
          <p:cNvSpPr>
            <a:spLocks noGrp="1"/>
          </p:cNvSpPr>
          <p:nvPr>
            <p:ph type="ftr" sz="quarter" idx="11"/>
          </p:nvPr>
        </p:nvSpPr>
        <p:spPr/>
        <p:txBody>
          <a:bodyPr/>
          <a:lstStyle>
            <a:lvl1pPr>
              <a:defRPr smtClean="0"/>
            </a:lvl1pPr>
          </a:lstStyle>
          <a:p>
            <a:pPr>
              <a:defRPr/>
            </a:pPr>
            <a:endParaRPr lang="en-US" altLang="zh-CN"/>
          </a:p>
        </p:txBody>
      </p:sp>
      <p:sp>
        <p:nvSpPr>
          <p:cNvPr id="8" name="灯片编号占位符 7"/>
          <p:cNvSpPr>
            <a:spLocks noGrp="1"/>
          </p:cNvSpPr>
          <p:nvPr>
            <p:ph type="sldNum" sz="quarter" idx="12"/>
          </p:nvPr>
        </p:nvSpPr>
        <p:spPr/>
        <p:txBody>
          <a:bodyPr/>
          <a:lstStyle>
            <a:lvl1pPr>
              <a:defRPr smtClean="0"/>
            </a:lvl1pPr>
          </a:lstStyle>
          <a:p>
            <a:pPr>
              <a:defRPr/>
            </a:pPr>
            <a:fld id="{50EFB914-43D2-412F-A5A5-995AA6CE5539}"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4543F56-4A6D-41E4-B3C5-D9FE0DB14622}" type="datetimeFigureOut">
              <a:rPr lang="zh-CN" altLang="en-US" smtClean="0"/>
              <a:t>2014/3/6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0AB4FB-A417-4A5C-BBEA-4382FACE95F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4543F56-4A6D-41E4-B3C5-D9FE0DB14622}" type="datetimeFigureOut">
              <a:rPr lang="zh-CN" altLang="en-US" smtClean="0"/>
              <a:t>2014/3/6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0AB4FB-A417-4A5C-BBEA-4382FACE95F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4543F56-4A6D-41E4-B3C5-D9FE0DB14622}" type="datetimeFigureOut">
              <a:rPr lang="zh-CN" altLang="en-US" smtClean="0"/>
              <a:t>2014/3/6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0AB4FB-A417-4A5C-BBEA-4382FACE95F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4543F56-4A6D-41E4-B3C5-D9FE0DB14622}" type="datetimeFigureOut">
              <a:rPr lang="zh-CN" altLang="en-US" smtClean="0"/>
              <a:t>2014/3/6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0AB4FB-A417-4A5C-BBEA-4382FACE95F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4543F56-4A6D-41E4-B3C5-D9FE0DB14622}" type="datetimeFigureOut">
              <a:rPr lang="zh-CN" altLang="en-US" smtClean="0"/>
              <a:t>2014/3/6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0AB4FB-A417-4A5C-BBEA-4382FACE95F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4543F56-4A6D-41E4-B3C5-D9FE0DB14622}" type="datetimeFigureOut">
              <a:rPr lang="zh-CN" altLang="en-US" smtClean="0"/>
              <a:t>2014/3/6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0AB4FB-A417-4A5C-BBEA-4382FACE95F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4543F56-4A6D-41E4-B3C5-D9FE0DB14622}" type="datetimeFigureOut">
              <a:rPr lang="zh-CN" altLang="en-US" smtClean="0"/>
              <a:t>2014/3/6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0AB4FB-A417-4A5C-BBEA-4382FACE95F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4543F56-4A6D-41E4-B3C5-D9FE0DB14622}" type="datetimeFigureOut">
              <a:rPr lang="zh-CN" altLang="en-US" smtClean="0"/>
              <a:t>2014/3/6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0AB4FB-A417-4A5C-BBEA-4382FACE95F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43F56-4A6D-41E4-B3C5-D9FE0DB14622}" type="datetimeFigureOut">
              <a:rPr lang="zh-CN" altLang="en-US" smtClean="0"/>
              <a:t>2014/3/6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AB4FB-A417-4A5C-BBEA-4382FACE95F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ad/Local%20Settings/Temp/&#35270;&#39057;&#26448;&#26009;1006/&#38754;&#35797;&#39044;&#22791;-&#23454;&#38469;1&#65306;55.mp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22242;&#38431;&#38754;&#35848;&#31649;&#29702;&#25216;&#33021;&#35838;&#20214;/&#26032;&#35270;&#39057;/&#38754;&#35797;&#12289;&#36766;&#32844;&#12289;&#36766;&#36864;/1a&#38754;&#35797;&#39044;&#22791;&#23454;&#38469;01&#65306;56.exe" TargetMode="Externa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hyperlink" Target="../../ad/Local%20Settings/Temp/&#35270;&#39057;&#26448;&#26009;1006/&#38754;&#35797;&#39044;&#22791;-&#29702;&#24819;2&#65306;16.mp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22242;&#38431;&#38754;&#35848;&#31649;&#29702;&#25216;&#33021;&#35838;&#20214;/&#26032;&#35270;&#39057;/&#38754;&#35797;&#12289;&#36766;&#32844;&#12289;&#36766;&#36864;/1b&#38754;&#35797;&#39044;&#22791;&#29702;&#24819;02&#65306;21.exe" TargetMode="Externa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ad/Local%20Settings/Temp/&#35270;&#39057;&#26448;&#26009;1006/&#20132;&#38155;-&#23454;&#38469;2&#65306;01.mp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hyperlink" Target="../&#22242;&#38431;&#38754;&#35848;&#31649;&#29702;&#25216;&#33021;&#35838;&#20214;/&#26032;&#35270;&#39057;/&#38754;&#35797;&#12289;&#36766;&#32844;&#12289;&#36766;&#36864;/2a&#38754;&#35797;&#20132;&#38155;&#23454;&#38469;02&#65306;07.ex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hyperlink" Target="../../ad/Local%20Settings/Temp/&#35270;&#39057;&#26448;&#26009;1006/&#20132;&#38155;-&#29702;&#24819;4&#65306;28.mp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hyperlink" Target="../&#22242;&#38431;&#38754;&#35848;&#31649;&#29702;&#25216;&#33021;&#35838;&#20214;/&#26032;&#35270;&#39057;/&#38754;&#35797;&#12289;&#36766;&#32844;&#12289;&#36766;&#36864;/2b&#38754;&#35797;&#20132;&#38155;&#29702;&#24819;04&#65306;33.exe" TargetMode="Externa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hyperlink" Target="../../ad/Local%20Settings/Temp/&#35270;&#39057;&#26448;&#26009;1006/&#24037;&#36164;&#38754;&#35848;-&#23454;&#38469;3&#65306;09.mp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hyperlink" Target="../&#22242;&#38431;&#38754;&#35848;&#31649;&#29702;&#25216;&#33021;&#35838;&#20214;/&#26032;&#35270;&#39057;/&#38754;&#35797;&#12289;&#36766;&#32844;&#12289;&#36766;&#36864;/3a&#24037;&#36164;&#38754;&#35848;&#23454;&#38469;03&#65306;13.exe" TargetMode="External"/><Relationship Id="rId4" Type="http://schemas.openxmlformats.org/officeDocument/2006/relationships/hyperlink" Target="../&#35270;&#39057;/03a&#24037;&#36164;&#35848;&#21028;-&#23454;&#38469;03&#65306;07.ex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hyperlink" Target="../../ad/Local%20Settings/Temp/&#35270;&#39057;&#26448;&#26009;1006/&#24037;&#36164;&#38754;&#35848;-&#29702;&#24819;7&#65306;12.mp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hyperlink" Target="../&#22242;&#38431;&#38754;&#35848;&#31649;&#29702;&#25216;&#33021;&#35838;&#20214;/&#26032;&#35270;&#39057;/&#38754;&#35797;&#12289;&#36766;&#32844;&#12289;&#36766;&#36864;/3b&#24037;&#36164;&#38754;&#35848;&#29702;&#24819;07&#65306;16.exe" TargetMode="Externa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22242;&#38431;&#38754;&#35848;&#31649;&#29702;&#25216;&#33021;&#35838;&#20214;/2012&#24180;/8&#25307;&#32856;&#30340;&#24847;&#20041;&#19982;&#38754;&#35797;&#23448;&#30340;&#22522;&#26412;&#32032;&#36136;&#35201;&#27714;/1&#25307;&#32856;&#30340;&#24847;&#20041;&#19982;&#38754;&#35797;&#23448;&#30340;&#22522;&#26412;&#32032;&#36136;&#35201;&#27714;05&#65306;33.exe"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8&#25307;&#32856;&#30340;&#24847;&#20041;&#19982;&#38754;&#35797;&#23448;&#30340;&#22522;&#26412;&#32032;&#36136;&#35201;&#27714;/2&#25307;&#32856;&#30340;&#24847;&#20041;&#19982;&#38754;&#35797;&#23448;&#30340;&#22522;&#26412;&#32032;&#36136;&#35201;&#27714;01&#65306;22.exe"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8&#25307;&#32856;&#30340;&#24847;&#20041;&#19982;&#38754;&#35797;&#23448;&#30340;&#22522;&#26412;&#32032;&#36136;&#35201;&#27714;/3&#25307;&#32856;&#30340;&#24847;&#20041;&#19982;&#38754;&#35797;&#23448;&#30340;&#22522;&#26412;&#32032;&#36136;&#35201;&#27714;04&#65306;50.exe"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8&#25307;&#32856;&#30340;&#24847;&#20041;&#19982;&#38754;&#35797;&#23448;&#30340;&#22522;&#26412;&#32032;&#36136;&#35201;&#27714;/4&#25307;&#32856;&#30340;&#24847;&#20041;&#19982;&#38754;&#35797;&#23448;&#30340;&#22522;&#26412;&#32032;&#36136;&#35201;&#27714;04&#65306;25.exe"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8&#25307;&#32856;&#30340;&#24847;&#20041;&#19982;&#38754;&#35797;&#23448;&#30340;&#22522;&#26412;&#32032;&#36136;&#35201;&#27714;/5&#25307;&#32856;&#30340;&#24847;&#20041;&#19982;&#38754;&#35797;&#23448;&#30340;&#22522;&#26412;&#32032;&#36136;&#35201;&#27714;06&#65306;06.ex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8.wmf"/><Relationship Id="rId4" Type="http://schemas.openxmlformats.org/officeDocument/2006/relationships/image" Target="../media/image17.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827584" y="2780928"/>
            <a:ext cx="7704138" cy="792163"/>
          </a:xfrm>
          <a:prstGeom prst="rect">
            <a:avLst/>
          </a:prstGeom>
          <a:noFill/>
          <a:ln w="9525">
            <a:noFill/>
            <a:miter lim="800000"/>
            <a:headEnd/>
            <a:tailEnd/>
          </a:ln>
          <a:effectLst/>
        </p:spPr>
        <p:txBody>
          <a:bodyPr anchor="ctr"/>
          <a:lstStyle/>
          <a:p>
            <a:pPr eaLnBrk="1" hangingPunct="1">
              <a:lnSpc>
                <a:spcPct val="150000"/>
              </a:lnSpc>
              <a:spcBef>
                <a:spcPct val="0"/>
              </a:spcBef>
              <a:defRPr/>
            </a:pPr>
            <a:r>
              <a:rPr kumimoji="0" lang="zh-CN" altLang="en-US" sz="4000" b="1" i="1" dirty="0">
                <a:solidFill>
                  <a:srgbClr val="FF3300"/>
                </a:solidFill>
                <a:effectLst>
                  <a:outerShdw blurRad="38100" dist="38100" dir="2700000" algn="tl">
                    <a:srgbClr val="C0C0C0"/>
                  </a:outerShdw>
                </a:effectLst>
                <a:ea typeface="黑体" pitchFamily="49" charset="-122"/>
              </a:rPr>
              <a:t>中国企业案例式视频实战特训班</a:t>
            </a:r>
          </a:p>
        </p:txBody>
      </p:sp>
      <p:sp>
        <p:nvSpPr>
          <p:cNvPr id="25" name="Rectangle 4"/>
          <p:cNvSpPr>
            <a:spLocks noChangeArrowheads="1"/>
          </p:cNvSpPr>
          <p:nvPr/>
        </p:nvSpPr>
        <p:spPr bwMode="auto">
          <a:xfrm>
            <a:off x="899592" y="3717032"/>
            <a:ext cx="7704138" cy="792163"/>
          </a:xfrm>
          <a:prstGeom prst="rect">
            <a:avLst/>
          </a:prstGeom>
          <a:noFill/>
          <a:ln w="9525">
            <a:noFill/>
            <a:miter lim="800000"/>
            <a:headEnd/>
            <a:tailEnd/>
          </a:ln>
          <a:effectLst/>
        </p:spPr>
        <p:txBody>
          <a:bodyPr anchor="ctr"/>
          <a:lstStyle/>
          <a:p>
            <a:pPr algn="ctr" eaLnBrk="1" hangingPunct="1">
              <a:lnSpc>
                <a:spcPct val="150000"/>
              </a:lnSpc>
              <a:spcBef>
                <a:spcPct val="0"/>
              </a:spcBef>
              <a:defRPr/>
            </a:pPr>
            <a:r>
              <a:rPr lang="en-US" altLang="zh-CN" sz="2400" i="1" dirty="0" smtClean="0">
                <a:solidFill>
                  <a:srgbClr val="FF3300"/>
                </a:solidFill>
                <a:effectLst>
                  <a:outerShdw blurRad="38100" dist="38100" dir="2700000" algn="tl">
                    <a:srgbClr val="C0C0C0"/>
                  </a:outerShdw>
                </a:effectLst>
                <a:ea typeface="黑体" pitchFamily="49" charset="-122"/>
              </a:rPr>
              <a:t>				</a:t>
            </a:r>
            <a:r>
              <a:rPr lang="zh-CN" altLang="en-US" sz="3200" i="1" dirty="0" smtClean="0">
                <a:solidFill>
                  <a:srgbClr val="FF3300"/>
                </a:solidFill>
                <a:effectLst>
                  <a:outerShdw blurRad="38100" dist="38100" dir="2700000" algn="tl">
                    <a:srgbClr val="C0C0C0"/>
                  </a:outerShdw>
                </a:effectLst>
                <a:ea typeface="黑体" pitchFamily="49" charset="-122"/>
              </a:rPr>
              <a:t>招聘实务</a:t>
            </a:r>
            <a:endParaRPr kumimoji="0" lang="zh-CN" altLang="en-US" sz="3200" b="1" i="1" dirty="0">
              <a:solidFill>
                <a:srgbClr val="FF3300"/>
              </a:solidFill>
              <a:effectLst>
                <a:outerShdw blurRad="38100" dist="38100" dir="2700000" algn="tl">
                  <a:srgbClr val="C0C0C0"/>
                </a:outerShdw>
              </a:effectLst>
              <a:ea typeface="黑体" pitchFamily="49"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idx="1"/>
          </p:nvPr>
        </p:nvSpPr>
        <p:spPr>
          <a:xfrm>
            <a:off x="755650" y="1916113"/>
            <a:ext cx="7659688" cy="3810000"/>
          </a:xfrm>
          <a:noFill/>
        </p:spPr>
        <p:txBody>
          <a:bodyPr/>
          <a:lstStyle/>
          <a:p>
            <a:pPr marL="57150" indent="-57150" eaLnBrk="1" hangingPunct="1">
              <a:buFont typeface="Wingdings" pitchFamily="2" charset="2"/>
              <a:buNone/>
            </a:pPr>
            <a:r>
              <a:rPr lang="en-US" altLang="zh-CN" sz="2000" smtClean="0"/>
              <a:t>       </a:t>
            </a:r>
            <a:r>
              <a:rPr lang="zh-CN" altLang="en-US" sz="2000" b="1" smtClean="0">
                <a:solidFill>
                  <a:schemeClr val="tx2"/>
                </a:solidFill>
              </a:rPr>
              <a:t>在</a:t>
            </a:r>
            <a:r>
              <a:rPr lang="zh-CN" altLang="en-US" sz="2000" smtClean="0"/>
              <a:t>浏览简历时，你会发现一些不太明确的地方，记录下来，在面试计划中写出这些疑点。一般来讲，面试的询问就从这些疑点开始：</a:t>
            </a:r>
          </a:p>
          <a:p>
            <a:pPr marL="57150" indent="-57150" eaLnBrk="1" hangingPunct="1">
              <a:buFont typeface="Wingdings" pitchFamily="2" charset="2"/>
              <a:buNone/>
            </a:pPr>
            <a:r>
              <a:rPr lang="zh-CN" altLang="en-US" sz="2000" smtClean="0"/>
              <a:t>       →工作空档</a:t>
            </a:r>
          </a:p>
          <a:p>
            <a:pPr marL="57150" indent="-57150" eaLnBrk="1" hangingPunct="1">
              <a:buFont typeface="Wingdings" pitchFamily="2" charset="2"/>
              <a:buNone/>
            </a:pPr>
            <a:r>
              <a:rPr lang="zh-CN" altLang="en-US" sz="2000" smtClean="0"/>
              <a:t>       →为什么频繁变换工作</a:t>
            </a:r>
          </a:p>
          <a:p>
            <a:pPr marL="57150" indent="-57150" eaLnBrk="1" hangingPunct="1">
              <a:buFont typeface="Wingdings" pitchFamily="2" charset="2"/>
              <a:buNone/>
            </a:pPr>
            <a:r>
              <a:rPr lang="zh-CN" altLang="en-US" sz="2000" smtClean="0"/>
              <a:t>       →最近有没有学新的技能，不局限于他的学历是学士或硕士博士。</a:t>
            </a:r>
          </a:p>
          <a:p>
            <a:pPr marL="57150" indent="-57150" eaLnBrk="1" hangingPunct="1">
              <a:buFont typeface="Wingdings" pitchFamily="2" charset="2"/>
              <a:buNone/>
            </a:pPr>
            <a:r>
              <a:rPr lang="zh-CN" altLang="en-US" sz="2000" smtClean="0"/>
              <a:t>       →追问他离职的意愿是什么，尽量追问出真实的说法，来判断公司能不能满足他。</a:t>
            </a:r>
          </a:p>
          <a:p>
            <a:pPr marL="57150" indent="-57150" eaLnBrk="1" hangingPunct="1">
              <a:buFont typeface="Wingdings" pitchFamily="2" charset="2"/>
              <a:buNone/>
            </a:pPr>
            <a:r>
              <a:rPr lang="zh-CN" altLang="en-US" sz="2000" smtClean="0"/>
              <a:t>        </a:t>
            </a:r>
          </a:p>
          <a:p>
            <a:pPr marL="57150" indent="-57150" eaLnBrk="1" hangingPunct="1">
              <a:buFont typeface="Wingdings" pitchFamily="2" charset="2"/>
              <a:buNone/>
            </a:pPr>
            <a:endParaRPr lang="en-US" altLang="zh-CN" sz="2000" smtClean="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r>
              <a:rPr lang="zh-CN" altLang="en-US" b="1" smtClean="0">
                <a:solidFill>
                  <a:schemeClr val="tx1"/>
                </a:solidFill>
              </a:rPr>
              <a:t>面试前的心理学知识</a:t>
            </a:r>
            <a:endParaRPr lang="zh-CN" altLang="en-US" smtClean="0">
              <a:solidFill>
                <a:schemeClr val="tx1"/>
              </a:solidFill>
            </a:endParaRPr>
          </a:p>
        </p:txBody>
      </p:sp>
      <p:sp>
        <p:nvSpPr>
          <p:cNvPr id="147459" name="Rectangle 3"/>
          <p:cNvSpPr>
            <a:spLocks noGrp="1" noChangeArrowheads="1"/>
          </p:cNvSpPr>
          <p:nvPr>
            <p:ph idx="1"/>
          </p:nvPr>
        </p:nvSpPr>
        <p:spPr>
          <a:xfrm>
            <a:off x="611188" y="2205038"/>
            <a:ext cx="8110537" cy="4191000"/>
          </a:xfrm>
        </p:spPr>
        <p:txBody>
          <a:bodyPr/>
          <a:lstStyle/>
          <a:p>
            <a:pPr algn="just" eaLnBrk="1" hangingPunct="1">
              <a:lnSpc>
                <a:spcPct val="90000"/>
              </a:lnSpc>
              <a:buFont typeface="Wingdings" pitchFamily="2" charset="2"/>
              <a:buNone/>
            </a:pPr>
            <a:r>
              <a:rPr lang="zh-CN" altLang="en-US" sz="3200" smtClean="0"/>
              <a:t>　心理学知识是面试招聘必须的理论和实践基础</a:t>
            </a:r>
          </a:p>
          <a:p>
            <a:pPr eaLnBrk="1" hangingPunct="1">
              <a:lnSpc>
                <a:spcPct val="150000"/>
              </a:lnSpc>
            </a:pPr>
            <a:r>
              <a:rPr lang="zh-CN" altLang="en-US" smtClean="0"/>
              <a:t>心理学是研究心理现象及其规律的科学</a:t>
            </a:r>
          </a:p>
          <a:p>
            <a:pPr eaLnBrk="1" hangingPunct="1">
              <a:lnSpc>
                <a:spcPct val="150000"/>
              </a:lnSpc>
            </a:pPr>
            <a:r>
              <a:rPr lang="zh-CN" altLang="en-US" smtClean="0"/>
              <a:t>心理现象是指人的认识、情感、意志等心理过程和气质、能力、性格等心理特征。</a:t>
            </a:r>
            <a:endParaRPr lang="zh-CN" altLang="en-US" sz="3200" smtClean="0"/>
          </a:p>
          <a:p>
            <a:pPr eaLnBrk="1" hangingPunct="1">
              <a:lnSpc>
                <a:spcPct val="90000"/>
              </a:lnSpc>
              <a:buFont typeface="Wingdings" pitchFamily="2" charset="2"/>
              <a:buNone/>
            </a:pPr>
            <a:endParaRPr lang="en-US" altLang="zh-CN" sz="3200" smtClean="0"/>
          </a:p>
        </p:txBody>
      </p:sp>
    </p:spTree>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idx="1"/>
          </p:nvPr>
        </p:nvSpPr>
        <p:spPr>
          <a:xfrm>
            <a:off x="468313" y="2133600"/>
            <a:ext cx="7772400" cy="4114800"/>
          </a:xfrm>
        </p:spPr>
        <p:txBody>
          <a:bodyPr/>
          <a:lstStyle/>
          <a:p>
            <a:pPr lvl="1" eaLnBrk="1" hangingPunct="1">
              <a:lnSpc>
                <a:spcPct val="90000"/>
              </a:lnSpc>
              <a:buFont typeface="Wingdings" pitchFamily="2" charset="2"/>
              <a:buNone/>
            </a:pPr>
            <a:r>
              <a:rPr lang="en-US" altLang="zh-CN" sz="2000" b="1" dirty="0" smtClean="0"/>
              <a:t>                   </a:t>
            </a:r>
            <a:r>
              <a:rPr lang="en-US" altLang="zh-CN" sz="2000" b="1" dirty="0" smtClean="0"/>
              <a:t>	</a:t>
            </a:r>
            <a:r>
              <a:rPr lang="zh-CN" altLang="en-US" sz="2000" b="1" dirty="0" smtClean="0"/>
              <a:t>知</a:t>
            </a:r>
            <a:r>
              <a:rPr lang="zh-CN" altLang="en-US" sz="2000" b="1" dirty="0" smtClean="0"/>
              <a:t>（认识过程）：感觉、知觉</a:t>
            </a:r>
          </a:p>
          <a:p>
            <a:pPr lvl="1" eaLnBrk="1" hangingPunct="1">
              <a:lnSpc>
                <a:spcPct val="90000"/>
              </a:lnSpc>
              <a:buFont typeface="Wingdings" pitchFamily="2" charset="2"/>
              <a:buNone/>
            </a:pPr>
            <a:r>
              <a:rPr lang="zh-CN" altLang="en-US" sz="2000" b="1" dirty="0" smtClean="0"/>
              <a:t>                                        </a:t>
            </a:r>
            <a:r>
              <a:rPr lang="en-US" altLang="zh-CN" sz="2000" b="1" dirty="0" smtClean="0"/>
              <a:t>	   </a:t>
            </a:r>
            <a:r>
              <a:rPr lang="zh-CN" altLang="en-US" sz="2000" b="1" dirty="0" smtClean="0"/>
              <a:t>  记忆、思维</a:t>
            </a:r>
          </a:p>
          <a:p>
            <a:pPr lvl="1" eaLnBrk="1" hangingPunct="1">
              <a:lnSpc>
                <a:spcPct val="90000"/>
              </a:lnSpc>
              <a:buFont typeface="Wingdings" pitchFamily="2" charset="2"/>
              <a:buNone/>
            </a:pPr>
            <a:r>
              <a:rPr lang="zh-CN" altLang="en-US" sz="2000" b="1" dirty="0" smtClean="0"/>
              <a:t>                                              注意、言语等</a:t>
            </a:r>
          </a:p>
          <a:p>
            <a:pPr lvl="1" eaLnBrk="1" hangingPunct="1">
              <a:lnSpc>
                <a:spcPct val="90000"/>
              </a:lnSpc>
              <a:buFont typeface="Wingdings" pitchFamily="2" charset="2"/>
              <a:buNone/>
            </a:pPr>
            <a:r>
              <a:rPr lang="zh-CN" altLang="en-US" sz="2000" b="1" dirty="0" smtClean="0"/>
              <a:t>心理现象     </a:t>
            </a:r>
            <a:endParaRPr lang="en-US" altLang="zh-CN" sz="2000" b="1" dirty="0" smtClean="0"/>
          </a:p>
          <a:p>
            <a:pPr lvl="1" eaLnBrk="1" hangingPunct="1">
              <a:lnSpc>
                <a:spcPct val="90000"/>
              </a:lnSpc>
              <a:buFont typeface="Wingdings" pitchFamily="2" charset="2"/>
              <a:buNone/>
            </a:pPr>
            <a:r>
              <a:rPr lang="en-US" altLang="zh-CN" sz="2000" b="1" dirty="0" smtClean="0"/>
              <a:t>			  </a:t>
            </a:r>
            <a:r>
              <a:rPr lang="zh-CN" altLang="en-US" sz="2000" b="1" dirty="0" smtClean="0"/>
              <a:t>情（情感活动）：与认识同时产生的一种主观</a:t>
            </a:r>
          </a:p>
          <a:p>
            <a:pPr lvl="1" eaLnBrk="1" hangingPunct="1">
              <a:lnSpc>
                <a:spcPct val="90000"/>
              </a:lnSpc>
              <a:buFont typeface="Wingdings" pitchFamily="2" charset="2"/>
              <a:buNone/>
            </a:pPr>
            <a:r>
              <a:rPr lang="zh-CN" altLang="en-US" sz="2000" b="1" dirty="0" smtClean="0"/>
              <a:t>                                                        体验</a:t>
            </a:r>
          </a:p>
          <a:p>
            <a:pPr lvl="1" eaLnBrk="1" hangingPunct="1">
              <a:lnSpc>
                <a:spcPct val="90000"/>
              </a:lnSpc>
              <a:buFont typeface="Wingdings" pitchFamily="2" charset="2"/>
              <a:buNone/>
            </a:pPr>
            <a:r>
              <a:rPr lang="zh-CN" altLang="en-US" sz="2000" b="1" dirty="0" smtClean="0"/>
              <a:t>                  </a:t>
            </a:r>
            <a:endParaRPr lang="en-US" altLang="zh-CN" sz="2000" b="1" dirty="0" smtClean="0"/>
          </a:p>
          <a:p>
            <a:pPr lvl="1" eaLnBrk="1" hangingPunct="1">
              <a:lnSpc>
                <a:spcPct val="90000"/>
              </a:lnSpc>
              <a:buFont typeface="Wingdings" pitchFamily="2" charset="2"/>
              <a:buNone/>
            </a:pPr>
            <a:r>
              <a:rPr lang="en-US" altLang="zh-CN" sz="2000" b="1" dirty="0" smtClean="0"/>
              <a:t>			  </a:t>
            </a:r>
            <a:r>
              <a:rPr lang="zh-CN" altLang="en-US" sz="2000" b="1" dirty="0" smtClean="0"/>
              <a:t> 意（意志行动）：表现出来的外部行动和内部</a:t>
            </a:r>
          </a:p>
          <a:p>
            <a:pPr lvl="1" eaLnBrk="1" hangingPunct="1">
              <a:lnSpc>
                <a:spcPct val="90000"/>
              </a:lnSpc>
              <a:buFont typeface="Wingdings" pitchFamily="2" charset="2"/>
              <a:buNone/>
            </a:pPr>
            <a:r>
              <a:rPr lang="zh-CN" altLang="en-US" sz="2000" b="1" dirty="0" smtClean="0"/>
              <a:t>                                                        心理过程    </a:t>
            </a:r>
          </a:p>
        </p:txBody>
      </p:sp>
      <p:sp>
        <p:nvSpPr>
          <p:cNvPr id="148483" name="AutoShape 3"/>
          <p:cNvSpPr>
            <a:spLocks/>
          </p:cNvSpPr>
          <p:nvPr/>
        </p:nvSpPr>
        <p:spPr bwMode="auto">
          <a:xfrm>
            <a:off x="2123728" y="1821160"/>
            <a:ext cx="304800" cy="3048000"/>
          </a:xfrm>
          <a:prstGeom prst="leftBrace">
            <a:avLst>
              <a:gd name="adj1" fmla="val 83333"/>
              <a:gd name="adj2" fmla="val 50000"/>
            </a:avLst>
          </a:prstGeom>
          <a:noFill/>
          <a:ln w="57150">
            <a:solidFill>
              <a:schemeClr val="tx1"/>
            </a:solidFill>
            <a:round/>
            <a:headEnd/>
            <a:tailEnd/>
          </a:ln>
        </p:spPr>
        <p:txBody>
          <a:bodyPr wrap="none" anchor="ctr"/>
          <a:lstStyle/>
          <a:p>
            <a:endParaRPr lang="zh-CN" altLang="en-US"/>
          </a:p>
        </p:txBody>
      </p:sp>
    </p:spTree>
  </p:cSld>
  <p:clrMapOvr>
    <a:masterClrMapping/>
  </p:clrMapOvr>
  <p:transition>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idx="1"/>
          </p:nvPr>
        </p:nvSpPr>
        <p:spPr>
          <a:xfrm>
            <a:off x="533400" y="1066800"/>
            <a:ext cx="8077200" cy="4114800"/>
          </a:xfrm>
        </p:spPr>
        <p:txBody>
          <a:bodyPr>
            <a:normAutofit/>
          </a:bodyPr>
          <a:lstStyle/>
          <a:p>
            <a:pPr lvl="2" eaLnBrk="1" hangingPunct="1"/>
            <a:r>
              <a:rPr lang="zh-CN" altLang="en-US" sz="2400" b="1" dirty="0" smtClean="0"/>
              <a:t>任何心理活动都有三个组织部分</a:t>
            </a:r>
          </a:p>
          <a:p>
            <a:pPr lvl="2" eaLnBrk="1" hangingPunct="1"/>
            <a:endParaRPr lang="zh-CN" altLang="en-US" b="1" dirty="0" smtClean="0"/>
          </a:p>
          <a:p>
            <a:pPr lvl="1" eaLnBrk="1" hangingPunct="1">
              <a:buFont typeface="Wingdings" pitchFamily="2" charset="2"/>
              <a:buNone/>
            </a:pPr>
            <a:r>
              <a:rPr lang="zh-CN" altLang="en-US" b="1" dirty="0" smtClean="0"/>
              <a:t>                         内容：客观现实的反映</a:t>
            </a:r>
          </a:p>
          <a:p>
            <a:pPr lvl="1" eaLnBrk="1" hangingPunct="1">
              <a:buFont typeface="Wingdings" pitchFamily="2" charset="2"/>
              <a:buNone/>
            </a:pPr>
            <a:r>
              <a:rPr lang="zh-CN" altLang="en-US" b="1" dirty="0" smtClean="0"/>
              <a:t>    </a:t>
            </a:r>
            <a:r>
              <a:rPr lang="zh-CN" altLang="en-US" b="1" dirty="0" smtClean="0"/>
              <a:t>心</a:t>
            </a:r>
            <a:r>
              <a:rPr lang="zh-CN" altLang="en-US" b="1" dirty="0" smtClean="0"/>
              <a:t>理活动   </a:t>
            </a:r>
            <a:r>
              <a:rPr lang="zh-CN" altLang="en-US" b="1" dirty="0" smtClean="0"/>
              <a:t>过</a:t>
            </a:r>
            <a:r>
              <a:rPr lang="zh-CN" altLang="en-US" b="1" dirty="0" smtClean="0"/>
              <a:t>程：分析、综合、抽象、概括</a:t>
            </a:r>
          </a:p>
          <a:p>
            <a:pPr lvl="1" eaLnBrk="1" hangingPunct="1">
              <a:buFont typeface="Wingdings" pitchFamily="2" charset="2"/>
              <a:buNone/>
            </a:pPr>
            <a:r>
              <a:rPr lang="zh-CN" altLang="en-US" b="1" dirty="0" smtClean="0"/>
              <a:t>                         机制：神经活动的兴奋、抑制、</a:t>
            </a:r>
          </a:p>
          <a:p>
            <a:pPr lvl="1" eaLnBrk="1" hangingPunct="1">
              <a:buFont typeface="Wingdings" pitchFamily="2" charset="2"/>
              <a:buNone/>
            </a:pPr>
            <a:r>
              <a:rPr lang="zh-CN" altLang="en-US" b="1" dirty="0" smtClean="0"/>
              <a:t>                                        诱导、联系</a:t>
            </a:r>
          </a:p>
          <a:p>
            <a:pPr lvl="1" eaLnBrk="1" hangingPunct="1"/>
            <a:endParaRPr lang="zh-CN" altLang="en-US" b="1" dirty="0" smtClean="0"/>
          </a:p>
          <a:p>
            <a:pPr lvl="1" eaLnBrk="1" hangingPunct="1">
              <a:buFont typeface="Wingdings" pitchFamily="2" charset="2"/>
              <a:buNone/>
            </a:pPr>
            <a:r>
              <a:rPr lang="zh-CN" altLang="en-US" b="1" dirty="0" smtClean="0"/>
              <a:t>    个性心理特征：气质、能力、性格</a:t>
            </a:r>
          </a:p>
        </p:txBody>
      </p:sp>
      <p:sp>
        <p:nvSpPr>
          <p:cNvPr id="149507" name="AutoShape 3"/>
          <p:cNvSpPr>
            <a:spLocks/>
          </p:cNvSpPr>
          <p:nvPr/>
        </p:nvSpPr>
        <p:spPr bwMode="auto">
          <a:xfrm>
            <a:off x="3124200" y="2362200"/>
            <a:ext cx="228600" cy="1066800"/>
          </a:xfrm>
          <a:prstGeom prst="leftBrace">
            <a:avLst>
              <a:gd name="adj1" fmla="val 38889"/>
              <a:gd name="adj2" fmla="val 50000"/>
            </a:avLst>
          </a:prstGeom>
          <a:noFill/>
          <a:ln w="57150">
            <a:solidFill>
              <a:schemeClr val="bg1"/>
            </a:solidFill>
            <a:round/>
            <a:headEnd/>
            <a:tailEnd/>
          </a:ln>
        </p:spPr>
        <p:txBody>
          <a:bodyPr wrap="none" anchor="ctr"/>
          <a:lstStyle/>
          <a:p>
            <a:pPr algn="ctr"/>
            <a:endParaRPr lang="zh-CN" altLang="zh-CN" sz="4400" b="0">
              <a:solidFill>
                <a:schemeClr val="bg1"/>
              </a:solidFill>
              <a:latin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ctrTitle"/>
          </p:nvPr>
        </p:nvSpPr>
        <p:spPr>
          <a:xfrm>
            <a:off x="611560" y="980728"/>
            <a:ext cx="7772400" cy="864121"/>
          </a:xfrm>
        </p:spPr>
        <p:txBody>
          <a:bodyPr/>
          <a:lstStyle/>
          <a:p>
            <a:pPr algn="ctr" eaLnBrk="1" hangingPunct="1"/>
            <a:r>
              <a:rPr lang="zh-CN" altLang="en-US" sz="4200" dirty="0" smtClean="0"/>
              <a:t>招聘面谈技能之实战演练</a:t>
            </a:r>
          </a:p>
        </p:txBody>
      </p:sp>
      <p:pic>
        <p:nvPicPr>
          <p:cNvPr id="526339" name="Picture 3"/>
          <p:cNvPicPr>
            <a:picLocks noGrp="1" noChangeAspect="1" noChangeArrowheads="1"/>
          </p:cNvPicPr>
          <p:nvPr>
            <p:ph type="subTitle" idx="1"/>
          </p:nvPr>
        </p:nvPicPr>
        <p:blipFill>
          <a:blip r:embed="rId2" cstate="print"/>
          <a:srcRect/>
          <a:stretch>
            <a:fillRect/>
          </a:stretch>
        </p:blipFill>
        <p:spPr>
          <a:xfrm>
            <a:off x="755650" y="2060849"/>
            <a:ext cx="7272338" cy="4320902"/>
          </a:xfrm>
          <a:noFill/>
          <a:ln/>
        </p:spPr>
      </p:pic>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altLang="en-US" b="1" smtClean="0"/>
              <a:t>WASP</a:t>
            </a:r>
            <a:r>
              <a:rPr lang="zh-CN" altLang="en-US" b="1" smtClean="0"/>
              <a:t>模型</a:t>
            </a:r>
            <a:endParaRPr lang="zh-CN" altLang="en-US" smtClean="0"/>
          </a:p>
        </p:txBody>
      </p:sp>
      <p:sp>
        <p:nvSpPr>
          <p:cNvPr id="152579" name="Rectangle 3"/>
          <p:cNvSpPr>
            <a:spLocks noGrp="1" noChangeArrowheads="1"/>
          </p:cNvSpPr>
          <p:nvPr>
            <p:ph idx="1"/>
          </p:nvPr>
        </p:nvSpPr>
        <p:spPr/>
        <p:txBody>
          <a:bodyPr/>
          <a:lstStyle/>
          <a:p>
            <a:pPr eaLnBrk="1" hangingPunct="1"/>
            <a:r>
              <a:rPr lang="zh-CN" altLang="en-US" b="1" smtClean="0"/>
              <a:t>欢迎（</a:t>
            </a:r>
            <a:r>
              <a:rPr lang="en-US" altLang="en-US" b="1" smtClean="0"/>
              <a:t>Welcome</a:t>
            </a:r>
            <a:r>
              <a:rPr lang="zh-CN" altLang="en-US" b="1" smtClean="0"/>
              <a:t>）</a:t>
            </a:r>
          </a:p>
          <a:p>
            <a:pPr eaLnBrk="1" hangingPunct="1"/>
            <a:r>
              <a:rPr lang="zh-CN" altLang="en-US" b="1" smtClean="0"/>
              <a:t>提问（</a:t>
            </a:r>
            <a:r>
              <a:rPr lang="en-US" altLang="zh-CN" b="1" smtClean="0"/>
              <a:t>Ask questions</a:t>
            </a:r>
            <a:r>
              <a:rPr lang="zh-CN" altLang="en-US" b="1" smtClean="0"/>
              <a:t>）</a:t>
            </a:r>
          </a:p>
          <a:p>
            <a:pPr eaLnBrk="1" hangingPunct="1"/>
            <a:r>
              <a:rPr lang="zh-CN" altLang="en-US" b="1" smtClean="0"/>
              <a:t>提供信息并容许应聘者提问</a:t>
            </a:r>
          </a:p>
          <a:p>
            <a:pPr eaLnBrk="1" hangingPunct="1">
              <a:buFont typeface="Wingdings" pitchFamily="2" charset="2"/>
              <a:buNone/>
            </a:pPr>
            <a:r>
              <a:rPr lang="zh-CN" altLang="en-US" b="1" smtClean="0"/>
              <a:t> （</a:t>
            </a:r>
            <a:r>
              <a:rPr lang="en-US" altLang="zh-CN" b="1" smtClean="0"/>
              <a:t>Spply information and allow the candidate to ask question</a:t>
            </a:r>
            <a:r>
              <a:rPr lang="zh-CN" altLang="en-US" b="1" smtClean="0"/>
              <a:t>）</a:t>
            </a:r>
          </a:p>
          <a:p>
            <a:pPr eaLnBrk="1" hangingPunct="1"/>
            <a:r>
              <a:rPr lang="zh-CN" altLang="en-US" b="1" smtClean="0"/>
              <a:t>离开（</a:t>
            </a:r>
            <a:r>
              <a:rPr lang="en-US" altLang="zh-CN" b="1" smtClean="0"/>
              <a:t>Part company</a:t>
            </a:r>
            <a:r>
              <a:rPr lang="zh-CN" altLang="en-US" b="1" smtClean="0"/>
              <a:t>）</a:t>
            </a:r>
          </a:p>
        </p:txBody>
      </p:sp>
    </p:spTree>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zh-CN" altLang="en-US" b="1" smtClean="0">
                <a:solidFill>
                  <a:schemeClr val="tx1"/>
                </a:solidFill>
              </a:rPr>
              <a:t>面试过程</a:t>
            </a:r>
            <a:endParaRPr lang="zh-CN" altLang="en-US" smtClean="0">
              <a:solidFill>
                <a:schemeClr val="tx1"/>
              </a:solidFill>
            </a:endParaRPr>
          </a:p>
        </p:txBody>
      </p:sp>
      <p:sp>
        <p:nvSpPr>
          <p:cNvPr id="153603" name="Rectangle 3"/>
          <p:cNvSpPr>
            <a:spLocks noGrp="1" noChangeArrowheads="1"/>
          </p:cNvSpPr>
          <p:nvPr>
            <p:ph idx="1"/>
          </p:nvPr>
        </p:nvSpPr>
        <p:spPr/>
        <p:txBody>
          <a:bodyPr/>
          <a:lstStyle/>
          <a:p>
            <a:pPr eaLnBrk="1" hangingPunct="1">
              <a:lnSpc>
                <a:spcPct val="90000"/>
              </a:lnSpc>
              <a:buFont typeface="Wingdings" pitchFamily="2" charset="2"/>
              <a:buNone/>
            </a:pPr>
            <a:r>
              <a:rPr lang="zh-CN" altLang="en-US" sz="2400" smtClean="0"/>
              <a:t>　</a:t>
            </a:r>
            <a:br>
              <a:rPr lang="zh-CN" altLang="en-US" sz="2400" smtClean="0"/>
            </a:br>
            <a:r>
              <a:rPr lang="zh-CN" altLang="en-US" sz="2400" smtClean="0"/>
              <a:t> （</a:t>
            </a:r>
            <a:r>
              <a:rPr lang="en-US" altLang="zh-CN" sz="2400" smtClean="0"/>
              <a:t>1</a:t>
            </a:r>
            <a:r>
              <a:rPr lang="zh-CN" altLang="en-US" sz="2400" smtClean="0"/>
              <a:t>）面试过程的自然导入</a:t>
            </a:r>
          </a:p>
          <a:p>
            <a:pPr eaLnBrk="1" hangingPunct="1">
              <a:lnSpc>
                <a:spcPct val="90000"/>
              </a:lnSpc>
              <a:buFont typeface="Wingdings" pitchFamily="2" charset="2"/>
              <a:buNone/>
            </a:pPr>
            <a:r>
              <a:rPr lang="zh-CN" altLang="en-US" sz="2400" smtClean="0"/>
              <a:t>    （</a:t>
            </a:r>
            <a:r>
              <a:rPr lang="en-US" altLang="zh-CN" sz="2400" smtClean="0"/>
              <a:t>2</a:t>
            </a:r>
            <a:r>
              <a:rPr lang="zh-CN" altLang="en-US" sz="2400" smtClean="0"/>
              <a:t>）证实需要证实的问题</a:t>
            </a:r>
          </a:p>
          <a:p>
            <a:pPr eaLnBrk="1" hangingPunct="1">
              <a:lnSpc>
                <a:spcPct val="90000"/>
              </a:lnSpc>
              <a:buFont typeface="Wingdings" pitchFamily="2" charset="2"/>
              <a:buNone/>
            </a:pPr>
            <a:r>
              <a:rPr lang="zh-CN" altLang="en-US" sz="2400" smtClean="0"/>
              <a:t>    （</a:t>
            </a:r>
            <a:r>
              <a:rPr lang="en-US" altLang="zh-CN" sz="2400" smtClean="0"/>
              <a:t>3</a:t>
            </a:r>
            <a:r>
              <a:rPr lang="zh-CN" altLang="en-US" sz="2400" smtClean="0"/>
              <a:t>）了解其他资格方面的问题</a:t>
            </a:r>
          </a:p>
          <a:p>
            <a:pPr eaLnBrk="1" hangingPunct="1">
              <a:lnSpc>
                <a:spcPct val="90000"/>
              </a:lnSpc>
              <a:buFont typeface="Wingdings" pitchFamily="2" charset="2"/>
              <a:buNone/>
            </a:pPr>
            <a:r>
              <a:rPr lang="zh-CN" altLang="en-US" sz="2400" smtClean="0"/>
              <a:t>    （</a:t>
            </a:r>
            <a:r>
              <a:rPr lang="en-US" altLang="zh-CN" sz="2400" smtClean="0"/>
              <a:t>4</a:t>
            </a:r>
            <a:r>
              <a:rPr lang="zh-CN" altLang="en-US" sz="2400" smtClean="0"/>
              <a:t>）引伸提问，由候选人自由发挥</a:t>
            </a:r>
          </a:p>
          <a:p>
            <a:pPr eaLnBrk="1" hangingPunct="1">
              <a:lnSpc>
                <a:spcPct val="90000"/>
              </a:lnSpc>
              <a:buFont typeface="Wingdings" pitchFamily="2" charset="2"/>
              <a:buNone/>
            </a:pPr>
            <a:r>
              <a:rPr lang="zh-CN" altLang="en-US" sz="2400" smtClean="0"/>
              <a:t>    （</a:t>
            </a:r>
            <a:r>
              <a:rPr lang="en-US" altLang="zh-CN" sz="2400" smtClean="0"/>
              <a:t>5</a:t>
            </a:r>
            <a:r>
              <a:rPr lang="zh-CN" altLang="en-US" sz="2400" smtClean="0"/>
              <a:t>）回答候选人关心的问题并轻松地结束面试</a:t>
            </a:r>
          </a:p>
          <a:p>
            <a:pPr eaLnBrk="1" hangingPunct="1">
              <a:lnSpc>
                <a:spcPct val="90000"/>
              </a:lnSpc>
              <a:buFont typeface="Wingdings" pitchFamily="2" charset="2"/>
              <a:buNone/>
            </a:pPr>
            <a:endParaRPr lang="zh-CN" altLang="en-US" sz="2400" smtClean="0"/>
          </a:p>
          <a:p>
            <a:pPr eaLnBrk="1" hangingPunct="1">
              <a:lnSpc>
                <a:spcPct val="90000"/>
              </a:lnSpc>
              <a:buFont typeface="Wingdings" pitchFamily="2" charset="2"/>
              <a:buNone/>
            </a:pPr>
            <a:r>
              <a:rPr lang="zh-CN" altLang="en-US" sz="2400" smtClean="0"/>
              <a:t>      </a:t>
            </a:r>
          </a:p>
        </p:txBody>
      </p:sp>
    </p:spTree>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871538" y="688975"/>
            <a:ext cx="8162925" cy="701675"/>
          </a:xfrm>
        </p:spPr>
        <p:txBody>
          <a:bodyPr>
            <a:normAutofit fontScale="90000"/>
          </a:bodyPr>
          <a:lstStyle/>
          <a:p>
            <a:pPr eaLnBrk="1" hangingPunct="1"/>
            <a:r>
              <a:rPr lang="zh-CN" altLang="en-US" b="1" smtClean="0">
                <a:solidFill>
                  <a:schemeClr val="tx1"/>
                </a:solidFill>
              </a:rPr>
              <a:t>面试过程五个阶段操作要点</a:t>
            </a:r>
          </a:p>
        </p:txBody>
      </p:sp>
      <p:sp>
        <p:nvSpPr>
          <p:cNvPr id="154627" name="Rectangle 3"/>
          <p:cNvSpPr>
            <a:spLocks noGrp="1" noChangeArrowheads="1"/>
          </p:cNvSpPr>
          <p:nvPr>
            <p:ph idx="1"/>
          </p:nvPr>
        </p:nvSpPr>
        <p:spPr/>
        <p:txBody>
          <a:bodyPr/>
          <a:lstStyle/>
          <a:p>
            <a:pPr eaLnBrk="1" hangingPunct="1"/>
            <a:r>
              <a:rPr lang="zh-CN" altLang="en-US" b="1" smtClean="0"/>
              <a:t>第一阶段：预备阶段</a:t>
            </a:r>
          </a:p>
          <a:p>
            <a:pPr lvl="1" eaLnBrk="1" hangingPunct="1"/>
            <a:r>
              <a:rPr lang="zh-CN" altLang="en-US" b="1" smtClean="0"/>
              <a:t>一般是以社交话题引入面试，使应聘者自然进入面试的情景之中。</a:t>
            </a:r>
          </a:p>
          <a:p>
            <a:pPr lvl="1" eaLnBrk="1" hangingPunct="1">
              <a:buFont typeface="Wingdings" pitchFamily="2" charset="2"/>
              <a:buNone/>
            </a:pPr>
            <a:endParaRPr lang="zh-CN" altLang="en-US" b="1" smtClean="0"/>
          </a:p>
          <a:p>
            <a:pPr eaLnBrk="1" hangingPunct="1"/>
            <a:r>
              <a:rPr lang="zh-CN" altLang="en-US" b="1" smtClean="0"/>
              <a:t>第二阶段：引入阶段</a:t>
            </a:r>
          </a:p>
          <a:p>
            <a:pPr lvl="1" eaLnBrk="1" hangingPunct="1"/>
            <a:r>
              <a:rPr lang="zh-CN" altLang="en-US" b="1" smtClean="0"/>
              <a:t>一般围绕应聘者的履历情况提出问题，给应聘者第一次发言的机会。</a:t>
            </a:r>
          </a:p>
          <a:p>
            <a:pPr eaLnBrk="1" hangingPunct="1"/>
            <a:endParaRPr lang="en-US" altLang="zh-CN" smtClean="0"/>
          </a:p>
        </p:txBody>
      </p:sp>
    </p:spTree>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idx="1"/>
          </p:nvPr>
        </p:nvSpPr>
        <p:spPr>
          <a:xfrm>
            <a:off x="684213" y="1828800"/>
            <a:ext cx="7772400" cy="5029200"/>
          </a:xfrm>
        </p:spPr>
        <p:txBody>
          <a:bodyPr/>
          <a:lstStyle/>
          <a:p>
            <a:pPr eaLnBrk="1" hangingPunct="1"/>
            <a:r>
              <a:rPr lang="zh-CN" altLang="en-US" b="1" smtClean="0"/>
              <a:t>第三阶段：正题阶段</a:t>
            </a:r>
          </a:p>
          <a:p>
            <a:pPr lvl="1" eaLnBrk="1" hangingPunct="1"/>
            <a:r>
              <a:rPr lang="zh-CN" altLang="en-US" b="1" smtClean="0"/>
              <a:t>面试进入实质性阶段，提问广泛。评价的内容基本反映评价表中列出的评价要素。</a:t>
            </a:r>
          </a:p>
          <a:p>
            <a:pPr lvl="1" eaLnBrk="1" hangingPunct="1"/>
            <a:endParaRPr lang="zh-CN" altLang="en-US" b="1" smtClean="0"/>
          </a:p>
          <a:p>
            <a:pPr eaLnBrk="1" hangingPunct="1"/>
            <a:r>
              <a:rPr lang="zh-CN" altLang="en-US" b="1" smtClean="0"/>
              <a:t>第四阶段：变换阶段</a:t>
            </a:r>
          </a:p>
          <a:p>
            <a:pPr lvl="1" eaLnBrk="1" hangingPunct="1"/>
            <a:r>
              <a:rPr lang="zh-CN" altLang="en-US" b="1" smtClean="0"/>
              <a:t>面试接近尾声，就一些关键问题提问；特别是对一些条件不错的应聘者，这一阶段的提问更重要。同时，可以提出“压迫性”问题。</a:t>
            </a:r>
          </a:p>
        </p:txBody>
      </p:sp>
    </p:spTree>
  </p:cSld>
  <p:clrMapOvr>
    <a:masterClrMapping/>
  </p:clrMapOvr>
  <p:transition>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noChangeArrowheads="1"/>
          </p:cNvSpPr>
          <p:nvPr>
            <p:ph idx="1"/>
          </p:nvPr>
        </p:nvSpPr>
        <p:spPr>
          <a:xfrm>
            <a:off x="684213" y="1828800"/>
            <a:ext cx="7772400" cy="5029200"/>
          </a:xfrm>
        </p:spPr>
        <p:txBody>
          <a:bodyPr/>
          <a:lstStyle/>
          <a:p>
            <a:pPr eaLnBrk="1" hangingPunct="1"/>
            <a:r>
              <a:rPr lang="zh-CN" altLang="en-US" b="1" smtClean="0"/>
              <a:t>第五阶段：结束阶段</a:t>
            </a:r>
          </a:p>
          <a:p>
            <a:pPr lvl="1" eaLnBrk="1" hangingPunct="1"/>
            <a:r>
              <a:rPr lang="zh-CN" altLang="en-US" b="1" smtClean="0"/>
              <a:t>面试的结束应该自然、流畅，切不要给应聘者留下疑惑、突然的感觉。同时，注意对应聘者的尊重和礼貌。</a:t>
            </a:r>
          </a:p>
        </p:txBody>
      </p:sp>
    </p:spTree>
  </p:cSld>
  <p:clrMapOvr>
    <a:masterClrMapping/>
  </p:clrMapOvr>
  <p:transition>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idx="4294967295"/>
          </p:nvPr>
        </p:nvSpPr>
        <p:spPr>
          <a:xfrm>
            <a:off x="0" y="304800"/>
            <a:ext cx="6067425" cy="579438"/>
          </a:xfrm>
        </p:spPr>
        <p:txBody>
          <a:bodyPr anchor="t">
            <a:spAutoFit/>
          </a:bodyPr>
          <a:lstStyle/>
          <a:p>
            <a:r>
              <a:rPr lang="zh-CN" altLang="en-US" sz="3200" b="1" i="1" smtClean="0">
                <a:solidFill>
                  <a:srgbClr val="FF0000"/>
                </a:solidFill>
                <a:effectLst>
                  <a:outerShdw blurRad="38100" dist="38100" dir="2700000" algn="tl">
                    <a:srgbClr val="C0C0C0"/>
                  </a:outerShdw>
                </a:effectLst>
                <a:latin typeface="黑体" pitchFamily="49" charset="-122"/>
                <a:ea typeface="黑体" pitchFamily="49" charset="-122"/>
              </a:rPr>
              <a:t>第一节   面试预备阶段</a:t>
            </a:r>
          </a:p>
        </p:txBody>
      </p:sp>
      <p:sp>
        <p:nvSpPr>
          <p:cNvPr id="529411" name="Rectangle 4"/>
          <p:cNvSpPr>
            <a:spLocks noChangeArrowheads="1"/>
          </p:cNvSpPr>
          <p:nvPr/>
        </p:nvSpPr>
        <p:spPr bwMode="auto">
          <a:xfrm>
            <a:off x="755650" y="1196975"/>
            <a:ext cx="7772400" cy="5327650"/>
          </a:xfrm>
          <a:prstGeom prst="rect">
            <a:avLst/>
          </a:prstGeom>
          <a:noFill/>
          <a:ln w="9525">
            <a:noFill/>
            <a:miter lim="800000"/>
            <a:headEnd/>
            <a:tailEnd/>
          </a:ln>
        </p:spPr>
        <p:txBody>
          <a:bodyPr/>
          <a:lstStyle/>
          <a:p>
            <a:pPr eaLnBrk="0" hangingPunct="0"/>
            <a:r>
              <a:rPr kumimoji="1" lang="zh-CN" altLang="en-US" sz="2400">
                <a:solidFill>
                  <a:srgbClr val="FF3300"/>
                </a:solidFill>
                <a:latin typeface="Times New Roman" pitchFamily="18" charset="0"/>
              </a:rPr>
              <a:t>目标：在本节的最后，我们将能够：</a:t>
            </a:r>
          </a:p>
          <a:p>
            <a:pPr eaLnBrk="0" hangingPunct="0">
              <a:lnSpc>
                <a:spcPct val="85000"/>
              </a:lnSpc>
              <a:buFont typeface="Wingdings" pitchFamily="2" charset="2"/>
              <a:buNone/>
            </a:pPr>
            <a:endParaRPr kumimoji="1" lang="zh-CN" altLang="en-US">
              <a:solidFill>
                <a:srgbClr val="006600"/>
              </a:solidFill>
              <a:latin typeface="Times New Roman" pitchFamily="18" charset="0"/>
            </a:endParaRPr>
          </a:p>
        </p:txBody>
      </p:sp>
      <p:sp>
        <p:nvSpPr>
          <p:cNvPr id="529412" name="Text Box 5"/>
          <p:cNvSpPr txBox="1">
            <a:spLocks noChangeArrowheads="1"/>
          </p:cNvSpPr>
          <p:nvPr/>
        </p:nvSpPr>
        <p:spPr bwMode="auto">
          <a:xfrm>
            <a:off x="1187450" y="1773238"/>
            <a:ext cx="6408738" cy="366712"/>
          </a:xfrm>
          <a:prstGeom prst="rect">
            <a:avLst/>
          </a:prstGeom>
          <a:noFill/>
          <a:ln w="9525" algn="ctr">
            <a:noFill/>
            <a:miter lim="800000"/>
            <a:headEnd/>
            <a:tailEnd/>
          </a:ln>
        </p:spPr>
        <p:txBody>
          <a:bodyPr>
            <a:spAutoFit/>
          </a:bodyPr>
          <a:lstStyle/>
          <a:p>
            <a:pPr algn="ctr">
              <a:spcBef>
                <a:spcPct val="50000"/>
              </a:spcBef>
            </a:pPr>
            <a:endParaRPr kumimoji="1" lang="zh-CN" altLang="zh-CN">
              <a:latin typeface="Times New Roman" pitchFamily="18" charset="0"/>
            </a:endParaRPr>
          </a:p>
        </p:txBody>
      </p:sp>
      <p:sp>
        <p:nvSpPr>
          <p:cNvPr id="529413" name="Text Box 6"/>
          <p:cNvSpPr txBox="1">
            <a:spLocks noChangeArrowheads="1"/>
          </p:cNvSpPr>
          <p:nvPr/>
        </p:nvSpPr>
        <p:spPr bwMode="auto">
          <a:xfrm>
            <a:off x="762000" y="1951038"/>
            <a:ext cx="7696200" cy="2998787"/>
          </a:xfrm>
          <a:prstGeom prst="rect">
            <a:avLst/>
          </a:prstGeom>
          <a:noFill/>
          <a:ln w="9525" algn="ctr">
            <a:noFill/>
            <a:miter lim="800000"/>
            <a:headEnd/>
            <a:tailEnd/>
          </a:ln>
        </p:spPr>
        <p:txBody>
          <a:bodyPr tIns="216000" bIns="226800">
            <a:spAutoFit/>
          </a:bodyPr>
          <a:lstStyle/>
          <a:p>
            <a:pPr>
              <a:lnSpc>
                <a:spcPct val="150000"/>
              </a:lnSpc>
              <a:spcBef>
                <a:spcPct val="50000"/>
              </a:spcBef>
              <a:buClr>
                <a:srgbClr val="FF0000"/>
              </a:buClr>
              <a:buFont typeface="Wingdings" pitchFamily="2" charset="2"/>
              <a:buChar char="u"/>
            </a:pPr>
            <a:r>
              <a:rPr kumimoji="1" lang="zh-CN" altLang="en-US" sz="2000">
                <a:solidFill>
                  <a:schemeClr val="accent2"/>
                </a:solidFill>
                <a:latin typeface="Times New Roman" pitchFamily="18" charset="0"/>
              </a:rPr>
              <a:t> </a:t>
            </a:r>
            <a:r>
              <a:rPr kumimoji="1" lang="zh-CN" altLang="en-US" sz="2400">
                <a:latin typeface="Times New Roman" pitchFamily="18" charset="0"/>
              </a:rPr>
              <a:t>理解面试预备阶段的目的和意义；</a:t>
            </a:r>
          </a:p>
          <a:p>
            <a:pPr>
              <a:lnSpc>
                <a:spcPct val="150000"/>
              </a:lnSpc>
              <a:spcBef>
                <a:spcPct val="50000"/>
              </a:spcBef>
              <a:buClr>
                <a:srgbClr val="FF0000"/>
              </a:buClr>
              <a:buFont typeface="Wingdings" pitchFamily="2" charset="2"/>
              <a:buChar char="u"/>
            </a:pPr>
            <a:r>
              <a:rPr kumimoji="1" lang="zh-CN" altLang="en-US" sz="2400">
                <a:latin typeface="Times New Roman" pitchFamily="18" charset="0"/>
              </a:rPr>
              <a:t>掌握基本的面试预备阶段的流程、技巧以及典型的动作和话题；</a:t>
            </a:r>
          </a:p>
          <a:p>
            <a:pPr>
              <a:lnSpc>
                <a:spcPct val="150000"/>
              </a:lnSpc>
              <a:spcBef>
                <a:spcPct val="50000"/>
              </a:spcBef>
              <a:buClr>
                <a:srgbClr val="FF0000"/>
              </a:buClr>
              <a:buFont typeface="Wingdings" pitchFamily="2" charset="2"/>
              <a:buChar char="u"/>
            </a:pPr>
            <a:r>
              <a:rPr kumimoji="1" lang="zh-CN" altLang="en-US" sz="2400">
                <a:latin typeface="Times New Roman" pitchFamily="18" charset="0"/>
              </a:rPr>
              <a:t>能够熟练展开一个成功的面试预备。</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609600" y="1958975"/>
            <a:ext cx="7620000" cy="4060825"/>
          </a:xfrm>
          <a:prstGeom prst="rect">
            <a:avLst/>
          </a:prstGeom>
          <a:noFill/>
          <a:ln w="9525">
            <a:noFill/>
            <a:miter lim="800000"/>
            <a:headEnd/>
            <a:tailEnd/>
          </a:ln>
        </p:spPr>
        <p:txBody>
          <a:bodyPr>
            <a:spAutoFit/>
          </a:bodyPr>
          <a:lstStyle/>
          <a:p>
            <a:pPr marL="285750" indent="-285750" algn="just">
              <a:lnSpc>
                <a:spcPct val="130000"/>
              </a:lnSpc>
              <a:buClr>
                <a:schemeClr val="tx1"/>
              </a:buClr>
              <a:buFont typeface="Wingdings" pitchFamily="2" charset="2"/>
              <a:buChar char="l"/>
            </a:pPr>
            <a:r>
              <a:rPr lang="zh-CN" altLang="en-US" sz="2000" b="0">
                <a:latin typeface="幼圆" pitchFamily="49" charset="-122"/>
                <a:ea typeface="幼圆" pitchFamily="49" charset="-122"/>
              </a:rPr>
              <a:t>他（或她）目前的成就说明什么？</a:t>
            </a:r>
          </a:p>
          <a:p>
            <a:pPr marL="285750" indent="-285750" algn="just">
              <a:lnSpc>
                <a:spcPct val="130000"/>
              </a:lnSpc>
              <a:buClr>
                <a:schemeClr val="tx1"/>
              </a:buClr>
              <a:buFont typeface="Wingdings" pitchFamily="2" charset="2"/>
              <a:buChar char="l"/>
            </a:pPr>
            <a:r>
              <a:rPr lang="zh-CN" altLang="en-US" sz="2000" b="0">
                <a:latin typeface="幼圆" pitchFamily="49" charset="-122"/>
                <a:ea typeface="幼圆" pitchFamily="49" charset="-122"/>
              </a:rPr>
              <a:t>记录中有无明显或未说明的差别？</a:t>
            </a:r>
          </a:p>
          <a:p>
            <a:pPr marL="285750" indent="-285750" algn="just">
              <a:lnSpc>
                <a:spcPct val="130000"/>
              </a:lnSpc>
              <a:buClr>
                <a:schemeClr val="tx1"/>
              </a:buClr>
              <a:buFont typeface="Wingdings" pitchFamily="2" charset="2"/>
              <a:buChar char="l"/>
            </a:pPr>
            <a:r>
              <a:rPr lang="zh-CN" altLang="en-US" sz="2000" b="0">
                <a:latin typeface="幼圆" pitchFamily="49" charset="-122"/>
                <a:ea typeface="幼圆" pitchFamily="49" charset="-122"/>
              </a:rPr>
              <a:t>背景材料中有哪些可供评估</a:t>
            </a:r>
            <a:r>
              <a:rPr lang="en-US" altLang="zh-CN" sz="2000" b="0">
                <a:latin typeface="Times New Roman" pitchFamily="18" charset="0"/>
                <a:ea typeface="幼圆" pitchFamily="49" charset="-122"/>
              </a:rPr>
              <a:t>——</a:t>
            </a:r>
            <a:r>
              <a:rPr lang="zh-CN" altLang="en-US" sz="2000" b="0">
                <a:latin typeface="幼圆" pitchFamily="49" charset="-122"/>
                <a:ea typeface="幼圆" pitchFamily="49" charset="-122"/>
              </a:rPr>
              <a:t>专业、学历、经验？</a:t>
            </a:r>
          </a:p>
          <a:p>
            <a:pPr marL="285750" indent="-285750" algn="just">
              <a:lnSpc>
                <a:spcPct val="130000"/>
              </a:lnSpc>
              <a:buClr>
                <a:schemeClr val="tx1"/>
              </a:buClr>
              <a:buFont typeface="Wingdings" pitchFamily="2" charset="2"/>
              <a:buChar char="l"/>
            </a:pPr>
            <a:r>
              <a:rPr lang="zh-CN" altLang="en-US" sz="2000" b="0">
                <a:latin typeface="幼圆" pitchFamily="49" charset="-122"/>
                <a:ea typeface="幼圆" pitchFamily="49" charset="-122"/>
              </a:rPr>
              <a:t>有哪些线索说明他（或她）能胜任此工作？</a:t>
            </a:r>
          </a:p>
          <a:p>
            <a:pPr marL="285750" indent="-285750" algn="just">
              <a:lnSpc>
                <a:spcPct val="130000"/>
              </a:lnSpc>
              <a:buClr>
                <a:schemeClr val="tx1"/>
              </a:buClr>
              <a:buFont typeface="Wingdings" pitchFamily="2" charset="2"/>
              <a:buChar char="l"/>
            </a:pPr>
            <a:r>
              <a:rPr lang="zh-CN" altLang="en-US" sz="2000" b="0">
                <a:latin typeface="幼圆" pitchFamily="49" charset="-122"/>
                <a:ea typeface="幼圆" pitchFamily="49" charset="-122"/>
              </a:rPr>
              <a:t>工作经历的记录有无进步趋势？</a:t>
            </a:r>
          </a:p>
          <a:p>
            <a:pPr marL="285750" indent="-285750" algn="just">
              <a:lnSpc>
                <a:spcPct val="130000"/>
              </a:lnSpc>
              <a:buClr>
                <a:schemeClr val="tx1"/>
              </a:buClr>
              <a:buFont typeface="Wingdings" pitchFamily="2" charset="2"/>
              <a:buChar char="l"/>
            </a:pPr>
            <a:r>
              <a:rPr lang="zh-CN" altLang="en-US" sz="2000" b="0">
                <a:latin typeface="幼圆" pitchFamily="49" charset="-122"/>
                <a:ea typeface="幼圆" pitchFamily="49" charset="-122"/>
              </a:rPr>
              <a:t>有无才智、精力或进取精神？</a:t>
            </a:r>
          </a:p>
          <a:p>
            <a:pPr marL="285750" indent="-285750" algn="just">
              <a:lnSpc>
                <a:spcPct val="130000"/>
              </a:lnSpc>
              <a:buClr>
                <a:schemeClr val="tx1"/>
              </a:buClr>
              <a:buFont typeface="Wingdings" pitchFamily="2" charset="2"/>
              <a:buChar char="l"/>
            </a:pPr>
            <a:r>
              <a:rPr lang="zh-CN" altLang="en-US" sz="2000" b="0">
                <a:latin typeface="幼圆" pitchFamily="49" charset="-122"/>
                <a:ea typeface="幼圆" pitchFamily="49" charset="-122"/>
              </a:rPr>
              <a:t>在哪些方面有兴趣</a:t>
            </a:r>
            <a:r>
              <a:rPr lang="en-US" altLang="zh-CN" sz="2000" b="0">
                <a:latin typeface="Times New Roman" pitchFamily="18" charset="0"/>
                <a:ea typeface="幼圆" pitchFamily="49" charset="-122"/>
              </a:rPr>
              <a:t>——</a:t>
            </a:r>
            <a:r>
              <a:rPr lang="zh-CN" altLang="en-US" sz="2000" b="0">
                <a:latin typeface="幼圆" pitchFamily="49" charset="-122"/>
                <a:ea typeface="幼圆" pitchFamily="49" charset="-122"/>
              </a:rPr>
              <a:t>智力？实际操作？体能？社交？</a:t>
            </a:r>
          </a:p>
          <a:p>
            <a:pPr marL="285750" indent="-285750" algn="just">
              <a:lnSpc>
                <a:spcPct val="130000"/>
              </a:lnSpc>
              <a:buClr>
                <a:schemeClr val="tx1"/>
              </a:buClr>
              <a:buFont typeface="Wingdings" pitchFamily="2" charset="2"/>
              <a:buChar char="l"/>
            </a:pPr>
            <a:r>
              <a:rPr lang="zh-CN" altLang="en-US" sz="2000" b="0">
                <a:latin typeface="幼圆" pitchFamily="49" charset="-122"/>
                <a:ea typeface="幼圆" pitchFamily="49" charset="-122"/>
              </a:rPr>
              <a:t>如何评估在学校、大学以及工作上已取得的成就？</a:t>
            </a:r>
          </a:p>
          <a:p>
            <a:pPr marL="285750" indent="-285750" algn="just">
              <a:lnSpc>
                <a:spcPct val="130000"/>
              </a:lnSpc>
              <a:buClr>
                <a:schemeClr val="tx1"/>
              </a:buClr>
              <a:buFont typeface="Wingdings" pitchFamily="2" charset="2"/>
              <a:buChar char="l"/>
            </a:pPr>
            <a:r>
              <a:rPr lang="zh-CN" altLang="en-US" sz="2000" b="0">
                <a:latin typeface="幼圆" pitchFamily="49" charset="-122"/>
                <a:ea typeface="幼圆" pitchFamily="49" charset="-122"/>
              </a:rPr>
              <a:t>他（或她）知道什么或不知道什么？</a:t>
            </a:r>
          </a:p>
          <a:p>
            <a:pPr marL="285750" indent="-285750" algn="just">
              <a:lnSpc>
                <a:spcPct val="130000"/>
              </a:lnSpc>
              <a:buClr>
                <a:schemeClr val="tx1"/>
              </a:buClr>
              <a:buFont typeface="Wingdings" pitchFamily="2" charset="2"/>
              <a:buChar char="l"/>
            </a:pPr>
            <a:r>
              <a:rPr lang="zh-CN" altLang="en-US" sz="2000" b="0">
                <a:latin typeface="幼圆" pitchFamily="49" charset="-122"/>
                <a:ea typeface="幼圆" pitchFamily="49" charset="-122"/>
              </a:rPr>
              <a:t>有无不属实的情况</a:t>
            </a:r>
            <a:r>
              <a:rPr lang="en-US" altLang="zh-CN" sz="2000" b="0">
                <a:latin typeface="Times New Roman" pitchFamily="18" charset="0"/>
                <a:ea typeface="幼圆" pitchFamily="49" charset="-122"/>
              </a:rPr>
              <a:t>——</a:t>
            </a:r>
            <a:r>
              <a:rPr lang="zh-CN" altLang="en-US" sz="2000" b="0">
                <a:latin typeface="幼圆" pitchFamily="49" charset="-122"/>
                <a:ea typeface="幼圆" pitchFamily="49" charset="-122"/>
              </a:rPr>
              <a:t>是否需要检查学历和工作经验？</a:t>
            </a:r>
          </a:p>
        </p:txBody>
      </p:sp>
      <p:sp>
        <p:nvSpPr>
          <p:cNvPr id="55299" name="Rectangle 3"/>
          <p:cNvSpPr>
            <a:spLocks noGrp="1" noChangeArrowheads="1"/>
          </p:cNvSpPr>
          <p:nvPr>
            <p:ph type="title"/>
          </p:nvPr>
        </p:nvSpPr>
        <p:spPr/>
        <p:txBody>
          <a:bodyPr/>
          <a:lstStyle/>
          <a:p>
            <a:pPr eaLnBrk="1" hangingPunct="1"/>
            <a:r>
              <a:rPr lang="zh-CN" altLang="en-US" b="1" smtClean="0"/>
              <a:t>如何审查申请表</a:t>
            </a:r>
            <a:r>
              <a:rPr lang="en-US" altLang="zh-CN" b="1" smtClean="0"/>
              <a:t>?</a:t>
            </a: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Text Box 2"/>
          <p:cNvSpPr txBox="1">
            <a:spLocks noChangeArrowheads="1"/>
          </p:cNvSpPr>
          <p:nvPr/>
        </p:nvSpPr>
        <p:spPr bwMode="auto">
          <a:xfrm>
            <a:off x="1524000" y="228600"/>
            <a:ext cx="5562600" cy="584200"/>
          </a:xfrm>
          <a:prstGeom prst="rect">
            <a:avLst/>
          </a:prstGeom>
          <a:noFill/>
          <a:ln w="9525" algn="ctr">
            <a:noFill/>
            <a:miter lim="800000"/>
            <a:headEnd/>
            <a:tailEnd/>
          </a:ln>
        </p:spPr>
        <p:txBody>
          <a:bodyPr>
            <a:spAutoFit/>
          </a:bodyPr>
          <a:lstStyle/>
          <a:p>
            <a:pPr algn="ctr"/>
            <a:r>
              <a:rPr lang="zh-CN" altLang="en-US" sz="3200" i="1">
                <a:solidFill>
                  <a:srgbClr val="FF0000"/>
                </a:solidFill>
                <a:latin typeface="黑体" pitchFamily="49" charset="-122"/>
                <a:ea typeface="黑体" pitchFamily="49" charset="-122"/>
              </a:rPr>
              <a:t>面试预备阶段个案 </a:t>
            </a:r>
          </a:p>
        </p:txBody>
      </p:sp>
      <p:sp>
        <p:nvSpPr>
          <p:cNvPr id="532483" name="Text Box 3"/>
          <p:cNvSpPr txBox="1">
            <a:spLocks noChangeArrowheads="1"/>
          </p:cNvSpPr>
          <p:nvPr/>
        </p:nvSpPr>
        <p:spPr bwMode="auto">
          <a:xfrm>
            <a:off x="1905000" y="4678363"/>
            <a:ext cx="3962400" cy="1431925"/>
          </a:xfrm>
          <a:prstGeom prst="rect">
            <a:avLst/>
          </a:prstGeom>
          <a:noFill/>
          <a:ln w="9525">
            <a:noFill/>
            <a:miter lim="800000"/>
            <a:headEnd/>
            <a:tailEnd/>
          </a:ln>
        </p:spPr>
        <p:txBody>
          <a:bodyPr>
            <a:spAutoFit/>
          </a:bodyPr>
          <a:lstStyle/>
          <a:p>
            <a:pPr marL="457200" indent="-457200" algn="just">
              <a:lnSpc>
                <a:spcPct val="110000"/>
              </a:lnSpc>
              <a:spcBef>
                <a:spcPct val="50000"/>
              </a:spcBef>
            </a:pPr>
            <a:r>
              <a:rPr kumimoji="1" lang="en-US" altLang="zh-CN" sz="2000">
                <a:solidFill>
                  <a:schemeClr val="accent2"/>
                </a:solidFill>
                <a:latin typeface="Times New Roman" pitchFamily="18" charset="0"/>
                <a:hlinkClick r:id="rId3" action="ppaction://hlinkfile"/>
              </a:rPr>
              <a:t>01-</a:t>
            </a:r>
            <a:r>
              <a:rPr kumimoji="1" lang="zh-CN" altLang="en-US" sz="2000">
                <a:solidFill>
                  <a:schemeClr val="accent2"/>
                </a:solidFill>
                <a:latin typeface="Times New Roman" pitchFamily="18" charset="0"/>
              </a:rPr>
              <a:t>面试预备阶段</a:t>
            </a:r>
            <a:r>
              <a:rPr kumimoji="1" lang="en-US" altLang="zh-CN" sz="2000">
                <a:solidFill>
                  <a:schemeClr val="accent2"/>
                </a:solidFill>
                <a:latin typeface="Times New Roman" pitchFamily="18" charset="0"/>
                <a:hlinkClick r:id="rId4" action="ppaction://hlinkfile"/>
              </a:rPr>
              <a:t>..\</a:t>
            </a:r>
            <a:r>
              <a:rPr kumimoji="1" lang="zh-CN" altLang="en-US" sz="2000">
                <a:solidFill>
                  <a:schemeClr val="accent2"/>
                </a:solidFill>
                <a:latin typeface="Times New Roman" pitchFamily="18" charset="0"/>
                <a:hlinkClick r:id="rId4" action="ppaction://hlinkfile"/>
              </a:rPr>
              <a:t>团队面谈管理技能课件</a:t>
            </a:r>
            <a:r>
              <a:rPr kumimoji="1" lang="en-US" altLang="zh-CN" sz="2000">
                <a:solidFill>
                  <a:schemeClr val="accent2"/>
                </a:solidFill>
                <a:latin typeface="Times New Roman" pitchFamily="18" charset="0"/>
                <a:hlinkClick r:id="rId4" action="ppaction://hlinkfile"/>
              </a:rPr>
              <a:t>\</a:t>
            </a:r>
            <a:r>
              <a:rPr kumimoji="1" lang="zh-CN" altLang="en-US" sz="2000">
                <a:solidFill>
                  <a:schemeClr val="accent2"/>
                </a:solidFill>
                <a:latin typeface="Times New Roman" pitchFamily="18" charset="0"/>
                <a:hlinkClick r:id="rId4" action="ppaction://hlinkfile"/>
              </a:rPr>
              <a:t>新视频</a:t>
            </a:r>
            <a:r>
              <a:rPr kumimoji="1" lang="en-US" altLang="zh-CN" sz="2000">
                <a:solidFill>
                  <a:schemeClr val="accent2"/>
                </a:solidFill>
                <a:latin typeface="Times New Roman" pitchFamily="18" charset="0"/>
                <a:hlinkClick r:id="rId4" action="ppaction://hlinkfile"/>
              </a:rPr>
              <a:t>\</a:t>
            </a:r>
            <a:r>
              <a:rPr kumimoji="1" lang="zh-CN" altLang="en-US" sz="2000">
                <a:solidFill>
                  <a:schemeClr val="accent2"/>
                </a:solidFill>
                <a:latin typeface="Times New Roman" pitchFamily="18" charset="0"/>
                <a:hlinkClick r:id="rId4" action="ppaction://hlinkfile"/>
              </a:rPr>
              <a:t>面试、辞职、辞退</a:t>
            </a:r>
            <a:r>
              <a:rPr kumimoji="1" lang="en-US" altLang="zh-CN" sz="2000">
                <a:solidFill>
                  <a:schemeClr val="accent2"/>
                </a:solidFill>
                <a:latin typeface="Times New Roman" pitchFamily="18" charset="0"/>
                <a:hlinkClick r:id="rId4" action="ppaction://hlinkfile"/>
              </a:rPr>
              <a:t>\1a</a:t>
            </a:r>
            <a:r>
              <a:rPr kumimoji="1" lang="zh-CN" altLang="en-US" sz="2000">
                <a:solidFill>
                  <a:schemeClr val="accent2"/>
                </a:solidFill>
                <a:latin typeface="Times New Roman" pitchFamily="18" charset="0"/>
                <a:hlinkClick r:id="rId4" action="ppaction://hlinkfile"/>
              </a:rPr>
              <a:t>面试预备实际</a:t>
            </a:r>
            <a:r>
              <a:rPr kumimoji="1" lang="en-US" altLang="zh-CN" sz="2000">
                <a:solidFill>
                  <a:schemeClr val="accent2"/>
                </a:solidFill>
                <a:latin typeface="Times New Roman" pitchFamily="18" charset="0"/>
                <a:hlinkClick r:id="rId4" action="ppaction://hlinkfile"/>
              </a:rPr>
              <a:t>01</a:t>
            </a:r>
            <a:r>
              <a:rPr kumimoji="1" lang="zh-CN" altLang="en-US" sz="2000">
                <a:solidFill>
                  <a:schemeClr val="accent2"/>
                </a:solidFill>
                <a:latin typeface="Times New Roman" pitchFamily="18" charset="0"/>
                <a:hlinkClick r:id="rId4" action="ppaction://hlinkfile"/>
              </a:rPr>
              <a:t>：</a:t>
            </a:r>
            <a:r>
              <a:rPr kumimoji="1" lang="en-US" altLang="zh-CN" sz="2000">
                <a:solidFill>
                  <a:schemeClr val="accent2"/>
                </a:solidFill>
                <a:latin typeface="Times New Roman" pitchFamily="18" charset="0"/>
                <a:hlinkClick r:id="rId4" action="ppaction://hlinkfile"/>
              </a:rPr>
              <a:t>56.exe</a:t>
            </a:r>
            <a:endParaRPr kumimoji="1" lang="en-US" altLang="zh-CN" sz="2000">
              <a:solidFill>
                <a:schemeClr val="accent2"/>
              </a:solidFill>
              <a:latin typeface="Times New Roman" pitchFamily="18" charset="0"/>
            </a:endParaRPr>
          </a:p>
        </p:txBody>
      </p:sp>
      <p:pic>
        <p:nvPicPr>
          <p:cNvPr id="532484" name="Picture 1" descr="D:\BDSTAR\6.培训\百朗教育\课件PPT\剧照20111006\面试预备-实际\面试预备阶段实际[20111006-1336190].JPG"/>
          <p:cNvPicPr>
            <a:picLocks noChangeAspect="1" noChangeArrowheads="1"/>
          </p:cNvPicPr>
          <p:nvPr/>
        </p:nvPicPr>
        <p:blipFill>
          <a:blip r:embed="rId5" cstate="print"/>
          <a:srcRect/>
          <a:stretch>
            <a:fillRect/>
          </a:stretch>
        </p:blipFill>
        <p:spPr bwMode="auto">
          <a:xfrm>
            <a:off x="4356100" y="1341438"/>
            <a:ext cx="4095750" cy="2447925"/>
          </a:xfrm>
          <a:prstGeom prst="rect">
            <a:avLst/>
          </a:prstGeom>
          <a:noFill/>
          <a:ln w="9525">
            <a:noFill/>
            <a:miter lim="800000"/>
            <a:headEnd/>
            <a:tailEnd/>
          </a:ln>
        </p:spPr>
      </p:pic>
      <p:pic>
        <p:nvPicPr>
          <p:cNvPr id="532485" name="Picture 2" descr="D:\BDSTAR\6.培训\百朗教育\课件PPT\剧照20111006\面试预备-实际\面试预备阶段实际[20111006-1336221].JPG"/>
          <p:cNvPicPr>
            <a:picLocks noChangeAspect="1" noChangeArrowheads="1"/>
          </p:cNvPicPr>
          <p:nvPr/>
        </p:nvPicPr>
        <p:blipFill>
          <a:blip r:embed="rId6" cstate="print"/>
          <a:srcRect/>
          <a:stretch>
            <a:fillRect/>
          </a:stretch>
        </p:blipFill>
        <p:spPr bwMode="auto">
          <a:xfrm>
            <a:off x="260350" y="1341438"/>
            <a:ext cx="4095750" cy="2447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Text Box 2"/>
          <p:cNvSpPr txBox="1">
            <a:spLocks noChangeArrowheads="1"/>
          </p:cNvSpPr>
          <p:nvPr/>
        </p:nvSpPr>
        <p:spPr bwMode="auto">
          <a:xfrm>
            <a:off x="2843213" y="333375"/>
            <a:ext cx="2362200" cy="436563"/>
          </a:xfrm>
          <a:prstGeom prst="rect">
            <a:avLst/>
          </a:prstGeom>
          <a:noFill/>
          <a:ln w="9525" algn="ctr">
            <a:noFill/>
            <a:miter lim="800000"/>
            <a:headEnd/>
            <a:tailEnd/>
          </a:ln>
        </p:spPr>
        <p:txBody>
          <a:bodyPr>
            <a:spAutoFit/>
          </a:bodyPr>
          <a:lstStyle/>
          <a:p>
            <a:pPr>
              <a:lnSpc>
                <a:spcPct val="70000"/>
              </a:lnSpc>
              <a:spcBef>
                <a:spcPct val="50000"/>
              </a:spcBef>
            </a:pPr>
            <a:r>
              <a:rPr kumimoji="1" lang="zh-CN" altLang="en-US" sz="3200" i="1">
                <a:solidFill>
                  <a:srgbClr val="FF0000"/>
                </a:solidFill>
                <a:latin typeface="黑体" pitchFamily="49" charset="-122"/>
                <a:ea typeface="黑体" pitchFamily="49" charset="-122"/>
              </a:rPr>
              <a:t>讨论练习 </a:t>
            </a:r>
          </a:p>
        </p:txBody>
      </p:sp>
      <p:sp>
        <p:nvSpPr>
          <p:cNvPr id="534531" name="Text Box 3"/>
          <p:cNvSpPr txBox="1">
            <a:spLocks noChangeArrowheads="1"/>
          </p:cNvSpPr>
          <p:nvPr/>
        </p:nvSpPr>
        <p:spPr bwMode="auto">
          <a:xfrm>
            <a:off x="1116013" y="1557338"/>
            <a:ext cx="7632700" cy="2432050"/>
          </a:xfrm>
          <a:prstGeom prst="rect">
            <a:avLst/>
          </a:prstGeom>
          <a:noFill/>
          <a:ln w="9525">
            <a:noFill/>
            <a:miter lim="800000"/>
            <a:headEnd/>
            <a:tailEnd/>
          </a:ln>
        </p:spPr>
        <p:txBody>
          <a:bodyPr>
            <a:spAutoFit/>
          </a:bodyPr>
          <a:lstStyle/>
          <a:p>
            <a:pPr marL="476250" indent="-476250" algn="just">
              <a:lnSpc>
                <a:spcPct val="135000"/>
              </a:lnSpc>
              <a:spcBef>
                <a:spcPct val="50000"/>
              </a:spcBef>
              <a:buFontTx/>
              <a:buAutoNum type="arabicPeriod"/>
            </a:pPr>
            <a:r>
              <a:rPr kumimoji="1" lang="zh-CN" altLang="en-US" sz="2400">
                <a:latin typeface="Times New Roman" pitchFamily="18" charset="0"/>
              </a:rPr>
              <a:t>你认为面试官做得如何？你会为他打几分？</a:t>
            </a:r>
          </a:p>
          <a:p>
            <a:pPr marL="476250" indent="-476250" algn="just">
              <a:lnSpc>
                <a:spcPct val="135000"/>
              </a:lnSpc>
              <a:spcBef>
                <a:spcPct val="50000"/>
              </a:spcBef>
              <a:buFontTx/>
              <a:buAutoNum type="arabicPeriod"/>
            </a:pPr>
            <a:r>
              <a:rPr kumimoji="1" lang="zh-CN" altLang="en-US" sz="2400">
                <a:latin typeface="Times New Roman" pitchFamily="18" charset="0"/>
              </a:rPr>
              <a:t>面试官做错了什么吗？假如有，是什么？</a:t>
            </a:r>
          </a:p>
          <a:p>
            <a:pPr marL="476250" indent="-476250" algn="just">
              <a:lnSpc>
                <a:spcPct val="135000"/>
              </a:lnSpc>
              <a:spcBef>
                <a:spcPct val="50000"/>
              </a:spcBef>
              <a:buFontTx/>
              <a:buAutoNum type="arabicPeriod"/>
            </a:pPr>
            <a:r>
              <a:rPr kumimoji="1" lang="zh-CN" altLang="en-US" sz="2400">
                <a:latin typeface="Times New Roman" pitchFamily="18" charset="0"/>
              </a:rPr>
              <a:t>这个互动的结果会削弱应聘者对公司的正面印象吗？为什么？</a:t>
            </a:r>
          </a:p>
        </p:txBody>
      </p:sp>
      <p:grpSp>
        <p:nvGrpSpPr>
          <p:cNvPr id="2" name="Group 4"/>
          <p:cNvGrpSpPr>
            <a:grpSpLocks/>
          </p:cNvGrpSpPr>
          <p:nvPr/>
        </p:nvGrpSpPr>
        <p:grpSpPr bwMode="auto">
          <a:xfrm>
            <a:off x="6858000" y="152400"/>
            <a:ext cx="990600" cy="1235075"/>
            <a:chOff x="4992" y="192"/>
            <a:chExt cx="624" cy="778"/>
          </a:xfrm>
        </p:grpSpPr>
        <p:sp>
          <p:nvSpPr>
            <p:cNvPr id="534533" name="Oval 5"/>
            <p:cNvSpPr>
              <a:spLocks noChangeArrowheads="1"/>
            </p:cNvSpPr>
            <p:nvPr/>
          </p:nvSpPr>
          <p:spPr bwMode="auto">
            <a:xfrm>
              <a:off x="4992" y="192"/>
              <a:ext cx="528" cy="528"/>
            </a:xfrm>
            <a:prstGeom prst="ellipse">
              <a:avLst/>
            </a:prstGeom>
            <a:solidFill>
              <a:schemeClr val="bg1"/>
            </a:solidFill>
            <a:ln w="9525">
              <a:solidFill>
                <a:schemeClr val="tx1"/>
              </a:solidFill>
              <a:round/>
              <a:headEnd/>
              <a:tailEnd/>
            </a:ln>
          </p:spPr>
          <p:txBody>
            <a:bodyPr wrap="none" anchor="ctr"/>
            <a:lstStyle/>
            <a:p>
              <a:endParaRPr lang="zh-CN" altLang="en-US" b="0"/>
            </a:p>
          </p:txBody>
        </p:sp>
        <p:sp>
          <p:nvSpPr>
            <p:cNvPr id="251910" name="Text Box 6"/>
            <p:cNvSpPr txBox="1">
              <a:spLocks noChangeArrowheads="1"/>
            </p:cNvSpPr>
            <p:nvPr/>
          </p:nvSpPr>
          <p:spPr bwMode="auto">
            <a:xfrm>
              <a:off x="5040" y="720"/>
              <a:ext cx="576" cy="250"/>
            </a:xfrm>
            <a:prstGeom prst="rect">
              <a:avLst/>
            </a:prstGeom>
            <a:noFill/>
            <a:ln w="9525">
              <a:noFill/>
              <a:miter lim="800000"/>
              <a:headEnd/>
              <a:tailEnd/>
            </a:ln>
            <a:effectLst/>
          </p:spPr>
          <p:txBody>
            <a:bodyPr>
              <a:spAutoFit/>
            </a:bodyPr>
            <a:lstStyle/>
            <a:p>
              <a:pPr>
                <a:spcBef>
                  <a:spcPct val="50000"/>
                </a:spcBef>
                <a:defRPr/>
              </a:pPr>
              <a:r>
                <a:rPr kumimoji="1" lang="zh-CN" altLang="en-US" sz="2000">
                  <a:solidFill>
                    <a:schemeClr val="accent2"/>
                  </a:solidFill>
                  <a:effectLst>
                    <a:outerShdw blurRad="38100" dist="38100" dir="2700000" algn="tl">
                      <a:srgbClr val="C0C0C0"/>
                    </a:outerShdw>
                  </a:effectLst>
                  <a:latin typeface="Times New Roman" pitchFamily="18" charset="0"/>
                </a:rPr>
                <a:t>讨论</a:t>
              </a:r>
            </a:p>
          </p:txBody>
        </p:sp>
        <p:sp>
          <p:nvSpPr>
            <p:cNvPr id="251911" name="Text Box 7"/>
            <p:cNvSpPr txBox="1">
              <a:spLocks noChangeArrowheads="1"/>
            </p:cNvSpPr>
            <p:nvPr/>
          </p:nvSpPr>
          <p:spPr bwMode="auto">
            <a:xfrm>
              <a:off x="5136" y="288"/>
              <a:ext cx="288" cy="327"/>
            </a:xfrm>
            <a:prstGeom prst="rect">
              <a:avLst/>
            </a:prstGeom>
            <a:noFill/>
            <a:ln w="9525">
              <a:noFill/>
              <a:miter lim="800000"/>
              <a:headEnd/>
              <a:tailEnd/>
            </a:ln>
            <a:effectLst/>
          </p:spPr>
          <p:txBody>
            <a:bodyPr>
              <a:spAutoFit/>
            </a:bodyPr>
            <a:lstStyle/>
            <a:p>
              <a:pPr>
                <a:spcBef>
                  <a:spcPct val="50000"/>
                </a:spcBef>
                <a:defRPr/>
              </a:pPr>
              <a:r>
                <a:rPr kumimoji="1" lang="en-US" altLang="zh-CN" sz="2800">
                  <a:solidFill>
                    <a:schemeClr val="accent2"/>
                  </a:solidFill>
                  <a:effectLst>
                    <a:outerShdw blurRad="38100" dist="38100" dir="2700000" algn="tl">
                      <a:srgbClr val="C0C0C0"/>
                    </a:outerShdw>
                  </a:effectLst>
                  <a:latin typeface="Times New Roman" pitchFamily="18" charset="0"/>
                </a:rPr>
                <a:t>3</a:t>
              </a:r>
            </a:p>
          </p:txBody>
        </p:sp>
      </p:gr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ext Box 2"/>
          <p:cNvSpPr txBox="1">
            <a:spLocks noChangeArrowheads="1"/>
          </p:cNvSpPr>
          <p:nvPr/>
        </p:nvSpPr>
        <p:spPr bwMode="auto">
          <a:xfrm>
            <a:off x="1524000" y="228600"/>
            <a:ext cx="5562600" cy="584200"/>
          </a:xfrm>
          <a:prstGeom prst="rect">
            <a:avLst/>
          </a:prstGeom>
          <a:noFill/>
          <a:ln w="9525" algn="ctr">
            <a:noFill/>
            <a:miter lim="800000"/>
            <a:headEnd/>
            <a:tailEnd/>
          </a:ln>
        </p:spPr>
        <p:txBody>
          <a:bodyPr>
            <a:spAutoFit/>
          </a:bodyPr>
          <a:lstStyle/>
          <a:p>
            <a:pPr algn="ctr"/>
            <a:r>
              <a:rPr lang="zh-CN" altLang="en-US" sz="3200" i="1">
                <a:solidFill>
                  <a:srgbClr val="FF0000"/>
                </a:solidFill>
                <a:latin typeface="黑体" pitchFamily="49" charset="-122"/>
                <a:ea typeface="黑体" pitchFamily="49" charset="-122"/>
              </a:rPr>
              <a:t>面试预备阶段个案 </a:t>
            </a:r>
          </a:p>
        </p:txBody>
      </p:sp>
      <p:sp>
        <p:nvSpPr>
          <p:cNvPr id="538627" name="Text Box 3"/>
          <p:cNvSpPr txBox="1">
            <a:spLocks noChangeArrowheads="1"/>
          </p:cNvSpPr>
          <p:nvPr/>
        </p:nvSpPr>
        <p:spPr bwMode="auto">
          <a:xfrm>
            <a:off x="1905000" y="4678363"/>
            <a:ext cx="3962400" cy="1431925"/>
          </a:xfrm>
          <a:prstGeom prst="rect">
            <a:avLst/>
          </a:prstGeom>
          <a:noFill/>
          <a:ln w="9525">
            <a:noFill/>
            <a:miter lim="800000"/>
            <a:headEnd/>
            <a:tailEnd/>
          </a:ln>
        </p:spPr>
        <p:txBody>
          <a:bodyPr>
            <a:spAutoFit/>
          </a:bodyPr>
          <a:lstStyle/>
          <a:p>
            <a:pPr marL="457200" indent="-457200" algn="just">
              <a:lnSpc>
                <a:spcPct val="110000"/>
              </a:lnSpc>
              <a:spcBef>
                <a:spcPct val="50000"/>
              </a:spcBef>
            </a:pPr>
            <a:r>
              <a:rPr kumimoji="1" lang="en-US" altLang="zh-CN" sz="2000">
                <a:solidFill>
                  <a:schemeClr val="accent2"/>
                </a:solidFill>
                <a:latin typeface="Times New Roman" pitchFamily="18" charset="0"/>
                <a:hlinkClick r:id="rId3" action="ppaction://hlinkfile"/>
              </a:rPr>
              <a:t>01-</a:t>
            </a:r>
            <a:r>
              <a:rPr kumimoji="1" lang="zh-CN" altLang="en-US" sz="2000">
                <a:solidFill>
                  <a:schemeClr val="accent2"/>
                </a:solidFill>
                <a:latin typeface="Times New Roman" pitchFamily="18" charset="0"/>
              </a:rPr>
              <a:t>面试预备阶</a:t>
            </a:r>
            <a:r>
              <a:rPr kumimoji="1" lang="en-US" altLang="zh-CN" sz="2000">
                <a:solidFill>
                  <a:schemeClr val="accent2"/>
                </a:solidFill>
                <a:latin typeface="Times New Roman" pitchFamily="18" charset="0"/>
                <a:hlinkClick r:id="rId4" action="ppaction://hlinkfile"/>
              </a:rPr>
              <a:t>..\</a:t>
            </a:r>
            <a:r>
              <a:rPr kumimoji="1" lang="zh-CN" altLang="en-US" sz="2000">
                <a:solidFill>
                  <a:schemeClr val="accent2"/>
                </a:solidFill>
                <a:latin typeface="Times New Roman" pitchFamily="18" charset="0"/>
                <a:hlinkClick r:id="rId4" action="ppaction://hlinkfile"/>
              </a:rPr>
              <a:t>团队面谈管理技能课件</a:t>
            </a:r>
            <a:r>
              <a:rPr kumimoji="1" lang="en-US" altLang="zh-CN" sz="2000">
                <a:solidFill>
                  <a:schemeClr val="accent2"/>
                </a:solidFill>
                <a:latin typeface="Times New Roman" pitchFamily="18" charset="0"/>
                <a:hlinkClick r:id="rId4" action="ppaction://hlinkfile"/>
              </a:rPr>
              <a:t>\</a:t>
            </a:r>
            <a:r>
              <a:rPr kumimoji="1" lang="zh-CN" altLang="en-US" sz="2000">
                <a:solidFill>
                  <a:schemeClr val="accent2"/>
                </a:solidFill>
                <a:latin typeface="Times New Roman" pitchFamily="18" charset="0"/>
                <a:hlinkClick r:id="rId4" action="ppaction://hlinkfile"/>
              </a:rPr>
              <a:t>新视频</a:t>
            </a:r>
            <a:r>
              <a:rPr kumimoji="1" lang="en-US" altLang="zh-CN" sz="2000">
                <a:solidFill>
                  <a:schemeClr val="accent2"/>
                </a:solidFill>
                <a:latin typeface="Times New Roman" pitchFamily="18" charset="0"/>
                <a:hlinkClick r:id="rId4" action="ppaction://hlinkfile"/>
              </a:rPr>
              <a:t>\</a:t>
            </a:r>
            <a:r>
              <a:rPr kumimoji="1" lang="zh-CN" altLang="en-US" sz="2000">
                <a:solidFill>
                  <a:schemeClr val="accent2"/>
                </a:solidFill>
                <a:latin typeface="Times New Roman" pitchFamily="18" charset="0"/>
                <a:hlinkClick r:id="rId4" action="ppaction://hlinkfile"/>
              </a:rPr>
              <a:t>面试、辞职、辞退</a:t>
            </a:r>
            <a:r>
              <a:rPr kumimoji="1" lang="en-US" altLang="zh-CN" sz="2000">
                <a:solidFill>
                  <a:schemeClr val="accent2"/>
                </a:solidFill>
                <a:latin typeface="Times New Roman" pitchFamily="18" charset="0"/>
                <a:hlinkClick r:id="rId4" action="ppaction://hlinkfile"/>
              </a:rPr>
              <a:t>\1b</a:t>
            </a:r>
            <a:r>
              <a:rPr kumimoji="1" lang="zh-CN" altLang="en-US" sz="2000">
                <a:solidFill>
                  <a:schemeClr val="accent2"/>
                </a:solidFill>
                <a:latin typeface="Times New Roman" pitchFamily="18" charset="0"/>
                <a:hlinkClick r:id="rId4" action="ppaction://hlinkfile"/>
              </a:rPr>
              <a:t>面试预备理想</a:t>
            </a:r>
            <a:r>
              <a:rPr kumimoji="1" lang="en-US" altLang="zh-CN" sz="2000">
                <a:solidFill>
                  <a:schemeClr val="accent2"/>
                </a:solidFill>
                <a:latin typeface="Times New Roman" pitchFamily="18" charset="0"/>
                <a:hlinkClick r:id="rId4" action="ppaction://hlinkfile"/>
              </a:rPr>
              <a:t>02</a:t>
            </a:r>
            <a:r>
              <a:rPr kumimoji="1" lang="zh-CN" altLang="en-US" sz="2000">
                <a:solidFill>
                  <a:schemeClr val="accent2"/>
                </a:solidFill>
                <a:latin typeface="Times New Roman" pitchFamily="18" charset="0"/>
                <a:hlinkClick r:id="rId4" action="ppaction://hlinkfile"/>
              </a:rPr>
              <a:t>：</a:t>
            </a:r>
            <a:r>
              <a:rPr kumimoji="1" lang="en-US" altLang="zh-CN" sz="2000">
                <a:solidFill>
                  <a:schemeClr val="accent2"/>
                </a:solidFill>
                <a:latin typeface="Times New Roman" pitchFamily="18" charset="0"/>
                <a:hlinkClick r:id="rId4" action="ppaction://hlinkfile"/>
              </a:rPr>
              <a:t>21.exe</a:t>
            </a:r>
            <a:endParaRPr kumimoji="1" lang="en-US" altLang="zh-CN" sz="2000">
              <a:solidFill>
                <a:schemeClr val="accent2"/>
              </a:solidFill>
              <a:latin typeface="Times New Roman" pitchFamily="18" charset="0"/>
            </a:endParaRPr>
          </a:p>
        </p:txBody>
      </p:sp>
      <p:pic>
        <p:nvPicPr>
          <p:cNvPr id="538628" name="Picture 1" descr="D:\BDSTAR\6.培训\百朗教育\课件PPT\剧照20111006\面试预备-实际\面试预备阶段实际[20111006-1336190].JPG"/>
          <p:cNvPicPr>
            <a:picLocks noChangeAspect="1" noChangeArrowheads="1"/>
          </p:cNvPicPr>
          <p:nvPr/>
        </p:nvPicPr>
        <p:blipFill>
          <a:blip r:embed="rId5" cstate="print"/>
          <a:srcRect/>
          <a:stretch>
            <a:fillRect/>
          </a:stretch>
        </p:blipFill>
        <p:spPr bwMode="auto">
          <a:xfrm>
            <a:off x="4356100" y="1341438"/>
            <a:ext cx="4095750" cy="2447925"/>
          </a:xfrm>
          <a:prstGeom prst="rect">
            <a:avLst/>
          </a:prstGeom>
          <a:noFill/>
          <a:ln w="9525">
            <a:noFill/>
            <a:miter lim="800000"/>
            <a:headEnd/>
            <a:tailEnd/>
          </a:ln>
        </p:spPr>
      </p:pic>
      <p:pic>
        <p:nvPicPr>
          <p:cNvPr id="538629" name="Picture 2" descr="D:\BDSTAR\6.培训\百朗教育\课件PPT\剧照20111006\面试预备-实际\面试预备阶段实际[20111006-1336221].JPG"/>
          <p:cNvPicPr>
            <a:picLocks noChangeAspect="1" noChangeArrowheads="1"/>
          </p:cNvPicPr>
          <p:nvPr/>
        </p:nvPicPr>
        <p:blipFill>
          <a:blip r:embed="rId6" cstate="print"/>
          <a:srcRect/>
          <a:stretch>
            <a:fillRect/>
          </a:stretch>
        </p:blipFill>
        <p:spPr bwMode="auto">
          <a:xfrm>
            <a:off x="260350" y="1341438"/>
            <a:ext cx="4095750" cy="2447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ChangeArrowheads="1"/>
          </p:cNvSpPr>
          <p:nvPr/>
        </p:nvSpPr>
        <p:spPr bwMode="auto">
          <a:xfrm>
            <a:off x="0" y="1371600"/>
            <a:ext cx="9144000" cy="3435350"/>
          </a:xfrm>
          <a:prstGeom prst="rect">
            <a:avLst/>
          </a:prstGeom>
          <a:noFill/>
          <a:ln w="9525">
            <a:noFill/>
            <a:miter lim="800000"/>
            <a:headEnd/>
            <a:tailEnd/>
          </a:ln>
        </p:spPr>
        <p:txBody>
          <a:bodyPr>
            <a:spAutoFit/>
          </a:bodyPr>
          <a:lstStyle/>
          <a:p>
            <a:pPr algn="just"/>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eaLnBrk="0" hangingPunct="0"/>
            <a:endParaRPr kumimoji="1" lang="zh-CN" altLang="en-US" sz="2400" b="0">
              <a:latin typeface="Times New Roman" pitchFamily="18" charset="0"/>
            </a:endParaRPr>
          </a:p>
        </p:txBody>
      </p:sp>
      <p:sp>
        <p:nvSpPr>
          <p:cNvPr id="540675" name="Text Box 3"/>
          <p:cNvSpPr txBox="1">
            <a:spLocks noChangeArrowheads="1"/>
          </p:cNvSpPr>
          <p:nvPr/>
        </p:nvSpPr>
        <p:spPr bwMode="auto">
          <a:xfrm>
            <a:off x="2987675" y="476250"/>
            <a:ext cx="2286000" cy="438150"/>
          </a:xfrm>
          <a:prstGeom prst="rect">
            <a:avLst/>
          </a:prstGeom>
          <a:noFill/>
          <a:ln w="9525" algn="ctr">
            <a:noFill/>
            <a:miter lim="800000"/>
            <a:headEnd/>
            <a:tailEnd/>
          </a:ln>
        </p:spPr>
        <p:txBody>
          <a:bodyPr>
            <a:spAutoFit/>
          </a:bodyPr>
          <a:lstStyle/>
          <a:p>
            <a:pPr>
              <a:lnSpc>
                <a:spcPct val="70000"/>
              </a:lnSpc>
              <a:spcBef>
                <a:spcPct val="50000"/>
              </a:spcBef>
            </a:pPr>
            <a:r>
              <a:rPr kumimoji="1" lang="zh-CN" altLang="en-US" sz="3200" i="1">
                <a:solidFill>
                  <a:srgbClr val="FF0000"/>
                </a:solidFill>
                <a:latin typeface="黑体" pitchFamily="49" charset="-122"/>
                <a:ea typeface="黑体" pitchFamily="49" charset="-122"/>
              </a:rPr>
              <a:t>互动分析 </a:t>
            </a:r>
          </a:p>
        </p:txBody>
      </p:sp>
      <p:sp>
        <p:nvSpPr>
          <p:cNvPr id="540676" name="Text Box 4"/>
          <p:cNvSpPr txBox="1">
            <a:spLocks noChangeArrowheads="1"/>
          </p:cNvSpPr>
          <p:nvPr/>
        </p:nvSpPr>
        <p:spPr bwMode="auto">
          <a:xfrm>
            <a:off x="1042988" y="1557338"/>
            <a:ext cx="7381875" cy="3978275"/>
          </a:xfrm>
          <a:prstGeom prst="rect">
            <a:avLst/>
          </a:prstGeom>
          <a:noFill/>
          <a:ln w="9525">
            <a:noFill/>
            <a:miter lim="800000"/>
            <a:headEnd/>
            <a:tailEnd/>
          </a:ln>
        </p:spPr>
        <p:txBody>
          <a:bodyPr>
            <a:spAutoFit/>
          </a:bodyPr>
          <a:lstStyle/>
          <a:p>
            <a:pPr marL="476250" indent="-476250" algn="just">
              <a:lnSpc>
                <a:spcPct val="135000"/>
              </a:lnSpc>
              <a:spcBef>
                <a:spcPct val="50000"/>
              </a:spcBef>
              <a:buFontTx/>
              <a:buAutoNum type="arabicPeriod"/>
            </a:pPr>
            <a:r>
              <a:rPr kumimoji="1" lang="zh-CN" altLang="en-US" sz="2800">
                <a:latin typeface="Times New Roman" pitchFamily="18" charset="0"/>
              </a:rPr>
              <a:t>你认为面试官有哪些细节变化？ </a:t>
            </a:r>
          </a:p>
          <a:p>
            <a:pPr marL="476250" indent="-476250" algn="just">
              <a:lnSpc>
                <a:spcPct val="135000"/>
              </a:lnSpc>
              <a:spcBef>
                <a:spcPct val="50000"/>
              </a:spcBef>
              <a:buFontTx/>
              <a:buAutoNum type="arabicPeriod"/>
            </a:pPr>
            <a:r>
              <a:rPr kumimoji="1" lang="zh-CN" altLang="en-US" sz="2800">
                <a:latin typeface="Times New Roman" pitchFamily="18" charset="0"/>
              </a:rPr>
              <a:t>面试官问了些什么样的问题？是寒暄性问题还是正式问题？</a:t>
            </a:r>
          </a:p>
          <a:p>
            <a:pPr marL="476250" indent="-476250" algn="just">
              <a:lnSpc>
                <a:spcPct val="135000"/>
              </a:lnSpc>
              <a:spcBef>
                <a:spcPct val="50000"/>
              </a:spcBef>
              <a:buFontTx/>
              <a:buAutoNum type="arabicPeriod"/>
            </a:pPr>
            <a:r>
              <a:rPr kumimoji="1" lang="zh-CN" altLang="en-US" sz="2800">
                <a:latin typeface="Times New Roman" pitchFamily="18" charset="0"/>
              </a:rPr>
              <a:t>这些寒暄性问题除了要消除隔阂和应聘者的紧张情绪之外，还有其他什么目的吗？请举例说明</a:t>
            </a:r>
          </a:p>
        </p:txBody>
      </p:sp>
      <p:sp>
        <p:nvSpPr>
          <p:cNvPr id="540677" name="Oval 5"/>
          <p:cNvSpPr>
            <a:spLocks noChangeArrowheads="1"/>
          </p:cNvSpPr>
          <p:nvPr/>
        </p:nvSpPr>
        <p:spPr bwMode="auto">
          <a:xfrm>
            <a:off x="7924800" y="304800"/>
            <a:ext cx="838200" cy="838200"/>
          </a:xfrm>
          <a:prstGeom prst="ellipse">
            <a:avLst/>
          </a:prstGeom>
          <a:solidFill>
            <a:schemeClr val="bg1"/>
          </a:solidFill>
          <a:ln w="9525">
            <a:solidFill>
              <a:schemeClr val="tx1"/>
            </a:solidFill>
            <a:round/>
            <a:headEnd/>
            <a:tailEnd/>
          </a:ln>
        </p:spPr>
        <p:txBody>
          <a:bodyPr wrap="none" anchor="ctr"/>
          <a:lstStyle/>
          <a:p>
            <a:endParaRPr lang="zh-CN" altLang="en-US" b="0"/>
          </a:p>
        </p:txBody>
      </p:sp>
      <p:sp>
        <p:nvSpPr>
          <p:cNvPr id="540678" name="Oval 6"/>
          <p:cNvSpPr>
            <a:spLocks noChangeArrowheads="1"/>
          </p:cNvSpPr>
          <p:nvPr/>
        </p:nvSpPr>
        <p:spPr bwMode="auto">
          <a:xfrm>
            <a:off x="6858000" y="304800"/>
            <a:ext cx="838200" cy="838200"/>
          </a:xfrm>
          <a:prstGeom prst="ellipse">
            <a:avLst/>
          </a:prstGeom>
          <a:solidFill>
            <a:schemeClr val="bg1"/>
          </a:solidFill>
          <a:ln w="9525">
            <a:solidFill>
              <a:schemeClr val="tx1"/>
            </a:solidFill>
            <a:round/>
            <a:headEnd/>
            <a:tailEnd/>
          </a:ln>
        </p:spPr>
        <p:txBody>
          <a:bodyPr wrap="none" anchor="ctr"/>
          <a:lstStyle/>
          <a:p>
            <a:endParaRPr lang="zh-CN" altLang="en-US" b="0"/>
          </a:p>
        </p:txBody>
      </p:sp>
      <p:sp>
        <p:nvSpPr>
          <p:cNvPr id="258055" name="Text Box 7"/>
          <p:cNvSpPr txBox="1">
            <a:spLocks noChangeArrowheads="1"/>
          </p:cNvSpPr>
          <p:nvPr/>
        </p:nvSpPr>
        <p:spPr bwMode="auto">
          <a:xfrm>
            <a:off x="6934200" y="1143000"/>
            <a:ext cx="914400" cy="396875"/>
          </a:xfrm>
          <a:prstGeom prst="rect">
            <a:avLst/>
          </a:prstGeom>
          <a:noFill/>
          <a:ln w="9525">
            <a:noFill/>
            <a:miter lim="800000"/>
            <a:headEnd/>
            <a:tailEnd/>
          </a:ln>
          <a:effectLst/>
        </p:spPr>
        <p:txBody>
          <a:bodyPr>
            <a:spAutoFit/>
          </a:bodyPr>
          <a:lstStyle/>
          <a:p>
            <a:pPr>
              <a:spcBef>
                <a:spcPct val="50000"/>
              </a:spcBef>
              <a:defRPr/>
            </a:pPr>
            <a:r>
              <a:rPr kumimoji="1" lang="zh-CN" altLang="en-US" sz="2000">
                <a:solidFill>
                  <a:schemeClr val="accent2"/>
                </a:solidFill>
                <a:effectLst>
                  <a:outerShdw blurRad="38100" dist="38100" dir="2700000" algn="tl">
                    <a:srgbClr val="C0C0C0"/>
                  </a:outerShdw>
                </a:effectLst>
                <a:latin typeface="Times New Roman" pitchFamily="18" charset="0"/>
              </a:rPr>
              <a:t>准备 </a:t>
            </a:r>
          </a:p>
        </p:txBody>
      </p:sp>
      <p:sp>
        <p:nvSpPr>
          <p:cNvPr id="258056" name="Text Box 8"/>
          <p:cNvSpPr txBox="1">
            <a:spLocks noChangeArrowheads="1"/>
          </p:cNvSpPr>
          <p:nvPr/>
        </p:nvSpPr>
        <p:spPr bwMode="auto">
          <a:xfrm>
            <a:off x="8001000" y="1143000"/>
            <a:ext cx="914400" cy="396875"/>
          </a:xfrm>
          <a:prstGeom prst="rect">
            <a:avLst/>
          </a:prstGeom>
          <a:noFill/>
          <a:ln w="9525">
            <a:noFill/>
            <a:miter lim="800000"/>
            <a:headEnd/>
            <a:tailEnd/>
          </a:ln>
          <a:effectLst/>
        </p:spPr>
        <p:txBody>
          <a:bodyPr>
            <a:spAutoFit/>
          </a:bodyPr>
          <a:lstStyle/>
          <a:p>
            <a:pPr>
              <a:spcBef>
                <a:spcPct val="50000"/>
              </a:spcBef>
              <a:defRPr/>
            </a:pPr>
            <a:r>
              <a:rPr kumimoji="1" lang="zh-CN" altLang="en-US" sz="2000">
                <a:solidFill>
                  <a:schemeClr val="accent2"/>
                </a:solidFill>
                <a:effectLst>
                  <a:outerShdw blurRad="38100" dist="38100" dir="2700000" algn="tl">
                    <a:srgbClr val="C0C0C0"/>
                  </a:outerShdw>
                </a:effectLst>
                <a:latin typeface="Times New Roman" pitchFamily="18" charset="0"/>
              </a:rPr>
              <a:t>讨论</a:t>
            </a:r>
          </a:p>
        </p:txBody>
      </p:sp>
      <p:sp>
        <p:nvSpPr>
          <p:cNvPr id="258057" name="Text Box 9"/>
          <p:cNvSpPr txBox="1">
            <a:spLocks noChangeArrowheads="1"/>
          </p:cNvSpPr>
          <p:nvPr/>
        </p:nvSpPr>
        <p:spPr bwMode="auto">
          <a:xfrm>
            <a:off x="7086600" y="457200"/>
            <a:ext cx="381000" cy="519113"/>
          </a:xfrm>
          <a:prstGeom prst="rect">
            <a:avLst/>
          </a:prstGeom>
          <a:noFill/>
          <a:ln w="9525">
            <a:noFill/>
            <a:miter lim="800000"/>
            <a:headEnd/>
            <a:tailEnd/>
          </a:ln>
          <a:effectLst/>
        </p:spPr>
        <p:txBody>
          <a:bodyPr>
            <a:spAutoFit/>
          </a:bodyPr>
          <a:lstStyle/>
          <a:p>
            <a:pPr>
              <a:spcBef>
                <a:spcPct val="50000"/>
              </a:spcBef>
              <a:defRPr/>
            </a:pPr>
            <a:r>
              <a:rPr kumimoji="1" lang="en-US" altLang="zh-CN" sz="2800">
                <a:solidFill>
                  <a:schemeClr val="accent2"/>
                </a:solidFill>
                <a:effectLst>
                  <a:outerShdw blurRad="38100" dist="38100" dir="2700000" algn="tl">
                    <a:srgbClr val="C0C0C0"/>
                  </a:outerShdw>
                </a:effectLst>
                <a:latin typeface="Times New Roman" pitchFamily="18" charset="0"/>
              </a:rPr>
              <a:t>2</a:t>
            </a:r>
          </a:p>
        </p:txBody>
      </p:sp>
      <p:sp>
        <p:nvSpPr>
          <p:cNvPr id="258058" name="Text Box 10"/>
          <p:cNvSpPr txBox="1">
            <a:spLocks noChangeArrowheads="1"/>
          </p:cNvSpPr>
          <p:nvPr/>
        </p:nvSpPr>
        <p:spPr bwMode="auto">
          <a:xfrm>
            <a:off x="8153400" y="457200"/>
            <a:ext cx="457200" cy="519113"/>
          </a:xfrm>
          <a:prstGeom prst="rect">
            <a:avLst/>
          </a:prstGeom>
          <a:noFill/>
          <a:ln w="9525">
            <a:noFill/>
            <a:miter lim="800000"/>
            <a:headEnd/>
            <a:tailEnd/>
          </a:ln>
          <a:effectLst/>
        </p:spPr>
        <p:txBody>
          <a:bodyPr>
            <a:spAutoFit/>
          </a:bodyPr>
          <a:lstStyle/>
          <a:p>
            <a:pPr>
              <a:spcBef>
                <a:spcPct val="50000"/>
              </a:spcBef>
              <a:defRPr/>
            </a:pPr>
            <a:r>
              <a:rPr kumimoji="1" lang="en-US" altLang="zh-CN" sz="2800">
                <a:solidFill>
                  <a:schemeClr val="accent2"/>
                </a:solidFill>
                <a:effectLst>
                  <a:outerShdw blurRad="38100" dist="38100" dir="2700000" algn="tl">
                    <a:srgbClr val="C0C0C0"/>
                  </a:outerShdw>
                </a:effectLst>
                <a:latin typeface="Times New Roman" pitchFamily="18" charset="0"/>
              </a:rPr>
              <a:t>6</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idx="4294967295"/>
          </p:nvPr>
        </p:nvSpPr>
        <p:spPr>
          <a:xfrm>
            <a:off x="0" y="285750"/>
            <a:ext cx="6430963" cy="579438"/>
          </a:xfrm>
        </p:spPr>
        <p:txBody>
          <a:bodyPr anchor="t">
            <a:spAutoFit/>
          </a:bodyPr>
          <a:lstStyle/>
          <a:p>
            <a:r>
              <a:rPr lang="zh-CN" altLang="en-US" sz="3200" b="1" i="1" smtClean="0">
                <a:solidFill>
                  <a:srgbClr val="FF0000"/>
                </a:solidFill>
                <a:latin typeface="黑体" pitchFamily="49" charset="-122"/>
                <a:ea typeface="黑体" pitchFamily="49" charset="-122"/>
              </a:rPr>
              <a:t>预备阶段的方式、目的和要点</a:t>
            </a:r>
          </a:p>
        </p:txBody>
      </p:sp>
      <p:sp>
        <p:nvSpPr>
          <p:cNvPr id="544771" name="Rectangle 4"/>
          <p:cNvSpPr>
            <a:spLocks noChangeArrowheads="1"/>
          </p:cNvSpPr>
          <p:nvPr/>
        </p:nvSpPr>
        <p:spPr bwMode="auto">
          <a:xfrm>
            <a:off x="755650" y="1196975"/>
            <a:ext cx="7632700" cy="3679825"/>
          </a:xfrm>
          <a:prstGeom prst="rect">
            <a:avLst/>
          </a:prstGeom>
          <a:noFill/>
          <a:ln w="9525">
            <a:noFill/>
            <a:miter lim="800000"/>
            <a:headEnd/>
            <a:tailEnd/>
          </a:ln>
        </p:spPr>
        <p:txBody>
          <a:bodyPr/>
          <a:lstStyle/>
          <a:p>
            <a:pPr eaLnBrk="0" hangingPunct="0">
              <a:lnSpc>
                <a:spcPct val="150000"/>
              </a:lnSpc>
              <a:buClr>
                <a:srgbClr val="FF0000"/>
              </a:buClr>
              <a:buFont typeface="Wingdings" pitchFamily="2" charset="2"/>
              <a:buChar char="u"/>
            </a:pPr>
            <a:r>
              <a:rPr kumimoji="1" lang="zh-CN" altLang="en-US" sz="2000">
                <a:solidFill>
                  <a:schemeClr val="accent2"/>
                </a:solidFill>
                <a:latin typeface="Times New Roman" pitchFamily="18" charset="0"/>
              </a:rPr>
              <a:t>   </a:t>
            </a:r>
            <a:r>
              <a:rPr kumimoji="1" lang="zh-CN" altLang="en-US" sz="2400">
                <a:latin typeface="Times New Roman" pitchFamily="18" charset="0"/>
              </a:rPr>
              <a:t>方式：见面时的寒暄，谈论一般的社交话题</a:t>
            </a:r>
          </a:p>
          <a:p>
            <a:pPr eaLnBrk="0" hangingPunct="0">
              <a:lnSpc>
                <a:spcPct val="150000"/>
              </a:lnSpc>
              <a:buClr>
                <a:srgbClr val="FF0000"/>
              </a:buClr>
              <a:buFont typeface="Wingdings" pitchFamily="2" charset="2"/>
              <a:buChar char="u"/>
            </a:pPr>
            <a:r>
              <a:rPr kumimoji="1" lang="zh-CN" altLang="en-US" sz="2400">
                <a:latin typeface="Times New Roman" pitchFamily="18" charset="0"/>
              </a:rPr>
              <a:t>  目的：</a:t>
            </a:r>
          </a:p>
          <a:p>
            <a:pPr eaLnBrk="0" hangingPunct="0">
              <a:lnSpc>
                <a:spcPct val="150000"/>
              </a:lnSpc>
            </a:pPr>
            <a:r>
              <a:rPr kumimoji="1" lang="zh-CN" altLang="en-US" sz="2400">
                <a:latin typeface="Times New Roman" pitchFamily="18" charset="0"/>
              </a:rPr>
              <a:t>       </a:t>
            </a:r>
            <a:r>
              <a:rPr kumimoji="1" lang="en-US" altLang="zh-CN" sz="2400">
                <a:latin typeface="Times New Roman" pitchFamily="18" charset="0"/>
              </a:rPr>
              <a:t>1</a:t>
            </a:r>
            <a:r>
              <a:rPr kumimoji="1" lang="zh-CN" altLang="en-US" sz="2400">
                <a:latin typeface="Times New Roman" pitchFamily="18" charset="0"/>
              </a:rPr>
              <a:t>、使应聘者自然进入面试情景，建立和谐、友善的面试气氛，消除应试者的紧张情绪，以便呈现最好的、最真实的状态；</a:t>
            </a:r>
          </a:p>
          <a:p>
            <a:pPr eaLnBrk="0" hangingPunct="0">
              <a:lnSpc>
                <a:spcPct val="150000"/>
              </a:lnSpc>
            </a:pPr>
            <a:r>
              <a:rPr kumimoji="1" lang="zh-CN" altLang="en-US" sz="2400">
                <a:latin typeface="Times New Roman" pitchFamily="18" charset="0"/>
              </a:rPr>
              <a:t>       </a:t>
            </a:r>
            <a:r>
              <a:rPr kumimoji="1" lang="en-US" altLang="zh-CN" sz="2400">
                <a:latin typeface="Times New Roman" pitchFamily="18" charset="0"/>
              </a:rPr>
              <a:t>2</a:t>
            </a:r>
            <a:r>
              <a:rPr kumimoji="1" lang="zh-CN" altLang="en-US" sz="2400">
                <a:latin typeface="Times New Roman" pitchFamily="18" charset="0"/>
              </a:rPr>
              <a:t>、攻其不备，无戒心时能获得更真实的信息</a:t>
            </a:r>
          </a:p>
          <a:p>
            <a:pPr eaLnBrk="0" hangingPunct="0">
              <a:lnSpc>
                <a:spcPct val="150000"/>
              </a:lnSpc>
              <a:buClr>
                <a:srgbClr val="FF0000"/>
              </a:buClr>
              <a:buFont typeface="Wingdings" pitchFamily="2" charset="2"/>
              <a:buChar char="u"/>
            </a:pPr>
            <a:r>
              <a:rPr kumimoji="1" lang="zh-CN" altLang="en-US" sz="2400">
                <a:latin typeface="Times New Roman" pitchFamily="18" charset="0"/>
              </a:rPr>
              <a:t>  要点：</a:t>
            </a:r>
          </a:p>
          <a:p>
            <a:pPr eaLnBrk="0" hangingPunct="0">
              <a:lnSpc>
                <a:spcPct val="150000"/>
              </a:lnSpc>
              <a:buClr>
                <a:srgbClr val="FF0000"/>
              </a:buClr>
              <a:buFont typeface="Wingdings" pitchFamily="2" charset="2"/>
              <a:buNone/>
            </a:pPr>
            <a:r>
              <a:rPr kumimoji="1" lang="zh-CN" altLang="en-US" sz="2400">
                <a:latin typeface="Times New Roman" pitchFamily="18" charset="0"/>
              </a:rPr>
              <a:t>       问题表面上是寒暄，实际上包含一些要了解的关键信息</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idx="4294967295"/>
          </p:nvPr>
        </p:nvSpPr>
        <p:spPr>
          <a:xfrm>
            <a:off x="0" y="274638"/>
            <a:ext cx="5397500" cy="579437"/>
          </a:xfrm>
        </p:spPr>
        <p:txBody>
          <a:bodyPr anchor="t">
            <a:spAutoFit/>
          </a:bodyPr>
          <a:lstStyle/>
          <a:p>
            <a:r>
              <a:rPr lang="zh-CN" altLang="en-US" sz="3200" b="1" i="1" smtClean="0">
                <a:solidFill>
                  <a:srgbClr val="FF0000"/>
                </a:solidFill>
                <a:latin typeface="黑体" pitchFamily="49" charset="-122"/>
                <a:ea typeface="黑体" pitchFamily="49" charset="-122"/>
              </a:rPr>
              <a:t>面试预备阶段典型问题</a:t>
            </a:r>
          </a:p>
        </p:txBody>
      </p:sp>
      <p:sp>
        <p:nvSpPr>
          <p:cNvPr id="546819" name="Rectangle 4"/>
          <p:cNvSpPr>
            <a:spLocks noChangeArrowheads="1"/>
          </p:cNvSpPr>
          <p:nvPr/>
        </p:nvSpPr>
        <p:spPr bwMode="auto">
          <a:xfrm>
            <a:off x="755650" y="1196975"/>
            <a:ext cx="7772400" cy="4495800"/>
          </a:xfrm>
          <a:prstGeom prst="rect">
            <a:avLst/>
          </a:prstGeom>
          <a:noFill/>
          <a:ln w="9525">
            <a:noFill/>
            <a:miter lim="800000"/>
            <a:headEnd/>
            <a:tailEnd/>
          </a:ln>
        </p:spPr>
        <p:txBody>
          <a:bodyPr/>
          <a:lstStyle/>
          <a:p>
            <a:pPr eaLnBrk="0" hangingPunct="0">
              <a:buFont typeface="Wingdings" pitchFamily="2" charset="2"/>
              <a:buNone/>
            </a:pPr>
            <a:endParaRPr kumimoji="1" lang="zh-CN" altLang="en-US">
              <a:latin typeface="Times New Roman" pitchFamily="18" charset="0"/>
            </a:endParaRPr>
          </a:p>
          <a:p>
            <a:pPr eaLnBrk="0" hangingPunct="0"/>
            <a:endParaRPr kumimoji="1" lang="zh-CN" altLang="en-US">
              <a:latin typeface="Times New Roman" pitchFamily="18" charset="0"/>
            </a:endParaRPr>
          </a:p>
        </p:txBody>
      </p:sp>
      <p:sp>
        <p:nvSpPr>
          <p:cNvPr id="546820" name="Text Box 5"/>
          <p:cNvSpPr txBox="1">
            <a:spLocks noChangeArrowheads="1"/>
          </p:cNvSpPr>
          <p:nvPr/>
        </p:nvSpPr>
        <p:spPr bwMode="auto">
          <a:xfrm>
            <a:off x="900113" y="1268413"/>
            <a:ext cx="7416800" cy="854075"/>
          </a:xfrm>
          <a:prstGeom prst="rect">
            <a:avLst/>
          </a:prstGeom>
          <a:noFill/>
          <a:ln w="9525" algn="ctr">
            <a:noFill/>
            <a:miter lim="800000"/>
            <a:headEnd/>
            <a:tailEnd/>
          </a:ln>
        </p:spPr>
        <p:txBody>
          <a:bodyPr>
            <a:spAutoFit/>
          </a:bodyPr>
          <a:lstStyle/>
          <a:p>
            <a:pPr>
              <a:spcBef>
                <a:spcPct val="50000"/>
              </a:spcBef>
            </a:pPr>
            <a:r>
              <a:rPr kumimoji="1" lang="en-US" altLang="zh-CN" sz="2000">
                <a:latin typeface="Times New Roman" pitchFamily="18" charset="0"/>
              </a:rPr>
              <a:t>1</a:t>
            </a:r>
            <a:r>
              <a:rPr kumimoji="1" lang="zh-CN" altLang="en-US" sz="2000">
                <a:latin typeface="Times New Roman" pitchFamily="18" charset="0"/>
              </a:rPr>
              <a:t>、来公司路上花费了多少时间？</a:t>
            </a:r>
          </a:p>
          <a:p>
            <a:pPr>
              <a:spcBef>
                <a:spcPct val="50000"/>
              </a:spcBef>
            </a:pPr>
            <a:r>
              <a:rPr kumimoji="1" lang="en-US" altLang="zh-CN" sz="2000">
                <a:latin typeface="Times New Roman" pitchFamily="18" charset="0"/>
              </a:rPr>
              <a:t>2</a:t>
            </a:r>
            <a:r>
              <a:rPr kumimoji="1" lang="zh-CN" altLang="en-US" sz="2000">
                <a:latin typeface="Times New Roman" pitchFamily="18" charset="0"/>
              </a:rPr>
              <a:t>、怎么来的？交通方便吗？</a:t>
            </a:r>
          </a:p>
        </p:txBody>
      </p:sp>
      <p:sp>
        <p:nvSpPr>
          <p:cNvPr id="263174" name="Text Box 6"/>
          <p:cNvSpPr txBox="1">
            <a:spLocks noChangeArrowheads="1"/>
          </p:cNvSpPr>
          <p:nvPr/>
        </p:nvSpPr>
        <p:spPr bwMode="auto">
          <a:xfrm>
            <a:off x="900113" y="2498725"/>
            <a:ext cx="7416800" cy="854075"/>
          </a:xfrm>
          <a:prstGeom prst="rect">
            <a:avLst/>
          </a:prstGeom>
          <a:noFill/>
          <a:ln w="9525" algn="ctr">
            <a:noFill/>
            <a:miter lim="800000"/>
            <a:headEnd/>
            <a:tailEnd/>
          </a:ln>
        </p:spPr>
        <p:txBody>
          <a:bodyPr>
            <a:spAutoFit/>
          </a:bodyPr>
          <a:lstStyle/>
          <a:p>
            <a:pPr>
              <a:spcBef>
                <a:spcPct val="50000"/>
              </a:spcBef>
            </a:pPr>
            <a:r>
              <a:rPr kumimoji="1" lang="en-US" altLang="zh-CN" sz="2000">
                <a:latin typeface="Times New Roman" pitchFamily="18" charset="0"/>
              </a:rPr>
              <a:t>3</a:t>
            </a:r>
            <a:r>
              <a:rPr kumimoji="1" lang="zh-CN" altLang="en-US" sz="2000">
                <a:latin typeface="Times New Roman" pitchFamily="18" charset="0"/>
              </a:rPr>
              <a:t>、第一次来，感觉怎么样？</a:t>
            </a:r>
          </a:p>
          <a:p>
            <a:pPr>
              <a:spcBef>
                <a:spcPct val="50000"/>
              </a:spcBef>
            </a:pPr>
            <a:r>
              <a:rPr kumimoji="1" lang="zh-CN" altLang="en-US" sz="2000">
                <a:latin typeface="Times New Roman" pitchFamily="18" charset="0"/>
              </a:rPr>
              <a:t>     或对我们这里的直观印象与你现在公司有什么不同？</a:t>
            </a:r>
          </a:p>
        </p:txBody>
      </p:sp>
      <p:sp>
        <p:nvSpPr>
          <p:cNvPr id="263175" name="Text Box 7"/>
          <p:cNvSpPr txBox="1">
            <a:spLocks noChangeArrowheads="1"/>
          </p:cNvSpPr>
          <p:nvPr/>
        </p:nvSpPr>
        <p:spPr bwMode="auto">
          <a:xfrm>
            <a:off x="900113" y="3573463"/>
            <a:ext cx="7416800" cy="1768475"/>
          </a:xfrm>
          <a:prstGeom prst="rect">
            <a:avLst/>
          </a:prstGeom>
          <a:noFill/>
          <a:ln w="9525" algn="ctr">
            <a:noFill/>
            <a:miter lim="800000"/>
            <a:headEnd/>
            <a:tailEnd/>
          </a:ln>
        </p:spPr>
        <p:txBody>
          <a:bodyPr>
            <a:spAutoFit/>
          </a:bodyPr>
          <a:lstStyle/>
          <a:p>
            <a:pPr>
              <a:spcBef>
                <a:spcPct val="50000"/>
              </a:spcBef>
            </a:pPr>
            <a:r>
              <a:rPr kumimoji="1" lang="en-US" altLang="zh-CN" sz="2000">
                <a:latin typeface="Times New Roman" pitchFamily="18" charset="0"/>
              </a:rPr>
              <a:t>4</a:t>
            </a:r>
            <a:r>
              <a:rPr kumimoji="1" lang="zh-CN" altLang="en-US" sz="2000">
                <a:latin typeface="Times New Roman" pitchFamily="18" charset="0"/>
              </a:rPr>
              <a:t>、现在工作忙吗？</a:t>
            </a:r>
          </a:p>
          <a:p>
            <a:pPr>
              <a:spcBef>
                <a:spcPct val="50000"/>
              </a:spcBef>
            </a:pPr>
            <a:endParaRPr kumimoji="1" lang="zh-CN" altLang="en-US" sz="2000">
              <a:latin typeface="Times New Roman" pitchFamily="18" charset="0"/>
            </a:endParaRPr>
          </a:p>
          <a:p>
            <a:pPr>
              <a:spcBef>
                <a:spcPct val="50000"/>
              </a:spcBef>
            </a:pPr>
            <a:r>
              <a:rPr kumimoji="1" lang="en-US" altLang="zh-CN" sz="2000">
                <a:latin typeface="Times New Roman" pitchFamily="18" charset="0"/>
              </a:rPr>
              <a:t>5</a:t>
            </a:r>
            <a:r>
              <a:rPr kumimoji="1" lang="zh-CN" altLang="en-US" sz="2000">
                <a:latin typeface="Times New Roman" pitchFamily="18" charset="0"/>
              </a:rPr>
              <a:t>、是请假 过来的吗？</a:t>
            </a:r>
          </a:p>
          <a:p>
            <a:pPr>
              <a:spcBef>
                <a:spcPct val="50000"/>
              </a:spcBef>
            </a:pPr>
            <a:r>
              <a:rPr kumimoji="1" lang="en-US" altLang="zh-CN" sz="2000">
                <a:latin typeface="Times New Roman" pitchFamily="18" charset="0"/>
              </a:rPr>
              <a:t>6</a:t>
            </a:r>
            <a:r>
              <a:rPr kumimoji="1" lang="zh-CN" altLang="en-US" sz="2000">
                <a:latin typeface="Times New Roman" pitchFamily="18" charset="0"/>
              </a:rPr>
              <a:t>、请用一分钟时间作个自我介绍</a:t>
            </a:r>
          </a:p>
        </p:txBody>
      </p:sp>
      <p:sp>
        <p:nvSpPr>
          <p:cNvPr id="263176" name="Text Box 8"/>
          <p:cNvSpPr txBox="1">
            <a:spLocks noChangeArrowheads="1"/>
          </p:cNvSpPr>
          <p:nvPr/>
        </p:nvSpPr>
        <p:spPr bwMode="auto">
          <a:xfrm>
            <a:off x="4572000" y="1268413"/>
            <a:ext cx="4038600" cy="396875"/>
          </a:xfrm>
          <a:prstGeom prst="rect">
            <a:avLst/>
          </a:prstGeom>
          <a:noFill/>
          <a:ln w="9525" algn="ctr">
            <a:noFill/>
            <a:miter lim="800000"/>
            <a:headEnd/>
            <a:tailEnd/>
          </a:ln>
        </p:spPr>
        <p:txBody>
          <a:bodyPr>
            <a:spAutoFit/>
          </a:bodyPr>
          <a:lstStyle/>
          <a:p>
            <a:pPr>
              <a:spcBef>
                <a:spcPct val="50000"/>
              </a:spcBef>
            </a:pPr>
            <a:r>
              <a:rPr kumimoji="1" lang="en-US" altLang="zh-CN" sz="2000">
                <a:latin typeface="Times New Roman" pitchFamily="18" charset="0"/>
              </a:rPr>
              <a:t>——</a:t>
            </a:r>
            <a:r>
              <a:rPr kumimoji="1" lang="zh-CN" altLang="en-US" sz="2000">
                <a:solidFill>
                  <a:srgbClr val="FF0000"/>
                </a:solidFill>
                <a:latin typeface="Times New Roman" pitchFamily="18" charset="0"/>
              </a:rPr>
              <a:t>路途的远近很重要！</a:t>
            </a:r>
          </a:p>
        </p:txBody>
      </p:sp>
      <p:sp>
        <p:nvSpPr>
          <p:cNvPr id="263177" name="Text Box 9"/>
          <p:cNvSpPr txBox="1">
            <a:spLocks noChangeArrowheads="1"/>
          </p:cNvSpPr>
          <p:nvPr/>
        </p:nvSpPr>
        <p:spPr bwMode="auto">
          <a:xfrm>
            <a:off x="4572000" y="2498725"/>
            <a:ext cx="4191000" cy="396875"/>
          </a:xfrm>
          <a:prstGeom prst="rect">
            <a:avLst/>
          </a:prstGeom>
          <a:noFill/>
          <a:ln w="9525" algn="ctr">
            <a:noFill/>
            <a:miter lim="800000"/>
            <a:headEnd/>
            <a:tailEnd/>
          </a:ln>
        </p:spPr>
        <p:txBody>
          <a:bodyPr>
            <a:spAutoFit/>
          </a:bodyPr>
          <a:lstStyle/>
          <a:p>
            <a:pPr>
              <a:spcBef>
                <a:spcPct val="50000"/>
              </a:spcBef>
            </a:pPr>
            <a:r>
              <a:rPr kumimoji="1" lang="en-US" altLang="zh-CN" sz="2000">
                <a:latin typeface="Times New Roman" pitchFamily="18" charset="0"/>
              </a:rPr>
              <a:t>——</a:t>
            </a:r>
            <a:r>
              <a:rPr kumimoji="1" lang="zh-CN" altLang="en-US" sz="2000">
                <a:solidFill>
                  <a:srgbClr val="FF0000"/>
                </a:solidFill>
                <a:latin typeface="Times New Roman" pitchFamily="18" charset="0"/>
              </a:rPr>
              <a:t>直觉思维方式和价值取向</a:t>
            </a:r>
            <a:r>
              <a:rPr kumimoji="1" lang="zh-CN" altLang="en-US" sz="2000">
                <a:latin typeface="Times New Roman" pitchFamily="18" charset="0"/>
              </a:rPr>
              <a:t>！</a:t>
            </a:r>
          </a:p>
        </p:txBody>
      </p:sp>
      <p:sp>
        <p:nvSpPr>
          <p:cNvPr id="263178" name="Text Box 10"/>
          <p:cNvSpPr txBox="1">
            <a:spLocks noChangeArrowheads="1"/>
          </p:cNvSpPr>
          <p:nvPr/>
        </p:nvSpPr>
        <p:spPr bwMode="auto">
          <a:xfrm>
            <a:off x="3851275" y="3565525"/>
            <a:ext cx="4683125" cy="396875"/>
          </a:xfrm>
          <a:prstGeom prst="rect">
            <a:avLst/>
          </a:prstGeom>
          <a:noFill/>
          <a:ln w="9525" algn="ctr">
            <a:noFill/>
            <a:miter lim="800000"/>
            <a:headEnd/>
            <a:tailEnd/>
          </a:ln>
        </p:spPr>
        <p:txBody>
          <a:bodyPr>
            <a:spAutoFit/>
          </a:bodyPr>
          <a:lstStyle/>
          <a:p>
            <a:pPr>
              <a:spcBef>
                <a:spcPct val="50000"/>
              </a:spcBef>
            </a:pPr>
            <a:r>
              <a:rPr kumimoji="1" lang="en-US" altLang="zh-CN" sz="2000">
                <a:latin typeface="Times New Roman" pitchFamily="18" charset="0"/>
              </a:rPr>
              <a:t>——</a:t>
            </a:r>
            <a:r>
              <a:rPr kumimoji="1" lang="zh-CN" altLang="en-US" sz="2000">
                <a:latin typeface="Times New Roman" pitchFamily="18" charset="0"/>
              </a:rPr>
              <a:t>要</a:t>
            </a:r>
            <a:r>
              <a:rPr kumimoji="1" lang="zh-CN" altLang="en-US" sz="2000">
                <a:solidFill>
                  <a:srgbClr val="FF0000"/>
                </a:solidFill>
                <a:latin typeface="Times New Roman" pitchFamily="18" charset="0"/>
              </a:rPr>
              <a:t>辞职了，工作很随便吗？责任心</a:t>
            </a:r>
          </a:p>
        </p:txBody>
      </p:sp>
      <p:sp>
        <p:nvSpPr>
          <p:cNvPr id="263179" name="Text Box 11"/>
          <p:cNvSpPr txBox="1">
            <a:spLocks noChangeArrowheads="1"/>
          </p:cNvSpPr>
          <p:nvPr/>
        </p:nvSpPr>
        <p:spPr bwMode="auto">
          <a:xfrm>
            <a:off x="3851275" y="4508500"/>
            <a:ext cx="3600450" cy="396875"/>
          </a:xfrm>
          <a:prstGeom prst="rect">
            <a:avLst/>
          </a:prstGeom>
          <a:noFill/>
          <a:ln w="9525" algn="ctr">
            <a:noFill/>
            <a:miter lim="800000"/>
            <a:headEnd/>
            <a:tailEnd/>
          </a:ln>
        </p:spPr>
        <p:txBody>
          <a:bodyPr>
            <a:spAutoFit/>
          </a:bodyPr>
          <a:lstStyle/>
          <a:p>
            <a:pPr>
              <a:spcBef>
                <a:spcPct val="50000"/>
              </a:spcBef>
            </a:pPr>
            <a:r>
              <a:rPr kumimoji="1" lang="en-US" altLang="zh-CN" sz="2000">
                <a:latin typeface="Times New Roman" pitchFamily="18" charset="0"/>
              </a:rPr>
              <a:t>——</a:t>
            </a:r>
            <a:r>
              <a:rPr kumimoji="1" lang="zh-CN" altLang="en-US" sz="2000">
                <a:solidFill>
                  <a:srgbClr val="FF0000"/>
                </a:solidFill>
                <a:latin typeface="Times New Roman" pitchFamily="18" charset="0"/>
              </a:rPr>
              <a:t>两难问题！考察诚实性</a:t>
            </a:r>
          </a:p>
        </p:txBody>
      </p:sp>
      <p:sp>
        <p:nvSpPr>
          <p:cNvPr id="263180" name="Text Box 12"/>
          <p:cNvSpPr txBox="1">
            <a:spLocks noChangeArrowheads="1"/>
          </p:cNvSpPr>
          <p:nvPr/>
        </p:nvSpPr>
        <p:spPr bwMode="auto">
          <a:xfrm>
            <a:off x="1600200" y="5410200"/>
            <a:ext cx="4772025" cy="703263"/>
          </a:xfrm>
          <a:prstGeom prst="rect">
            <a:avLst/>
          </a:prstGeom>
          <a:noFill/>
          <a:ln w="9525" algn="ctr">
            <a:noFill/>
            <a:miter lim="800000"/>
            <a:headEnd/>
            <a:tailEnd/>
          </a:ln>
        </p:spPr>
        <p:txBody>
          <a:bodyPr>
            <a:spAutoFit/>
          </a:bodyPr>
          <a:lstStyle/>
          <a:p>
            <a:pPr>
              <a:spcBef>
                <a:spcPct val="50000"/>
              </a:spcBef>
            </a:pPr>
            <a:r>
              <a:rPr kumimoji="1" lang="zh-CN" altLang="en-US" sz="1600">
                <a:latin typeface="Times New Roman" pitchFamily="18" charset="0"/>
              </a:rPr>
              <a:t>别强调内容，让他自己去组织，注意时间即可。</a:t>
            </a:r>
          </a:p>
          <a:p>
            <a:pPr>
              <a:spcBef>
                <a:spcPct val="50000"/>
              </a:spcBef>
            </a:pPr>
            <a:r>
              <a:rPr kumimoji="1" lang="zh-CN" altLang="en-US" sz="1600">
                <a:latin typeface="Times New Roman" pitchFamily="18" charset="0"/>
              </a:rPr>
              <a:t>可考察其理解、概括、表达能力</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3176"/>
                                        </p:tgtEl>
                                        <p:attrNameLst>
                                          <p:attrName>style.visibility</p:attrName>
                                        </p:attrNameLst>
                                      </p:cBhvr>
                                      <p:to>
                                        <p:strVal val="visible"/>
                                      </p:to>
                                    </p:set>
                                    <p:anim calcmode="lin" valueType="num">
                                      <p:cBhvr additive="base">
                                        <p:cTn id="7" dur="500" fill="hold"/>
                                        <p:tgtEl>
                                          <p:spTgt spid="263176"/>
                                        </p:tgtEl>
                                        <p:attrNameLst>
                                          <p:attrName>ppt_x</p:attrName>
                                        </p:attrNameLst>
                                      </p:cBhvr>
                                      <p:tavLst>
                                        <p:tav tm="0">
                                          <p:val>
                                            <p:strVal val="#ppt_x"/>
                                          </p:val>
                                        </p:tav>
                                        <p:tav tm="100000">
                                          <p:val>
                                            <p:strVal val="#ppt_x"/>
                                          </p:val>
                                        </p:tav>
                                      </p:tavLst>
                                    </p:anim>
                                    <p:anim calcmode="lin" valueType="num">
                                      <p:cBhvr additive="base">
                                        <p:cTn id="8" dur="500" fill="hold"/>
                                        <p:tgtEl>
                                          <p:spTgt spid="2631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3174"/>
                                        </p:tgtEl>
                                        <p:attrNameLst>
                                          <p:attrName>style.visibility</p:attrName>
                                        </p:attrNameLst>
                                      </p:cBhvr>
                                      <p:to>
                                        <p:strVal val="visible"/>
                                      </p:to>
                                    </p:set>
                                    <p:anim calcmode="lin" valueType="num">
                                      <p:cBhvr additive="base">
                                        <p:cTn id="13" dur="500" fill="hold"/>
                                        <p:tgtEl>
                                          <p:spTgt spid="263174"/>
                                        </p:tgtEl>
                                        <p:attrNameLst>
                                          <p:attrName>ppt_x</p:attrName>
                                        </p:attrNameLst>
                                      </p:cBhvr>
                                      <p:tavLst>
                                        <p:tav tm="0">
                                          <p:val>
                                            <p:strVal val="#ppt_x"/>
                                          </p:val>
                                        </p:tav>
                                        <p:tav tm="100000">
                                          <p:val>
                                            <p:strVal val="#ppt_x"/>
                                          </p:val>
                                        </p:tav>
                                      </p:tavLst>
                                    </p:anim>
                                    <p:anim calcmode="lin" valueType="num">
                                      <p:cBhvr additive="base">
                                        <p:cTn id="14" dur="500" fill="hold"/>
                                        <p:tgtEl>
                                          <p:spTgt spid="2631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3177"/>
                                        </p:tgtEl>
                                        <p:attrNameLst>
                                          <p:attrName>style.visibility</p:attrName>
                                        </p:attrNameLst>
                                      </p:cBhvr>
                                      <p:to>
                                        <p:strVal val="visible"/>
                                      </p:to>
                                    </p:set>
                                    <p:anim calcmode="lin" valueType="num">
                                      <p:cBhvr additive="base">
                                        <p:cTn id="19" dur="500" fill="hold"/>
                                        <p:tgtEl>
                                          <p:spTgt spid="263177"/>
                                        </p:tgtEl>
                                        <p:attrNameLst>
                                          <p:attrName>ppt_x</p:attrName>
                                        </p:attrNameLst>
                                      </p:cBhvr>
                                      <p:tavLst>
                                        <p:tav tm="0">
                                          <p:val>
                                            <p:strVal val="#ppt_x"/>
                                          </p:val>
                                        </p:tav>
                                        <p:tav tm="100000">
                                          <p:val>
                                            <p:strVal val="#ppt_x"/>
                                          </p:val>
                                        </p:tav>
                                      </p:tavLst>
                                    </p:anim>
                                    <p:anim calcmode="lin" valueType="num">
                                      <p:cBhvr additive="base">
                                        <p:cTn id="20" dur="500" fill="hold"/>
                                        <p:tgtEl>
                                          <p:spTgt spid="2631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3175"/>
                                        </p:tgtEl>
                                        <p:attrNameLst>
                                          <p:attrName>style.visibility</p:attrName>
                                        </p:attrNameLst>
                                      </p:cBhvr>
                                      <p:to>
                                        <p:strVal val="visible"/>
                                      </p:to>
                                    </p:set>
                                    <p:anim calcmode="lin" valueType="num">
                                      <p:cBhvr additive="base">
                                        <p:cTn id="25" dur="500" fill="hold"/>
                                        <p:tgtEl>
                                          <p:spTgt spid="263175"/>
                                        </p:tgtEl>
                                        <p:attrNameLst>
                                          <p:attrName>ppt_x</p:attrName>
                                        </p:attrNameLst>
                                      </p:cBhvr>
                                      <p:tavLst>
                                        <p:tav tm="0">
                                          <p:val>
                                            <p:strVal val="#ppt_x"/>
                                          </p:val>
                                        </p:tav>
                                        <p:tav tm="100000">
                                          <p:val>
                                            <p:strVal val="#ppt_x"/>
                                          </p:val>
                                        </p:tav>
                                      </p:tavLst>
                                    </p:anim>
                                    <p:anim calcmode="lin" valueType="num">
                                      <p:cBhvr additive="base">
                                        <p:cTn id="26" dur="500" fill="hold"/>
                                        <p:tgtEl>
                                          <p:spTgt spid="26317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3178"/>
                                        </p:tgtEl>
                                        <p:attrNameLst>
                                          <p:attrName>style.visibility</p:attrName>
                                        </p:attrNameLst>
                                      </p:cBhvr>
                                      <p:to>
                                        <p:strVal val="visible"/>
                                      </p:to>
                                    </p:set>
                                    <p:anim calcmode="lin" valueType="num">
                                      <p:cBhvr additive="base">
                                        <p:cTn id="31" dur="500" fill="hold"/>
                                        <p:tgtEl>
                                          <p:spTgt spid="263178"/>
                                        </p:tgtEl>
                                        <p:attrNameLst>
                                          <p:attrName>ppt_x</p:attrName>
                                        </p:attrNameLst>
                                      </p:cBhvr>
                                      <p:tavLst>
                                        <p:tav tm="0">
                                          <p:val>
                                            <p:strVal val="#ppt_x"/>
                                          </p:val>
                                        </p:tav>
                                        <p:tav tm="100000">
                                          <p:val>
                                            <p:strVal val="#ppt_x"/>
                                          </p:val>
                                        </p:tav>
                                      </p:tavLst>
                                    </p:anim>
                                    <p:anim calcmode="lin" valueType="num">
                                      <p:cBhvr additive="base">
                                        <p:cTn id="32" dur="500" fill="hold"/>
                                        <p:tgtEl>
                                          <p:spTgt spid="26317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3179"/>
                                        </p:tgtEl>
                                        <p:attrNameLst>
                                          <p:attrName>style.visibility</p:attrName>
                                        </p:attrNameLst>
                                      </p:cBhvr>
                                      <p:to>
                                        <p:strVal val="visible"/>
                                      </p:to>
                                    </p:set>
                                    <p:anim calcmode="lin" valueType="num">
                                      <p:cBhvr additive="base">
                                        <p:cTn id="37" dur="500" fill="hold"/>
                                        <p:tgtEl>
                                          <p:spTgt spid="263179"/>
                                        </p:tgtEl>
                                        <p:attrNameLst>
                                          <p:attrName>ppt_x</p:attrName>
                                        </p:attrNameLst>
                                      </p:cBhvr>
                                      <p:tavLst>
                                        <p:tav tm="0">
                                          <p:val>
                                            <p:strVal val="#ppt_x"/>
                                          </p:val>
                                        </p:tav>
                                        <p:tav tm="100000">
                                          <p:val>
                                            <p:strVal val="#ppt_x"/>
                                          </p:val>
                                        </p:tav>
                                      </p:tavLst>
                                    </p:anim>
                                    <p:anim calcmode="lin" valueType="num">
                                      <p:cBhvr additive="base">
                                        <p:cTn id="38" dur="500" fill="hold"/>
                                        <p:tgtEl>
                                          <p:spTgt spid="26317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3180"/>
                                        </p:tgtEl>
                                        <p:attrNameLst>
                                          <p:attrName>style.visibility</p:attrName>
                                        </p:attrNameLst>
                                      </p:cBhvr>
                                      <p:to>
                                        <p:strVal val="visible"/>
                                      </p:to>
                                    </p:set>
                                    <p:anim calcmode="lin" valueType="num">
                                      <p:cBhvr additive="base">
                                        <p:cTn id="43" dur="500" fill="hold"/>
                                        <p:tgtEl>
                                          <p:spTgt spid="263180"/>
                                        </p:tgtEl>
                                        <p:attrNameLst>
                                          <p:attrName>ppt_x</p:attrName>
                                        </p:attrNameLst>
                                      </p:cBhvr>
                                      <p:tavLst>
                                        <p:tav tm="0">
                                          <p:val>
                                            <p:strVal val="#ppt_x"/>
                                          </p:val>
                                        </p:tav>
                                        <p:tav tm="100000">
                                          <p:val>
                                            <p:strVal val="#ppt_x"/>
                                          </p:val>
                                        </p:tav>
                                      </p:tavLst>
                                    </p:anim>
                                    <p:anim calcmode="lin" valueType="num">
                                      <p:cBhvr additive="base">
                                        <p:cTn id="44" dur="500" fill="hold"/>
                                        <p:tgtEl>
                                          <p:spTgt spid="263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4" grpId="0"/>
      <p:bldP spid="263175" grpId="0"/>
      <p:bldP spid="263176" grpId="0"/>
      <p:bldP spid="263177" grpId="0"/>
      <p:bldP spid="263178" grpId="0"/>
      <p:bldP spid="263179" grpId="0"/>
      <p:bldP spid="263180"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title"/>
          </p:nvPr>
        </p:nvSpPr>
        <p:spPr/>
        <p:txBody>
          <a:bodyPr/>
          <a:lstStyle/>
          <a:p>
            <a:r>
              <a:rPr lang="zh-CN" altLang="en-US" sz="3600" b="1" i="1" smtClean="0">
                <a:solidFill>
                  <a:srgbClr val="FF0000"/>
                </a:solidFill>
                <a:latin typeface="黑体" pitchFamily="49" charset="-122"/>
                <a:ea typeface="黑体" pitchFamily="49" charset="-122"/>
              </a:rPr>
              <a:t>面试预备如何做？</a:t>
            </a:r>
          </a:p>
        </p:txBody>
      </p:sp>
      <p:sp>
        <p:nvSpPr>
          <p:cNvPr id="694275" name="Rectangle 3"/>
          <p:cNvSpPr>
            <a:spLocks noGrp="1" noChangeArrowheads="1"/>
          </p:cNvSpPr>
          <p:nvPr>
            <p:ph idx="1"/>
          </p:nvPr>
        </p:nvSpPr>
        <p:spPr/>
        <p:txBody>
          <a:bodyPr/>
          <a:lstStyle/>
          <a:p>
            <a:pPr>
              <a:lnSpc>
                <a:spcPct val="80000"/>
              </a:lnSpc>
            </a:pPr>
            <a:r>
              <a:rPr lang="zh-CN" altLang="en-US" sz="2000" smtClean="0"/>
              <a:t>　 </a:t>
            </a:r>
            <a:r>
              <a:rPr lang="zh-CN" altLang="en-US" sz="2000" b="1" smtClean="0"/>
              <a:t>首先明确面试的目的</a:t>
            </a:r>
            <a:r>
              <a:rPr lang="zh-CN" altLang="en-US" sz="2000" smtClean="0"/>
              <a:t>：选择人才、吸引人才、收集有关求职者能做什么的信息、收集有关求职者愿意做什么的信息、向求职者提供组织的相关信息、检查求职者对应聘职位的匹配程度。</a:t>
            </a:r>
          </a:p>
          <a:p>
            <a:pPr>
              <a:lnSpc>
                <a:spcPct val="80000"/>
              </a:lnSpc>
            </a:pPr>
            <a:r>
              <a:rPr lang="zh-CN" altLang="en-US" sz="2000" smtClean="0"/>
              <a:t>　</a:t>
            </a:r>
            <a:r>
              <a:rPr lang="zh-CN" altLang="en-US" sz="2000" b="1" smtClean="0"/>
              <a:t>其次了解招聘岗位的胜任能力要求</a:t>
            </a:r>
            <a:r>
              <a:rPr lang="zh-CN" altLang="en-US" sz="2000" smtClean="0"/>
              <a:t>（通常包括知识、技能、经验等因素）、绩效期望，为满足岗位的要求，求职者会在未来的工作中遇到怎么样的障碍和挑战？要克服这些障碍和挑战，应聘者必须要具备的能力和素质是什么？</a:t>
            </a:r>
          </a:p>
          <a:p>
            <a:pPr>
              <a:lnSpc>
                <a:spcPct val="80000"/>
              </a:lnSpc>
            </a:pPr>
            <a:r>
              <a:rPr lang="zh-CN" altLang="en-US" sz="2000" smtClean="0"/>
              <a:t>　</a:t>
            </a:r>
            <a:r>
              <a:rPr lang="zh-CN" altLang="en-US" sz="2000" b="1" smtClean="0"/>
              <a:t>再就是提前阅读简历，</a:t>
            </a:r>
            <a:r>
              <a:rPr lang="zh-CN" altLang="en-US" sz="2000" smtClean="0"/>
              <a:t>为保证面试的有效进行，面试官应提前进行应聘者的简历阅读，以更充分了解求职者的信息，对简历中的疑点进行相应的标识：比如应聘者工作衔接出现空挡的原因、频繁转换工作、最近的培训进修情况、离开上一家公司的真正原因、在上一家公司的工作绩效等。 </a:t>
            </a:r>
          </a:p>
          <a:p>
            <a:pPr>
              <a:lnSpc>
                <a:spcPct val="80000"/>
              </a:lnSpc>
            </a:pPr>
            <a:r>
              <a:rPr lang="zh-CN" altLang="en-US" sz="2000" smtClean="0"/>
              <a:t>　</a:t>
            </a:r>
            <a:r>
              <a:rPr lang="zh-CN" altLang="en-US" sz="2000" b="1" smtClean="0"/>
              <a:t>最后是面试官要熟练掌握面试方法和技巧，</a:t>
            </a:r>
            <a:r>
              <a:rPr lang="zh-CN" altLang="en-US" sz="2000" smtClean="0"/>
              <a:t>面试官应根据应聘者的应聘岗位的不同，进而选择恰当而有效的面试方法。如果面试官可以，适当列出提问的问题，问题最好覆盖到本岗位的核心胜任力。</a:t>
            </a: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3"/>
          <p:cNvSpPr>
            <a:spLocks noGrp="1" noChangeArrowheads="1"/>
          </p:cNvSpPr>
          <p:nvPr>
            <p:ph type="title" idx="4294967295"/>
          </p:nvPr>
        </p:nvSpPr>
        <p:spPr>
          <a:xfrm>
            <a:off x="0" y="423863"/>
            <a:ext cx="5273675" cy="579437"/>
          </a:xfrm>
        </p:spPr>
        <p:txBody>
          <a:bodyPr anchor="t">
            <a:spAutoFit/>
          </a:bodyPr>
          <a:lstStyle/>
          <a:p>
            <a:r>
              <a:rPr lang="zh-CN" altLang="en-US" sz="3200" b="1" i="1" smtClean="0">
                <a:solidFill>
                  <a:srgbClr val="FF0000"/>
                </a:solidFill>
                <a:latin typeface="黑体" pitchFamily="49" charset="-122"/>
                <a:ea typeface="黑体" pitchFamily="49" charset="-122"/>
              </a:rPr>
              <a:t>面试预备如何做？</a:t>
            </a:r>
          </a:p>
        </p:txBody>
      </p:sp>
      <p:sp>
        <p:nvSpPr>
          <p:cNvPr id="242692" name="Rectangle 4"/>
          <p:cNvSpPr>
            <a:spLocks noGrp="1" noChangeArrowheads="1"/>
          </p:cNvSpPr>
          <p:nvPr>
            <p:ph type="body" idx="4294967295"/>
          </p:nvPr>
        </p:nvSpPr>
        <p:spPr>
          <a:xfrm>
            <a:off x="0" y="1196975"/>
            <a:ext cx="8223250" cy="4959350"/>
          </a:xfrm>
        </p:spPr>
        <p:txBody>
          <a:bodyPr/>
          <a:lstStyle/>
          <a:p>
            <a:pPr>
              <a:lnSpc>
                <a:spcPct val="140000"/>
              </a:lnSpc>
              <a:buClr>
                <a:srgbClr val="FF0000"/>
              </a:buClr>
              <a:buFont typeface="Wingdings" pitchFamily="2" charset="2"/>
              <a:buChar char="u"/>
            </a:pPr>
            <a:r>
              <a:rPr lang="zh-CN" altLang="en-US" sz="1800" b="1" smtClean="0">
                <a:effectLst>
                  <a:outerShdw blurRad="38100" dist="38100" dir="2700000" algn="tl">
                    <a:srgbClr val="C0C0C0"/>
                  </a:outerShdw>
                </a:effectLst>
              </a:rPr>
              <a:t>第一步    简历筛查注意疑点</a:t>
            </a:r>
          </a:p>
          <a:p>
            <a:pPr>
              <a:lnSpc>
                <a:spcPct val="140000"/>
              </a:lnSpc>
              <a:buClr>
                <a:srgbClr val="FF0000"/>
              </a:buClr>
              <a:buFont typeface="Wingdings" pitchFamily="2" charset="2"/>
              <a:buNone/>
            </a:pPr>
            <a:r>
              <a:rPr lang="zh-CN" altLang="en-US" sz="1800" b="1" smtClean="0">
                <a:effectLst>
                  <a:outerShdw blurRad="38100" dist="38100" dir="2700000" algn="tl">
                    <a:srgbClr val="C0C0C0"/>
                  </a:outerShdw>
                </a:effectLst>
              </a:rPr>
              <a:t>       工作空档  频繁跳槽原因  最近学习的新技能、</a:t>
            </a:r>
            <a:r>
              <a:rPr lang="zh-CN" altLang="en-US" sz="2000" b="1" smtClean="0">
                <a:effectLst>
                  <a:outerShdw blurRad="38100" dist="38100" dir="2700000" algn="tl">
                    <a:srgbClr val="C0C0C0"/>
                  </a:outerShdw>
                </a:effectLst>
              </a:rPr>
              <a:t>离职原因</a:t>
            </a:r>
          </a:p>
          <a:p>
            <a:pPr>
              <a:lnSpc>
                <a:spcPct val="140000"/>
              </a:lnSpc>
              <a:buClr>
                <a:srgbClr val="FF0000"/>
              </a:buClr>
              <a:buFont typeface="Wingdings" pitchFamily="2" charset="2"/>
              <a:buChar char="u"/>
            </a:pPr>
            <a:r>
              <a:rPr lang="zh-CN" altLang="en-US" sz="1800" b="1" smtClean="0">
                <a:effectLst>
                  <a:outerShdw blurRad="38100" dist="38100" dir="2700000" algn="tl">
                    <a:srgbClr val="C0C0C0"/>
                  </a:outerShdw>
                </a:effectLst>
              </a:rPr>
              <a:t>第二步    围度设计</a:t>
            </a:r>
          </a:p>
          <a:p>
            <a:pPr>
              <a:lnSpc>
                <a:spcPct val="140000"/>
              </a:lnSpc>
              <a:buClr>
                <a:srgbClr val="FF0000"/>
              </a:buClr>
              <a:buFont typeface="Wingdings" pitchFamily="2" charset="2"/>
              <a:buNone/>
            </a:pPr>
            <a:r>
              <a:rPr lang="zh-CN" altLang="en-US" sz="1800" b="1" smtClean="0">
                <a:effectLst>
                  <a:outerShdw blurRad="38100" dist="38100" dir="2700000" algn="tl">
                    <a:srgbClr val="C0C0C0"/>
                  </a:outerShdw>
                </a:effectLst>
              </a:rPr>
              <a:t>         销售代表、大部门秘书、</a:t>
            </a:r>
            <a:r>
              <a:rPr lang="en-US" altLang="zh-CN" sz="1800" b="1" smtClean="0">
                <a:effectLst>
                  <a:outerShdw blurRad="38100" dist="38100" dir="2700000" algn="tl">
                    <a:srgbClr val="C0C0C0"/>
                  </a:outerShdw>
                </a:effectLst>
              </a:rPr>
              <a:t>HR</a:t>
            </a:r>
            <a:r>
              <a:rPr lang="zh-CN" altLang="en-US" sz="1800" b="1" smtClean="0">
                <a:effectLst>
                  <a:outerShdw blurRad="38100" dist="38100" dir="2700000" algn="tl">
                    <a:srgbClr val="C0C0C0"/>
                  </a:outerShdw>
                </a:effectLst>
              </a:rPr>
              <a:t>经理</a:t>
            </a:r>
          </a:p>
          <a:p>
            <a:pPr>
              <a:lnSpc>
                <a:spcPct val="140000"/>
              </a:lnSpc>
              <a:buClr>
                <a:srgbClr val="FF0000"/>
              </a:buClr>
              <a:buFont typeface="Wingdings" pitchFamily="2" charset="2"/>
              <a:buChar char="u"/>
            </a:pPr>
            <a:r>
              <a:rPr lang="zh-CN" altLang="en-US" sz="1800" b="1" smtClean="0">
                <a:effectLst>
                  <a:outerShdw blurRad="38100" dist="38100" dir="2700000" algn="tl">
                    <a:srgbClr val="C0C0C0"/>
                  </a:outerShdw>
                </a:effectLst>
              </a:rPr>
              <a:t>第三步    环境预备</a:t>
            </a:r>
          </a:p>
          <a:p>
            <a:pPr>
              <a:lnSpc>
                <a:spcPct val="140000"/>
              </a:lnSpc>
              <a:buClr>
                <a:srgbClr val="FF0000"/>
              </a:buClr>
              <a:buFont typeface="Wingdings" pitchFamily="2" charset="2"/>
              <a:buNone/>
            </a:pPr>
            <a:r>
              <a:rPr lang="zh-CN" altLang="en-US" sz="1800" b="1" smtClean="0">
                <a:effectLst>
                  <a:outerShdw blurRad="38100" dist="38100" dir="2700000" algn="tl">
                    <a:srgbClr val="C0C0C0"/>
                  </a:outerShdw>
                </a:effectLst>
              </a:rPr>
              <a:t>     桌面摆设？一份或若干份简历？名片？地点？</a:t>
            </a:r>
          </a:p>
          <a:p>
            <a:pPr>
              <a:lnSpc>
                <a:spcPct val="140000"/>
              </a:lnSpc>
              <a:buClr>
                <a:srgbClr val="FF0000"/>
              </a:buClr>
              <a:buFont typeface="Wingdings" pitchFamily="2" charset="2"/>
              <a:buChar char="u"/>
            </a:pPr>
            <a:r>
              <a:rPr lang="zh-CN" altLang="en-US" sz="1800" b="1" smtClean="0">
                <a:effectLst>
                  <a:outerShdw blurRad="38100" dist="38100" dir="2700000" algn="tl">
                    <a:srgbClr val="C0C0C0"/>
                  </a:outerShdw>
                </a:effectLst>
              </a:rPr>
              <a:t>第四步    必做的事项</a:t>
            </a:r>
          </a:p>
          <a:p>
            <a:pPr lvl="1">
              <a:lnSpc>
                <a:spcPct val="140000"/>
              </a:lnSpc>
              <a:buClr>
                <a:schemeClr val="accent2"/>
              </a:buClr>
              <a:buFontTx/>
              <a:buNone/>
            </a:pPr>
            <a:r>
              <a:rPr lang="zh-CN" altLang="en-US" sz="1600" b="1" smtClean="0">
                <a:effectLst>
                  <a:outerShdw blurRad="38100" dist="38100" dir="2700000" algn="tl">
                    <a:srgbClr val="C0C0C0"/>
                  </a:outerShdw>
                </a:effectLst>
              </a:rPr>
              <a:t>第一   自我介绍</a:t>
            </a:r>
          </a:p>
          <a:p>
            <a:pPr lvl="1">
              <a:lnSpc>
                <a:spcPct val="140000"/>
              </a:lnSpc>
              <a:buClr>
                <a:schemeClr val="accent2"/>
              </a:buClr>
              <a:buFontTx/>
              <a:buNone/>
            </a:pPr>
            <a:r>
              <a:rPr lang="zh-CN" altLang="en-US" sz="1600" b="1" smtClean="0">
                <a:effectLst>
                  <a:outerShdw blurRad="38100" dist="38100" dir="2700000" algn="tl">
                    <a:srgbClr val="C0C0C0"/>
                  </a:outerShdw>
                </a:effectLst>
              </a:rPr>
              <a:t>我叫，我是，这次的面试由我来做？（面试人最反感的谈了半天不知道对方是谁）</a:t>
            </a:r>
          </a:p>
          <a:p>
            <a:pPr lvl="1">
              <a:lnSpc>
                <a:spcPct val="140000"/>
              </a:lnSpc>
              <a:buClr>
                <a:schemeClr val="accent2"/>
              </a:buClr>
              <a:buFontTx/>
              <a:buNone/>
            </a:pPr>
            <a:r>
              <a:rPr lang="zh-CN" altLang="en-US" sz="1600" b="1" smtClean="0">
                <a:effectLst>
                  <a:outerShdw blurRad="38100" dist="38100" dir="2700000" algn="tl">
                    <a:srgbClr val="C0C0C0"/>
                  </a:outerShdw>
                </a:effectLst>
              </a:rPr>
              <a:t>第二   坐姿？记笔记？（我在你说话过程中会记笔记，希望您不介意）</a:t>
            </a:r>
          </a:p>
          <a:p>
            <a:pPr lvl="1">
              <a:lnSpc>
                <a:spcPct val="140000"/>
              </a:lnSpc>
              <a:buClr>
                <a:schemeClr val="accent2"/>
              </a:buClr>
              <a:buFontTx/>
              <a:buNone/>
            </a:pPr>
            <a:r>
              <a:rPr lang="zh-CN" altLang="en-US" sz="1600" b="1" smtClean="0">
                <a:effectLst>
                  <a:outerShdw blurRad="38100" dist="38100" dir="2700000" algn="tl">
                    <a:srgbClr val="C0C0C0"/>
                  </a:outerShdw>
                </a:effectLst>
              </a:rPr>
              <a:t>第三   告知对方本轮面试时间及面试轮数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692">
                                            <p:txEl>
                                              <p:pRg st="0" end="0"/>
                                            </p:txEl>
                                          </p:spTgt>
                                        </p:tgtEl>
                                        <p:attrNameLst>
                                          <p:attrName>style.visibility</p:attrName>
                                        </p:attrNameLst>
                                      </p:cBhvr>
                                      <p:to>
                                        <p:strVal val="visible"/>
                                      </p:to>
                                    </p:set>
                                    <p:anim calcmode="lin" valueType="num">
                                      <p:cBhvr additive="base">
                                        <p:cTn id="7" dur="500" fill="hold"/>
                                        <p:tgtEl>
                                          <p:spTgt spid="2426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26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42692">
                                            <p:txEl>
                                              <p:pRg st="1" end="1"/>
                                            </p:txEl>
                                          </p:spTgt>
                                        </p:tgtEl>
                                        <p:attrNameLst>
                                          <p:attrName>style.visibility</p:attrName>
                                        </p:attrNameLst>
                                      </p:cBhvr>
                                      <p:to>
                                        <p:strVal val="visible"/>
                                      </p:to>
                                    </p:set>
                                    <p:anim calcmode="lin" valueType="num">
                                      <p:cBhvr additive="base">
                                        <p:cTn id="13" dur="500" fill="hold"/>
                                        <p:tgtEl>
                                          <p:spTgt spid="24269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26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42692">
                                            <p:txEl>
                                              <p:pRg st="2" end="2"/>
                                            </p:txEl>
                                          </p:spTgt>
                                        </p:tgtEl>
                                        <p:attrNameLst>
                                          <p:attrName>style.visibility</p:attrName>
                                        </p:attrNameLst>
                                      </p:cBhvr>
                                      <p:to>
                                        <p:strVal val="visible"/>
                                      </p:to>
                                    </p:set>
                                    <p:anim calcmode="lin" valueType="num">
                                      <p:cBhvr additive="base">
                                        <p:cTn id="19" dur="500" fill="hold"/>
                                        <p:tgtEl>
                                          <p:spTgt spid="24269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2692">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42692">
                                            <p:txEl>
                                              <p:pRg st="3" end="3"/>
                                            </p:txEl>
                                          </p:spTgt>
                                        </p:tgtEl>
                                        <p:attrNameLst>
                                          <p:attrName>style.visibility</p:attrName>
                                        </p:attrNameLst>
                                      </p:cBhvr>
                                      <p:to>
                                        <p:strVal val="visible"/>
                                      </p:to>
                                    </p:set>
                                    <p:anim calcmode="lin" valueType="num">
                                      <p:cBhvr additive="base">
                                        <p:cTn id="23" dur="500" fill="hold"/>
                                        <p:tgtEl>
                                          <p:spTgt spid="242692">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4269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42692">
                                            <p:txEl>
                                              <p:pRg st="4" end="4"/>
                                            </p:txEl>
                                          </p:spTgt>
                                        </p:tgtEl>
                                        <p:attrNameLst>
                                          <p:attrName>style.visibility</p:attrName>
                                        </p:attrNameLst>
                                      </p:cBhvr>
                                      <p:to>
                                        <p:strVal val="visible"/>
                                      </p:to>
                                    </p:set>
                                    <p:anim calcmode="lin" valueType="num">
                                      <p:cBhvr additive="base">
                                        <p:cTn id="29" dur="500" fill="hold"/>
                                        <p:tgtEl>
                                          <p:spTgt spid="242692">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42692">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42692">
                                            <p:txEl>
                                              <p:pRg st="5" end="5"/>
                                            </p:txEl>
                                          </p:spTgt>
                                        </p:tgtEl>
                                        <p:attrNameLst>
                                          <p:attrName>style.visibility</p:attrName>
                                        </p:attrNameLst>
                                      </p:cBhvr>
                                      <p:to>
                                        <p:strVal val="visible"/>
                                      </p:to>
                                    </p:set>
                                    <p:anim calcmode="lin" valueType="num">
                                      <p:cBhvr additive="base">
                                        <p:cTn id="33" dur="500" fill="hold"/>
                                        <p:tgtEl>
                                          <p:spTgt spid="242692">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269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242692">
                                            <p:txEl>
                                              <p:pRg st="6" end="6"/>
                                            </p:txEl>
                                          </p:spTgt>
                                        </p:tgtEl>
                                        <p:attrNameLst>
                                          <p:attrName>style.visibility</p:attrName>
                                        </p:attrNameLst>
                                      </p:cBhvr>
                                      <p:to>
                                        <p:strVal val="visible"/>
                                      </p:to>
                                    </p:set>
                                    <p:anim calcmode="lin" valueType="num">
                                      <p:cBhvr additive="base">
                                        <p:cTn id="39" dur="500" fill="hold"/>
                                        <p:tgtEl>
                                          <p:spTgt spid="242692">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4269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42692">
                                            <p:txEl>
                                              <p:pRg st="7" end="7"/>
                                            </p:txEl>
                                          </p:spTgt>
                                        </p:tgtEl>
                                        <p:attrNameLst>
                                          <p:attrName>style.visibility</p:attrName>
                                        </p:attrNameLst>
                                      </p:cBhvr>
                                      <p:to>
                                        <p:strVal val="visible"/>
                                      </p:to>
                                    </p:set>
                                    <p:anim calcmode="lin" valueType="num">
                                      <p:cBhvr additive="base">
                                        <p:cTn id="45" dur="500" fill="hold"/>
                                        <p:tgtEl>
                                          <p:spTgt spid="242692">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4269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42692">
                                            <p:txEl>
                                              <p:pRg st="8" end="8"/>
                                            </p:txEl>
                                          </p:spTgt>
                                        </p:tgtEl>
                                        <p:attrNameLst>
                                          <p:attrName>style.visibility</p:attrName>
                                        </p:attrNameLst>
                                      </p:cBhvr>
                                      <p:to>
                                        <p:strVal val="visible"/>
                                      </p:to>
                                    </p:set>
                                    <p:anim calcmode="lin" valueType="num">
                                      <p:cBhvr additive="base">
                                        <p:cTn id="51" dur="500" fill="hold"/>
                                        <p:tgtEl>
                                          <p:spTgt spid="242692">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4269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42692">
                                            <p:txEl>
                                              <p:pRg st="9" end="9"/>
                                            </p:txEl>
                                          </p:spTgt>
                                        </p:tgtEl>
                                        <p:attrNameLst>
                                          <p:attrName>style.visibility</p:attrName>
                                        </p:attrNameLst>
                                      </p:cBhvr>
                                      <p:to>
                                        <p:strVal val="visible"/>
                                      </p:to>
                                    </p:set>
                                    <p:anim calcmode="lin" valueType="num">
                                      <p:cBhvr additive="base">
                                        <p:cTn id="57" dur="500" fill="hold"/>
                                        <p:tgtEl>
                                          <p:spTgt spid="242692">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4269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42692">
                                            <p:txEl>
                                              <p:pRg st="10" end="10"/>
                                            </p:txEl>
                                          </p:spTgt>
                                        </p:tgtEl>
                                        <p:attrNameLst>
                                          <p:attrName>style.visibility</p:attrName>
                                        </p:attrNameLst>
                                      </p:cBhvr>
                                      <p:to>
                                        <p:strVal val="visible"/>
                                      </p:to>
                                    </p:set>
                                    <p:anim calcmode="lin" valueType="num">
                                      <p:cBhvr additive="base">
                                        <p:cTn id="63" dur="500" fill="hold"/>
                                        <p:tgtEl>
                                          <p:spTgt spid="242692">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4269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title"/>
          </p:nvPr>
        </p:nvSpPr>
        <p:spPr/>
        <p:txBody>
          <a:bodyPr/>
          <a:lstStyle/>
          <a:p>
            <a:pPr eaLnBrk="1" hangingPunct="1"/>
            <a:r>
              <a:rPr lang="zh-CN" altLang="en-US" b="1" smtClean="0"/>
              <a:t>建  议</a:t>
            </a:r>
          </a:p>
        </p:txBody>
      </p:sp>
      <p:sp>
        <p:nvSpPr>
          <p:cNvPr id="161794" name="Rectangle 2"/>
          <p:cNvSpPr>
            <a:spLocks noGrp="1" noChangeArrowheads="1"/>
          </p:cNvSpPr>
          <p:nvPr>
            <p:ph idx="1"/>
          </p:nvPr>
        </p:nvSpPr>
        <p:spPr>
          <a:xfrm>
            <a:off x="468313" y="1989138"/>
            <a:ext cx="7659687" cy="3810000"/>
          </a:xfrm>
          <a:noFill/>
        </p:spPr>
        <p:txBody>
          <a:bodyPr/>
          <a:lstStyle/>
          <a:p>
            <a:pPr marL="104775" indent="38100" eaLnBrk="1" hangingPunct="1">
              <a:buFont typeface="Wingdings" pitchFamily="2" charset="2"/>
              <a:buNone/>
            </a:pPr>
            <a:endParaRPr lang="en-US" altLang="zh-CN" sz="2000" b="1" i="1" smtClean="0">
              <a:solidFill>
                <a:schemeClr val="tx2"/>
              </a:solidFill>
            </a:endParaRPr>
          </a:p>
          <a:p>
            <a:pPr marL="104775" indent="38100" eaLnBrk="1" hangingPunct="1">
              <a:buFont typeface="Wingdings" pitchFamily="2" charset="2"/>
              <a:buNone/>
            </a:pPr>
            <a:r>
              <a:rPr lang="en-US" altLang="zh-CN" sz="2000" smtClean="0"/>
              <a:t>        </a:t>
            </a:r>
            <a:r>
              <a:rPr lang="zh-CN" altLang="en-US" sz="2000" smtClean="0"/>
              <a:t>面试中最常见的一句话“你谈谈你自己吧”。这是一句没有任何内容的话，不能问出任何信息，相反，可能导致面试的人聊起来没完没了。</a:t>
            </a:r>
          </a:p>
          <a:p>
            <a:pPr marL="104775" indent="38100" eaLnBrk="1" hangingPunct="1">
              <a:buFont typeface="Wingdings" pitchFamily="2" charset="2"/>
              <a:buNone/>
            </a:pPr>
            <a:r>
              <a:rPr lang="zh-CN" altLang="en-US" sz="2000" smtClean="0"/>
              <a:t>        面试时，我们一定要把主动权抓到自己手里，要变成我问他什么他说就什么，而且询问的只是过去的事性，不要让他开始就谈自己，专注于过去的事情有很多好处，因为我们只选和他工作有关的那些经历，这样比较容易做出录用决定。</a:t>
            </a:r>
          </a:p>
          <a:p>
            <a:pPr marL="104775" indent="38100" eaLnBrk="1" hangingPunct="1">
              <a:buFont typeface="Wingdings" pitchFamily="2" charset="2"/>
              <a:buNone/>
            </a:pPr>
            <a:r>
              <a:rPr lang="zh-CN" altLang="en-US" sz="2000" smtClean="0"/>
              <a:t>         </a:t>
            </a: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Text Box 2"/>
          <p:cNvSpPr txBox="1">
            <a:spLocks noChangeArrowheads="1"/>
          </p:cNvSpPr>
          <p:nvPr/>
        </p:nvSpPr>
        <p:spPr bwMode="auto">
          <a:xfrm>
            <a:off x="1524000" y="228600"/>
            <a:ext cx="5562600" cy="584200"/>
          </a:xfrm>
          <a:prstGeom prst="rect">
            <a:avLst/>
          </a:prstGeom>
          <a:noFill/>
          <a:ln w="9525" algn="ctr">
            <a:noFill/>
            <a:miter lim="800000"/>
            <a:headEnd/>
            <a:tailEnd/>
          </a:ln>
        </p:spPr>
        <p:txBody>
          <a:bodyPr>
            <a:spAutoFit/>
          </a:bodyPr>
          <a:lstStyle/>
          <a:p>
            <a:pPr algn="ctr"/>
            <a:r>
              <a:rPr lang="zh-CN" altLang="en-US" sz="3200" i="1">
                <a:solidFill>
                  <a:srgbClr val="FF0000"/>
                </a:solidFill>
                <a:latin typeface="黑体" pitchFamily="49" charset="-122"/>
                <a:ea typeface="黑体" pitchFamily="49" charset="-122"/>
              </a:rPr>
              <a:t>面试交锋阶段个案 </a:t>
            </a:r>
          </a:p>
        </p:txBody>
      </p:sp>
      <p:sp>
        <p:nvSpPr>
          <p:cNvPr id="552963" name="Text Box 3"/>
          <p:cNvSpPr txBox="1">
            <a:spLocks noChangeArrowheads="1"/>
          </p:cNvSpPr>
          <p:nvPr/>
        </p:nvSpPr>
        <p:spPr bwMode="auto">
          <a:xfrm>
            <a:off x="1524000" y="4678363"/>
            <a:ext cx="5410200" cy="1096962"/>
          </a:xfrm>
          <a:prstGeom prst="rect">
            <a:avLst/>
          </a:prstGeom>
          <a:noFill/>
          <a:ln w="9525">
            <a:noFill/>
            <a:miter lim="800000"/>
            <a:headEnd/>
            <a:tailEnd/>
          </a:ln>
        </p:spPr>
        <p:txBody>
          <a:bodyPr>
            <a:spAutoFit/>
          </a:bodyPr>
          <a:lstStyle/>
          <a:p>
            <a:pPr marL="457200" indent="-457200" algn="just">
              <a:lnSpc>
                <a:spcPct val="110000"/>
              </a:lnSpc>
              <a:spcBef>
                <a:spcPct val="50000"/>
              </a:spcBef>
            </a:pPr>
            <a:r>
              <a:rPr kumimoji="1" lang="en-US" altLang="zh-CN" sz="2000">
                <a:solidFill>
                  <a:schemeClr val="accent2"/>
                </a:solidFill>
                <a:latin typeface="Times New Roman" pitchFamily="18" charset="0"/>
                <a:hlinkClick r:id="rId3" action="ppaction://hlinkfile"/>
              </a:rPr>
              <a:t>03-</a:t>
            </a:r>
            <a:r>
              <a:rPr kumimoji="1" lang="zh-CN" altLang="en-US" sz="2000">
                <a:solidFill>
                  <a:schemeClr val="accent2"/>
                </a:solidFill>
                <a:latin typeface="Times New Roman" pitchFamily="18" charset="0"/>
              </a:rPr>
              <a:t>面试项目经理的交锋阶段</a:t>
            </a:r>
            <a:r>
              <a:rPr kumimoji="1" lang="en-US" altLang="zh-CN" sz="2000">
                <a:solidFill>
                  <a:schemeClr val="accent2"/>
                </a:solidFill>
                <a:latin typeface="Times New Roman" pitchFamily="18" charset="0"/>
                <a:hlinkClick r:id="rId4" action="ppaction://hlinkfile"/>
              </a:rPr>
              <a:t>..\</a:t>
            </a:r>
            <a:r>
              <a:rPr kumimoji="1" lang="zh-CN" altLang="en-US" sz="2000">
                <a:solidFill>
                  <a:schemeClr val="accent2"/>
                </a:solidFill>
                <a:latin typeface="Times New Roman" pitchFamily="18" charset="0"/>
                <a:hlinkClick r:id="rId4" action="ppaction://hlinkfile"/>
              </a:rPr>
              <a:t>团队面谈管理技能课件</a:t>
            </a:r>
            <a:r>
              <a:rPr kumimoji="1" lang="en-US" altLang="zh-CN" sz="2000">
                <a:solidFill>
                  <a:schemeClr val="accent2"/>
                </a:solidFill>
                <a:latin typeface="Times New Roman" pitchFamily="18" charset="0"/>
                <a:hlinkClick r:id="rId4" action="ppaction://hlinkfile"/>
              </a:rPr>
              <a:t>\</a:t>
            </a:r>
            <a:r>
              <a:rPr kumimoji="1" lang="zh-CN" altLang="en-US" sz="2000">
                <a:solidFill>
                  <a:schemeClr val="accent2"/>
                </a:solidFill>
                <a:latin typeface="Times New Roman" pitchFamily="18" charset="0"/>
                <a:hlinkClick r:id="rId4" action="ppaction://hlinkfile"/>
              </a:rPr>
              <a:t>新视频</a:t>
            </a:r>
            <a:r>
              <a:rPr kumimoji="1" lang="en-US" altLang="zh-CN" sz="2000">
                <a:solidFill>
                  <a:schemeClr val="accent2"/>
                </a:solidFill>
                <a:latin typeface="Times New Roman" pitchFamily="18" charset="0"/>
                <a:hlinkClick r:id="rId4" action="ppaction://hlinkfile"/>
              </a:rPr>
              <a:t>\</a:t>
            </a:r>
            <a:r>
              <a:rPr kumimoji="1" lang="zh-CN" altLang="en-US" sz="2000">
                <a:solidFill>
                  <a:schemeClr val="accent2"/>
                </a:solidFill>
                <a:latin typeface="Times New Roman" pitchFamily="18" charset="0"/>
                <a:hlinkClick r:id="rId4" action="ppaction://hlinkfile"/>
              </a:rPr>
              <a:t>面试、辞职、辞退</a:t>
            </a:r>
            <a:r>
              <a:rPr kumimoji="1" lang="en-US" altLang="zh-CN" sz="2000">
                <a:solidFill>
                  <a:schemeClr val="accent2"/>
                </a:solidFill>
                <a:latin typeface="Times New Roman" pitchFamily="18" charset="0"/>
                <a:hlinkClick r:id="rId4" action="ppaction://hlinkfile"/>
              </a:rPr>
              <a:t>\2a</a:t>
            </a:r>
            <a:r>
              <a:rPr kumimoji="1" lang="zh-CN" altLang="en-US" sz="2000">
                <a:solidFill>
                  <a:schemeClr val="accent2"/>
                </a:solidFill>
                <a:latin typeface="Times New Roman" pitchFamily="18" charset="0"/>
                <a:hlinkClick r:id="rId4" action="ppaction://hlinkfile"/>
              </a:rPr>
              <a:t>面试交锋实际</a:t>
            </a:r>
            <a:r>
              <a:rPr kumimoji="1" lang="en-US" altLang="zh-CN" sz="2000">
                <a:solidFill>
                  <a:schemeClr val="accent2"/>
                </a:solidFill>
                <a:latin typeface="Times New Roman" pitchFamily="18" charset="0"/>
                <a:hlinkClick r:id="rId4" action="ppaction://hlinkfile"/>
              </a:rPr>
              <a:t>02</a:t>
            </a:r>
            <a:r>
              <a:rPr kumimoji="1" lang="zh-CN" altLang="en-US" sz="2000">
                <a:solidFill>
                  <a:schemeClr val="accent2"/>
                </a:solidFill>
                <a:latin typeface="Times New Roman" pitchFamily="18" charset="0"/>
                <a:hlinkClick r:id="rId4" action="ppaction://hlinkfile"/>
              </a:rPr>
              <a:t>：</a:t>
            </a:r>
            <a:r>
              <a:rPr kumimoji="1" lang="en-US" altLang="zh-CN" sz="2000">
                <a:solidFill>
                  <a:schemeClr val="accent2"/>
                </a:solidFill>
                <a:latin typeface="Times New Roman" pitchFamily="18" charset="0"/>
                <a:hlinkClick r:id="rId4" action="ppaction://hlinkfile"/>
              </a:rPr>
              <a:t>07.exe</a:t>
            </a:r>
            <a:endParaRPr kumimoji="1" lang="en-US" altLang="zh-CN" sz="2000">
              <a:solidFill>
                <a:schemeClr val="accent2"/>
              </a:solidFill>
              <a:latin typeface="Times New Roman" pitchFamily="18" charset="0"/>
            </a:endParaRPr>
          </a:p>
        </p:txBody>
      </p:sp>
      <p:pic>
        <p:nvPicPr>
          <p:cNvPr id="552964" name="Picture 1" descr="D:\BDSTAR\6.培训\百朗教育\课件PPT\剧照20111006\面试交锋-实际\招聘面谈2实际[20111006-1338388].JPG"/>
          <p:cNvPicPr>
            <a:picLocks noChangeAspect="1" noChangeArrowheads="1"/>
          </p:cNvPicPr>
          <p:nvPr/>
        </p:nvPicPr>
        <p:blipFill>
          <a:blip r:embed="rId5" cstate="print"/>
          <a:srcRect/>
          <a:stretch>
            <a:fillRect/>
          </a:stretch>
        </p:blipFill>
        <p:spPr bwMode="auto">
          <a:xfrm>
            <a:off x="323850" y="1268413"/>
            <a:ext cx="4392613" cy="2471737"/>
          </a:xfrm>
          <a:prstGeom prst="rect">
            <a:avLst/>
          </a:prstGeom>
          <a:noFill/>
          <a:ln w="9525">
            <a:noFill/>
            <a:miter lim="800000"/>
            <a:headEnd/>
            <a:tailEnd/>
          </a:ln>
        </p:spPr>
      </p:pic>
      <p:pic>
        <p:nvPicPr>
          <p:cNvPr id="552965" name="Picture 2" descr="D:\BDSTAR\6.培训\百朗教育\课件PPT\剧照20111006\面试交锋-实际\招聘面谈2实际[20111006-1338479].JPG"/>
          <p:cNvPicPr>
            <a:picLocks noChangeAspect="1" noChangeArrowheads="1"/>
          </p:cNvPicPr>
          <p:nvPr/>
        </p:nvPicPr>
        <p:blipFill>
          <a:blip r:embed="rId6" cstate="print"/>
          <a:srcRect/>
          <a:stretch>
            <a:fillRect/>
          </a:stretch>
        </p:blipFill>
        <p:spPr bwMode="auto">
          <a:xfrm>
            <a:off x="4427538" y="1268413"/>
            <a:ext cx="4479925" cy="2447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827088" y="2060575"/>
            <a:ext cx="6697662" cy="3200400"/>
          </a:xfrm>
          <a:prstGeom prst="rect">
            <a:avLst/>
          </a:prstGeom>
          <a:noFill/>
          <a:ln w="9525">
            <a:noFill/>
            <a:miter lim="800000"/>
            <a:headEnd/>
            <a:tailEnd/>
          </a:ln>
        </p:spPr>
        <p:txBody>
          <a:bodyPr/>
          <a:lstStyle/>
          <a:p>
            <a:pPr marL="342900" indent="-342900">
              <a:lnSpc>
                <a:spcPct val="120000"/>
              </a:lnSpc>
              <a:spcBef>
                <a:spcPct val="20000"/>
              </a:spcBef>
            </a:pPr>
            <a:r>
              <a:rPr lang="en-US" altLang="zh-CN" sz="2200" b="0">
                <a:latin typeface="黑体" pitchFamily="2" charset="-122"/>
                <a:ea typeface="黑体" pitchFamily="2" charset="-122"/>
              </a:rPr>
              <a:t>       </a:t>
            </a:r>
            <a:r>
              <a:rPr lang="zh-CN" altLang="en-US" sz="2200" b="0">
                <a:latin typeface="黑体" pitchFamily="2" charset="-122"/>
                <a:ea typeface="黑体" pitchFamily="2" charset="-122"/>
              </a:rPr>
              <a:t>研究表明</a:t>
            </a:r>
            <a:r>
              <a:rPr lang="en-US" altLang="zh-CN" sz="2200" b="0">
                <a:latin typeface="黑体" pitchFamily="2" charset="-122"/>
                <a:ea typeface="黑体" pitchFamily="2" charset="-122"/>
              </a:rPr>
              <a:t>,</a:t>
            </a:r>
            <a:r>
              <a:rPr lang="zh-CN" altLang="en-US" sz="2200" b="0">
                <a:latin typeface="黑体" pitchFamily="2" charset="-122"/>
                <a:ea typeface="黑体" pitchFamily="2" charset="-122"/>
              </a:rPr>
              <a:t>同一岗位上最好的员工比最差员工的劳动效率要高</a:t>
            </a:r>
            <a:r>
              <a:rPr lang="en-US" altLang="zh-CN" sz="2200" b="0">
                <a:latin typeface="黑体" pitchFamily="2" charset="-122"/>
                <a:ea typeface="黑体" pitchFamily="2" charset="-122"/>
              </a:rPr>
              <a:t>3</a:t>
            </a:r>
            <a:r>
              <a:rPr lang="zh-CN" altLang="en-US" sz="2200" b="0">
                <a:latin typeface="黑体" pitchFamily="2" charset="-122"/>
                <a:ea typeface="黑体" pitchFamily="2" charset="-122"/>
              </a:rPr>
              <a:t>倍</a:t>
            </a:r>
            <a:r>
              <a:rPr lang="en-US" altLang="zh-CN" sz="2200" b="0">
                <a:latin typeface="黑体" pitchFamily="2" charset="-122"/>
                <a:ea typeface="黑体" pitchFamily="2" charset="-122"/>
              </a:rPr>
              <a:t>,</a:t>
            </a:r>
            <a:r>
              <a:rPr lang="zh-CN" altLang="en-US" sz="2200" b="0">
                <a:latin typeface="黑体" pitchFamily="2" charset="-122"/>
                <a:ea typeface="黑体" pitchFamily="2" charset="-122"/>
              </a:rPr>
              <a:t>这意味着在人员进入企业之前</a:t>
            </a:r>
            <a:r>
              <a:rPr lang="en-US" altLang="zh-CN" sz="2200" b="0">
                <a:latin typeface="黑体" pitchFamily="2" charset="-122"/>
                <a:ea typeface="黑体" pitchFamily="2" charset="-122"/>
              </a:rPr>
              <a:t>,</a:t>
            </a:r>
            <a:r>
              <a:rPr lang="zh-CN" altLang="en-US" sz="2200" b="0">
                <a:latin typeface="黑体" pitchFamily="2" charset="-122"/>
                <a:ea typeface="黑体" pitchFamily="2" charset="-122"/>
              </a:rPr>
              <a:t>需要有一个良好的辨别、甄选过程</a:t>
            </a:r>
            <a:r>
              <a:rPr lang="en-US" altLang="zh-CN" sz="2200" b="0">
                <a:latin typeface="黑体" pitchFamily="2" charset="-122"/>
                <a:ea typeface="黑体" pitchFamily="2" charset="-122"/>
              </a:rPr>
              <a:t>,</a:t>
            </a:r>
            <a:r>
              <a:rPr lang="zh-CN" altLang="en-US" sz="2200" b="0">
                <a:latin typeface="黑体" pitchFamily="2" charset="-122"/>
                <a:ea typeface="黑体" pitchFamily="2" charset="-122"/>
              </a:rPr>
              <a:t>挑选出有相应技能、知识和经验</a:t>
            </a:r>
            <a:r>
              <a:rPr lang="en-US" altLang="zh-CN" sz="2200" b="0">
                <a:latin typeface="黑体" pitchFamily="2" charset="-122"/>
                <a:ea typeface="黑体" pitchFamily="2" charset="-122"/>
              </a:rPr>
              <a:t>,</a:t>
            </a:r>
            <a:r>
              <a:rPr lang="zh-CN" altLang="en-US" sz="2200" b="0">
                <a:latin typeface="黑体" pitchFamily="2" charset="-122"/>
                <a:ea typeface="黑体" pitchFamily="2" charset="-122"/>
              </a:rPr>
              <a:t>同时又愿意为企业工作的人。因此</a:t>
            </a:r>
            <a:r>
              <a:rPr lang="en-US" altLang="zh-CN" sz="2200" b="0">
                <a:latin typeface="黑体" pitchFamily="2" charset="-122"/>
                <a:ea typeface="黑体" pitchFamily="2" charset="-122"/>
              </a:rPr>
              <a:t>,</a:t>
            </a:r>
            <a:r>
              <a:rPr lang="zh-CN" altLang="en-US" sz="2200" b="0">
                <a:latin typeface="黑体" pitchFamily="2" charset="-122"/>
                <a:ea typeface="黑体" pitchFamily="2" charset="-122"/>
              </a:rPr>
              <a:t>人员筛选是招聘过程中最关键</a:t>
            </a:r>
            <a:r>
              <a:rPr lang="en-US" altLang="zh-CN" sz="2200" b="0">
                <a:latin typeface="黑体" pitchFamily="2" charset="-122"/>
                <a:ea typeface="黑体" pitchFamily="2" charset="-122"/>
              </a:rPr>
              <a:t>,</a:t>
            </a:r>
            <a:r>
              <a:rPr lang="zh-CN" altLang="en-US" sz="2200" b="0">
                <a:latin typeface="黑体" pitchFamily="2" charset="-122"/>
                <a:ea typeface="黑体" pitchFamily="2" charset="-122"/>
              </a:rPr>
              <a:t>也是技术性最强的一步。</a:t>
            </a:r>
            <a:r>
              <a:rPr lang="zh-CN" altLang="en-US" sz="3200" b="0">
                <a:latin typeface="Times New Roman" pitchFamily="18" charset="0"/>
              </a:rPr>
              <a:t> </a:t>
            </a:r>
          </a:p>
        </p:txBody>
      </p:sp>
      <p:pic>
        <p:nvPicPr>
          <p:cNvPr id="56323" name="Picture 3"/>
          <p:cNvPicPr>
            <a:picLocks noChangeArrowheads="1"/>
          </p:cNvPicPr>
          <p:nvPr/>
        </p:nvPicPr>
        <p:blipFill>
          <a:blip r:embed="rId2" cstate="print"/>
          <a:srcRect/>
          <a:stretch>
            <a:fillRect/>
          </a:stretch>
        </p:blipFill>
        <p:spPr bwMode="auto">
          <a:xfrm>
            <a:off x="7005638" y="3500438"/>
            <a:ext cx="2138362" cy="3008312"/>
          </a:xfrm>
          <a:prstGeom prst="rect">
            <a:avLst/>
          </a:prstGeom>
          <a:noFill/>
          <a:ln w="12700">
            <a:noFill/>
            <a:miter lim="800000"/>
            <a:headEnd/>
            <a:tailEnd/>
          </a:ln>
        </p:spPr>
      </p:pic>
      <p:sp>
        <p:nvSpPr>
          <p:cNvPr id="56324" name="Rectangle 7"/>
          <p:cNvSpPr>
            <a:spLocks noGrp="1" noChangeArrowheads="1"/>
          </p:cNvSpPr>
          <p:nvPr>
            <p:ph type="title"/>
          </p:nvPr>
        </p:nvSpPr>
        <p:spPr/>
        <p:txBody>
          <a:bodyPr/>
          <a:lstStyle/>
          <a:p>
            <a:pPr eaLnBrk="1" hangingPunct="1"/>
            <a:r>
              <a:rPr lang="zh-CN" altLang="en-US" b="1" smtClean="0"/>
              <a:t>人员的有效筛选</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Text Box 2"/>
          <p:cNvSpPr txBox="1">
            <a:spLocks noChangeArrowheads="1"/>
          </p:cNvSpPr>
          <p:nvPr/>
        </p:nvSpPr>
        <p:spPr bwMode="auto">
          <a:xfrm>
            <a:off x="2771775" y="333375"/>
            <a:ext cx="2362200" cy="433388"/>
          </a:xfrm>
          <a:prstGeom prst="rect">
            <a:avLst/>
          </a:prstGeom>
          <a:noFill/>
          <a:ln w="9525" algn="ctr">
            <a:noFill/>
            <a:miter lim="800000"/>
            <a:headEnd/>
            <a:tailEnd/>
          </a:ln>
        </p:spPr>
        <p:txBody>
          <a:bodyPr>
            <a:spAutoFit/>
          </a:bodyPr>
          <a:lstStyle/>
          <a:p>
            <a:pPr>
              <a:lnSpc>
                <a:spcPct val="70000"/>
              </a:lnSpc>
              <a:spcBef>
                <a:spcPct val="50000"/>
              </a:spcBef>
            </a:pPr>
            <a:r>
              <a:rPr kumimoji="1" lang="zh-CN" altLang="en-US" sz="3200" i="1">
                <a:solidFill>
                  <a:srgbClr val="FF0000"/>
                </a:solidFill>
                <a:latin typeface="黑体" pitchFamily="49" charset="-122"/>
                <a:ea typeface="黑体" pitchFamily="49" charset="-122"/>
              </a:rPr>
              <a:t>讨论练习 </a:t>
            </a:r>
          </a:p>
        </p:txBody>
      </p:sp>
      <p:sp>
        <p:nvSpPr>
          <p:cNvPr id="557059" name="Text Box 3"/>
          <p:cNvSpPr txBox="1">
            <a:spLocks noChangeArrowheads="1"/>
          </p:cNvSpPr>
          <p:nvPr/>
        </p:nvSpPr>
        <p:spPr bwMode="auto">
          <a:xfrm>
            <a:off x="1042988" y="1700213"/>
            <a:ext cx="7010400" cy="3402012"/>
          </a:xfrm>
          <a:prstGeom prst="rect">
            <a:avLst/>
          </a:prstGeom>
          <a:noFill/>
          <a:ln w="9525">
            <a:noFill/>
            <a:miter lim="800000"/>
            <a:headEnd/>
            <a:tailEnd/>
          </a:ln>
        </p:spPr>
        <p:txBody>
          <a:bodyPr>
            <a:spAutoFit/>
          </a:bodyPr>
          <a:lstStyle/>
          <a:p>
            <a:pPr marL="476250" indent="-476250" algn="just">
              <a:lnSpc>
                <a:spcPct val="135000"/>
              </a:lnSpc>
              <a:spcBef>
                <a:spcPct val="50000"/>
              </a:spcBef>
              <a:buFontTx/>
              <a:buAutoNum type="arabicPeriod"/>
            </a:pPr>
            <a:r>
              <a:rPr kumimoji="1" lang="zh-CN" altLang="en-US" sz="2800">
                <a:latin typeface="Times New Roman" pitchFamily="18" charset="0"/>
              </a:rPr>
              <a:t>你认为面试官做得如何？你会为他打几分？</a:t>
            </a:r>
          </a:p>
          <a:p>
            <a:pPr marL="476250" indent="-476250" algn="just">
              <a:lnSpc>
                <a:spcPct val="135000"/>
              </a:lnSpc>
              <a:spcBef>
                <a:spcPct val="50000"/>
              </a:spcBef>
              <a:buFontTx/>
              <a:buAutoNum type="arabicPeriod"/>
            </a:pPr>
            <a:r>
              <a:rPr kumimoji="1" lang="zh-CN" altLang="en-US" sz="2800">
                <a:latin typeface="Times New Roman" pitchFamily="18" charset="0"/>
              </a:rPr>
              <a:t>面试官问了些什么样的问题？通过这些问题获取了哪些有价值的信息？</a:t>
            </a:r>
          </a:p>
          <a:p>
            <a:pPr marL="476250" indent="-476250" algn="just">
              <a:lnSpc>
                <a:spcPct val="135000"/>
              </a:lnSpc>
              <a:spcBef>
                <a:spcPct val="50000"/>
              </a:spcBef>
              <a:buFontTx/>
              <a:buAutoNum type="arabicPeriod"/>
            </a:pPr>
            <a:r>
              <a:rPr kumimoji="1" lang="zh-CN" altLang="en-US" sz="2800">
                <a:latin typeface="Times New Roman" pitchFamily="18" charset="0"/>
              </a:rPr>
              <a:t>面试官的问题能超出期望吗？为什么？</a:t>
            </a:r>
          </a:p>
        </p:txBody>
      </p:sp>
      <p:grpSp>
        <p:nvGrpSpPr>
          <p:cNvPr id="2" name="Group 4"/>
          <p:cNvGrpSpPr>
            <a:grpSpLocks/>
          </p:cNvGrpSpPr>
          <p:nvPr/>
        </p:nvGrpSpPr>
        <p:grpSpPr bwMode="auto">
          <a:xfrm>
            <a:off x="6858000" y="152400"/>
            <a:ext cx="990600" cy="1235075"/>
            <a:chOff x="4992" y="192"/>
            <a:chExt cx="624" cy="778"/>
          </a:xfrm>
        </p:grpSpPr>
        <p:sp>
          <p:nvSpPr>
            <p:cNvPr id="557061" name="Oval 5"/>
            <p:cNvSpPr>
              <a:spLocks noChangeArrowheads="1"/>
            </p:cNvSpPr>
            <p:nvPr/>
          </p:nvSpPr>
          <p:spPr bwMode="auto">
            <a:xfrm>
              <a:off x="4992" y="192"/>
              <a:ext cx="528" cy="528"/>
            </a:xfrm>
            <a:prstGeom prst="ellipse">
              <a:avLst/>
            </a:prstGeom>
            <a:solidFill>
              <a:schemeClr val="bg1"/>
            </a:solidFill>
            <a:ln w="9525">
              <a:solidFill>
                <a:schemeClr val="tx1"/>
              </a:solidFill>
              <a:round/>
              <a:headEnd/>
              <a:tailEnd/>
            </a:ln>
          </p:spPr>
          <p:txBody>
            <a:bodyPr wrap="none" anchor="ctr"/>
            <a:lstStyle/>
            <a:p>
              <a:endParaRPr lang="zh-CN" altLang="en-US" b="0"/>
            </a:p>
          </p:txBody>
        </p:sp>
        <p:sp>
          <p:nvSpPr>
            <p:cNvPr id="271366" name="Text Box 6"/>
            <p:cNvSpPr txBox="1">
              <a:spLocks noChangeArrowheads="1"/>
            </p:cNvSpPr>
            <p:nvPr/>
          </p:nvSpPr>
          <p:spPr bwMode="auto">
            <a:xfrm>
              <a:off x="5040" y="720"/>
              <a:ext cx="576" cy="250"/>
            </a:xfrm>
            <a:prstGeom prst="rect">
              <a:avLst/>
            </a:prstGeom>
            <a:noFill/>
            <a:ln w="9525">
              <a:noFill/>
              <a:miter lim="800000"/>
              <a:headEnd/>
              <a:tailEnd/>
            </a:ln>
            <a:effectLst/>
          </p:spPr>
          <p:txBody>
            <a:bodyPr>
              <a:spAutoFit/>
            </a:bodyPr>
            <a:lstStyle/>
            <a:p>
              <a:pPr>
                <a:spcBef>
                  <a:spcPct val="50000"/>
                </a:spcBef>
              </a:pPr>
              <a:r>
                <a:rPr kumimoji="1" lang="zh-CN" altLang="en-US" sz="2000">
                  <a:effectLst>
                    <a:outerShdw blurRad="38100" dist="38100" dir="2700000" algn="tl">
                      <a:srgbClr val="C0C0C0"/>
                    </a:outerShdw>
                  </a:effectLst>
                  <a:latin typeface="Times New Roman" pitchFamily="18" charset="0"/>
                </a:rPr>
                <a:t>讨论</a:t>
              </a:r>
            </a:p>
          </p:txBody>
        </p:sp>
        <p:sp>
          <p:nvSpPr>
            <p:cNvPr id="271367" name="Text Box 7"/>
            <p:cNvSpPr txBox="1">
              <a:spLocks noChangeArrowheads="1"/>
            </p:cNvSpPr>
            <p:nvPr/>
          </p:nvSpPr>
          <p:spPr bwMode="auto">
            <a:xfrm>
              <a:off x="5136" y="288"/>
              <a:ext cx="288" cy="327"/>
            </a:xfrm>
            <a:prstGeom prst="rect">
              <a:avLst/>
            </a:prstGeom>
            <a:noFill/>
            <a:ln w="9525">
              <a:noFill/>
              <a:miter lim="800000"/>
              <a:headEnd/>
              <a:tailEnd/>
            </a:ln>
            <a:effectLst/>
          </p:spPr>
          <p:txBody>
            <a:bodyPr>
              <a:spAutoFit/>
            </a:bodyPr>
            <a:lstStyle/>
            <a:p>
              <a:pPr>
                <a:spcBef>
                  <a:spcPct val="50000"/>
                </a:spcBef>
              </a:pPr>
              <a:r>
                <a:rPr kumimoji="1" lang="en-US" altLang="zh-CN" sz="2800">
                  <a:effectLst>
                    <a:outerShdw blurRad="38100" dist="38100" dir="2700000" algn="tl">
                      <a:srgbClr val="C0C0C0"/>
                    </a:outerShdw>
                  </a:effectLst>
                  <a:latin typeface="Times New Roman" pitchFamily="18" charset="0"/>
                </a:rPr>
                <a:t>3</a:t>
              </a:r>
            </a:p>
          </p:txBody>
        </p:sp>
      </p:gr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Text Box 2"/>
          <p:cNvSpPr txBox="1">
            <a:spLocks noChangeArrowheads="1"/>
          </p:cNvSpPr>
          <p:nvPr/>
        </p:nvSpPr>
        <p:spPr bwMode="auto">
          <a:xfrm>
            <a:off x="2124075" y="333375"/>
            <a:ext cx="5867400" cy="433388"/>
          </a:xfrm>
          <a:prstGeom prst="rect">
            <a:avLst/>
          </a:prstGeom>
          <a:noFill/>
          <a:ln w="9525" algn="ctr">
            <a:noFill/>
            <a:miter lim="800000"/>
            <a:headEnd/>
            <a:tailEnd/>
          </a:ln>
        </p:spPr>
        <p:txBody>
          <a:bodyPr>
            <a:spAutoFit/>
          </a:bodyPr>
          <a:lstStyle/>
          <a:p>
            <a:pPr>
              <a:lnSpc>
                <a:spcPct val="70000"/>
              </a:lnSpc>
              <a:spcBef>
                <a:spcPct val="50000"/>
              </a:spcBef>
            </a:pPr>
            <a:r>
              <a:rPr kumimoji="1" lang="zh-CN" altLang="en-US" sz="3200" i="1">
                <a:solidFill>
                  <a:srgbClr val="FF0000"/>
                </a:solidFill>
                <a:latin typeface="黑体" pitchFamily="49" charset="-122"/>
                <a:ea typeface="黑体" pitchFamily="49" charset="-122"/>
              </a:rPr>
              <a:t>实际情形下面试官的提问 </a:t>
            </a:r>
          </a:p>
        </p:txBody>
      </p:sp>
      <p:sp>
        <p:nvSpPr>
          <p:cNvPr id="559107" name="Rectangle 3"/>
          <p:cNvSpPr>
            <a:spLocks noChangeArrowheads="1"/>
          </p:cNvSpPr>
          <p:nvPr/>
        </p:nvSpPr>
        <p:spPr bwMode="auto">
          <a:xfrm>
            <a:off x="685800" y="1123950"/>
            <a:ext cx="7162800" cy="5021263"/>
          </a:xfrm>
          <a:prstGeom prst="rect">
            <a:avLst/>
          </a:prstGeom>
          <a:noFill/>
          <a:ln w="9525">
            <a:noFill/>
            <a:miter lim="800000"/>
            <a:headEnd/>
            <a:tailEnd/>
          </a:ln>
        </p:spPr>
        <p:txBody>
          <a:bodyPr anchor="ctr">
            <a:spAutoFit/>
          </a:bodyPr>
          <a:lstStyle/>
          <a:p>
            <a:pPr>
              <a:lnSpc>
                <a:spcPct val="150000"/>
              </a:lnSpc>
            </a:pPr>
            <a:r>
              <a:rPr lang="zh-CN" altLang="en-US" sz="2400" b="0">
                <a:ea typeface="黑体" pitchFamily="49" charset="-122"/>
              </a:rPr>
              <a:t>面试官：</a:t>
            </a:r>
            <a:r>
              <a:rPr lang="en-US" altLang="zh-CN" sz="2400" b="0">
                <a:ea typeface="黑体" pitchFamily="49" charset="-122"/>
              </a:rPr>
              <a:t>――――</a:t>
            </a:r>
            <a:r>
              <a:rPr lang="zh-CN" altLang="en-US" sz="2400" b="0">
                <a:ea typeface="黑体" pitchFamily="49" charset="-122"/>
              </a:rPr>
              <a:t>你有这方面的经验吗？</a:t>
            </a:r>
          </a:p>
          <a:p>
            <a:pPr>
              <a:lnSpc>
                <a:spcPct val="150000"/>
              </a:lnSpc>
            </a:pPr>
            <a:r>
              <a:rPr lang="zh-CN" altLang="en-US" sz="2400" b="0">
                <a:ea typeface="黑体" pitchFamily="49" charset="-122"/>
              </a:rPr>
              <a:t>面试官：你的最大电信领域项目团队有多少人？</a:t>
            </a:r>
          </a:p>
          <a:p>
            <a:pPr>
              <a:lnSpc>
                <a:spcPct val="150000"/>
              </a:lnSpc>
            </a:pPr>
            <a:r>
              <a:rPr lang="zh-CN" altLang="en-US" sz="2400" b="0">
                <a:ea typeface="黑体" pitchFamily="49" charset="-122"/>
              </a:rPr>
              <a:t>面试官：</a:t>
            </a:r>
            <a:r>
              <a:rPr lang="en-US" altLang="zh-CN" sz="2400" b="0" i="1">
                <a:ea typeface="黑体" pitchFamily="49" charset="-122"/>
              </a:rPr>
              <a:t>―――</a:t>
            </a:r>
            <a:r>
              <a:rPr lang="zh-CN" altLang="en-US" sz="2400" b="0">
                <a:ea typeface="黑体" pitchFamily="49" charset="-122"/>
              </a:rPr>
              <a:t>标的额有多大？</a:t>
            </a:r>
          </a:p>
          <a:p>
            <a:pPr>
              <a:lnSpc>
                <a:spcPct val="150000"/>
              </a:lnSpc>
            </a:pPr>
            <a:r>
              <a:rPr lang="zh-CN" altLang="en-US" sz="2400" b="0">
                <a:ea typeface="黑体" pitchFamily="49" charset="-122"/>
              </a:rPr>
              <a:t>面试官：</a:t>
            </a:r>
            <a:r>
              <a:rPr lang="en-US" altLang="zh-CN" sz="2400" b="0" i="1">
                <a:ea typeface="黑体" pitchFamily="49" charset="-122"/>
              </a:rPr>
              <a:t>――――</a:t>
            </a:r>
            <a:r>
              <a:rPr lang="zh-CN" altLang="en-US" sz="2400" b="0">
                <a:ea typeface="黑体" pitchFamily="49" charset="-122"/>
              </a:rPr>
              <a:t>那团队成员的能力怎么样？</a:t>
            </a:r>
          </a:p>
          <a:p>
            <a:pPr>
              <a:lnSpc>
                <a:spcPct val="150000"/>
              </a:lnSpc>
            </a:pPr>
            <a:r>
              <a:rPr lang="zh-CN" altLang="en-US" sz="2400" b="0">
                <a:ea typeface="黑体" pitchFamily="49" charset="-122"/>
              </a:rPr>
              <a:t>面试官：那与客户方的配合好吗？</a:t>
            </a:r>
          </a:p>
          <a:p>
            <a:pPr>
              <a:lnSpc>
                <a:spcPct val="150000"/>
              </a:lnSpc>
            </a:pPr>
            <a:r>
              <a:rPr lang="zh-CN" altLang="en-US" sz="2400" b="0">
                <a:ea typeface="黑体" pitchFamily="49" charset="-122"/>
              </a:rPr>
              <a:t>面试官：客户是不是也经常变更需求呀？</a:t>
            </a:r>
          </a:p>
          <a:p>
            <a:pPr>
              <a:lnSpc>
                <a:spcPct val="150000"/>
              </a:lnSpc>
            </a:pPr>
            <a:r>
              <a:rPr lang="zh-CN" altLang="en-US" sz="2400" b="0">
                <a:ea typeface="黑体" pitchFamily="49" charset="-122"/>
              </a:rPr>
              <a:t>面试官：进展顺利吗？尤其是结项验收、收款的时候。</a:t>
            </a:r>
          </a:p>
          <a:p>
            <a:pPr>
              <a:lnSpc>
                <a:spcPct val="150000"/>
              </a:lnSpc>
            </a:pPr>
            <a:r>
              <a:rPr lang="zh-CN" altLang="en-US" sz="2400" b="0">
                <a:ea typeface="黑体" pitchFamily="49" charset="-122"/>
              </a:rPr>
              <a:t>面试官：好、好。</a:t>
            </a:r>
            <a:r>
              <a:rPr lang="en-US" altLang="zh-CN" sz="2400" b="0">
                <a:ea typeface="黑体" pitchFamily="49" charset="-122"/>
              </a:rPr>
              <a:t>―――</a:t>
            </a:r>
            <a:r>
              <a:rPr lang="zh-CN" altLang="en-US" sz="2400" b="0">
                <a:ea typeface="黑体" pitchFamily="49" charset="-122"/>
              </a:rPr>
              <a:t>你希望每个月多少工资？</a:t>
            </a:r>
            <a:r>
              <a:rPr lang="zh-CN" altLang="en-US" sz="2400">
                <a:ea typeface="黑体" pitchFamily="49" charset="-122"/>
              </a:rPr>
              <a:t> </a:t>
            </a:r>
          </a:p>
        </p:txBody>
      </p:sp>
      <p:sp>
        <p:nvSpPr>
          <p:cNvPr id="273412" name="AutoShape 4"/>
          <p:cNvSpPr>
            <a:spLocks noChangeArrowheads="1"/>
          </p:cNvSpPr>
          <p:nvPr/>
        </p:nvSpPr>
        <p:spPr bwMode="auto">
          <a:xfrm>
            <a:off x="6588125" y="1700213"/>
            <a:ext cx="2133600" cy="1166812"/>
          </a:xfrm>
          <a:prstGeom prst="wedgeEllipseCallout">
            <a:avLst>
              <a:gd name="adj1" fmla="val -85940"/>
              <a:gd name="adj2" fmla="val 69727"/>
            </a:avLst>
          </a:prstGeom>
          <a:solidFill>
            <a:schemeClr val="accent1"/>
          </a:solidFill>
          <a:ln w="9525">
            <a:solidFill>
              <a:schemeClr val="tx1"/>
            </a:solidFill>
            <a:miter lim="800000"/>
            <a:headEnd/>
            <a:tailEnd/>
          </a:ln>
        </p:spPr>
        <p:txBody>
          <a:bodyPr/>
          <a:lstStyle/>
          <a:p>
            <a:pPr algn="ctr"/>
            <a:r>
              <a:rPr lang="zh-CN" altLang="en-US" b="0">
                <a:ea typeface="黑体" pitchFamily="49" charset="-122"/>
              </a:rPr>
              <a:t>这个问题与其他问题有何不一样？</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3412"/>
                                        </p:tgtEl>
                                        <p:attrNameLst>
                                          <p:attrName>style.visibility</p:attrName>
                                        </p:attrNameLst>
                                      </p:cBhvr>
                                      <p:to>
                                        <p:strVal val="visible"/>
                                      </p:to>
                                    </p:set>
                                    <p:anim calcmode="lin" valueType="num">
                                      <p:cBhvr>
                                        <p:cTn id="7" dur="1000" fill="hold"/>
                                        <p:tgtEl>
                                          <p:spTgt spid="273412"/>
                                        </p:tgtEl>
                                        <p:attrNameLst>
                                          <p:attrName>ppt_w</p:attrName>
                                        </p:attrNameLst>
                                      </p:cBhvr>
                                      <p:tavLst>
                                        <p:tav tm="0">
                                          <p:val>
                                            <p:strVal val="#ppt_w*0.70"/>
                                          </p:val>
                                        </p:tav>
                                        <p:tav tm="100000">
                                          <p:val>
                                            <p:strVal val="#ppt_w"/>
                                          </p:val>
                                        </p:tav>
                                      </p:tavLst>
                                    </p:anim>
                                    <p:anim calcmode="lin" valueType="num">
                                      <p:cBhvr>
                                        <p:cTn id="8" dur="1000" fill="hold"/>
                                        <p:tgtEl>
                                          <p:spTgt spid="273412"/>
                                        </p:tgtEl>
                                        <p:attrNameLst>
                                          <p:attrName>ppt_h</p:attrName>
                                        </p:attrNameLst>
                                      </p:cBhvr>
                                      <p:tavLst>
                                        <p:tav tm="0">
                                          <p:val>
                                            <p:strVal val="#ppt_h"/>
                                          </p:val>
                                        </p:tav>
                                        <p:tav tm="100000">
                                          <p:val>
                                            <p:strVal val="#ppt_h"/>
                                          </p:val>
                                        </p:tav>
                                      </p:tavLst>
                                    </p:anim>
                                    <p:animEffect transition="in" filter="fade">
                                      <p:cBhvr>
                                        <p:cTn id="9" dur="1000"/>
                                        <p:tgtEl>
                                          <p:spTgt spid="27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Text Box 2"/>
          <p:cNvSpPr txBox="1">
            <a:spLocks noChangeArrowheads="1"/>
          </p:cNvSpPr>
          <p:nvPr/>
        </p:nvSpPr>
        <p:spPr bwMode="auto">
          <a:xfrm>
            <a:off x="1524000" y="228600"/>
            <a:ext cx="5562600" cy="584200"/>
          </a:xfrm>
          <a:prstGeom prst="rect">
            <a:avLst/>
          </a:prstGeom>
          <a:noFill/>
          <a:ln w="9525" algn="ctr">
            <a:noFill/>
            <a:miter lim="800000"/>
            <a:headEnd/>
            <a:tailEnd/>
          </a:ln>
        </p:spPr>
        <p:txBody>
          <a:bodyPr>
            <a:spAutoFit/>
          </a:bodyPr>
          <a:lstStyle/>
          <a:p>
            <a:pPr algn="ctr"/>
            <a:r>
              <a:rPr lang="zh-CN" altLang="en-US" sz="3200" i="1">
                <a:solidFill>
                  <a:srgbClr val="FF0000"/>
                </a:solidFill>
                <a:latin typeface="黑体" pitchFamily="49" charset="-122"/>
                <a:ea typeface="黑体" pitchFamily="49" charset="-122"/>
              </a:rPr>
              <a:t>面试交锋阶段个案 </a:t>
            </a:r>
          </a:p>
        </p:txBody>
      </p:sp>
      <p:sp>
        <p:nvSpPr>
          <p:cNvPr id="571395" name="Text Box 3"/>
          <p:cNvSpPr txBox="1">
            <a:spLocks noChangeArrowheads="1"/>
          </p:cNvSpPr>
          <p:nvPr/>
        </p:nvSpPr>
        <p:spPr bwMode="auto">
          <a:xfrm>
            <a:off x="990600" y="4876800"/>
            <a:ext cx="5867400" cy="1096963"/>
          </a:xfrm>
          <a:prstGeom prst="rect">
            <a:avLst/>
          </a:prstGeom>
          <a:noFill/>
          <a:ln w="9525">
            <a:noFill/>
            <a:miter lim="800000"/>
            <a:headEnd/>
            <a:tailEnd/>
          </a:ln>
        </p:spPr>
        <p:txBody>
          <a:bodyPr>
            <a:spAutoFit/>
          </a:bodyPr>
          <a:lstStyle/>
          <a:p>
            <a:pPr marL="457200" indent="-457200" algn="just">
              <a:lnSpc>
                <a:spcPct val="110000"/>
              </a:lnSpc>
              <a:spcBef>
                <a:spcPct val="50000"/>
              </a:spcBef>
            </a:pPr>
            <a:r>
              <a:rPr kumimoji="1" lang="en-US" altLang="zh-CN" sz="2000">
                <a:solidFill>
                  <a:schemeClr val="accent2"/>
                </a:solidFill>
                <a:latin typeface="Times New Roman" pitchFamily="18" charset="0"/>
                <a:hlinkClick r:id="rId3" action="ppaction://hlinkfile"/>
              </a:rPr>
              <a:t>04-</a:t>
            </a:r>
            <a:r>
              <a:rPr kumimoji="1" lang="zh-CN" altLang="en-US" sz="2000">
                <a:solidFill>
                  <a:schemeClr val="accent2"/>
                </a:solidFill>
                <a:latin typeface="Times New Roman" pitchFamily="18" charset="0"/>
              </a:rPr>
              <a:t>面试项目经理的交锋</a:t>
            </a:r>
            <a:r>
              <a:rPr kumimoji="1" lang="en-US" altLang="zh-CN" sz="2000">
                <a:solidFill>
                  <a:schemeClr val="accent2"/>
                </a:solidFill>
                <a:latin typeface="Times New Roman" pitchFamily="18" charset="0"/>
                <a:hlinkClick r:id="rId4" action="ppaction://hlinkfile"/>
              </a:rPr>
              <a:t>..\</a:t>
            </a:r>
            <a:r>
              <a:rPr kumimoji="1" lang="zh-CN" altLang="en-US" sz="2000">
                <a:solidFill>
                  <a:schemeClr val="accent2"/>
                </a:solidFill>
                <a:latin typeface="Times New Roman" pitchFamily="18" charset="0"/>
                <a:hlinkClick r:id="rId4" action="ppaction://hlinkfile"/>
              </a:rPr>
              <a:t>团队面谈管理技能课件</a:t>
            </a:r>
            <a:r>
              <a:rPr kumimoji="1" lang="en-US" altLang="zh-CN" sz="2000">
                <a:solidFill>
                  <a:schemeClr val="accent2"/>
                </a:solidFill>
                <a:latin typeface="Times New Roman" pitchFamily="18" charset="0"/>
                <a:hlinkClick r:id="rId4" action="ppaction://hlinkfile"/>
              </a:rPr>
              <a:t>\</a:t>
            </a:r>
            <a:r>
              <a:rPr kumimoji="1" lang="zh-CN" altLang="en-US" sz="2000">
                <a:solidFill>
                  <a:schemeClr val="accent2"/>
                </a:solidFill>
                <a:latin typeface="Times New Roman" pitchFamily="18" charset="0"/>
                <a:hlinkClick r:id="rId4" action="ppaction://hlinkfile"/>
              </a:rPr>
              <a:t>新视频</a:t>
            </a:r>
            <a:r>
              <a:rPr kumimoji="1" lang="en-US" altLang="zh-CN" sz="2000">
                <a:solidFill>
                  <a:schemeClr val="accent2"/>
                </a:solidFill>
                <a:latin typeface="Times New Roman" pitchFamily="18" charset="0"/>
                <a:hlinkClick r:id="rId4" action="ppaction://hlinkfile"/>
              </a:rPr>
              <a:t>\</a:t>
            </a:r>
            <a:r>
              <a:rPr kumimoji="1" lang="zh-CN" altLang="en-US" sz="2000">
                <a:solidFill>
                  <a:schemeClr val="accent2"/>
                </a:solidFill>
                <a:latin typeface="Times New Roman" pitchFamily="18" charset="0"/>
                <a:hlinkClick r:id="rId4" action="ppaction://hlinkfile"/>
              </a:rPr>
              <a:t>面试、辞职、辞退</a:t>
            </a:r>
            <a:r>
              <a:rPr kumimoji="1" lang="en-US" altLang="zh-CN" sz="2000">
                <a:solidFill>
                  <a:schemeClr val="accent2"/>
                </a:solidFill>
                <a:latin typeface="Times New Roman" pitchFamily="18" charset="0"/>
                <a:hlinkClick r:id="rId4" action="ppaction://hlinkfile"/>
              </a:rPr>
              <a:t>\2b</a:t>
            </a:r>
            <a:r>
              <a:rPr kumimoji="1" lang="zh-CN" altLang="en-US" sz="2000">
                <a:solidFill>
                  <a:schemeClr val="accent2"/>
                </a:solidFill>
                <a:latin typeface="Times New Roman" pitchFamily="18" charset="0"/>
                <a:hlinkClick r:id="rId4" action="ppaction://hlinkfile"/>
              </a:rPr>
              <a:t>面试交锋理想</a:t>
            </a:r>
            <a:r>
              <a:rPr kumimoji="1" lang="en-US" altLang="zh-CN" sz="2000">
                <a:solidFill>
                  <a:schemeClr val="accent2"/>
                </a:solidFill>
                <a:latin typeface="Times New Roman" pitchFamily="18" charset="0"/>
                <a:hlinkClick r:id="rId4" action="ppaction://hlinkfile"/>
              </a:rPr>
              <a:t>04</a:t>
            </a:r>
            <a:r>
              <a:rPr kumimoji="1" lang="zh-CN" altLang="en-US" sz="2000">
                <a:solidFill>
                  <a:schemeClr val="accent2"/>
                </a:solidFill>
                <a:latin typeface="Times New Roman" pitchFamily="18" charset="0"/>
                <a:hlinkClick r:id="rId4" action="ppaction://hlinkfile"/>
              </a:rPr>
              <a:t>：</a:t>
            </a:r>
            <a:r>
              <a:rPr kumimoji="1" lang="en-US" altLang="zh-CN" sz="2000">
                <a:solidFill>
                  <a:schemeClr val="accent2"/>
                </a:solidFill>
                <a:latin typeface="Times New Roman" pitchFamily="18" charset="0"/>
                <a:hlinkClick r:id="rId4" action="ppaction://hlinkfile"/>
              </a:rPr>
              <a:t>33.exe</a:t>
            </a:r>
            <a:r>
              <a:rPr kumimoji="1" lang="zh-CN" altLang="en-US" sz="2000">
                <a:solidFill>
                  <a:schemeClr val="accent2"/>
                </a:solidFill>
                <a:latin typeface="Times New Roman" pitchFamily="18" charset="0"/>
              </a:rPr>
              <a:t>阶段</a:t>
            </a:r>
            <a:r>
              <a:rPr kumimoji="1" lang="en-US" altLang="zh-CN" sz="2000">
                <a:solidFill>
                  <a:schemeClr val="accent2"/>
                </a:solidFill>
                <a:latin typeface="Times New Roman" pitchFamily="18" charset="0"/>
                <a:hlinkClick r:id="rId3" action="ppaction://hlinkfile"/>
              </a:rPr>
              <a:t>-</a:t>
            </a:r>
            <a:endParaRPr kumimoji="1" lang="en-US" altLang="zh-CN" sz="2000">
              <a:solidFill>
                <a:schemeClr val="accent2"/>
              </a:solidFill>
              <a:latin typeface="Times New Roman" pitchFamily="18" charset="0"/>
            </a:endParaRPr>
          </a:p>
        </p:txBody>
      </p:sp>
      <p:pic>
        <p:nvPicPr>
          <p:cNvPr id="571396" name="Picture 1" descr="D:\BDSTAR\6.培训\百朗教育\课件PPT\剧照20111006\面试交锋-实际\招聘面谈2实际[20111006-1338388].JPG"/>
          <p:cNvPicPr>
            <a:picLocks noChangeAspect="1" noChangeArrowheads="1"/>
          </p:cNvPicPr>
          <p:nvPr/>
        </p:nvPicPr>
        <p:blipFill>
          <a:blip r:embed="rId5" cstate="print"/>
          <a:srcRect/>
          <a:stretch>
            <a:fillRect/>
          </a:stretch>
        </p:blipFill>
        <p:spPr bwMode="auto">
          <a:xfrm>
            <a:off x="323850" y="1268413"/>
            <a:ext cx="4392613" cy="2471737"/>
          </a:xfrm>
          <a:prstGeom prst="rect">
            <a:avLst/>
          </a:prstGeom>
          <a:noFill/>
          <a:ln w="9525">
            <a:noFill/>
            <a:miter lim="800000"/>
            <a:headEnd/>
            <a:tailEnd/>
          </a:ln>
        </p:spPr>
      </p:pic>
      <p:pic>
        <p:nvPicPr>
          <p:cNvPr id="571397" name="Picture 2" descr="D:\BDSTAR\6.培训\百朗教育\课件PPT\剧照20111006\面试交锋-实际\招聘面谈2实际[20111006-1338479].JPG"/>
          <p:cNvPicPr>
            <a:picLocks noChangeAspect="1" noChangeArrowheads="1"/>
          </p:cNvPicPr>
          <p:nvPr/>
        </p:nvPicPr>
        <p:blipFill>
          <a:blip r:embed="rId6" cstate="print"/>
          <a:srcRect/>
          <a:stretch>
            <a:fillRect/>
          </a:stretch>
        </p:blipFill>
        <p:spPr bwMode="auto">
          <a:xfrm>
            <a:off x="4427538" y="1268413"/>
            <a:ext cx="4479925" cy="2447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ChangeArrowheads="1"/>
          </p:cNvSpPr>
          <p:nvPr/>
        </p:nvSpPr>
        <p:spPr bwMode="auto">
          <a:xfrm>
            <a:off x="0" y="1371600"/>
            <a:ext cx="9144000" cy="3435350"/>
          </a:xfrm>
          <a:prstGeom prst="rect">
            <a:avLst/>
          </a:prstGeom>
          <a:noFill/>
          <a:ln w="9525">
            <a:noFill/>
            <a:miter lim="800000"/>
            <a:headEnd/>
            <a:tailEnd/>
          </a:ln>
        </p:spPr>
        <p:txBody>
          <a:bodyPr>
            <a:spAutoFit/>
          </a:bodyPr>
          <a:lstStyle/>
          <a:p>
            <a:pPr algn="just"/>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eaLnBrk="0" hangingPunct="0"/>
            <a:endParaRPr kumimoji="1" lang="zh-CN" altLang="en-US" sz="2400" b="0">
              <a:latin typeface="Times New Roman" pitchFamily="18" charset="0"/>
            </a:endParaRPr>
          </a:p>
        </p:txBody>
      </p:sp>
      <p:sp>
        <p:nvSpPr>
          <p:cNvPr id="575491" name="Text Box 3"/>
          <p:cNvSpPr txBox="1">
            <a:spLocks noChangeArrowheads="1"/>
          </p:cNvSpPr>
          <p:nvPr/>
        </p:nvSpPr>
        <p:spPr bwMode="auto">
          <a:xfrm>
            <a:off x="2843213" y="404813"/>
            <a:ext cx="2286000" cy="436562"/>
          </a:xfrm>
          <a:prstGeom prst="rect">
            <a:avLst/>
          </a:prstGeom>
          <a:noFill/>
          <a:ln w="9525" algn="ctr">
            <a:noFill/>
            <a:miter lim="800000"/>
            <a:headEnd/>
            <a:tailEnd/>
          </a:ln>
        </p:spPr>
        <p:txBody>
          <a:bodyPr>
            <a:spAutoFit/>
          </a:bodyPr>
          <a:lstStyle/>
          <a:p>
            <a:pPr>
              <a:lnSpc>
                <a:spcPct val="70000"/>
              </a:lnSpc>
              <a:spcBef>
                <a:spcPct val="50000"/>
              </a:spcBef>
            </a:pPr>
            <a:r>
              <a:rPr kumimoji="1" lang="zh-CN" altLang="en-US" sz="3200" i="1">
                <a:solidFill>
                  <a:srgbClr val="FF0000"/>
                </a:solidFill>
                <a:latin typeface="黑体" pitchFamily="49" charset="-122"/>
                <a:ea typeface="黑体" pitchFamily="49" charset="-122"/>
              </a:rPr>
              <a:t>互动分析 </a:t>
            </a:r>
          </a:p>
        </p:txBody>
      </p:sp>
      <p:sp>
        <p:nvSpPr>
          <p:cNvPr id="575492" name="Oval 4"/>
          <p:cNvSpPr>
            <a:spLocks noChangeArrowheads="1"/>
          </p:cNvSpPr>
          <p:nvPr/>
        </p:nvSpPr>
        <p:spPr bwMode="auto">
          <a:xfrm>
            <a:off x="7924800" y="304800"/>
            <a:ext cx="838200" cy="838200"/>
          </a:xfrm>
          <a:prstGeom prst="ellipse">
            <a:avLst/>
          </a:prstGeom>
          <a:solidFill>
            <a:schemeClr val="bg1"/>
          </a:solidFill>
          <a:ln w="9525">
            <a:solidFill>
              <a:schemeClr val="tx1"/>
            </a:solidFill>
            <a:round/>
            <a:headEnd/>
            <a:tailEnd/>
          </a:ln>
        </p:spPr>
        <p:txBody>
          <a:bodyPr wrap="none" anchor="ctr"/>
          <a:lstStyle/>
          <a:p>
            <a:endParaRPr lang="zh-CN" altLang="en-US" b="0"/>
          </a:p>
        </p:txBody>
      </p:sp>
      <p:sp>
        <p:nvSpPr>
          <p:cNvPr id="575493" name="Oval 5"/>
          <p:cNvSpPr>
            <a:spLocks noChangeArrowheads="1"/>
          </p:cNvSpPr>
          <p:nvPr/>
        </p:nvSpPr>
        <p:spPr bwMode="auto">
          <a:xfrm>
            <a:off x="6858000" y="304800"/>
            <a:ext cx="838200" cy="838200"/>
          </a:xfrm>
          <a:prstGeom prst="ellipse">
            <a:avLst/>
          </a:prstGeom>
          <a:solidFill>
            <a:schemeClr val="bg1"/>
          </a:solidFill>
          <a:ln w="9525">
            <a:solidFill>
              <a:schemeClr val="tx1"/>
            </a:solidFill>
            <a:round/>
            <a:headEnd/>
            <a:tailEnd/>
          </a:ln>
        </p:spPr>
        <p:txBody>
          <a:bodyPr wrap="none" anchor="ctr"/>
          <a:lstStyle/>
          <a:p>
            <a:endParaRPr lang="zh-CN" altLang="en-US" b="0"/>
          </a:p>
        </p:txBody>
      </p:sp>
      <p:sp>
        <p:nvSpPr>
          <p:cNvPr id="283654" name="Text Box 6"/>
          <p:cNvSpPr txBox="1">
            <a:spLocks noChangeArrowheads="1"/>
          </p:cNvSpPr>
          <p:nvPr/>
        </p:nvSpPr>
        <p:spPr bwMode="auto">
          <a:xfrm>
            <a:off x="6934200" y="1143000"/>
            <a:ext cx="914400" cy="396875"/>
          </a:xfrm>
          <a:prstGeom prst="rect">
            <a:avLst/>
          </a:prstGeom>
          <a:noFill/>
          <a:ln w="9525">
            <a:noFill/>
            <a:miter lim="800000"/>
            <a:headEnd/>
            <a:tailEnd/>
          </a:ln>
          <a:effectLst/>
        </p:spPr>
        <p:txBody>
          <a:bodyPr>
            <a:spAutoFit/>
          </a:bodyPr>
          <a:lstStyle/>
          <a:p>
            <a:pPr>
              <a:spcBef>
                <a:spcPct val="50000"/>
              </a:spcBef>
              <a:defRPr/>
            </a:pPr>
            <a:r>
              <a:rPr kumimoji="1" lang="zh-CN" altLang="en-US" sz="2000">
                <a:solidFill>
                  <a:schemeClr val="accent2"/>
                </a:solidFill>
                <a:effectLst>
                  <a:outerShdw blurRad="38100" dist="38100" dir="2700000" algn="tl">
                    <a:srgbClr val="C0C0C0"/>
                  </a:outerShdw>
                </a:effectLst>
                <a:latin typeface="Times New Roman" pitchFamily="18" charset="0"/>
              </a:rPr>
              <a:t>准备 </a:t>
            </a:r>
          </a:p>
        </p:txBody>
      </p:sp>
      <p:sp>
        <p:nvSpPr>
          <p:cNvPr id="283655" name="Text Box 7"/>
          <p:cNvSpPr txBox="1">
            <a:spLocks noChangeArrowheads="1"/>
          </p:cNvSpPr>
          <p:nvPr/>
        </p:nvSpPr>
        <p:spPr bwMode="auto">
          <a:xfrm>
            <a:off x="8001000" y="1143000"/>
            <a:ext cx="914400" cy="396875"/>
          </a:xfrm>
          <a:prstGeom prst="rect">
            <a:avLst/>
          </a:prstGeom>
          <a:noFill/>
          <a:ln w="9525">
            <a:noFill/>
            <a:miter lim="800000"/>
            <a:headEnd/>
            <a:tailEnd/>
          </a:ln>
          <a:effectLst/>
        </p:spPr>
        <p:txBody>
          <a:bodyPr>
            <a:spAutoFit/>
          </a:bodyPr>
          <a:lstStyle/>
          <a:p>
            <a:pPr>
              <a:spcBef>
                <a:spcPct val="50000"/>
              </a:spcBef>
              <a:defRPr/>
            </a:pPr>
            <a:r>
              <a:rPr kumimoji="1" lang="zh-CN" altLang="en-US" sz="2000">
                <a:solidFill>
                  <a:schemeClr val="accent2"/>
                </a:solidFill>
                <a:effectLst>
                  <a:outerShdw blurRad="38100" dist="38100" dir="2700000" algn="tl">
                    <a:srgbClr val="C0C0C0"/>
                  </a:outerShdw>
                </a:effectLst>
                <a:latin typeface="Times New Roman" pitchFamily="18" charset="0"/>
              </a:rPr>
              <a:t>讨论</a:t>
            </a:r>
          </a:p>
        </p:txBody>
      </p:sp>
      <p:sp>
        <p:nvSpPr>
          <p:cNvPr id="283656" name="Text Box 8"/>
          <p:cNvSpPr txBox="1">
            <a:spLocks noChangeArrowheads="1"/>
          </p:cNvSpPr>
          <p:nvPr/>
        </p:nvSpPr>
        <p:spPr bwMode="auto">
          <a:xfrm>
            <a:off x="7086600" y="457200"/>
            <a:ext cx="381000" cy="519113"/>
          </a:xfrm>
          <a:prstGeom prst="rect">
            <a:avLst/>
          </a:prstGeom>
          <a:noFill/>
          <a:ln w="9525">
            <a:noFill/>
            <a:miter lim="800000"/>
            <a:headEnd/>
            <a:tailEnd/>
          </a:ln>
          <a:effectLst/>
        </p:spPr>
        <p:txBody>
          <a:bodyPr>
            <a:spAutoFit/>
          </a:bodyPr>
          <a:lstStyle/>
          <a:p>
            <a:pPr>
              <a:spcBef>
                <a:spcPct val="50000"/>
              </a:spcBef>
              <a:defRPr/>
            </a:pPr>
            <a:r>
              <a:rPr kumimoji="1" lang="en-US" altLang="zh-CN" sz="2800">
                <a:solidFill>
                  <a:schemeClr val="accent2"/>
                </a:solidFill>
                <a:effectLst>
                  <a:outerShdw blurRad="38100" dist="38100" dir="2700000" algn="tl">
                    <a:srgbClr val="C0C0C0"/>
                  </a:outerShdw>
                </a:effectLst>
                <a:latin typeface="Times New Roman" pitchFamily="18" charset="0"/>
              </a:rPr>
              <a:t>2</a:t>
            </a:r>
          </a:p>
        </p:txBody>
      </p:sp>
      <p:sp>
        <p:nvSpPr>
          <p:cNvPr id="283657" name="Text Box 9"/>
          <p:cNvSpPr txBox="1">
            <a:spLocks noChangeArrowheads="1"/>
          </p:cNvSpPr>
          <p:nvPr/>
        </p:nvSpPr>
        <p:spPr bwMode="auto">
          <a:xfrm>
            <a:off x="8153400" y="457200"/>
            <a:ext cx="457200" cy="519113"/>
          </a:xfrm>
          <a:prstGeom prst="rect">
            <a:avLst/>
          </a:prstGeom>
          <a:noFill/>
          <a:ln w="9525">
            <a:noFill/>
            <a:miter lim="800000"/>
            <a:headEnd/>
            <a:tailEnd/>
          </a:ln>
          <a:effectLst/>
        </p:spPr>
        <p:txBody>
          <a:bodyPr>
            <a:spAutoFit/>
          </a:bodyPr>
          <a:lstStyle/>
          <a:p>
            <a:pPr>
              <a:spcBef>
                <a:spcPct val="50000"/>
              </a:spcBef>
              <a:defRPr/>
            </a:pPr>
            <a:r>
              <a:rPr kumimoji="1" lang="en-US" altLang="zh-CN" sz="2800">
                <a:solidFill>
                  <a:schemeClr val="accent2"/>
                </a:solidFill>
                <a:effectLst>
                  <a:outerShdw blurRad="38100" dist="38100" dir="2700000" algn="tl">
                    <a:srgbClr val="C0C0C0"/>
                  </a:outerShdw>
                </a:effectLst>
                <a:latin typeface="Times New Roman" pitchFamily="18" charset="0"/>
              </a:rPr>
              <a:t>6</a:t>
            </a:r>
          </a:p>
        </p:txBody>
      </p:sp>
      <p:sp>
        <p:nvSpPr>
          <p:cNvPr id="575498" name="Text Box 10"/>
          <p:cNvSpPr txBox="1">
            <a:spLocks noChangeArrowheads="1"/>
          </p:cNvSpPr>
          <p:nvPr/>
        </p:nvSpPr>
        <p:spPr bwMode="auto">
          <a:xfrm>
            <a:off x="1295400" y="1676400"/>
            <a:ext cx="6858000" cy="2611438"/>
          </a:xfrm>
          <a:prstGeom prst="rect">
            <a:avLst/>
          </a:prstGeom>
          <a:noFill/>
          <a:ln w="9525">
            <a:noFill/>
            <a:miter lim="800000"/>
            <a:headEnd/>
            <a:tailEnd/>
          </a:ln>
        </p:spPr>
        <p:txBody>
          <a:bodyPr>
            <a:spAutoFit/>
          </a:bodyPr>
          <a:lstStyle/>
          <a:p>
            <a:pPr marL="476250" indent="-476250" algn="just">
              <a:lnSpc>
                <a:spcPct val="135000"/>
              </a:lnSpc>
              <a:spcBef>
                <a:spcPct val="50000"/>
              </a:spcBef>
              <a:buFontTx/>
              <a:buAutoNum type="arabicPeriod"/>
            </a:pPr>
            <a:r>
              <a:rPr kumimoji="1" lang="zh-CN" altLang="en-US" sz="2800">
                <a:solidFill>
                  <a:schemeClr val="accent2"/>
                </a:solidFill>
                <a:latin typeface="Times New Roman" pitchFamily="18" charset="0"/>
              </a:rPr>
              <a:t>面试官问了些什么样的问题？效果如何？</a:t>
            </a:r>
          </a:p>
          <a:p>
            <a:pPr marL="476250" indent="-476250" algn="just">
              <a:lnSpc>
                <a:spcPct val="135000"/>
              </a:lnSpc>
              <a:spcBef>
                <a:spcPct val="50000"/>
              </a:spcBef>
              <a:buFontTx/>
              <a:buAutoNum type="arabicPeriod"/>
            </a:pPr>
            <a:r>
              <a:rPr kumimoji="1" lang="zh-CN" altLang="en-US" sz="2800">
                <a:solidFill>
                  <a:schemeClr val="accent2"/>
                </a:solidFill>
                <a:latin typeface="Times New Roman" pitchFamily="18" charset="0"/>
              </a:rPr>
              <a:t>从这些问题中，你能归纳出什么方法或技巧吗？</a:t>
            </a: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Text Box 2"/>
          <p:cNvSpPr txBox="1">
            <a:spLocks noChangeArrowheads="1"/>
          </p:cNvSpPr>
          <p:nvPr/>
        </p:nvSpPr>
        <p:spPr bwMode="auto">
          <a:xfrm>
            <a:off x="1116013" y="404813"/>
            <a:ext cx="5867400" cy="433387"/>
          </a:xfrm>
          <a:prstGeom prst="rect">
            <a:avLst/>
          </a:prstGeom>
          <a:noFill/>
          <a:ln w="9525" algn="ctr">
            <a:noFill/>
            <a:miter lim="800000"/>
            <a:headEnd/>
            <a:tailEnd/>
          </a:ln>
        </p:spPr>
        <p:txBody>
          <a:bodyPr>
            <a:spAutoFit/>
          </a:bodyPr>
          <a:lstStyle/>
          <a:p>
            <a:pPr>
              <a:lnSpc>
                <a:spcPct val="70000"/>
              </a:lnSpc>
              <a:spcBef>
                <a:spcPct val="50000"/>
              </a:spcBef>
            </a:pPr>
            <a:r>
              <a:rPr kumimoji="1" lang="zh-CN" altLang="en-US" sz="3200" i="1">
                <a:solidFill>
                  <a:srgbClr val="FF0000"/>
                </a:solidFill>
                <a:latin typeface="黑体" pitchFamily="49" charset="-122"/>
                <a:ea typeface="黑体" pitchFamily="49" charset="-122"/>
              </a:rPr>
              <a:t>理想情形下面试官的问题</a:t>
            </a:r>
            <a:r>
              <a:rPr kumimoji="1" lang="zh-CN" altLang="en-US" sz="3200" i="1">
                <a:latin typeface="黑体" pitchFamily="49" charset="-122"/>
                <a:ea typeface="黑体" pitchFamily="49" charset="-122"/>
              </a:rPr>
              <a:t> </a:t>
            </a:r>
          </a:p>
        </p:txBody>
      </p:sp>
      <p:sp>
        <p:nvSpPr>
          <p:cNvPr id="577539" name="Rectangle 3"/>
          <p:cNvSpPr>
            <a:spLocks noChangeArrowheads="1"/>
          </p:cNvSpPr>
          <p:nvPr/>
        </p:nvSpPr>
        <p:spPr bwMode="auto">
          <a:xfrm>
            <a:off x="152400" y="914400"/>
            <a:ext cx="8991600" cy="5705475"/>
          </a:xfrm>
          <a:prstGeom prst="rect">
            <a:avLst/>
          </a:prstGeom>
          <a:noFill/>
          <a:ln w="9525">
            <a:noFill/>
            <a:miter lim="800000"/>
            <a:headEnd/>
            <a:tailEnd/>
          </a:ln>
        </p:spPr>
        <p:txBody>
          <a:bodyPr anchor="ctr">
            <a:spAutoFit/>
          </a:bodyPr>
          <a:lstStyle/>
          <a:p>
            <a:pPr marL="342900" indent="-342900">
              <a:lnSpc>
                <a:spcPct val="120000"/>
              </a:lnSpc>
              <a:buFontTx/>
              <a:buAutoNum type="arabicPeriod"/>
            </a:pPr>
            <a:r>
              <a:rPr lang="en-US" altLang="zh-CN">
                <a:latin typeface="宋体" pitchFamily="2" charset="-122"/>
              </a:rPr>
              <a:t>―――</a:t>
            </a:r>
            <a:r>
              <a:rPr lang="zh-CN" altLang="en-US">
                <a:latin typeface="宋体" pitchFamily="2" charset="-122"/>
              </a:rPr>
              <a:t>你有这方面的经验吗？</a:t>
            </a:r>
          </a:p>
          <a:p>
            <a:pPr marL="342900" indent="-342900">
              <a:lnSpc>
                <a:spcPct val="120000"/>
              </a:lnSpc>
              <a:buFontTx/>
              <a:buAutoNum type="arabicPeriod"/>
            </a:pPr>
            <a:r>
              <a:rPr lang="zh-CN" altLang="en-US">
                <a:latin typeface="宋体" pitchFamily="2" charset="-122"/>
              </a:rPr>
              <a:t>其中你感受最深或者最成功的是什么项目呢？</a:t>
            </a:r>
          </a:p>
          <a:p>
            <a:pPr marL="342900" indent="-342900">
              <a:lnSpc>
                <a:spcPct val="120000"/>
              </a:lnSpc>
              <a:buFontTx/>
              <a:buAutoNum type="arabicPeriod"/>
            </a:pPr>
            <a:r>
              <a:rPr lang="zh-CN" altLang="en-US">
                <a:latin typeface="宋体" pitchFamily="2" charset="-122"/>
              </a:rPr>
              <a:t>哦，这个</a:t>
            </a:r>
            <a:r>
              <a:rPr lang="en-US" altLang="zh-CN">
                <a:latin typeface="宋体" pitchFamily="2" charset="-122"/>
              </a:rPr>
              <a:t>EIP</a:t>
            </a:r>
            <a:r>
              <a:rPr lang="zh-CN" altLang="en-US">
                <a:latin typeface="宋体" pitchFamily="2" charset="-122"/>
              </a:rPr>
              <a:t>项目的需求是如何提出的？</a:t>
            </a:r>
          </a:p>
          <a:p>
            <a:pPr marL="342900" indent="-342900">
              <a:lnSpc>
                <a:spcPct val="120000"/>
              </a:lnSpc>
              <a:buFontTx/>
              <a:buAutoNum type="arabicPeriod"/>
            </a:pPr>
            <a:r>
              <a:rPr lang="zh-CN" altLang="en-US">
                <a:latin typeface="宋体" pitchFamily="2" charset="-122"/>
              </a:rPr>
              <a:t>当时此类项目的行业特点如何？</a:t>
            </a:r>
          </a:p>
          <a:p>
            <a:pPr marL="342900" indent="-342900">
              <a:lnSpc>
                <a:spcPct val="120000"/>
              </a:lnSpc>
              <a:buFontTx/>
              <a:buAutoNum type="arabicPeriod"/>
            </a:pPr>
            <a:r>
              <a:rPr lang="zh-CN" altLang="en-US">
                <a:latin typeface="宋体" pitchFamily="2" charset="-122"/>
              </a:rPr>
              <a:t>项目组是如何形成的？当时成立项目小组时出现了什么问题？如何解决的？</a:t>
            </a:r>
          </a:p>
          <a:p>
            <a:pPr marL="342900" indent="-342900">
              <a:lnSpc>
                <a:spcPct val="120000"/>
              </a:lnSpc>
              <a:buFontTx/>
              <a:buAutoNum type="arabicPeriod"/>
            </a:pPr>
            <a:r>
              <a:rPr lang="zh-CN" altLang="en-US">
                <a:latin typeface="宋体" pitchFamily="2" charset="-122"/>
              </a:rPr>
              <a:t>项目小组刚成立时，你主要忙些什么？ </a:t>
            </a:r>
          </a:p>
          <a:p>
            <a:pPr marL="342900" indent="-342900">
              <a:lnSpc>
                <a:spcPct val="120000"/>
              </a:lnSpc>
              <a:buFontTx/>
              <a:buAutoNum type="arabicPeriod"/>
            </a:pPr>
            <a:r>
              <a:rPr lang="zh-CN" altLang="en-US">
                <a:latin typeface="宋体" pitchFamily="2" charset="-122"/>
              </a:rPr>
              <a:t>你是如何确保项目质量的？ </a:t>
            </a:r>
          </a:p>
          <a:p>
            <a:pPr marL="342900" indent="-342900">
              <a:lnSpc>
                <a:spcPct val="120000"/>
              </a:lnSpc>
              <a:buFontTx/>
              <a:buAutoNum type="arabicPeriod"/>
            </a:pPr>
            <a:r>
              <a:rPr lang="zh-CN" altLang="en-US">
                <a:latin typeface="宋体" pitchFamily="2" charset="-122"/>
              </a:rPr>
              <a:t>这个</a:t>
            </a:r>
            <a:r>
              <a:rPr lang="en-US" altLang="zh-CN">
                <a:latin typeface="宋体" pitchFamily="2" charset="-122"/>
              </a:rPr>
              <a:t>EIP</a:t>
            </a:r>
            <a:r>
              <a:rPr lang="zh-CN" altLang="en-US">
                <a:latin typeface="宋体" pitchFamily="2" charset="-122"/>
              </a:rPr>
              <a:t>项目的工期、成本与质量之间有矛盾吗？怎么解决的？ </a:t>
            </a:r>
          </a:p>
          <a:p>
            <a:pPr marL="342900" indent="-342900">
              <a:lnSpc>
                <a:spcPct val="120000"/>
              </a:lnSpc>
              <a:buFontTx/>
              <a:buAutoNum type="arabicPeriod"/>
            </a:pPr>
            <a:r>
              <a:rPr lang="zh-CN" altLang="en-US">
                <a:latin typeface="宋体" pitchFamily="2" charset="-122"/>
              </a:rPr>
              <a:t>有需求变更吗？如何处理的？请举例说明</a:t>
            </a:r>
          </a:p>
          <a:p>
            <a:pPr marL="342900" indent="-342900">
              <a:lnSpc>
                <a:spcPct val="120000"/>
              </a:lnSpc>
              <a:buFontTx/>
              <a:buAutoNum type="arabicPeriod"/>
            </a:pPr>
            <a:r>
              <a:rPr lang="zh-CN" altLang="en-US">
                <a:latin typeface="宋体" pitchFamily="2" charset="-122"/>
              </a:rPr>
              <a:t>工作量估算准确吗？如不准确，原因是什么？你们是如何处理的？</a:t>
            </a:r>
          </a:p>
          <a:p>
            <a:pPr marL="342900" indent="-342900">
              <a:lnSpc>
                <a:spcPct val="120000"/>
              </a:lnSpc>
              <a:buFontTx/>
              <a:buAutoNum type="arabicPeriod"/>
            </a:pPr>
            <a:r>
              <a:rPr lang="zh-CN" altLang="en-US">
                <a:latin typeface="宋体" pitchFamily="2" charset="-122"/>
              </a:rPr>
              <a:t>在项目执行过程中出现了什么意外事件？如何处理的？ </a:t>
            </a:r>
          </a:p>
          <a:p>
            <a:pPr marL="342900" indent="-342900">
              <a:lnSpc>
                <a:spcPct val="120000"/>
              </a:lnSpc>
              <a:buFontTx/>
              <a:buAutoNum type="arabicPeriod"/>
            </a:pPr>
            <a:r>
              <a:rPr lang="zh-CN" altLang="en-US">
                <a:latin typeface="宋体" pitchFamily="2" charset="-122"/>
              </a:rPr>
              <a:t>项目组成员工作绩效不好，怎么办？能举个例子吗？ </a:t>
            </a:r>
          </a:p>
          <a:p>
            <a:pPr marL="342900" indent="-342900">
              <a:lnSpc>
                <a:spcPct val="120000"/>
              </a:lnSpc>
              <a:buFontTx/>
              <a:buAutoNum type="arabicPeriod"/>
            </a:pPr>
            <a:r>
              <a:rPr lang="zh-CN" altLang="en-US">
                <a:latin typeface="宋体" pitchFamily="2" charset="-122"/>
              </a:rPr>
              <a:t>后来项目结果怎么样？ </a:t>
            </a:r>
          </a:p>
          <a:p>
            <a:pPr marL="342900" indent="-342900">
              <a:lnSpc>
                <a:spcPct val="120000"/>
              </a:lnSpc>
              <a:buFontTx/>
              <a:buAutoNum type="arabicPeriod"/>
            </a:pPr>
            <a:r>
              <a:rPr lang="zh-CN" altLang="en-US">
                <a:latin typeface="宋体" pitchFamily="2" charset="-122"/>
              </a:rPr>
              <a:t>请您自己对该项目作个全面的评价！ </a:t>
            </a:r>
          </a:p>
          <a:p>
            <a:pPr marL="342900" indent="-342900">
              <a:lnSpc>
                <a:spcPct val="120000"/>
              </a:lnSpc>
              <a:buFontTx/>
              <a:buAutoNum type="arabicPeriod"/>
            </a:pPr>
            <a:r>
              <a:rPr lang="zh-CN" altLang="en-US">
                <a:latin typeface="宋体" pitchFamily="2" charset="-122"/>
              </a:rPr>
              <a:t>如果再来一次的话，你会在哪</a:t>
            </a:r>
            <a:r>
              <a:rPr lang="en-US" altLang="zh-CN">
                <a:latin typeface="宋体" pitchFamily="2" charset="-122"/>
              </a:rPr>
              <a:t>3</a:t>
            </a:r>
            <a:r>
              <a:rPr lang="zh-CN" altLang="en-US">
                <a:latin typeface="宋体" pitchFamily="2" charset="-122"/>
              </a:rPr>
              <a:t>个方面做得更好？ </a:t>
            </a:r>
          </a:p>
          <a:p>
            <a:pPr marL="342900" indent="-342900">
              <a:lnSpc>
                <a:spcPct val="120000"/>
              </a:lnSpc>
              <a:buFontTx/>
              <a:buAutoNum type="arabicPeriod"/>
            </a:pPr>
            <a:r>
              <a:rPr lang="zh-CN" altLang="en-US">
                <a:latin typeface="宋体" pitchFamily="2" charset="-122"/>
              </a:rPr>
              <a:t>这个项目结项后，它对整个公司的业务产生了什么影响吗？或者说，基于这个项目，你向公司提出了哪些业务发展建议？为什么？</a:t>
            </a: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Freeform 2"/>
          <p:cNvSpPr>
            <a:spLocks/>
          </p:cNvSpPr>
          <p:nvPr/>
        </p:nvSpPr>
        <p:spPr bwMode="auto">
          <a:xfrm>
            <a:off x="2195513" y="1773238"/>
            <a:ext cx="2408237" cy="2173287"/>
          </a:xfrm>
          <a:custGeom>
            <a:avLst/>
            <a:gdLst/>
            <a:ahLst/>
            <a:cxnLst>
              <a:cxn ang="0">
                <a:pos x="583" y="1155"/>
              </a:cxn>
              <a:cxn ang="0">
                <a:pos x="615" y="1098"/>
              </a:cxn>
              <a:cxn ang="0">
                <a:pos x="652" y="1048"/>
              </a:cxn>
              <a:cxn ang="0">
                <a:pos x="694" y="1002"/>
              </a:cxn>
              <a:cxn ang="0">
                <a:pos x="742" y="959"/>
              </a:cxn>
              <a:cxn ang="0">
                <a:pos x="794" y="922"/>
              </a:cxn>
              <a:cxn ang="0">
                <a:pos x="845" y="892"/>
              </a:cxn>
              <a:cxn ang="0">
                <a:pos x="899" y="866"/>
              </a:cxn>
              <a:cxn ang="0">
                <a:pos x="957" y="846"/>
              </a:cxn>
              <a:cxn ang="0">
                <a:pos x="1013" y="831"/>
              </a:cxn>
              <a:cxn ang="0">
                <a:pos x="1073" y="821"/>
              </a:cxn>
              <a:cxn ang="0">
                <a:pos x="1090" y="1037"/>
              </a:cxn>
              <a:cxn ang="0">
                <a:pos x="1410" y="511"/>
              </a:cxn>
              <a:cxn ang="0">
                <a:pos x="1032" y="0"/>
              </a:cxn>
              <a:cxn ang="0">
                <a:pos x="1034" y="192"/>
              </a:cxn>
              <a:cxn ang="0">
                <a:pos x="944" y="203"/>
              </a:cxn>
              <a:cxn ang="0">
                <a:pos x="855" y="221"/>
              </a:cxn>
              <a:cxn ang="0">
                <a:pos x="768" y="244"/>
              </a:cxn>
              <a:cxn ang="0">
                <a:pos x="683" y="274"/>
              </a:cxn>
              <a:cxn ang="0">
                <a:pos x="600" y="310"/>
              </a:cxn>
              <a:cxn ang="0">
                <a:pos x="520" y="351"/>
              </a:cxn>
              <a:cxn ang="0">
                <a:pos x="442" y="399"/>
              </a:cxn>
              <a:cxn ang="0">
                <a:pos x="372" y="448"/>
              </a:cxn>
              <a:cxn ang="0">
                <a:pos x="307" y="501"/>
              </a:cxn>
              <a:cxn ang="0">
                <a:pos x="246" y="560"/>
              </a:cxn>
              <a:cxn ang="0">
                <a:pos x="187" y="620"/>
              </a:cxn>
              <a:cxn ang="0">
                <a:pos x="133" y="686"/>
              </a:cxn>
              <a:cxn ang="0">
                <a:pos x="84" y="755"/>
              </a:cxn>
              <a:cxn ang="0">
                <a:pos x="39" y="827"/>
              </a:cxn>
              <a:cxn ang="0">
                <a:pos x="0" y="902"/>
              </a:cxn>
              <a:cxn ang="0">
                <a:pos x="382" y="871"/>
              </a:cxn>
              <a:cxn ang="0">
                <a:pos x="583" y="1155"/>
              </a:cxn>
            </a:cxnLst>
            <a:rect l="0" t="0" r="r" b="b"/>
            <a:pathLst>
              <a:path w="1411" h="1156">
                <a:moveTo>
                  <a:pt x="583" y="1155"/>
                </a:moveTo>
                <a:lnTo>
                  <a:pt x="615" y="1098"/>
                </a:lnTo>
                <a:lnTo>
                  <a:pt x="652" y="1048"/>
                </a:lnTo>
                <a:lnTo>
                  <a:pt x="694" y="1002"/>
                </a:lnTo>
                <a:lnTo>
                  <a:pt x="742" y="959"/>
                </a:lnTo>
                <a:lnTo>
                  <a:pt x="794" y="922"/>
                </a:lnTo>
                <a:lnTo>
                  <a:pt x="845" y="892"/>
                </a:lnTo>
                <a:lnTo>
                  <a:pt x="899" y="866"/>
                </a:lnTo>
                <a:lnTo>
                  <a:pt x="957" y="846"/>
                </a:lnTo>
                <a:lnTo>
                  <a:pt x="1013" y="831"/>
                </a:lnTo>
                <a:lnTo>
                  <a:pt x="1073" y="821"/>
                </a:lnTo>
                <a:lnTo>
                  <a:pt x="1090" y="1037"/>
                </a:lnTo>
                <a:lnTo>
                  <a:pt x="1410" y="511"/>
                </a:lnTo>
                <a:lnTo>
                  <a:pt x="1032" y="0"/>
                </a:lnTo>
                <a:lnTo>
                  <a:pt x="1034" y="192"/>
                </a:lnTo>
                <a:lnTo>
                  <a:pt x="944" y="203"/>
                </a:lnTo>
                <a:lnTo>
                  <a:pt x="855" y="221"/>
                </a:lnTo>
                <a:lnTo>
                  <a:pt x="768" y="244"/>
                </a:lnTo>
                <a:lnTo>
                  <a:pt x="683" y="274"/>
                </a:lnTo>
                <a:lnTo>
                  <a:pt x="600" y="310"/>
                </a:lnTo>
                <a:lnTo>
                  <a:pt x="520" y="351"/>
                </a:lnTo>
                <a:lnTo>
                  <a:pt x="442" y="399"/>
                </a:lnTo>
                <a:lnTo>
                  <a:pt x="372" y="448"/>
                </a:lnTo>
                <a:lnTo>
                  <a:pt x="307" y="501"/>
                </a:lnTo>
                <a:lnTo>
                  <a:pt x="246" y="560"/>
                </a:lnTo>
                <a:lnTo>
                  <a:pt x="187" y="620"/>
                </a:lnTo>
                <a:lnTo>
                  <a:pt x="133" y="686"/>
                </a:lnTo>
                <a:lnTo>
                  <a:pt x="84" y="755"/>
                </a:lnTo>
                <a:lnTo>
                  <a:pt x="39" y="827"/>
                </a:lnTo>
                <a:lnTo>
                  <a:pt x="0" y="902"/>
                </a:lnTo>
                <a:lnTo>
                  <a:pt x="382" y="871"/>
                </a:lnTo>
                <a:lnTo>
                  <a:pt x="583" y="1155"/>
                </a:lnTo>
              </a:path>
            </a:pathLst>
          </a:custGeom>
          <a:solidFill>
            <a:schemeClr val="bg1"/>
          </a:solidFill>
          <a:ln w="12700" cap="rnd" cmpd="sng">
            <a:solidFill>
              <a:srgbClr val="000000"/>
            </a:solidFill>
            <a:prstDash val="solid"/>
            <a:round/>
            <a:headEnd/>
            <a:tailEnd/>
          </a:ln>
          <a:effectLst>
            <a:outerShdw dist="107763" dir="2700000" algn="ctr" rotWithShape="0">
              <a:schemeClr val="bg2"/>
            </a:outerShdw>
          </a:effectLst>
        </p:spPr>
        <p:txBody>
          <a:bodyPr/>
          <a:lstStyle/>
          <a:p>
            <a:pPr>
              <a:defRPr/>
            </a:pPr>
            <a:endParaRPr lang="zh-CN" altLang="en-US"/>
          </a:p>
        </p:txBody>
      </p:sp>
      <p:sp>
        <p:nvSpPr>
          <p:cNvPr id="401411" name="Freeform 3"/>
          <p:cNvSpPr>
            <a:spLocks/>
          </p:cNvSpPr>
          <p:nvPr/>
        </p:nvSpPr>
        <p:spPr bwMode="auto">
          <a:xfrm>
            <a:off x="4667250" y="2171700"/>
            <a:ext cx="1844675" cy="1647825"/>
          </a:xfrm>
          <a:custGeom>
            <a:avLst/>
            <a:gdLst/>
            <a:ahLst/>
            <a:cxnLst>
              <a:cxn ang="0">
                <a:pos x="846" y="1176"/>
              </a:cxn>
              <a:cxn ang="0">
                <a:pos x="994" y="1027"/>
              </a:cxn>
              <a:cxn ang="0">
                <a:pos x="1137" y="875"/>
              </a:cxn>
              <a:cxn ang="0">
                <a:pos x="1277" y="721"/>
              </a:cxn>
              <a:cxn ang="0">
                <a:pos x="1065" y="779"/>
              </a:cxn>
              <a:cxn ang="0">
                <a:pos x="1028" y="700"/>
              </a:cxn>
              <a:cxn ang="0">
                <a:pos x="988" y="622"/>
              </a:cxn>
              <a:cxn ang="0">
                <a:pos x="943" y="550"/>
              </a:cxn>
              <a:cxn ang="0">
                <a:pos x="892" y="480"/>
              </a:cxn>
              <a:cxn ang="0">
                <a:pos x="835" y="414"/>
              </a:cxn>
              <a:cxn ang="0">
                <a:pos x="774" y="352"/>
              </a:cxn>
              <a:cxn ang="0">
                <a:pos x="711" y="293"/>
              </a:cxn>
              <a:cxn ang="0">
                <a:pos x="642" y="241"/>
              </a:cxn>
              <a:cxn ang="0">
                <a:pos x="570" y="191"/>
              </a:cxn>
              <a:cxn ang="0">
                <a:pos x="496" y="148"/>
              </a:cxn>
              <a:cxn ang="0">
                <a:pos x="417" y="109"/>
              </a:cxn>
              <a:cxn ang="0">
                <a:pos x="338" y="77"/>
              </a:cxn>
              <a:cxn ang="0">
                <a:pos x="255" y="48"/>
              </a:cxn>
              <a:cxn ang="0">
                <a:pos x="171" y="27"/>
              </a:cxn>
              <a:cxn ang="0">
                <a:pos x="87" y="11"/>
              </a:cxn>
              <a:cxn ang="0">
                <a:pos x="0" y="0"/>
              </a:cxn>
              <a:cxn ang="0">
                <a:pos x="213" y="313"/>
              </a:cxn>
              <a:cxn ang="0">
                <a:pos x="39" y="638"/>
              </a:cxn>
              <a:cxn ang="0">
                <a:pos x="101" y="655"/>
              </a:cxn>
              <a:cxn ang="0">
                <a:pos x="161" y="681"/>
              </a:cxn>
              <a:cxn ang="0">
                <a:pos x="216" y="713"/>
              </a:cxn>
              <a:cxn ang="0">
                <a:pos x="271" y="750"/>
              </a:cxn>
              <a:cxn ang="0">
                <a:pos x="319" y="792"/>
              </a:cxn>
              <a:cxn ang="0">
                <a:pos x="365" y="839"/>
              </a:cxn>
              <a:cxn ang="0">
                <a:pos x="404" y="888"/>
              </a:cxn>
              <a:cxn ang="0">
                <a:pos x="438" y="944"/>
              </a:cxn>
              <a:cxn ang="0">
                <a:pos x="211" y="1004"/>
              </a:cxn>
              <a:cxn ang="0">
                <a:pos x="846" y="1176"/>
              </a:cxn>
            </a:cxnLst>
            <a:rect l="0" t="0" r="r" b="b"/>
            <a:pathLst>
              <a:path w="1278" h="1177">
                <a:moveTo>
                  <a:pt x="846" y="1176"/>
                </a:moveTo>
                <a:lnTo>
                  <a:pt x="994" y="1027"/>
                </a:lnTo>
                <a:lnTo>
                  <a:pt x="1137" y="875"/>
                </a:lnTo>
                <a:lnTo>
                  <a:pt x="1277" y="721"/>
                </a:lnTo>
                <a:lnTo>
                  <a:pt x="1065" y="779"/>
                </a:lnTo>
                <a:lnTo>
                  <a:pt x="1028" y="700"/>
                </a:lnTo>
                <a:lnTo>
                  <a:pt x="988" y="622"/>
                </a:lnTo>
                <a:lnTo>
                  <a:pt x="943" y="550"/>
                </a:lnTo>
                <a:lnTo>
                  <a:pt x="892" y="480"/>
                </a:lnTo>
                <a:lnTo>
                  <a:pt x="835" y="414"/>
                </a:lnTo>
                <a:lnTo>
                  <a:pt x="774" y="352"/>
                </a:lnTo>
                <a:lnTo>
                  <a:pt x="711" y="293"/>
                </a:lnTo>
                <a:lnTo>
                  <a:pt x="642" y="241"/>
                </a:lnTo>
                <a:lnTo>
                  <a:pt x="570" y="191"/>
                </a:lnTo>
                <a:lnTo>
                  <a:pt x="496" y="148"/>
                </a:lnTo>
                <a:lnTo>
                  <a:pt x="417" y="109"/>
                </a:lnTo>
                <a:lnTo>
                  <a:pt x="338" y="77"/>
                </a:lnTo>
                <a:lnTo>
                  <a:pt x="255" y="48"/>
                </a:lnTo>
                <a:lnTo>
                  <a:pt x="171" y="27"/>
                </a:lnTo>
                <a:lnTo>
                  <a:pt x="87" y="11"/>
                </a:lnTo>
                <a:lnTo>
                  <a:pt x="0" y="0"/>
                </a:lnTo>
                <a:lnTo>
                  <a:pt x="213" y="313"/>
                </a:lnTo>
                <a:lnTo>
                  <a:pt x="39" y="638"/>
                </a:lnTo>
                <a:lnTo>
                  <a:pt x="101" y="655"/>
                </a:lnTo>
                <a:lnTo>
                  <a:pt x="161" y="681"/>
                </a:lnTo>
                <a:lnTo>
                  <a:pt x="216" y="713"/>
                </a:lnTo>
                <a:lnTo>
                  <a:pt x="271" y="750"/>
                </a:lnTo>
                <a:lnTo>
                  <a:pt x="319" y="792"/>
                </a:lnTo>
                <a:lnTo>
                  <a:pt x="365" y="839"/>
                </a:lnTo>
                <a:lnTo>
                  <a:pt x="404" y="888"/>
                </a:lnTo>
                <a:lnTo>
                  <a:pt x="438" y="944"/>
                </a:lnTo>
                <a:lnTo>
                  <a:pt x="211" y="1004"/>
                </a:lnTo>
                <a:lnTo>
                  <a:pt x="846" y="1176"/>
                </a:lnTo>
              </a:path>
            </a:pathLst>
          </a:custGeom>
          <a:solidFill>
            <a:schemeClr val="bg1"/>
          </a:solidFill>
          <a:ln w="12700" cap="rnd" cmpd="sng">
            <a:solidFill>
              <a:srgbClr val="000000"/>
            </a:solidFill>
            <a:prstDash val="solid"/>
            <a:round/>
            <a:headEnd/>
            <a:tailEnd/>
          </a:ln>
          <a:effectLst>
            <a:outerShdw dist="107763" dir="2700000" algn="ctr" rotWithShape="0">
              <a:schemeClr val="bg2"/>
            </a:outerShdw>
          </a:effectLst>
        </p:spPr>
        <p:txBody>
          <a:bodyPr/>
          <a:lstStyle/>
          <a:p>
            <a:pPr>
              <a:defRPr/>
            </a:pPr>
            <a:endParaRPr lang="zh-CN" altLang="en-US"/>
          </a:p>
        </p:txBody>
      </p:sp>
      <p:sp>
        <p:nvSpPr>
          <p:cNvPr id="401412" name="Freeform 4"/>
          <p:cNvSpPr>
            <a:spLocks/>
          </p:cNvSpPr>
          <p:nvPr/>
        </p:nvSpPr>
        <p:spPr bwMode="auto">
          <a:xfrm>
            <a:off x="4946650" y="3521075"/>
            <a:ext cx="1395413" cy="2081213"/>
          </a:xfrm>
          <a:custGeom>
            <a:avLst/>
            <a:gdLst/>
            <a:ahLst/>
            <a:cxnLst>
              <a:cxn ang="0">
                <a:pos x="314" y="174"/>
              </a:cxn>
              <a:cxn ang="0">
                <a:pos x="323" y="235"/>
              </a:cxn>
              <a:cxn ang="0">
                <a:pos x="325" y="300"/>
              </a:cxn>
              <a:cxn ang="0">
                <a:pos x="322" y="364"/>
              </a:cxn>
              <a:cxn ang="0">
                <a:pos x="310" y="425"/>
              </a:cxn>
              <a:cxn ang="0">
                <a:pos x="293" y="487"/>
              </a:cxn>
              <a:cxn ang="0">
                <a:pos x="271" y="546"/>
              </a:cxn>
              <a:cxn ang="0">
                <a:pos x="240" y="604"/>
              </a:cxn>
              <a:cxn ang="0">
                <a:pos x="206" y="657"/>
              </a:cxn>
              <a:cxn ang="0">
                <a:pos x="165" y="707"/>
              </a:cxn>
              <a:cxn ang="0">
                <a:pos x="121" y="754"/>
              </a:cxn>
              <a:cxn ang="0">
                <a:pos x="0" y="533"/>
              </a:cxn>
              <a:cxn ang="0">
                <a:pos x="0" y="1178"/>
              </a:cxn>
              <a:cxn ang="0">
                <a:pos x="548" y="1485"/>
              </a:cxn>
              <a:cxn ang="0">
                <a:pos x="444" y="1308"/>
              </a:cxn>
              <a:cxn ang="0">
                <a:pos x="513" y="1253"/>
              </a:cxn>
              <a:cxn ang="0">
                <a:pos x="577" y="1195"/>
              </a:cxn>
              <a:cxn ang="0">
                <a:pos x="638" y="1132"/>
              </a:cxn>
              <a:cxn ang="0">
                <a:pos x="696" y="1066"/>
              </a:cxn>
              <a:cxn ang="0">
                <a:pos x="747" y="995"/>
              </a:cxn>
              <a:cxn ang="0">
                <a:pos x="793" y="922"/>
              </a:cxn>
              <a:cxn ang="0">
                <a:pos x="834" y="846"/>
              </a:cxn>
              <a:cxn ang="0">
                <a:pos x="870" y="766"/>
              </a:cxn>
              <a:cxn ang="0">
                <a:pos x="901" y="684"/>
              </a:cxn>
              <a:cxn ang="0">
                <a:pos x="925" y="602"/>
              </a:cxn>
              <a:cxn ang="0">
                <a:pos x="944" y="516"/>
              </a:cxn>
              <a:cxn ang="0">
                <a:pos x="956" y="431"/>
              </a:cxn>
              <a:cxn ang="0">
                <a:pos x="963" y="343"/>
              </a:cxn>
              <a:cxn ang="0">
                <a:pos x="965" y="259"/>
              </a:cxn>
              <a:cxn ang="0">
                <a:pos x="960" y="171"/>
              </a:cxn>
              <a:cxn ang="0">
                <a:pos x="949" y="84"/>
              </a:cxn>
              <a:cxn ang="0">
                <a:pos x="931" y="0"/>
              </a:cxn>
              <a:cxn ang="0">
                <a:pos x="658" y="273"/>
              </a:cxn>
              <a:cxn ang="0">
                <a:pos x="314" y="174"/>
              </a:cxn>
            </a:cxnLst>
            <a:rect l="0" t="0" r="r" b="b"/>
            <a:pathLst>
              <a:path w="966" h="1486">
                <a:moveTo>
                  <a:pt x="314" y="174"/>
                </a:moveTo>
                <a:lnTo>
                  <a:pt x="323" y="235"/>
                </a:lnTo>
                <a:lnTo>
                  <a:pt x="325" y="300"/>
                </a:lnTo>
                <a:lnTo>
                  <a:pt x="322" y="364"/>
                </a:lnTo>
                <a:lnTo>
                  <a:pt x="310" y="425"/>
                </a:lnTo>
                <a:lnTo>
                  <a:pt x="293" y="487"/>
                </a:lnTo>
                <a:lnTo>
                  <a:pt x="271" y="546"/>
                </a:lnTo>
                <a:lnTo>
                  <a:pt x="240" y="604"/>
                </a:lnTo>
                <a:lnTo>
                  <a:pt x="206" y="657"/>
                </a:lnTo>
                <a:lnTo>
                  <a:pt x="165" y="707"/>
                </a:lnTo>
                <a:lnTo>
                  <a:pt x="121" y="754"/>
                </a:lnTo>
                <a:lnTo>
                  <a:pt x="0" y="533"/>
                </a:lnTo>
                <a:lnTo>
                  <a:pt x="0" y="1178"/>
                </a:lnTo>
                <a:lnTo>
                  <a:pt x="548" y="1485"/>
                </a:lnTo>
                <a:lnTo>
                  <a:pt x="444" y="1308"/>
                </a:lnTo>
                <a:lnTo>
                  <a:pt x="513" y="1253"/>
                </a:lnTo>
                <a:lnTo>
                  <a:pt x="577" y="1195"/>
                </a:lnTo>
                <a:lnTo>
                  <a:pt x="638" y="1132"/>
                </a:lnTo>
                <a:lnTo>
                  <a:pt x="696" y="1066"/>
                </a:lnTo>
                <a:lnTo>
                  <a:pt x="747" y="995"/>
                </a:lnTo>
                <a:lnTo>
                  <a:pt x="793" y="922"/>
                </a:lnTo>
                <a:lnTo>
                  <a:pt x="834" y="846"/>
                </a:lnTo>
                <a:lnTo>
                  <a:pt x="870" y="766"/>
                </a:lnTo>
                <a:lnTo>
                  <a:pt x="901" y="684"/>
                </a:lnTo>
                <a:lnTo>
                  <a:pt x="925" y="602"/>
                </a:lnTo>
                <a:lnTo>
                  <a:pt x="944" y="516"/>
                </a:lnTo>
                <a:lnTo>
                  <a:pt x="956" y="431"/>
                </a:lnTo>
                <a:lnTo>
                  <a:pt x="963" y="343"/>
                </a:lnTo>
                <a:lnTo>
                  <a:pt x="965" y="259"/>
                </a:lnTo>
                <a:lnTo>
                  <a:pt x="960" y="171"/>
                </a:lnTo>
                <a:lnTo>
                  <a:pt x="949" y="84"/>
                </a:lnTo>
                <a:lnTo>
                  <a:pt x="931" y="0"/>
                </a:lnTo>
                <a:lnTo>
                  <a:pt x="658" y="273"/>
                </a:lnTo>
                <a:lnTo>
                  <a:pt x="314" y="174"/>
                </a:lnTo>
              </a:path>
            </a:pathLst>
          </a:custGeom>
          <a:solidFill>
            <a:schemeClr val="bg1"/>
          </a:solidFill>
          <a:ln w="12700" cap="rnd" cmpd="sng">
            <a:solidFill>
              <a:srgbClr val="000000"/>
            </a:solidFill>
            <a:prstDash val="solid"/>
            <a:round/>
            <a:headEnd/>
            <a:tailEnd/>
          </a:ln>
          <a:effectLst>
            <a:outerShdw dist="107763" dir="2700000" algn="ctr" rotWithShape="0">
              <a:schemeClr val="bg2"/>
            </a:outerShdw>
          </a:effectLst>
        </p:spPr>
        <p:txBody>
          <a:bodyPr/>
          <a:lstStyle/>
          <a:p>
            <a:pPr>
              <a:defRPr/>
            </a:pPr>
            <a:endParaRPr lang="zh-CN" altLang="en-US"/>
          </a:p>
        </p:txBody>
      </p:sp>
      <p:sp>
        <p:nvSpPr>
          <p:cNvPr id="401413" name="Freeform 5"/>
          <p:cNvSpPr>
            <a:spLocks/>
          </p:cNvSpPr>
          <p:nvPr/>
        </p:nvSpPr>
        <p:spPr bwMode="auto">
          <a:xfrm>
            <a:off x="2339975" y="3933825"/>
            <a:ext cx="2878138" cy="1765300"/>
          </a:xfrm>
          <a:custGeom>
            <a:avLst/>
            <a:gdLst/>
            <a:ahLst/>
            <a:cxnLst>
              <a:cxn ang="0">
                <a:pos x="1148" y="231"/>
              </a:cxn>
              <a:cxn ang="0">
                <a:pos x="1091" y="251"/>
              </a:cxn>
              <a:cxn ang="0">
                <a:pos x="1032" y="269"/>
              </a:cxn>
              <a:cxn ang="0">
                <a:pos x="971" y="277"/>
              </a:cxn>
              <a:cxn ang="0">
                <a:pos x="910" y="281"/>
              </a:cxn>
              <a:cxn ang="0">
                <a:pos x="849" y="279"/>
              </a:cxn>
              <a:cxn ang="0">
                <a:pos x="788" y="270"/>
              </a:cxn>
              <a:cxn ang="0">
                <a:pos x="727" y="257"/>
              </a:cxn>
              <a:cxn ang="0">
                <a:pos x="669" y="238"/>
              </a:cxn>
              <a:cxn ang="0">
                <a:pos x="614" y="212"/>
              </a:cxn>
              <a:cxn ang="0">
                <a:pos x="562" y="182"/>
              </a:cxn>
              <a:cxn ang="0">
                <a:pos x="714" y="0"/>
              </a:cxn>
              <a:cxn ang="0">
                <a:pos x="105" y="218"/>
              </a:cxn>
              <a:cxn ang="0">
                <a:pos x="44" y="579"/>
              </a:cxn>
              <a:cxn ang="0">
                <a:pos x="47" y="582"/>
              </a:cxn>
              <a:cxn ang="0">
                <a:pos x="0" y="845"/>
              </a:cxn>
              <a:cxn ang="0">
                <a:pos x="150" y="666"/>
              </a:cxn>
              <a:cxn ang="0">
                <a:pos x="224" y="716"/>
              </a:cxn>
              <a:cxn ang="0">
                <a:pos x="301" y="762"/>
              </a:cxn>
              <a:cxn ang="0">
                <a:pos x="379" y="801"/>
              </a:cxn>
              <a:cxn ang="0">
                <a:pos x="462" y="834"/>
              </a:cxn>
              <a:cxn ang="0">
                <a:pos x="546" y="863"/>
              </a:cxn>
              <a:cxn ang="0">
                <a:pos x="630" y="884"/>
              </a:cxn>
              <a:cxn ang="0">
                <a:pos x="719" y="902"/>
              </a:cxn>
              <a:cxn ang="0">
                <a:pos x="807" y="912"/>
              </a:cxn>
              <a:cxn ang="0">
                <a:pos x="896" y="915"/>
              </a:cxn>
              <a:cxn ang="0">
                <a:pos x="984" y="912"/>
              </a:cxn>
              <a:cxn ang="0">
                <a:pos x="1072" y="903"/>
              </a:cxn>
              <a:cxn ang="0">
                <a:pos x="1161" y="887"/>
              </a:cxn>
              <a:cxn ang="0">
                <a:pos x="1245" y="867"/>
              </a:cxn>
              <a:cxn ang="0">
                <a:pos x="1329" y="841"/>
              </a:cxn>
              <a:cxn ang="0">
                <a:pos x="1412" y="807"/>
              </a:cxn>
              <a:cxn ang="0">
                <a:pos x="1492" y="768"/>
              </a:cxn>
              <a:cxn ang="0">
                <a:pos x="1152" y="572"/>
              </a:cxn>
              <a:cxn ang="0">
                <a:pos x="1148" y="231"/>
              </a:cxn>
            </a:cxnLst>
            <a:rect l="0" t="0" r="r" b="b"/>
            <a:pathLst>
              <a:path w="1493" h="916">
                <a:moveTo>
                  <a:pt x="1148" y="231"/>
                </a:moveTo>
                <a:lnTo>
                  <a:pt x="1091" y="251"/>
                </a:lnTo>
                <a:lnTo>
                  <a:pt x="1032" y="269"/>
                </a:lnTo>
                <a:lnTo>
                  <a:pt x="971" y="277"/>
                </a:lnTo>
                <a:lnTo>
                  <a:pt x="910" y="281"/>
                </a:lnTo>
                <a:lnTo>
                  <a:pt x="849" y="279"/>
                </a:lnTo>
                <a:lnTo>
                  <a:pt x="788" y="270"/>
                </a:lnTo>
                <a:lnTo>
                  <a:pt x="727" y="257"/>
                </a:lnTo>
                <a:lnTo>
                  <a:pt x="669" y="238"/>
                </a:lnTo>
                <a:lnTo>
                  <a:pt x="614" y="212"/>
                </a:lnTo>
                <a:lnTo>
                  <a:pt x="562" y="182"/>
                </a:lnTo>
                <a:lnTo>
                  <a:pt x="714" y="0"/>
                </a:lnTo>
                <a:lnTo>
                  <a:pt x="105" y="218"/>
                </a:lnTo>
                <a:lnTo>
                  <a:pt x="44" y="579"/>
                </a:lnTo>
                <a:lnTo>
                  <a:pt x="47" y="582"/>
                </a:lnTo>
                <a:lnTo>
                  <a:pt x="0" y="845"/>
                </a:lnTo>
                <a:lnTo>
                  <a:pt x="150" y="666"/>
                </a:lnTo>
                <a:lnTo>
                  <a:pt x="224" y="716"/>
                </a:lnTo>
                <a:lnTo>
                  <a:pt x="301" y="762"/>
                </a:lnTo>
                <a:lnTo>
                  <a:pt x="379" y="801"/>
                </a:lnTo>
                <a:lnTo>
                  <a:pt x="462" y="834"/>
                </a:lnTo>
                <a:lnTo>
                  <a:pt x="546" y="863"/>
                </a:lnTo>
                <a:lnTo>
                  <a:pt x="630" y="884"/>
                </a:lnTo>
                <a:lnTo>
                  <a:pt x="719" y="902"/>
                </a:lnTo>
                <a:lnTo>
                  <a:pt x="807" y="912"/>
                </a:lnTo>
                <a:lnTo>
                  <a:pt x="896" y="915"/>
                </a:lnTo>
                <a:lnTo>
                  <a:pt x="984" y="912"/>
                </a:lnTo>
                <a:lnTo>
                  <a:pt x="1072" y="903"/>
                </a:lnTo>
                <a:lnTo>
                  <a:pt x="1161" y="887"/>
                </a:lnTo>
                <a:lnTo>
                  <a:pt x="1245" y="867"/>
                </a:lnTo>
                <a:lnTo>
                  <a:pt x="1329" y="841"/>
                </a:lnTo>
                <a:lnTo>
                  <a:pt x="1412" y="807"/>
                </a:lnTo>
                <a:lnTo>
                  <a:pt x="1492" y="768"/>
                </a:lnTo>
                <a:lnTo>
                  <a:pt x="1152" y="572"/>
                </a:lnTo>
                <a:lnTo>
                  <a:pt x="1148" y="231"/>
                </a:lnTo>
              </a:path>
            </a:pathLst>
          </a:custGeom>
          <a:solidFill>
            <a:schemeClr val="bg1"/>
          </a:solidFill>
          <a:ln w="12700" cap="rnd" cmpd="sng">
            <a:solidFill>
              <a:srgbClr val="000000"/>
            </a:solidFill>
            <a:prstDash val="solid"/>
            <a:round/>
            <a:headEnd/>
            <a:tailEnd/>
          </a:ln>
          <a:effectLst>
            <a:outerShdw dist="107763" dir="2700000" algn="ctr" rotWithShape="0">
              <a:schemeClr val="bg2"/>
            </a:outerShdw>
          </a:effectLst>
        </p:spPr>
        <p:txBody>
          <a:bodyPr/>
          <a:lstStyle/>
          <a:p>
            <a:pPr>
              <a:defRPr/>
            </a:pPr>
            <a:endParaRPr lang="zh-CN" altLang="en-US"/>
          </a:p>
        </p:txBody>
      </p:sp>
      <p:sp>
        <p:nvSpPr>
          <p:cNvPr id="157702" name="Rectangle 6"/>
          <p:cNvSpPr>
            <a:spLocks noChangeArrowheads="1"/>
          </p:cNvSpPr>
          <p:nvPr/>
        </p:nvSpPr>
        <p:spPr bwMode="auto">
          <a:xfrm>
            <a:off x="5221288" y="2924175"/>
            <a:ext cx="792162" cy="304800"/>
          </a:xfrm>
          <a:prstGeom prst="rect">
            <a:avLst/>
          </a:prstGeom>
          <a:noFill/>
          <a:ln w="9525">
            <a:noFill/>
            <a:miter lim="800000"/>
            <a:headEnd/>
            <a:tailEnd/>
          </a:ln>
        </p:spPr>
        <p:txBody>
          <a:bodyPr lIns="0" tIns="0" rIns="0" bIns="0">
            <a:spAutoFit/>
          </a:bodyPr>
          <a:lstStyle/>
          <a:p>
            <a:pPr defTabSz="365125" eaLnBrk="0" hangingPunct="0"/>
            <a:r>
              <a:rPr lang="en-US" altLang="zh-CN" sz="2000">
                <a:latin typeface="仿宋_GB2312" pitchFamily="49" charset="-122"/>
                <a:ea typeface="仿宋_GB2312" pitchFamily="49" charset="-122"/>
              </a:rPr>
              <a:t>2.</a:t>
            </a:r>
            <a:r>
              <a:rPr lang="zh-CN" altLang="en-US" sz="2000">
                <a:latin typeface="仿宋_GB2312" pitchFamily="49" charset="-122"/>
                <a:ea typeface="仿宋_GB2312" pitchFamily="49" charset="-122"/>
              </a:rPr>
              <a:t>听</a:t>
            </a:r>
          </a:p>
        </p:txBody>
      </p:sp>
      <p:sp>
        <p:nvSpPr>
          <p:cNvPr id="157703" name="Rectangle 7"/>
          <p:cNvSpPr>
            <a:spLocks noChangeArrowheads="1"/>
          </p:cNvSpPr>
          <p:nvPr/>
        </p:nvSpPr>
        <p:spPr bwMode="auto">
          <a:xfrm>
            <a:off x="5005388" y="4579938"/>
            <a:ext cx="1109662" cy="304800"/>
          </a:xfrm>
          <a:prstGeom prst="rect">
            <a:avLst/>
          </a:prstGeom>
          <a:noFill/>
          <a:ln w="9525">
            <a:noFill/>
            <a:miter lim="800000"/>
            <a:headEnd/>
            <a:tailEnd/>
          </a:ln>
        </p:spPr>
        <p:txBody>
          <a:bodyPr lIns="0" tIns="0" rIns="0" bIns="0">
            <a:spAutoFit/>
          </a:bodyPr>
          <a:lstStyle/>
          <a:p>
            <a:pPr defTabSz="365125" eaLnBrk="0" hangingPunct="0"/>
            <a:r>
              <a:rPr lang="en-US" altLang="zh-CN" sz="2000" i="1">
                <a:latin typeface="仿宋_GB2312" pitchFamily="49" charset="-122"/>
                <a:ea typeface="仿宋_GB2312" pitchFamily="49" charset="-122"/>
              </a:rPr>
              <a:t>3.</a:t>
            </a:r>
            <a:r>
              <a:rPr lang="zh-CN" altLang="en-US" sz="2000" i="1">
                <a:latin typeface="仿宋_GB2312" pitchFamily="49" charset="-122"/>
                <a:ea typeface="仿宋_GB2312" pitchFamily="49" charset="-122"/>
              </a:rPr>
              <a:t>观</a:t>
            </a:r>
            <a:r>
              <a:rPr lang="zh-CN" altLang="en-US" sz="2000">
                <a:latin typeface="仿宋_GB2312" pitchFamily="49" charset="-122"/>
                <a:ea typeface="仿宋_GB2312" pitchFamily="49" charset="-122"/>
              </a:rPr>
              <a:t> </a:t>
            </a:r>
          </a:p>
        </p:txBody>
      </p:sp>
      <p:sp>
        <p:nvSpPr>
          <p:cNvPr id="157704" name="Rectangle 8"/>
          <p:cNvSpPr>
            <a:spLocks noChangeArrowheads="1"/>
          </p:cNvSpPr>
          <p:nvPr/>
        </p:nvSpPr>
        <p:spPr bwMode="auto">
          <a:xfrm>
            <a:off x="3708400" y="5011738"/>
            <a:ext cx="1039813" cy="304800"/>
          </a:xfrm>
          <a:prstGeom prst="rect">
            <a:avLst/>
          </a:prstGeom>
          <a:noFill/>
          <a:ln w="9525">
            <a:noFill/>
            <a:miter lim="800000"/>
            <a:headEnd/>
            <a:tailEnd/>
          </a:ln>
        </p:spPr>
        <p:txBody>
          <a:bodyPr lIns="0" tIns="0" rIns="0" bIns="0">
            <a:spAutoFit/>
          </a:bodyPr>
          <a:lstStyle/>
          <a:p>
            <a:pPr defTabSz="365125" eaLnBrk="0" hangingPunct="0"/>
            <a:r>
              <a:rPr lang="en-US" altLang="zh-CN" sz="2000">
                <a:latin typeface="仿宋_GB2312" pitchFamily="49" charset="-122"/>
                <a:ea typeface="仿宋_GB2312" pitchFamily="49" charset="-122"/>
              </a:rPr>
              <a:t> 4.</a:t>
            </a:r>
            <a:r>
              <a:rPr lang="zh-CN" altLang="en-US" sz="2000">
                <a:latin typeface="仿宋_GB2312" pitchFamily="49" charset="-122"/>
                <a:ea typeface="仿宋_GB2312" pitchFamily="49" charset="-122"/>
              </a:rPr>
              <a:t>评</a:t>
            </a:r>
          </a:p>
        </p:txBody>
      </p:sp>
      <p:sp>
        <p:nvSpPr>
          <p:cNvPr id="157705" name="Rectangle 9"/>
          <p:cNvSpPr>
            <a:spLocks noChangeArrowheads="1"/>
          </p:cNvSpPr>
          <p:nvPr/>
        </p:nvSpPr>
        <p:spPr bwMode="auto">
          <a:xfrm>
            <a:off x="3492500" y="2708275"/>
            <a:ext cx="1081088" cy="304800"/>
          </a:xfrm>
          <a:prstGeom prst="rect">
            <a:avLst/>
          </a:prstGeom>
          <a:noFill/>
          <a:ln w="9525">
            <a:noFill/>
            <a:miter lim="800000"/>
            <a:headEnd/>
            <a:tailEnd/>
          </a:ln>
        </p:spPr>
        <p:txBody>
          <a:bodyPr lIns="0" tIns="0" rIns="0" bIns="0">
            <a:spAutoFit/>
          </a:bodyPr>
          <a:lstStyle/>
          <a:p>
            <a:pPr defTabSz="365125" eaLnBrk="0" hangingPunct="0"/>
            <a:r>
              <a:rPr lang="en-US" altLang="zh-CN" sz="2000">
                <a:latin typeface="仿宋_GB2312" pitchFamily="49" charset="-122"/>
                <a:ea typeface="仿宋_GB2312" pitchFamily="49" charset="-122"/>
              </a:rPr>
              <a:t>1.</a:t>
            </a:r>
            <a:r>
              <a:rPr lang="zh-CN" altLang="en-US" sz="2000">
                <a:latin typeface="仿宋_GB2312" pitchFamily="49" charset="-122"/>
                <a:ea typeface="仿宋_GB2312" pitchFamily="49" charset="-122"/>
              </a:rPr>
              <a:t>问</a:t>
            </a:r>
          </a:p>
        </p:txBody>
      </p:sp>
      <p:sp>
        <p:nvSpPr>
          <p:cNvPr id="157706" name="Text Box 10"/>
          <p:cNvSpPr txBox="1">
            <a:spLocks noChangeArrowheads="1"/>
          </p:cNvSpPr>
          <p:nvPr/>
        </p:nvSpPr>
        <p:spPr bwMode="auto">
          <a:xfrm>
            <a:off x="611188" y="908050"/>
            <a:ext cx="5761037" cy="579438"/>
          </a:xfrm>
          <a:prstGeom prst="rect">
            <a:avLst/>
          </a:prstGeom>
          <a:noFill/>
          <a:ln w="9525">
            <a:noFill/>
            <a:miter lim="800000"/>
            <a:headEnd/>
            <a:tailEnd/>
          </a:ln>
        </p:spPr>
        <p:txBody>
          <a:bodyPr>
            <a:spAutoFit/>
          </a:bodyPr>
          <a:lstStyle/>
          <a:p>
            <a:pPr>
              <a:spcBef>
                <a:spcPct val="50000"/>
              </a:spcBef>
            </a:pPr>
            <a:r>
              <a:rPr lang="zh-CN" altLang="en-US" sz="3200">
                <a:solidFill>
                  <a:schemeClr val="tx2"/>
                </a:solidFill>
                <a:latin typeface="Tahoma" pitchFamily="34" charset="0"/>
                <a:ea typeface="黑体" pitchFamily="2" charset="-122"/>
              </a:rPr>
              <a:t>面试中的四大基本功</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1410"/>
                                        </p:tgtEl>
                                        <p:attrNameLst>
                                          <p:attrName>style.visibility</p:attrName>
                                        </p:attrNameLst>
                                      </p:cBhvr>
                                      <p:to>
                                        <p:strVal val="visible"/>
                                      </p:to>
                                    </p:set>
                                    <p:anim calcmode="lin" valueType="num">
                                      <p:cBhvr additive="base">
                                        <p:cTn id="7" dur="500" fill="hold"/>
                                        <p:tgtEl>
                                          <p:spTgt spid="401410"/>
                                        </p:tgtEl>
                                        <p:attrNameLst>
                                          <p:attrName>ppt_x</p:attrName>
                                        </p:attrNameLst>
                                      </p:cBhvr>
                                      <p:tavLst>
                                        <p:tav tm="0">
                                          <p:val>
                                            <p:strVal val="0-#ppt_w/2"/>
                                          </p:val>
                                        </p:tav>
                                        <p:tav tm="100000">
                                          <p:val>
                                            <p:strVal val="#ppt_x"/>
                                          </p:val>
                                        </p:tav>
                                      </p:tavLst>
                                    </p:anim>
                                    <p:anim calcmode="lin" valueType="num">
                                      <p:cBhvr additive="base">
                                        <p:cTn id="8" dur="500" fill="hold"/>
                                        <p:tgtEl>
                                          <p:spTgt spid="4014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401411"/>
                                        </p:tgtEl>
                                        <p:attrNameLst>
                                          <p:attrName>style.visibility</p:attrName>
                                        </p:attrNameLst>
                                      </p:cBhvr>
                                      <p:to>
                                        <p:strVal val="visible"/>
                                      </p:to>
                                    </p:set>
                                    <p:anim calcmode="lin" valueType="num">
                                      <p:cBhvr additive="base">
                                        <p:cTn id="13" dur="500" fill="hold"/>
                                        <p:tgtEl>
                                          <p:spTgt spid="401411"/>
                                        </p:tgtEl>
                                        <p:attrNameLst>
                                          <p:attrName>ppt_x</p:attrName>
                                        </p:attrNameLst>
                                      </p:cBhvr>
                                      <p:tavLst>
                                        <p:tav tm="0">
                                          <p:val>
                                            <p:strVal val="1+#ppt_w/2"/>
                                          </p:val>
                                        </p:tav>
                                        <p:tav tm="100000">
                                          <p:val>
                                            <p:strVal val="#ppt_x"/>
                                          </p:val>
                                        </p:tav>
                                      </p:tavLst>
                                    </p:anim>
                                    <p:anim calcmode="lin" valueType="num">
                                      <p:cBhvr additive="base">
                                        <p:cTn id="14" dur="500" fill="hold"/>
                                        <p:tgtEl>
                                          <p:spTgt spid="4014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01412"/>
                                        </p:tgtEl>
                                        <p:attrNameLst>
                                          <p:attrName>style.visibility</p:attrName>
                                        </p:attrNameLst>
                                      </p:cBhvr>
                                      <p:to>
                                        <p:strVal val="visible"/>
                                      </p:to>
                                    </p:set>
                                    <p:anim calcmode="lin" valueType="num">
                                      <p:cBhvr additive="base">
                                        <p:cTn id="19" dur="500" fill="hold"/>
                                        <p:tgtEl>
                                          <p:spTgt spid="401412"/>
                                        </p:tgtEl>
                                        <p:attrNameLst>
                                          <p:attrName>ppt_x</p:attrName>
                                        </p:attrNameLst>
                                      </p:cBhvr>
                                      <p:tavLst>
                                        <p:tav tm="0">
                                          <p:val>
                                            <p:strVal val="1+#ppt_w/2"/>
                                          </p:val>
                                        </p:tav>
                                        <p:tav tm="100000">
                                          <p:val>
                                            <p:strVal val="#ppt_x"/>
                                          </p:val>
                                        </p:tav>
                                      </p:tavLst>
                                    </p:anim>
                                    <p:anim calcmode="lin" valueType="num">
                                      <p:cBhvr additive="base">
                                        <p:cTn id="20" dur="500" fill="hold"/>
                                        <p:tgtEl>
                                          <p:spTgt spid="4014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401413"/>
                                        </p:tgtEl>
                                        <p:attrNameLst>
                                          <p:attrName>style.visibility</p:attrName>
                                        </p:attrNameLst>
                                      </p:cBhvr>
                                      <p:to>
                                        <p:strVal val="visible"/>
                                      </p:to>
                                    </p:set>
                                    <p:anim calcmode="lin" valueType="num">
                                      <p:cBhvr additive="base">
                                        <p:cTn id="25" dur="500" fill="hold"/>
                                        <p:tgtEl>
                                          <p:spTgt spid="401413"/>
                                        </p:tgtEl>
                                        <p:attrNameLst>
                                          <p:attrName>ppt_x</p:attrName>
                                        </p:attrNameLst>
                                      </p:cBhvr>
                                      <p:tavLst>
                                        <p:tav tm="0">
                                          <p:val>
                                            <p:strVal val="1+#ppt_w/2"/>
                                          </p:val>
                                        </p:tav>
                                        <p:tav tm="100000">
                                          <p:val>
                                            <p:strVal val="#ppt_x"/>
                                          </p:val>
                                        </p:tav>
                                      </p:tavLst>
                                    </p:anim>
                                    <p:anim calcmode="lin" valueType="num">
                                      <p:cBhvr additive="base">
                                        <p:cTn id="26" dur="500" fill="hold"/>
                                        <p:tgtEl>
                                          <p:spTgt spid="401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871538" y="862013"/>
            <a:ext cx="8162925" cy="762000"/>
          </a:xfrm>
        </p:spPr>
        <p:txBody>
          <a:bodyPr/>
          <a:lstStyle/>
          <a:p>
            <a:pPr eaLnBrk="1" hangingPunct="1"/>
            <a:r>
              <a:rPr lang="zh-CN" altLang="en-US" sz="4400" smtClean="0">
                <a:ea typeface="华文新魏" pitchFamily="2" charset="-122"/>
              </a:rPr>
              <a:t>无效面试提问的避免方法</a:t>
            </a:r>
            <a:endParaRPr lang="zh-CN" altLang="en-US" smtClean="0">
              <a:ea typeface="华文新魏" pitchFamily="2" charset="-122"/>
            </a:endParaRPr>
          </a:p>
        </p:txBody>
      </p:sp>
      <p:sp>
        <p:nvSpPr>
          <p:cNvPr id="183299" name="WordArt 3"/>
          <p:cNvSpPr>
            <a:spLocks noChangeArrowheads="1" noChangeShapeType="1" noTextEdit="1"/>
          </p:cNvSpPr>
          <p:nvPr/>
        </p:nvSpPr>
        <p:spPr bwMode="auto">
          <a:xfrm>
            <a:off x="1116013" y="2492375"/>
            <a:ext cx="7129462" cy="2287588"/>
          </a:xfrm>
          <a:prstGeom prst="rect">
            <a:avLst/>
          </a:prstGeom>
        </p:spPr>
        <p:txBody>
          <a:bodyPr wrap="none" fromWordArt="1">
            <a:prstTxWarp prst="textPlain">
              <a:avLst>
                <a:gd name="adj" fmla="val 50000"/>
              </a:avLst>
            </a:prstTxWarp>
          </a:bodyPr>
          <a:lstStyle/>
          <a:p>
            <a:pPr algn="ctr">
              <a:defRPr/>
            </a:pPr>
            <a:r>
              <a:rPr lang="zh-CN" altLang="en-US" sz="4000" kern="10">
                <a:ln w="19050">
                  <a:solidFill>
                    <a:srgbClr val="99CCFF"/>
                  </a:solidFill>
                  <a:round/>
                  <a:headEnd/>
                  <a:tailEnd/>
                </a:ln>
                <a:solidFill>
                  <a:srgbClr val="0066CC"/>
                </a:solidFill>
                <a:effectLst>
                  <a:outerShdw dist="35921" dir="2700000" algn="ctr" rotWithShape="0">
                    <a:srgbClr val="990000"/>
                  </a:outerShdw>
                </a:effectLst>
                <a:latin typeface="华文新魏"/>
                <a:ea typeface="华文新魏"/>
              </a:rPr>
              <a:t>多问过去，少问将来</a:t>
            </a:r>
          </a:p>
          <a:p>
            <a:pPr algn="ctr">
              <a:defRPr/>
            </a:pPr>
            <a:r>
              <a:rPr lang="en-US" altLang="zh-CN" sz="4000" kern="10">
                <a:ln w="19050">
                  <a:solidFill>
                    <a:srgbClr val="99CCFF"/>
                  </a:solidFill>
                  <a:round/>
                  <a:headEnd/>
                  <a:tailEnd/>
                </a:ln>
                <a:solidFill>
                  <a:srgbClr val="0066CC"/>
                </a:solidFill>
                <a:effectLst>
                  <a:outerShdw dist="35921" dir="2700000" algn="ctr" rotWithShape="0">
                    <a:srgbClr val="990000"/>
                  </a:outerShdw>
                </a:effectLst>
                <a:latin typeface="华文新魏"/>
                <a:ea typeface="华文新魏"/>
              </a:rPr>
              <a:t>---STAR </a:t>
            </a:r>
            <a:r>
              <a:rPr lang="zh-CN" altLang="en-US" sz="4000" kern="10">
                <a:ln w="19050">
                  <a:solidFill>
                    <a:srgbClr val="99CCFF"/>
                  </a:solidFill>
                  <a:round/>
                  <a:headEnd/>
                  <a:tailEnd/>
                </a:ln>
                <a:solidFill>
                  <a:srgbClr val="0066CC"/>
                </a:solidFill>
                <a:effectLst>
                  <a:outerShdw dist="35921" dir="2700000" algn="ctr" rotWithShape="0">
                    <a:srgbClr val="990000"/>
                  </a:outerShdw>
                </a:effectLst>
                <a:latin typeface="华文新魏"/>
                <a:ea typeface="华文新魏"/>
              </a:rPr>
              <a:t>行为面试法</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zh-CN" altLang="en-US" smtClean="0"/>
              <a:t>行为性问题</a:t>
            </a:r>
          </a:p>
        </p:txBody>
      </p:sp>
      <p:sp>
        <p:nvSpPr>
          <p:cNvPr id="165891" name="Rectangle 3"/>
          <p:cNvSpPr>
            <a:spLocks noGrp="1" noChangeArrowheads="1"/>
          </p:cNvSpPr>
          <p:nvPr>
            <p:ph type="body" idx="1"/>
          </p:nvPr>
        </p:nvSpPr>
        <p:spPr/>
        <p:txBody>
          <a:bodyPr/>
          <a:lstStyle/>
          <a:p>
            <a:pPr eaLnBrk="1" hangingPunct="1">
              <a:buFont typeface="Wingdings" pitchFamily="2" charset="2"/>
              <a:buNone/>
            </a:pPr>
            <a:r>
              <a:rPr lang="zh-CN" altLang="en-US" b="1" smtClean="0">
                <a:solidFill>
                  <a:schemeClr val="tx2"/>
                </a:solidFill>
              </a:rPr>
              <a:t>　所</a:t>
            </a:r>
            <a:r>
              <a:rPr lang="zh-CN" altLang="en-US" smtClean="0"/>
              <a:t>谓行为性的问题，着眼于事实而不是虚构，是应聘者过去做过、说过的事实，行为性问题帮助你收集候选人过去的工作表现的信念。</a:t>
            </a:r>
          </a:p>
          <a:p>
            <a:pPr eaLnBrk="1" hangingPunct="1"/>
            <a:endParaRPr lang="en-US" altLang="zh-CN"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zh-CN" altLang="en-US" sz="3200" smtClean="0"/>
              <a:t>有效的问题表达：</a:t>
            </a:r>
            <a:r>
              <a:rPr lang="en-US" altLang="zh-CN" smtClean="0"/>
              <a:t>STAR</a:t>
            </a:r>
            <a:r>
              <a:rPr lang="zh-CN" altLang="en-US" smtClean="0"/>
              <a:t>结构</a:t>
            </a:r>
          </a:p>
        </p:txBody>
      </p:sp>
      <p:sp>
        <p:nvSpPr>
          <p:cNvPr id="166915" name="Rectangle 3"/>
          <p:cNvSpPr>
            <a:spLocks noGrp="1" noChangeArrowheads="1"/>
          </p:cNvSpPr>
          <p:nvPr>
            <p:ph type="body" idx="1"/>
          </p:nvPr>
        </p:nvSpPr>
        <p:spPr>
          <a:xfrm>
            <a:off x="1403350" y="1844675"/>
            <a:ext cx="6931025" cy="4114800"/>
          </a:xfrm>
        </p:spPr>
        <p:txBody>
          <a:bodyPr/>
          <a:lstStyle/>
          <a:p>
            <a:pPr eaLnBrk="1" hangingPunct="1">
              <a:lnSpc>
                <a:spcPct val="135000"/>
              </a:lnSpc>
            </a:pPr>
            <a:r>
              <a:rPr lang="en-US" altLang="zh-CN" smtClean="0"/>
              <a:t>S</a:t>
            </a:r>
            <a:r>
              <a:rPr lang="en-US" altLang="zh-CN" sz="2000" smtClean="0"/>
              <a:t>ituation: </a:t>
            </a:r>
            <a:r>
              <a:rPr lang="zh-CN" altLang="en-US" sz="2000" smtClean="0"/>
              <a:t>情景，当时的情况</a:t>
            </a:r>
          </a:p>
          <a:p>
            <a:pPr eaLnBrk="1" hangingPunct="1">
              <a:lnSpc>
                <a:spcPct val="135000"/>
              </a:lnSpc>
            </a:pPr>
            <a:r>
              <a:rPr lang="en-US" altLang="zh-CN" smtClean="0"/>
              <a:t>T</a:t>
            </a:r>
            <a:r>
              <a:rPr lang="en-US" altLang="zh-CN" sz="2000" smtClean="0"/>
              <a:t>arget:</a:t>
            </a:r>
            <a:r>
              <a:rPr lang="zh-CN" altLang="en-US" sz="2000" smtClean="0"/>
              <a:t>目标 ，当时的工作要干什么</a:t>
            </a:r>
          </a:p>
          <a:p>
            <a:pPr eaLnBrk="1" hangingPunct="1">
              <a:lnSpc>
                <a:spcPct val="135000"/>
              </a:lnSpc>
            </a:pPr>
            <a:r>
              <a:rPr lang="en-US" altLang="zh-CN" smtClean="0"/>
              <a:t>A</a:t>
            </a:r>
            <a:r>
              <a:rPr lang="en-US" altLang="zh-CN" sz="2000" smtClean="0"/>
              <a:t>ction/Actor:</a:t>
            </a:r>
            <a:r>
              <a:rPr lang="zh-CN" altLang="en-US" sz="2000" smtClean="0"/>
              <a:t>行动，为达到目标采取什么行动</a:t>
            </a:r>
          </a:p>
          <a:p>
            <a:pPr eaLnBrk="1" hangingPunct="1">
              <a:lnSpc>
                <a:spcPct val="135000"/>
              </a:lnSpc>
            </a:pPr>
            <a:r>
              <a:rPr lang="en-US" altLang="zh-CN" smtClean="0"/>
              <a:t>R</a:t>
            </a:r>
            <a:r>
              <a:rPr lang="en-US" altLang="zh-CN" sz="2000" smtClean="0"/>
              <a:t>esult:</a:t>
            </a:r>
            <a:r>
              <a:rPr lang="zh-CN" altLang="en-US" sz="2000" smtClean="0"/>
              <a:t>结果，完成的目标，最后的结果如何</a:t>
            </a:r>
          </a:p>
          <a:p>
            <a:pPr eaLnBrk="1" hangingPunct="1">
              <a:lnSpc>
                <a:spcPct val="135000"/>
              </a:lnSpc>
            </a:pPr>
            <a:endParaRPr lang="en-US" altLang="zh-CN" sz="2000" smtClean="0"/>
          </a:p>
        </p:txBody>
      </p:sp>
      <p:pic>
        <p:nvPicPr>
          <p:cNvPr id="166916" name="Picture 4" descr="magnify"/>
          <p:cNvPicPr>
            <a:picLocks noChangeAspect="1" noChangeArrowheads="1"/>
          </p:cNvPicPr>
          <p:nvPr/>
        </p:nvPicPr>
        <p:blipFill>
          <a:blip r:embed="rId3" cstate="print"/>
          <a:srcRect/>
          <a:stretch>
            <a:fillRect/>
          </a:stretch>
        </p:blipFill>
        <p:spPr bwMode="auto">
          <a:xfrm>
            <a:off x="6948488" y="1773238"/>
            <a:ext cx="1995487" cy="297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868363"/>
            <a:ext cx="7772400" cy="579437"/>
          </a:xfrm>
          <a:noFill/>
        </p:spPr>
        <p:txBody>
          <a:bodyPr/>
          <a:lstStyle/>
          <a:p>
            <a:pPr eaLnBrk="1" hangingPunct="1"/>
            <a:r>
              <a:rPr lang="zh-CN" altLang="en-US" sz="3200" smtClean="0"/>
              <a:t>行为表现和面试相结合</a:t>
            </a:r>
          </a:p>
        </p:txBody>
      </p:sp>
      <p:sp>
        <p:nvSpPr>
          <p:cNvPr id="168963" name="Rectangle 3"/>
          <p:cNvSpPr>
            <a:spLocks noGrp="1" noChangeArrowheads="1"/>
          </p:cNvSpPr>
          <p:nvPr>
            <p:ph type="body" idx="1"/>
          </p:nvPr>
        </p:nvSpPr>
        <p:spPr>
          <a:xfrm>
            <a:off x="987425" y="1974850"/>
            <a:ext cx="8035925" cy="3881438"/>
          </a:xfrm>
          <a:noFill/>
        </p:spPr>
        <p:txBody>
          <a:bodyPr/>
          <a:lstStyle/>
          <a:p>
            <a:pPr marL="57150" indent="-57150" eaLnBrk="1" hangingPunct="1">
              <a:buFont typeface="Wingdings" pitchFamily="2" charset="2"/>
              <a:buNone/>
            </a:pPr>
            <a:r>
              <a:rPr lang="zh-CN" altLang="en-US" sz="2000" smtClean="0"/>
              <a:t>请阅读以下两句语：</a:t>
            </a:r>
          </a:p>
          <a:p>
            <a:pPr marL="57150" indent="-57150" eaLnBrk="1" hangingPunct="1">
              <a:buFont typeface="Wingdings" pitchFamily="2" charset="2"/>
              <a:buNone/>
            </a:pPr>
            <a:r>
              <a:rPr lang="zh-CN" altLang="en-US" sz="2000" smtClean="0"/>
              <a:t>          第一句话：“这个人糟透了，一贯迟到，一贯不守时，这个人简直是太不负责任了。” 第二句话：“这个人在过去两个月的时间里，连续迟到了</a:t>
            </a:r>
            <a:r>
              <a:rPr lang="en-US" altLang="zh-CN" sz="2000" smtClean="0"/>
              <a:t>5</a:t>
            </a:r>
            <a:r>
              <a:rPr lang="zh-CN" altLang="en-US" sz="2000" smtClean="0"/>
              <a:t>次，旷工</a:t>
            </a:r>
            <a:r>
              <a:rPr lang="en-US" altLang="zh-CN" sz="2000" smtClean="0"/>
              <a:t>1</a:t>
            </a:r>
            <a:r>
              <a:rPr lang="zh-CN" altLang="en-US" sz="2000" smtClean="0"/>
              <a:t>次，他这个人是一个不太守时、不负责任的人。”</a:t>
            </a:r>
          </a:p>
          <a:p>
            <a:pPr marL="57150" indent="-57150" eaLnBrk="1" hangingPunct="1">
              <a:buFont typeface="Wingdings" pitchFamily="2" charset="2"/>
              <a:buNone/>
            </a:pPr>
            <a:r>
              <a:rPr lang="zh-CN" altLang="en-US" sz="2000" smtClean="0"/>
              <a:t>         以上两句话，哪句更能表现这个人过去的行为表现呢？</a:t>
            </a:r>
          </a:p>
          <a:p>
            <a:pPr marL="57150" indent="-57150" eaLnBrk="1" hangingPunct="1">
              <a:buFont typeface="Wingdings" pitchFamily="2" charset="2"/>
              <a:buNone/>
            </a:pPr>
            <a:r>
              <a:rPr lang="en-US" altLang="zh-CN" sz="2000" smtClean="0"/>
              <a:t>________________________________________________________________________________________________________________________________________________</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idx="1"/>
          </p:nvPr>
        </p:nvSpPr>
        <p:spPr>
          <a:xfrm>
            <a:off x="1138238" y="2257425"/>
            <a:ext cx="7659687" cy="3810000"/>
          </a:xfrm>
          <a:noFill/>
        </p:spPr>
        <p:txBody>
          <a:bodyPr/>
          <a:lstStyle/>
          <a:p>
            <a:pPr marL="104775" indent="-57150" eaLnBrk="1" hangingPunct="1">
              <a:buFont typeface="Wingdings" pitchFamily="2" charset="2"/>
              <a:buNone/>
            </a:pPr>
            <a:r>
              <a:rPr lang="zh-CN" altLang="en-US" sz="2000" b="1" i="1" smtClean="0">
                <a:solidFill>
                  <a:schemeClr val="tx2"/>
                </a:solidFill>
              </a:rPr>
              <a:t>自   检</a:t>
            </a:r>
          </a:p>
          <a:p>
            <a:pPr marL="104775" indent="-57150" eaLnBrk="1" hangingPunct="1">
              <a:buFont typeface="Wingdings" pitchFamily="2" charset="2"/>
              <a:buNone/>
            </a:pPr>
            <a:r>
              <a:rPr lang="zh-CN" altLang="en-US" sz="2000" smtClean="0"/>
              <a:t>        第一次就选对人有什么好处呢？</a:t>
            </a:r>
          </a:p>
          <a:p>
            <a:pPr marL="104775" indent="-57150" eaLnBrk="1" hangingPunct="1">
              <a:buFont typeface="Wingdings" pitchFamily="2" charset="2"/>
              <a:buNone/>
            </a:pPr>
            <a:endParaRPr lang="zh-CN" altLang="en-US" sz="2000" smtClean="0"/>
          </a:p>
          <a:p>
            <a:pPr marL="104775" indent="-57150" eaLnBrk="1" hangingPunct="1">
              <a:buFont typeface="Wingdings" pitchFamily="2" charset="2"/>
              <a:buNone/>
            </a:pPr>
            <a:r>
              <a:rPr lang="en-US" altLang="zh-CN" sz="2000" smtClean="0"/>
              <a:t>____________________________________________________________________________________________________________________________________________________________________________________________________________________________________</a:t>
            </a:r>
          </a:p>
          <a:p>
            <a:pPr marL="104775" indent="-57150" eaLnBrk="1" hangingPunct="1">
              <a:buFont typeface="Wingdings" pitchFamily="2" charset="2"/>
              <a:buNone/>
            </a:pPr>
            <a:endParaRPr lang="en-US" altLang="zh-CN" sz="2000" smtClean="0"/>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539750" y="2060575"/>
            <a:ext cx="7772400" cy="2225675"/>
          </a:xfrm>
          <a:noFill/>
        </p:spPr>
        <p:txBody>
          <a:bodyPr/>
          <a:lstStyle/>
          <a:p>
            <a:pPr eaLnBrk="1" hangingPunct="1"/>
            <a:r>
              <a:rPr lang="zh-CN" altLang="en-US" sz="2000" b="1" i="1" smtClean="0"/>
              <a:t>自   检</a:t>
            </a:r>
            <a:br>
              <a:rPr lang="zh-CN" altLang="en-US" sz="2000" b="1" i="1" smtClean="0"/>
            </a:br>
            <a:r>
              <a:rPr lang="zh-CN" altLang="en-US" sz="2000" smtClean="0"/>
              <a:t>        </a:t>
            </a:r>
            <a:br>
              <a:rPr lang="zh-CN" altLang="en-US" sz="2000" smtClean="0"/>
            </a:br>
            <a:r>
              <a:rPr lang="zh-CN" altLang="en-US" sz="2000" smtClean="0">
                <a:solidFill>
                  <a:schemeClr val="tx1"/>
                </a:solidFill>
              </a:rPr>
              <a:t>请你根据本岗位工作需要写出一些符合</a:t>
            </a:r>
            <a:r>
              <a:rPr lang="en-US" altLang="zh-CN" sz="2000" smtClean="0">
                <a:solidFill>
                  <a:schemeClr val="tx1"/>
                </a:solidFill>
              </a:rPr>
              <a:t>STAR</a:t>
            </a:r>
            <a:r>
              <a:rPr lang="zh-CN" altLang="en-US" sz="2000" smtClean="0">
                <a:solidFill>
                  <a:schemeClr val="tx1"/>
                </a:solidFill>
              </a:rPr>
              <a:t>方法要求的问题。</a:t>
            </a:r>
            <a:br>
              <a:rPr lang="zh-CN" altLang="en-US" sz="2000" smtClean="0">
                <a:solidFill>
                  <a:schemeClr val="tx1"/>
                </a:solidFill>
              </a:rPr>
            </a:br>
            <a:r>
              <a:rPr lang="zh-CN" altLang="en-US" sz="2000" smtClean="0">
                <a:solidFill>
                  <a:schemeClr val="tx1"/>
                </a:solidFill>
              </a:rPr>
              <a:t/>
            </a:r>
            <a:br>
              <a:rPr lang="zh-CN" altLang="en-US" sz="2000" smtClean="0">
                <a:solidFill>
                  <a:schemeClr val="tx1"/>
                </a:solidFill>
              </a:rPr>
            </a:br>
            <a:r>
              <a:rPr lang="en-US" altLang="zh-CN" sz="2000" smtClean="0">
                <a:solidFill>
                  <a:schemeClr val="tx1"/>
                </a:solidFill>
              </a:rPr>
              <a:t>__________________________________________________________________________________________________________________________________________</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835150" y="1557338"/>
            <a:ext cx="5905500" cy="4103687"/>
            <a:chOff x="1320" y="1440"/>
            <a:chExt cx="3274" cy="2160"/>
          </a:xfrm>
        </p:grpSpPr>
        <p:sp>
          <p:nvSpPr>
            <p:cNvPr id="363523" name="Rectangle 3"/>
            <p:cNvSpPr>
              <a:spLocks noChangeArrowheads="1"/>
            </p:cNvSpPr>
            <p:nvPr/>
          </p:nvSpPr>
          <p:spPr bwMode="blackWhite">
            <a:xfrm>
              <a:off x="1320" y="1440"/>
              <a:ext cx="1511" cy="984"/>
            </a:xfrm>
            <a:prstGeom prst="rect">
              <a:avLst/>
            </a:prstGeom>
            <a:solidFill>
              <a:schemeClr val="accent1"/>
            </a:solidFill>
            <a:ln w="12700">
              <a:solidFill>
                <a:schemeClr val="tx1"/>
              </a:solidFill>
              <a:miter lim="800000"/>
              <a:headEnd/>
              <a:tailEnd/>
            </a:ln>
            <a:effectLst>
              <a:outerShdw dist="107763" dir="2700000" algn="ctr" rotWithShape="0">
                <a:schemeClr val="bg2">
                  <a:alpha val="50000"/>
                </a:schemeClr>
              </a:outerShdw>
            </a:effectLst>
          </p:spPr>
          <p:txBody>
            <a:bodyPr lIns="0" tIns="0" rIns="0" bIns="0" anchor="ctr">
              <a:spAutoFit/>
            </a:bodyPr>
            <a:lstStyle/>
            <a:p>
              <a:pPr>
                <a:defRPr/>
              </a:pPr>
              <a:endParaRPr lang="zh-CN" altLang="en-US">
                <a:ea typeface="宋体" pitchFamily="2" charset="-122"/>
              </a:endParaRPr>
            </a:p>
          </p:txBody>
        </p:sp>
        <p:sp>
          <p:nvSpPr>
            <p:cNvPr id="363524" name="Rectangle 4"/>
            <p:cNvSpPr>
              <a:spLocks noChangeArrowheads="1"/>
            </p:cNvSpPr>
            <p:nvPr/>
          </p:nvSpPr>
          <p:spPr bwMode="blackWhite">
            <a:xfrm>
              <a:off x="3083" y="1440"/>
              <a:ext cx="1511" cy="984"/>
            </a:xfrm>
            <a:prstGeom prst="rect">
              <a:avLst/>
            </a:prstGeom>
            <a:solidFill>
              <a:schemeClr val="accent1"/>
            </a:solidFill>
            <a:ln w="12700">
              <a:solidFill>
                <a:schemeClr val="tx1"/>
              </a:solidFill>
              <a:miter lim="800000"/>
              <a:headEnd/>
              <a:tailEnd/>
            </a:ln>
            <a:effectLst>
              <a:outerShdw dist="107763" dir="2700000" algn="ctr" rotWithShape="0">
                <a:schemeClr val="bg2">
                  <a:alpha val="50000"/>
                </a:schemeClr>
              </a:outerShdw>
            </a:effectLst>
          </p:spPr>
          <p:txBody>
            <a:bodyPr lIns="0" tIns="0" rIns="0" bIns="0" anchor="ctr">
              <a:spAutoFit/>
            </a:bodyPr>
            <a:lstStyle/>
            <a:p>
              <a:pPr>
                <a:defRPr/>
              </a:pPr>
              <a:endParaRPr lang="zh-CN" altLang="en-US">
                <a:ea typeface="宋体" pitchFamily="2" charset="-122"/>
              </a:endParaRPr>
            </a:p>
          </p:txBody>
        </p:sp>
        <p:sp>
          <p:nvSpPr>
            <p:cNvPr id="363525" name="Rectangle 5"/>
            <p:cNvSpPr>
              <a:spLocks noChangeArrowheads="1"/>
            </p:cNvSpPr>
            <p:nvPr/>
          </p:nvSpPr>
          <p:spPr bwMode="blackWhite">
            <a:xfrm>
              <a:off x="1320" y="2616"/>
              <a:ext cx="1511" cy="984"/>
            </a:xfrm>
            <a:prstGeom prst="rect">
              <a:avLst/>
            </a:prstGeom>
            <a:solidFill>
              <a:schemeClr val="accent1"/>
            </a:solidFill>
            <a:ln w="12700">
              <a:solidFill>
                <a:schemeClr val="tx1"/>
              </a:solidFill>
              <a:miter lim="800000"/>
              <a:headEnd/>
              <a:tailEnd/>
            </a:ln>
            <a:effectLst>
              <a:outerShdw dist="107763" dir="2700000" algn="ctr" rotWithShape="0">
                <a:schemeClr val="bg2">
                  <a:alpha val="50000"/>
                </a:schemeClr>
              </a:outerShdw>
            </a:effectLst>
          </p:spPr>
          <p:txBody>
            <a:bodyPr lIns="0" tIns="0" rIns="0" bIns="0" anchor="ctr">
              <a:spAutoFit/>
            </a:bodyPr>
            <a:lstStyle/>
            <a:p>
              <a:pPr>
                <a:defRPr/>
              </a:pPr>
              <a:endParaRPr lang="zh-CN" altLang="en-US">
                <a:ea typeface="宋体" pitchFamily="2" charset="-122"/>
              </a:endParaRPr>
            </a:p>
          </p:txBody>
        </p:sp>
        <p:sp>
          <p:nvSpPr>
            <p:cNvPr id="363526" name="Rectangle 6"/>
            <p:cNvSpPr>
              <a:spLocks noChangeArrowheads="1"/>
            </p:cNvSpPr>
            <p:nvPr/>
          </p:nvSpPr>
          <p:spPr bwMode="blackWhite">
            <a:xfrm>
              <a:off x="3083" y="2616"/>
              <a:ext cx="1511" cy="984"/>
            </a:xfrm>
            <a:prstGeom prst="rect">
              <a:avLst/>
            </a:prstGeom>
            <a:solidFill>
              <a:schemeClr val="accent1"/>
            </a:solidFill>
            <a:ln w="12700">
              <a:solidFill>
                <a:schemeClr val="tx1"/>
              </a:solidFill>
              <a:miter lim="800000"/>
              <a:headEnd/>
              <a:tailEnd/>
            </a:ln>
            <a:effectLst>
              <a:outerShdw dist="107763" dir="2700000" algn="ctr" rotWithShape="0">
                <a:schemeClr val="bg2">
                  <a:alpha val="50000"/>
                </a:schemeClr>
              </a:outerShdw>
            </a:effectLst>
          </p:spPr>
          <p:txBody>
            <a:bodyPr lIns="0" tIns="0" rIns="0" bIns="0" anchor="ctr">
              <a:spAutoFit/>
            </a:bodyPr>
            <a:lstStyle/>
            <a:p>
              <a:pPr>
                <a:defRPr/>
              </a:pPr>
              <a:endParaRPr lang="zh-CN" altLang="en-US">
                <a:ea typeface="宋体" pitchFamily="2" charset="-122"/>
              </a:endParaRPr>
            </a:p>
          </p:txBody>
        </p:sp>
      </p:grpSp>
      <p:sp>
        <p:nvSpPr>
          <p:cNvPr id="171011" name="Rectangle 7"/>
          <p:cNvSpPr>
            <a:spLocks noChangeArrowheads="1"/>
          </p:cNvSpPr>
          <p:nvPr/>
        </p:nvSpPr>
        <p:spPr bwMode="auto">
          <a:xfrm>
            <a:off x="5148263" y="1916113"/>
            <a:ext cx="2608262" cy="638175"/>
          </a:xfrm>
          <a:prstGeom prst="rect">
            <a:avLst/>
          </a:prstGeom>
          <a:noFill/>
          <a:ln w="9525">
            <a:noFill/>
            <a:miter lim="800000"/>
            <a:headEnd/>
            <a:tailEnd/>
          </a:ln>
        </p:spPr>
        <p:txBody>
          <a:bodyPr lIns="0" tIns="0" rIns="0" bIns="0">
            <a:spAutoFit/>
          </a:bodyPr>
          <a:lstStyle/>
          <a:p>
            <a:pPr marL="533400" indent="-533400" defTabSz="787400">
              <a:spcBef>
                <a:spcPct val="20000"/>
              </a:spcBef>
              <a:buClr>
                <a:schemeClr val="tx1"/>
              </a:buClr>
              <a:buFont typeface="Wingdings" pitchFamily="2" charset="2"/>
              <a:buAutoNum type="arabicPeriod"/>
            </a:pPr>
            <a:r>
              <a:rPr lang="zh-CN" altLang="en-US" sz="1400">
                <a:ea typeface="幼圆" pitchFamily="49" charset="-122"/>
              </a:rPr>
              <a:t>提出一个开放式的问题，询问应聘者过去经历中的一种情形的处理</a:t>
            </a:r>
          </a:p>
        </p:txBody>
      </p:sp>
      <p:grpSp>
        <p:nvGrpSpPr>
          <p:cNvPr id="3" name="Group 8"/>
          <p:cNvGrpSpPr>
            <a:grpSpLocks/>
          </p:cNvGrpSpPr>
          <p:nvPr/>
        </p:nvGrpSpPr>
        <p:grpSpPr bwMode="auto">
          <a:xfrm>
            <a:off x="3722688" y="2636838"/>
            <a:ext cx="2162175" cy="1933575"/>
            <a:chOff x="2244" y="1767"/>
            <a:chExt cx="2029" cy="2029"/>
          </a:xfrm>
        </p:grpSpPr>
        <p:sp>
          <p:nvSpPr>
            <p:cNvPr id="363529" name="Freeform 9"/>
            <p:cNvSpPr>
              <a:spLocks/>
            </p:cNvSpPr>
            <p:nvPr/>
          </p:nvSpPr>
          <p:spPr bwMode="blackWhite">
            <a:xfrm>
              <a:off x="2366" y="1767"/>
              <a:ext cx="1056" cy="900"/>
            </a:xfrm>
            <a:custGeom>
              <a:avLst/>
              <a:gdLst/>
              <a:ahLst/>
              <a:cxnLst>
                <a:cxn ang="0">
                  <a:pos x="455" y="879"/>
                </a:cxn>
                <a:cxn ang="0">
                  <a:pos x="471" y="838"/>
                </a:cxn>
                <a:cxn ang="0">
                  <a:pos x="490" y="799"/>
                </a:cxn>
                <a:cxn ang="0">
                  <a:pos x="514" y="762"/>
                </a:cxn>
                <a:cxn ang="0">
                  <a:pos x="541" y="728"/>
                </a:cxn>
                <a:cxn ang="0">
                  <a:pos x="570" y="696"/>
                </a:cxn>
                <a:cxn ang="0">
                  <a:pos x="603" y="667"/>
                </a:cxn>
                <a:cxn ang="0">
                  <a:pos x="639" y="642"/>
                </a:cxn>
                <a:cxn ang="0">
                  <a:pos x="676" y="621"/>
                </a:cxn>
                <a:cxn ang="0">
                  <a:pos x="713" y="605"/>
                </a:cxn>
                <a:cxn ang="0">
                  <a:pos x="753" y="591"/>
                </a:cxn>
                <a:cxn ang="0">
                  <a:pos x="793" y="581"/>
                </a:cxn>
                <a:cxn ang="0">
                  <a:pos x="834" y="575"/>
                </a:cxn>
                <a:cxn ang="0">
                  <a:pos x="833" y="711"/>
                </a:cxn>
                <a:cxn ang="0">
                  <a:pos x="1056" y="374"/>
                </a:cxn>
                <a:cxn ang="0">
                  <a:pos x="818" y="0"/>
                </a:cxn>
                <a:cxn ang="0">
                  <a:pos x="819" y="137"/>
                </a:cxn>
                <a:cxn ang="0">
                  <a:pos x="757" y="143"/>
                </a:cxn>
                <a:cxn ang="0">
                  <a:pos x="694" y="154"/>
                </a:cxn>
                <a:cxn ang="0">
                  <a:pos x="634" y="168"/>
                </a:cxn>
                <a:cxn ang="0">
                  <a:pos x="574" y="188"/>
                </a:cxn>
                <a:cxn ang="0">
                  <a:pos x="516" y="211"/>
                </a:cxn>
                <a:cxn ang="0">
                  <a:pos x="460" y="238"/>
                </a:cxn>
                <a:cxn ang="0">
                  <a:pos x="405" y="270"/>
                </a:cxn>
                <a:cxn ang="0">
                  <a:pos x="352" y="306"/>
                </a:cxn>
                <a:cxn ang="0">
                  <a:pos x="302" y="346"/>
                </a:cxn>
                <a:cxn ang="0">
                  <a:pos x="255" y="390"/>
                </a:cxn>
                <a:cxn ang="0">
                  <a:pos x="211" y="437"/>
                </a:cxn>
                <a:cxn ang="0">
                  <a:pos x="170" y="486"/>
                </a:cxn>
                <a:cxn ang="0">
                  <a:pos x="134" y="539"/>
                </a:cxn>
                <a:cxn ang="0">
                  <a:pos x="101" y="595"/>
                </a:cxn>
                <a:cxn ang="0">
                  <a:pos x="72" y="653"/>
                </a:cxn>
                <a:cxn ang="0">
                  <a:pos x="47" y="711"/>
                </a:cxn>
                <a:cxn ang="0">
                  <a:pos x="27" y="773"/>
                </a:cxn>
                <a:cxn ang="0">
                  <a:pos x="11" y="835"/>
                </a:cxn>
                <a:cxn ang="0">
                  <a:pos x="0" y="899"/>
                </a:cxn>
                <a:cxn ang="0">
                  <a:pos x="238" y="741"/>
                </a:cxn>
                <a:cxn ang="0">
                  <a:pos x="455" y="879"/>
                </a:cxn>
              </a:cxnLst>
              <a:rect l="0" t="0" r="r" b="b"/>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rgbClr val="FF6600"/>
            </a:solidFill>
            <a:ln w="12700" cap="rnd" cmpd="sng">
              <a:solidFill>
                <a:schemeClr val="tx1"/>
              </a:solidFill>
              <a:prstDash val="solid"/>
              <a:round/>
              <a:headEnd/>
              <a:tailEnd/>
            </a:ln>
            <a:effectLst>
              <a:outerShdw dist="35921" dir="2700000" algn="ctr" rotWithShape="0">
                <a:schemeClr val="bg2"/>
              </a:outerShdw>
            </a:effectLst>
          </p:spPr>
          <p:txBody>
            <a:bodyPr/>
            <a:lstStyle/>
            <a:p>
              <a:pPr>
                <a:defRPr/>
              </a:pPr>
              <a:endParaRPr lang="zh-CN" altLang="en-US">
                <a:ea typeface="宋体" pitchFamily="2" charset="-122"/>
              </a:endParaRPr>
            </a:p>
          </p:txBody>
        </p:sp>
        <p:sp>
          <p:nvSpPr>
            <p:cNvPr id="363530" name="Freeform 10"/>
            <p:cNvSpPr>
              <a:spLocks/>
            </p:cNvSpPr>
            <p:nvPr/>
          </p:nvSpPr>
          <p:spPr bwMode="blackWhite">
            <a:xfrm>
              <a:off x="3072" y="2891"/>
              <a:ext cx="1034" cy="905"/>
            </a:xfrm>
            <a:custGeom>
              <a:avLst/>
              <a:gdLst/>
              <a:ahLst/>
              <a:cxnLst>
                <a:cxn ang="0">
                  <a:pos x="585" y="1"/>
                </a:cxn>
                <a:cxn ang="0">
                  <a:pos x="573" y="41"/>
                </a:cxn>
                <a:cxn ang="0">
                  <a:pos x="556" y="78"/>
                </a:cxn>
                <a:cxn ang="0">
                  <a:pos x="537" y="116"/>
                </a:cxn>
                <a:cxn ang="0">
                  <a:pos x="514" y="150"/>
                </a:cxn>
                <a:cxn ang="0">
                  <a:pos x="488" y="182"/>
                </a:cxn>
                <a:cxn ang="0">
                  <a:pos x="459" y="212"/>
                </a:cxn>
                <a:cxn ang="0">
                  <a:pos x="427" y="239"/>
                </a:cxn>
                <a:cxn ang="0">
                  <a:pos x="393" y="262"/>
                </a:cxn>
                <a:cxn ang="0">
                  <a:pos x="356" y="283"/>
                </a:cxn>
                <a:cxn ang="0">
                  <a:pos x="317" y="301"/>
                </a:cxn>
                <a:cxn ang="0">
                  <a:pos x="277" y="314"/>
                </a:cxn>
                <a:cxn ang="0">
                  <a:pos x="236" y="323"/>
                </a:cxn>
                <a:cxn ang="0">
                  <a:pos x="235" y="187"/>
                </a:cxn>
                <a:cxn ang="0">
                  <a:pos x="159" y="298"/>
                </a:cxn>
                <a:cxn ang="0">
                  <a:pos x="80" y="409"/>
                </a:cxn>
                <a:cxn ang="0">
                  <a:pos x="0" y="517"/>
                </a:cxn>
                <a:cxn ang="0">
                  <a:pos x="236" y="903"/>
                </a:cxn>
                <a:cxn ang="0">
                  <a:pos x="236" y="766"/>
                </a:cxn>
                <a:cxn ang="0">
                  <a:pos x="295" y="759"/>
                </a:cxn>
                <a:cxn ang="0">
                  <a:pos x="353" y="747"/>
                </a:cxn>
                <a:cxn ang="0">
                  <a:pos x="411" y="733"/>
                </a:cxn>
                <a:cxn ang="0">
                  <a:pos x="467" y="713"/>
                </a:cxn>
                <a:cxn ang="0">
                  <a:pos x="522" y="691"/>
                </a:cxn>
                <a:cxn ang="0">
                  <a:pos x="575" y="665"/>
                </a:cxn>
                <a:cxn ang="0">
                  <a:pos x="626" y="635"/>
                </a:cxn>
                <a:cxn ang="0">
                  <a:pos x="676" y="601"/>
                </a:cxn>
                <a:cxn ang="0">
                  <a:pos x="724" y="564"/>
                </a:cxn>
                <a:cxn ang="0">
                  <a:pos x="768" y="525"/>
                </a:cxn>
                <a:cxn ang="0">
                  <a:pos x="811" y="481"/>
                </a:cxn>
                <a:cxn ang="0">
                  <a:pos x="849" y="435"/>
                </a:cxn>
                <a:cxn ang="0">
                  <a:pos x="884" y="387"/>
                </a:cxn>
                <a:cxn ang="0">
                  <a:pos x="916" y="337"/>
                </a:cxn>
                <a:cxn ang="0">
                  <a:pos x="945" y="284"/>
                </a:cxn>
                <a:cxn ang="0">
                  <a:pos x="970" y="231"/>
                </a:cxn>
                <a:cxn ang="0">
                  <a:pos x="991" y="174"/>
                </a:cxn>
                <a:cxn ang="0">
                  <a:pos x="1009" y="117"/>
                </a:cxn>
                <a:cxn ang="0">
                  <a:pos x="1023" y="58"/>
                </a:cxn>
                <a:cxn ang="0">
                  <a:pos x="1032" y="0"/>
                </a:cxn>
                <a:cxn ang="0">
                  <a:pos x="812" y="132"/>
                </a:cxn>
                <a:cxn ang="0">
                  <a:pos x="585" y="1"/>
                </a:cxn>
              </a:cxnLst>
              <a:rect l="0" t="0" r="r" b="b"/>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rgbClr val="FF6600"/>
            </a:solidFill>
            <a:ln w="12700" cap="rnd" cmpd="sng">
              <a:solidFill>
                <a:schemeClr val="tx1"/>
              </a:solidFill>
              <a:prstDash val="solid"/>
              <a:round/>
              <a:headEnd/>
              <a:tailEnd/>
            </a:ln>
            <a:effectLst>
              <a:outerShdw dist="35921" dir="2700000" algn="ctr" rotWithShape="0">
                <a:schemeClr val="bg2"/>
              </a:outerShdw>
            </a:effectLst>
          </p:spPr>
          <p:txBody>
            <a:bodyPr/>
            <a:lstStyle/>
            <a:p>
              <a:pPr>
                <a:defRPr/>
              </a:pPr>
              <a:endParaRPr lang="zh-CN" altLang="en-US">
                <a:ea typeface="宋体" pitchFamily="2" charset="-122"/>
              </a:endParaRPr>
            </a:p>
          </p:txBody>
        </p:sp>
        <p:sp>
          <p:nvSpPr>
            <p:cNvPr id="363531" name="Freeform 11"/>
            <p:cNvSpPr>
              <a:spLocks/>
            </p:cNvSpPr>
            <p:nvPr/>
          </p:nvSpPr>
          <p:spPr bwMode="blackWhite">
            <a:xfrm>
              <a:off x="2244" y="2563"/>
              <a:ext cx="930" cy="1074"/>
            </a:xfrm>
            <a:custGeom>
              <a:avLst/>
              <a:gdLst/>
              <a:ahLst/>
              <a:cxnLst>
                <a:cxn ang="0">
                  <a:pos x="929" y="645"/>
                </a:cxn>
                <a:cxn ang="0">
                  <a:pos x="887" y="634"/>
                </a:cxn>
                <a:cxn ang="0">
                  <a:pos x="847" y="620"/>
                </a:cxn>
                <a:cxn ang="0">
                  <a:pos x="807" y="603"/>
                </a:cxn>
                <a:cxn ang="0">
                  <a:pos x="771" y="582"/>
                </a:cxn>
                <a:cxn ang="0">
                  <a:pos x="735" y="557"/>
                </a:cxn>
                <a:cxn ang="0">
                  <a:pos x="703" y="529"/>
                </a:cxn>
                <a:cxn ang="0">
                  <a:pos x="673" y="497"/>
                </a:cxn>
                <a:cxn ang="0">
                  <a:pos x="648" y="465"/>
                </a:cxn>
                <a:cxn ang="0">
                  <a:pos x="624" y="428"/>
                </a:cxn>
                <a:cxn ang="0">
                  <a:pos x="607" y="398"/>
                </a:cxn>
                <a:cxn ang="0">
                  <a:pos x="594" y="366"/>
                </a:cxn>
                <a:cxn ang="0">
                  <a:pos x="583" y="332"/>
                </a:cxn>
                <a:cxn ang="0">
                  <a:pos x="577" y="298"/>
                </a:cxn>
                <a:cxn ang="0">
                  <a:pos x="575" y="264"/>
                </a:cxn>
                <a:cxn ang="0">
                  <a:pos x="576" y="229"/>
                </a:cxn>
                <a:cxn ang="0">
                  <a:pos x="748" y="229"/>
                </a:cxn>
                <a:cxn ang="0">
                  <a:pos x="360" y="0"/>
                </a:cxn>
                <a:cxn ang="0">
                  <a:pos x="0" y="236"/>
                </a:cxn>
                <a:cxn ang="0">
                  <a:pos x="136" y="237"/>
                </a:cxn>
                <a:cxn ang="0">
                  <a:pos x="141" y="299"/>
                </a:cxn>
                <a:cxn ang="0">
                  <a:pos x="150" y="362"/>
                </a:cxn>
                <a:cxn ang="0">
                  <a:pos x="165" y="422"/>
                </a:cxn>
                <a:cxn ang="0">
                  <a:pos x="182" y="483"/>
                </a:cxn>
                <a:cxn ang="0">
                  <a:pos x="204" y="541"/>
                </a:cxn>
                <a:cxn ang="0">
                  <a:pos x="231" y="598"/>
                </a:cxn>
                <a:cxn ang="0">
                  <a:pos x="262" y="653"/>
                </a:cxn>
                <a:cxn ang="0">
                  <a:pos x="296" y="704"/>
                </a:cxn>
                <a:cxn ang="0">
                  <a:pos x="333" y="752"/>
                </a:cxn>
                <a:cxn ang="0">
                  <a:pos x="374" y="797"/>
                </a:cxn>
                <a:cxn ang="0">
                  <a:pos x="419" y="841"/>
                </a:cxn>
                <a:cxn ang="0">
                  <a:pos x="465" y="880"/>
                </a:cxn>
                <a:cxn ang="0">
                  <a:pos x="514" y="917"/>
                </a:cxn>
                <a:cxn ang="0">
                  <a:pos x="566" y="951"/>
                </a:cxn>
                <a:cxn ang="0">
                  <a:pos x="620" y="980"/>
                </a:cxn>
                <a:cxn ang="0">
                  <a:pos x="675" y="1007"/>
                </a:cxn>
                <a:cxn ang="0">
                  <a:pos x="732" y="1029"/>
                </a:cxn>
                <a:cxn ang="0">
                  <a:pos x="790" y="1048"/>
                </a:cxn>
                <a:cxn ang="0">
                  <a:pos x="849" y="1062"/>
                </a:cxn>
                <a:cxn ang="0">
                  <a:pos x="910" y="1074"/>
                </a:cxn>
                <a:cxn ang="0">
                  <a:pos x="772" y="845"/>
                </a:cxn>
                <a:cxn ang="0">
                  <a:pos x="929" y="645"/>
                </a:cxn>
              </a:cxnLst>
              <a:rect l="0" t="0" r="r" b="b"/>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rgbClr val="FF6600"/>
            </a:solidFill>
            <a:ln w="12700" cap="rnd" cmpd="sng">
              <a:solidFill>
                <a:schemeClr val="tx1"/>
              </a:solidFill>
              <a:prstDash val="solid"/>
              <a:round/>
              <a:headEnd/>
              <a:tailEnd/>
            </a:ln>
            <a:effectLst>
              <a:outerShdw dist="35921" dir="2700000" algn="ctr" rotWithShape="0">
                <a:schemeClr val="bg2"/>
              </a:outerShdw>
            </a:effectLst>
          </p:spPr>
          <p:txBody>
            <a:bodyPr/>
            <a:lstStyle/>
            <a:p>
              <a:pPr>
                <a:defRPr/>
              </a:pPr>
              <a:endParaRPr lang="zh-CN" altLang="en-US">
                <a:ea typeface="宋体" pitchFamily="2" charset="-122"/>
              </a:endParaRPr>
            </a:p>
          </p:txBody>
        </p:sp>
        <p:sp>
          <p:nvSpPr>
            <p:cNvPr id="363532" name="Freeform 12"/>
            <p:cNvSpPr>
              <a:spLocks/>
            </p:cNvSpPr>
            <p:nvPr/>
          </p:nvSpPr>
          <p:spPr bwMode="blackWhite">
            <a:xfrm>
              <a:off x="3330" y="1909"/>
              <a:ext cx="943" cy="1066"/>
            </a:xfrm>
            <a:custGeom>
              <a:avLst/>
              <a:gdLst/>
              <a:ahLst/>
              <a:cxnLst>
                <a:cxn ang="0">
                  <a:pos x="554" y="1064"/>
                </a:cxn>
                <a:cxn ang="0">
                  <a:pos x="942" y="840"/>
                </a:cxn>
                <a:cxn ang="0">
                  <a:pos x="781" y="840"/>
                </a:cxn>
                <a:cxn ang="0">
                  <a:pos x="776" y="778"/>
                </a:cxn>
                <a:cxn ang="0">
                  <a:pos x="767" y="716"/>
                </a:cxn>
                <a:cxn ang="0">
                  <a:pos x="754" y="655"/>
                </a:cxn>
                <a:cxn ang="0">
                  <a:pos x="737" y="595"/>
                </a:cxn>
                <a:cxn ang="0">
                  <a:pos x="714" y="536"/>
                </a:cxn>
                <a:cxn ang="0">
                  <a:pos x="688" y="480"/>
                </a:cxn>
                <a:cxn ang="0">
                  <a:pos x="658" y="425"/>
                </a:cxn>
                <a:cxn ang="0">
                  <a:pos x="624" y="372"/>
                </a:cxn>
                <a:cxn ang="0">
                  <a:pos x="586" y="323"/>
                </a:cxn>
                <a:cxn ang="0">
                  <a:pos x="547" y="275"/>
                </a:cxn>
                <a:cxn ang="0">
                  <a:pos x="502" y="232"/>
                </a:cxn>
                <a:cxn ang="0">
                  <a:pos x="455" y="191"/>
                </a:cxn>
                <a:cxn ang="0">
                  <a:pos x="405" y="153"/>
                </a:cxn>
                <a:cxn ang="0">
                  <a:pos x="352" y="120"/>
                </a:cxn>
                <a:cxn ang="0">
                  <a:pos x="298" y="89"/>
                </a:cxn>
                <a:cxn ang="0">
                  <a:pos x="241" y="63"/>
                </a:cxn>
                <a:cxn ang="0">
                  <a:pos x="182" y="41"/>
                </a:cxn>
                <a:cxn ang="0">
                  <a:pos x="122" y="23"/>
                </a:cxn>
                <a:cxn ang="0">
                  <a:pos x="61" y="9"/>
                </a:cxn>
                <a:cxn ang="0">
                  <a:pos x="0" y="0"/>
                </a:cxn>
                <a:cxn ang="0">
                  <a:pos x="137" y="226"/>
                </a:cxn>
                <a:cxn ang="0">
                  <a:pos x="5" y="451"/>
                </a:cxn>
                <a:cxn ang="0">
                  <a:pos x="48" y="465"/>
                </a:cxn>
                <a:cxn ang="0">
                  <a:pos x="90" y="483"/>
                </a:cxn>
                <a:cxn ang="0">
                  <a:pos x="130" y="505"/>
                </a:cxn>
                <a:cxn ang="0">
                  <a:pos x="168" y="531"/>
                </a:cxn>
                <a:cxn ang="0">
                  <a:pos x="202" y="561"/>
                </a:cxn>
                <a:cxn ang="0">
                  <a:pos x="233" y="594"/>
                </a:cxn>
                <a:cxn ang="0">
                  <a:pos x="262" y="629"/>
                </a:cxn>
                <a:cxn ang="0">
                  <a:pos x="285" y="668"/>
                </a:cxn>
                <a:cxn ang="0">
                  <a:pos x="305" y="709"/>
                </a:cxn>
                <a:cxn ang="0">
                  <a:pos x="321" y="751"/>
                </a:cxn>
                <a:cxn ang="0">
                  <a:pos x="333" y="795"/>
                </a:cxn>
                <a:cxn ang="0">
                  <a:pos x="340" y="840"/>
                </a:cxn>
                <a:cxn ang="0">
                  <a:pos x="188" y="841"/>
                </a:cxn>
                <a:cxn ang="0">
                  <a:pos x="554" y="1064"/>
                </a:cxn>
              </a:cxnLst>
              <a:rect l="0" t="0" r="r" b="b"/>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rgbClr val="FF6600"/>
            </a:solidFill>
            <a:ln w="12700" cap="rnd" cmpd="sng">
              <a:solidFill>
                <a:schemeClr val="tx1"/>
              </a:solidFill>
              <a:prstDash val="solid"/>
              <a:round/>
              <a:headEnd/>
              <a:tailEnd/>
            </a:ln>
            <a:effectLst>
              <a:outerShdw dist="35921" dir="2700000" algn="ctr" rotWithShape="0">
                <a:schemeClr val="bg2"/>
              </a:outerShdw>
            </a:effectLst>
          </p:spPr>
          <p:txBody>
            <a:bodyPr/>
            <a:lstStyle/>
            <a:p>
              <a:pPr>
                <a:defRPr/>
              </a:pPr>
              <a:endParaRPr lang="zh-CN" altLang="en-US">
                <a:ea typeface="宋体" pitchFamily="2" charset="-122"/>
              </a:endParaRPr>
            </a:p>
          </p:txBody>
        </p:sp>
      </p:grpSp>
      <p:sp>
        <p:nvSpPr>
          <p:cNvPr id="171013" name="Rectangle 13"/>
          <p:cNvSpPr>
            <a:spLocks noChangeArrowheads="1"/>
          </p:cNvSpPr>
          <p:nvPr/>
        </p:nvSpPr>
        <p:spPr bwMode="auto">
          <a:xfrm>
            <a:off x="1371600" y="609600"/>
            <a:ext cx="6296025" cy="658813"/>
          </a:xfrm>
          <a:prstGeom prst="rect">
            <a:avLst/>
          </a:prstGeom>
          <a:noFill/>
          <a:ln w="9525">
            <a:noFill/>
            <a:miter lim="800000"/>
            <a:headEnd/>
            <a:tailEnd/>
          </a:ln>
        </p:spPr>
        <p:txBody>
          <a:bodyPr lIns="92075" tIns="46038" rIns="92075" bIns="46038" anchor="ctr"/>
          <a:lstStyle/>
          <a:p>
            <a:pPr algn="ctr"/>
            <a:r>
              <a:rPr lang="zh-CN" altLang="en-US" sz="2800">
                <a:solidFill>
                  <a:schemeClr val="tx2"/>
                </a:solidFill>
                <a:ea typeface="黑体" pitchFamily="2" charset="-122"/>
              </a:rPr>
              <a:t>行为式问题的步骤</a:t>
            </a:r>
          </a:p>
        </p:txBody>
      </p:sp>
      <p:sp>
        <p:nvSpPr>
          <p:cNvPr id="171014" name="Rectangle 14"/>
          <p:cNvSpPr>
            <a:spLocks noChangeArrowheads="1"/>
          </p:cNvSpPr>
          <p:nvPr/>
        </p:nvSpPr>
        <p:spPr bwMode="auto">
          <a:xfrm>
            <a:off x="5076825" y="4581525"/>
            <a:ext cx="2608263" cy="425450"/>
          </a:xfrm>
          <a:prstGeom prst="rect">
            <a:avLst/>
          </a:prstGeom>
          <a:noFill/>
          <a:ln w="9525">
            <a:noFill/>
            <a:miter lim="800000"/>
            <a:headEnd/>
            <a:tailEnd/>
          </a:ln>
        </p:spPr>
        <p:txBody>
          <a:bodyPr lIns="0" tIns="0" rIns="0" bIns="0">
            <a:spAutoFit/>
          </a:bodyPr>
          <a:lstStyle/>
          <a:p>
            <a:pPr marL="533400" indent="-533400" defTabSz="787400">
              <a:spcBef>
                <a:spcPct val="20000"/>
              </a:spcBef>
              <a:buClr>
                <a:schemeClr val="tx1"/>
              </a:buClr>
              <a:buFont typeface="Wingdings" pitchFamily="2" charset="2"/>
              <a:buAutoNum type="arabicPeriod" startAt="2"/>
            </a:pPr>
            <a:r>
              <a:rPr lang="zh-CN" altLang="en-US" sz="1400">
                <a:ea typeface="幼圆" pitchFamily="49" charset="-122"/>
              </a:rPr>
              <a:t>按照</a:t>
            </a:r>
            <a:r>
              <a:rPr lang="en-US" altLang="zh-CN" sz="1400">
                <a:ea typeface="幼圆" pitchFamily="49" charset="-122"/>
              </a:rPr>
              <a:t>STAR</a:t>
            </a:r>
            <a:r>
              <a:rPr lang="zh-CN" altLang="en-US" sz="1400">
                <a:ea typeface="幼圆" pitchFamily="49" charset="-122"/>
              </a:rPr>
              <a:t>的结构逐步深入地挖掘细节，获取信息</a:t>
            </a:r>
          </a:p>
        </p:txBody>
      </p:sp>
      <p:sp>
        <p:nvSpPr>
          <p:cNvPr id="171015" name="Rectangle 15"/>
          <p:cNvSpPr>
            <a:spLocks noChangeArrowheads="1"/>
          </p:cNvSpPr>
          <p:nvPr/>
        </p:nvSpPr>
        <p:spPr bwMode="auto">
          <a:xfrm>
            <a:off x="1908175" y="4508500"/>
            <a:ext cx="2608263" cy="425450"/>
          </a:xfrm>
          <a:prstGeom prst="rect">
            <a:avLst/>
          </a:prstGeom>
          <a:noFill/>
          <a:ln w="9525">
            <a:noFill/>
            <a:miter lim="800000"/>
            <a:headEnd/>
            <a:tailEnd/>
          </a:ln>
        </p:spPr>
        <p:txBody>
          <a:bodyPr lIns="0" tIns="0" rIns="0" bIns="0">
            <a:spAutoFit/>
          </a:bodyPr>
          <a:lstStyle/>
          <a:p>
            <a:pPr marL="533400" indent="-533400" defTabSz="787400">
              <a:spcBef>
                <a:spcPct val="20000"/>
              </a:spcBef>
              <a:buClr>
                <a:schemeClr val="tx1"/>
              </a:buClr>
              <a:buFont typeface="Wingdings" pitchFamily="2" charset="2"/>
              <a:buAutoNum type="arabicPeriod" startAt="3"/>
            </a:pPr>
            <a:r>
              <a:rPr lang="zh-CN" altLang="en-US" sz="1400">
                <a:ea typeface="幼圆" pitchFamily="49" charset="-122"/>
              </a:rPr>
              <a:t>通过多个行为式问题进一步了解其经验的丰富性</a:t>
            </a:r>
          </a:p>
        </p:txBody>
      </p:sp>
      <p:sp>
        <p:nvSpPr>
          <p:cNvPr id="171016" name="Rectangle 16"/>
          <p:cNvSpPr>
            <a:spLocks noChangeArrowheads="1"/>
          </p:cNvSpPr>
          <p:nvPr/>
        </p:nvSpPr>
        <p:spPr bwMode="auto">
          <a:xfrm>
            <a:off x="1908175" y="1916113"/>
            <a:ext cx="2608263" cy="638175"/>
          </a:xfrm>
          <a:prstGeom prst="rect">
            <a:avLst/>
          </a:prstGeom>
          <a:noFill/>
          <a:ln w="9525">
            <a:noFill/>
            <a:miter lim="800000"/>
            <a:headEnd/>
            <a:tailEnd/>
          </a:ln>
        </p:spPr>
        <p:txBody>
          <a:bodyPr lIns="0" tIns="0" rIns="0" bIns="0">
            <a:spAutoFit/>
          </a:bodyPr>
          <a:lstStyle/>
          <a:p>
            <a:pPr marL="533400" indent="-533400" defTabSz="787400">
              <a:spcBef>
                <a:spcPct val="20000"/>
              </a:spcBef>
              <a:buClr>
                <a:schemeClr val="tx1"/>
              </a:buClr>
              <a:buFont typeface="Wingdings" pitchFamily="2" charset="2"/>
              <a:buAutoNum type="arabicPeriod" startAt="4"/>
            </a:pPr>
            <a:r>
              <a:rPr lang="zh-CN" altLang="en-US" sz="1400">
                <a:ea typeface="幼圆" pitchFamily="49" charset="-122"/>
              </a:rPr>
              <a:t>对应聘者回答过程中反映出的一些潜在问题进行求证</a:t>
            </a: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body" idx="1"/>
          </p:nvPr>
        </p:nvSpPr>
        <p:spPr>
          <a:xfrm>
            <a:off x="1116013" y="2420938"/>
            <a:ext cx="7659687" cy="3810000"/>
          </a:xfrm>
          <a:noFill/>
        </p:spPr>
        <p:txBody>
          <a:bodyPr/>
          <a:lstStyle/>
          <a:p>
            <a:pPr marL="57150" indent="-57150" eaLnBrk="1" hangingPunct="1">
              <a:lnSpc>
                <a:spcPct val="135000"/>
              </a:lnSpc>
              <a:buFont typeface="Wingdings" pitchFamily="2" charset="2"/>
              <a:buNone/>
            </a:pPr>
            <a:r>
              <a:rPr lang="zh-CN" altLang="en-US" sz="2000" smtClean="0"/>
              <a:t>１、开放型问题</a:t>
            </a:r>
          </a:p>
          <a:p>
            <a:pPr marL="57150" indent="-57150" eaLnBrk="1" hangingPunct="1">
              <a:lnSpc>
                <a:spcPct val="135000"/>
              </a:lnSpc>
              <a:buFont typeface="Wingdings" pitchFamily="2" charset="2"/>
              <a:buNone/>
            </a:pPr>
            <a:r>
              <a:rPr lang="zh-CN" altLang="en-US" sz="2000" smtClean="0"/>
              <a:t>         采用开放型的问话方式，可以让应聘者畅所欲言，从中获得很多需要的信息。如如：“你的团队工作怎么样？”“你的沟通技巧怎么样？”这都是开放型的问题。应聘者不可能一两句话就回答了，他需要总结、引申、举例。在这一系列的回答中，你就可以获得充分的信息。这类问题，不要用只能以“是”或“不是”来回答的封闭式问题询问。</a:t>
            </a:r>
          </a:p>
        </p:txBody>
      </p:sp>
      <p:sp>
        <p:nvSpPr>
          <p:cNvPr id="172035" name="Rectangle 3"/>
          <p:cNvSpPr>
            <a:spLocks noGrp="1" noChangeArrowheads="1"/>
          </p:cNvSpPr>
          <p:nvPr>
            <p:ph type="title"/>
          </p:nvPr>
        </p:nvSpPr>
        <p:spPr>
          <a:xfrm>
            <a:off x="685800" y="1173163"/>
            <a:ext cx="7772400" cy="579437"/>
          </a:xfrm>
          <a:noFill/>
        </p:spPr>
        <p:txBody>
          <a:bodyPr>
            <a:normAutofit fontScale="90000"/>
          </a:bodyPr>
          <a:lstStyle/>
          <a:p>
            <a:pPr eaLnBrk="1" hangingPunct="1"/>
            <a:r>
              <a:rPr lang="zh-CN" altLang="en-US" smtClean="0"/>
              <a:t>问行为表现问题的步骤</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noChangeArrowheads="1"/>
          </p:cNvSpPr>
          <p:nvPr>
            <p:ph type="body" idx="1"/>
          </p:nvPr>
        </p:nvSpPr>
        <p:spPr>
          <a:xfrm>
            <a:off x="912813" y="2257425"/>
            <a:ext cx="8110537" cy="3810000"/>
          </a:xfrm>
          <a:noFill/>
        </p:spPr>
        <p:txBody>
          <a:bodyPr/>
          <a:lstStyle/>
          <a:p>
            <a:pPr marL="104775" indent="-57150" eaLnBrk="1" hangingPunct="1">
              <a:buFont typeface="Wingdings" pitchFamily="2" charset="2"/>
              <a:buNone/>
            </a:pPr>
            <a:r>
              <a:rPr lang="zh-CN" altLang="en-US" sz="2000" smtClean="0"/>
              <a:t>　　　２、引导</a:t>
            </a:r>
          </a:p>
          <a:p>
            <a:pPr marL="104775" indent="-57150" eaLnBrk="1" hangingPunct="1">
              <a:buFont typeface="Wingdings" pitchFamily="2" charset="2"/>
              <a:buNone/>
            </a:pPr>
            <a:r>
              <a:rPr lang="zh-CN" altLang="en-US" sz="2000" smtClean="0"/>
              <a:t>         引导就是怎么样问话。如：“请你描述一个跟客户打交道的例子好吗？”这是引导候选人往客户关系方面进行谈话。</a:t>
            </a:r>
          </a:p>
          <a:p>
            <a:pPr marL="104775" indent="-57150" eaLnBrk="1" hangingPunct="1">
              <a:buFont typeface="Wingdings" pitchFamily="2" charset="2"/>
              <a:buNone/>
            </a:pPr>
            <a:endParaRPr lang="zh-CN" altLang="en-US" sz="2000" smtClean="0"/>
          </a:p>
          <a:p>
            <a:pPr marL="104775" indent="-57150" eaLnBrk="1" hangingPunct="1">
              <a:buFont typeface="Wingdings" pitchFamily="2" charset="2"/>
              <a:buNone/>
            </a:pPr>
            <a:r>
              <a:rPr lang="zh-CN" altLang="en-US" sz="2000" smtClean="0"/>
              <a:t>          ３、探寻</a:t>
            </a:r>
          </a:p>
          <a:p>
            <a:pPr marL="104775" indent="-57150" eaLnBrk="1" hangingPunct="1">
              <a:buFont typeface="Wingdings" pitchFamily="2" charset="2"/>
              <a:buNone/>
            </a:pPr>
            <a:r>
              <a:rPr lang="zh-CN" altLang="en-US" sz="2000" smtClean="0"/>
              <a:t>          探寻就是继续追问。应聘者说了一段话以后，如果你觉得不够完全、不够清楚，可以追问：“结果怎么样？后来发生什么事情？”</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body" idx="1"/>
          </p:nvPr>
        </p:nvSpPr>
        <p:spPr>
          <a:xfrm>
            <a:off x="611188" y="1628775"/>
            <a:ext cx="8077200" cy="4648200"/>
          </a:xfrm>
          <a:noFill/>
        </p:spPr>
        <p:txBody>
          <a:bodyPr/>
          <a:lstStyle/>
          <a:p>
            <a:pPr marL="57150" indent="-57150" eaLnBrk="1" hangingPunct="1">
              <a:lnSpc>
                <a:spcPct val="120000"/>
              </a:lnSpc>
              <a:buFont typeface="Wingdings" pitchFamily="2" charset="2"/>
              <a:buNone/>
            </a:pPr>
            <a:r>
              <a:rPr lang="en-US" altLang="zh-CN" sz="2400" smtClean="0"/>
              <a:t>        </a:t>
            </a:r>
            <a:r>
              <a:rPr lang="en-US" altLang="zh-CN" sz="2000" smtClean="0"/>
              <a:t>3</a:t>
            </a:r>
            <a:r>
              <a:rPr lang="zh-CN" altLang="en-US" sz="2000" smtClean="0"/>
              <a:t>、总结</a:t>
            </a:r>
          </a:p>
          <a:p>
            <a:pPr marL="57150" indent="-57150" eaLnBrk="1" hangingPunct="1">
              <a:lnSpc>
                <a:spcPct val="120000"/>
              </a:lnSpc>
              <a:buFont typeface="Wingdings" pitchFamily="2" charset="2"/>
              <a:buNone/>
            </a:pPr>
            <a:r>
              <a:rPr lang="zh-CN" altLang="en-US" sz="2000" smtClean="0"/>
              <a:t>        当候选人说了一段话以后，要给他做总结。如：“你刚才说的是这方面的问题，对吗？”如果候选人说的故事特别长，你想把他打断，就可以用这种总结性的问话方式。如果他说“对”，你就可以说：“那你对下一个问题怎么看？”这个问题就过去了。如果他说“不对”，那就请他再解释一下，这是总结性的问话方式。</a:t>
            </a:r>
          </a:p>
          <a:p>
            <a:pPr marL="57150" indent="-57150" eaLnBrk="1" hangingPunct="1">
              <a:lnSpc>
                <a:spcPct val="120000"/>
              </a:lnSpc>
              <a:buFont typeface="Wingdings" pitchFamily="2" charset="2"/>
              <a:buNone/>
            </a:pPr>
            <a:endParaRPr lang="zh-CN" altLang="en-US" sz="2000" smtClean="0"/>
          </a:p>
          <a:p>
            <a:pPr marL="57150" indent="-57150" eaLnBrk="1" hangingPunct="1">
              <a:lnSpc>
                <a:spcPct val="120000"/>
              </a:lnSpc>
              <a:buFont typeface="Wingdings" pitchFamily="2" charset="2"/>
              <a:buNone/>
            </a:pPr>
            <a:r>
              <a:rPr lang="zh-CN" altLang="en-US" sz="2000" smtClean="0"/>
              <a:t>        </a:t>
            </a:r>
            <a:r>
              <a:rPr lang="en-US" altLang="zh-CN" sz="2000" smtClean="0"/>
              <a:t>4</a:t>
            </a:r>
            <a:r>
              <a:rPr lang="zh-CN" altLang="en-US" sz="2000" smtClean="0"/>
              <a:t>、直截了当</a:t>
            </a:r>
          </a:p>
          <a:p>
            <a:pPr marL="57150" indent="-57150" eaLnBrk="1" hangingPunct="1">
              <a:lnSpc>
                <a:spcPct val="120000"/>
              </a:lnSpc>
              <a:buFont typeface="Wingdings" pitchFamily="2" charset="2"/>
              <a:buNone/>
            </a:pPr>
            <a:r>
              <a:rPr lang="zh-CN" altLang="en-US" sz="2000" smtClean="0"/>
              <a:t>        直截了当是想知道候选人说什么，标准的问话方式是：“请给我讲一个例子”，“请给我讲一个你过去做销售处理的最难的一个单子，当时你是怎么处理的？”就是直截了当的问话方式。</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hangingPunct="1"/>
            <a:r>
              <a:rPr lang="zh-CN" altLang="en-US" smtClean="0"/>
              <a:t>探询提问：</a:t>
            </a:r>
          </a:p>
        </p:txBody>
      </p:sp>
      <p:sp>
        <p:nvSpPr>
          <p:cNvPr id="272387" name="Rectangle 3"/>
          <p:cNvSpPr>
            <a:spLocks noGrp="1" noChangeArrowheads="1"/>
          </p:cNvSpPr>
          <p:nvPr>
            <p:ph type="body" idx="1"/>
          </p:nvPr>
        </p:nvSpPr>
        <p:spPr/>
        <p:txBody>
          <a:bodyPr/>
          <a:lstStyle/>
          <a:p>
            <a:pPr eaLnBrk="1" hangingPunct="1"/>
            <a:r>
              <a:rPr lang="zh-CN" altLang="en-US" smtClean="0"/>
              <a:t>我做事总是很细心（请举个例子）</a:t>
            </a:r>
          </a:p>
          <a:p>
            <a:pPr eaLnBrk="1" hangingPunct="1"/>
            <a:r>
              <a:rPr lang="zh-CN" altLang="en-US" smtClean="0"/>
              <a:t>你在面对压力时如何？（你在工作中遇到最大压力）</a:t>
            </a:r>
          </a:p>
          <a:p>
            <a:pPr eaLnBrk="1" hangingPunct="1"/>
            <a:r>
              <a:rPr lang="zh-CN" altLang="en-US" smtClean="0"/>
              <a:t>你对团队精神怎么看？（你举个团队合作的例子）</a:t>
            </a:r>
          </a:p>
          <a:p>
            <a:pPr eaLnBrk="1" hangingPunct="1"/>
            <a:r>
              <a:rPr lang="zh-CN" altLang="en-US" smtClean="0"/>
              <a:t>我的销售额最高（举个销售实例证明你是如何销售的）</a:t>
            </a:r>
          </a:p>
          <a:p>
            <a:pPr eaLnBrk="1" hangingPunct="1"/>
            <a:endParaRPr lang="en-US" altLang="zh-CN"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2386"/>
                                        </p:tgtEl>
                                        <p:attrNameLst>
                                          <p:attrName>style.visibility</p:attrName>
                                        </p:attrNameLst>
                                      </p:cBhvr>
                                      <p:to>
                                        <p:strVal val="visible"/>
                                      </p:to>
                                    </p:set>
                                    <p:anim calcmode="lin" valueType="num">
                                      <p:cBhvr additive="base">
                                        <p:cTn id="7" dur="500" fill="hold"/>
                                        <p:tgtEl>
                                          <p:spTgt spid="272386"/>
                                        </p:tgtEl>
                                        <p:attrNameLst>
                                          <p:attrName>ppt_x</p:attrName>
                                        </p:attrNameLst>
                                      </p:cBhvr>
                                      <p:tavLst>
                                        <p:tav tm="0">
                                          <p:val>
                                            <p:strVal val="0-#ppt_w/2"/>
                                          </p:val>
                                        </p:tav>
                                        <p:tav tm="100000">
                                          <p:val>
                                            <p:strVal val="#ppt_x"/>
                                          </p:val>
                                        </p:tav>
                                      </p:tavLst>
                                    </p:anim>
                                    <p:anim calcmode="lin" valueType="num">
                                      <p:cBhvr additive="base">
                                        <p:cTn id="8" dur="500" fill="hold"/>
                                        <p:tgtEl>
                                          <p:spTgt spid="2723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2387">
                                            <p:txEl>
                                              <p:pRg st="0" end="0"/>
                                            </p:txEl>
                                          </p:spTgt>
                                        </p:tgtEl>
                                        <p:attrNameLst>
                                          <p:attrName>style.visibility</p:attrName>
                                        </p:attrNameLst>
                                      </p:cBhvr>
                                      <p:to>
                                        <p:strVal val="visible"/>
                                      </p:to>
                                    </p:set>
                                    <p:anim calcmode="lin" valueType="num">
                                      <p:cBhvr additive="base">
                                        <p:cTn id="13" dur="500" fill="hold"/>
                                        <p:tgtEl>
                                          <p:spTgt spid="27238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2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2387">
                                            <p:txEl>
                                              <p:pRg st="1" end="1"/>
                                            </p:txEl>
                                          </p:spTgt>
                                        </p:tgtEl>
                                        <p:attrNameLst>
                                          <p:attrName>style.visibility</p:attrName>
                                        </p:attrNameLst>
                                      </p:cBhvr>
                                      <p:to>
                                        <p:strVal val="visible"/>
                                      </p:to>
                                    </p:set>
                                    <p:anim calcmode="lin" valueType="num">
                                      <p:cBhvr additive="base">
                                        <p:cTn id="19" dur="500" fill="hold"/>
                                        <p:tgtEl>
                                          <p:spTgt spid="27238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2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2387">
                                            <p:txEl>
                                              <p:pRg st="2" end="2"/>
                                            </p:txEl>
                                          </p:spTgt>
                                        </p:tgtEl>
                                        <p:attrNameLst>
                                          <p:attrName>style.visibility</p:attrName>
                                        </p:attrNameLst>
                                      </p:cBhvr>
                                      <p:to>
                                        <p:strVal val="visible"/>
                                      </p:to>
                                    </p:set>
                                    <p:anim calcmode="lin" valueType="num">
                                      <p:cBhvr additive="base">
                                        <p:cTn id="25" dur="500" fill="hold"/>
                                        <p:tgtEl>
                                          <p:spTgt spid="27238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2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2387">
                                            <p:txEl>
                                              <p:pRg st="3" end="3"/>
                                            </p:txEl>
                                          </p:spTgt>
                                        </p:tgtEl>
                                        <p:attrNameLst>
                                          <p:attrName>style.visibility</p:attrName>
                                        </p:attrNameLst>
                                      </p:cBhvr>
                                      <p:to>
                                        <p:strVal val="visible"/>
                                      </p:to>
                                    </p:set>
                                    <p:anim calcmode="lin" valueType="num">
                                      <p:cBhvr additive="base">
                                        <p:cTn id="31" dur="500" fill="hold"/>
                                        <p:tgtEl>
                                          <p:spTgt spid="27238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23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6" grpId="0" autoUpdateAnimBg="0"/>
      <p:bldP spid="272387" grpId="0" build="p"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1125538" y="3429000"/>
            <a:ext cx="6892925" cy="549275"/>
          </a:xfrm>
          <a:prstGeom prst="rect">
            <a:avLst/>
          </a:prstGeom>
          <a:noFill/>
          <a:ln w="12699">
            <a:noFill/>
            <a:miter lim="800000"/>
            <a:headEnd type="none" w="sm" len="sm"/>
            <a:tailEnd type="none" w="sm" len="sm"/>
          </a:ln>
        </p:spPr>
        <p:txBody>
          <a:bodyPr>
            <a:spAutoFit/>
          </a:bodyPr>
          <a:lstStyle/>
          <a:p>
            <a:pPr>
              <a:spcBef>
                <a:spcPct val="50000"/>
              </a:spcBef>
            </a:pPr>
            <a:r>
              <a:rPr lang="en-US" altLang="zh-CN" sz="3000" b="0">
                <a:latin typeface="楷体" pitchFamily="18" charset="-122"/>
                <a:ea typeface="楷体" pitchFamily="18" charset="-122"/>
              </a:rPr>
              <a:t> </a:t>
            </a:r>
          </a:p>
        </p:txBody>
      </p:sp>
      <p:sp>
        <p:nvSpPr>
          <p:cNvPr id="181251" name="Text Box 3"/>
          <p:cNvSpPr txBox="1">
            <a:spLocks noChangeArrowheads="1"/>
          </p:cNvSpPr>
          <p:nvPr/>
        </p:nvSpPr>
        <p:spPr bwMode="auto">
          <a:xfrm>
            <a:off x="1266825" y="2362200"/>
            <a:ext cx="6751638" cy="549275"/>
          </a:xfrm>
          <a:prstGeom prst="rect">
            <a:avLst/>
          </a:prstGeom>
          <a:noFill/>
          <a:ln w="12699">
            <a:noFill/>
            <a:miter lim="800000"/>
            <a:headEnd type="none" w="sm" len="sm"/>
            <a:tailEnd type="none" w="sm" len="sm"/>
          </a:ln>
        </p:spPr>
        <p:txBody>
          <a:bodyPr>
            <a:spAutoFit/>
          </a:bodyPr>
          <a:lstStyle/>
          <a:p>
            <a:pPr algn="ctr">
              <a:spcBef>
                <a:spcPct val="50000"/>
              </a:spcBef>
            </a:pPr>
            <a:endParaRPr lang="en-US" altLang="zh-CN" sz="3000" b="0">
              <a:latin typeface="楷体" pitchFamily="18" charset="-122"/>
              <a:ea typeface="楷体" pitchFamily="18" charset="-122"/>
            </a:endParaRPr>
          </a:p>
        </p:txBody>
      </p:sp>
      <p:sp>
        <p:nvSpPr>
          <p:cNvPr id="181252" name="Text Box 4"/>
          <p:cNvSpPr txBox="1">
            <a:spLocks noChangeArrowheads="1"/>
          </p:cNvSpPr>
          <p:nvPr/>
        </p:nvSpPr>
        <p:spPr bwMode="auto">
          <a:xfrm>
            <a:off x="2251075" y="4191000"/>
            <a:ext cx="6892925" cy="549275"/>
          </a:xfrm>
          <a:prstGeom prst="rect">
            <a:avLst/>
          </a:prstGeom>
          <a:noFill/>
          <a:ln w="12699">
            <a:noFill/>
            <a:miter lim="800000"/>
            <a:headEnd type="none" w="sm" len="sm"/>
            <a:tailEnd type="none" w="sm" len="sm"/>
          </a:ln>
        </p:spPr>
        <p:txBody>
          <a:bodyPr>
            <a:spAutoFit/>
          </a:bodyPr>
          <a:lstStyle/>
          <a:p>
            <a:pPr>
              <a:spcBef>
                <a:spcPct val="50000"/>
              </a:spcBef>
            </a:pPr>
            <a:r>
              <a:rPr lang="en-US" altLang="zh-CN" sz="3000" b="0">
                <a:latin typeface="楷体" pitchFamily="18" charset="-122"/>
                <a:ea typeface="楷体" pitchFamily="18" charset="-122"/>
              </a:rPr>
              <a:t> </a:t>
            </a:r>
          </a:p>
        </p:txBody>
      </p:sp>
      <p:sp>
        <p:nvSpPr>
          <p:cNvPr id="181253" name="Rectangle 5"/>
          <p:cNvSpPr>
            <a:spLocks noChangeArrowheads="1"/>
          </p:cNvSpPr>
          <p:nvPr/>
        </p:nvSpPr>
        <p:spPr bwMode="auto">
          <a:xfrm>
            <a:off x="633413" y="609600"/>
            <a:ext cx="2813050" cy="838200"/>
          </a:xfrm>
          <a:prstGeom prst="rect">
            <a:avLst/>
          </a:prstGeom>
          <a:noFill/>
          <a:ln w="9525">
            <a:noFill/>
            <a:miter lim="800000"/>
            <a:headEnd/>
            <a:tailEnd/>
          </a:ln>
        </p:spPr>
        <p:txBody>
          <a:bodyPr/>
          <a:lstStyle/>
          <a:p>
            <a:pPr algn="ctr"/>
            <a:r>
              <a:rPr lang="zh-CN" altLang="en-US" sz="4400" b="0">
                <a:solidFill>
                  <a:schemeClr val="tx2"/>
                </a:solidFill>
                <a:latin typeface="Times New Roman" pitchFamily="18" charset="0"/>
                <a:ea typeface="黑体" pitchFamily="2" charset="-122"/>
              </a:rPr>
              <a:t>聆听技巧</a:t>
            </a:r>
          </a:p>
        </p:txBody>
      </p:sp>
      <p:sp>
        <p:nvSpPr>
          <p:cNvPr id="140294" name="Rectangle 6"/>
          <p:cNvSpPr>
            <a:spLocks noChangeArrowheads="1"/>
          </p:cNvSpPr>
          <p:nvPr/>
        </p:nvSpPr>
        <p:spPr bwMode="auto">
          <a:xfrm>
            <a:off x="984250" y="1828800"/>
            <a:ext cx="7526338" cy="1524000"/>
          </a:xfrm>
          <a:prstGeom prst="rect">
            <a:avLst/>
          </a:prstGeom>
          <a:noFill/>
          <a:ln w="9525">
            <a:noFill/>
            <a:miter lim="800000"/>
            <a:headEnd/>
            <a:tailEnd/>
          </a:ln>
        </p:spPr>
        <p:txBody>
          <a:bodyPr/>
          <a:lstStyle/>
          <a:p>
            <a:pPr marL="342900" indent="-342900">
              <a:spcBef>
                <a:spcPct val="20000"/>
              </a:spcBef>
              <a:buFont typeface="Webdings" pitchFamily="18" charset="2"/>
              <a:buChar char=""/>
            </a:pPr>
            <a:r>
              <a:rPr lang="en-US" altLang="zh-CN" sz="3200" b="0">
                <a:solidFill>
                  <a:srgbClr val="3333CC"/>
                </a:solidFill>
                <a:latin typeface="Times New Roman" pitchFamily="18" charset="0"/>
                <a:ea typeface="楷体" pitchFamily="18" charset="-122"/>
              </a:rPr>
              <a:t>  </a:t>
            </a:r>
            <a:r>
              <a:rPr lang="zh-CN" altLang="en-US" sz="3200" b="0">
                <a:solidFill>
                  <a:srgbClr val="3333CC"/>
                </a:solidFill>
                <a:latin typeface="Times New Roman" pitchFamily="18" charset="0"/>
                <a:ea typeface="楷体" pitchFamily="18" charset="-122"/>
              </a:rPr>
              <a:t>完整的行为事例 </a:t>
            </a:r>
          </a:p>
          <a:p>
            <a:pPr marL="342900" indent="-342900">
              <a:spcBef>
                <a:spcPct val="20000"/>
              </a:spcBef>
              <a:buFont typeface="Webdings" pitchFamily="18" charset="2"/>
              <a:buNone/>
            </a:pPr>
            <a:r>
              <a:rPr lang="zh-CN" altLang="en-US" b="0">
                <a:solidFill>
                  <a:schemeClr val="hlink"/>
                </a:solidFill>
                <a:latin typeface="Times New Roman" pitchFamily="18" charset="0"/>
                <a:ea typeface="楷体" pitchFamily="18" charset="-122"/>
              </a:rPr>
              <a:t>      事情的基本情况说明，所采取的行动方法、 过程，最后取得的结果。</a:t>
            </a:r>
          </a:p>
          <a:p>
            <a:pPr marL="342900" indent="-342900">
              <a:spcBef>
                <a:spcPct val="20000"/>
              </a:spcBef>
              <a:buFont typeface="Webdings" pitchFamily="18" charset="2"/>
              <a:buNone/>
            </a:pPr>
            <a:r>
              <a:rPr lang="zh-CN" altLang="en-US" sz="3200" b="0">
                <a:solidFill>
                  <a:srgbClr val="3333CC"/>
                </a:solidFill>
                <a:latin typeface="Times New Roman" pitchFamily="18" charset="0"/>
                <a:ea typeface="楷体" pitchFamily="18" charset="-122"/>
              </a:rPr>
              <a:t>       </a:t>
            </a:r>
            <a:endParaRPr lang="zh-CN" altLang="en-US" sz="3200" b="0">
              <a:latin typeface="Times New Roman" pitchFamily="18" charset="0"/>
              <a:ea typeface="楷体" pitchFamily="18" charset="-122"/>
            </a:endParaRPr>
          </a:p>
          <a:p>
            <a:pPr marL="342900" indent="-342900">
              <a:spcBef>
                <a:spcPct val="20000"/>
              </a:spcBef>
              <a:buFont typeface="Webdings" pitchFamily="18" charset="2"/>
              <a:buNone/>
            </a:pPr>
            <a:endParaRPr lang="en-US" altLang="zh-CN" sz="3200" b="0">
              <a:solidFill>
                <a:srgbClr val="3333CC"/>
              </a:solidFill>
              <a:latin typeface="Times New Roman" pitchFamily="18" charset="0"/>
              <a:ea typeface="楷体" pitchFamily="18" charset="-122"/>
            </a:endParaRPr>
          </a:p>
        </p:txBody>
      </p:sp>
      <p:sp>
        <p:nvSpPr>
          <p:cNvPr id="140295" name="Rectangle 7"/>
          <p:cNvSpPr>
            <a:spLocks noChangeArrowheads="1"/>
          </p:cNvSpPr>
          <p:nvPr/>
        </p:nvSpPr>
        <p:spPr bwMode="auto">
          <a:xfrm>
            <a:off x="914400" y="3124200"/>
            <a:ext cx="7596188" cy="990600"/>
          </a:xfrm>
          <a:prstGeom prst="rect">
            <a:avLst/>
          </a:prstGeom>
          <a:noFill/>
          <a:ln w="9525">
            <a:noFill/>
            <a:miter lim="800000"/>
            <a:headEnd/>
            <a:tailEnd/>
          </a:ln>
        </p:spPr>
        <p:txBody>
          <a:bodyPr/>
          <a:lstStyle/>
          <a:p>
            <a:pPr marL="342900" indent="-342900">
              <a:spcBef>
                <a:spcPct val="20000"/>
              </a:spcBef>
              <a:buFont typeface="Webdings" pitchFamily="18" charset="2"/>
              <a:buChar char=""/>
            </a:pPr>
            <a:r>
              <a:rPr lang="zh-CN" altLang="en-US" sz="3200" b="0">
                <a:solidFill>
                  <a:srgbClr val="3333CC"/>
                </a:solidFill>
                <a:latin typeface="Times New Roman" pitchFamily="18" charset="0"/>
                <a:ea typeface="楷体" pitchFamily="18" charset="-122"/>
              </a:rPr>
              <a:t>不完整的行为事例</a:t>
            </a:r>
          </a:p>
          <a:p>
            <a:pPr marL="342900" indent="-342900">
              <a:spcBef>
                <a:spcPct val="20000"/>
              </a:spcBef>
              <a:buFont typeface="Webdings" pitchFamily="18" charset="2"/>
              <a:buNone/>
            </a:pPr>
            <a:r>
              <a:rPr lang="zh-CN" altLang="en-US" b="0">
                <a:solidFill>
                  <a:srgbClr val="3333CC"/>
                </a:solidFill>
                <a:latin typeface="Times New Roman" pitchFamily="18" charset="0"/>
                <a:ea typeface="楷体" pitchFamily="18" charset="-122"/>
              </a:rPr>
              <a:t>      </a:t>
            </a:r>
            <a:r>
              <a:rPr lang="zh-CN" altLang="en-US" b="0">
                <a:solidFill>
                  <a:schemeClr val="hlink"/>
                </a:solidFill>
                <a:latin typeface="Times New Roman" pitchFamily="18" charset="0"/>
                <a:ea typeface="楷体" pitchFamily="18" charset="-122"/>
              </a:rPr>
              <a:t>欠缺情况</a:t>
            </a:r>
            <a:r>
              <a:rPr lang="en-US" altLang="zh-CN" b="0">
                <a:solidFill>
                  <a:schemeClr val="hlink"/>
                </a:solidFill>
                <a:latin typeface="Times New Roman" pitchFamily="18" charset="0"/>
                <a:ea typeface="楷体" pitchFamily="18" charset="-122"/>
              </a:rPr>
              <a:t>/</a:t>
            </a:r>
            <a:r>
              <a:rPr lang="zh-CN" altLang="en-US" b="0">
                <a:solidFill>
                  <a:schemeClr val="hlink"/>
                </a:solidFill>
                <a:latin typeface="Times New Roman" pitchFamily="18" charset="0"/>
                <a:ea typeface="楷体" pitchFamily="18" charset="-122"/>
              </a:rPr>
              <a:t>任务、欠缺行动、欠缺结果。</a:t>
            </a:r>
          </a:p>
          <a:p>
            <a:pPr marL="342900" indent="-342900">
              <a:spcBef>
                <a:spcPct val="20000"/>
              </a:spcBef>
              <a:buFont typeface="Webdings" pitchFamily="18" charset="2"/>
              <a:buNone/>
            </a:pPr>
            <a:r>
              <a:rPr lang="zh-CN" altLang="en-US" sz="3200" b="0">
                <a:solidFill>
                  <a:srgbClr val="3333CC"/>
                </a:solidFill>
                <a:latin typeface="Times New Roman" pitchFamily="18" charset="0"/>
                <a:ea typeface="楷体" pitchFamily="18" charset="-122"/>
              </a:rPr>
              <a:t>       </a:t>
            </a:r>
            <a:endParaRPr lang="zh-CN" altLang="en-US" sz="3200" b="0">
              <a:latin typeface="Times New Roman" pitchFamily="18" charset="0"/>
              <a:ea typeface="楷体" pitchFamily="18" charset="-122"/>
            </a:endParaRPr>
          </a:p>
          <a:p>
            <a:pPr marL="342900" indent="-342900">
              <a:spcBef>
                <a:spcPct val="20000"/>
              </a:spcBef>
              <a:buFont typeface="Webdings" pitchFamily="18" charset="2"/>
              <a:buNone/>
            </a:pPr>
            <a:endParaRPr lang="en-US" altLang="zh-CN" sz="3200" b="0">
              <a:solidFill>
                <a:srgbClr val="3333CC"/>
              </a:solidFill>
              <a:latin typeface="Times New Roman" pitchFamily="18" charset="0"/>
              <a:ea typeface="楷体" pitchFamily="18" charset="-122"/>
            </a:endParaRPr>
          </a:p>
        </p:txBody>
      </p:sp>
      <p:sp>
        <p:nvSpPr>
          <p:cNvPr id="140296" name="Rectangle 8"/>
          <p:cNvSpPr>
            <a:spLocks noChangeArrowheads="1"/>
          </p:cNvSpPr>
          <p:nvPr/>
        </p:nvSpPr>
        <p:spPr bwMode="auto">
          <a:xfrm>
            <a:off x="844550" y="3733800"/>
            <a:ext cx="6892925" cy="1676400"/>
          </a:xfrm>
          <a:prstGeom prst="rect">
            <a:avLst/>
          </a:prstGeom>
          <a:noFill/>
          <a:ln w="9525">
            <a:noFill/>
            <a:miter lim="800000"/>
            <a:headEnd/>
            <a:tailEnd/>
          </a:ln>
        </p:spPr>
        <p:txBody>
          <a:bodyPr/>
          <a:lstStyle/>
          <a:p>
            <a:pPr marL="342900" indent="-342900">
              <a:spcBef>
                <a:spcPct val="20000"/>
              </a:spcBef>
              <a:buFont typeface="Webdings" pitchFamily="18" charset="2"/>
              <a:buNone/>
            </a:pPr>
            <a:endParaRPr lang="en-US" altLang="zh-CN" b="0">
              <a:solidFill>
                <a:schemeClr val="hlink"/>
              </a:solidFill>
              <a:latin typeface="Times New Roman" pitchFamily="18" charset="0"/>
              <a:ea typeface="楷体" pitchFamily="18" charset="-122"/>
            </a:endParaRPr>
          </a:p>
          <a:p>
            <a:pPr marL="342900" indent="-342900">
              <a:spcBef>
                <a:spcPct val="20000"/>
              </a:spcBef>
              <a:buFont typeface="Webdings" pitchFamily="18" charset="2"/>
              <a:buChar char=""/>
            </a:pPr>
            <a:r>
              <a:rPr lang="en-US" altLang="zh-CN" sz="3200" b="0">
                <a:solidFill>
                  <a:srgbClr val="3333CC"/>
                </a:solidFill>
                <a:latin typeface="Times New Roman" pitchFamily="18" charset="0"/>
                <a:ea typeface="楷体" pitchFamily="18" charset="-122"/>
              </a:rPr>
              <a:t>  </a:t>
            </a:r>
            <a:r>
              <a:rPr lang="zh-CN" altLang="en-US" sz="3200" b="0">
                <a:solidFill>
                  <a:srgbClr val="3333CC"/>
                </a:solidFill>
                <a:latin typeface="Times New Roman" pitchFamily="18" charset="0"/>
                <a:ea typeface="楷体" pitchFamily="18" charset="-122"/>
              </a:rPr>
              <a:t>假行为事例 </a:t>
            </a:r>
          </a:p>
          <a:p>
            <a:pPr marL="342900" indent="-342900">
              <a:spcBef>
                <a:spcPct val="20000"/>
              </a:spcBef>
              <a:buFont typeface="Webdings" pitchFamily="18" charset="2"/>
              <a:buNone/>
            </a:pPr>
            <a:r>
              <a:rPr lang="zh-CN" altLang="en-US" b="0">
                <a:solidFill>
                  <a:srgbClr val="3333CC"/>
                </a:solidFill>
                <a:latin typeface="Times New Roman" pitchFamily="18" charset="0"/>
                <a:ea typeface="楷体" pitchFamily="18" charset="-122"/>
              </a:rPr>
              <a:t>      </a:t>
            </a:r>
            <a:r>
              <a:rPr lang="zh-CN" altLang="en-US" b="0">
                <a:solidFill>
                  <a:schemeClr val="hlink"/>
                </a:solidFill>
                <a:latin typeface="Times New Roman" pitchFamily="18" charset="0"/>
                <a:ea typeface="楷体" pitchFamily="18" charset="-122"/>
              </a:rPr>
              <a:t>并非本人亲身经历的事例或还未做过的事例。</a:t>
            </a:r>
          </a:p>
          <a:p>
            <a:pPr marL="342900" indent="-342900">
              <a:spcBef>
                <a:spcPct val="20000"/>
              </a:spcBef>
              <a:buFont typeface="Webdings" pitchFamily="18" charset="2"/>
              <a:buNone/>
            </a:pPr>
            <a:r>
              <a:rPr lang="zh-CN" altLang="en-US" sz="3200" b="0">
                <a:solidFill>
                  <a:srgbClr val="3333CC"/>
                </a:solidFill>
                <a:latin typeface="Times New Roman" pitchFamily="18" charset="0"/>
                <a:ea typeface="楷体" pitchFamily="18" charset="-122"/>
              </a:rPr>
              <a:t>       </a:t>
            </a:r>
            <a:endParaRPr lang="zh-CN" altLang="en-US" sz="3200" b="0">
              <a:latin typeface="Times New Roman" pitchFamily="18" charset="0"/>
              <a:ea typeface="楷体" pitchFamily="18" charset="-122"/>
            </a:endParaRPr>
          </a:p>
          <a:p>
            <a:pPr marL="342900" indent="-342900">
              <a:spcBef>
                <a:spcPct val="20000"/>
              </a:spcBef>
              <a:buFont typeface="Webdings" pitchFamily="18" charset="2"/>
              <a:buNone/>
            </a:pPr>
            <a:endParaRPr lang="en-US" altLang="zh-CN" sz="3200" b="0">
              <a:solidFill>
                <a:srgbClr val="3333CC"/>
              </a:solidFill>
              <a:latin typeface="Times New Roman" pitchFamily="18" charset="0"/>
              <a:ea typeface="楷体" pitchFamily="18"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0294"/>
                                        </p:tgtEl>
                                        <p:attrNameLst>
                                          <p:attrName>style.visibility</p:attrName>
                                        </p:attrNameLst>
                                      </p:cBhvr>
                                      <p:to>
                                        <p:strVal val="visible"/>
                                      </p:to>
                                    </p:set>
                                    <p:anim calcmode="lin" valueType="num">
                                      <p:cBhvr additive="base">
                                        <p:cTn id="7" dur="500" fill="hold"/>
                                        <p:tgtEl>
                                          <p:spTgt spid="140294"/>
                                        </p:tgtEl>
                                        <p:attrNameLst>
                                          <p:attrName>ppt_x</p:attrName>
                                        </p:attrNameLst>
                                      </p:cBhvr>
                                      <p:tavLst>
                                        <p:tav tm="0">
                                          <p:val>
                                            <p:strVal val="0-#ppt_w/2"/>
                                          </p:val>
                                        </p:tav>
                                        <p:tav tm="100000">
                                          <p:val>
                                            <p:strVal val="#ppt_x"/>
                                          </p:val>
                                        </p:tav>
                                      </p:tavLst>
                                    </p:anim>
                                    <p:anim calcmode="lin" valueType="num">
                                      <p:cBhvr additive="base">
                                        <p:cTn id="8" dur="500" fill="hold"/>
                                        <p:tgtEl>
                                          <p:spTgt spid="1402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0295"/>
                                        </p:tgtEl>
                                        <p:attrNameLst>
                                          <p:attrName>style.visibility</p:attrName>
                                        </p:attrNameLst>
                                      </p:cBhvr>
                                      <p:to>
                                        <p:strVal val="visible"/>
                                      </p:to>
                                    </p:set>
                                    <p:anim calcmode="lin" valueType="num">
                                      <p:cBhvr additive="base">
                                        <p:cTn id="13" dur="500" fill="hold"/>
                                        <p:tgtEl>
                                          <p:spTgt spid="140295"/>
                                        </p:tgtEl>
                                        <p:attrNameLst>
                                          <p:attrName>ppt_x</p:attrName>
                                        </p:attrNameLst>
                                      </p:cBhvr>
                                      <p:tavLst>
                                        <p:tav tm="0">
                                          <p:val>
                                            <p:strVal val="0-#ppt_w/2"/>
                                          </p:val>
                                        </p:tav>
                                        <p:tav tm="100000">
                                          <p:val>
                                            <p:strVal val="#ppt_x"/>
                                          </p:val>
                                        </p:tav>
                                      </p:tavLst>
                                    </p:anim>
                                    <p:anim calcmode="lin" valueType="num">
                                      <p:cBhvr additive="base">
                                        <p:cTn id="14" dur="500" fill="hold"/>
                                        <p:tgtEl>
                                          <p:spTgt spid="14029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0296"/>
                                        </p:tgtEl>
                                        <p:attrNameLst>
                                          <p:attrName>style.visibility</p:attrName>
                                        </p:attrNameLst>
                                      </p:cBhvr>
                                      <p:to>
                                        <p:strVal val="visible"/>
                                      </p:to>
                                    </p:set>
                                    <p:anim calcmode="lin" valueType="num">
                                      <p:cBhvr additive="base">
                                        <p:cTn id="19" dur="500" fill="hold"/>
                                        <p:tgtEl>
                                          <p:spTgt spid="140296"/>
                                        </p:tgtEl>
                                        <p:attrNameLst>
                                          <p:attrName>ppt_x</p:attrName>
                                        </p:attrNameLst>
                                      </p:cBhvr>
                                      <p:tavLst>
                                        <p:tav tm="0">
                                          <p:val>
                                            <p:strVal val="#ppt_x"/>
                                          </p:val>
                                        </p:tav>
                                        <p:tav tm="100000">
                                          <p:val>
                                            <p:strVal val="#ppt_x"/>
                                          </p:val>
                                        </p:tav>
                                      </p:tavLst>
                                    </p:anim>
                                    <p:anim calcmode="lin" valueType="num">
                                      <p:cBhvr additive="base">
                                        <p:cTn id="20" dur="500" fill="hold"/>
                                        <p:tgtEl>
                                          <p:spTgt spid="1402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4" grpId="0" autoUpdateAnimBg="0"/>
      <p:bldP spid="140295" grpId="0" autoUpdateAnimBg="0"/>
      <p:bldP spid="140296" grpId="0"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609600" y="1752600"/>
            <a:ext cx="7772400" cy="4549775"/>
          </a:xfrm>
          <a:prstGeom prst="rect">
            <a:avLst/>
          </a:prstGeom>
          <a:noFill/>
          <a:ln w="9525">
            <a:noFill/>
            <a:miter lim="800000"/>
            <a:headEnd/>
            <a:tailEnd/>
          </a:ln>
        </p:spPr>
        <p:txBody>
          <a:bodyPr>
            <a:spAutoFit/>
          </a:bodyPr>
          <a:lstStyle/>
          <a:p>
            <a:pPr marL="381000" indent="-381000" algn="just">
              <a:lnSpc>
                <a:spcPct val="125000"/>
              </a:lnSpc>
              <a:buClr>
                <a:srgbClr val="339933"/>
              </a:buClr>
              <a:buFont typeface="Wingdings" pitchFamily="2" charset="2"/>
              <a:buChar char="1"/>
            </a:pPr>
            <a:r>
              <a:rPr lang="zh-CN" altLang="en-US" sz="1800" b="0">
                <a:latin typeface="楷体_GB2312" pitchFamily="49" charset="-122"/>
                <a:ea typeface="楷体_GB2312" pitchFamily="49" charset="-122"/>
              </a:rPr>
              <a:t>一个员工连续三天迟到，你怎么办？</a:t>
            </a:r>
          </a:p>
          <a:p>
            <a:pPr marL="381000" indent="-381000" algn="just">
              <a:lnSpc>
                <a:spcPct val="125000"/>
              </a:lnSpc>
              <a:buClr>
                <a:srgbClr val="339933"/>
              </a:buClr>
              <a:buFont typeface="Wingdings" pitchFamily="2" charset="2"/>
              <a:buChar char="1"/>
            </a:pPr>
            <a:r>
              <a:rPr lang="zh-CN" altLang="en-US" sz="1800" b="0">
                <a:latin typeface="楷体_GB2312" pitchFamily="49" charset="-122"/>
                <a:ea typeface="楷体_GB2312" pitchFamily="49" charset="-122"/>
              </a:rPr>
              <a:t>当我询问一位下属工工作进展如何时，他总是回答说没问题；而事实上他却总把工作搞得一团糟，对这种人该怎么办？</a:t>
            </a:r>
          </a:p>
          <a:p>
            <a:pPr marL="381000" indent="-381000" algn="just">
              <a:lnSpc>
                <a:spcPct val="125000"/>
              </a:lnSpc>
              <a:buClr>
                <a:srgbClr val="339933"/>
              </a:buClr>
              <a:buFont typeface="Wingdings" pitchFamily="2" charset="2"/>
              <a:buChar char="1"/>
            </a:pPr>
            <a:r>
              <a:rPr lang="zh-CN" altLang="en-US" sz="1800" b="0">
                <a:latin typeface="楷体_GB2312" pitchFamily="49" charset="-122"/>
                <a:ea typeface="楷体_GB2312" pitchFamily="49" charset="-122"/>
              </a:rPr>
              <a:t>你的一个好朋友最近工作质量明显下降，让作为上司的你非常难堪，这时你该怎么办？</a:t>
            </a:r>
          </a:p>
          <a:p>
            <a:pPr marL="381000" indent="-381000" algn="just">
              <a:lnSpc>
                <a:spcPct val="125000"/>
              </a:lnSpc>
              <a:buClr>
                <a:srgbClr val="339933"/>
              </a:buClr>
              <a:buFont typeface="Wingdings" pitchFamily="2" charset="2"/>
              <a:buChar char="1"/>
            </a:pPr>
            <a:r>
              <a:rPr lang="zh-CN" altLang="en-US" sz="1800" b="0">
                <a:latin typeface="楷体_GB2312" pitchFamily="49" charset="-122"/>
                <a:ea typeface="楷体_GB2312" pitchFamily="49" charset="-122"/>
              </a:rPr>
              <a:t>如果你的助手已变得很有进取心，但你认为是野心使他变好的，肯定他是想取代你的位置，而现在你还不想让位，你怎么办？</a:t>
            </a:r>
          </a:p>
          <a:p>
            <a:pPr marL="381000" indent="-381000" algn="just">
              <a:lnSpc>
                <a:spcPct val="125000"/>
              </a:lnSpc>
              <a:buClr>
                <a:srgbClr val="339933"/>
              </a:buClr>
              <a:buFont typeface="Wingdings" pitchFamily="2" charset="2"/>
              <a:buChar char="1"/>
            </a:pPr>
            <a:r>
              <a:rPr lang="zh-CN" altLang="en-US" sz="1800" b="0">
                <a:latin typeface="楷体_GB2312" pitchFamily="49" charset="-122"/>
                <a:ea typeface="楷体_GB2312" pitchFamily="49" charset="-122"/>
              </a:rPr>
              <a:t>假如你是饭店某部门经理，如果你的下属向你提了一个公关或业务上的建议，而你仔细考虑后觉得并不实用，你会怎样答复这位职员？</a:t>
            </a:r>
          </a:p>
          <a:p>
            <a:pPr marL="381000" indent="-381000" algn="just">
              <a:lnSpc>
                <a:spcPct val="125000"/>
              </a:lnSpc>
              <a:buClr>
                <a:srgbClr val="339933"/>
              </a:buClr>
              <a:buFont typeface="Wingdings" pitchFamily="2" charset="2"/>
              <a:buChar char="1"/>
            </a:pPr>
            <a:r>
              <a:rPr lang="zh-CN" altLang="en-US" sz="1800" b="0">
                <a:latin typeface="楷体_GB2312" pitchFamily="49" charset="-122"/>
                <a:ea typeface="楷体_GB2312" pitchFamily="49" charset="-122"/>
              </a:rPr>
              <a:t>假如你是个设备较好、但地理位置略为偏僻的新开歌舞厅经理，你打算怎样招揽顾客？</a:t>
            </a:r>
          </a:p>
          <a:p>
            <a:pPr marL="381000" indent="-381000" algn="just">
              <a:lnSpc>
                <a:spcPct val="125000"/>
              </a:lnSpc>
              <a:buClr>
                <a:srgbClr val="339933"/>
              </a:buClr>
              <a:buFont typeface="Wingdings" pitchFamily="2" charset="2"/>
              <a:buChar char="1"/>
            </a:pPr>
            <a:r>
              <a:rPr lang="zh-CN" altLang="en-US" sz="1800" b="0">
                <a:latin typeface="楷体_GB2312" pitchFamily="49" charset="-122"/>
                <a:ea typeface="楷体_GB2312" pitchFamily="49" charset="-122"/>
              </a:rPr>
              <a:t>假如你是饭店总经理助理，一旦饭店发生了紧急以外事件，如发生火灾，你最先将做什么？在救火中，你认为最好扮演一个什么样的角色？</a:t>
            </a:r>
          </a:p>
        </p:txBody>
      </p:sp>
      <p:sp>
        <p:nvSpPr>
          <p:cNvPr id="249859" name="Text Box 3"/>
          <p:cNvSpPr txBox="1">
            <a:spLocks noChangeArrowheads="1"/>
          </p:cNvSpPr>
          <p:nvPr/>
        </p:nvSpPr>
        <p:spPr bwMode="auto">
          <a:xfrm>
            <a:off x="609600" y="1143000"/>
            <a:ext cx="35814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buClr>
                <a:srgbClr val="339966"/>
              </a:buClr>
              <a:buFont typeface="Wingdings" pitchFamily="2" charset="2"/>
              <a:buNone/>
              <a:defRPr/>
            </a:pPr>
            <a:r>
              <a:rPr lang="zh-CN" altLang="en-US" sz="2800">
                <a:solidFill>
                  <a:schemeClr val="tx2"/>
                </a:solidFill>
                <a:latin typeface="楷体_GB2312" pitchFamily="49" charset="-122"/>
                <a:ea typeface="黑体" pitchFamily="2" charset="-122"/>
              </a:rPr>
              <a:t>情景面试</a:t>
            </a:r>
            <a:endParaRPr lang="zh-CN" altLang="en-US" sz="2800">
              <a:solidFill>
                <a:schemeClr val="tx2"/>
              </a:solidFill>
              <a:latin typeface="Times New Roman" pitchFamily="18" charset="0"/>
              <a:ea typeface="黑体" pitchFamily="2" charset="-122"/>
            </a:endParaRPr>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idx="4294967295"/>
          </p:nvPr>
        </p:nvSpPr>
        <p:spPr>
          <a:xfrm>
            <a:off x="0" y="179388"/>
            <a:ext cx="5691188" cy="579437"/>
          </a:xfrm>
        </p:spPr>
        <p:txBody>
          <a:bodyPr anchor="t">
            <a:spAutoFit/>
          </a:bodyPr>
          <a:lstStyle/>
          <a:p>
            <a:r>
              <a:rPr lang="zh-CN" altLang="en-US" sz="3200" b="1" i="1" smtClean="0">
                <a:solidFill>
                  <a:srgbClr val="FF0000"/>
                </a:solidFill>
                <a:latin typeface="黑体" pitchFamily="49" charset="-122"/>
                <a:ea typeface="黑体" pitchFamily="49" charset="-122"/>
              </a:rPr>
              <a:t>第三节   工资谈判</a:t>
            </a:r>
          </a:p>
        </p:txBody>
      </p:sp>
      <p:sp>
        <p:nvSpPr>
          <p:cNvPr id="600067" name="Rectangle 4"/>
          <p:cNvSpPr>
            <a:spLocks noChangeArrowheads="1"/>
          </p:cNvSpPr>
          <p:nvPr/>
        </p:nvSpPr>
        <p:spPr bwMode="auto">
          <a:xfrm>
            <a:off x="755650" y="1196975"/>
            <a:ext cx="7772400" cy="5327650"/>
          </a:xfrm>
          <a:prstGeom prst="rect">
            <a:avLst/>
          </a:prstGeom>
          <a:noFill/>
          <a:ln w="9525">
            <a:noFill/>
            <a:miter lim="800000"/>
            <a:headEnd/>
            <a:tailEnd/>
          </a:ln>
        </p:spPr>
        <p:txBody>
          <a:bodyPr/>
          <a:lstStyle/>
          <a:p>
            <a:pPr eaLnBrk="0" hangingPunct="0"/>
            <a:r>
              <a:rPr kumimoji="1" lang="zh-CN" altLang="en-US" sz="2400">
                <a:solidFill>
                  <a:srgbClr val="FF3300"/>
                </a:solidFill>
                <a:latin typeface="Times New Roman" pitchFamily="18" charset="0"/>
              </a:rPr>
              <a:t>目标：在本节的最后，我们将能够：</a:t>
            </a:r>
          </a:p>
          <a:p>
            <a:pPr eaLnBrk="0" hangingPunct="0">
              <a:lnSpc>
                <a:spcPct val="85000"/>
              </a:lnSpc>
              <a:buFont typeface="Wingdings" pitchFamily="2" charset="2"/>
              <a:buNone/>
            </a:pPr>
            <a:endParaRPr kumimoji="1" lang="zh-CN" altLang="en-US">
              <a:solidFill>
                <a:srgbClr val="006600"/>
              </a:solidFill>
              <a:latin typeface="Times New Roman" pitchFamily="18" charset="0"/>
            </a:endParaRPr>
          </a:p>
        </p:txBody>
      </p:sp>
      <p:sp>
        <p:nvSpPr>
          <p:cNvPr id="600068" name="Text Box 5"/>
          <p:cNvSpPr txBox="1">
            <a:spLocks noChangeArrowheads="1"/>
          </p:cNvSpPr>
          <p:nvPr/>
        </p:nvSpPr>
        <p:spPr bwMode="auto">
          <a:xfrm>
            <a:off x="1187450" y="1773238"/>
            <a:ext cx="6408738" cy="366712"/>
          </a:xfrm>
          <a:prstGeom prst="rect">
            <a:avLst/>
          </a:prstGeom>
          <a:noFill/>
          <a:ln w="9525" algn="ctr">
            <a:noFill/>
            <a:miter lim="800000"/>
            <a:headEnd/>
            <a:tailEnd/>
          </a:ln>
        </p:spPr>
        <p:txBody>
          <a:bodyPr>
            <a:spAutoFit/>
          </a:bodyPr>
          <a:lstStyle/>
          <a:p>
            <a:pPr algn="ctr">
              <a:spcBef>
                <a:spcPct val="50000"/>
              </a:spcBef>
            </a:pPr>
            <a:endParaRPr kumimoji="1" lang="zh-CN" altLang="zh-CN">
              <a:latin typeface="Times New Roman" pitchFamily="18" charset="0"/>
            </a:endParaRPr>
          </a:p>
        </p:txBody>
      </p:sp>
      <p:sp>
        <p:nvSpPr>
          <p:cNvPr id="600069" name="Text Box 6"/>
          <p:cNvSpPr txBox="1">
            <a:spLocks noChangeArrowheads="1"/>
          </p:cNvSpPr>
          <p:nvPr/>
        </p:nvSpPr>
        <p:spPr bwMode="auto">
          <a:xfrm>
            <a:off x="762000" y="1951038"/>
            <a:ext cx="7696200" cy="2795587"/>
          </a:xfrm>
          <a:prstGeom prst="rect">
            <a:avLst/>
          </a:prstGeom>
          <a:noFill/>
          <a:ln w="9525" algn="ctr">
            <a:noFill/>
            <a:miter lim="800000"/>
            <a:headEnd/>
            <a:tailEnd/>
          </a:ln>
        </p:spPr>
        <p:txBody>
          <a:bodyPr tIns="216000" bIns="226800">
            <a:spAutoFit/>
          </a:bodyPr>
          <a:lstStyle/>
          <a:p>
            <a:pPr>
              <a:lnSpc>
                <a:spcPct val="150000"/>
              </a:lnSpc>
              <a:spcBef>
                <a:spcPct val="50000"/>
              </a:spcBef>
              <a:buClr>
                <a:srgbClr val="FF0000"/>
              </a:buClr>
              <a:buFont typeface="Wingdings" pitchFamily="2" charset="2"/>
              <a:buChar char="u"/>
            </a:pPr>
            <a:r>
              <a:rPr kumimoji="1" lang="zh-CN" altLang="en-US" sz="2000">
                <a:solidFill>
                  <a:schemeClr val="accent2"/>
                </a:solidFill>
                <a:latin typeface="Times New Roman" pitchFamily="18" charset="0"/>
              </a:rPr>
              <a:t> </a:t>
            </a:r>
            <a:r>
              <a:rPr kumimoji="1" lang="zh-CN" altLang="en-US" sz="2800">
                <a:latin typeface="Times New Roman" pitchFamily="18" charset="0"/>
              </a:rPr>
              <a:t>了解工资谈判的基本流程、技巧和方法；</a:t>
            </a:r>
          </a:p>
          <a:p>
            <a:pPr>
              <a:lnSpc>
                <a:spcPct val="150000"/>
              </a:lnSpc>
              <a:spcBef>
                <a:spcPct val="50000"/>
              </a:spcBef>
              <a:buClr>
                <a:srgbClr val="FF0000"/>
              </a:buClr>
              <a:buFont typeface="Wingdings" pitchFamily="2" charset="2"/>
              <a:buChar char="u"/>
            </a:pPr>
            <a:r>
              <a:rPr kumimoji="1" lang="zh-CN" altLang="en-US" sz="2800">
                <a:latin typeface="Times New Roman" pitchFamily="18" charset="0"/>
              </a:rPr>
              <a:t>  能够从事一般性的招聘环节的工资谈判；</a:t>
            </a:r>
          </a:p>
          <a:p>
            <a:pPr>
              <a:lnSpc>
                <a:spcPct val="150000"/>
              </a:lnSpc>
              <a:spcBef>
                <a:spcPct val="50000"/>
              </a:spcBef>
              <a:buClr>
                <a:srgbClr val="FF0000"/>
              </a:buClr>
              <a:buFont typeface="Wingdings" pitchFamily="2" charset="2"/>
              <a:buChar char="u"/>
            </a:pPr>
            <a:r>
              <a:rPr kumimoji="1" lang="zh-CN" altLang="en-US" sz="2800">
                <a:latin typeface="Times New Roman" pitchFamily="18" charset="0"/>
              </a:rPr>
              <a:t> 与应聘员工达成一个适当的工资额度。</a:t>
            </a: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Text Box 2"/>
          <p:cNvSpPr txBox="1">
            <a:spLocks noChangeArrowheads="1"/>
          </p:cNvSpPr>
          <p:nvPr/>
        </p:nvSpPr>
        <p:spPr bwMode="auto">
          <a:xfrm>
            <a:off x="1524000" y="228600"/>
            <a:ext cx="5562600" cy="584200"/>
          </a:xfrm>
          <a:prstGeom prst="rect">
            <a:avLst/>
          </a:prstGeom>
          <a:noFill/>
          <a:ln w="9525" algn="ctr">
            <a:noFill/>
            <a:miter lim="800000"/>
            <a:headEnd/>
            <a:tailEnd/>
          </a:ln>
        </p:spPr>
        <p:txBody>
          <a:bodyPr>
            <a:spAutoFit/>
          </a:bodyPr>
          <a:lstStyle/>
          <a:p>
            <a:pPr algn="ctr"/>
            <a:r>
              <a:rPr lang="zh-CN" altLang="en-US" sz="3200" i="1">
                <a:solidFill>
                  <a:srgbClr val="FF0000"/>
                </a:solidFill>
                <a:latin typeface="黑体" pitchFamily="49" charset="-122"/>
                <a:ea typeface="黑体" pitchFamily="49" charset="-122"/>
              </a:rPr>
              <a:t>工资谈判阶段个案 </a:t>
            </a:r>
          </a:p>
        </p:txBody>
      </p:sp>
      <p:sp>
        <p:nvSpPr>
          <p:cNvPr id="601091" name="Text Box 3"/>
          <p:cNvSpPr txBox="1">
            <a:spLocks noChangeArrowheads="1"/>
          </p:cNvSpPr>
          <p:nvPr/>
        </p:nvSpPr>
        <p:spPr bwMode="auto">
          <a:xfrm>
            <a:off x="1524000" y="4678363"/>
            <a:ext cx="5410200" cy="1096962"/>
          </a:xfrm>
          <a:prstGeom prst="rect">
            <a:avLst/>
          </a:prstGeom>
          <a:noFill/>
          <a:ln w="9525">
            <a:noFill/>
            <a:miter lim="800000"/>
            <a:headEnd/>
            <a:tailEnd/>
          </a:ln>
        </p:spPr>
        <p:txBody>
          <a:bodyPr>
            <a:spAutoFit/>
          </a:bodyPr>
          <a:lstStyle/>
          <a:p>
            <a:pPr marL="457200" indent="-457200" algn="just">
              <a:lnSpc>
                <a:spcPct val="110000"/>
              </a:lnSpc>
              <a:spcBef>
                <a:spcPct val="50000"/>
              </a:spcBef>
            </a:pPr>
            <a:r>
              <a:rPr kumimoji="1" lang="en-US" altLang="zh-CN" sz="2000">
                <a:solidFill>
                  <a:schemeClr val="accent2"/>
                </a:solidFill>
                <a:latin typeface="Times New Roman" pitchFamily="18" charset="0"/>
                <a:hlinkClick r:id="rId3" action="ppaction://hlinkfile"/>
              </a:rPr>
              <a:t>05-</a:t>
            </a:r>
            <a:r>
              <a:rPr kumimoji="1" lang="zh-CN" altLang="en-US" sz="2000">
                <a:solidFill>
                  <a:schemeClr val="accent2"/>
                </a:solidFill>
                <a:latin typeface="Times New Roman" pitchFamily="18" charset="0"/>
                <a:hlinkClick r:id="rId4" action="ppaction://hlinkfile"/>
              </a:rPr>
              <a:t>工资谈判</a:t>
            </a:r>
            <a:r>
              <a:rPr kumimoji="1" lang="en-US" altLang="zh-CN" sz="2000">
                <a:solidFill>
                  <a:schemeClr val="accent2"/>
                </a:solidFill>
                <a:latin typeface="Times New Roman" pitchFamily="18" charset="0"/>
              </a:rPr>
              <a:t>-</a:t>
            </a:r>
            <a:r>
              <a:rPr kumimoji="1" lang="en-US" altLang="zh-CN" sz="2000">
                <a:solidFill>
                  <a:schemeClr val="accent2"/>
                </a:solidFill>
                <a:latin typeface="Times New Roman" pitchFamily="18" charset="0"/>
                <a:hlinkClick r:id="rId5" action="ppaction://hlinkfile"/>
              </a:rPr>
              <a:t>..\</a:t>
            </a:r>
            <a:r>
              <a:rPr kumimoji="1" lang="zh-CN" altLang="en-US" sz="2000">
                <a:solidFill>
                  <a:schemeClr val="accent2"/>
                </a:solidFill>
                <a:latin typeface="Times New Roman" pitchFamily="18" charset="0"/>
                <a:hlinkClick r:id="rId5" action="ppaction://hlinkfile"/>
              </a:rPr>
              <a:t>团队面谈管理技能课件</a:t>
            </a:r>
            <a:r>
              <a:rPr kumimoji="1" lang="en-US" altLang="zh-CN" sz="2000">
                <a:solidFill>
                  <a:schemeClr val="accent2"/>
                </a:solidFill>
                <a:latin typeface="Times New Roman" pitchFamily="18" charset="0"/>
                <a:hlinkClick r:id="rId5" action="ppaction://hlinkfile"/>
              </a:rPr>
              <a:t>\</a:t>
            </a:r>
            <a:r>
              <a:rPr kumimoji="1" lang="zh-CN" altLang="en-US" sz="2000">
                <a:solidFill>
                  <a:schemeClr val="accent2"/>
                </a:solidFill>
                <a:latin typeface="Times New Roman" pitchFamily="18" charset="0"/>
                <a:hlinkClick r:id="rId5" action="ppaction://hlinkfile"/>
              </a:rPr>
              <a:t>新视频</a:t>
            </a:r>
            <a:r>
              <a:rPr kumimoji="1" lang="en-US" altLang="zh-CN" sz="2000">
                <a:solidFill>
                  <a:schemeClr val="accent2"/>
                </a:solidFill>
                <a:latin typeface="Times New Roman" pitchFamily="18" charset="0"/>
                <a:hlinkClick r:id="rId5" action="ppaction://hlinkfile"/>
              </a:rPr>
              <a:t>\</a:t>
            </a:r>
            <a:r>
              <a:rPr kumimoji="1" lang="zh-CN" altLang="en-US" sz="2000">
                <a:solidFill>
                  <a:schemeClr val="accent2"/>
                </a:solidFill>
                <a:latin typeface="Times New Roman" pitchFamily="18" charset="0"/>
                <a:hlinkClick r:id="rId5" action="ppaction://hlinkfile"/>
              </a:rPr>
              <a:t>面试、辞职、辞退</a:t>
            </a:r>
            <a:r>
              <a:rPr kumimoji="1" lang="en-US" altLang="zh-CN" sz="2000">
                <a:solidFill>
                  <a:schemeClr val="accent2"/>
                </a:solidFill>
                <a:latin typeface="Times New Roman" pitchFamily="18" charset="0"/>
                <a:hlinkClick r:id="rId5" action="ppaction://hlinkfile"/>
              </a:rPr>
              <a:t>\3a</a:t>
            </a:r>
            <a:r>
              <a:rPr kumimoji="1" lang="zh-CN" altLang="en-US" sz="2000">
                <a:solidFill>
                  <a:schemeClr val="accent2"/>
                </a:solidFill>
                <a:latin typeface="Times New Roman" pitchFamily="18" charset="0"/>
                <a:hlinkClick r:id="rId5" action="ppaction://hlinkfile"/>
              </a:rPr>
              <a:t>工资面谈实际</a:t>
            </a:r>
            <a:r>
              <a:rPr kumimoji="1" lang="en-US" altLang="zh-CN" sz="2000">
                <a:solidFill>
                  <a:schemeClr val="accent2"/>
                </a:solidFill>
                <a:latin typeface="Times New Roman" pitchFamily="18" charset="0"/>
                <a:hlinkClick r:id="rId5" action="ppaction://hlinkfile"/>
              </a:rPr>
              <a:t>03</a:t>
            </a:r>
            <a:r>
              <a:rPr kumimoji="1" lang="zh-CN" altLang="en-US" sz="2000">
                <a:solidFill>
                  <a:schemeClr val="accent2"/>
                </a:solidFill>
                <a:latin typeface="Times New Roman" pitchFamily="18" charset="0"/>
                <a:hlinkClick r:id="rId5" action="ppaction://hlinkfile"/>
              </a:rPr>
              <a:t>：</a:t>
            </a:r>
            <a:r>
              <a:rPr kumimoji="1" lang="en-US" altLang="zh-CN" sz="2000">
                <a:solidFill>
                  <a:schemeClr val="accent2"/>
                </a:solidFill>
                <a:latin typeface="Times New Roman" pitchFamily="18" charset="0"/>
                <a:hlinkClick r:id="rId5" action="ppaction://hlinkfile"/>
              </a:rPr>
              <a:t>13.exe</a:t>
            </a:r>
            <a:endParaRPr kumimoji="1" lang="en-US" altLang="zh-CN" sz="2000">
              <a:solidFill>
                <a:schemeClr val="accent2"/>
              </a:solidFill>
              <a:latin typeface="Times New Roman" pitchFamily="18" charset="0"/>
            </a:endParaRPr>
          </a:p>
        </p:txBody>
      </p:sp>
      <p:pic>
        <p:nvPicPr>
          <p:cNvPr id="601092" name="Picture 1" descr="D:\BDSTAR\6.培训\百朗教育\课件PPT\剧照20111006\工资谈判-实际\工资面谈实际[20111006-0758251].JPG"/>
          <p:cNvPicPr>
            <a:picLocks noChangeAspect="1" noChangeArrowheads="1"/>
          </p:cNvPicPr>
          <p:nvPr/>
        </p:nvPicPr>
        <p:blipFill>
          <a:blip r:embed="rId6" cstate="print"/>
          <a:srcRect/>
          <a:stretch>
            <a:fillRect/>
          </a:stretch>
        </p:blipFill>
        <p:spPr bwMode="auto">
          <a:xfrm>
            <a:off x="2051050" y="1196975"/>
            <a:ext cx="5041900" cy="283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350963" y="974725"/>
            <a:ext cx="7793037" cy="701675"/>
          </a:xfrm>
        </p:spPr>
        <p:txBody>
          <a:bodyPr>
            <a:normAutofit fontScale="90000"/>
          </a:bodyPr>
          <a:lstStyle/>
          <a:p>
            <a:pPr eaLnBrk="1" hangingPunct="1"/>
            <a:r>
              <a:rPr lang="zh-CN" altLang="en-US" b="1" smtClean="0"/>
              <a:t>第一次就选对人才的原因？</a:t>
            </a:r>
            <a:endParaRPr lang="zh-CN" altLang="en-US" smtClean="0"/>
          </a:p>
        </p:txBody>
      </p:sp>
      <p:sp>
        <p:nvSpPr>
          <p:cNvPr id="58371" name="Rectangle 3"/>
          <p:cNvSpPr>
            <a:spLocks noGrp="1" noChangeArrowheads="1"/>
          </p:cNvSpPr>
          <p:nvPr>
            <p:ph idx="1"/>
          </p:nvPr>
        </p:nvSpPr>
        <p:spPr>
          <a:xfrm>
            <a:off x="1182688" y="2017713"/>
            <a:ext cx="7772400" cy="4383087"/>
          </a:xfrm>
        </p:spPr>
        <p:txBody>
          <a:bodyPr/>
          <a:lstStyle/>
          <a:p>
            <a:pPr eaLnBrk="1" hangingPunct="1"/>
            <a:r>
              <a:rPr lang="zh-CN" altLang="en-US" smtClean="0"/>
              <a:t>提高生产力</a:t>
            </a:r>
          </a:p>
          <a:p>
            <a:pPr eaLnBrk="1" hangingPunct="1"/>
            <a:r>
              <a:rPr lang="zh-CN" altLang="en-US" smtClean="0"/>
              <a:t>减少培训成本</a:t>
            </a:r>
          </a:p>
          <a:p>
            <a:pPr eaLnBrk="1" hangingPunct="1"/>
            <a:r>
              <a:rPr lang="zh-CN" altLang="en-US" smtClean="0"/>
              <a:t>经理的时间更好的利用</a:t>
            </a:r>
          </a:p>
          <a:p>
            <a:pPr eaLnBrk="1" hangingPunct="1"/>
            <a:r>
              <a:rPr lang="zh-CN" altLang="en-US" smtClean="0"/>
              <a:t>降低流失率</a:t>
            </a:r>
          </a:p>
          <a:p>
            <a:pPr eaLnBrk="1" hangingPunct="1"/>
            <a:r>
              <a:rPr lang="zh-CN" altLang="en-US" smtClean="0"/>
              <a:t>？</a:t>
            </a:r>
          </a:p>
          <a:p>
            <a:pPr eaLnBrk="1" hangingPunct="1"/>
            <a:r>
              <a:rPr lang="zh-CN" altLang="en-US" smtClean="0"/>
              <a:t>？</a:t>
            </a:r>
          </a:p>
          <a:p>
            <a:pPr eaLnBrk="1" hangingPunct="1"/>
            <a:endParaRPr lang="en-US" altLang="zh-CN" smtClean="0"/>
          </a:p>
        </p:txBody>
      </p:sp>
      <p:sp>
        <p:nvSpPr>
          <p:cNvPr id="432132" name="Oval 4"/>
          <p:cNvSpPr>
            <a:spLocks noChangeArrowheads="1"/>
          </p:cNvSpPr>
          <p:nvPr/>
        </p:nvSpPr>
        <p:spPr bwMode="auto">
          <a:xfrm>
            <a:off x="5486400" y="2590800"/>
            <a:ext cx="3124200" cy="3581400"/>
          </a:xfrm>
          <a:prstGeom prst="ellipse">
            <a:avLst/>
          </a:prstGeom>
          <a:solidFill>
            <a:srgbClr val="FFFFCC"/>
          </a:solidFill>
          <a:ln w="9525">
            <a:solidFill>
              <a:schemeClr val="tx1"/>
            </a:solidFill>
            <a:round/>
            <a:headEnd/>
            <a:tailEnd/>
          </a:ln>
          <a:effectLst/>
        </p:spPr>
        <p:txBody>
          <a:bodyPr wrap="none" anchor="ctr"/>
          <a:lstStyle/>
          <a:p>
            <a:pPr algn="ctr">
              <a:defRPr/>
            </a:pPr>
            <a:r>
              <a:rPr lang="zh-CN" altLang="en-US" sz="2800" i="1" dirty="0">
                <a:latin typeface="Times New Roman" pitchFamily="18" charset="0"/>
              </a:rPr>
              <a:t>与其招一只火鸡</a:t>
            </a:r>
          </a:p>
          <a:p>
            <a:pPr algn="ctr">
              <a:defRPr/>
            </a:pPr>
            <a:r>
              <a:rPr lang="zh-CN" altLang="en-US" sz="2800" i="1" dirty="0">
                <a:latin typeface="Times New Roman" pitchFamily="18" charset="0"/>
              </a:rPr>
              <a:t>再去教它爬树，</a:t>
            </a:r>
          </a:p>
          <a:p>
            <a:pPr algn="ctr">
              <a:defRPr/>
            </a:pPr>
            <a:endParaRPr lang="zh-CN" altLang="en-US" sz="2800" i="1" dirty="0">
              <a:latin typeface="Times New Roman" pitchFamily="18" charset="0"/>
            </a:endParaRPr>
          </a:p>
          <a:p>
            <a:pPr algn="ctr">
              <a:defRPr/>
            </a:pPr>
            <a:r>
              <a:rPr lang="zh-CN" altLang="en-US" sz="2800" i="1" dirty="0">
                <a:latin typeface="Times New Roman" pitchFamily="18" charset="0"/>
              </a:rPr>
              <a:t>为什么不直接</a:t>
            </a:r>
          </a:p>
          <a:p>
            <a:pPr algn="ctr">
              <a:defRPr/>
            </a:pPr>
            <a:r>
              <a:rPr lang="zh-CN" altLang="en-US" sz="2800" i="1" dirty="0">
                <a:latin typeface="Times New Roman" pitchFamily="18" charset="0"/>
              </a:rPr>
              <a:t>招一只松鼠呢？</a:t>
            </a:r>
            <a:endParaRPr lang="zh-CN" altLang="en-US" dirty="0">
              <a:effectLst>
                <a:outerShdw blurRad="38100" dist="38100" dir="2700000" algn="tl">
                  <a:srgbClr val="FFFFFF"/>
                </a:outerShdw>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Text Box 2"/>
          <p:cNvSpPr txBox="1">
            <a:spLocks noChangeArrowheads="1"/>
          </p:cNvSpPr>
          <p:nvPr/>
        </p:nvSpPr>
        <p:spPr bwMode="auto">
          <a:xfrm>
            <a:off x="2843213" y="333375"/>
            <a:ext cx="2362200" cy="436563"/>
          </a:xfrm>
          <a:prstGeom prst="rect">
            <a:avLst/>
          </a:prstGeom>
          <a:noFill/>
          <a:ln w="9525" algn="ctr">
            <a:noFill/>
            <a:miter lim="800000"/>
            <a:headEnd/>
            <a:tailEnd/>
          </a:ln>
        </p:spPr>
        <p:txBody>
          <a:bodyPr>
            <a:spAutoFit/>
          </a:bodyPr>
          <a:lstStyle/>
          <a:p>
            <a:pPr>
              <a:lnSpc>
                <a:spcPct val="70000"/>
              </a:lnSpc>
              <a:spcBef>
                <a:spcPct val="50000"/>
              </a:spcBef>
            </a:pPr>
            <a:r>
              <a:rPr kumimoji="1" lang="zh-CN" altLang="en-US" sz="3200" i="1">
                <a:solidFill>
                  <a:srgbClr val="FF0000"/>
                </a:solidFill>
                <a:latin typeface="黑体" pitchFamily="49" charset="-122"/>
                <a:ea typeface="黑体" pitchFamily="49" charset="-122"/>
              </a:rPr>
              <a:t>讨论练习 </a:t>
            </a:r>
          </a:p>
        </p:txBody>
      </p:sp>
      <p:sp>
        <p:nvSpPr>
          <p:cNvPr id="605187" name="Text Box 3"/>
          <p:cNvSpPr txBox="1">
            <a:spLocks noChangeArrowheads="1"/>
          </p:cNvSpPr>
          <p:nvPr/>
        </p:nvSpPr>
        <p:spPr bwMode="auto">
          <a:xfrm>
            <a:off x="900113" y="1628775"/>
            <a:ext cx="7010400" cy="3978275"/>
          </a:xfrm>
          <a:prstGeom prst="rect">
            <a:avLst/>
          </a:prstGeom>
          <a:noFill/>
          <a:ln w="9525">
            <a:noFill/>
            <a:miter lim="800000"/>
            <a:headEnd/>
            <a:tailEnd/>
          </a:ln>
        </p:spPr>
        <p:txBody>
          <a:bodyPr>
            <a:spAutoFit/>
          </a:bodyPr>
          <a:lstStyle/>
          <a:p>
            <a:pPr marL="476250" indent="-476250" algn="just">
              <a:lnSpc>
                <a:spcPct val="135000"/>
              </a:lnSpc>
              <a:spcBef>
                <a:spcPct val="50000"/>
              </a:spcBef>
              <a:buFontTx/>
              <a:buAutoNum type="arabicPeriod"/>
            </a:pPr>
            <a:r>
              <a:rPr kumimoji="1" lang="zh-CN" altLang="en-US" sz="2800">
                <a:latin typeface="Times New Roman" pitchFamily="18" charset="0"/>
              </a:rPr>
              <a:t>你认为人事经理做得如何？你会为她打几分？</a:t>
            </a:r>
          </a:p>
          <a:p>
            <a:pPr marL="476250" indent="-476250" algn="just">
              <a:lnSpc>
                <a:spcPct val="135000"/>
              </a:lnSpc>
              <a:spcBef>
                <a:spcPct val="50000"/>
              </a:spcBef>
              <a:buFontTx/>
              <a:buAutoNum type="arabicPeriod"/>
            </a:pPr>
            <a:r>
              <a:rPr kumimoji="1" lang="zh-CN" altLang="en-US" sz="2800">
                <a:latin typeface="Times New Roman" pitchFamily="18" charset="0"/>
              </a:rPr>
              <a:t>人事经理问了些什么样的问题？通过这些问题获取了哪些有价值的信息？</a:t>
            </a:r>
          </a:p>
          <a:p>
            <a:pPr marL="476250" indent="-476250" algn="just">
              <a:lnSpc>
                <a:spcPct val="135000"/>
              </a:lnSpc>
              <a:spcBef>
                <a:spcPct val="50000"/>
              </a:spcBef>
              <a:buFontTx/>
              <a:buAutoNum type="arabicPeriod"/>
            </a:pPr>
            <a:r>
              <a:rPr kumimoji="1" lang="zh-CN" altLang="en-US" sz="2800">
                <a:latin typeface="Times New Roman" pitchFamily="18" charset="0"/>
              </a:rPr>
              <a:t>人事经理的问题能超出期望吗？为什么？</a:t>
            </a:r>
          </a:p>
        </p:txBody>
      </p:sp>
      <p:grpSp>
        <p:nvGrpSpPr>
          <p:cNvPr id="2" name="Group 4"/>
          <p:cNvGrpSpPr>
            <a:grpSpLocks/>
          </p:cNvGrpSpPr>
          <p:nvPr/>
        </p:nvGrpSpPr>
        <p:grpSpPr bwMode="auto">
          <a:xfrm>
            <a:off x="6858000" y="152400"/>
            <a:ext cx="990600" cy="1235075"/>
            <a:chOff x="4992" y="192"/>
            <a:chExt cx="624" cy="778"/>
          </a:xfrm>
          <a:noFill/>
        </p:grpSpPr>
        <p:sp>
          <p:nvSpPr>
            <p:cNvPr id="605189" name="Oval 5"/>
            <p:cNvSpPr>
              <a:spLocks noChangeArrowheads="1"/>
            </p:cNvSpPr>
            <p:nvPr/>
          </p:nvSpPr>
          <p:spPr bwMode="auto">
            <a:xfrm>
              <a:off x="4992" y="192"/>
              <a:ext cx="528" cy="528"/>
            </a:xfrm>
            <a:prstGeom prst="ellipse">
              <a:avLst/>
            </a:prstGeom>
            <a:grpFill/>
            <a:ln w="9525">
              <a:solidFill>
                <a:schemeClr val="tx1"/>
              </a:solidFill>
              <a:round/>
              <a:headEnd/>
              <a:tailEnd/>
            </a:ln>
          </p:spPr>
          <p:txBody>
            <a:bodyPr wrap="none" anchor="ctr"/>
            <a:lstStyle/>
            <a:p>
              <a:endParaRPr lang="zh-CN" altLang="en-US" b="0"/>
            </a:p>
          </p:txBody>
        </p:sp>
        <p:sp>
          <p:nvSpPr>
            <p:cNvPr id="310278" name="Text Box 6"/>
            <p:cNvSpPr txBox="1">
              <a:spLocks noChangeArrowheads="1"/>
            </p:cNvSpPr>
            <p:nvPr/>
          </p:nvSpPr>
          <p:spPr bwMode="auto">
            <a:xfrm>
              <a:off x="5040" y="720"/>
              <a:ext cx="576" cy="250"/>
            </a:xfrm>
            <a:prstGeom prst="rect">
              <a:avLst/>
            </a:prstGeom>
            <a:grpFill/>
            <a:ln w="9525">
              <a:noFill/>
              <a:miter lim="800000"/>
              <a:headEnd/>
              <a:tailEnd/>
            </a:ln>
            <a:effectLst/>
          </p:spPr>
          <p:txBody>
            <a:bodyPr>
              <a:spAutoFit/>
            </a:bodyPr>
            <a:lstStyle/>
            <a:p>
              <a:pPr>
                <a:spcBef>
                  <a:spcPct val="50000"/>
                </a:spcBef>
                <a:defRPr/>
              </a:pPr>
              <a:r>
                <a:rPr kumimoji="1" lang="zh-CN" altLang="en-US" sz="2000">
                  <a:solidFill>
                    <a:schemeClr val="accent2"/>
                  </a:solidFill>
                  <a:effectLst>
                    <a:outerShdw blurRad="38100" dist="38100" dir="2700000" algn="tl">
                      <a:srgbClr val="C0C0C0"/>
                    </a:outerShdw>
                  </a:effectLst>
                  <a:latin typeface="Times New Roman" pitchFamily="18" charset="0"/>
                </a:rPr>
                <a:t>讨论</a:t>
              </a:r>
            </a:p>
          </p:txBody>
        </p:sp>
        <p:sp>
          <p:nvSpPr>
            <p:cNvPr id="310279" name="Text Box 7"/>
            <p:cNvSpPr txBox="1">
              <a:spLocks noChangeArrowheads="1"/>
            </p:cNvSpPr>
            <p:nvPr/>
          </p:nvSpPr>
          <p:spPr bwMode="auto">
            <a:xfrm>
              <a:off x="5136" y="288"/>
              <a:ext cx="288" cy="327"/>
            </a:xfrm>
            <a:prstGeom prst="rect">
              <a:avLst/>
            </a:prstGeom>
            <a:grpFill/>
            <a:ln w="9525">
              <a:noFill/>
              <a:miter lim="800000"/>
              <a:headEnd/>
              <a:tailEnd/>
            </a:ln>
            <a:effectLst/>
          </p:spPr>
          <p:txBody>
            <a:bodyPr>
              <a:spAutoFit/>
            </a:bodyPr>
            <a:lstStyle/>
            <a:p>
              <a:pPr>
                <a:spcBef>
                  <a:spcPct val="50000"/>
                </a:spcBef>
                <a:defRPr/>
              </a:pPr>
              <a:r>
                <a:rPr kumimoji="1" lang="en-US" altLang="zh-CN" sz="2800">
                  <a:solidFill>
                    <a:schemeClr val="accent2"/>
                  </a:solidFill>
                  <a:effectLst>
                    <a:outerShdw blurRad="38100" dist="38100" dir="2700000" algn="tl">
                      <a:srgbClr val="C0C0C0"/>
                    </a:outerShdw>
                  </a:effectLst>
                  <a:latin typeface="Times New Roman" pitchFamily="18" charset="0"/>
                </a:rPr>
                <a:t>3</a:t>
              </a:r>
            </a:p>
          </p:txBody>
        </p:sp>
      </p:gr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Text Box 2"/>
          <p:cNvSpPr txBox="1">
            <a:spLocks noChangeArrowheads="1"/>
          </p:cNvSpPr>
          <p:nvPr/>
        </p:nvSpPr>
        <p:spPr bwMode="auto">
          <a:xfrm>
            <a:off x="2051050" y="765175"/>
            <a:ext cx="5867400" cy="433388"/>
          </a:xfrm>
          <a:prstGeom prst="rect">
            <a:avLst/>
          </a:prstGeom>
          <a:noFill/>
          <a:ln w="9525" algn="ctr">
            <a:noFill/>
            <a:miter lim="800000"/>
            <a:headEnd/>
            <a:tailEnd/>
          </a:ln>
        </p:spPr>
        <p:txBody>
          <a:bodyPr>
            <a:spAutoFit/>
          </a:bodyPr>
          <a:lstStyle/>
          <a:p>
            <a:pPr>
              <a:lnSpc>
                <a:spcPct val="70000"/>
              </a:lnSpc>
              <a:spcBef>
                <a:spcPct val="50000"/>
              </a:spcBef>
            </a:pPr>
            <a:r>
              <a:rPr kumimoji="1" lang="zh-CN" altLang="en-US" sz="3200" i="1">
                <a:solidFill>
                  <a:srgbClr val="FF0000"/>
                </a:solidFill>
                <a:latin typeface="黑体" pitchFamily="49" charset="-122"/>
                <a:ea typeface="黑体" pitchFamily="49" charset="-122"/>
              </a:rPr>
              <a:t>实际情形下面试官的问题 </a:t>
            </a:r>
          </a:p>
        </p:txBody>
      </p:sp>
      <p:sp>
        <p:nvSpPr>
          <p:cNvPr id="607235" name="Rectangle 3"/>
          <p:cNvSpPr>
            <a:spLocks noChangeArrowheads="1"/>
          </p:cNvSpPr>
          <p:nvPr/>
        </p:nvSpPr>
        <p:spPr bwMode="auto">
          <a:xfrm>
            <a:off x="457200" y="1700213"/>
            <a:ext cx="8686800" cy="4619625"/>
          </a:xfrm>
          <a:prstGeom prst="rect">
            <a:avLst/>
          </a:prstGeom>
          <a:noFill/>
          <a:ln w="9525">
            <a:noFill/>
            <a:miter lim="800000"/>
            <a:headEnd/>
            <a:tailEnd/>
          </a:ln>
        </p:spPr>
        <p:txBody>
          <a:bodyPr anchor="ctr">
            <a:spAutoFit/>
          </a:bodyPr>
          <a:lstStyle/>
          <a:p>
            <a:pPr marL="342900" indent="-342900">
              <a:lnSpc>
                <a:spcPct val="150000"/>
              </a:lnSpc>
              <a:buFontTx/>
              <a:buAutoNum type="arabicPeriod"/>
            </a:pPr>
            <a:r>
              <a:rPr lang="zh-CN" altLang="en-US" sz="2000" b="0">
                <a:solidFill>
                  <a:srgbClr val="000066"/>
                </a:solidFill>
                <a:ea typeface="黑体" pitchFamily="49" charset="-122"/>
              </a:rPr>
              <a:t>我们谈谈工资问题。你目前的工资水平方便说说吗？</a:t>
            </a:r>
          </a:p>
          <a:p>
            <a:pPr marL="342900" indent="-342900">
              <a:lnSpc>
                <a:spcPct val="150000"/>
              </a:lnSpc>
              <a:buFontTx/>
              <a:buAutoNum type="arabicPeriod"/>
            </a:pPr>
            <a:r>
              <a:rPr lang="zh-CN" altLang="en-US" sz="2000" b="0">
                <a:solidFill>
                  <a:srgbClr val="000066"/>
                </a:solidFill>
                <a:ea typeface="黑体" pitchFamily="49" charset="-122"/>
              </a:rPr>
              <a:t>我们认为你符合这个岗位的任职条件，不知您个人意向如何？</a:t>
            </a:r>
          </a:p>
          <a:p>
            <a:pPr marL="342900" indent="-342900">
              <a:lnSpc>
                <a:spcPct val="150000"/>
              </a:lnSpc>
              <a:buFontTx/>
              <a:buAutoNum type="arabicPeriod"/>
            </a:pPr>
            <a:r>
              <a:rPr lang="zh-CN" altLang="en-US" sz="2000" b="0">
                <a:solidFill>
                  <a:srgbClr val="000066"/>
                </a:solidFill>
                <a:ea typeface="黑体" pitchFamily="49" charset="-122"/>
              </a:rPr>
              <a:t>那，就是每个月</a:t>
            </a:r>
            <a:r>
              <a:rPr lang="en-US" altLang="zh-CN" sz="2000" b="0">
                <a:solidFill>
                  <a:srgbClr val="000066"/>
                </a:solidFill>
                <a:ea typeface="黑体" pitchFamily="49" charset="-122"/>
              </a:rPr>
              <a:t>1</a:t>
            </a:r>
            <a:r>
              <a:rPr lang="zh-CN" altLang="en-US" sz="2000" b="0">
                <a:solidFill>
                  <a:srgbClr val="000066"/>
                </a:solidFill>
                <a:ea typeface="黑体" pitchFamily="49" charset="-122"/>
              </a:rPr>
              <a:t>万？</a:t>
            </a:r>
          </a:p>
          <a:p>
            <a:pPr marL="342900" indent="-342900">
              <a:lnSpc>
                <a:spcPct val="150000"/>
              </a:lnSpc>
              <a:buFontTx/>
              <a:buAutoNum type="arabicPeriod"/>
            </a:pPr>
            <a:r>
              <a:rPr lang="zh-CN" altLang="en-US" sz="2000" b="0">
                <a:solidFill>
                  <a:srgbClr val="000066"/>
                </a:solidFill>
                <a:ea typeface="黑体" pitchFamily="49" charset="-122"/>
              </a:rPr>
              <a:t>我们公司这个职位的基准工资是</a:t>
            </a:r>
            <a:r>
              <a:rPr lang="en-US" altLang="zh-CN" sz="2000" b="0">
                <a:solidFill>
                  <a:srgbClr val="000066"/>
                </a:solidFill>
                <a:ea typeface="黑体" pitchFamily="49" charset="-122"/>
              </a:rPr>
              <a:t>7000</a:t>
            </a:r>
            <a:r>
              <a:rPr lang="zh-CN" altLang="en-US" sz="2000" b="0">
                <a:solidFill>
                  <a:srgbClr val="000066"/>
                </a:solidFill>
                <a:ea typeface="黑体" pitchFamily="49" charset="-122"/>
              </a:rPr>
              <a:t>元。</a:t>
            </a:r>
            <a:r>
              <a:rPr lang="zh-CN" altLang="en-US" sz="2000">
                <a:solidFill>
                  <a:srgbClr val="FF0000"/>
                </a:solidFill>
              </a:rPr>
              <a:t>你觉得如何？</a:t>
            </a:r>
            <a:r>
              <a:rPr lang="zh-CN" altLang="en-US" sz="2000" b="0"/>
              <a:t> </a:t>
            </a:r>
            <a:r>
              <a:rPr lang="zh-CN" altLang="en-US" b="0">
                <a:ea typeface="黑体" pitchFamily="49" charset="-122"/>
              </a:rPr>
              <a:t>（太低了</a:t>
            </a:r>
            <a:r>
              <a:rPr lang="en-US" altLang="zh-CN" b="0" i="1"/>
              <a:t>――</a:t>
            </a:r>
            <a:r>
              <a:rPr lang="zh-CN" altLang="en-US" b="0">
                <a:ea typeface="黑体" pitchFamily="49" charset="-122"/>
              </a:rPr>
              <a:t>我可能要降低了！）</a:t>
            </a:r>
          </a:p>
          <a:p>
            <a:pPr marL="342900" indent="-342900">
              <a:lnSpc>
                <a:spcPct val="150000"/>
              </a:lnSpc>
              <a:buFontTx/>
              <a:buAutoNum type="arabicPeriod"/>
            </a:pPr>
            <a:r>
              <a:rPr lang="zh-CN" altLang="en-US" sz="2000" b="0">
                <a:solidFill>
                  <a:srgbClr val="000066"/>
                </a:solidFill>
                <a:ea typeface="黑体" pitchFamily="49" charset="-122"/>
              </a:rPr>
              <a:t>干事业嘛，今后公司发展壮大了，大家都有功劳，</a:t>
            </a:r>
            <a:r>
              <a:rPr lang="zh-CN" altLang="en-US" sz="2000" b="0">
                <a:solidFill>
                  <a:srgbClr val="FF0000"/>
                </a:solidFill>
                <a:ea typeface="黑体" pitchFamily="49" charset="-122"/>
              </a:rPr>
              <a:t>老板不会亏待大家的</a:t>
            </a:r>
            <a:r>
              <a:rPr lang="zh-CN" altLang="en-US" sz="2000" b="0">
                <a:solidFill>
                  <a:srgbClr val="000066"/>
                </a:solidFill>
                <a:ea typeface="黑体" pitchFamily="49" charset="-122"/>
              </a:rPr>
              <a:t>。</a:t>
            </a:r>
          </a:p>
          <a:p>
            <a:pPr marL="342900" indent="-342900">
              <a:lnSpc>
                <a:spcPct val="150000"/>
              </a:lnSpc>
              <a:buFontTx/>
              <a:buAutoNum type="arabicPeriod"/>
            </a:pPr>
            <a:r>
              <a:rPr lang="zh-CN" altLang="en-US" sz="2000" b="0">
                <a:solidFill>
                  <a:srgbClr val="000066"/>
                </a:solidFill>
                <a:ea typeface="黑体" pitchFamily="49" charset="-122"/>
              </a:rPr>
              <a:t>非要这样吗？</a:t>
            </a:r>
          </a:p>
          <a:p>
            <a:pPr marL="342900" indent="-342900">
              <a:lnSpc>
                <a:spcPct val="150000"/>
              </a:lnSpc>
              <a:buFontTx/>
              <a:buAutoNum type="arabicPeriod"/>
            </a:pPr>
            <a:r>
              <a:rPr lang="zh-CN" altLang="en-US" sz="2000" b="0">
                <a:solidFill>
                  <a:srgbClr val="000066"/>
                </a:solidFill>
                <a:ea typeface="黑体" pitchFamily="49" charset="-122"/>
              </a:rPr>
              <a:t>一定要把你留下来。障碍就在于我们工资过低，</a:t>
            </a:r>
            <a:r>
              <a:rPr lang="zh-CN" altLang="en-US" sz="2000" b="0">
                <a:solidFill>
                  <a:srgbClr val="FF0000"/>
                </a:solidFill>
                <a:ea typeface="黑体" pitchFamily="49" charset="-122"/>
              </a:rPr>
              <a:t>最后领导也没办法</a:t>
            </a:r>
            <a:r>
              <a:rPr lang="zh-CN" altLang="en-US" sz="2000" b="0">
                <a:solidFill>
                  <a:srgbClr val="000066"/>
                </a:solidFill>
                <a:ea typeface="黑体" pitchFamily="49" charset="-122"/>
              </a:rPr>
              <a:t>，就同意了，那就定下来，月薪</a:t>
            </a:r>
            <a:r>
              <a:rPr lang="en-US" altLang="zh-CN" sz="2000" b="0">
                <a:solidFill>
                  <a:srgbClr val="000066"/>
                </a:solidFill>
                <a:ea typeface="黑体" pitchFamily="49" charset="-122"/>
              </a:rPr>
              <a:t>1</a:t>
            </a:r>
            <a:r>
              <a:rPr lang="zh-CN" altLang="en-US" sz="2000" b="0">
                <a:solidFill>
                  <a:srgbClr val="000066"/>
                </a:solidFill>
                <a:ea typeface="黑体" pitchFamily="49" charset="-122"/>
              </a:rPr>
              <a:t>万！！</a:t>
            </a:r>
          </a:p>
          <a:p>
            <a:pPr marL="342900" indent="-342900">
              <a:lnSpc>
                <a:spcPct val="150000"/>
              </a:lnSpc>
              <a:buFontTx/>
              <a:buAutoNum type="arabicPeriod"/>
            </a:pPr>
            <a:r>
              <a:rPr lang="zh-CN" altLang="en-US" sz="2000" b="0">
                <a:solidFill>
                  <a:srgbClr val="FF0000"/>
                </a:solidFill>
                <a:ea typeface="黑体" pitchFamily="49" charset="-122"/>
              </a:rPr>
              <a:t>今后有什么要求，尽管告诉我</a:t>
            </a:r>
            <a:r>
              <a:rPr lang="zh-CN" altLang="en-US" sz="2000" b="0">
                <a:solidFill>
                  <a:srgbClr val="000066"/>
                </a:solidFill>
                <a:ea typeface="黑体" pitchFamily="49" charset="-122"/>
              </a:rPr>
              <a:t>！！！</a:t>
            </a: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ChangeArrowheads="1"/>
          </p:cNvSpPr>
          <p:nvPr/>
        </p:nvSpPr>
        <p:spPr bwMode="auto">
          <a:xfrm>
            <a:off x="0" y="1371600"/>
            <a:ext cx="9144000" cy="3435350"/>
          </a:xfrm>
          <a:prstGeom prst="rect">
            <a:avLst/>
          </a:prstGeom>
          <a:noFill/>
          <a:ln w="9525">
            <a:noFill/>
            <a:miter lim="800000"/>
            <a:headEnd/>
            <a:tailEnd/>
          </a:ln>
        </p:spPr>
        <p:txBody>
          <a:bodyPr>
            <a:spAutoFit/>
          </a:bodyPr>
          <a:lstStyle/>
          <a:p>
            <a:pPr algn="just"/>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eaLnBrk="0" hangingPunct="0"/>
            <a:endParaRPr kumimoji="1" lang="zh-CN" altLang="en-US" sz="2400" b="0">
              <a:latin typeface="Times New Roman" pitchFamily="18" charset="0"/>
            </a:endParaRPr>
          </a:p>
        </p:txBody>
      </p:sp>
      <p:sp>
        <p:nvSpPr>
          <p:cNvPr id="609283" name="Text Box 3"/>
          <p:cNvSpPr txBox="1">
            <a:spLocks noChangeArrowheads="1"/>
          </p:cNvSpPr>
          <p:nvPr/>
        </p:nvSpPr>
        <p:spPr bwMode="auto">
          <a:xfrm>
            <a:off x="900113" y="836613"/>
            <a:ext cx="5616575" cy="433387"/>
          </a:xfrm>
          <a:prstGeom prst="rect">
            <a:avLst/>
          </a:prstGeom>
          <a:noFill/>
          <a:ln w="9525" algn="ctr">
            <a:noFill/>
            <a:miter lim="800000"/>
            <a:headEnd/>
            <a:tailEnd/>
          </a:ln>
        </p:spPr>
        <p:txBody>
          <a:bodyPr>
            <a:spAutoFit/>
          </a:bodyPr>
          <a:lstStyle/>
          <a:p>
            <a:pPr>
              <a:lnSpc>
                <a:spcPct val="70000"/>
              </a:lnSpc>
              <a:spcBef>
                <a:spcPct val="50000"/>
              </a:spcBef>
            </a:pPr>
            <a:r>
              <a:rPr kumimoji="1" lang="zh-CN" altLang="en-US" sz="3200" i="1">
                <a:solidFill>
                  <a:srgbClr val="FF0000"/>
                </a:solidFill>
                <a:latin typeface="黑体" pitchFamily="49" charset="-122"/>
                <a:ea typeface="黑体" pitchFamily="49" charset="-122"/>
              </a:rPr>
              <a:t>带着问题看视频－理想情形 </a:t>
            </a:r>
          </a:p>
        </p:txBody>
      </p:sp>
      <p:sp>
        <p:nvSpPr>
          <p:cNvPr id="609284" name="Text Box 4"/>
          <p:cNvSpPr txBox="1">
            <a:spLocks noChangeArrowheads="1"/>
          </p:cNvSpPr>
          <p:nvPr/>
        </p:nvSpPr>
        <p:spPr bwMode="auto">
          <a:xfrm>
            <a:off x="971550" y="2492375"/>
            <a:ext cx="6858000" cy="2035175"/>
          </a:xfrm>
          <a:prstGeom prst="rect">
            <a:avLst/>
          </a:prstGeom>
          <a:noFill/>
          <a:ln w="9525">
            <a:noFill/>
            <a:miter lim="800000"/>
            <a:headEnd/>
            <a:tailEnd/>
          </a:ln>
        </p:spPr>
        <p:txBody>
          <a:bodyPr>
            <a:spAutoFit/>
          </a:bodyPr>
          <a:lstStyle/>
          <a:p>
            <a:pPr marL="476250" indent="-476250" algn="just">
              <a:lnSpc>
                <a:spcPct val="135000"/>
              </a:lnSpc>
              <a:spcBef>
                <a:spcPct val="50000"/>
              </a:spcBef>
              <a:buFontTx/>
              <a:buAutoNum type="arabicPeriod"/>
            </a:pPr>
            <a:r>
              <a:rPr kumimoji="1" lang="zh-CN" altLang="en-US" sz="2800">
                <a:latin typeface="Times New Roman" pitchFamily="18" charset="0"/>
              </a:rPr>
              <a:t>人事经理问了些什么样的问题？</a:t>
            </a:r>
          </a:p>
          <a:p>
            <a:pPr marL="476250" indent="-476250" algn="just">
              <a:lnSpc>
                <a:spcPct val="135000"/>
              </a:lnSpc>
              <a:spcBef>
                <a:spcPct val="50000"/>
              </a:spcBef>
              <a:buFontTx/>
              <a:buAutoNum type="arabicPeriod"/>
            </a:pPr>
            <a:r>
              <a:rPr kumimoji="1" lang="zh-CN" altLang="en-US" sz="2800">
                <a:latin typeface="Times New Roman" pitchFamily="18" charset="0"/>
              </a:rPr>
              <a:t>从这些问题中，你能归纳出什么方法、技巧或流程</a:t>
            </a: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Text Box 2"/>
          <p:cNvSpPr txBox="1">
            <a:spLocks noChangeArrowheads="1"/>
          </p:cNvSpPr>
          <p:nvPr/>
        </p:nvSpPr>
        <p:spPr bwMode="auto">
          <a:xfrm>
            <a:off x="1524000" y="228600"/>
            <a:ext cx="5562600" cy="584200"/>
          </a:xfrm>
          <a:prstGeom prst="rect">
            <a:avLst/>
          </a:prstGeom>
          <a:noFill/>
          <a:ln w="9525" algn="ctr">
            <a:noFill/>
            <a:miter lim="800000"/>
            <a:headEnd/>
            <a:tailEnd/>
          </a:ln>
        </p:spPr>
        <p:txBody>
          <a:bodyPr>
            <a:spAutoFit/>
          </a:bodyPr>
          <a:lstStyle/>
          <a:p>
            <a:pPr algn="ctr"/>
            <a:r>
              <a:rPr lang="zh-CN" altLang="en-US" sz="3200" i="1">
                <a:solidFill>
                  <a:srgbClr val="FF0000"/>
                </a:solidFill>
                <a:latin typeface="黑体" pitchFamily="49" charset="-122"/>
                <a:ea typeface="黑体" pitchFamily="49" charset="-122"/>
              </a:rPr>
              <a:t>工资谈判阶段个案 </a:t>
            </a:r>
          </a:p>
        </p:txBody>
      </p:sp>
      <p:sp>
        <p:nvSpPr>
          <p:cNvPr id="611331" name="Text Box 3"/>
          <p:cNvSpPr txBox="1">
            <a:spLocks noChangeArrowheads="1"/>
          </p:cNvSpPr>
          <p:nvPr/>
        </p:nvSpPr>
        <p:spPr bwMode="auto">
          <a:xfrm>
            <a:off x="2411413" y="4652963"/>
            <a:ext cx="5410200" cy="1096962"/>
          </a:xfrm>
          <a:prstGeom prst="rect">
            <a:avLst/>
          </a:prstGeom>
          <a:noFill/>
          <a:ln w="9525">
            <a:noFill/>
            <a:miter lim="800000"/>
            <a:headEnd/>
            <a:tailEnd/>
          </a:ln>
        </p:spPr>
        <p:txBody>
          <a:bodyPr>
            <a:spAutoFit/>
          </a:bodyPr>
          <a:lstStyle/>
          <a:p>
            <a:pPr marL="457200" indent="-457200" algn="just">
              <a:lnSpc>
                <a:spcPct val="110000"/>
              </a:lnSpc>
              <a:spcBef>
                <a:spcPct val="50000"/>
              </a:spcBef>
            </a:pPr>
            <a:r>
              <a:rPr kumimoji="1" lang="en-US" altLang="zh-CN" sz="2000">
                <a:solidFill>
                  <a:schemeClr val="accent2"/>
                </a:solidFill>
                <a:latin typeface="Times New Roman" pitchFamily="18" charset="0"/>
                <a:hlinkClick r:id="rId3" action="ppaction://hlinkfile"/>
              </a:rPr>
              <a:t>06-</a:t>
            </a:r>
            <a:r>
              <a:rPr kumimoji="1" lang="zh-CN" altLang="en-US" sz="2000">
                <a:solidFill>
                  <a:schemeClr val="accent2"/>
                </a:solidFill>
                <a:latin typeface="Times New Roman" pitchFamily="18" charset="0"/>
              </a:rPr>
              <a:t>工资谈判</a:t>
            </a:r>
            <a:r>
              <a:rPr kumimoji="1" lang="en-US" altLang="zh-CN" sz="2000">
                <a:solidFill>
                  <a:schemeClr val="accent2"/>
                </a:solidFill>
                <a:latin typeface="Times New Roman" pitchFamily="18" charset="0"/>
              </a:rPr>
              <a:t>-</a:t>
            </a:r>
            <a:r>
              <a:rPr kumimoji="1" lang="en-US" altLang="zh-CN" sz="2000">
                <a:solidFill>
                  <a:schemeClr val="accent2"/>
                </a:solidFill>
                <a:latin typeface="Times New Roman" pitchFamily="18" charset="0"/>
                <a:hlinkClick r:id="rId4" action="ppaction://hlinkfile"/>
              </a:rPr>
              <a:t>..\</a:t>
            </a:r>
            <a:r>
              <a:rPr kumimoji="1" lang="zh-CN" altLang="en-US" sz="2000">
                <a:solidFill>
                  <a:schemeClr val="accent2"/>
                </a:solidFill>
                <a:latin typeface="Times New Roman" pitchFamily="18" charset="0"/>
                <a:hlinkClick r:id="rId4" action="ppaction://hlinkfile"/>
              </a:rPr>
              <a:t>团队面谈管理技能课件</a:t>
            </a:r>
            <a:r>
              <a:rPr kumimoji="1" lang="en-US" altLang="zh-CN" sz="2000">
                <a:solidFill>
                  <a:schemeClr val="accent2"/>
                </a:solidFill>
                <a:latin typeface="Times New Roman" pitchFamily="18" charset="0"/>
                <a:hlinkClick r:id="rId4" action="ppaction://hlinkfile"/>
              </a:rPr>
              <a:t>\</a:t>
            </a:r>
            <a:r>
              <a:rPr kumimoji="1" lang="zh-CN" altLang="en-US" sz="2000">
                <a:solidFill>
                  <a:schemeClr val="accent2"/>
                </a:solidFill>
                <a:latin typeface="Times New Roman" pitchFamily="18" charset="0"/>
                <a:hlinkClick r:id="rId4" action="ppaction://hlinkfile"/>
              </a:rPr>
              <a:t>新视频</a:t>
            </a:r>
            <a:r>
              <a:rPr kumimoji="1" lang="en-US" altLang="zh-CN" sz="2000">
                <a:solidFill>
                  <a:schemeClr val="accent2"/>
                </a:solidFill>
                <a:latin typeface="Times New Roman" pitchFamily="18" charset="0"/>
                <a:hlinkClick r:id="rId4" action="ppaction://hlinkfile"/>
              </a:rPr>
              <a:t>\</a:t>
            </a:r>
            <a:r>
              <a:rPr kumimoji="1" lang="zh-CN" altLang="en-US" sz="2000">
                <a:solidFill>
                  <a:schemeClr val="accent2"/>
                </a:solidFill>
                <a:latin typeface="Times New Roman" pitchFamily="18" charset="0"/>
                <a:hlinkClick r:id="rId4" action="ppaction://hlinkfile"/>
              </a:rPr>
              <a:t>面试、辞职、辞退</a:t>
            </a:r>
            <a:r>
              <a:rPr kumimoji="1" lang="en-US" altLang="zh-CN" sz="2000">
                <a:solidFill>
                  <a:schemeClr val="accent2"/>
                </a:solidFill>
                <a:latin typeface="Times New Roman" pitchFamily="18" charset="0"/>
                <a:hlinkClick r:id="rId4" action="ppaction://hlinkfile"/>
              </a:rPr>
              <a:t>\3b</a:t>
            </a:r>
            <a:r>
              <a:rPr kumimoji="1" lang="zh-CN" altLang="en-US" sz="2000">
                <a:solidFill>
                  <a:schemeClr val="accent2"/>
                </a:solidFill>
                <a:latin typeface="Times New Roman" pitchFamily="18" charset="0"/>
                <a:hlinkClick r:id="rId4" action="ppaction://hlinkfile"/>
              </a:rPr>
              <a:t>工资面谈理想</a:t>
            </a:r>
            <a:r>
              <a:rPr kumimoji="1" lang="en-US" altLang="zh-CN" sz="2000">
                <a:solidFill>
                  <a:schemeClr val="accent2"/>
                </a:solidFill>
                <a:latin typeface="Times New Roman" pitchFamily="18" charset="0"/>
                <a:hlinkClick r:id="rId4" action="ppaction://hlinkfile"/>
              </a:rPr>
              <a:t>07</a:t>
            </a:r>
            <a:r>
              <a:rPr kumimoji="1" lang="zh-CN" altLang="en-US" sz="2000">
                <a:solidFill>
                  <a:schemeClr val="accent2"/>
                </a:solidFill>
                <a:latin typeface="Times New Roman" pitchFamily="18" charset="0"/>
                <a:hlinkClick r:id="rId4" action="ppaction://hlinkfile"/>
              </a:rPr>
              <a:t>：</a:t>
            </a:r>
            <a:r>
              <a:rPr kumimoji="1" lang="en-US" altLang="zh-CN" sz="2000">
                <a:solidFill>
                  <a:schemeClr val="accent2"/>
                </a:solidFill>
                <a:latin typeface="Times New Roman" pitchFamily="18" charset="0"/>
                <a:hlinkClick r:id="rId4" action="ppaction://hlinkfile"/>
              </a:rPr>
              <a:t>16.exe</a:t>
            </a:r>
            <a:endParaRPr kumimoji="1" lang="en-US" altLang="zh-CN" sz="2000">
              <a:solidFill>
                <a:schemeClr val="accent2"/>
              </a:solidFill>
              <a:latin typeface="Times New Roman" pitchFamily="18" charset="0"/>
            </a:endParaRPr>
          </a:p>
        </p:txBody>
      </p:sp>
      <p:pic>
        <p:nvPicPr>
          <p:cNvPr id="611332" name="Picture 1" descr="D:\BDSTAR\6.培训\百朗教育\课件PPT\剧照20111006\工资谈判-理想\工资理想Z [640x480][20111001-1221556].JPG"/>
          <p:cNvPicPr>
            <a:picLocks noChangeAspect="1" noChangeArrowheads="1"/>
          </p:cNvPicPr>
          <p:nvPr/>
        </p:nvPicPr>
        <p:blipFill>
          <a:blip r:embed="rId5" cstate="print"/>
          <a:srcRect/>
          <a:stretch>
            <a:fillRect/>
          </a:stretch>
        </p:blipFill>
        <p:spPr bwMode="auto">
          <a:xfrm>
            <a:off x="1524000" y="1143000"/>
            <a:ext cx="5711825" cy="3294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ChangeArrowheads="1"/>
          </p:cNvSpPr>
          <p:nvPr/>
        </p:nvSpPr>
        <p:spPr bwMode="auto">
          <a:xfrm>
            <a:off x="0" y="1371600"/>
            <a:ext cx="9144000" cy="3435350"/>
          </a:xfrm>
          <a:prstGeom prst="rect">
            <a:avLst/>
          </a:prstGeom>
          <a:noFill/>
          <a:ln w="9525">
            <a:noFill/>
            <a:miter lim="800000"/>
            <a:headEnd/>
            <a:tailEnd/>
          </a:ln>
        </p:spPr>
        <p:txBody>
          <a:bodyPr>
            <a:spAutoFit/>
          </a:bodyPr>
          <a:lstStyle/>
          <a:p>
            <a:pPr algn="just"/>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algn="just" eaLnBrk="0" hangingPunct="0"/>
            <a:r>
              <a:rPr kumimoji="1" lang="zh-CN" altLang="en-US" sz="1400" b="0">
                <a:latin typeface="Times New Roman" pitchFamily="18" charset="0"/>
              </a:rPr>
              <a:t> </a:t>
            </a:r>
            <a:endParaRPr kumimoji="1" lang="zh-CN" altLang="en-US" sz="1000" b="0">
              <a:latin typeface="Times New Roman" pitchFamily="18" charset="0"/>
            </a:endParaRPr>
          </a:p>
          <a:p>
            <a:pPr eaLnBrk="0" hangingPunct="0"/>
            <a:endParaRPr kumimoji="1" lang="zh-CN" altLang="en-US" sz="2400" b="0">
              <a:latin typeface="Times New Roman" pitchFamily="18" charset="0"/>
            </a:endParaRPr>
          </a:p>
        </p:txBody>
      </p:sp>
      <p:sp>
        <p:nvSpPr>
          <p:cNvPr id="615427" name="Text Box 3"/>
          <p:cNvSpPr txBox="1">
            <a:spLocks noChangeArrowheads="1"/>
          </p:cNvSpPr>
          <p:nvPr/>
        </p:nvSpPr>
        <p:spPr bwMode="auto">
          <a:xfrm>
            <a:off x="3048000" y="381000"/>
            <a:ext cx="2286000" cy="436563"/>
          </a:xfrm>
          <a:prstGeom prst="rect">
            <a:avLst/>
          </a:prstGeom>
          <a:noFill/>
          <a:ln w="9525" algn="ctr">
            <a:noFill/>
            <a:miter lim="800000"/>
            <a:headEnd/>
            <a:tailEnd/>
          </a:ln>
        </p:spPr>
        <p:txBody>
          <a:bodyPr>
            <a:spAutoFit/>
          </a:bodyPr>
          <a:lstStyle/>
          <a:p>
            <a:pPr>
              <a:lnSpc>
                <a:spcPct val="70000"/>
              </a:lnSpc>
              <a:spcBef>
                <a:spcPct val="50000"/>
              </a:spcBef>
            </a:pPr>
            <a:r>
              <a:rPr kumimoji="1" lang="zh-CN" altLang="en-US" sz="3200" i="1">
                <a:solidFill>
                  <a:srgbClr val="FF0000"/>
                </a:solidFill>
                <a:latin typeface="黑体" pitchFamily="49" charset="-122"/>
                <a:ea typeface="黑体" pitchFamily="49" charset="-122"/>
              </a:rPr>
              <a:t>互动分析 </a:t>
            </a:r>
          </a:p>
        </p:txBody>
      </p:sp>
      <p:sp>
        <p:nvSpPr>
          <p:cNvPr id="615428" name="Oval 4"/>
          <p:cNvSpPr>
            <a:spLocks noChangeArrowheads="1"/>
          </p:cNvSpPr>
          <p:nvPr/>
        </p:nvSpPr>
        <p:spPr bwMode="auto">
          <a:xfrm>
            <a:off x="7924800" y="304800"/>
            <a:ext cx="838200" cy="838200"/>
          </a:xfrm>
          <a:prstGeom prst="ellipse">
            <a:avLst/>
          </a:prstGeom>
          <a:noFill/>
          <a:ln w="9525">
            <a:solidFill>
              <a:schemeClr val="tx1"/>
            </a:solidFill>
            <a:round/>
            <a:headEnd/>
            <a:tailEnd/>
          </a:ln>
        </p:spPr>
        <p:txBody>
          <a:bodyPr wrap="none" anchor="ctr"/>
          <a:lstStyle/>
          <a:p>
            <a:endParaRPr lang="zh-CN" altLang="en-US" b="0"/>
          </a:p>
        </p:txBody>
      </p:sp>
      <p:sp>
        <p:nvSpPr>
          <p:cNvPr id="615429" name="Oval 5"/>
          <p:cNvSpPr>
            <a:spLocks noChangeArrowheads="1"/>
          </p:cNvSpPr>
          <p:nvPr/>
        </p:nvSpPr>
        <p:spPr bwMode="auto">
          <a:xfrm>
            <a:off x="6858000" y="304800"/>
            <a:ext cx="838200" cy="838200"/>
          </a:xfrm>
          <a:prstGeom prst="ellipse">
            <a:avLst/>
          </a:prstGeom>
          <a:noFill/>
          <a:ln w="9525">
            <a:solidFill>
              <a:schemeClr val="tx1"/>
            </a:solidFill>
            <a:round/>
            <a:headEnd/>
            <a:tailEnd/>
          </a:ln>
        </p:spPr>
        <p:txBody>
          <a:bodyPr wrap="none" anchor="ctr"/>
          <a:lstStyle/>
          <a:p>
            <a:endParaRPr lang="zh-CN" altLang="en-US" b="0"/>
          </a:p>
        </p:txBody>
      </p:sp>
      <p:sp>
        <p:nvSpPr>
          <p:cNvPr id="320518" name="Text Box 6"/>
          <p:cNvSpPr txBox="1">
            <a:spLocks noChangeArrowheads="1"/>
          </p:cNvSpPr>
          <p:nvPr/>
        </p:nvSpPr>
        <p:spPr bwMode="auto">
          <a:xfrm>
            <a:off x="6934200" y="1143000"/>
            <a:ext cx="914400" cy="396875"/>
          </a:xfrm>
          <a:prstGeom prst="rect">
            <a:avLst/>
          </a:prstGeom>
          <a:noFill/>
          <a:ln w="9525">
            <a:noFill/>
            <a:miter lim="800000"/>
            <a:headEnd/>
            <a:tailEnd/>
          </a:ln>
          <a:effectLst/>
        </p:spPr>
        <p:txBody>
          <a:bodyPr>
            <a:spAutoFit/>
          </a:bodyPr>
          <a:lstStyle/>
          <a:p>
            <a:pPr>
              <a:spcBef>
                <a:spcPct val="50000"/>
              </a:spcBef>
              <a:defRPr/>
            </a:pPr>
            <a:r>
              <a:rPr kumimoji="1" lang="zh-CN" altLang="en-US" sz="2000">
                <a:solidFill>
                  <a:schemeClr val="accent2"/>
                </a:solidFill>
                <a:effectLst>
                  <a:outerShdw blurRad="38100" dist="38100" dir="2700000" algn="tl">
                    <a:srgbClr val="C0C0C0"/>
                  </a:outerShdw>
                </a:effectLst>
                <a:latin typeface="Times New Roman" pitchFamily="18" charset="0"/>
              </a:rPr>
              <a:t>准备 </a:t>
            </a:r>
          </a:p>
        </p:txBody>
      </p:sp>
      <p:sp>
        <p:nvSpPr>
          <p:cNvPr id="320519" name="Text Box 7"/>
          <p:cNvSpPr txBox="1">
            <a:spLocks noChangeArrowheads="1"/>
          </p:cNvSpPr>
          <p:nvPr/>
        </p:nvSpPr>
        <p:spPr bwMode="auto">
          <a:xfrm>
            <a:off x="8001000" y="1143000"/>
            <a:ext cx="914400" cy="396875"/>
          </a:xfrm>
          <a:prstGeom prst="rect">
            <a:avLst/>
          </a:prstGeom>
          <a:noFill/>
          <a:ln w="9525">
            <a:noFill/>
            <a:miter lim="800000"/>
            <a:headEnd/>
            <a:tailEnd/>
          </a:ln>
          <a:effectLst/>
        </p:spPr>
        <p:txBody>
          <a:bodyPr>
            <a:spAutoFit/>
          </a:bodyPr>
          <a:lstStyle/>
          <a:p>
            <a:pPr>
              <a:spcBef>
                <a:spcPct val="50000"/>
              </a:spcBef>
              <a:defRPr/>
            </a:pPr>
            <a:r>
              <a:rPr kumimoji="1" lang="zh-CN" altLang="en-US" sz="2000">
                <a:solidFill>
                  <a:schemeClr val="accent2"/>
                </a:solidFill>
                <a:effectLst>
                  <a:outerShdw blurRad="38100" dist="38100" dir="2700000" algn="tl">
                    <a:srgbClr val="C0C0C0"/>
                  </a:outerShdw>
                </a:effectLst>
                <a:latin typeface="Times New Roman" pitchFamily="18" charset="0"/>
              </a:rPr>
              <a:t>讨论</a:t>
            </a:r>
          </a:p>
        </p:txBody>
      </p:sp>
      <p:sp>
        <p:nvSpPr>
          <p:cNvPr id="320520" name="Text Box 8"/>
          <p:cNvSpPr txBox="1">
            <a:spLocks noChangeArrowheads="1"/>
          </p:cNvSpPr>
          <p:nvPr/>
        </p:nvSpPr>
        <p:spPr bwMode="auto">
          <a:xfrm>
            <a:off x="7086600" y="457200"/>
            <a:ext cx="381000" cy="519113"/>
          </a:xfrm>
          <a:prstGeom prst="rect">
            <a:avLst/>
          </a:prstGeom>
          <a:noFill/>
          <a:ln w="9525">
            <a:noFill/>
            <a:miter lim="800000"/>
            <a:headEnd/>
            <a:tailEnd/>
          </a:ln>
          <a:effectLst/>
        </p:spPr>
        <p:txBody>
          <a:bodyPr>
            <a:spAutoFit/>
          </a:bodyPr>
          <a:lstStyle/>
          <a:p>
            <a:pPr>
              <a:spcBef>
                <a:spcPct val="50000"/>
              </a:spcBef>
              <a:defRPr/>
            </a:pPr>
            <a:r>
              <a:rPr kumimoji="1" lang="en-US" altLang="zh-CN" sz="2800">
                <a:solidFill>
                  <a:schemeClr val="accent2"/>
                </a:solidFill>
                <a:effectLst>
                  <a:outerShdw blurRad="38100" dist="38100" dir="2700000" algn="tl">
                    <a:srgbClr val="C0C0C0"/>
                  </a:outerShdw>
                </a:effectLst>
                <a:latin typeface="Times New Roman" pitchFamily="18" charset="0"/>
              </a:rPr>
              <a:t>2</a:t>
            </a:r>
          </a:p>
        </p:txBody>
      </p:sp>
      <p:sp>
        <p:nvSpPr>
          <p:cNvPr id="320521" name="Text Box 9"/>
          <p:cNvSpPr txBox="1">
            <a:spLocks noChangeArrowheads="1"/>
          </p:cNvSpPr>
          <p:nvPr/>
        </p:nvSpPr>
        <p:spPr bwMode="auto">
          <a:xfrm>
            <a:off x="8153400" y="457200"/>
            <a:ext cx="457200" cy="519113"/>
          </a:xfrm>
          <a:prstGeom prst="rect">
            <a:avLst/>
          </a:prstGeom>
          <a:noFill/>
          <a:ln w="9525">
            <a:noFill/>
            <a:miter lim="800000"/>
            <a:headEnd/>
            <a:tailEnd/>
          </a:ln>
          <a:effectLst/>
        </p:spPr>
        <p:txBody>
          <a:bodyPr>
            <a:spAutoFit/>
          </a:bodyPr>
          <a:lstStyle/>
          <a:p>
            <a:pPr>
              <a:spcBef>
                <a:spcPct val="50000"/>
              </a:spcBef>
              <a:defRPr/>
            </a:pPr>
            <a:r>
              <a:rPr kumimoji="1" lang="en-US" altLang="zh-CN" sz="2800">
                <a:solidFill>
                  <a:schemeClr val="accent2"/>
                </a:solidFill>
                <a:effectLst>
                  <a:outerShdw blurRad="38100" dist="38100" dir="2700000" algn="tl">
                    <a:srgbClr val="C0C0C0"/>
                  </a:outerShdw>
                </a:effectLst>
                <a:latin typeface="Times New Roman" pitchFamily="18" charset="0"/>
              </a:rPr>
              <a:t>6</a:t>
            </a:r>
          </a:p>
        </p:txBody>
      </p:sp>
      <p:sp>
        <p:nvSpPr>
          <p:cNvPr id="615434" name="Text Box 10"/>
          <p:cNvSpPr txBox="1">
            <a:spLocks noChangeArrowheads="1"/>
          </p:cNvSpPr>
          <p:nvPr/>
        </p:nvSpPr>
        <p:spPr bwMode="auto">
          <a:xfrm>
            <a:off x="1258888" y="1773238"/>
            <a:ext cx="6858000" cy="2035175"/>
          </a:xfrm>
          <a:prstGeom prst="rect">
            <a:avLst/>
          </a:prstGeom>
          <a:noFill/>
          <a:ln w="9525">
            <a:noFill/>
            <a:miter lim="800000"/>
            <a:headEnd/>
            <a:tailEnd/>
          </a:ln>
        </p:spPr>
        <p:txBody>
          <a:bodyPr>
            <a:spAutoFit/>
          </a:bodyPr>
          <a:lstStyle/>
          <a:p>
            <a:pPr marL="476250" indent="-476250" algn="just">
              <a:lnSpc>
                <a:spcPct val="135000"/>
              </a:lnSpc>
              <a:spcBef>
                <a:spcPct val="50000"/>
              </a:spcBef>
              <a:buFontTx/>
              <a:buAutoNum type="arabicPeriod"/>
            </a:pPr>
            <a:r>
              <a:rPr kumimoji="1" lang="zh-CN" altLang="en-US" sz="2800">
                <a:latin typeface="Times New Roman" pitchFamily="18" charset="0"/>
              </a:rPr>
              <a:t>人事经理问了些什么样的问题？</a:t>
            </a:r>
          </a:p>
          <a:p>
            <a:pPr marL="476250" indent="-476250" algn="just">
              <a:lnSpc>
                <a:spcPct val="135000"/>
              </a:lnSpc>
              <a:spcBef>
                <a:spcPct val="50000"/>
              </a:spcBef>
              <a:buFontTx/>
              <a:buAutoNum type="arabicPeriod"/>
            </a:pPr>
            <a:r>
              <a:rPr kumimoji="1" lang="zh-CN" altLang="en-US" sz="2800">
                <a:latin typeface="Times New Roman" pitchFamily="18" charset="0"/>
              </a:rPr>
              <a:t>从这些问题中，你能归纳出什么方法、技巧或流程</a:t>
            </a: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Text Box 2"/>
          <p:cNvSpPr txBox="1">
            <a:spLocks noChangeArrowheads="1"/>
          </p:cNvSpPr>
          <p:nvPr/>
        </p:nvSpPr>
        <p:spPr bwMode="auto">
          <a:xfrm>
            <a:off x="1979613" y="260350"/>
            <a:ext cx="5867400" cy="436563"/>
          </a:xfrm>
          <a:prstGeom prst="rect">
            <a:avLst/>
          </a:prstGeom>
          <a:noFill/>
          <a:ln w="9525" algn="ctr">
            <a:noFill/>
            <a:miter lim="800000"/>
            <a:headEnd/>
            <a:tailEnd/>
          </a:ln>
        </p:spPr>
        <p:txBody>
          <a:bodyPr>
            <a:spAutoFit/>
          </a:bodyPr>
          <a:lstStyle/>
          <a:p>
            <a:pPr>
              <a:lnSpc>
                <a:spcPct val="70000"/>
              </a:lnSpc>
              <a:spcBef>
                <a:spcPct val="50000"/>
              </a:spcBef>
            </a:pPr>
            <a:r>
              <a:rPr kumimoji="1" lang="zh-CN" altLang="en-US" sz="3200" i="1">
                <a:solidFill>
                  <a:srgbClr val="FF0000"/>
                </a:solidFill>
                <a:latin typeface="黑体" pitchFamily="49" charset="-122"/>
                <a:ea typeface="黑体" pitchFamily="49" charset="-122"/>
              </a:rPr>
              <a:t>理想情形下面试官的问题 </a:t>
            </a:r>
          </a:p>
        </p:txBody>
      </p:sp>
      <p:sp>
        <p:nvSpPr>
          <p:cNvPr id="617475" name="Rectangle 3"/>
          <p:cNvSpPr>
            <a:spLocks noChangeArrowheads="1"/>
          </p:cNvSpPr>
          <p:nvPr/>
        </p:nvSpPr>
        <p:spPr bwMode="auto">
          <a:xfrm>
            <a:off x="365125" y="1044575"/>
            <a:ext cx="8778875" cy="4318000"/>
          </a:xfrm>
          <a:prstGeom prst="rect">
            <a:avLst/>
          </a:prstGeom>
          <a:noFill/>
          <a:ln w="9525">
            <a:noFill/>
            <a:miter lim="800000"/>
            <a:headEnd/>
            <a:tailEnd/>
          </a:ln>
        </p:spPr>
        <p:txBody>
          <a:bodyPr anchor="ctr">
            <a:spAutoFit/>
          </a:bodyPr>
          <a:lstStyle/>
          <a:p>
            <a:pPr marL="342900" indent="-342900">
              <a:lnSpc>
                <a:spcPct val="140000"/>
              </a:lnSpc>
              <a:buFontTx/>
              <a:buAutoNum type="arabicPeriod"/>
            </a:pPr>
            <a:r>
              <a:rPr lang="en-US" altLang="zh-CN">
                <a:solidFill>
                  <a:srgbClr val="000066"/>
                </a:solidFill>
              </a:rPr>
              <a:t>――</a:t>
            </a:r>
            <a:r>
              <a:rPr lang="zh-CN" altLang="en-US">
                <a:solidFill>
                  <a:srgbClr val="000066"/>
                </a:solidFill>
              </a:rPr>
              <a:t>你目前的工资水平方便说说吗？</a:t>
            </a:r>
          </a:p>
          <a:p>
            <a:pPr marL="342900" indent="-342900">
              <a:lnSpc>
                <a:spcPct val="140000"/>
              </a:lnSpc>
              <a:buFontTx/>
              <a:buAutoNum type="arabicPeriod"/>
            </a:pPr>
            <a:r>
              <a:rPr lang="zh-CN" altLang="en-US">
                <a:solidFill>
                  <a:srgbClr val="FF0000"/>
                </a:solidFill>
              </a:rPr>
              <a:t>哦，这个额度还是很有竞争力的呀，怎么想到要离开呢？</a:t>
            </a:r>
          </a:p>
          <a:p>
            <a:pPr marL="342900" indent="-342900">
              <a:lnSpc>
                <a:spcPct val="140000"/>
              </a:lnSpc>
              <a:buFontTx/>
              <a:buAutoNum type="arabicPeriod"/>
            </a:pPr>
            <a:r>
              <a:rPr lang="en-US" altLang="zh-CN">
                <a:solidFill>
                  <a:srgbClr val="000066"/>
                </a:solidFill>
              </a:rPr>
              <a:t>――</a:t>
            </a:r>
            <a:r>
              <a:rPr lang="zh-CN" altLang="en-US">
                <a:solidFill>
                  <a:srgbClr val="000066"/>
                </a:solidFill>
              </a:rPr>
              <a:t>非现金报酬问题，</a:t>
            </a:r>
            <a:r>
              <a:rPr lang="zh-CN" altLang="en-US"/>
              <a:t> </a:t>
            </a:r>
            <a:r>
              <a:rPr lang="en-US" altLang="zh-CN"/>
              <a:t>――</a:t>
            </a:r>
            <a:r>
              <a:rPr lang="zh-CN" altLang="en-US">
                <a:solidFill>
                  <a:srgbClr val="FF0000"/>
                </a:solidFill>
              </a:rPr>
              <a:t>越是高端的人才，工资在他工作选择中的比重越低。</a:t>
            </a:r>
          </a:p>
          <a:p>
            <a:pPr marL="342900" indent="-342900">
              <a:lnSpc>
                <a:spcPct val="140000"/>
              </a:lnSpc>
              <a:buFontTx/>
              <a:buAutoNum type="arabicPeriod"/>
            </a:pPr>
            <a:r>
              <a:rPr lang="zh-CN" altLang="en-US">
                <a:solidFill>
                  <a:srgbClr val="000066"/>
                </a:solidFill>
              </a:rPr>
              <a:t>我们正希望邀请的就是像你这样有事业心的人才。</a:t>
            </a:r>
            <a:r>
              <a:rPr lang="zh-CN" altLang="en-US">
                <a:solidFill>
                  <a:srgbClr val="FF0000"/>
                </a:solidFill>
                <a:ea typeface="黑体" pitchFamily="49" charset="-122"/>
              </a:rPr>
              <a:t> </a:t>
            </a:r>
            <a:r>
              <a:rPr lang="en-US" altLang="zh-CN">
                <a:solidFill>
                  <a:srgbClr val="000066"/>
                </a:solidFill>
              </a:rPr>
              <a:t>――</a:t>
            </a:r>
            <a:r>
              <a:rPr lang="zh-CN" altLang="en-US">
                <a:solidFill>
                  <a:srgbClr val="000066"/>
                </a:solidFill>
              </a:rPr>
              <a:t>那你</a:t>
            </a:r>
            <a:r>
              <a:rPr lang="en-US" altLang="zh-CN">
                <a:solidFill>
                  <a:srgbClr val="000066"/>
                </a:solidFill>
              </a:rPr>
              <a:t>12</a:t>
            </a:r>
            <a:r>
              <a:rPr lang="zh-CN" altLang="en-US">
                <a:solidFill>
                  <a:srgbClr val="000066"/>
                </a:solidFill>
              </a:rPr>
              <a:t>万年薪中，是由哪几部分构成的呢？</a:t>
            </a:r>
          </a:p>
          <a:p>
            <a:pPr marL="342900" indent="-342900">
              <a:lnSpc>
                <a:spcPct val="140000"/>
              </a:lnSpc>
              <a:buFontTx/>
              <a:buAutoNum type="arabicPeriod"/>
            </a:pPr>
            <a:r>
              <a:rPr lang="zh-CN" altLang="en-US">
                <a:solidFill>
                  <a:srgbClr val="000066"/>
                </a:solidFill>
                <a:latin typeface="宋体" pitchFamily="2" charset="-122"/>
              </a:rPr>
              <a:t>那就是每个月的基本工资是</a:t>
            </a:r>
            <a:r>
              <a:rPr lang="en-US" altLang="zh-CN">
                <a:solidFill>
                  <a:srgbClr val="000066"/>
                </a:solidFill>
                <a:latin typeface="宋体" pitchFamily="2" charset="-122"/>
              </a:rPr>
              <a:t>7000</a:t>
            </a:r>
            <a:r>
              <a:rPr lang="zh-CN" altLang="en-US">
                <a:solidFill>
                  <a:srgbClr val="000066"/>
                </a:solidFill>
                <a:latin typeface="宋体" pitchFamily="2" charset="-122"/>
              </a:rPr>
              <a:t>左右，年底奖金相当于</a:t>
            </a:r>
            <a:r>
              <a:rPr lang="en-US" altLang="zh-CN">
                <a:solidFill>
                  <a:srgbClr val="000066"/>
                </a:solidFill>
                <a:latin typeface="宋体" pitchFamily="2" charset="-122"/>
              </a:rPr>
              <a:t>4</a:t>
            </a:r>
            <a:r>
              <a:rPr lang="zh-CN" altLang="en-US">
                <a:solidFill>
                  <a:srgbClr val="000066"/>
                </a:solidFill>
                <a:latin typeface="宋体" pitchFamily="2" charset="-122"/>
              </a:rPr>
              <a:t>个月工资</a:t>
            </a:r>
            <a:r>
              <a:rPr lang="zh-CN" altLang="en-US">
                <a:latin typeface="宋体" pitchFamily="2" charset="-122"/>
              </a:rPr>
              <a:t>？（</a:t>
            </a:r>
            <a:r>
              <a:rPr lang="zh-CN" altLang="en-US"/>
              <a:t>差不多）</a:t>
            </a:r>
          </a:p>
          <a:p>
            <a:pPr marL="342900" indent="-342900">
              <a:lnSpc>
                <a:spcPct val="140000"/>
              </a:lnSpc>
              <a:buFontTx/>
              <a:buAutoNum type="arabicPeriod"/>
            </a:pPr>
            <a:r>
              <a:rPr lang="zh-CN" altLang="en-US">
                <a:solidFill>
                  <a:srgbClr val="FF0000"/>
                </a:solidFill>
              </a:rPr>
              <a:t>奖金的发放与什么因素挂钩呢？去年大概实际发放的比例是多少？</a:t>
            </a:r>
          </a:p>
          <a:p>
            <a:pPr marL="342900" indent="-342900">
              <a:lnSpc>
                <a:spcPct val="140000"/>
              </a:lnSpc>
              <a:buFontTx/>
              <a:buAutoNum type="arabicPeriod"/>
            </a:pPr>
            <a:r>
              <a:rPr lang="zh-CN" altLang="en-US">
                <a:solidFill>
                  <a:srgbClr val="000066"/>
                </a:solidFill>
                <a:latin typeface="宋体" pitchFamily="2" charset="-122"/>
              </a:rPr>
              <a:t>噢，那不错。福利收入大约</a:t>
            </a:r>
            <a:r>
              <a:rPr lang="en-US" altLang="zh-CN">
                <a:solidFill>
                  <a:srgbClr val="000066"/>
                </a:solidFill>
                <a:latin typeface="宋体" pitchFamily="2" charset="-122"/>
              </a:rPr>
              <a:t>1</a:t>
            </a:r>
            <a:r>
              <a:rPr lang="zh-CN" altLang="en-US">
                <a:solidFill>
                  <a:srgbClr val="000066"/>
                </a:solidFill>
                <a:latin typeface="宋体" pitchFamily="2" charset="-122"/>
              </a:rPr>
              <a:t>万，这个福利具体是指哪些呢？</a:t>
            </a:r>
          </a:p>
          <a:p>
            <a:pPr marL="342900" indent="-342900">
              <a:lnSpc>
                <a:spcPct val="140000"/>
              </a:lnSpc>
              <a:buFontTx/>
              <a:buAutoNum type="arabicPeriod"/>
            </a:pPr>
            <a:r>
              <a:rPr lang="en-US" altLang="zh-CN">
                <a:solidFill>
                  <a:srgbClr val="000066"/>
                </a:solidFill>
              </a:rPr>
              <a:t>――</a:t>
            </a:r>
            <a:r>
              <a:rPr lang="zh-CN" altLang="en-US">
                <a:solidFill>
                  <a:srgbClr val="000066"/>
                </a:solidFill>
              </a:rPr>
              <a:t>我们</a:t>
            </a:r>
            <a:r>
              <a:rPr lang="zh-CN" altLang="en-US">
                <a:solidFill>
                  <a:srgbClr val="FF0000"/>
                </a:solidFill>
                <a:latin typeface="宋体" pitchFamily="2" charset="-122"/>
              </a:rPr>
              <a:t>过节费每年一般是</a:t>
            </a:r>
            <a:r>
              <a:rPr lang="en-US" altLang="zh-CN">
                <a:solidFill>
                  <a:srgbClr val="FF0000"/>
                </a:solidFill>
                <a:latin typeface="宋体" pitchFamily="2" charset="-122"/>
              </a:rPr>
              <a:t>500</a:t>
            </a:r>
            <a:r>
              <a:rPr lang="zh-CN" altLang="en-US">
                <a:solidFill>
                  <a:srgbClr val="FF0000"/>
                </a:solidFill>
                <a:latin typeface="宋体" pitchFamily="2" charset="-122"/>
              </a:rPr>
              <a:t>元</a:t>
            </a:r>
            <a:r>
              <a:rPr lang="zh-CN" altLang="en-US">
                <a:solidFill>
                  <a:srgbClr val="000066"/>
                </a:solidFill>
                <a:latin typeface="宋体" pitchFamily="2" charset="-122"/>
              </a:rPr>
              <a:t>，</a:t>
            </a:r>
            <a:r>
              <a:rPr lang="zh-CN" altLang="en-US">
                <a:solidFill>
                  <a:srgbClr val="000066"/>
                </a:solidFill>
              </a:rPr>
              <a:t>你们保险和公积金是怎么办的呢</a:t>
            </a:r>
            <a:r>
              <a:rPr lang="zh-CN" altLang="en-US"/>
              <a:t>？</a:t>
            </a:r>
          </a:p>
          <a:p>
            <a:pPr marL="342900" indent="-342900">
              <a:lnSpc>
                <a:spcPct val="140000"/>
              </a:lnSpc>
              <a:buFontTx/>
              <a:buAutoNum type="arabicPeriod"/>
            </a:pPr>
            <a:r>
              <a:rPr lang="zh-CN" altLang="en-US">
                <a:solidFill>
                  <a:srgbClr val="000066"/>
                </a:solidFill>
              </a:rPr>
              <a:t>我们也是这样办的。（</a:t>
            </a:r>
            <a:r>
              <a:rPr lang="zh-CN" altLang="en-US"/>
              <a:t>其实很多企业的收入结构是接近的。）</a:t>
            </a:r>
            <a:endParaRPr lang="zh-CN" altLang="en-US">
              <a:ea typeface="黑体" pitchFamily="49" charset="-122"/>
            </a:endParaRPr>
          </a:p>
          <a:p>
            <a:pPr marL="342900" indent="-342900">
              <a:lnSpc>
                <a:spcPct val="140000"/>
              </a:lnSpc>
              <a:buFontTx/>
              <a:buAutoNum type="arabicPeriod"/>
            </a:pPr>
            <a:r>
              <a:rPr lang="zh-CN" altLang="en-US">
                <a:solidFill>
                  <a:srgbClr val="000066"/>
                </a:solidFill>
              </a:rPr>
              <a:t>是的。那我总结一下吧，你看看我的理解是否有偏差？</a:t>
            </a: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Text Box 2"/>
          <p:cNvSpPr txBox="1">
            <a:spLocks noChangeArrowheads="1"/>
          </p:cNvSpPr>
          <p:nvPr/>
        </p:nvSpPr>
        <p:spPr bwMode="auto">
          <a:xfrm>
            <a:off x="1979613" y="260350"/>
            <a:ext cx="5867400" cy="436563"/>
          </a:xfrm>
          <a:prstGeom prst="rect">
            <a:avLst/>
          </a:prstGeom>
          <a:noFill/>
          <a:ln w="9525" algn="ctr">
            <a:noFill/>
            <a:miter lim="800000"/>
            <a:headEnd/>
            <a:tailEnd/>
          </a:ln>
        </p:spPr>
        <p:txBody>
          <a:bodyPr>
            <a:spAutoFit/>
          </a:bodyPr>
          <a:lstStyle/>
          <a:p>
            <a:pPr>
              <a:lnSpc>
                <a:spcPct val="70000"/>
              </a:lnSpc>
              <a:spcBef>
                <a:spcPct val="50000"/>
              </a:spcBef>
            </a:pPr>
            <a:r>
              <a:rPr kumimoji="1" lang="zh-CN" altLang="en-US" sz="3200" i="1">
                <a:solidFill>
                  <a:srgbClr val="FF0000"/>
                </a:solidFill>
                <a:latin typeface="黑体" pitchFamily="49" charset="-122"/>
                <a:ea typeface="黑体" pitchFamily="49" charset="-122"/>
              </a:rPr>
              <a:t>理想情形下面试官的问题 </a:t>
            </a:r>
          </a:p>
        </p:txBody>
      </p:sp>
      <p:sp>
        <p:nvSpPr>
          <p:cNvPr id="619523" name="Rectangle 3"/>
          <p:cNvSpPr>
            <a:spLocks noChangeArrowheads="1"/>
          </p:cNvSpPr>
          <p:nvPr/>
        </p:nvSpPr>
        <p:spPr bwMode="auto">
          <a:xfrm>
            <a:off x="365125" y="828675"/>
            <a:ext cx="8778875" cy="4648200"/>
          </a:xfrm>
          <a:prstGeom prst="rect">
            <a:avLst/>
          </a:prstGeom>
          <a:noFill/>
          <a:ln w="9525">
            <a:noFill/>
            <a:miter lim="800000"/>
            <a:headEnd/>
            <a:tailEnd/>
          </a:ln>
        </p:spPr>
        <p:txBody>
          <a:bodyPr anchor="ctr">
            <a:spAutoFit/>
          </a:bodyPr>
          <a:lstStyle/>
          <a:p>
            <a:pPr marL="342900" indent="-342900">
              <a:lnSpc>
                <a:spcPct val="120000"/>
              </a:lnSpc>
            </a:pPr>
            <a:endParaRPr lang="zh-CN" altLang="en-US">
              <a:solidFill>
                <a:srgbClr val="000066"/>
              </a:solidFill>
            </a:endParaRPr>
          </a:p>
          <a:p>
            <a:pPr marL="342900" indent="-342900">
              <a:lnSpc>
                <a:spcPct val="140000"/>
              </a:lnSpc>
            </a:pPr>
            <a:r>
              <a:rPr lang="en-US" altLang="zh-CN">
                <a:solidFill>
                  <a:srgbClr val="000066"/>
                </a:solidFill>
              </a:rPr>
              <a:t>11. </a:t>
            </a:r>
            <a:r>
              <a:rPr lang="zh-CN" altLang="en-US">
                <a:solidFill>
                  <a:srgbClr val="000066"/>
                </a:solidFill>
              </a:rPr>
              <a:t>如果不是为了追求个人的事业发展，您不会离职的。</a:t>
            </a:r>
            <a:r>
              <a:rPr lang="zh-CN" altLang="en-US">
                <a:solidFill>
                  <a:srgbClr val="FF3300"/>
                </a:solidFill>
              </a:rPr>
              <a:t>您事业心很强，我们欣赏这样的人才！</a:t>
            </a:r>
          </a:p>
          <a:p>
            <a:pPr marL="342900" indent="-342900">
              <a:lnSpc>
                <a:spcPct val="140000"/>
              </a:lnSpc>
            </a:pPr>
            <a:r>
              <a:rPr lang="en-US" altLang="zh-CN">
                <a:solidFill>
                  <a:srgbClr val="000066"/>
                </a:solidFill>
              </a:rPr>
              <a:t>12. ――</a:t>
            </a:r>
            <a:r>
              <a:rPr lang="zh-CN" altLang="en-US">
                <a:solidFill>
                  <a:srgbClr val="000066"/>
                </a:solidFill>
              </a:rPr>
              <a:t>我们正处于快速发展的上升阶段，员工有很多发展机会。另外为了打造一支共同创业的稳定团队，我们一直不以短期的工资收入来吸引高端人才，而是通过各种措施来保障员工一起分享公司发展的成果。</a:t>
            </a:r>
          </a:p>
          <a:p>
            <a:pPr marL="342900" indent="-342900">
              <a:lnSpc>
                <a:spcPct val="140000"/>
              </a:lnSpc>
            </a:pPr>
            <a:r>
              <a:rPr lang="en-US" altLang="zh-CN">
                <a:solidFill>
                  <a:srgbClr val="000066"/>
                </a:solidFill>
              </a:rPr>
              <a:t>13. </a:t>
            </a:r>
            <a:r>
              <a:rPr lang="zh-CN" altLang="en-US">
                <a:solidFill>
                  <a:srgbClr val="000066"/>
                </a:solidFill>
              </a:rPr>
              <a:t>您的收入结构，我们的</a:t>
            </a:r>
            <a:r>
              <a:rPr lang="zh-CN" altLang="en-US">
                <a:solidFill>
                  <a:srgbClr val="FF3300"/>
                </a:solidFill>
              </a:rPr>
              <a:t>建议方案</a:t>
            </a:r>
            <a:r>
              <a:rPr lang="zh-CN" altLang="en-US">
                <a:solidFill>
                  <a:srgbClr val="000066"/>
                </a:solidFill>
              </a:rPr>
              <a:t>是：</a:t>
            </a:r>
          </a:p>
          <a:p>
            <a:pPr marL="342900" indent="-342900">
              <a:lnSpc>
                <a:spcPct val="140000"/>
              </a:lnSpc>
            </a:pPr>
            <a:r>
              <a:rPr lang="en-US" altLang="zh-CN">
                <a:solidFill>
                  <a:srgbClr val="000066"/>
                </a:solidFill>
              </a:rPr>
              <a:t>14. </a:t>
            </a:r>
            <a:r>
              <a:rPr lang="zh-CN" altLang="en-US">
                <a:solidFill>
                  <a:srgbClr val="000066"/>
                </a:solidFill>
              </a:rPr>
              <a:t>我们</a:t>
            </a:r>
            <a:r>
              <a:rPr lang="zh-CN" altLang="en-US">
                <a:solidFill>
                  <a:srgbClr val="FF3300"/>
                </a:solidFill>
              </a:rPr>
              <a:t>很少与员工去商谈工资</a:t>
            </a:r>
            <a:r>
              <a:rPr lang="zh-CN" altLang="en-US">
                <a:solidFill>
                  <a:srgbClr val="000066"/>
                </a:solidFill>
              </a:rPr>
              <a:t>。所以我有些为难。您的期望呢？</a:t>
            </a:r>
          </a:p>
          <a:p>
            <a:pPr marL="342900" indent="-342900">
              <a:lnSpc>
                <a:spcPct val="140000"/>
              </a:lnSpc>
            </a:pPr>
            <a:r>
              <a:rPr lang="en-US" altLang="zh-CN">
                <a:solidFill>
                  <a:srgbClr val="000066"/>
                </a:solidFill>
              </a:rPr>
              <a:t>15. </a:t>
            </a:r>
            <a:r>
              <a:rPr lang="zh-CN" altLang="en-US">
                <a:solidFill>
                  <a:srgbClr val="000066"/>
                </a:solidFill>
              </a:rPr>
              <a:t>这个，</a:t>
            </a:r>
            <a:r>
              <a:rPr lang="zh-CN" altLang="en-US">
                <a:solidFill>
                  <a:srgbClr val="FF3300"/>
                </a:solidFill>
              </a:rPr>
              <a:t>我无权更改工资方案的</a:t>
            </a:r>
            <a:r>
              <a:rPr lang="zh-CN" altLang="en-US">
                <a:solidFill>
                  <a:srgbClr val="000066"/>
                </a:solidFill>
              </a:rPr>
              <a:t>。（停顿了一会）那这样吧，您稍等会，我请示一下。</a:t>
            </a:r>
          </a:p>
          <a:p>
            <a:pPr marL="342900" indent="-342900">
              <a:lnSpc>
                <a:spcPct val="140000"/>
              </a:lnSpc>
            </a:pPr>
            <a:r>
              <a:rPr lang="en-US" altLang="zh-CN">
                <a:solidFill>
                  <a:srgbClr val="000066"/>
                </a:solidFill>
              </a:rPr>
              <a:t>16. </a:t>
            </a:r>
            <a:r>
              <a:rPr lang="zh-CN" altLang="en-US">
                <a:solidFill>
                  <a:srgbClr val="000066"/>
                </a:solidFill>
              </a:rPr>
              <a:t>这可是非常少见的破例情况哟，好好表现一下，尽快通过业绩让大家看到您的价值。</a:t>
            </a:r>
            <a:r>
              <a:rPr lang="zh-CN" altLang="en-US">
                <a:solidFill>
                  <a:srgbClr val="FF3300"/>
                </a:solidFill>
              </a:rPr>
              <a:t>否则会导致工资的内部不公平的问题，呵呵。</a:t>
            </a: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4"/>
          <p:cNvSpPr>
            <a:spLocks noChangeArrowheads="1"/>
          </p:cNvSpPr>
          <p:nvPr/>
        </p:nvSpPr>
        <p:spPr bwMode="auto">
          <a:xfrm>
            <a:off x="395288" y="1484313"/>
            <a:ext cx="2952750" cy="457200"/>
          </a:xfrm>
          <a:prstGeom prst="rect">
            <a:avLst/>
          </a:prstGeom>
          <a:noFill/>
          <a:ln w="12700" cap="sq" algn="ctr">
            <a:noFill/>
            <a:miter lim="800000"/>
            <a:headEnd/>
            <a:tailEnd/>
          </a:ln>
        </p:spPr>
        <p:txBody>
          <a:bodyPr anchor="ctr">
            <a:spAutoFit/>
          </a:bodyPr>
          <a:lstStyle/>
          <a:p>
            <a:pPr>
              <a:spcBef>
                <a:spcPct val="50000"/>
              </a:spcBef>
              <a:tabLst>
                <a:tab pos="533400" algn="l"/>
              </a:tabLst>
            </a:pPr>
            <a:r>
              <a:rPr lang="en-US" altLang="zh-CN" sz="2000">
                <a:latin typeface="Times New Roman" pitchFamily="18" charset="0"/>
              </a:rPr>
              <a:t>1</a:t>
            </a:r>
            <a:r>
              <a:rPr lang="zh-CN" altLang="en-US" sz="2000">
                <a:latin typeface="Times New Roman" pitchFamily="18" charset="0"/>
              </a:rPr>
              <a:t>、</a:t>
            </a:r>
            <a:r>
              <a:rPr lang="zh-CN" altLang="en-US" sz="2400">
                <a:latin typeface="Times New Roman" pitchFamily="18" charset="0"/>
              </a:rPr>
              <a:t>谁来谈？</a:t>
            </a:r>
          </a:p>
        </p:txBody>
      </p:sp>
      <p:sp>
        <p:nvSpPr>
          <p:cNvPr id="621571" name="Rectangle 5"/>
          <p:cNvSpPr>
            <a:spLocks noChangeArrowheads="1"/>
          </p:cNvSpPr>
          <p:nvPr/>
        </p:nvSpPr>
        <p:spPr bwMode="auto">
          <a:xfrm>
            <a:off x="1835150" y="549275"/>
            <a:ext cx="6757988" cy="433388"/>
          </a:xfrm>
          <a:prstGeom prst="rect">
            <a:avLst/>
          </a:prstGeom>
          <a:noFill/>
          <a:ln w="9525" algn="ctr">
            <a:noFill/>
            <a:miter lim="800000"/>
            <a:headEnd/>
            <a:tailEnd/>
          </a:ln>
        </p:spPr>
        <p:txBody>
          <a:bodyPr>
            <a:spAutoFit/>
          </a:bodyPr>
          <a:lstStyle/>
          <a:p>
            <a:pPr>
              <a:lnSpc>
                <a:spcPct val="70000"/>
              </a:lnSpc>
              <a:spcBef>
                <a:spcPct val="50000"/>
              </a:spcBef>
            </a:pPr>
            <a:r>
              <a:rPr kumimoji="1" lang="zh-CN" altLang="en-US" sz="3200" i="1">
                <a:solidFill>
                  <a:srgbClr val="FF0000"/>
                </a:solidFill>
                <a:latin typeface="黑体" pitchFamily="49" charset="-122"/>
                <a:ea typeface="黑体" pitchFamily="49" charset="-122"/>
              </a:rPr>
              <a:t>工资谈判的基本流程和技巧</a:t>
            </a:r>
          </a:p>
        </p:txBody>
      </p:sp>
      <p:sp>
        <p:nvSpPr>
          <p:cNvPr id="324614" name="Rectangle 6"/>
          <p:cNvSpPr>
            <a:spLocks noChangeArrowheads="1"/>
          </p:cNvSpPr>
          <p:nvPr/>
        </p:nvSpPr>
        <p:spPr bwMode="auto">
          <a:xfrm>
            <a:off x="3563938" y="1439863"/>
            <a:ext cx="3816350" cy="457200"/>
          </a:xfrm>
          <a:prstGeom prst="rect">
            <a:avLst/>
          </a:prstGeom>
          <a:noFill/>
          <a:ln w="12700" cap="sq" algn="ctr">
            <a:noFill/>
            <a:miter lim="800000"/>
            <a:headEnd/>
            <a:tailEnd/>
          </a:ln>
        </p:spPr>
        <p:txBody>
          <a:bodyPr anchor="ctr">
            <a:spAutoFit/>
          </a:bodyPr>
          <a:lstStyle/>
          <a:p>
            <a:pPr>
              <a:spcBef>
                <a:spcPct val="50000"/>
              </a:spcBef>
              <a:tabLst>
                <a:tab pos="533400" algn="l"/>
              </a:tabLst>
            </a:pPr>
            <a:r>
              <a:rPr lang="zh-CN" altLang="en-US" sz="2400">
                <a:latin typeface="Times New Roman" pitchFamily="18" charset="0"/>
              </a:rPr>
              <a:t>固定的人力资源成员；</a:t>
            </a:r>
          </a:p>
        </p:txBody>
      </p:sp>
      <p:sp>
        <p:nvSpPr>
          <p:cNvPr id="324615" name="Rectangle 7"/>
          <p:cNvSpPr>
            <a:spLocks noChangeArrowheads="1"/>
          </p:cNvSpPr>
          <p:nvPr/>
        </p:nvSpPr>
        <p:spPr bwMode="auto">
          <a:xfrm>
            <a:off x="395288" y="1928813"/>
            <a:ext cx="2952750" cy="457200"/>
          </a:xfrm>
          <a:prstGeom prst="rect">
            <a:avLst/>
          </a:prstGeom>
          <a:noFill/>
          <a:ln w="12700" cap="sq" algn="ctr">
            <a:noFill/>
            <a:miter lim="800000"/>
            <a:headEnd/>
            <a:tailEnd/>
          </a:ln>
        </p:spPr>
        <p:txBody>
          <a:bodyPr anchor="ctr">
            <a:spAutoFit/>
          </a:bodyPr>
          <a:lstStyle/>
          <a:p>
            <a:pPr>
              <a:spcBef>
                <a:spcPct val="50000"/>
              </a:spcBef>
              <a:tabLst>
                <a:tab pos="533400" algn="l"/>
              </a:tabLst>
            </a:pPr>
            <a:r>
              <a:rPr lang="en-US" altLang="zh-CN" sz="2000">
                <a:latin typeface="Times New Roman" pitchFamily="18" charset="0"/>
              </a:rPr>
              <a:t>2</a:t>
            </a:r>
            <a:r>
              <a:rPr lang="zh-CN" altLang="en-US" sz="2000">
                <a:latin typeface="Times New Roman" pitchFamily="18" charset="0"/>
              </a:rPr>
              <a:t>、</a:t>
            </a:r>
            <a:r>
              <a:rPr lang="zh-CN" altLang="en-US" sz="2400">
                <a:latin typeface="Times New Roman" pitchFamily="18" charset="0"/>
              </a:rPr>
              <a:t>如何谈？</a:t>
            </a:r>
          </a:p>
        </p:txBody>
      </p:sp>
      <p:sp>
        <p:nvSpPr>
          <p:cNvPr id="324616" name="Rectangle 8"/>
          <p:cNvSpPr>
            <a:spLocks noChangeArrowheads="1"/>
          </p:cNvSpPr>
          <p:nvPr/>
        </p:nvSpPr>
        <p:spPr bwMode="auto">
          <a:xfrm>
            <a:off x="827088" y="2349500"/>
            <a:ext cx="3816350" cy="457200"/>
          </a:xfrm>
          <a:prstGeom prst="rect">
            <a:avLst/>
          </a:prstGeom>
          <a:noFill/>
          <a:ln w="12700" cap="sq" algn="ctr">
            <a:noFill/>
            <a:miter lim="800000"/>
            <a:headEnd/>
            <a:tailEnd/>
          </a:ln>
        </p:spPr>
        <p:txBody>
          <a:bodyPr anchor="ctr">
            <a:spAutoFit/>
          </a:bodyPr>
          <a:lstStyle/>
          <a:p>
            <a:pPr>
              <a:spcBef>
                <a:spcPct val="50000"/>
              </a:spcBef>
              <a:tabLst>
                <a:tab pos="533400" algn="l"/>
              </a:tabLst>
            </a:pPr>
            <a:r>
              <a:rPr lang="en-US" altLang="zh-CN" sz="2400">
                <a:latin typeface="Times New Roman" pitchFamily="18" charset="0"/>
              </a:rPr>
              <a:t>1</a:t>
            </a:r>
            <a:r>
              <a:rPr lang="zh-CN" altLang="en-US" sz="2400">
                <a:latin typeface="Times New Roman" pitchFamily="18" charset="0"/>
              </a:rPr>
              <a:t>）了解现有工资水平；</a:t>
            </a:r>
          </a:p>
        </p:txBody>
      </p:sp>
      <p:sp>
        <p:nvSpPr>
          <p:cNvPr id="324617" name="Rectangle 9"/>
          <p:cNvSpPr>
            <a:spLocks noChangeArrowheads="1"/>
          </p:cNvSpPr>
          <p:nvPr/>
        </p:nvSpPr>
        <p:spPr bwMode="auto">
          <a:xfrm>
            <a:off x="827088" y="2852738"/>
            <a:ext cx="3529012" cy="457200"/>
          </a:xfrm>
          <a:prstGeom prst="rect">
            <a:avLst/>
          </a:prstGeom>
          <a:noFill/>
          <a:ln w="12700" cap="sq" algn="ctr">
            <a:noFill/>
            <a:miter lim="800000"/>
            <a:headEnd/>
            <a:tailEnd/>
          </a:ln>
        </p:spPr>
        <p:txBody>
          <a:bodyPr anchor="ctr">
            <a:spAutoFit/>
          </a:bodyPr>
          <a:lstStyle/>
          <a:p>
            <a:pPr>
              <a:spcBef>
                <a:spcPct val="50000"/>
              </a:spcBef>
              <a:tabLst>
                <a:tab pos="533400" algn="l"/>
              </a:tabLst>
            </a:pPr>
            <a:r>
              <a:rPr lang="en-US" altLang="zh-CN" sz="2400">
                <a:latin typeface="Times New Roman" pitchFamily="18" charset="0"/>
              </a:rPr>
              <a:t>2</a:t>
            </a:r>
            <a:r>
              <a:rPr lang="zh-CN" altLang="en-US" sz="2400">
                <a:latin typeface="Times New Roman" pitchFamily="18" charset="0"/>
              </a:rPr>
              <a:t>）了解现有 工资结构；</a:t>
            </a:r>
          </a:p>
        </p:txBody>
      </p:sp>
      <p:sp>
        <p:nvSpPr>
          <p:cNvPr id="324618" name="Rectangle 10"/>
          <p:cNvSpPr>
            <a:spLocks noChangeArrowheads="1"/>
          </p:cNvSpPr>
          <p:nvPr/>
        </p:nvSpPr>
        <p:spPr bwMode="auto">
          <a:xfrm>
            <a:off x="827088" y="3284538"/>
            <a:ext cx="7410450" cy="822325"/>
          </a:xfrm>
          <a:prstGeom prst="rect">
            <a:avLst/>
          </a:prstGeom>
          <a:noFill/>
          <a:ln w="12700" cap="sq" algn="ctr">
            <a:noFill/>
            <a:miter lim="800000"/>
            <a:headEnd/>
            <a:tailEnd/>
          </a:ln>
        </p:spPr>
        <p:txBody>
          <a:bodyPr anchor="ctr">
            <a:spAutoFit/>
          </a:bodyPr>
          <a:lstStyle/>
          <a:p>
            <a:pPr>
              <a:spcBef>
                <a:spcPct val="50000"/>
              </a:spcBef>
              <a:tabLst>
                <a:tab pos="533400" algn="l"/>
              </a:tabLst>
            </a:pPr>
            <a:r>
              <a:rPr lang="en-US" altLang="zh-CN" sz="2400">
                <a:latin typeface="Times New Roman" pitchFamily="18" charset="0"/>
              </a:rPr>
              <a:t>3</a:t>
            </a:r>
            <a:r>
              <a:rPr lang="zh-CN" altLang="en-US" sz="2400">
                <a:latin typeface="Times New Roman" pitchFamily="18" charset="0"/>
              </a:rPr>
              <a:t>）了解现有工资发放方式；（间或让对方说出对工资的关注度）</a:t>
            </a:r>
          </a:p>
        </p:txBody>
      </p:sp>
      <p:sp>
        <p:nvSpPr>
          <p:cNvPr id="324619" name="Rectangle 11"/>
          <p:cNvSpPr>
            <a:spLocks noChangeArrowheads="1"/>
          </p:cNvSpPr>
          <p:nvPr/>
        </p:nvSpPr>
        <p:spPr bwMode="auto">
          <a:xfrm>
            <a:off x="900113" y="4221163"/>
            <a:ext cx="6724650" cy="457200"/>
          </a:xfrm>
          <a:prstGeom prst="rect">
            <a:avLst/>
          </a:prstGeom>
          <a:noFill/>
          <a:ln w="12700" cap="sq" algn="ctr">
            <a:noFill/>
            <a:miter lim="800000"/>
            <a:headEnd/>
            <a:tailEnd/>
          </a:ln>
        </p:spPr>
        <p:txBody>
          <a:bodyPr anchor="ctr">
            <a:spAutoFit/>
          </a:bodyPr>
          <a:lstStyle/>
          <a:p>
            <a:pPr>
              <a:spcBef>
                <a:spcPct val="50000"/>
              </a:spcBef>
              <a:tabLst>
                <a:tab pos="533400" algn="l"/>
              </a:tabLst>
            </a:pPr>
            <a:r>
              <a:rPr lang="en-US" altLang="zh-CN" sz="2400">
                <a:latin typeface="Times New Roman" pitchFamily="18" charset="0"/>
              </a:rPr>
              <a:t>4</a:t>
            </a:r>
            <a:r>
              <a:rPr lang="zh-CN" altLang="en-US" sz="2400">
                <a:latin typeface="Times New Roman" pitchFamily="18" charset="0"/>
              </a:rPr>
              <a:t>）告知公司该岗位的工资幅度；</a:t>
            </a:r>
          </a:p>
        </p:txBody>
      </p:sp>
      <p:sp>
        <p:nvSpPr>
          <p:cNvPr id="324620" name="Rectangle 12"/>
          <p:cNvSpPr>
            <a:spLocks noChangeArrowheads="1"/>
          </p:cNvSpPr>
          <p:nvPr/>
        </p:nvSpPr>
        <p:spPr bwMode="auto">
          <a:xfrm>
            <a:off x="900113" y="4797425"/>
            <a:ext cx="5472112" cy="457200"/>
          </a:xfrm>
          <a:prstGeom prst="rect">
            <a:avLst/>
          </a:prstGeom>
          <a:noFill/>
          <a:ln w="12700" cap="sq" algn="ctr">
            <a:noFill/>
            <a:miter lim="800000"/>
            <a:headEnd/>
            <a:tailEnd/>
          </a:ln>
        </p:spPr>
        <p:txBody>
          <a:bodyPr anchor="ctr">
            <a:spAutoFit/>
          </a:bodyPr>
          <a:lstStyle/>
          <a:p>
            <a:pPr>
              <a:spcBef>
                <a:spcPct val="50000"/>
              </a:spcBef>
              <a:tabLst>
                <a:tab pos="533400" algn="l"/>
              </a:tabLst>
            </a:pPr>
            <a:r>
              <a:rPr lang="en-US" altLang="zh-CN" sz="2400">
                <a:latin typeface="Times New Roman" pitchFamily="18" charset="0"/>
              </a:rPr>
              <a:t>5</a:t>
            </a:r>
            <a:r>
              <a:rPr lang="zh-CN" altLang="en-US" sz="2400">
                <a:latin typeface="Times New Roman" pitchFamily="18" charset="0"/>
              </a:rPr>
              <a:t>）确定工资金额</a:t>
            </a:r>
            <a:r>
              <a:rPr lang="en-US" altLang="zh-CN" sz="2400">
                <a:latin typeface="Times New Roman" pitchFamily="18" charset="0"/>
              </a:rPr>
              <a:t>——</a:t>
            </a:r>
            <a:r>
              <a:rPr lang="zh-CN" altLang="en-US" sz="2400">
                <a:latin typeface="Times New Roman" pitchFamily="18" charset="0"/>
              </a:rPr>
              <a:t>有谈判成分；</a:t>
            </a:r>
          </a:p>
        </p:txBody>
      </p:sp>
      <p:sp>
        <p:nvSpPr>
          <p:cNvPr id="324621" name="Rectangle 13"/>
          <p:cNvSpPr>
            <a:spLocks noChangeArrowheads="1"/>
          </p:cNvSpPr>
          <p:nvPr/>
        </p:nvSpPr>
        <p:spPr bwMode="auto">
          <a:xfrm>
            <a:off x="539750" y="5589588"/>
            <a:ext cx="4248150" cy="457200"/>
          </a:xfrm>
          <a:prstGeom prst="rect">
            <a:avLst/>
          </a:prstGeom>
          <a:noFill/>
          <a:ln w="12700" cap="sq" algn="ctr">
            <a:noFill/>
            <a:miter lim="800000"/>
            <a:headEnd/>
            <a:tailEnd/>
          </a:ln>
        </p:spPr>
        <p:txBody>
          <a:bodyPr anchor="ctr">
            <a:spAutoFit/>
          </a:bodyPr>
          <a:lstStyle/>
          <a:p>
            <a:pPr>
              <a:spcBef>
                <a:spcPct val="50000"/>
              </a:spcBef>
              <a:tabLst>
                <a:tab pos="533400" algn="l"/>
              </a:tabLst>
            </a:pPr>
            <a:r>
              <a:rPr lang="en-US" altLang="zh-CN" sz="2400">
                <a:latin typeface="Times New Roman" pitchFamily="18" charset="0"/>
              </a:rPr>
              <a:t>3</a:t>
            </a:r>
            <a:r>
              <a:rPr lang="zh-CN" altLang="en-US" sz="2400">
                <a:latin typeface="Times New Roman" pitchFamily="18" charset="0"/>
              </a:rPr>
              <a:t>、谈判方法；</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4614"/>
                                        </p:tgtEl>
                                        <p:attrNameLst>
                                          <p:attrName>style.visibility</p:attrName>
                                        </p:attrNameLst>
                                      </p:cBhvr>
                                      <p:to>
                                        <p:strVal val="visible"/>
                                      </p:to>
                                    </p:set>
                                    <p:anim calcmode="lin" valueType="num">
                                      <p:cBhvr additive="base">
                                        <p:cTn id="7" dur="500" fill="hold"/>
                                        <p:tgtEl>
                                          <p:spTgt spid="324614"/>
                                        </p:tgtEl>
                                        <p:attrNameLst>
                                          <p:attrName>ppt_x</p:attrName>
                                        </p:attrNameLst>
                                      </p:cBhvr>
                                      <p:tavLst>
                                        <p:tav tm="0">
                                          <p:val>
                                            <p:strVal val="#ppt_x"/>
                                          </p:val>
                                        </p:tav>
                                        <p:tav tm="100000">
                                          <p:val>
                                            <p:strVal val="#ppt_x"/>
                                          </p:val>
                                        </p:tav>
                                      </p:tavLst>
                                    </p:anim>
                                    <p:anim calcmode="lin" valueType="num">
                                      <p:cBhvr additive="base">
                                        <p:cTn id="8" dur="500" fill="hold"/>
                                        <p:tgtEl>
                                          <p:spTgt spid="3246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4615"/>
                                        </p:tgtEl>
                                        <p:attrNameLst>
                                          <p:attrName>style.visibility</p:attrName>
                                        </p:attrNameLst>
                                      </p:cBhvr>
                                      <p:to>
                                        <p:strVal val="visible"/>
                                      </p:to>
                                    </p:set>
                                    <p:anim calcmode="lin" valueType="num">
                                      <p:cBhvr additive="base">
                                        <p:cTn id="13" dur="500" fill="hold"/>
                                        <p:tgtEl>
                                          <p:spTgt spid="324615"/>
                                        </p:tgtEl>
                                        <p:attrNameLst>
                                          <p:attrName>ppt_x</p:attrName>
                                        </p:attrNameLst>
                                      </p:cBhvr>
                                      <p:tavLst>
                                        <p:tav tm="0">
                                          <p:val>
                                            <p:strVal val="#ppt_x"/>
                                          </p:val>
                                        </p:tav>
                                        <p:tav tm="100000">
                                          <p:val>
                                            <p:strVal val="#ppt_x"/>
                                          </p:val>
                                        </p:tav>
                                      </p:tavLst>
                                    </p:anim>
                                    <p:anim calcmode="lin" valueType="num">
                                      <p:cBhvr additive="base">
                                        <p:cTn id="14" dur="500" fill="hold"/>
                                        <p:tgtEl>
                                          <p:spTgt spid="3246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4616"/>
                                        </p:tgtEl>
                                        <p:attrNameLst>
                                          <p:attrName>style.visibility</p:attrName>
                                        </p:attrNameLst>
                                      </p:cBhvr>
                                      <p:to>
                                        <p:strVal val="visible"/>
                                      </p:to>
                                    </p:set>
                                    <p:anim calcmode="lin" valueType="num">
                                      <p:cBhvr additive="base">
                                        <p:cTn id="19" dur="500" fill="hold"/>
                                        <p:tgtEl>
                                          <p:spTgt spid="324616"/>
                                        </p:tgtEl>
                                        <p:attrNameLst>
                                          <p:attrName>ppt_x</p:attrName>
                                        </p:attrNameLst>
                                      </p:cBhvr>
                                      <p:tavLst>
                                        <p:tav tm="0">
                                          <p:val>
                                            <p:strVal val="#ppt_x"/>
                                          </p:val>
                                        </p:tav>
                                        <p:tav tm="100000">
                                          <p:val>
                                            <p:strVal val="#ppt_x"/>
                                          </p:val>
                                        </p:tav>
                                      </p:tavLst>
                                    </p:anim>
                                    <p:anim calcmode="lin" valueType="num">
                                      <p:cBhvr additive="base">
                                        <p:cTn id="20" dur="500" fill="hold"/>
                                        <p:tgtEl>
                                          <p:spTgt spid="3246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4617"/>
                                        </p:tgtEl>
                                        <p:attrNameLst>
                                          <p:attrName>style.visibility</p:attrName>
                                        </p:attrNameLst>
                                      </p:cBhvr>
                                      <p:to>
                                        <p:strVal val="visible"/>
                                      </p:to>
                                    </p:set>
                                    <p:anim calcmode="lin" valueType="num">
                                      <p:cBhvr additive="base">
                                        <p:cTn id="25" dur="500" fill="hold"/>
                                        <p:tgtEl>
                                          <p:spTgt spid="324617"/>
                                        </p:tgtEl>
                                        <p:attrNameLst>
                                          <p:attrName>ppt_x</p:attrName>
                                        </p:attrNameLst>
                                      </p:cBhvr>
                                      <p:tavLst>
                                        <p:tav tm="0">
                                          <p:val>
                                            <p:strVal val="#ppt_x"/>
                                          </p:val>
                                        </p:tav>
                                        <p:tav tm="100000">
                                          <p:val>
                                            <p:strVal val="#ppt_x"/>
                                          </p:val>
                                        </p:tav>
                                      </p:tavLst>
                                    </p:anim>
                                    <p:anim calcmode="lin" valueType="num">
                                      <p:cBhvr additive="base">
                                        <p:cTn id="26" dur="500" fill="hold"/>
                                        <p:tgtEl>
                                          <p:spTgt spid="3246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4618"/>
                                        </p:tgtEl>
                                        <p:attrNameLst>
                                          <p:attrName>style.visibility</p:attrName>
                                        </p:attrNameLst>
                                      </p:cBhvr>
                                      <p:to>
                                        <p:strVal val="visible"/>
                                      </p:to>
                                    </p:set>
                                    <p:anim calcmode="lin" valueType="num">
                                      <p:cBhvr additive="base">
                                        <p:cTn id="31" dur="500" fill="hold"/>
                                        <p:tgtEl>
                                          <p:spTgt spid="324618"/>
                                        </p:tgtEl>
                                        <p:attrNameLst>
                                          <p:attrName>ppt_x</p:attrName>
                                        </p:attrNameLst>
                                      </p:cBhvr>
                                      <p:tavLst>
                                        <p:tav tm="0">
                                          <p:val>
                                            <p:strVal val="#ppt_x"/>
                                          </p:val>
                                        </p:tav>
                                        <p:tav tm="100000">
                                          <p:val>
                                            <p:strVal val="#ppt_x"/>
                                          </p:val>
                                        </p:tav>
                                      </p:tavLst>
                                    </p:anim>
                                    <p:anim calcmode="lin" valueType="num">
                                      <p:cBhvr additive="base">
                                        <p:cTn id="32" dur="500" fill="hold"/>
                                        <p:tgtEl>
                                          <p:spTgt spid="3246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4619"/>
                                        </p:tgtEl>
                                        <p:attrNameLst>
                                          <p:attrName>style.visibility</p:attrName>
                                        </p:attrNameLst>
                                      </p:cBhvr>
                                      <p:to>
                                        <p:strVal val="visible"/>
                                      </p:to>
                                    </p:set>
                                    <p:anim calcmode="lin" valueType="num">
                                      <p:cBhvr additive="base">
                                        <p:cTn id="37" dur="500" fill="hold"/>
                                        <p:tgtEl>
                                          <p:spTgt spid="324619"/>
                                        </p:tgtEl>
                                        <p:attrNameLst>
                                          <p:attrName>ppt_x</p:attrName>
                                        </p:attrNameLst>
                                      </p:cBhvr>
                                      <p:tavLst>
                                        <p:tav tm="0">
                                          <p:val>
                                            <p:strVal val="#ppt_x"/>
                                          </p:val>
                                        </p:tav>
                                        <p:tav tm="100000">
                                          <p:val>
                                            <p:strVal val="#ppt_x"/>
                                          </p:val>
                                        </p:tav>
                                      </p:tavLst>
                                    </p:anim>
                                    <p:anim calcmode="lin" valueType="num">
                                      <p:cBhvr additive="base">
                                        <p:cTn id="38" dur="500" fill="hold"/>
                                        <p:tgtEl>
                                          <p:spTgt spid="3246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4620"/>
                                        </p:tgtEl>
                                        <p:attrNameLst>
                                          <p:attrName>style.visibility</p:attrName>
                                        </p:attrNameLst>
                                      </p:cBhvr>
                                      <p:to>
                                        <p:strVal val="visible"/>
                                      </p:to>
                                    </p:set>
                                    <p:anim calcmode="lin" valueType="num">
                                      <p:cBhvr additive="base">
                                        <p:cTn id="43" dur="500" fill="hold"/>
                                        <p:tgtEl>
                                          <p:spTgt spid="324620"/>
                                        </p:tgtEl>
                                        <p:attrNameLst>
                                          <p:attrName>ppt_x</p:attrName>
                                        </p:attrNameLst>
                                      </p:cBhvr>
                                      <p:tavLst>
                                        <p:tav tm="0">
                                          <p:val>
                                            <p:strVal val="#ppt_x"/>
                                          </p:val>
                                        </p:tav>
                                        <p:tav tm="100000">
                                          <p:val>
                                            <p:strVal val="#ppt_x"/>
                                          </p:val>
                                        </p:tav>
                                      </p:tavLst>
                                    </p:anim>
                                    <p:anim calcmode="lin" valueType="num">
                                      <p:cBhvr additive="base">
                                        <p:cTn id="44" dur="500" fill="hold"/>
                                        <p:tgtEl>
                                          <p:spTgt spid="3246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4621"/>
                                        </p:tgtEl>
                                        <p:attrNameLst>
                                          <p:attrName>style.visibility</p:attrName>
                                        </p:attrNameLst>
                                      </p:cBhvr>
                                      <p:to>
                                        <p:strVal val="visible"/>
                                      </p:to>
                                    </p:set>
                                    <p:anim calcmode="lin" valueType="num">
                                      <p:cBhvr additive="base">
                                        <p:cTn id="49" dur="500" fill="hold"/>
                                        <p:tgtEl>
                                          <p:spTgt spid="324621"/>
                                        </p:tgtEl>
                                        <p:attrNameLst>
                                          <p:attrName>ppt_x</p:attrName>
                                        </p:attrNameLst>
                                      </p:cBhvr>
                                      <p:tavLst>
                                        <p:tav tm="0">
                                          <p:val>
                                            <p:strVal val="#ppt_x"/>
                                          </p:val>
                                        </p:tav>
                                        <p:tav tm="100000">
                                          <p:val>
                                            <p:strVal val="#ppt_x"/>
                                          </p:val>
                                        </p:tav>
                                      </p:tavLst>
                                    </p:anim>
                                    <p:anim calcmode="lin" valueType="num">
                                      <p:cBhvr additive="base">
                                        <p:cTn id="50" dur="500" fill="hold"/>
                                        <p:tgtEl>
                                          <p:spTgt spid="3246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4" grpId="0"/>
      <p:bldP spid="324615" grpId="0"/>
      <p:bldP spid="324616" grpId="0"/>
      <p:bldP spid="324617" grpId="0"/>
      <p:bldP spid="324618" grpId="0"/>
      <p:bldP spid="324619" grpId="0"/>
      <p:bldP spid="324620" grpId="0"/>
      <p:bldP spid="324621"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4"/>
          <p:cNvSpPr>
            <a:spLocks noChangeArrowheads="1"/>
          </p:cNvSpPr>
          <p:nvPr/>
        </p:nvSpPr>
        <p:spPr bwMode="auto">
          <a:xfrm>
            <a:off x="2195513" y="404813"/>
            <a:ext cx="4392612" cy="433387"/>
          </a:xfrm>
          <a:prstGeom prst="rect">
            <a:avLst/>
          </a:prstGeom>
          <a:noFill/>
          <a:ln w="9525" algn="ctr">
            <a:noFill/>
            <a:miter lim="800000"/>
            <a:headEnd/>
            <a:tailEnd/>
          </a:ln>
        </p:spPr>
        <p:txBody>
          <a:bodyPr>
            <a:spAutoFit/>
          </a:bodyPr>
          <a:lstStyle/>
          <a:p>
            <a:pPr>
              <a:lnSpc>
                <a:spcPct val="70000"/>
              </a:lnSpc>
              <a:spcBef>
                <a:spcPct val="50000"/>
              </a:spcBef>
            </a:pPr>
            <a:r>
              <a:rPr kumimoji="1" lang="zh-CN" altLang="en-US" sz="3200" i="1">
                <a:solidFill>
                  <a:srgbClr val="FF0000"/>
                </a:solidFill>
                <a:latin typeface="黑体" pitchFamily="49" charset="-122"/>
                <a:ea typeface="黑体" pitchFamily="49" charset="-122"/>
              </a:rPr>
              <a:t>工资谈判的基本方法</a:t>
            </a:r>
          </a:p>
        </p:txBody>
      </p:sp>
      <p:sp>
        <p:nvSpPr>
          <p:cNvPr id="325637" name="Rectangle 5"/>
          <p:cNvSpPr>
            <a:spLocks noChangeArrowheads="1"/>
          </p:cNvSpPr>
          <p:nvPr/>
        </p:nvSpPr>
        <p:spPr bwMode="auto">
          <a:xfrm>
            <a:off x="611188" y="1295400"/>
            <a:ext cx="4248150" cy="396875"/>
          </a:xfrm>
          <a:prstGeom prst="rect">
            <a:avLst/>
          </a:prstGeom>
          <a:noFill/>
          <a:ln w="12700" cap="sq" algn="ctr">
            <a:noFill/>
            <a:miter lim="800000"/>
            <a:headEnd/>
            <a:tailEnd/>
          </a:ln>
        </p:spPr>
        <p:txBody>
          <a:bodyPr anchor="ctr">
            <a:spAutoFit/>
          </a:bodyPr>
          <a:lstStyle/>
          <a:p>
            <a:pPr>
              <a:spcBef>
                <a:spcPct val="50000"/>
              </a:spcBef>
              <a:tabLst>
                <a:tab pos="533400" algn="l"/>
              </a:tabLst>
            </a:pPr>
            <a:r>
              <a:rPr lang="en-US" altLang="zh-CN" sz="2000">
                <a:latin typeface="Times New Roman" pitchFamily="18" charset="0"/>
              </a:rPr>
              <a:t>3</a:t>
            </a:r>
            <a:r>
              <a:rPr lang="zh-CN" altLang="en-US" sz="2000">
                <a:latin typeface="Times New Roman" pitchFamily="18" charset="0"/>
              </a:rPr>
              <a:t>、谈判方法；</a:t>
            </a:r>
          </a:p>
        </p:txBody>
      </p:sp>
      <p:sp>
        <p:nvSpPr>
          <p:cNvPr id="325638" name="Rectangle 6"/>
          <p:cNvSpPr>
            <a:spLocks noChangeArrowheads="1"/>
          </p:cNvSpPr>
          <p:nvPr/>
        </p:nvSpPr>
        <p:spPr bwMode="auto">
          <a:xfrm>
            <a:off x="900113" y="1889125"/>
            <a:ext cx="6872287" cy="396875"/>
          </a:xfrm>
          <a:prstGeom prst="rect">
            <a:avLst/>
          </a:prstGeom>
          <a:noFill/>
          <a:ln w="12700" cap="sq" algn="ctr">
            <a:noFill/>
            <a:miter lim="800000"/>
            <a:headEnd/>
            <a:tailEnd/>
          </a:ln>
        </p:spPr>
        <p:txBody>
          <a:bodyPr anchor="ctr">
            <a:spAutoFit/>
          </a:bodyPr>
          <a:lstStyle/>
          <a:p>
            <a:pPr>
              <a:spcBef>
                <a:spcPct val="50000"/>
              </a:spcBef>
              <a:tabLst>
                <a:tab pos="533400" algn="l"/>
              </a:tabLst>
            </a:pPr>
            <a:r>
              <a:rPr lang="en-US" altLang="zh-CN" sz="2000">
                <a:latin typeface="Times New Roman" pitchFamily="18" charset="0"/>
              </a:rPr>
              <a:t>1</a:t>
            </a:r>
            <a:r>
              <a:rPr lang="zh-CN" altLang="en-US" sz="2000">
                <a:latin typeface="Times New Roman" pitchFamily="18" charset="0"/>
              </a:rPr>
              <a:t>）投标法</a:t>
            </a:r>
            <a:r>
              <a:rPr lang="en-US" altLang="zh-CN" sz="2000">
                <a:latin typeface="Times New Roman" pitchFamily="18" charset="0"/>
              </a:rPr>
              <a:t>——</a:t>
            </a:r>
            <a:r>
              <a:rPr lang="zh-CN" altLang="en-US" sz="2000">
                <a:latin typeface="Times New Roman" pitchFamily="18" charset="0"/>
              </a:rPr>
              <a:t>集中初试，让应聘者相互评价；</a:t>
            </a:r>
          </a:p>
        </p:txBody>
      </p:sp>
      <p:sp>
        <p:nvSpPr>
          <p:cNvPr id="325639" name="Rectangle 7"/>
          <p:cNvSpPr>
            <a:spLocks noChangeArrowheads="1"/>
          </p:cNvSpPr>
          <p:nvPr/>
        </p:nvSpPr>
        <p:spPr bwMode="auto">
          <a:xfrm>
            <a:off x="900113" y="2422525"/>
            <a:ext cx="8015287" cy="396875"/>
          </a:xfrm>
          <a:prstGeom prst="rect">
            <a:avLst/>
          </a:prstGeom>
          <a:noFill/>
          <a:ln w="12700" cap="sq" algn="ctr">
            <a:noFill/>
            <a:miter lim="800000"/>
            <a:headEnd/>
            <a:tailEnd/>
          </a:ln>
        </p:spPr>
        <p:txBody>
          <a:bodyPr anchor="ctr">
            <a:spAutoFit/>
          </a:bodyPr>
          <a:lstStyle/>
          <a:p>
            <a:pPr>
              <a:spcBef>
                <a:spcPct val="50000"/>
              </a:spcBef>
              <a:tabLst>
                <a:tab pos="533400" algn="l"/>
              </a:tabLst>
            </a:pPr>
            <a:r>
              <a:rPr lang="en-US" altLang="zh-CN" sz="2000">
                <a:latin typeface="Times New Roman" pitchFamily="18" charset="0"/>
              </a:rPr>
              <a:t>2</a:t>
            </a:r>
            <a:r>
              <a:rPr lang="zh-CN" altLang="en-US" sz="2000">
                <a:latin typeface="Times New Roman" pitchFamily="18" charset="0"/>
              </a:rPr>
              <a:t>）意外法</a:t>
            </a:r>
            <a:r>
              <a:rPr lang="en-US" altLang="zh-CN" sz="2000">
                <a:latin typeface="Times New Roman" pitchFamily="18" charset="0"/>
              </a:rPr>
              <a:t>——</a:t>
            </a:r>
            <a:r>
              <a:rPr lang="zh-CN" altLang="en-US" sz="2000">
                <a:latin typeface="Times New Roman" pitchFamily="18" charset="0"/>
              </a:rPr>
              <a:t>公司妥协，经研究加工资，体现信任和对业绩的期盼；</a:t>
            </a:r>
          </a:p>
        </p:txBody>
      </p:sp>
      <p:sp>
        <p:nvSpPr>
          <p:cNvPr id="325640" name="Rectangle 8"/>
          <p:cNvSpPr>
            <a:spLocks noChangeArrowheads="1"/>
          </p:cNvSpPr>
          <p:nvPr/>
        </p:nvSpPr>
        <p:spPr bwMode="auto">
          <a:xfrm>
            <a:off x="900113" y="3032125"/>
            <a:ext cx="8853487" cy="396875"/>
          </a:xfrm>
          <a:prstGeom prst="rect">
            <a:avLst/>
          </a:prstGeom>
          <a:noFill/>
          <a:ln w="12700" cap="sq" algn="ctr">
            <a:noFill/>
            <a:miter lim="800000"/>
            <a:headEnd/>
            <a:tailEnd/>
          </a:ln>
        </p:spPr>
        <p:txBody>
          <a:bodyPr anchor="ctr">
            <a:spAutoFit/>
          </a:bodyPr>
          <a:lstStyle/>
          <a:p>
            <a:pPr>
              <a:spcBef>
                <a:spcPct val="50000"/>
              </a:spcBef>
              <a:tabLst>
                <a:tab pos="533400" algn="l"/>
              </a:tabLst>
            </a:pPr>
            <a:r>
              <a:rPr lang="en-US" altLang="zh-CN" sz="2000">
                <a:latin typeface="Times New Roman" pitchFamily="18" charset="0"/>
              </a:rPr>
              <a:t>3</a:t>
            </a:r>
            <a:r>
              <a:rPr lang="zh-CN" altLang="en-US" sz="2000">
                <a:latin typeface="Times New Roman" pitchFamily="18" charset="0"/>
              </a:rPr>
              <a:t>）整体薪酬分析法</a:t>
            </a:r>
            <a:r>
              <a:rPr lang="en-US" altLang="zh-CN" sz="2000">
                <a:latin typeface="Times New Roman" pitchFamily="18" charset="0"/>
              </a:rPr>
              <a:t>——</a:t>
            </a:r>
            <a:r>
              <a:rPr lang="zh-CN" altLang="en-US" sz="2000">
                <a:latin typeface="Times New Roman" pitchFamily="18" charset="0"/>
              </a:rPr>
              <a:t>非现金报酬</a:t>
            </a:r>
            <a:r>
              <a:rPr lang="en-US" altLang="zh-CN" sz="2000">
                <a:latin typeface="Times New Roman" pitchFamily="18" charset="0"/>
              </a:rPr>
              <a:t>/</a:t>
            </a:r>
            <a:r>
              <a:rPr lang="zh-CN" altLang="en-US" sz="2000">
                <a:latin typeface="Times New Roman" pitchFamily="18" charset="0"/>
              </a:rPr>
              <a:t>所得（环境、培训、晋升、资源等）；</a:t>
            </a:r>
          </a:p>
        </p:txBody>
      </p:sp>
      <p:sp>
        <p:nvSpPr>
          <p:cNvPr id="325641" name="Rectangle 9"/>
          <p:cNvSpPr>
            <a:spLocks noChangeArrowheads="1"/>
          </p:cNvSpPr>
          <p:nvPr/>
        </p:nvSpPr>
        <p:spPr bwMode="auto">
          <a:xfrm>
            <a:off x="962025" y="4343400"/>
            <a:ext cx="7343775" cy="396875"/>
          </a:xfrm>
          <a:prstGeom prst="rect">
            <a:avLst/>
          </a:prstGeom>
          <a:noFill/>
          <a:ln w="12700" cap="sq" algn="ctr">
            <a:noFill/>
            <a:miter lim="800000"/>
            <a:headEnd/>
            <a:tailEnd/>
          </a:ln>
        </p:spPr>
        <p:txBody>
          <a:bodyPr anchor="ctr">
            <a:spAutoFit/>
          </a:bodyPr>
          <a:lstStyle/>
          <a:p>
            <a:pPr>
              <a:spcBef>
                <a:spcPct val="50000"/>
              </a:spcBef>
              <a:tabLst>
                <a:tab pos="533400" algn="l"/>
              </a:tabLst>
            </a:pPr>
            <a:r>
              <a:rPr lang="en-US" altLang="zh-CN" sz="2000">
                <a:latin typeface="Times New Roman" pitchFamily="18" charset="0"/>
              </a:rPr>
              <a:t>5</a:t>
            </a:r>
            <a:r>
              <a:rPr lang="zh-CN" altLang="en-US" sz="2000">
                <a:latin typeface="Times New Roman" pitchFamily="18" charset="0"/>
              </a:rPr>
              <a:t>）选择法</a:t>
            </a:r>
            <a:r>
              <a:rPr lang="en-US" altLang="zh-CN" sz="2000">
                <a:latin typeface="Times New Roman" pitchFamily="18" charset="0"/>
              </a:rPr>
              <a:t>——</a:t>
            </a:r>
            <a:r>
              <a:rPr lang="zh-CN" altLang="en-US" sz="2000">
                <a:latin typeface="Times New Roman" pitchFamily="18" charset="0"/>
              </a:rPr>
              <a:t>提出工资方案供选择，经考核后确认；</a:t>
            </a:r>
          </a:p>
        </p:txBody>
      </p:sp>
      <p:sp>
        <p:nvSpPr>
          <p:cNvPr id="325642" name="Rectangle 10"/>
          <p:cNvSpPr>
            <a:spLocks noChangeArrowheads="1"/>
          </p:cNvSpPr>
          <p:nvPr/>
        </p:nvSpPr>
        <p:spPr bwMode="auto">
          <a:xfrm>
            <a:off x="990600" y="4953000"/>
            <a:ext cx="7343775" cy="396875"/>
          </a:xfrm>
          <a:prstGeom prst="rect">
            <a:avLst/>
          </a:prstGeom>
          <a:noFill/>
          <a:ln w="12700" cap="sq" algn="ctr">
            <a:noFill/>
            <a:miter lim="800000"/>
            <a:headEnd/>
            <a:tailEnd/>
          </a:ln>
        </p:spPr>
        <p:txBody>
          <a:bodyPr anchor="ctr">
            <a:spAutoFit/>
          </a:bodyPr>
          <a:lstStyle/>
          <a:p>
            <a:pPr>
              <a:spcBef>
                <a:spcPct val="50000"/>
              </a:spcBef>
              <a:tabLst>
                <a:tab pos="533400" algn="l"/>
              </a:tabLst>
            </a:pPr>
            <a:r>
              <a:rPr lang="en-US" altLang="zh-CN" sz="2000">
                <a:latin typeface="Times New Roman" pitchFamily="18" charset="0"/>
              </a:rPr>
              <a:t>6</a:t>
            </a:r>
            <a:r>
              <a:rPr lang="zh-CN" altLang="en-US" sz="2000">
                <a:latin typeface="Times New Roman" pitchFamily="18" charset="0"/>
              </a:rPr>
              <a:t>）混合法</a:t>
            </a:r>
          </a:p>
        </p:txBody>
      </p:sp>
      <p:sp>
        <p:nvSpPr>
          <p:cNvPr id="325643" name="Rectangle 11"/>
          <p:cNvSpPr>
            <a:spLocks noChangeArrowheads="1"/>
          </p:cNvSpPr>
          <p:nvPr/>
        </p:nvSpPr>
        <p:spPr bwMode="auto">
          <a:xfrm>
            <a:off x="914400" y="3657600"/>
            <a:ext cx="7343775" cy="396875"/>
          </a:xfrm>
          <a:prstGeom prst="rect">
            <a:avLst/>
          </a:prstGeom>
          <a:noFill/>
          <a:ln w="12700" cap="sq" algn="ctr">
            <a:noFill/>
            <a:miter lim="800000"/>
            <a:headEnd/>
            <a:tailEnd/>
          </a:ln>
        </p:spPr>
        <p:txBody>
          <a:bodyPr anchor="ctr">
            <a:spAutoFit/>
          </a:bodyPr>
          <a:lstStyle/>
          <a:p>
            <a:pPr>
              <a:spcBef>
                <a:spcPct val="50000"/>
              </a:spcBef>
              <a:tabLst>
                <a:tab pos="533400" algn="l"/>
              </a:tabLst>
            </a:pPr>
            <a:r>
              <a:rPr lang="en-US" altLang="zh-CN" sz="2000">
                <a:latin typeface="Times New Roman" pitchFamily="18" charset="0"/>
              </a:rPr>
              <a:t>4</a:t>
            </a:r>
            <a:r>
              <a:rPr lang="zh-CN" altLang="en-US" sz="2000">
                <a:latin typeface="Times New Roman" pitchFamily="18" charset="0"/>
              </a:rPr>
              <a:t>）自助薪酬法</a:t>
            </a:r>
            <a:r>
              <a:rPr lang="en-US" altLang="zh-CN" sz="2000">
                <a:latin typeface="Times New Roman" pitchFamily="18" charset="0"/>
              </a:rPr>
              <a:t>——</a:t>
            </a:r>
            <a:r>
              <a:rPr lang="zh-CN" altLang="en-US" sz="2000">
                <a:latin typeface="Times New Roman" pitchFamily="18" charset="0"/>
              </a:rPr>
              <a:t>提出工资方案供选择，经考核后确认；</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5637"/>
                                        </p:tgtEl>
                                        <p:attrNameLst>
                                          <p:attrName>style.visibility</p:attrName>
                                        </p:attrNameLst>
                                      </p:cBhvr>
                                      <p:to>
                                        <p:strVal val="visible"/>
                                      </p:to>
                                    </p:set>
                                    <p:anim calcmode="lin" valueType="num">
                                      <p:cBhvr additive="base">
                                        <p:cTn id="7" dur="500" fill="hold"/>
                                        <p:tgtEl>
                                          <p:spTgt spid="325637"/>
                                        </p:tgtEl>
                                        <p:attrNameLst>
                                          <p:attrName>ppt_x</p:attrName>
                                        </p:attrNameLst>
                                      </p:cBhvr>
                                      <p:tavLst>
                                        <p:tav tm="0">
                                          <p:val>
                                            <p:strVal val="#ppt_x"/>
                                          </p:val>
                                        </p:tav>
                                        <p:tav tm="100000">
                                          <p:val>
                                            <p:strVal val="#ppt_x"/>
                                          </p:val>
                                        </p:tav>
                                      </p:tavLst>
                                    </p:anim>
                                    <p:anim calcmode="lin" valueType="num">
                                      <p:cBhvr additive="base">
                                        <p:cTn id="8" dur="500" fill="hold"/>
                                        <p:tgtEl>
                                          <p:spTgt spid="3256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5638"/>
                                        </p:tgtEl>
                                        <p:attrNameLst>
                                          <p:attrName>style.visibility</p:attrName>
                                        </p:attrNameLst>
                                      </p:cBhvr>
                                      <p:to>
                                        <p:strVal val="visible"/>
                                      </p:to>
                                    </p:set>
                                    <p:anim calcmode="lin" valueType="num">
                                      <p:cBhvr additive="base">
                                        <p:cTn id="13" dur="500" fill="hold"/>
                                        <p:tgtEl>
                                          <p:spTgt spid="325638"/>
                                        </p:tgtEl>
                                        <p:attrNameLst>
                                          <p:attrName>ppt_x</p:attrName>
                                        </p:attrNameLst>
                                      </p:cBhvr>
                                      <p:tavLst>
                                        <p:tav tm="0">
                                          <p:val>
                                            <p:strVal val="#ppt_x"/>
                                          </p:val>
                                        </p:tav>
                                        <p:tav tm="100000">
                                          <p:val>
                                            <p:strVal val="#ppt_x"/>
                                          </p:val>
                                        </p:tav>
                                      </p:tavLst>
                                    </p:anim>
                                    <p:anim calcmode="lin" valueType="num">
                                      <p:cBhvr additive="base">
                                        <p:cTn id="14" dur="500" fill="hold"/>
                                        <p:tgtEl>
                                          <p:spTgt spid="3256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5639"/>
                                        </p:tgtEl>
                                        <p:attrNameLst>
                                          <p:attrName>style.visibility</p:attrName>
                                        </p:attrNameLst>
                                      </p:cBhvr>
                                      <p:to>
                                        <p:strVal val="visible"/>
                                      </p:to>
                                    </p:set>
                                    <p:anim calcmode="lin" valueType="num">
                                      <p:cBhvr additive="base">
                                        <p:cTn id="19" dur="500" fill="hold"/>
                                        <p:tgtEl>
                                          <p:spTgt spid="325639"/>
                                        </p:tgtEl>
                                        <p:attrNameLst>
                                          <p:attrName>ppt_x</p:attrName>
                                        </p:attrNameLst>
                                      </p:cBhvr>
                                      <p:tavLst>
                                        <p:tav tm="0">
                                          <p:val>
                                            <p:strVal val="#ppt_x"/>
                                          </p:val>
                                        </p:tav>
                                        <p:tav tm="100000">
                                          <p:val>
                                            <p:strVal val="#ppt_x"/>
                                          </p:val>
                                        </p:tav>
                                      </p:tavLst>
                                    </p:anim>
                                    <p:anim calcmode="lin" valueType="num">
                                      <p:cBhvr additive="base">
                                        <p:cTn id="20" dur="500" fill="hold"/>
                                        <p:tgtEl>
                                          <p:spTgt spid="32563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5640"/>
                                        </p:tgtEl>
                                        <p:attrNameLst>
                                          <p:attrName>style.visibility</p:attrName>
                                        </p:attrNameLst>
                                      </p:cBhvr>
                                      <p:to>
                                        <p:strVal val="visible"/>
                                      </p:to>
                                    </p:set>
                                    <p:anim calcmode="lin" valueType="num">
                                      <p:cBhvr additive="base">
                                        <p:cTn id="25" dur="500" fill="hold"/>
                                        <p:tgtEl>
                                          <p:spTgt spid="325640"/>
                                        </p:tgtEl>
                                        <p:attrNameLst>
                                          <p:attrName>ppt_x</p:attrName>
                                        </p:attrNameLst>
                                      </p:cBhvr>
                                      <p:tavLst>
                                        <p:tav tm="0">
                                          <p:val>
                                            <p:strVal val="#ppt_x"/>
                                          </p:val>
                                        </p:tav>
                                        <p:tav tm="100000">
                                          <p:val>
                                            <p:strVal val="#ppt_x"/>
                                          </p:val>
                                        </p:tav>
                                      </p:tavLst>
                                    </p:anim>
                                    <p:anim calcmode="lin" valueType="num">
                                      <p:cBhvr additive="base">
                                        <p:cTn id="26" dur="500" fill="hold"/>
                                        <p:tgtEl>
                                          <p:spTgt spid="32564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5643"/>
                                        </p:tgtEl>
                                        <p:attrNameLst>
                                          <p:attrName>style.visibility</p:attrName>
                                        </p:attrNameLst>
                                      </p:cBhvr>
                                      <p:to>
                                        <p:strVal val="visible"/>
                                      </p:to>
                                    </p:set>
                                    <p:anim calcmode="lin" valueType="num">
                                      <p:cBhvr additive="base">
                                        <p:cTn id="31" dur="500" fill="hold"/>
                                        <p:tgtEl>
                                          <p:spTgt spid="325643"/>
                                        </p:tgtEl>
                                        <p:attrNameLst>
                                          <p:attrName>ppt_x</p:attrName>
                                        </p:attrNameLst>
                                      </p:cBhvr>
                                      <p:tavLst>
                                        <p:tav tm="0">
                                          <p:val>
                                            <p:strVal val="#ppt_x"/>
                                          </p:val>
                                        </p:tav>
                                        <p:tav tm="100000">
                                          <p:val>
                                            <p:strVal val="#ppt_x"/>
                                          </p:val>
                                        </p:tav>
                                      </p:tavLst>
                                    </p:anim>
                                    <p:anim calcmode="lin" valueType="num">
                                      <p:cBhvr additive="base">
                                        <p:cTn id="32" dur="500" fill="hold"/>
                                        <p:tgtEl>
                                          <p:spTgt spid="3256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5641"/>
                                        </p:tgtEl>
                                        <p:attrNameLst>
                                          <p:attrName>style.visibility</p:attrName>
                                        </p:attrNameLst>
                                      </p:cBhvr>
                                      <p:to>
                                        <p:strVal val="visible"/>
                                      </p:to>
                                    </p:set>
                                    <p:anim calcmode="lin" valueType="num">
                                      <p:cBhvr additive="base">
                                        <p:cTn id="37" dur="500" fill="hold"/>
                                        <p:tgtEl>
                                          <p:spTgt spid="325641"/>
                                        </p:tgtEl>
                                        <p:attrNameLst>
                                          <p:attrName>ppt_x</p:attrName>
                                        </p:attrNameLst>
                                      </p:cBhvr>
                                      <p:tavLst>
                                        <p:tav tm="0">
                                          <p:val>
                                            <p:strVal val="#ppt_x"/>
                                          </p:val>
                                        </p:tav>
                                        <p:tav tm="100000">
                                          <p:val>
                                            <p:strVal val="#ppt_x"/>
                                          </p:val>
                                        </p:tav>
                                      </p:tavLst>
                                    </p:anim>
                                    <p:anim calcmode="lin" valueType="num">
                                      <p:cBhvr additive="base">
                                        <p:cTn id="38" dur="500" fill="hold"/>
                                        <p:tgtEl>
                                          <p:spTgt spid="32564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5642"/>
                                        </p:tgtEl>
                                        <p:attrNameLst>
                                          <p:attrName>style.visibility</p:attrName>
                                        </p:attrNameLst>
                                      </p:cBhvr>
                                      <p:to>
                                        <p:strVal val="visible"/>
                                      </p:to>
                                    </p:set>
                                    <p:anim calcmode="lin" valueType="num">
                                      <p:cBhvr additive="base">
                                        <p:cTn id="43" dur="500" fill="hold"/>
                                        <p:tgtEl>
                                          <p:spTgt spid="325642"/>
                                        </p:tgtEl>
                                        <p:attrNameLst>
                                          <p:attrName>ppt_x</p:attrName>
                                        </p:attrNameLst>
                                      </p:cBhvr>
                                      <p:tavLst>
                                        <p:tav tm="0">
                                          <p:val>
                                            <p:strVal val="#ppt_x"/>
                                          </p:val>
                                        </p:tav>
                                        <p:tav tm="100000">
                                          <p:val>
                                            <p:strVal val="#ppt_x"/>
                                          </p:val>
                                        </p:tav>
                                      </p:tavLst>
                                    </p:anim>
                                    <p:anim calcmode="lin" valueType="num">
                                      <p:cBhvr additive="base">
                                        <p:cTn id="44" dur="500" fill="hold"/>
                                        <p:tgtEl>
                                          <p:spTgt spid="3256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7" grpId="0"/>
      <p:bldP spid="325638" grpId="0"/>
      <p:bldP spid="325639" grpId="0"/>
      <p:bldP spid="325640" grpId="0"/>
      <p:bldP spid="325641" grpId="0"/>
      <p:bldP spid="325642" grpId="0"/>
      <p:bldP spid="325643"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idx="4294967295"/>
          </p:nvPr>
        </p:nvSpPr>
        <p:spPr>
          <a:xfrm>
            <a:off x="3452813" y="260350"/>
            <a:ext cx="5691187" cy="579438"/>
          </a:xfrm>
        </p:spPr>
        <p:txBody>
          <a:bodyPr anchor="t">
            <a:spAutoFit/>
          </a:bodyPr>
          <a:lstStyle/>
          <a:p>
            <a:r>
              <a:rPr lang="zh-CN" altLang="en-US" sz="3200" b="1" i="1" dirty="0" smtClean="0">
                <a:solidFill>
                  <a:srgbClr val="FF0000"/>
                </a:solidFill>
                <a:effectLst>
                  <a:outerShdw blurRad="38100" dist="38100" dir="2700000" algn="tl">
                    <a:srgbClr val="C0C0C0"/>
                  </a:outerShdw>
                </a:effectLst>
                <a:latin typeface="黑体" pitchFamily="49" charset="-122"/>
                <a:ea typeface="黑体" pitchFamily="49" charset="-122"/>
              </a:rPr>
              <a:t>第三节   工资谈判</a:t>
            </a:r>
          </a:p>
        </p:txBody>
      </p:sp>
      <p:sp>
        <p:nvSpPr>
          <p:cNvPr id="623619" name="Rectangle 4"/>
          <p:cNvSpPr>
            <a:spLocks noChangeArrowheads="1"/>
          </p:cNvSpPr>
          <p:nvPr/>
        </p:nvSpPr>
        <p:spPr bwMode="auto">
          <a:xfrm>
            <a:off x="755650" y="1196975"/>
            <a:ext cx="7772400" cy="5327650"/>
          </a:xfrm>
          <a:prstGeom prst="rect">
            <a:avLst/>
          </a:prstGeom>
          <a:noFill/>
          <a:ln w="9525">
            <a:noFill/>
            <a:miter lim="800000"/>
            <a:headEnd/>
            <a:tailEnd/>
          </a:ln>
        </p:spPr>
        <p:txBody>
          <a:bodyPr/>
          <a:lstStyle/>
          <a:p>
            <a:pPr eaLnBrk="0" hangingPunct="0"/>
            <a:r>
              <a:rPr kumimoji="1" lang="zh-CN" altLang="en-US" sz="2400">
                <a:solidFill>
                  <a:srgbClr val="FF3300"/>
                </a:solidFill>
                <a:latin typeface="Times New Roman" pitchFamily="18" charset="0"/>
              </a:rPr>
              <a:t>目标回顾：</a:t>
            </a:r>
          </a:p>
          <a:p>
            <a:pPr eaLnBrk="0" hangingPunct="0">
              <a:lnSpc>
                <a:spcPct val="85000"/>
              </a:lnSpc>
              <a:buFont typeface="Wingdings" pitchFamily="2" charset="2"/>
              <a:buNone/>
            </a:pPr>
            <a:endParaRPr kumimoji="1" lang="zh-CN" altLang="en-US">
              <a:solidFill>
                <a:srgbClr val="006600"/>
              </a:solidFill>
              <a:latin typeface="Times New Roman" pitchFamily="18" charset="0"/>
            </a:endParaRPr>
          </a:p>
        </p:txBody>
      </p:sp>
      <p:sp>
        <p:nvSpPr>
          <p:cNvPr id="623620" name="Text Box 5"/>
          <p:cNvSpPr txBox="1">
            <a:spLocks noChangeArrowheads="1"/>
          </p:cNvSpPr>
          <p:nvPr/>
        </p:nvSpPr>
        <p:spPr bwMode="auto">
          <a:xfrm>
            <a:off x="1187450" y="1773238"/>
            <a:ext cx="6408738" cy="366712"/>
          </a:xfrm>
          <a:prstGeom prst="rect">
            <a:avLst/>
          </a:prstGeom>
          <a:noFill/>
          <a:ln w="9525" algn="ctr">
            <a:noFill/>
            <a:miter lim="800000"/>
            <a:headEnd/>
            <a:tailEnd/>
          </a:ln>
        </p:spPr>
        <p:txBody>
          <a:bodyPr>
            <a:spAutoFit/>
          </a:bodyPr>
          <a:lstStyle/>
          <a:p>
            <a:pPr algn="ctr">
              <a:spcBef>
                <a:spcPct val="50000"/>
              </a:spcBef>
            </a:pPr>
            <a:endParaRPr kumimoji="1" lang="zh-CN" altLang="zh-CN">
              <a:latin typeface="Times New Roman" pitchFamily="18" charset="0"/>
            </a:endParaRPr>
          </a:p>
        </p:txBody>
      </p:sp>
      <p:sp>
        <p:nvSpPr>
          <p:cNvPr id="623621" name="Text Box 6"/>
          <p:cNvSpPr txBox="1">
            <a:spLocks noChangeArrowheads="1"/>
          </p:cNvSpPr>
          <p:nvPr/>
        </p:nvSpPr>
        <p:spPr bwMode="auto">
          <a:xfrm>
            <a:off x="762000" y="1951038"/>
            <a:ext cx="7696200" cy="2451100"/>
          </a:xfrm>
          <a:prstGeom prst="rect">
            <a:avLst/>
          </a:prstGeom>
          <a:noFill/>
          <a:ln w="9525" algn="ctr">
            <a:noFill/>
            <a:miter lim="800000"/>
            <a:headEnd/>
            <a:tailEnd/>
          </a:ln>
        </p:spPr>
        <p:txBody>
          <a:bodyPr tIns="216000" bIns="226800">
            <a:spAutoFit/>
          </a:bodyPr>
          <a:lstStyle/>
          <a:p>
            <a:pPr>
              <a:lnSpc>
                <a:spcPct val="150000"/>
              </a:lnSpc>
              <a:spcBef>
                <a:spcPct val="50000"/>
              </a:spcBef>
              <a:buClr>
                <a:srgbClr val="FF0000"/>
              </a:buClr>
              <a:buFont typeface="Wingdings" pitchFamily="2" charset="2"/>
              <a:buChar char="u"/>
            </a:pPr>
            <a:r>
              <a:rPr kumimoji="1" lang="zh-CN" altLang="en-US" sz="2000">
                <a:solidFill>
                  <a:schemeClr val="accent2"/>
                </a:solidFill>
                <a:latin typeface="Times New Roman" pitchFamily="18" charset="0"/>
              </a:rPr>
              <a:t> </a:t>
            </a:r>
            <a:r>
              <a:rPr kumimoji="1" lang="zh-CN" altLang="en-US" sz="2400">
                <a:latin typeface="Times New Roman" pitchFamily="18" charset="0"/>
              </a:rPr>
              <a:t>了解工资谈判基本的流程、技巧和方法</a:t>
            </a:r>
          </a:p>
          <a:p>
            <a:pPr>
              <a:lnSpc>
                <a:spcPct val="150000"/>
              </a:lnSpc>
              <a:spcBef>
                <a:spcPct val="50000"/>
              </a:spcBef>
              <a:buClr>
                <a:srgbClr val="FF0000"/>
              </a:buClr>
              <a:buFont typeface="Wingdings" pitchFamily="2" charset="2"/>
              <a:buChar char="u"/>
            </a:pPr>
            <a:r>
              <a:rPr kumimoji="1" lang="zh-CN" altLang="en-US" sz="2400">
                <a:latin typeface="Times New Roman" pitchFamily="18" charset="0"/>
              </a:rPr>
              <a:t>  能够从事一般性的招聘环节的工资谈判</a:t>
            </a:r>
          </a:p>
          <a:p>
            <a:pPr>
              <a:lnSpc>
                <a:spcPct val="150000"/>
              </a:lnSpc>
              <a:spcBef>
                <a:spcPct val="50000"/>
              </a:spcBef>
              <a:buClr>
                <a:srgbClr val="FF0000"/>
              </a:buClr>
              <a:buFont typeface="Wingdings" pitchFamily="2" charset="2"/>
              <a:buChar char="u"/>
            </a:pPr>
            <a:r>
              <a:rPr kumimoji="1" lang="zh-CN" altLang="en-US" sz="2400">
                <a:latin typeface="Times New Roman" pitchFamily="18" charset="0"/>
              </a:rPr>
              <a:t> 从而与应聘员工达成一个适当的工资额度</a:t>
            </a:r>
          </a:p>
        </p:txBody>
      </p:sp>
      <p:pic>
        <p:nvPicPr>
          <p:cNvPr id="623622" name="Picture 6"/>
          <p:cNvPicPr>
            <a:picLocks noChangeAspect="1" noChangeArrowheads="1"/>
          </p:cNvPicPr>
          <p:nvPr/>
        </p:nvPicPr>
        <p:blipFill>
          <a:blip r:embed="rId2" cstate="print"/>
          <a:srcRect/>
          <a:stretch>
            <a:fillRect/>
          </a:stretch>
        </p:blipFill>
        <p:spPr bwMode="auto">
          <a:xfrm>
            <a:off x="4716463" y="4508500"/>
            <a:ext cx="3352800" cy="195738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834008" y="1196752"/>
          <a:ext cx="7914456" cy="4732338"/>
        </p:xfrm>
        <a:graphic>
          <a:graphicData uri="http://schemas.openxmlformats.org/presentationml/2006/ole">
            <p:oleObj spid="_x0000_s2050" name="文档" r:id="rId3" imgW="5417684" imgH="3047869" progId="">
              <p:embed/>
            </p:oleObj>
          </a:graphicData>
        </a:graphic>
      </p:graphicFrame>
    </p:spTree>
  </p:cSld>
  <p:clrMapOvr>
    <a:masterClrMapping/>
  </p:clrMapOvr>
  <p:transition>
    <p:random/>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a:lstStyle/>
          <a:p>
            <a:r>
              <a:rPr lang="zh-CN" altLang="en-US" sz="3200" b="1" i="1" smtClean="0">
                <a:solidFill>
                  <a:srgbClr val="FF3300"/>
                </a:solidFill>
              </a:rPr>
              <a:t>优秀人才为什么要为你工作</a:t>
            </a:r>
            <a:r>
              <a:rPr lang="zh-CN" altLang="en-US" smtClean="0"/>
              <a:t> </a:t>
            </a:r>
          </a:p>
        </p:txBody>
      </p:sp>
      <p:sp>
        <p:nvSpPr>
          <p:cNvPr id="629763" name="Rectangle 3"/>
          <p:cNvSpPr>
            <a:spLocks noGrp="1" noChangeArrowheads="1"/>
          </p:cNvSpPr>
          <p:nvPr>
            <p:ph idx="1"/>
          </p:nvPr>
        </p:nvSpPr>
        <p:spPr>
          <a:xfrm>
            <a:off x="467544" y="1628800"/>
            <a:ext cx="8229600" cy="4572000"/>
          </a:xfrm>
        </p:spPr>
        <p:txBody>
          <a:bodyPr/>
          <a:lstStyle/>
          <a:p>
            <a:r>
              <a:rPr lang="en-US" altLang="zh-CN" sz="2000" dirty="0" smtClean="0"/>
              <a:t>1.</a:t>
            </a:r>
            <a:r>
              <a:rPr lang="zh-CN" altLang="en-US" sz="2000" b="1" dirty="0" smtClean="0"/>
              <a:t>你是否在做重要的工作？你的公司的使命和价值观是否能够和我个人的目标和价值相一致？ </a:t>
            </a:r>
          </a:p>
          <a:p>
            <a:r>
              <a:rPr lang="en-US" altLang="zh-CN" sz="2000" b="1" dirty="0" smtClean="0"/>
              <a:t>2.</a:t>
            </a:r>
            <a:r>
              <a:rPr lang="zh-CN" altLang="en-US" sz="2000" b="1" dirty="0" smtClean="0"/>
              <a:t>你的公司是否管理得井井有条？如果我计划在你的公司里工作三年、五年甚至是十年，我需要确保你的公司经营良好，管理层能够合理地分配资源，为我提供成功所必须的支持和团队，组织的价值观应当保持稳定，并且是我一切工作的核心。 </a:t>
            </a:r>
          </a:p>
          <a:p>
            <a:r>
              <a:rPr lang="en-US" altLang="zh-CN" sz="2000" b="1" dirty="0" smtClean="0"/>
              <a:t>3.</a:t>
            </a:r>
            <a:r>
              <a:rPr lang="zh-CN" altLang="en-US" sz="2000" b="1" dirty="0" smtClean="0"/>
              <a:t>我的工作是否能够带来改变？告诉我，我的工作将会对组织起什么样的作用。随着时间的推移，你如何评价我的贡献？ </a:t>
            </a:r>
          </a:p>
          <a:p>
            <a:r>
              <a:rPr lang="en-US" altLang="zh-CN" sz="2000" b="1" dirty="0" smtClean="0"/>
              <a:t>4.</a:t>
            </a:r>
            <a:r>
              <a:rPr lang="zh-CN" altLang="en-US" sz="2000" b="1" dirty="0" smtClean="0"/>
              <a:t>工作体验是否能够满足我？在你的公司里工作是否让我感到快乐、充实？每天上班是否都让我兴奋，并且有丰厚的回报？ </a:t>
            </a:r>
          </a:p>
          <a:p>
            <a:r>
              <a:rPr lang="zh-CN" altLang="en-US" sz="2000" b="1" dirty="0" smtClean="0"/>
              <a:t>　　如果你能够回答这些问题，尤其是回答上面全部的四个问题，那么你在和竞争对手比拼争夺优秀人才的战斗中，就已经处在了一个非常好的位置。 </a:t>
            </a:r>
          </a:p>
        </p:txBody>
      </p:sp>
      <p:sp>
        <p:nvSpPr>
          <p:cNvPr id="629764" name="WordArt 4"/>
          <p:cNvSpPr>
            <a:spLocks noChangeArrowheads="1" noChangeShapeType="1" noTextEdit="1"/>
          </p:cNvSpPr>
          <p:nvPr/>
        </p:nvSpPr>
        <p:spPr bwMode="auto">
          <a:xfrm>
            <a:off x="971550" y="6021388"/>
            <a:ext cx="7521575" cy="358775"/>
          </a:xfrm>
          <a:prstGeom prst="rect">
            <a:avLst/>
          </a:prstGeom>
        </p:spPr>
        <p:txBody>
          <a:bodyPr wrap="none" fromWordArt="1">
            <a:prstTxWarp prst="textPlain">
              <a:avLst>
                <a:gd name="adj" fmla="val 50000"/>
              </a:avLst>
            </a:prstTxWarp>
          </a:bodyPr>
          <a:lstStyle/>
          <a:p>
            <a:pPr algn="ctr"/>
            <a:r>
              <a:rPr lang="zh-CN" altLang="en-US" sz="2800" kern="10">
                <a:ln w="19050">
                  <a:solidFill>
                    <a:srgbClr val="99CCFF"/>
                  </a:solidFill>
                  <a:round/>
                  <a:headEnd/>
                  <a:tailEnd/>
                </a:ln>
                <a:solidFill>
                  <a:srgbClr val="0066CC"/>
                </a:solidFill>
                <a:effectLst>
                  <a:outerShdw dist="35921" dir="2700000" algn="ctr" rotWithShape="0">
                    <a:srgbClr val="990000"/>
                  </a:outerShdw>
                </a:effectLst>
                <a:latin typeface="宋体"/>
                <a:ea typeface="宋体"/>
              </a:rPr>
              <a:t>高绩效人才希望能够得到四个问题的完美答案。</a:t>
            </a: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0" name="Rectangle 4"/>
          <p:cNvSpPr>
            <a:spLocks noGrp="1" noChangeArrowheads="1"/>
          </p:cNvSpPr>
          <p:nvPr>
            <p:ph type="title"/>
          </p:nvPr>
        </p:nvSpPr>
        <p:spPr>
          <a:xfrm>
            <a:off x="457200" y="332656"/>
            <a:ext cx="8229600" cy="1399032"/>
          </a:xfrm>
        </p:spPr>
        <p:txBody>
          <a:bodyPr>
            <a:normAutofit/>
          </a:bodyPr>
          <a:lstStyle/>
          <a:p>
            <a:pPr eaLnBrk="1" hangingPunct="1"/>
            <a:r>
              <a:rPr lang="zh-CN" altLang="en-US" dirty="0" smtClean="0">
                <a:ea typeface="隶书" pitchFamily="49" charset="-122"/>
              </a:rPr>
              <a:t>做完整的关于行为表现的记录</a:t>
            </a:r>
          </a:p>
        </p:txBody>
      </p:sp>
      <p:sp>
        <p:nvSpPr>
          <p:cNvPr id="208898" name="Rectangle 2"/>
          <p:cNvSpPr>
            <a:spLocks noGrp="1" noChangeArrowheads="1"/>
          </p:cNvSpPr>
          <p:nvPr>
            <p:ph idx="1"/>
          </p:nvPr>
        </p:nvSpPr>
        <p:spPr/>
        <p:txBody>
          <a:bodyPr/>
          <a:lstStyle/>
          <a:p>
            <a:pPr eaLnBrk="1" hangingPunct="1"/>
            <a:r>
              <a:rPr lang="zh-CN" altLang="en-US" sz="2400" dirty="0" smtClean="0"/>
              <a:t>直接做记录</a:t>
            </a:r>
          </a:p>
          <a:p>
            <a:pPr eaLnBrk="1" hangingPunct="1"/>
            <a:r>
              <a:rPr lang="zh-CN" altLang="en-US" sz="2400" dirty="0" smtClean="0"/>
              <a:t>让候选人知道你在做记录，但看不到写什么</a:t>
            </a:r>
          </a:p>
          <a:p>
            <a:pPr eaLnBrk="1" hangingPunct="1"/>
            <a:r>
              <a:rPr lang="zh-CN" altLang="en-US" sz="2400" dirty="0" smtClean="0"/>
              <a:t>如果候选人说完你还未记完，可用短时间记完</a:t>
            </a:r>
          </a:p>
          <a:p>
            <a:pPr eaLnBrk="1" hangingPunct="1"/>
            <a:r>
              <a:rPr lang="zh-CN" altLang="en-US" sz="2400" dirty="0" smtClean="0"/>
              <a:t>不要犹豫不定，左涂右改</a:t>
            </a:r>
          </a:p>
          <a:p>
            <a:pPr eaLnBrk="1" hangingPunct="1"/>
            <a:r>
              <a:rPr lang="zh-CN" altLang="en-US" sz="2400" dirty="0" smtClean="0"/>
              <a:t>面试后在下一位进来前整理记录</a:t>
            </a:r>
          </a:p>
          <a:p>
            <a:pPr eaLnBrk="1" hangingPunct="1"/>
            <a:r>
              <a:rPr lang="zh-CN" altLang="en-US" sz="2400" dirty="0" smtClean="0"/>
              <a:t>可用缩写以保证速度</a:t>
            </a:r>
          </a:p>
          <a:p>
            <a:pPr eaLnBrk="1" hangingPunct="1"/>
            <a:r>
              <a:rPr lang="zh-CN" altLang="en-US" sz="2400" u="sng" dirty="0" smtClean="0">
                <a:solidFill>
                  <a:srgbClr val="FF0000"/>
                </a:solidFill>
              </a:rPr>
              <a:t>切不可当场下结论</a:t>
            </a:r>
          </a:p>
        </p:txBody>
      </p:sp>
      <p:pic>
        <p:nvPicPr>
          <p:cNvPr id="208899" name="Picture 3" descr="Ambusy 的副本 (2)"/>
          <p:cNvPicPr>
            <a:picLocks noChangeAspect="1" noChangeArrowheads="1"/>
          </p:cNvPicPr>
          <p:nvPr/>
        </p:nvPicPr>
        <p:blipFill>
          <a:blip r:embed="rId3" cstate="print"/>
          <a:srcRect/>
          <a:stretch>
            <a:fillRect/>
          </a:stretch>
        </p:blipFill>
        <p:spPr bwMode="auto">
          <a:xfrm>
            <a:off x="6477000" y="3810000"/>
            <a:ext cx="1919288" cy="2355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685800" y="1173163"/>
            <a:ext cx="7772400" cy="579437"/>
          </a:xfrm>
          <a:noFill/>
        </p:spPr>
        <p:txBody>
          <a:bodyPr/>
          <a:lstStyle/>
          <a:p>
            <a:pPr eaLnBrk="1" hangingPunct="1"/>
            <a:r>
              <a:rPr lang="zh-CN" altLang="en-US" sz="3200" smtClean="0"/>
              <a:t>如何识别虚假信息</a:t>
            </a:r>
          </a:p>
        </p:txBody>
      </p:sp>
      <p:sp>
        <p:nvSpPr>
          <p:cNvPr id="214019" name="Rectangle 3"/>
          <p:cNvSpPr>
            <a:spLocks noGrp="1" noChangeArrowheads="1"/>
          </p:cNvSpPr>
          <p:nvPr>
            <p:ph idx="1"/>
          </p:nvPr>
        </p:nvSpPr>
        <p:spPr>
          <a:xfrm>
            <a:off x="1138238" y="1958975"/>
            <a:ext cx="7659687" cy="1341438"/>
          </a:xfrm>
          <a:noFill/>
        </p:spPr>
        <p:txBody>
          <a:bodyPr/>
          <a:lstStyle/>
          <a:p>
            <a:pPr marL="104775" indent="38100" eaLnBrk="1" hangingPunct="1">
              <a:lnSpc>
                <a:spcPct val="90000"/>
              </a:lnSpc>
              <a:buFont typeface="Wingdings" pitchFamily="2" charset="2"/>
              <a:buNone/>
            </a:pPr>
            <a:r>
              <a:rPr lang="en-US" altLang="zh-CN" sz="2000" smtClean="0"/>
              <a:t>     </a:t>
            </a:r>
            <a:r>
              <a:rPr lang="zh-CN" altLang="en-US" sz="2000" smtClean="0"/>
              <a:t>只需稍微留心一下，一个人说的是真话还是假话，当场就能够看出来的。说真话和说假话的表现还是有所区别的。</a:t>
            </a:r>
          </a:p>
          <a:p>
            <a:pPr marL="104775" indent="38100" algn="ctr" eaLnBrk="1" hangingPunct="1">
              <a:lnSpc>
                <a:spcPct val="90000"/>
              </a:lnSpc>
              <a:buFont typeface="Wingdings" pitchFamily="2" charset="2"/>
              <a:buNone/>
            </a:pPr>
            <a:endParaRPr lang="zh-CN" altLang="en-US" sz="2000" smtClean="0"/>
          </a:p>
          <a:p>
            <a:pPr marL="104775" indent="38100" algn="ctr" eaLnBrk="1" hangingPunct="1">
              <a:lnSpc>
                <a:spcPct val="90000"/>
              </a:lnSpc>
              <a:buFont typeface="Wingdings" pitchFamily="2" charset="2"/>
              <a:buNone/>
            </a:pPr>
            <a:r>
              <a:rPr lang="zh-CN" altLang="en-US" sz="2000" smtClean="0"/>
              <a:t>真话假话的表现列表</a:t>
            </a:r>
          </a:p>
        </p:txBody>
      </p:sp>
      <p:graphicFrame>
        <p:nvGraphicFramePr>
          <p:cNvPr id="449540" name="Group 4"/>
          <p:cNvGraphicFramePr>
            <a:graphicFrameLocks noGrp="1"/>
          </p:cNvGraphicFramePr>
          <p:nvPr/>
        </p:nvGraphicFramePr>
        <p:xfrm>
          <a:off x="395288" y="3573463"/>
          <a:ext cx="8382000" cy="2026920"/>
        </p:xfrm>
        <a:graphic>
          <a:graphicData uri="http://schemas.openxmlformats.org/drawingml/2006/table">
            <a:tbl>
              <a:tblPr/>
              <a:tblGrid>
                <a:gridCol w="4191000"/>
                <a:gridCol w="4191000"/>
              </a:tblGrid>
              <a:tr h="533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1" i="0" u="none" strike="noStrike" cap="none" normalizeH="0" baseline="0" smtClean="0">
                          <a:ln>
                            <a:noFill/>
                          </a:ln>
                          <a:solidFill>
                            <a:schemeClr val="tx1"/>
                          </a:solidFill>
                          <a:effectLst/>
                          <a:latin typeface="Verdana" pitchFamily="34" charset="0"/>
                          <a:ea typeface="幼圆" pitchFamily="49" charset="-122"/>
                        </a:rPr>
                        <a:t>如果应聘者说的是真话，他将</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1" i="0" u="none" strike="noStrike" cap="none" normalizeH="0" baseline="0" smtClean="0">
                          <a:ln>
                            <a:noFill/>
                          </a:ln>
                          <a:solidFill>
                            <a:schemeClr val="tx1"/>
                          </a:solidFill>
                          <a:effectLst/>
                          <a:latin typeface="Verdana" pitchFamily="34" charset="0"/>
                          <a:ea typeface="幼圆" pitchFamily="49" charset="-122"/>
                        </a:rPr>
                        <a:t>如果应聘者说的是谎言，他将</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30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r>
                        <a:rPr kumimoji="1" lang="en-US" altLang="zh-CN" sz="2000" b="0" i="0" u="none" strike="noStrike" cap="none" normalizeH="0" baseline="0" smtClean="0">
                          <a:ln>
                            <a:noFill/>
                          </a:ln>
                          <a:solidFill>
                            <a:schemeClr val="tx1"/>
                          </a:solidFill>
                          <a:effectLst/>
                          <a:latin typeface="Verdana" pitchFamily="34" charset="0"/>
                          <a:ea typeface="幼圆" pitchFamily="49" charset="-122"/>
                        </a:rPr>
                        <a:t>1</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）用第一人称</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r>
                        <a:rPr kumimoji="1" lang="en-US" altLang="zh-CN" sz="2000" b="0" i="0" u="none" strike="noStrike" cap="none" normalizeH="0" baseline="0" smtClean="0">
                          <a:ln>
                            <a:noFill/>
                          </a:ln>
                          <a:solidFill>
                            <a:schemeClr val="tx1"/>
                          </a:solidFill>
                          <a:effectLst/>
                          <a:latin typeface="Verdana" pitchFamily="34" charset="0"/>
                          <a:ea typeface="幼圆" pitchFamily="49" charset="-122"/>
                        </a:rPr>
                        <a:t>2</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）说话很有信心</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r>
                        <a:rPr kumimoji="1" lang="en-US" altLang="zh-CN" sz="2000" b="0" i="0" u="none" strike="noStrike" cap="none" normalizeH="0" baseline="0" smtClean="0">
                          <a:ln>
                            <a:noFill/>
                          </a:ln>
                          <a:solidFill>
                            <a:schemeClr val="tx1"/>
                          </a:solidFill>
                          <a:effectLst/>
                          <a:latin typeface="Verdana" pitchFamily="34" charset="0"/>
                          <a:ea typeface="幼圆" pitchFamily="49" charset="-122"/>
                        </a:rPr>
                        <a:t>3</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）明显的和其他已知的事实一致</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r>
                        <a:rPr kumimoji="1" lang="en-US" altLang="zh-CN" sz="2000" b="0" i="0" u="none" strike="noStrike" cap="none" normalizeH="0" baseline="0" smtClean="0">
                          <a:ln>
                            <a:noFill/>
                          </a:ln>
                          <a:solidFill>
                            <a:schemeClr val="tx1"/>
                          </a:solidFill>
                          <a:effectLst/>
                          <a:latin typeface="Verdana" pitchFamily="34" charset="0"/>
                          <a:ea typeface="幼圆" pitchFamily="49" charset="-122"/>
                        </a:rPr>
                        <a:t>1</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）很难一针见血</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r>
                        <a:rPr kumimoji="1" lang="en-US" altLang="zh-CN" sz="2000" b="0" i="0" u="none" strike="noStrike" cap="none" normalizeH="0" baseline="0" smtClean="0">
                          <a:ln>
                            <a:noFill/>
                          </a:ln>
                          <a:solidFill>
                            <a:schemeClr val="tx1"/>
                          </a:solidFill>
                          <a:effectLst/>
                          <a:latin typeface="Verdana" pitchFamily="34" charset="0"/>
                          <a:ea typeface="幼圆" pitchFamily="49" charset="-122"/>
                        </a:rPr>
                        <a:t>2</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）倾向于夸大自我</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r>
                        <a:rPr kumimoji="1" lang="en-US" altLang="zh-CN" sz="2000" b="0" i="0" u="none" strike="noStrike" cap="none" normalizeH="0" baseline="0" smtClean="0">
                          <a:ln>
                            <a:noFill/>
                          </a:ln>
                          <a:solidFill>
                            <a:schemeClr val="tx1"/>
                          </a:solidFill>
                          <a:effectLst/>
                          <a:latin typeface="Verdana" pitchFamily="34" charset="0"/>
                          <a:ea typeface="幼圆" pitchFamily="49" charset="-122"/>
                        </a:rPr>
                        <a:t>3</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）举止或言语明显迟疑</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r>
                        <a:rPr kumimoji="1" lang="en-US" altLang="zh-CN" sz="2000" b="0" i="0" u="none" strike="noStrike" cap="none" normalizeH="0" baseline="0" smtClean="0">
                          <a:ln>
                            <a:noFill/>
                          </a:ln>
                          <a:solidFill>
                            <a:schemeClr val="tx1"/>
                          </a:solidFill>
                          <a:effectLst/>
                          <a:latin typeface="Verdana" pitchFamily="34" charset="0"/>
                          <a:ea typeface="幼圆" pitchFamily="49" charset="-122"/>
                        </a:rPr>
                        <a:t>4</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）语言流畅，但像背书</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idx="1"/>
          </p:nvPr>
        </p:nvSpPr>
        <p:spPr>
          <a:xfrm>
            <a:off x="2590800" y="1066800"/>
            <a:ext cx="4191000" cy="457200"/>
          </a:xfrm>
          <a:noFill/>
        </p:spPr>
        <p:txBody>
          <a:bodyPr/>
          <a:lstStyle/>
          <a:p>
            <a:pPr marL="104775" indent="-57150" eaLnBrk="1" hangingPunct="1">
              <a:buFont typeface="Wingdings" pitchFamily="2" charset="2"/>
              <a:buNone/>
            </a:pPr>
            <a:r>
              <a:rPr lang="zh-CN" altLang="en-US" sz="2400" smtClean="0"/>
              <a:t>非语言信息的含义</a:t>
            </a:r>
          </a:p>
        </p:txBody>
      </p:sp>
      <p:graphicFrame>
        <p:nvGraphicFramePr>
          <p:cNvPr id="450563" name="Group 3"/>
          <p:cNvGraphicFramePr>
            <a:graphicFrameLocks noGrp="1"/>
          </p:cNvGraphicFramePr>
          <p:nvPr/>
        </p:nvGraphicFramePr>
        <p:xfrm>
          <a:off x="838200" y="1766888"/>
          <a:ext cx="7620000" cy="4057652"/>
        </p:xfrm>
        <a:graphic>
          <a:graphicData uri="http://schemas.openxmlformats.org/drawingml/2006/table">
            <a:tbl>
              <a:tblPr/>
              <a:tblGrid>
                <a:gridCol w="2590800"/>
                <a:gridCol w="5029200"/>
              </a:tblGrid>
              <a:tr h="4508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非语言信息</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典型含义</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目光接触</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友好、真诚、自信、果断</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不做目光接触</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冷淡、紧张、说谎、缺乏安全感</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打哈欠</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厌倦</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踮脚</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紧张、不耐烦、自负</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双臂交叉胸前</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生气、防卫、不同意</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身体前倾</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注意、感兴趣</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坐在椅子边缘上</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焦虑紧、有理解力的</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摇椅子</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厌倦、自以为是</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r>
              <a:rPr lang="zh-CN" altLang="en-US" b="1" smtClean="0">
                <a:solidFill>
                  <a:schemeClr val="tx1"/>
                </a:solidFill>
              </a:rPr>
              <a:t>一个判断：</a:t>
            </a:r>
            <a:endParaRPr lang="zh-CN" altLang="en-US" smtClean="0">
              <a:solidFill>
                <a:schemeClr val="tx1"/>
              </a:solidFill>
            </a:endParaRPr>
          </a:p>
        </p:txBody>
      </p:sp>
      <p:sp>
        <p:nvSpPr>
          <p:cNvPr id="216067" name="Rectangle 3"/>
          <p:cNvSpPr>
            <a:spLocks noGrp="1" noChangeArrowheads="1"/>
          </p:cNvSpPr>
          <p:nvPr>
            <p:ph idx="1"/>
          </p:nvPr>
        </p:nvSpPr>
        <p:spPr/>
        <p:txBody>
          <a:bodyPr/>
          <a:lstStyle/>
          <a:p>
            <a:pPr eaLnBrk="1" hangingPunct="1">
              <a:buFont typeface="Wingdings" pitchFamily="2" charset="2"/>
              <a:buNone/>
            </a:pPr>
            <a:r>
              <a:rPr lang="zh-CN" altLang="en-US" smtClean="0"/>
              <a:t>情景：当应聘人在面试过程中始终保持身</a:t>
            </a:r>
          </a:p>
          <a:p>
            <a:pPr eaLnBrk="1" hangingPunct="1">
              <a:buFont typeface="Wingdings" pitchFamily="2" charset="2"/>
              <a:buNone/>
            </a:pPr>
            <a:r>
              <a:rPr lang="zh-CN" altLang="en-US" smtClean="0"/>
              <a:t>            体向前倾的坐姿，而几乎很少靠背</a:t>
            </a:r>
          </a:p>
          <a:p>
            <a:pPr eaLnBrk="1" hangingPunct="1">
              <a:buFont typeface="Wingdings" pitchFamily="2" charset="2"/>
              <a:buNone/>
            </a:pPr>
            <a:r>
              <a:rPr lang="zh-CN" altLang="en-US" smtClean="0"/>
              <a:t>            时，他向你提供了什么信息？</a:t>
            </a:r>
          </a:p>
          <a:p>
            <a:pPr eaLnBrk="1" hangingPunct="1">
              <a:buFont typeface="Wingdings" pitchFamily="2" charset="2"/>
              <a:buNone/>
            </a:pPr>
            <a:endParaRPr lang="zh-CN" altLang="en-US" sz="900" smtClean="0"/>
          </a:p>
          <a:p>
            <a:pPr eaLnBrk="1" hangingPunct="1"/>
            <a:r>
              <a:rPr lang="zh-CN" altLang="en-US" smtClean="0"/>
              <a:t>你将依据什么进行判断？</a:t>
            </a:r>
          </a:p>
          <a:p>
            <a:pPr eaLnBrk="1" hangingPunct="1"/>
            <a:r>
              <a:rPr lang="zh-CN" altLang="en-US" smtClean="0"/>
              <a:t>你的判断是对的吗？</a:t>
            </a:r>
          </a:p>
          <a:p>
            <a:pPr eaLnBrk="1" hangingPunct="1"/>
            <a:r>
              <a:rPr lang="zh-CN" altLang="en-US" smtClean="0"/>
              <a:t>你为什么自认为总是对的？</a:t>
            </a:r>
          </a:p>
        </p:txBody>
      </p:sp>
    </p:spTree>
  </p:cSld>
  <p:clrMapOvr>
    <a:masterClrMapping/>
  </p:clrMapOvr>
  <p:transition>
    <p:random/>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r>
              <a:rPr lang="zh-CN" altLang="en-US" b="1" smtClean="0">
                <a:solidFill>
                  <a:schemeClr val="tx1"/>
                </a:solidFill>
              </a:rPr>
              <a:t>一组数据：</a:t>
            </a:r>
            <a:r>
              <a:rPr lang="en-US" altLang="zh-CN" b="1" smtClean="0">
                <a:solidFill>
                  <a:schemeClr val="tx1"/>
                </a:solidFill>
              </a:rPr>
              <a:t>3V</a:t>
            </a:r>
            <a:endParaRPr lang="en-US" altLang="zh-CN" smtClean="0">
              <a:solidFill>
                <a:schemeClr val="tx1"/>
              </a:solidFill>
            </a:endParaRPr>
          </a:p>
        </p:txBody>
      </p:sp>
      <p:sp>
        <p:nvSpPr>
          <p:cNvPr id="217091" name="Rectangle 3"/>
          <p:cNvSpPr>
            <a:spLocks noGrp="1" noChangeArrowheads="1"/>
          </p:cNvSpPr>
          <p:nvPr>
            <p:ph idx="1"/>
          </p:nvPr>
        </p:nvSpPr>
        <p:spPr>
          <a:xfrm>
            <a:off x="468313" y="2060575"/>
            <a:ext cx="8110537" cy="4191000"/>
          </a:xfrm>
        </p:spPr>
        <p:txBody>
          <a:bodyPr/>
          <a:lstStyle/>
          <a:p>
            <a:pPr eaLnBrk="1" hangingPunct="1">
              <a:buFont typeface="Wingdings" pitchFamily="2" charset="2"/>
              <a:buNone/>
            </a:pPr>
            <a:r>
              <a:rPr lang="zh-CN" altLang="zh-CN" smtClean="0"/>
              <a:t>                                     </a:t>
            </a:r>
            <a:r>
              <a:rPr lang="zh-CN" altLang="zh-CN" b="1" smtClean="0"/>
              <a:t>言辞 7 %</a:t>
            </a:r>
          </a:p>
          <a:p>
            <a:pPr eaLnBrk="1" hangingPunct="1">
              <a:buFont typeface="Wingdings" pitchFamily="2" charset="2"/>
              <a:buNone/>
            </a:pPr>
            <a:endParaRPr lang="zh-CN" altLang="zh-CN" b="1" smtClean="0"/>
          </a:p>
          <a:p>
            <a:pPr eaLnBrk="1" hangingPunct="1">
              <a:buFont typeface="Wingdings" pitchFamily="2" charset="2"/>
              <a:buNone/>
            </a:pPr>
            <a:endParaRPr lang="zh-CN" altLang="zh-CN" b="1" smtClean="0"/>
          </a:p>
          <a:p>
            <a:pPr eaLnBrk="1" hangingPunct="1">
              <a:buFont typeface="Wingdings" pitchFamily="2" charset="2"/>
              <a:buNone/>
            </a:pPr>
            <a:endParaRPr lang="zh-CN" altLang="zh-CN" b="1" smtClean="0"/>
          </a:p>
          <a:p>
            <a:pPr eaLnBrk="1" hangingPunct="1">
              <a:buFont typeface="Wingdings" pitchFamily="2" charset="2"/>
              <a:buNone/>
            </a:pPr>
            <a:endParaRPr lang="zh-CN" altLang="zh-CN" b="1" smtClean="0"/>
          </a:p>
          <a:p>
            <a:pPr eaLnBrk="1" hangingPunct="1">
              <a:buFont typeface="Wingdings" pitchFamily="2" charset="2"/>
              <a:buNone/>
            </a:pPr>
            <a:r>
              <a:rPr lang="zh-CN" altLang="zh-CN" b="1" smtClean="0"/>
              <a:t>身体语言 55 %                            语调 38 %</a:t>
            </a:r>
            <a:endParaRPr lang="en-US" altLang="zh-CN" b="1" smtClean="0"/>
          </a:p>
        </p:txBody>
      </p:sp>
      <p:sp>
        <p:nvSpPr>
          <p:cNvPr id="217092" name="Oval 4"/>
          <p:cNvSpPr>
            <a:spLocks noChangeArrowheads="1"/>
          </p:cNvSpPr>
          <p:nvPr/>
        </p:nvSpPr>
        <p:spPr bwMode="auto">
          <a:xfrm>
            <a:off x="2667000" y="2743200"/>
            <a:ext cx="3810000" cy="2209800"/>
          </a:xfrm>
          <a:prstGeom prst="ellipse">
            <a:avLst/>
          </a:prstGeom>
          <a:solidFill>
            <a:schemeClr val="accent1"/>
          </a:solidFill>
          <a:ln w="9525">
            <a:solidFill>
              <a:schemeClr val="tx1"/>
            </a:solidFill>
            <a:round/>
            <a:headEnd/>
            <a:tailEnd/>
          </a:ln>
        </p:spPr>
        <p:txBody>
          <a:bodyPr wrap="none" anchor="ctr"/>
          <a:lstStyle/>
          <a:p>
            <a:pPr algn="ctr"/>
            <a:endParaRPr lang="zh-CN" altLang="zh-CN" sz="3200" b="0">
              <a:solidFill>
                <a:srgbClr val="FFFF00"/>
              </a:solidFill>
              <a:latin typeface="Times New Roman" pitchFamily="18" charset="0"/>
            </a:endParaRPr>
          </a:p>
        </p:txBody>
      </p:sp>
      <p:sp>
        <p:nvSpPr>
          <p:cNvPr id="217093" name="Line 5"/>
          <p:cNvSpPr>
            <a:spLocks noChangeShapeType="1"/>
          </p:cNvSpPr>
          <p:nvPr/>
        </p:nvSpPr>
        <p:spPr bwMode="auto">
          <a:xfrm>
            <a:off x="4572000" y="2743200"/>
            <a:ext cx="0" cy="1066800"/>
          </a:xfrm>
          <a:prstGeom prst="line">
            <a:avLst/>
          </a:prstGeom>
          <a:noFill/>
          <a:ln w="28575">
            <a:solidFill>
              <a:schemeClr val="tx1"/>
            </a:solidFill>
            <a:round/>
            <a:headEnd/>
            <a:tailEnd/>
          </a:ln>
        </p:spPr>
        <p:txBody>
          <a:bodyPr wrap="none" anchor="ctr"/>
          <a:lstStyle/>
          <a:p>
            <a:endParaRPr lang="zh-CN" altLang="en-US"/>
          </a:p>
        </p:txBody>
      </p:sp>
      <p:sp>
        <p:nvSpPr>
          <p:cNvPr id="217094" name="Line 6"/>
          <p:cNvSpPr>
            <a:spLocks noChangeShapeType="1"/>
          </p:cNvSpPr>
          <p:nvPr/>
        </p:nvSpPr>
        <p:spPr bwMode="auto">
          <a:xfrm flipV="1">
            <a:off x="4572000" y="2895600"/>
            <a:ext cx="914400" cy="914400"/>
          </a:xfrm>
          <a:prstGeom prst="line">
            <a:avLst/>
          </a:prstGeom>
          <a:noFill/>
          <a:ln w="28575">
            <a:solidFill>
              <a:schemeClr val="tx1"/>
            </a:solidFill>
            <a:round/>
            <a:headEnd/>
            <a:tailEnd/>
          </a:ln>
        </p:spPr>
        <p:txBody>
          <a:bodyPr wrap="none" anchor="ctr"/>
          <a:lstStyle/>
          <a:p>
            <a:endParaRPr lang="zh-CN" altLang="en-US"/>
          </a:p>
        </p:txBody>
      </p:sp>
      <p:sp>
        <p:nvSpPr>
          <p:cNvPr id="217095" name="Line 7"/>
          <p:cNvSpPr>
            <a:spLocks noChangeShapeType="1"/>
          </p:cNvSpPr>
          <p:nvPr/>
        </p:nvSpPr>
        <p:spPr bwMode="auto">
          <a:xfrm>
            <a:off x="4572000" y="3810000"/>
            <a:ext cx="609600" cy="1066800"/>
          </a:xfrm>
          <a:prstGeom prst="line">
            <a:avLst/>
          </a:prstGeom>
          <a:noFill/>
          <a:ln w="28575">
            <a:solidFill>
              <a:schemeClr val="tx1"/>
            </a:solidFill>
            <a:round/>
            <a:headEnd/>
            <a:tailEnd/>
          </a:ln>
        </p:spPr>
        <p:txBody>
          <a:bodyPr wrap="none" anchor="ctr"/>
          <a:lstStyle/>
          <a:p>
            <a:endParaRPr lang="zh-CN" altLang="en-US"/>
          </a:p>
        </p:txBody>
      </p:sp>
    </p:spTree>
  </p:cSld>
  <p:clrMapOvr>
    <a:masterClrMapping/>
  </p:clrMapOvr>
  <p:transition>
    <p:random/>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4"/>
          <p:cNvSpPr>
            <a:spLocks noGrp="1" noChangeArrowheads="1"/>
          </p:cNvSpPr>
          <p:nvPr>
            <p:ph type="title"/>
          </p:nvPr>
        </p:nvSpPr>
        <p:spPr/>
        <p:txBody>
          <a:bodyPr/>
          <a:lstStyle/>
          <a:p>
            <a:pPr eaLnBrk="1" hangingPunct="1"/>
            <a:r>
              <a:rPr lang="zh-CN" altLang="en-US" smtClean="0"/>
              <a:t>行为观察的技巧</a:t>
            </a:r>
          </a:p>
        </p:txBody>
      </p:sp>
      <p:sp>
        <p:nvSpPr>
          <p:cNvPr id="218114" name="Rectangle 3"/>
          <p:cNvSpPr>
            <a:spLocks noGrp="1" noChangeArrowheads="1"/>
          </p:cNvSpPr>
          <p:nvPr>
            <p:ph idx="1"/>
          </p:nvPr>
        </p:nvSpPr>
        <p:spPr>
          <a:xfrm>
            <a:off x="684213" y="1752600"/>
            <a:ext cx="7772400" cy="5105400"/>
          </a:xfrm>
        </p:spPr>
        <p:txBody>
          <a:bodyPr/>
          <a:lstStyle/>
          <a:p>
            <a:pPr eaLnBrk="1" hangingPunct="1">
              <a:buFont typeface="Wingdings" pitchFamily="2" charset="2"/>
              <a:buNone/>
            </a:pPr>
            <a:endParaRPr lang="en-US" altLang="zh-CN" sz="2400" smtClean="0"/>
          </a:p>
          <a:p>
            <a:pPr eaLnBrk="1" hangingPunct="1">
              <a:buFont typeface="Wingdings" pitchFamily="2" charset="2"/>
              <a:buNone/>
            </a:pPr>
            <a:r>
              <a:rPr lang="en-US" altLang="zh-CN" sz="2400" smtClean="0"/>
              <a:t>      </a:t>
            </a:r>
            <a:r>
              <a:rPr lang="zh-CN" altLang="en-US" sz="2400" smtClean="0"/>
              <a:t>面对面交谈：有声部分低于</a:t>
            </a:r>
            <a:r>
              <a:rPr lang="en-US" altLang="zh-CN" sz="2400" smtClean="0"/>
              <a:t>35%</a:t>
            </a:r>
            <a:r>
              <a:rPr lang="zh-CN" altLang="en-US" sz="2400" smtClean="0"/>
              <a:t>；无声</a:t>
            </a:r>
          </a:p>
          <a:p>
            <a:pPr eaLnBrk="1" hangingPunct="1">
              <a:buFont typeface="Wingdings" pitchFamily="2" charset="2"/>
              <a:buNone/>
            </a:pPr>
            <a:r>
              <a:rPr lang="zh-CN" altLang="en-US" sz="2400" smtClean="0"/>
              <a:t>                               部分</a:t>
            </a:r>
            <a:r>
              <a:rPr lang="en-US" altLang="zh-CN" sz="2400" smtClean="0"/>
              <a:t>65%</a:t>
            </a:r>
          </a:p>
          <a:p>
            <a:pPr eaLnBrk="1" hangingPunct="1">
              <a:buFont typeface="Wingdings" pitchFamily="2" charset="2"/>
              <a:buNone/>
            </a:pPr>
            <a:r>
              <a:rPr lang="en-US" altLang="zh-CN" sz="2400" smtClean="0"/>
              <a:t>      </a:t>
            </a:r>
            <a:r>
              <a:rPr lang="zh-CN" altLang="en-US" sz="2400" smtClean="0"/>
              <a:t>手：伸开手掌，掌心向上，是坦诚的象</a:t>
            </a:r>
          </a:p>
          <a:p>
            <a:pPr eaLnBrk="1" hangingPunct="1">
              <a:buFont typeface="Wingdings" pitchFamily="2" charset="2"/>
              <a:buNone/>
            </a:pPr>
            <a:r>
              <a:rPr lang="zh-CN" altLang="en-US" sz="2400" smtClean="0"/>
              <a:t>              征</a:t>
            </a:r>
          </a:p>
          <a:p>
            <a:pPr eaLnBrk="1" hangingPunct="1">
              <a:buFont typeface="Wingdings" pitchFamily="2" charset="2"/>
              <a:buNone/>
            </a:pPr>
            <a:r>
              <a:rPr lang="zh-CN" altLang="en-US" sz="2400" smtClean="0"/>
              <a:t>              小孩说谎时，手掌藏在背后；</a:t>
            </a:r>
          </a:p>
          <a:p>
            <a:pPr eaLnBrk="1" hangingPunct="1">
              <a:buFont typeface="Wingdings" pitchFamily="2" charset="2"/>
              <a:buNone/>
            </a:pPr>
            <a:r>
              <a:rPr lang="zh-CN" altLang="en-US" sz="2400" smtClean="0"/>
              <a:t>              成人说谎时，双手叉兜、双臂交叉，</a:t>
            </a:r>
          </a:p>
          <a:p>
            <a:pPr eaLnBrk="1" hangingPunct="1">
              <a:buFont typeface="Wingdings" pitchFamily="2" charset="2"/>
              <a:buNone/>
            </a:pPr>
            <a:r>
              <a:rPr lang="zh-CN" altLang="en-US" sz="2400" smtClean="0"/>
              <a:t>              不露手掌</a:t>
            </a:r>
          </a:p>
          <a:p>
            <a:pPr eaLnBrk="1" hangingPunct="1">
              <a:buFont typeface="Wingdings" pitchFamily="2" charset="2"/>
              <a:buNone/>
            </a:pPr>
            <a:endParaRPr lang="en-US" altLang="zh-CN" sz="2400" smtClean="0"/>
          </a:p>
        </p:txBody>
      </p:sp>
    </p:spTree>
  </p:cSld>
  <p:clrMapOvr>
    <a:masterClrMapping/>
  </p:clrMapOvr>
  <p:transition>
    <p:random/>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Grp="1" noChangeArrowheads="1"/>
          </p:cNvSpPr>
          <p:nvPr>
            <p:ph type="title"/>
          </p:nvPr>
        </p:nvSpPr>
        <p:spPr/>
        <p:txBody>
          <a:bodyPr/>
          <a:lstStyle/>
          <a:p>
            <a:pPr eaLnBrk="1" hangingPunct="1"/>
            <a:r>
              <a:rPr lang="zh-CN" altLang="en-US" smtClean="0"/>
              <a:t>掌语</a:t>
            </a:r>
          </a:p>
        </p:txBody>
      </p:sp>
      <p:sp>
        <p:nvSpPr>
          <p:cNvPr id="219138" name="Rectangle 2"/>
          <p:cNvSpPr>
            <a:spLocks noGrp="1" noChangeArrowheads="1"/>
          </p:cNvSpPr>
          <p:nvPr>
            <p:ph idx="1"/>
          </p:nvPr>
        </p:nvSpPr>
        <p:spPr>
          <a:xfrm>
            <a:off x="684213" y="1905000"/>
            <a:ext cx="7772400" cy="4953000"/>
          </a:xfrm>
        </p:spPr>
        <p:txBody>
          <a:bodyPr/>
          <a:lstStyle/>
          <a:p>
            <a:pPr eaLnBrk="1" hangingPunct="1">
              <a:buFont typeface="Wingdings" pitchFamily="2" charset="2"/>
              <a:buNone/>
            </a:pPr>
            <a:endParaRPr lang="en-US" altLang="zh-CN" smtClean="0"/>
          </a:p>
          <a:p>
            <a:pPr eaLnBrk="1" hangingPunct="1">
              <a:buFont typeface="Wingdings" pitchFamily="2" charset="2"/>
              <a:buNone/>
            </a:pPr>
            <a:r>
              <a:rPr lang="en-US" altLang="zh-CN" smtClean="0"/>
              <a:t>     </a:t>
            </a:r>
            <a:r>
              <a:rPr lang="zh-CN" altLang="en-US" smtClean="0"/>
              <a:t>掌心向上：诚实、谦虚、不带任何威</a:t>
            </a:r>
          </a:p>
          <a:p>
            <a:pPr eaLnBrk="1" hangingPunct="1">
              <a:buFont typeface="Wingdings" pitchFamily="2" charset="2"/>
              <a:buNone/>
            </a:pPr>
            <a:r>
              <a:rPr lang="zh-CN" altLang="en-US" smtClean="0"/>
              <a:t>                         胁性；</a:t>
            </a:r>
          </a:p>
          <a:p>
            <a:pPr eaLnBrk="1" hangingPunct="1">
              <a:buFont typeface="Wingdings" pitchFamily="2" charset="2"/>
              <a:buNone/>
            </a:pPr>
            <a:r>
              <a:rPr lang="zh-CN" altLang="en-US" smtClean="0"/>
              <a:t>     掌心向下：压制、指示性、强制性，</a:t>
            </a:r>
          </a:p>
          <a:p>
            <a:pPr eaLnBrk="1" hangingPunct="1">
              <a:buFont typeface="Wingdings" pitchFamily="2" charset="2"/>
              <a:buNone/>
            </a:pPr>
            <a:r>
              <a:rPr lang="zh-CN" altLang="en-US" smtClean="0"/>
              <a:t>                        易产生抵触情绪</a:t>
            </a:r>
          </a:p>
          <a:p>
            <a:pPr eaLnBrk="1" hangingPunct="1">
              <a:buFont typeface="Wingdings" pitchFamily="2" charset="2"/>
              <a:buNone/>
            </a:pPr>
            <a:r>
              <a:rPr lang="zh-CN" altLang="en-US" smtClean="0"/>
              <a:t>     搓 手 掌：焦急等待，跃跃欲试</a:t>
            </a:r>
          </a:p>
          <a:p>
            <a:pPr eaLnBrk="1" hangingPunct="1">
              <a:buFont typeface="Wingdings" pitchFamily="2" charset="2"/>
              <a:buNone/>
            </a:pPr>
            <a:endParaRPr lang="en-US" altLang="zh-CN" smtClean="0"/>
          </a:p>
        </p:txBody>
      </p:sp>
    </p:spTree>
  </p:cSld>
  <p:clrMapOvr>
    <a:masterClrMapping/>
  </p:clrMapOvr>
  <p:transition>
    <p:random/>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type="title"/>
          </p:nvPr>
        </p:nvSpPr>
        <p:spPr/>
        <p:txBody>
          <a:bodyPr/>
          <a:lstStyle/>
          <a:p>
            <a:pPr eaLnBrk="1" hangingPunct="1"/>
            <a:r>
              <a:rPr lang="zh-CN" altLang="en-US" smtClean="0"/>
              <a:t>指语言</a:t>
            </a:r>
          </a:p>
        </p:txBody>
      </p:sp>
      <p:sp>
        <p:nvSpPr>
          <p:cNvPr id="220162" name="Rectangle 2"/>
          <p:cNvSpPr>
            <a:spLocks noGrp="1" noChangeArrowheads="1"/>
          </p:cNvSpPr>
          <p:nvPr>
            <p:ph idx="1"/>
          </p:nvPr>
        </p:nvSpPr>
        <p:spPr>
          <a:xfrm>
            <a:off x="683568" y="1340768"/>
            <a:ext cx="7772400" cy="4876800"/>
          </a:xfrm>
        </p:spPr>
        <p:txBody>
          <a:bodyPr>
            <a:normAutofit fontScale="92500" lnSpcReduction="10000"/>
          </a:bodyPr>
          <a:lstStyle/>
          <a:p>
            <a:pPr eaLnBrk="1" hangingPunct="1">
              <a:buFont typeface="Wingdings" pitchFamily="2" charset="2"/>
              <a:buNone/>
            </a:pPr>
            <a:endParaRPr lang="en-US" altLang="zh-CN" dirty="0" smtClean="0"/>
          </a:p>
          <a:p>
            <a:pPr eaLnBrk="1" hangingPunct="1">
              <a:buFont typeface="Wingdings" pitchFamily="2" charset="2"/>
              <a:buNone/>
            </a:pPr>
            <a:r>
              <a:rPr lang="zh-CN" altLang="en-US" dirty="0" smtClean="0"/>
              <a:t>拇指：   积极语言，表示优越</a:t>
            </a:r>
          </a:p>
          <a:p>
            <a:pPr eaLnBrk="1" hangingPunct="1">
              <a:buFont typeface="Wingdings" pitchFamily="2" charset="2"/>
              <a:buNone/>
            </a:pPr>
            <a:r>
              <a:rPr lang="zh-CN" altLang="en-US" dirty="0" smtClean="0"/>
              <a:t>            双手插兜，拇指伸出，表示高傲；</a:t>
            </a:r>
          </a:p>
          <a:p>
            <a:pPr eaLnBrk="1" hangingPunct="1">
              <a:buFont typeface="Wingdings" pitchFamily="2" charset="2"/>
              <a:buNone/>
            </a:pPr>
            <a:r>
              <a:rPr lang="zh-CN" altLang="en-US" dirty="0" smtClean="0"/>
              <a:t>            双臂抱胸，拇指翘起，表示敌对</a:t>
            </a:r>
          </a:p>
          <a:p>
            <a:pPr eaLnBrk="1" hangingPunct="1">
              <a:buFont typeface="Wingdings" pitchFamily="2" charset="2"/>
              <a:buNone/>
            </a:pPr>
            <a:r>
              <a:rPr lang="zh-CN" altLang="en-US" dirty="0" smtClean="0"/>
              <a:t>            情绪和防卫；这种人难以接近；</a:t>
            </a:r>
          </a:p>
          <a:p>
            <a:pPr eaLnBrk="1" hangingPunct="1">
              <a:buFont typeface="Wingdings" pitchFamily="2" charset="2"/>
              <a:buNone/>
            </a:pPr>
            <a:r>
              <a:rPr lang="zh-CN" altLang="en-US" dirty="0" smtClean="0"/>
              <a:t>            谈话中拇指对人，表示嘲弄和蔑</a:t>
            </a:r>
          </a:p>
          <a:p>
            <a:pPr eaLnBrk="1" hangingPunct="1">
              <a:buFont typeface="Wingdings" pitchFamily="2" charset="2"/>
              <a:buNone/>
            </a:pPr>
            <a:r>
              <a:rPr lang="zh-CN" altLang="en-US" dirty="0" smtClean="0"/>
              <a:t>            视；</a:t>
            </a:r>
          </a:p>
          <a:p>
            <a:pPr eaLnBrk="1" hangingPunct="1">
              <a:buFont typeface="Wingdings" pitchFamily="2" charset="2"/>
              <a:buNone/>
            </a:pPr>
            <a:r>
              <a:rPr lang="zh-CN" altLang="en-US" dirty="0" smtClean="0"/>
              <a:t>十指交叉 ：十指交叉动作，常与笑脸配合，貌似自信，其实表示焦虑，甚至暗示敌对情绪；</a:t>
            </a:r>
          </a:p>
        </p:txBody>
      </p:sp>
    </p:spTree>
  </p:cSld>
  <p:clrMapOvr>
    <a:masterClrMapping/>
  </p:clrMapOvr>
  <p:transition>
    <p:random/>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Grp="1" noChangeArrowheads="1"/>
          </p:cNvSpPr>
          <p:nvPr>
            <p:ph type="title"/>
          </p:nvPr>
        </p:nvSpPr>
        <p:spPr/>
        <p:txBody>
          <a:bodyPr/>
          <a:lstStyle/>
          <a:p>
            <a:pPr eaLnBrk="1" hangingPunct="1"/>
            <a:r>
              <a:rPr lang="zh-CN" altLang="en-US" b="1" smtClean="0"/>
              <a:t>注视</a:t>
            </a:r>
          </a:p>
        </p:txBody>
      </p:sp>
      <p:sp>
        <p:nvSpPr>
          <p:cNvPr id="221186" name="Rectangle 2"/>
          <p:cNvSpPr>
            <a:spLocks noGrp="1" noChangeArrowheads="1"/>
          </p:cNvSpPr>
          <p:nvPr>
            <p:ph idx="1"/>
          </p:nvPr>
        </p:nvSpPr>
        <p:spPr>
          <a:xfrm>
            <a:off x="685800" y="1844675"/>
            <a:ext cx="8458200" cy="5181600"/>
          </a:xfrm>
        </p:spPr>
        <p:txBody>
          <a:bodyPr/>
          <a:lstStyle/>
          <a:p>
            <a:pPr eaLnBrk="1" hangingPunct="1">
              <a:buFont typeface="Wingdings" pitchFamily="2" charset="2"/>
              <a:buNone/>
            </a:pPr>
            <a:r>
              <a:rPr lang="en-US" altLang="zh-CN" smtClean="0"/>
              <a:t>     </a:t>
            </a:r>
          </a:p>
          <a:p>
            <a:pPr eaLnBrk="1" hangingPunct="1">
              <a:buFont typeface="Wingdings" pitchFamily="2" charset="2"/>
              <a:buNone/>
            </a:pPr>
            <a:r>
              <a:rPr lang="zh-CN" altLang="en-US" smtClean="0"/>
              <a:t>注视时间：应占谈话时间的</a:t>
            </a:r>
            <a:r>
              <a:rPr lang="en-US" altLang="zh-CN" smtClean="0"/>
              <a:t>50% — 70%</a:t>
            </a:r>
            <a:r>
              <a:rPr lang="zh-CN" altLang="en-US" smtClean="0"/>
              <a:t>三分</a:t>
            </a:r>
          </a:p>
          <a:p>
            <a:pPr eaLnBrk="1" hangingPunct="1">
              <a:buFont typeface="Wingdings" pitchFamily="2" charset="2"/>
              <a:buNone/>
            </a:pPr>
            <a:r>
              <a:rPr lang="zh-CN" altLang="en-US" smtClean="0"/>
              <a:t>              之一以下，表示不诚实，恐慌；</a:t>
            </a:r>
          </a:p>
          <a:p>
            <a:pPr eaLnBrk="1" hangingPunct="1">
              <a:buFont typeface="Wingdings" pitchFamily="2" charset="2"/>
              <a:buNone/>
            </a:pPr>
            <a:r>
              <a:rPr lang="zh-CN" altLang="en-US" smtClean="0"/>
              <a:t>     </a:t>
            </a:r>
            <a:r>
              <a:rPr lang="en-US" altLang="zh-CN" smtClean="0"/>
              <a:t>1</a:t>
            </a:r>
            <a:r>
              <a:rPr lang="zh-CN" altLang="en-US" smtClean="0"/>
              <a:t>、对方瞳孔放大，表示你有吸引力，喜欢</a:t>
            </a:r>
          </a:p>
          <a:p>
            <a:pPr eaLnBrk="1" hangingPunct="1">
              <a:buFont typeface="Wingdings" pitchFamily="2" charset="2"/>
              <a:buNone/>
            </a:pPr>
            <a:r>
              <a:rPr lang="zh-CN" altLang="en-US" smtClean="0"/>
              <a:t>     </a:t>
            </a:r>
            <a:r>
              <a:rPr lang="en-US" altLang="zh-CN" smtClean="0"/>
              <a:t>2</a:t>
            </a:r>
            <a:r>
              <a:rPr lang="zh-CN" altLang="en-US" smtClean="0"/>
              <a:t>、对方瞳孔缩小，表示敌意</a:t>
            </a:r>
          </a:p>
          <a:p>
            <a:pPr eaLnBrk="1" hangingPunct="1">
              <a:buFont typeface="Wingdings" pitchFamily="2" charset="2"/>
              <a:buNone/>
            </a:pPr>
            <a:r>
              <a:rPr lang="zh-CN" altLang="en-US" smtClean="0"/>
              <a:t>眨眼：平均每分钟 </a:t>
            </a:r>
            <a:r>
              <a:rPr lang="en-US" altLang="zh-CN" smtClean="0"/>
              <a:t>5 — 8 </a:t>
            </a:r>
            <a:r>
              <a:rPr lang="zh-CN" altLang="en-US" smtClean="0"/>
              <a:t>次</a:t>
            </a:r>
          </a:p>
          <a:p>
            <a:pPr eaLnBrk="1" hangingPunct="1">
              <a:buFont typeface="Wingdings" pitchFamily="2" charset="2"/>
              <a:buNone/>
            </a:pPr>
            <a:r>
              <a:rPr lang="zh-CN" altLang="en-US" smtClean="0"/>
              <a:t>               频率快，表示感兴趣；</a:t>
            </a:r>
          </a:p>
          <a:p>
            <a:pPr eaLnBrk="1" hangingPunct="1">
              <a:buFont typeface="Wingdings" pitchFamily="2" charset="2"/>
              <a:buNone/>
            </a:pPr>
            <a:r>
              <a:rPr lang="zh-CN" altLang="en-US" smtClean="0"/>
              <a:t>               经常闭眼，表示轻蔑；</a:t>
            </a:r>
          </a:p>
          <a:p>
            <a:pPr eaLnBrk="1" hangingPunct="1">
              <a:buFont typeface="Wingdings" pitchFamily="2" charset="2"/>
              <a:buNone/>
            </a:pPr>
            <a:endParaRPr lang="en-US" altLang="zh-CN" smtClean="0"/>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871538" y="982663"/>
            <a:ext cx="8162925" cy="641350"/>
          </a:xfrm>
        </p:spPr>
        <p:txBody>
          <a:bodyPr/>
          <a:lstStyle/>
          <a:p>
            <a:pPr eaLnBrk="1" hangingPunct="1"/>
            <a:r>
              <a:rPr lang="zh-CN" altLang="en-US" sz="3600" smtClean="0"/>
              <a:t>招聘成本</a:t>
            </a:r>
            <a:endParaRPr lang="zh-CN" altLang="en-US" smtClean="0"/>
          </a:p>
        </p:txBody>
      </p:sp>
      <p:sp>
        <p:nvSpPr>
          <p:cNvPr id="59395" name="Rectangle 3"/>
          <p:cNvSpPr>
            <a:spLocks noGrp="1" noChangeArrowheads="1"/>
          </p:cNvSpPr>
          <p:nvPr>
            <p:ph idx="1"/>
          </p:nvPr>
        </p:nvSpPr>
        <p:spPr/>
        <p:txBody>
          <a:bodyPr/>
          <a:lstStyle/>
          <a:p>
            <a:pPr eaLnBrk="1" hangingPunct="1"/>
            <a:r>
              <a:rPr lang="zh-CN" altLang="en-US" b="1" smtClean="0"/>
              <a:t>填补一名员工流动后的职位空缺的成本将是新聘员工年薪的</a:t>
            </a:r>
            <a:r>
              <a:rPr lang="en-US" altLang="zh-CN" b="1" smtClean="0"/>
              <a:t>1/3</a:t>
            </a:r>
            <a:r>
              <a:rPr lang="zh-CN" altLang="en-US" b="1" smtClean="0"/>
              <a:t>。</a:t>
            </a:r>
          </a:p>
          <a:p>
            <a:pPr eaLnBrk="1" hangingPunct="1"/>
            <a:r>
              <a:rPr lang="zh-CN" altLang="en-US" b="1" smtClean="0"/>
              <a:t>有形成本：招聘、选拔和培训费用</a:t>
            </a:r>
          </a:p>
          <a:p>
            <a:pPr eaLnBrk="1" hangingPunct="1"/>
            <a:r>
              <a:rPr lang="zh-CN" altLang="en-US" b="1" smtClean="0"/>
              <a:t>无形成本：生产率下降、其他员工工作量增加、士气低落及企业的不良名声等</a:t>
            </a:r>
            <a:br>
              <a:rPr lang="zh-CN" altLang="en-US" b="1" smtClean="0"/>
            </a:br>
            <a:r>
              <a:rPr lang="zh-CN" altLang="en-US" b="1" smtClean="0"/>
              <a:t>                    美国劳工部统计</a:t>
            </a:r>
          </a:p>
        </p:txBody>
      </p:sp>
    </p:spTree>
  </p:cSld>
  <p:clrMapOvr>
    <a:masterClrMapping/>
  </p:clrMapOvr>
  <p:transition>
    <p:random/>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Grp="1" noChangeArrowheads="1"/>
          </p:cNvSpPr>
          <p:nvPr>
            <p:ph type="title"/>
          </p:nvPr>
        </p:nvSpPr>
        <p:spPr/>
        <p:txBody>
          <a:bodyPr/>
          <a:lstStyle/>
          <a:p>
            <a:pPr eaLnBrk="1" hangingPunct="1"/>
            <a:r>
              <a:rPr lang="zh-CN" altLang="en-US" b="1" smtClean="0"/>
              <a:t>点头：</a:t>
            </a:r>
          </a:p>
        </p:txBody>
      </p:sp>
      <p:sp>
        <p:nvSpPr>
          <p:cNvPr id="222210" name="Rectangle 2"/>
          <p:cNvSpPr>
            <a:spLocks noGrp="1" noChangeArrowheads="1"/>
          </p:cNvSpPr>
          <p:nvPr>
            <p:ph idx="1"/>
          </p:nvPr>
        </p:nvSpPr>
        <p:spPr>
          <a:xfrm>
            <a:off x="684213" y="1844675"/>
            <a:ext cx="7772400" cy="5334000"/>
          </a:xfrm>
        </p:spPr>
        <p:txBody>
          <a:bodyPr/>
          <a:lstStyle/>
          <a:p>
            <a:pPr eaLnBrk="1" hangingPunct="1">
              <a:lnSpc>
                <a:spcPct val="90000"/>
              </a:lnSpc>
              <a:buFont typeface="Wingdings" pitchFamily="2" charset="2"/>
              <a:buNone/>
            </a:pPr>
            <a:endParaRPr lang="en-US" altLang="zh-CN" smtClean="0"/>
          </a:p>
          <a:p>
            <a:pPr eaLnBrk="1" hangingPunct="1">
              <a:lnSpc>
                <a:spcPct val="90000"/>
              </a:lnSpc>
              <a:buFont typeface="Wingdings" pitchFamily="2" charset="2"/>
              <a:buNone/>
            </a:pPr>
            <a:r>
              <a:rPr lang="en-US" altLang="zh-CN" smtClean="0"/>
              <a:t>   </a:t>
            </a:r>
            <a:r>
              <a:rPr lang="zh-CN" altLang="en-US" smtClean="0"/>
              <a:t>点头：表示感兴趣，鼓励继续谈话；</a:t>
            </a:r>
          </a:p>
          <a:p>
            <a:pPr eaLnBrk="1" hangingPunct="1">
              <a:lnSpc>
                <a:spcPct val="90000"/>
              </a:lnSpc>
              <a:buFont typeface="Wingdings" pitchFamily="2" charset="2"/>
              <a:buNone/>
            </a:pPr>
            <a:r>
              <a:rPr lang="zh-CN" altLang="en-US" smtClean="0"/>
              <a:t>               候选人频频点头，表示无主见；</a:t>
            </a:r>
          </a:p>
          <a:p>
            <a:pPr eaLnBrk="1" hangingPunct="1">
              <a:lnSpc>
                <a:spcPct val="90000"/>
              </a:lnSpc>
              <a:buFont typeface="Wingdings" pitchFamily="2" charset="2"/>
              <a:buNone/>
            </a:pPr>
            <a:r>
              <a:rPr lang="zh-CN" altLang="en-US" smtClean="0"/>
              <a:t>   重复摇头：表示乏味，希望改变</a:t>
            </a:r>
          </a:p>
          <a:p>
            <a:pPr eaLnBrk="1" hangingPunct="1">
              <a:lnSpc>
                <a:spcPct val="90000"/>
              </a:lnSpc>
              <a:buFont typeface="Wingdings" pitchFamily="2" charset="2"/>
              <a:buNone/>
            </a:pPr>
            <a:r>
              <a:rPr lang="zh-CN" altLang="en-US" smtClean="0"/>
              <a:t>               话题或尽快摊牌；         </a:t>
            </a:r>
          </a:p>
        </p:txBody>
      </p:sp>
    </p:spTree>
  </p:cSld>
  <p:clrMapOvr>
    <a:masterClrMapping/>
  </p:clrMapOvr>
  <p:transition>
    <p:random/>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Grp="1" noChangeArrowheads="1"/>
          </p:cNvSpPr>
          <p:nvPr>
            <p:ph type="title"/>
          </p:nvPr>
        </p:nvSpPr>
        <p:spPr/>
        <p:txBody>
          <a:bodyPr/>
          <a:lstStyle/>
          <a:p>
            <a:pPr eaLnBrk="1" hangingPunct="1"/>
            <a:r>
              <a:rPr lang="zh-CN" altLang="en-US" b="1" smtClean="0"/>
              <a:t>触摸</a:t>
            </a:r>
          </a:p>
        </p:txBody>
      </p:sp>
      <p:sp>
        <p:nvSpPr>
          <p:cNvPr id="223234" name="Rectangle 2"/>
          <p:cNvSpPr>
            <a:spLocks noGrp="1" noChangeArrowheads="1"/>
          </p:cNvSpPr>
          <p:nvPr>
            <p:ph idx="1"/>
          </p:nvPr>
        </p:nvSpPr>
        <p:spPr>
          <a:xfrm>
            <a:off x="684213" y="1600200"/>
            <a:ext cx="8459787" cy="5257800"/>
          </a:xfrm>
        </p:spPr>
        <p:txBody>
          <a:bodyPr>
            <a:normAutofit fontScale="92500" lnSpcReduction="10000"/>
          </a:bodyPr>
          <a:lstStyle/>
          <a:p>
            <a:pPr eaLnBrk="1" hangingPunct="1">
              <a:buFont typeface="Wingdings" pitchFamily="2" charset="2"/>
              <a:buNone/>
            </a:pPr>
            <a:r>
              <a:rPr lang="en-US" altLang="zh-CN" dirty="0" smtClean="0"/>
              <a:t>    </a:t>
            </a:r>
            <a:r>
              <a:rPr lang="zh-CN" altLang="en-US" dirty="0" smtClean="0"/>
              <a:t>手与额头：表示紧张思考、困惑、悔恨，</a:t>
            </a:r>
          </a:p>
          <a:p>
            <a:pPr eaLnBrk="1" hangingPunct="1">
              <a:buFont typeface="Wingdings" pitchFamily="2" charset="2"/>
              <a:buNone/>
            </a:pPr>
            <a:r>
              <a:rPr lang="zh-CN" altLang="en-US" dirty="0" smtClean="0"/>
              <a:t>                        或顿悟；</a:t>
            </a:r>
          </a:p>
          <a:p>
            <a:pPr eaLnBrk="1" hangingPunct="1">
              <a:buFont typeface="Wingdings" pitchFamily="2" charset="2"/>
              <a:buNone/>
            </a:pPr>
            <a:r>
              <a:rPr lang="zh-CN" altLang="en-US" dirty="0" smtClean="0"/>
              <a:t>    手与眼睛：掩饰行为，表示延期思考；</a:t>
            </a:r>
          </a:p>
          <a:p>
            <a:pPr eaLnBrk="1" hangingPunct="1">
              <a:buFont typeface="Wingdings" pitchFamily="2" charset="2"/>
              <a:buNone/>
            </a:pPr>
            <a:r>
              <a:rPr lang="zh-CN" altLang="en-US" dirty="0" smtClean="0"/>
              <a:t>    手与鼻子：表示犹豫、怀疑、无从回答；</a:t>
            </a:r>
          </a:p>
          <a:p>
            <a:pPr eaLnBrk="1" hangingPunct="1">
              <a:buFont typeface="Wingdings" pitchFamily="2" charset="2"/>
              <a:buNone/>
            </a:pPr>
            <a:r>
              <a:rPr lang="zh-CN" altLang="en-US" dirty="0" smtClean="0"/>
              <a:t>    手与嘴：表示怀疑、戒心、掩饰自己；</a:t>
            </a:r>
          </a:p>
          <a:p>
            <a:pPr eaLnBrk="1" hangingPunct="1">
              <a:buFont typeface="Wingdings" pitchFamily="2" charset="2"/>
              <a:buNone/>
            </a:pPr>
            <a:r>
              <a:rPr lang="zh-CN" altLang="en-US" dirty="0" smtClean="0"/>
              <a:t>    手与耳垂：表示谈话乏味、无聊、对话题反感；</a:t>
            </a:r>
          </a:p>
          <a:p>
            <a:pPr eaLnBrk="1" hangingPunct="1">
              <a:buFont typeface="Wingdings" pitchFamily="2" charset="2"/>
              <a:buNone/>
            </a:pPr>
            <a:r>
              <a:rPr lang="zh-CN" altLang="en-US" dirty="0" smtClean="0"/>
              <a:t>    手与脸颊：表示犹豫、困惑、为难；</a:t>
            </a:r>
          </a:p>
          <a:p>
            <a:pPr eaLnBrk="1" hangingPunct="1">
              <a:buFont typeface="Wingdings" pitchFamily="2" charset="2"/>
              <a:buNone/>
            </a:pPr>
            <a:r>
              <a:rPr lang="zh-CN" altLang="en-US" dirty="0" smtClean="0"/>
              <a:t>    手与下颚：表示评估；</a:t>
            </a:r>
          </a:p>
          <a:p>
            <a:pPr eaLnBrk="1" hangingPunct="1">
              <a:buFont typeface="Wingdings" pitchFamily="2" charset="2"/>
              <a:buNone/>
            </a:pPr>
            <a:r>
              <a:rPr lang="zh-CN" altLang="en-US" dirty="0" smtClean="0"/>
              <a:t>    手与后脑：表示困惑、为难、紧张思考。</a:t>
            </a:r>
          </a:p>
          <a:p>
            <a:pPr eaLnBrk="1" hangingPunct="1">
              <a:buFont typeface="Wingdings" pitchFamily="2" charset="2"/>
              <a:buNone/>
            </a:pPr>
            <a:r>
              <a:rPr lang="zh-CN" altLang="en-US" dirty="0" smtClean="0"/>
              <a:t>   </a:t>
            </a:r>
          </a:p>
        </p:txBody>
      </p:sp>
    </p:spTree>
  </p:cSld>
  <p:clrMapOvr>
    <a:masterClrMapping/>
  </p:clrMapOvr>
  <p:transition>
    <p:random/>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68313" y="908050"/>
            <a:ext cx="8162925" cy="701675"/>
          </a:xfrm>
        </p:spPr>
        <p:txBody>
          <a:bodyPr>
            <a:normAutofit fontScale="90000"/>
          </a:bodyPr>
          <a:lstStyle/>
          <a:p>
            <a:pPr eaLnBrk="1" hangingPunct="1"/>
            <a:r>
              <a:rPr lang="zh-CN" altLang="en-US" smtClean="0"/>
              <a:t>招聘陷阱及解决办法</a:t>
            </a:r>
          </a:p>
        </p:txBody>
      </p:sp>
      <p:sp>
        <p:nvSpPr>
          <p:cNvPr id="230403" name="Rectangle 3"/>
          <p:cNvSpPr>
            <a:spLocks noChangeArrowheads="1"/>
          </p:cNvSpPr>
          <p:nvPr/>
        </p:nvSpPr>
        <p:spPr bwMode="auto">
          <a:xfrm>
            <a:off x="539750" y="1989138"/>
            <a:ext cx="8110538" cy="4191000"/>
          </a:xfrm>
          <a:prstGeom prst="rect">
            <a:avLst/>
          </a:prstGeom>
          <a:noFill/>
          <a:ln w="9525">
            <a:noFill/>
            <a:miter lim="800000"/>
            <a:headEnd/>
            <a:tailEnd/>
          </a:ln>
        </p:spPr>
        <p:txBody>
          <a:bodyPr/>
          <a:lstStyle/>
          <a:p>
            <a:pPr marL="342900" indent="-342900">
              <a:spcBef>
                <a:spcPct val="20000"/>
              </a:spcBef>
              <a:buClr>
                <a:schemeClr val="folHlink"/>
              </a:buClr>
              <a:buSzPct val="75000"/>
              <a:buFont typeface="Wingdings" pitchFamily="2" charset="2"/>
              <a:buChar char="n"/>
            </a:pPr>
            <a:r>
              <a:rPr lang="zh-CN" altLang="en-US" sz="2800" b="0">
                <a:ea typeface="幼圆" pitchFamily="49" charset="-122"/>
              </a:rPr>
              <a:t>招聘的误区</a:t>
            </a:r>
          </a:p>
          <a:p>
            <a:pPr marL="342900" indent="-342900">
              <a:spcBef>
                <a:spcPct val="20000"/>
              </a:spcBef>
              <a:buClr>
                <a:schemeClr val="folHlink"/>
              </a:buClr>
              <a:buSzPct val="75000"/>
              <a:buFont typeface="Wingdings" pitchFamily="2" charset="2"/>
              <a:buNone/>
            </a:pPr>
            <a:r>
              <a:rPr lang="zh-CN" altLang="en-US" sz="2800" b="0">
                <a:ea typeface="幼圆" pitchFamily="49" charset="-122"/>
              </a:rPr>
              <a:t>                 重表面，轻本质</a:t>
            </a:r>
          </a:p>
          <a:p>
            <a:pPr marL="342900" indent="-342900">
              <a:spcBef>
                <a:spcPct val="20000"/>
              </a:spcBef>
              <a:buClr>
                <a:schemeClr val="folHlink"/>
              </a:buClr>
              <a:buSzPct val="75000"/>
              <a:buFont typeface="Wingdings" pitchFamily="2" charset="2"/>
              <a:buNone/>
            </a:pPr>
            <a:r>
              <a:rPr lang="zh-CN" altLang="en-US" sz="2800" b="0">
                <a:ea typeface="幼圆" pitchFamily="49" charset="-122"/>
              </a:rPr>
              <a:t>                 重介绍，轻聆听</a:t>
            </a:r>
          </a:p>
          <a:p>
            <a:pPr marL="342900" indent="-342900">
              <a:spcBef>
                <a:spcPct val="20000"/>
              </a:spcBef>
              <a:buClr>
                <a:schemeClr val="folHlink"/>
              </a:buClr>
              <a:buSzPct val="75000"/>
              <a:buFont typeface="Wingdings" pitchFamily="2" charset="2"/>
              <a:buNone/>
            </a:pPr>
            <a:r>
              <a:rPr lang="zh-CN" altLang="en-US" sz="2800" b="0">
                <a:ea typeface="幼圆" pitchFamily="49" charset="-122"/>
              </a:rPr>
              <a:t>                 重表现，轻探询</a:t>
            </a:r>
          </a:p>
          <a:p>
            <a:pPr marL="342900" indent="-342900">
              <a:spcBef>
                <a:spcPct val="20000"/>
              </a:spcBef>
              <a:buClr>
                <a:schemeClr val="folHlink"/>
              </a:buClr>
              <a:buSzPct val="75000"/>
              <a:buFont typeface="Wingdings" pitchFamily="2" charset="2"/>
              <a:buNone/>
            </a:pPr>
            <a:r>
              <a:rPr lang="zh-CN" altLang="en-US" sz="2800" b="0">
                <a:ea typeface="幼圆" pitchFamily="49" charset="-122"/>
              </a:rPr>
              <a:t>                            </a:t>
            </a:r>
          </a:p>
          <a:p>
            <a:pPr marL="342900" indent="-342900">
              <a:spcBef>
                <a:spcPct val="20000"/>
              </a:spcBef>
              <a:buClr>
                <a:schemeClr val="folHlink"/>
              </a:buClr>
              <a:buSzPct val="75000"/>
              <a:buFont typeface="Wingdings" pitchFamily="2" charset="2"/>
              <a:buNone/>
            </a:pPr>
            <a:r>
              <a:rPr lang="zh-CN" altLang="en-US" sz="2800" b="0">
                <a:ea typeface="幼圆" pitchFamily="49" charset="-122"/>
              </a:rPr>
              <a:t>                     “面试与反面试”</a:t>
            </a:r>
          </a:p>
        </p:txBody>
      </p:sp>
    </p:spTree>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idx="1"/>
          </p:nvPr>
        </p:nvSpPr>
        <p:spPr>
          <a:xfrm>
            <a:off x="611188" y="1916113"/>
            <a:ext cx="7772400" cy="3527425"/>
          </a:xfrm>
          <a:noFill/>
        </p:spPr>
        <p:txBody>
          <a:bodyPr/>
          <a:lstStyle/>
          <a:p>
            <a:pPr marL="9525" indent="38100" eaLnBrk="1" hangingPunct="1">
              <a:buFont typeface="Wingdings" pitchFamily="2" charset="2"/>
              <a:buNone/>
            </a:pPr>
            <a:r>
              <a:rPr lang="zh-CN" altLang="en-US" sz="2400" b="1" i="1" smtClean="0">
                <a:solidFill>
                  <a:schemeClr val="tx2"/>
                </a:solidFill>
              </a:rPr>
              <a:t>自  检</a:t>
            </a:r>
          </a:p>
          <a:p>
            <a:pPr marL="9525" indent="38100" eaLnBrk="1" hangingPunct="1">
              <a:buFont typeface="Wingdings" pitchFamily="2" charset="2"/>
              <a:buNone/>
            </a:pPr>
            <a:r>
              <a:rPr lang="zh-CN" altLang="en-US" sz="2400" smtClean="0"/>
              <a:t>       有的人在电话里交谈时给人非常好的印象，但一见面，对他的印象就会大打折扣。你知道这是为什么吗？</a:t>
            </a:r>
          </a:p>
          <a:p>
            <a:pPr marL="9525" indent="38100" eaLnBrk="1" hangingPunct="1">
              <a:buFont typeface="Wingdings" pitchFamily="2" charset="2"/>
              <a:buNone/>
            </a:pPr>
            <a:r>
              <a:rPr lang="en-US" altLang="zh-CN" sz="2400" smtClean="0"/>
              <a:t>___________________________________________________________________________________________________________________________________________________</a:t>
            </a:r>
          </a:p>
          <a:p>
            <a:pPr marL="9525" indent="38100" eaLnBrk="1" hangingPunct="1">
              <a:buFont typeface="Wingdings" pitchFamily="2" charset="2"/>
              <a:buNone/>
            </a:pPr>
            <a:endParaRPr lang="en-US" altLang="zh-CN" sz="2400" b="1" smtClean="0">
              <a:solidFill>
                <a:schemeClr val="tx2"/>
              </a:solidFill>
            </a:endParaRPr>
          </a:p>
          <a:p>
            <a:pPr marL="9525" indent="38100" eaLnBrk="1" hangingPunct="1">
              <a:buFont typeface="Wingdings" pitchFamily="2" charset="2"/>
              <a:buNone/>
            </a:pPr>
            <a:endParaRPr lang="en-US" altLang="zh-CN" sz="2400" smtClean="0">
              <a:solidFill>
                <a:schemeClr val="tx2"/>
              </a:solidFill>
            </a:endParaRPr>
          </a:p>
        </p:txBody>
      </p:sp>
    </p:spTree>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250825" y="981075"/>
            <a:ext cx="5594350" cy="579438"/>
          </a:xfrm>
        </p:spPr>
        <p:txBody>
          <a:bodyPr/>
          <a:lstStyle/>
          <a:p>
            <a:pPr eaLnBrk="1" hangingPunct="1"/>
            <a:r>
              <a:rPr lang="zh-CN" altLang="en-US" sz="3200" smtClean="0"/>
              <a:t>面试中的常见错误</a:t>
            </a:r>
          </a:p>
        </p:txBody>
      </p:sp>
      <p:sp>
        <p:nvSpPr>
          <p:cNvPr id="232451" name="Rectangle 3"/>
          <p:cNvSpPr>
            <a:spLocks noGrp="1" noChangeArrowheads="1"/>
          </p:cNvSpPr>
          <p:nvPr>
            <p:ph idx="1"/>
          </p:nvPr>
        </p:nvSpPr>
        <p:spPr>
          <a:xfrm>
            <a:off x="971550" y="1773238"/>
            <a:ext cx="7696200" cy="4176712"/>
          </a:xfrm>
        </p:spPr>
        <p:txBody>
          <a:bodyPr>
            <a:normAutofit lnSpcReduction="10000"/>
          </a:bodyPr>
          <a:lstStyle/>
          <a:p>
            <a:pPr eaLnBrk="1" hangingPunct="1">
              <a:lnSpc>
                <a:spcPct val="80000"/>
              </a:lnSpc>
            </a:pPr>
            <a:r>
              <a:rPr lang="zh-CN" altLang="en-US" sz="2400" smtClean="0">
                <a:latin typeface="幼圆" pitchFamily="49" charset="-122"/>
              </a:rPr>
              <a:t>刻板印象（思维定势，性别差异、学历差异＝能力差异）</a:t>
            </a:r>
          </a:p>
          <a:p>
            <a:pPr eaLnBrk="1" hangingPunct="1">
              <a:lnSpc>
                <a:spcPct val="80000"/>
              </a:lnSpc>
            </a:pPr>
            <a:r>
              <a:rPr lang="zh-CN" altLang="en-US" sz="2400" smtClean="0">
                <a:latin typeface="幼圆" pitchFamily="49" charset="-122"/>
              </a:rPr>
              <a:t>似我效应</a:t>
            </a:r>
          </a:p>
          <a:p>
            <a:pPr eaLnBrk="1" hangingPunct="1">
              <a:lnSpc>
                <a:spcPct val="80000"/>
              </a:lnSpc>
            </a:pPr>
            <a:r>
              <a:rPr lang="zh-CN" altLang="en-US" sz="2400" smtClean="0">
                <a:latin typeface="幼圆" pitchFamily="49" charset="-122"/>
              </a:rPr>
              <a:t>第一印象（首因效应、近因效应）</a:t>
            </a:r>
          </a:p>
          <a:p>
            <a:pPr eaLnBrk="1" hangingPunct="1">
              <a:lnSpc>
                <a:spcPct val="80000"/>
              </a:lnSpc>
            </a:pPr>
            <a:r>
              <a:rPr lang="zh-CN" altLang="en-US" sz="2400" smtClean="0">
                <a:latin typeface="幼圆" pitchFamily="49" charset="-122"/>
              </a:rPr>
              <a:t>晕轮效应（涟漪效应）</a:t>
            </a:r>
          </a:p>
          <a:p>
            <a:pPr eaLnBrk="1" hangingPunct="1">
              <a:lnSpc>
                <a:spcPct val="80000"/>
              </a:lnSpc>
            </a:pPr>
            <a:r>
              <a:rPr lang="zh-CN" altLang="en-US" sz="2400" smtClean="0">
                <a:latin typeface="幼圆" pitchFamily="49" charset="-122"/>
              </a:rPr>
              <a:t>录用压力</a:t>
            </a:r>
          </a:p>
          <a:p>
            <a:pPr eaLnBrk="1" hangingPunct="1">
              <a:lnSpc>
                <a:spcPct val="80000"/>
              </a:lnSpc>
            </a:pPr>
            <a:r>
              <a:rPr lang="zh-CN" altLang="en-US" sz="2400" smtClean="0">
                <a:latin typeface="幼圆" pitchFamily="49" charset="-122"/>
              </a:rPr>
              <a:t>相信介绍信或介绍人</a:t>
            </a:r>
          </a:p>
          <a:p>
            <a:pPr eaLnBrk="1" hangingPunct="1">
              <a:lnSpc>
                <a:spcPct val="80000"/>
              </a:lnSpc>
            </a:pPr>
            <a:r>
              <a:rPr lang="zh-CN" altLang="en-US" sz="2400" smtClean="0">
                <a:latin typeface="幼圆" pitchFamily="49" charset="-122"/>
              </a:rPr>
              <a:t>非结构化的面谈</a:t>
            </a:r>
          </a:p>
          <a:p>
            <a:pPr eaLnBrk="1" hangingPunct="1">
              <a:lnSpc>
                <a:spcPct val="80000"/>
              </a:lnSpc>
            </a:pPr>
            <a:r>
              <a:rPr lang="zh-CN" altLang="en-US" sz="2400" smtClean="0">
                <a:latin typeface="幼圆" pitchFamily="49" charset="-122"/>
              </a:rPr>
              <a:t>忽略动机匹配度</a:t>
            </a:r>
          </a:p>
          <a:p>
            <a:pPr eaLnBrk="1" hangingPunct="1">
              <a:lnSpc>
                <a:spcPct val="80000"/>
              </a:lnSpc>
            </a:pPr>
            <a:r>
              <a:rPr lang="zh-CN" altLang="en-US" sz="2400" smtClean="0">
                <a:latin typeface="幼圆" pitchFamily="49" charset="-122"/>
              </a:rPr>
              <a:t>忽视情商因素</a:t>
            </a:r>
            <a:r>
              <a:rPr lang="en-US" altLang="zh-CN" sz="2400" smtClean="0">
                <a:latin typeface="幼圆" pitchFamily="49" charset="-122"/>
              </a:rPr>
              <a:t>(</a:t>
            </a:r>
            <a:r>
              <a:rPr lang="zh-CN" altLang="en-US" sz="2400" smtClean="0">
                <a:latin typeface="幼圆" pitchFamily="49" charset="-122"/>
              </a:rPr>
              <a:t>重视文凭、职称等硬件，忽视人际沟通</a:t>
            </a:r>
            <a:r>
              <a:rPr lang="en-US" altLang="zh-CN" sz="2400" smtClean="0">
                <a:latin typeface="幼圆" pitchFamily="49" charset="-122"/>
              </a:rPr>
              <a:t>/</a:t>
            </a:r>
            <a:r>
              <a:rPr lang="zh-CN" altLang="en-US" sz="2400" smtClean="0">
                <a:latin typeface="幼圆" pitchFamily="49" charset="-122"/>
              </a:rPr>
              <a:t>团队精神</a:t>
            </a:r>
            <a:r>
              <a:rPr lang="en-US" altLang="zh-CN" sz="2400" smtClean="0"/>
              <a:t>…</a:t>
            </a:r>
            <a:r>
              <a:rPr lang="zh-CN" altLang="en-US" sz="2400" smtClean="0">
                <a:latin typeface="幼圆" pitchFamily="49" charset="-122"/>
              </a:rPr>
              <a:t>等软件</a:t>
            </a:r>
            <a:r>
              <a:rPr lang="en-US" altLang="zh-CN" sz="2400" smtClean="0">
                <a:latin typeface="幼圆" pitchFamily="49" charset="-122"/>
              </a:rPr>
              <a:t>)</a:t>
            </a:r>
          </a:p>
          <a:p>
            <a:pPr eaLnBrk="1" hangingPunct="1">
              <a:lnSpc>
                <a:spcPct val="80000"/>
              </a:lnSpc>
            </a:pPr>
            <a:r>
              <a:rPr lang="zh-CN" altLang="en-US" sz="2400" smtClean="0">
                <a:latin typeface="幼圆" pitchFamily="49" charset="-122"/>
              </a:rPr>
              <a:t>问真空里的问题（如果</a:t>
            </a:r>
            <a:r>
              <a:rPr lang="en-US" altLang="zh-CN" sz="2400" smtClean="0"/>
              <a:t>…</a:t>
            </a:r>
            <a:r>
              <a:rPr lang="zh-CN" altLang="en-US" sz="2400" smtClean="0">
                <a:latin typeface="幼圆" pitchFamily="49" charset="-122"/>
              </a:rPr>
              <a:t>，你将</a:t>
            </a:r>
            <a:r>
              <a:rPr lang="en-US" altLang="zh-CN" sz="2400" smtClean="0"/>
              <a:t>…</a:t>
            </a:r>
            <a:r>
              <a:rPr lang="en-US" altLang="zh-CN" sz="2400" smtClean="0">
                <a:latin typeface="幼圆" pitchFamily="49" charset="-122"/>
              </a:rPr>
              <a:t>.</a:t>
            </a:r>
            <a:r>
              <a:rPr lang="zh-CN" altLang="en-US" sz="2400" smtClean="0">
                <a:latin typeface="幼圆" pitchFamily="49" charset="-122"/>
              </a:rPr>
              <a:t>？例：如果给你一个团队，你将如何领导呢？）</a:t>
            </a:r>
          </a:p>
          <a:p>
            <a:pPr eaLnBrk="1" hangingPunct="1">
              <a:lnSpc>
                <a:spcPct val="80000"/>
              </a:lnSpc>
              <a:buFont typeface="Wingdings" pitchFamily="2" charset="2"/>
              <a:buNone/>
            </a:pPr>
            <a:endParaRPr lang="zh-CN" altLang="en-US" sz="2400" smtClean="0">
              <a:latin typeface="幼圆" pitchFamily="49" charset="-122"/>
            </a:endParaRPr>
          </a:p>
          <a:p>
            <a:pPr eaLnBrk="1" hangingPunct="1">
              <a:lnSpc>
                <a:spcPct val="80000"/>
              </a:lnSpc>
            </a:pPr>
            <a:endParaRPr lang="en-US" altLang="zh-CN" sz="2400" smtClean="0">
              <a:latin typeface="幼圆" pitchFamily="49" charset="-122"/>
            </a:endParaRPr>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3"/>
          <p:cNvSpPr>
            <a:spLocks noGrp="1" noChangeArrowheads="1"/>
          </p:cNvSpPr>
          <p:nvPr>
            <p:ph type="title"/>
          </p:nvPr>
        </p:nvSpPr>
        <p:spPr>
          <a:xfrm>
            <a:off x="468313" y="765175"/>
            <a:ext cx="7710487" cy="579438"/>
          </a:xfrm>
          <a:noFill/>
        </p:spPr>
        <p:txBody>
          <a:bodyPr/>
          <a:lstStyle/>
          <a:p>
            <a:pPr eaLnBrk="1" hangingPunct="1"/>
            <a:r>
              <a:rPr lang="zh-CN" altLang="en-US" sz="3200" smtClean="0"/>
              <a:t>评估中的误区及避免方法</a:t>
            </a:r>
          </a:p>
        </p:txBody>
      </p:sp>
      <p:sp>
        <p:nvSpPr>
          <p:cNvPr id="234498" name="Rectangle 2"/>
          <p:cNvSpPr>
            <a:spLocks noGrp="1" noChangeArrowheads="1"/>
          </p:cNvSpPr>
          <p:nvPr>
            <p:ph idx="1"/>
          </p:nvPr>
        </p:nvSpPr>
        <p:spPr>
          <a:xfrm>
            <a:off x="684213" y="1916113"/>
            <a:ext cx="7772400" cy="4114800"/>
          </a:xfrm>
          <a:noFill/>
        </p:spPr>
        <p:txBody>
          <a:bodyPr/>
          <a:lstStyle/>
          <a:p>
            <a:pPr marL="57150" indent="-57150" eaLnBrk="1" hangingPunct="1">
              <a:lnSpc>
                <a:spcPct val="90000"/>
              </a:lnSpc>
              <a:buFont typeface="Wingdings" pitchFamily="2" charset="2"/>
              <a:buNone/>
            </a:pPr>
            <a:r>
              <a:rPr lang="zh-CN" altLang="en-US" sz="2000" smtClean="0"/>
              <a:t>评估中有很多很多的误区：</a:t>
            </a:r>
          </a:p>
          <a:p>
            <a:pPr marL="57150" indent="-57150" eaLnBrk="1" hangingPunct="1">
              <a:lnSpc>
                <a:spcPct val="90000"/>
              </a:lnSpc>
              <a:buFont typeface="Wingdings" pitchFamily="2" charset="2"/>
              <a:buNone/>
            </a:pPr>
            <a:r>
              <a:rPr lang="zh-CN" altLang="en-US" sz="2000" smtClean="0"/>
              <a:t>       （</a:t>
            </a:r>
            <a:r>
              <a:rPr lang="en-US" altLang="zh-CN" sz="2000" smtClean="0"/>
              <a:t>1</a:t>
            </a:r>
            <a:r>
              <a:rPr lang="zh-CN" altLang="en-US" sz="2000" smtClean="0"/>
              <a:t>）像我</a:t>
            </a:r>
          </a:p>
          <a:p>
            <a:pPr marL="57150" indent="-57150" eaLnBrk="1" hangingPunct="1">
              <a:lnSpc>
                <a:spcPct val="90000"/>
              </a:lnSpc>
              <a:buFont typeface="Wingdings" pitchFamily="2" charset="2"/>
              <a:buNone/>
            </a:pPr>
            <a:r>
              <a:rPr lang="zh-CN" altLang="en-US" sz="2000" smtClean="0"/>
              <a:t>         比如我是面试经理，在跟候选人不断闲聊的过程中，发现我跟候选人不仅是同一个学校毕业的，而且还是一个系的。再跟另外一个候选人聊，又发现他跟我父母是一个单位的。如果发现这么多共同点，那你就要警惕了，因为人的脑子里有一个很大的误区，叫“像我”。只要别人跟自己有一点相关，哪怕是都爱吃辣，都坐地铁上班，都是“像我”效应。你在给他评估的时候可能分数就要比别人高一些。这个误区基本上去不掉。</a:t>
            </a:r>
          </a:p>
          <a:p>
            <a:pPr marL="57150" indent="-57150" eaLnBrk="1" hangingPunct="1">
              <a:lnSpc>
                <a:spcPct val="90000"/>
              </a:lnSpc>
              <a:buFont typeface="Wingdings" pitchFamily="2" charset="2"/>
              <a:buNone/>
            </a:pPr>
            <a:r>
              <a:rPr lang="zh-CN" altLang="en-US" sz="2000" smtClean="0"/>
              <a:t>        </a:t>
            </a:r>
          </a:p>
          <a:p>
            <a:pPr marL="57150" indent="-57150" eaLnBrk="1" hangingPunct="1">
              <a:lnSpc>
                <a:spcPct val="90000"/>
              </a:lnSpc>
              <a:buFont typeface="Wingdings" pitchFamily="2" charset="2"/>
              <a:buNone/>
            </a:pPr>
            <a:r>
              <a:rPr lang="zh-CN" altLang="en-US" sz="2000" smtClean="0"/>
              <a:t>         </a:t>
            </a:r>
            <a:r>
              <a:rPr lang="zh-CN" altLang="en-US" sz="2000" smtClean="0">
                <a:solidFill>
                  <a:schemeClr val="tx2"/>
                </a:solidFill>
              </a:rPr>
              <a:t>避免方法：笔记要记得更真实、更客观，应该把所有候选人的笔记都记好了以后，判断谁更合适，而不是看谁更像我。</a:t>
            </a:r>
          </a:p>
          <a:p>
            <a:pPr marL="57150" indent="-57150" eaLnBrk="1" hangingPunct="1">
              <a:lnSpc>
                <a:spcPct val="90000"/>
              </a:lnSpc>
              <a:buFont typeface="Wingdings" pitchFamily="2" charset="2"/>
              <a:buNone/>
            </a:pPr>
            <a:endParaRPr lang="en-US" altLang="zh-CN" sz="2000" smtClean="0">
              <a:solidFill>
                <a:schemeClr val="tx2"/>
              </a:solidFill>
            </a:endParaRPr>
          </a:p>
        </p:txBody>
      </p:sp>
    </p:spTree>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idx="1"/>
          </p:nvPr>
        </p:nvSpPr>
        <p:spPr>
          <a:xfrm>
            <a:off x="250825" y="1773238"/>
            <a:ext cx="8458200" cy="4724400"/>
          </a:xfrm>
          <a:noFill/>
        </p:spPr>
        <p:txBody>
          <a:bodyPr/>
          <a:lstStyle/>
          <a:p>
            <a:pPr marL="57150" indent="-57150" eaLnBrk="1" hangingPunct="1">
              <a:buFont typeface="Wingdings" pitchFamily="2" charset="2"/>
              <a:buNone/>
            </a:pPr>
            <a:r>
              <a:rPr lang="en-US" altLang="zh-CN" sz="2000" smtClean="0"/>
              <a:t>       </a:t>
            </a:r>
            <a:r>
              <a:rPr lang="zh-CN" altLang="en-US" sz="2000" smtClean="0"/>
              <a:t>（</a:t>
            </a:r>
            <a:r>
              <a:rPr lang="en-US" altLang="zh-CN" sz="2000" smtClean="0"/>
              <a:t>2</a:t>
            </a:r>
            <a:r>
              <a:rPr lang="zh-CN" altLang="en-US" sz="2000" smtClean="0"/>
              <a:t>）晕轮效应</a:t>
            </a:r>
          </a:p>
          <a:p>
            <a:pPr marL="57150" indent="-57150" eaLnBrk="1" hangingPunct="1">
              <a:buFont typeface="Wingdings" pitchFamily="2" charset="2"/>
              <a:buNone/>
            </a:pPr>
            <a:r>
              <a:rPr lang="zh-CN" altLang="en-US" sz="2000" smtClean="0"/>
              <a:t>         有一个人要应聘销售人员，面试的人发现他长着“四环素牙”，认为牙齿关系一个人的身份，此人做销售有失身份，就认为他不适合作销售。这个牙齿的缺点太突出了，以至于这个人哪怕着装特别得体，业务非常熟练都被这个牙齿的晕轮笼罩了，而不愿意去考虑其他。相反，一个人的某个优点特别突出，他的其他缺点，如英文水平不好也能容忍，计算机不好也没什么，这就叫晕轮效应。</a:t>
            </a:r>
          </a:p>
          <a:p>
            <a:pPr marL="57150" indent="-57150" eaLnBrk="1" hangingPunct="1">
              <a:buFont typeface="Wingdings" pitchFamily="2" charset="2"/>
              <a:buNone/>
            </a:pPr>
            <a:endParaRPr lang="zh-CN" altLang="en-US" sz="2000" smtClean="0"/>
          </a:p>
          <a:p>
            <a:pPr marL="57150" indent="-57150" eaLnBrk="1" hangingPunct="1">
              <a:buFont typeface="Wingdings" pitchFamily="2" charset="2"/>
              <a:buNone/>
            </a:pPr>
            <a:r>
              <a:rPr lang="zh-CN" altLang="en-US" sz="2000" smtClean="0"/>
              <a:t>         </a:t>
            </a:r>
            <a:r>
              <a:rPr lang="zh-CN" altLang="en-US" sz="2000" smtClean="0">
                <a:solidFill>
                  <a:schemeClr val="tx2"/>
                </a:solidFill>
              </a:rPr>
              <a:t>避免方法：没办法去根。只能时刻提配自己，如果候选人的某个亮点太亮了，就必须把它谈化，并刻意地去挖掘他背后那些信息。</a:t>
            </a:r>
          </a:p>
          <a:p>
            <a:pPr marL="57150" indent="-57150" eaLnBrk="1" hangingPunct="1">
              <a:buFont typeface="Wingdings" pitchFamily="2" charset="2"/>
              <a:buNone/>
            </a:pPr>
            <a:endParaRPr lang="en-US" altLang="zh-CN" sz="2000" smtClean="0"/>
          </a:p>
        </p:txBody>
      </p:sp>
    </p:spTree>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idx="1"/>
          </p:nvPr>
        </p:nvSpPr>
        <p:spPr>
          <a:xfrm>
            <a:off x="684213" y="1773238"/>
            <a:ext cx="7772400" cy="4114800"/>
          </a:xfrm>
          <a:noFill/>
        </p:spPr>
        <p:txBody>
          <a:bodyPr/>
          <a:lstStyle/>
          <a:p>
            <a:pPr marL="9525" indent="38100" eaLnBrk="1" hangingPunct="1">
              <a:lnSpc>
                <a:spcPct val="90000"/>
              </a:lnSpc>
              <a:buFont typeface="Wingdings" pitchFamily="2" charset="2"/>
              <a:buNone/>
            </a:pPr>
            <a:r>
              <a:rPr lang="en-US" altLang="zh-CN" sz="2000" smtClean="0"/>
              <a:t>      </a:t>
            </a:r>
            <a:r>
              <a:rPr lang="zh-CN" altLang="en-US" sz="2000" smtClean="0"/>
              <a:t>（</a:t>
            </a:r>
            <a:r>
              <a:rPr lang="en-US" altLang="zh-CN" sz="2000" smtClean="0"/>
              <a:t>3</a:t>
            </a:r>
            <a:r>
              <a:rPr lang="zh-CN" altLang="en-US" sz="2000" smtClean="0"/>
              <a:t>）相比错误</a:t>
            </a:r>
          </a:p>
          <a:p>
            <a:pPr marL="9525" indent="38100" eaLnBrk="1" hangingPunct="1">
              <a:lnSpc>
                <a:spcPct val="90000"/>
              </a:lnSpc>
              <a:buFont typeface="Wingdings" pitchFamily="2" charset="2"/>
              <a:buNone/>
            </a:pPr>
            <a:r>
              <a:rPr lang="zh-CN" altLang="en-US" sz="2000" smtClean="0"/>
              <a:t>        比如来了很多候选人，其中有一个非常出色，非常有光彩，一同应试的其他人与他相比，就显得很一般，这就叫相比错误。</a:t>
            </a:r>
          </a:p>
          <a:p>
            <a:pPr marL="9525" indent="38100" eaLnBrk="1" hangingPunct="1">
              <a:lnSpc>
                <a:spcPct val="90000"/>
              </a:lnSpc>
              <a:buFont typeface="Wingdings" pitchFamily="2" charset="2"/>
              <a:buNone/>
            </a:pPr>
            <a:r>
              <a:rPr lang="zh-CN" altLang="en-US" sz="2000" smtClean="0"/>
              <a:t>        遇上这种情况，你需要冷静地问一句：“我怎么知道他最适合我的公司？”最好的不一定是最适合的，你非抓着这个最好的不放，等你发现人家根本不适合你，不愿意来，你再回头找原来的候选人，也许他们已经在你对手的公司上班了。这就是相比错误，相比错误的关键就是以人比人。</a:t>
            </a:r>
          </a:p>
          <a:p>
            <a:pPr marL="9525" indent="38100" eaLnBrk="1" hangingPunct="1">
              <a:lnSpc>
                <a:spcPct val="90000"/>
              </a:lnSpc>
              <a:buFont typeface="Wingdings" pitchFamily="2" charset="2"/>
              <a:buNone/>
            </a:pPr>
            <a:endParaRPr lang="zh-CN" altLang="en-US" sz="2000" smtClean="0"/>
          </a:p>
          <a:p>
            <a:pPr marL="9525" indent="38100" eaLnBrk="1" hangingPunct="1">
              <a:lnSpc>
                <a:spcPct val="90000"/>
              </a:lnSpc>
              <a:buFont typeface="Wingdings" pitchFamily="2" charset="2"/>
              <a:buNone/>
            </a:pPr>
            <a:r>
              <a:rPr lang="zh-CN" altLang="en-US" sz="2000" smtClean="0"/>
              <a:t>       </a:t>
            </a:r>
            <a:r>
              <a:rPr lang="zh-CN" altLang="en-US" sz="2000" smtClean="0">
                <a:solidFill>
                  <a:schemeClr val="tx2"/>
                </a:solidFill>
              </a:rPr>
              <a:t>避免方法：以职位来比人，以维度来比人，而不要用人来比人。</a:t>
            </a:r>
          </a:p>
        </p:txBody>
      </p:sp>
    </p:spTree>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idx="1"/>
          </p:nvPr>
        </p:nvSpPr>
        <p:spPr>
          <a:xfrm>
            <a:off x="684213" y="1981200"/>
            <a:ext cx="8001000" cy="4876800"/>
          </a:xfrm>
          <a:noFill/>
        </p:spPr>
        <p:txBody>
          <a:bodyPr/>
          <a:lstStyle/>
          <a:p>
            <a:pPr marL="9525" indent="38100" eaLnBrk="1" hangingPunct="1">
              <a:buFont typeface="Wingdings" pitchFamily="2" charset="2"/>
              <a:buNone/>
            </a:pPr>
            <a:r>
              <a:rPr lang="en-US" altLang="zh-CN" sz="2000" smtClean="0"/>
              <a:t>       </a:t>
            </a:r>
            <a:r>
              <a:rPr lang="zh-CN" altLang="en-US" sz="2000" smtClean="0"/>
              <a:t>（</a:t>
            </a:r>
            <a:r>
              <a:rPr lang="en-US" altLang="zh-CN" sz="2000" smtClean="0"/>
              <a:t>4</a:t>
            </a:r>
            <a:r>
              <a:rPr lang="zh-CN" altLang="en-US" sz="2000" smtClean="0"/>
              <a:t>）首因和近因效应</a:t>
            </a:r>
          </a:p>
          <a:p>
            <a:pPr marL="9525" indent="38100" eaLnBrk="1" hangingPunct="1">
              <a:buFont typeface="Wingdings" pitchFamily="2" charset="2"/>
              <a:buNone/>
            </a:pPr>
            <a:r>
              <a:rPr lang="zh-CN" altLang="en-US" sz="2000" smtClean="0"/>
              <a:t>         一天中来面试的人特别多，安排得满满当当的，你通常记住的是第一个来的和最后一个走的，中间的如果有特别的亮点，你记住他了，还有可能犯了晕轮效应的错误。</a:t>
            </a:r>
          </a:p>
          <a:p>
            <a:pPr marL="9525" indent="38100" eaLnBrk="1" hangingPunct="1">
              <a:buFont typeface="Wingdings" pitchFamily="2" charset="2"/>
              <a:buNone/>
            </a:pPr>
            <a:r>
              <a:rPr lang="zh-CN" altLang="en-US" sz="2000" smtClean="0"/>
              <a:t>而中间的那些候选人，因为你的种种原因有可能被你扼杀掉、淡化掉，记不住他们，这叫首因。</a:t>
            </a:r>
          </a:p>
          <a:p>
            <a:pPr marL="9525" indent="38100" eaLnBrk="1" hangingPunct="1">
              <a:buFont typeface="Wingdings" pitchFamily="2" charset="2"/>
              <a:buNone/>
            </a:pPr>
            <a:r>
              <a:rPr lang="zh-CN" altLang="en-US" sz="2000" smtClean="0"/>
              <a:t>        记住离你最近的，发生事性最近的，这叫近因。</a:t>
            </a:r>
          </a:p>
          <a:p>
            <a:pPr marL="9525" indent="38100" eaLnBrk="1" hangingPunct="1">
              <a:buFont typeface="Wingdings" pitchFamily="2" charset="2"/>
              <a:buNone/>
            </a:pPr>
            <a:r>
              <a:rPr lang="zh-CN" altLang="en-US" sz="2000" smtClean="0"/>
              <a:t>        这两个效应会把中间的候选人直接给扼杀了。</a:t>
            </a:r>
          </a:p>
          <a:p>
            <a:pPr marL="9525" indent="38100" eaLnBrk="1" hangingPunct="1">
              <a:buFont typeface="Wingdings" pitchFamily="2" charset="2"/>
              <a:buNone/>
            </a:pPr>
            <a:endParaRPr lang="zh-CN" altLang="en-US" sz="2000" smtClean="0"/>
          </a:p>
          <a:p>
            <a:pPr marL="9525" indent="38100" eaLnBrk="1" hangingPunct="1">
              <a:buFont typeface="Wingdings" pitchFamily="2" charset="2"/>
              <a:buNone/>
            </a:pPr>
            <a:r>
              <a:rPr lang="zh-CN" altLang="en-US" sz="2000" smtClean="0"/>
              <a:t>       </a:t>
            </a:r>
            <a:r>
              <a:rPr lang="zh-CN" altLang="en-US" sz="2000" smtClean="0">
                <a:solidFill>
                  <a:schemeClr val="tx2"/>
                </a:solidFill>
              </a:rPr>
              <a:t>避免方法：给每个候选人做很专业的面试计划，记很专业的面试笔记。</a:t>
            </a:r>
          </a:p>
        </p:txBody>
      </p:sp>
    </p:spTree>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idx="1"/>
          </p:nvPr>
        </p:nvSpPr>
        <p:spPr>
          <a:xfrm>
            <a:off x="539750" y="1773238"/>
            <a:ext cx="8077200" cy="4800600"/>
          </a:xfrm>
          <a:noFill/>
        </p:spPr>
        <p:txBody>
          <a:bodyPr/>
          <a:lstStyle/>
          <a:p>
            <a:pPr marL="57150" indent="-57150" eaLnBrk="1" hangingPunct="1">
              <a:buFont typeface="Wingdings" pitchFamily="2" charset="2"/>
              <a:buNone/>
            </a:pPr>
            <a:r>
              <a:rPr lang="en-US" altLang="zh-CN" sz="2000" smtClean="0"/>
              <a:t>       </a:t>
            </a:r>
            <a:r>
              <a:rPr lang="zh-CN" altLang="en-US" sz="2000" smtClean="0"/>
              <a:t>（</a:t>
            </a:r>
            <a:r>
              <a:rPr lang="en-US" altLang="zh-CN" sz="2000" smtClean="0"/>
              <a:t>5</a:t>
            </a:r>
            <a:r>
              <a:rPr lang="zh-CN" altLang="en-US" sz="2000" smtClean="0"/>
              <a:t>）盲点</a:t>
            </a:r>
          </a:p>
          <a:p>
            <a:pPr marL="57150" indent="-57150" eaLnBrk="1" hangingPunct="1">
              <a:buFont typeface="Wingdings" pitchFamily="2" charset="2"/>
              <a:buNone/>
            </a:pPr>
            <a:r>
              <a:rPr lang="zh-CN" altLang="en-US" sz="2000" smtClean="0"/>
              <a:t>          如在招聘总经理秘书的时候，面试人发现候选人中有一个人特别合适，什么技能都很好，就是稍微有点粗心。面试人就会想：没事儿，没什么了不起的，我不是也粗心吗？这就是盲点，是刻意地淡化。</a:t>
            </a:r>
          </a:p>
          <a:p>
            <a:pPr marL="57150" indent="-57150" eaLnBrk="1" hangingPunct="1">
              <a:buFont typeface="Wingdings" pitchFamily="2" charset="2"/>
              <a:buNone/>
            </a:pPr>
            <a:r>
              <a:rPr lang="zh-CN" altLang="en-US" sz="2000" smtClean="0"/>
              <a:t>         冷静地想一想，粗心对于人力资源总监可能要自我激励，要有影响力，有说明力，要与人沟通等等的维度。而总经理秘书，可能第一个最重要的维度就是细心，这个缺点是对这个职位是致命的。</a:t>
            </a:r>
          </a:p>
          <a:p>
            <a:pPr marL="57150" indent="-57150" eaLnBrk="1" hangingPunct="1">
              <a:buFont typeface="Wingdings" pitchFamily="2" charset="2"/>
              <a:buNone/>
            </a:pPr>
            <a:endParaRPr lang="zh-CN" altLang="en-US" sz="2000" smtClean="0"/>
          </a:p>
          <a:p>
            <a:pPr marL="57150" indent="-57150" eaLnBrk="1" hangingPunct="1">
              <a:buFont typeface="Wingdings" pitchFamily="2" charset="2"/>
              <a:buNone/>
            </a:pPr>
            <a:r>
              <a:rPr lang="zh-CN" altLang="en-US" sz="2000" smtClean="0"/>
              <a:t>        </a:t>
            </a:r>
            <a:r>
              <a:rPr lang="zh-CN" altLang="en-US" sz="2000" smtClean="0">
                <a:solidFill>
                  <a:schemeClr val="tx2"/>
                </a:solidFill>
              </a:rPr>
              <a:t>避免方法：不要以人比人，要以职位的维度来比人。</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1125538" y="3429000"/>
            <a:ext cx="6892925" cy="549275"/>
          </a:xfrm>
          <a:prstGeom prst="rect">
            <a:avLst/>
          </a:prstGeom>
          <a:noFill/>
          <a:ln w="12699">
            <a:noFill/>
            <a:miter lim="800000"/>
            <a:headEnd type="none" w="sm" len="sm"/>
            <a:tailEnd type="none" w="sm" len="sm"/>
          </a:ln>
        </p:spPr>
        <p:txBody>
          <a:bodyPr>
            <a:spAutoFit/>
          </a:bodyPr>
          <a:lstStyle/>
          <a:p>
            <a:pPr>
              <a:spcBef>
                <a:spcPct val="50000"/>
              </a:spcBef>
            </a:pPr>
            <a:r>
              <a:rPr lang="en-US" altLang="zh-CN" sz="3000" b="0">
                <a:latin typeface="楷体" pitchFamily="18" charset="-122"/>
                <a:ea typeface="楷体" pitchFamily="18" charset="-122"/>
              </a:rPr>
              <a:t> </a:t>
            </a:r>
          </a:p>
        </p:txBody>
      </p:sp>
      <p:sp>
        <p:nvSpPr>
          <p:cNvPr id="134147" name="Text Box 3"/>
          <p:cNvSpPr txBox="1">
            <a:spLocks noChangeArrowheads="1"/>
          </p:cNvSpPr>
          <p:nvPr/>
        </p:nvSpPr>
        <p:spPr bwMode="auto">
          <a:xfrm>
            <a:off x="1195388" y="4495800"/>
            <a:ext cx="6892925" cy="549275"/>
          </a:xfrm>
          <a:prstGeom prst="rect">
            <a:avLst/>
          </a:prstGeom>
          <a:noFill/>
          <a:ln w="12699">
            <a:noFill/>
            <a:miter lim="800000"/>
            <a:headEnd type="none" w="sm" len="sm"/>
            <a:tailEnd type="none" w="sm" len="sm"/>
          </a:ln>
        </p:spPr>
        <p:txBody>
          <a:bodyPr>
            <a:spAutoFit/>
          </a:bodyPr>
          <a:lstStyle/>
          <a:p>
            <a:pPr>
              <a:spcBef>
                <a:spcPct val="50000"/>
              </a:spcBef>
            </a:pPr>
            <a:r>
              <a:rPr lang="en-US" altLang="zh-CN" sz="3000" b="0">
                <a:latin typeface="楷体" pitchFamily="18" charset="-122"/>
                <a:ea typeface="楷体" pitchFamily="18" charset="-122"/>
              </a:rPr>
              <a:t> </a:t>
            </a:r>
          </a:p>
        </p:txBody>
      </p:sp>
      <p:sp>
        <p:nvSpPr>
          <p:cNvPr id="3077" name="Rectangle 4"/>
          <p:cNvSpPr>
            <a:spLocks noChangeArrowheads="1"/>
          </p:cNvSpPr>
          <p:nvPr/>
        </p:nvSpPr>
        <p:spPr bwMode="auto">
          <a:xfrm>
            <a:off x="0" y="838200"/>
            <a:ext cx="5133975" cy="1143000"/>
          </a:xfrm>
          <a:prstGeom prst="rect">
            <a:avLst/>
          </a:prstGeom>
          <a:noFill/>
          <a:ln w="9525">
            <a:noFill/>
            <a:miter lim="800000"/>
            <a:headEnd/>
            <a:tailEnd/>
          </a:ln>
        </p:spPr>
        <p:txBody>
          <a:bodyPr/>
          <a:lstStyle/>
          <a:p>
            <a:pPr algn="ctr"/>
            <a:r>
              <a:rPr lang="zh-CN" altLang="en-US" sz="4400" b="0" u="sng">
                <a:solidFill>
                  <a:schemeClr val="tx2"/>
                </a:solidFill>
                <a:latin typeface="Times New Roman" pitchFamily="18" charset="0"/>
                <a:ea typeface="黑体" pitchFamily="2" charset="-122"/>
              </a:rPr>
              <a:t>多样的选拔方法</a:t>
            </a:r>
            <a:endParaRPr lang="zh-CN" altLang="en-US" sz="4400" b="0">
              <a:solidFill>
                <a:schemeClr val="tx2"/>
              </a:solidFill>
              <a:latin typeface="Times New Roman" pitchFamily="18" charset="0"/>
              <a:ea typeface="黑体" pitchFamily="2" charset="-122"/>
            </a:endParaRPr>
          </a:p>
        </p:txBody>
      </p:sp>
      <p:sp>
        <p:nvSpPr>
          <p:cNvPr id="134149" name="Rectangle 5"/>
          <p:cNvSpPr>
            <a:spLocks noChangeArrowheads="1"/>
          </p:cNvSpPr>
          <p:nvPr/>
        </p:nvSpPr>
        <p:spPr bwMode="auto">
          <a:xfrm>
            <a:off x="3516313" y="1752600"/>
            <a:ext cx="5065712" cy="609600"/>
          </a:xfrm>
          <a:prstGeom prst="rect">
            <a:avLst/>
          </a:prstGeom>
          <a:noFill/>
          <a:ln w="9525">
            <a:noFill/>
            <a:miter lim="800000"/>
            <a:headEnd/>
            <a:tailEnd/>
          </a:ln>
        </p:spPr>
        <p:txBody>
          <a:bodyPr/>
          <a:lstStyle/>
          <a:p>
            <a:pPr marL="342900" indent="-342900">
              <a:spcBef>
                <a:spcPct val="20000"/>
              </a:spcBef>
              <a:buFont typeface="Monotype Sorts" pitchFamily="2" charset="2"/>
              <a:buChar char="`"/>
            </a:pPr>
            <a:r>
              <a:rPr lang="en-US" altLang="zh-CN" sz="3200" b="0">
                <a:latin typeface="幼圆" pitchFamily="49" charset="-122"/>
                <a:ea typeface="幼圆" pitchFamily="49" charset="-122"/>
              </a:rPr>
              <a:t>  </a:t>
            </a:r>
            <a:r>
              <a:rPr lang="zh-CN" altLang="en-US" sz="3200" b="0">
                <a:latin typeface="幼圆" pitchFamily="49" charset="-122"/>
                <a:ea typeface="幼圆" pitchFamily="49" charset="-122"/>
              </a:rPr>
              <a:t>面试</a:t>
            </a:r>
            <a:endParaRPr lang="zh-CN" altLang="en-US" sz="3000" b="0">
              <a:latin typeface="幼圆" pitchFamily="49" charset="-122"/>
              <a:ea typeface="幼圆" pitchFamily="49" charset="-122"/>
            </a:endParaRPr>
          </a:p>
          <a:p>
            <a:pPr marL="342900" indent="-342900" algn="ctr">
              <a:spcBef>
                <a:spcPct val="50000"/>
              </a:spcBef>
            </a:pPr>
            <a:endParaRPr lang="en-US" altLang="zh-CN" sz="3200" b="0">
              <a:latin typeface="幼圆" pitchFamily="49" charset="-122"/>
              <a:ea typeface="幼圆" pitchFamily="49" charset="-122"/>
            </a:endParaRPr>
          </a:p>
        </p:txBody>
      </p:sp>
      <p:graphicFrame>
        <p:nvGraphicFramePr>
          <p:cNvPr id="3074" name="Object 6"/>
          <p:cNvGraphicFramePr>
            <a:graphicFrameLocks noChangeAspect="1"/>
          </p:cNvGraphicFramePr>
          <p:nvPr/>
        </p:nvGraphicFramePr>
        <p:xfrm>
          <a:off x="844550" y="2209800"/>
          <a:ext cx="2270125" cy="2643188"/>
        </p:xfrm>
        <a:graphic>
          <a:graphicData uri="http://schemas.openxmlformats.org/presentationml/2006/ole">
            <p:oleObj spid="_x0000_s3074" name="Clip" r:id="rId4" imgW="3025440" imgH="3252600" progId="">
              <p:embed/>
            </p:oleObj>
          </a:graphicData>
        </a:graphic>
      </p:graphicFrame>
      <p:sp>
        <p:nvSpPr>
          <p:cNvPr id="134151" name="Rectangle 7"/>
          <p:cNvSpPr>
            <a:spLocks noChangeArrowheads="1"/>
          </p:cNvSpPr>
          <p:nvPr/>
        </p:nvSpPr>
        <p:spPr bwMode="auto">
          <a:xfrm>
            <a:off x="3516313" y="2362200"/>
            <a:ext cx="5065712" cy="609600"/>
          </a:xfrm>
          <a:prstGeom prst="rect">
            <a:avLst/>
          </a:prstGeom>
          <a:noFill/>
          <a:ln w="9525">
            <a:noFill/>
            <a:miter lim="800000"/>
            <a:headEnd/>
            <a:tailEnd/>
          </a:ln>
        </p:spPr>
        <p:txBody>
          <a:bodyPr/>
          <a:lstStyle/>
          <a:p>
            <a:pPr marL="342900" indent="-342900">
              <a:spcBef>
                <a:spcPct val="20000"/>
              </a:spcBef>
              <a:buFont typeface="Monotype Sorts" pitchFamily="2" charset="2"/>
              <a:buChar char="`"/>
            </a:pPr>
            <a:r>
              <a:rPr lang="en-US" altLang="zh-CN" sz="3200" b="0">
                <a:latin typeface="幼圆" pitchFamily="49" charset="-122"/>
                <a:ea typeface="幼圆" pitchFamily="49" charset="-122"/>
              </a:rPr>
              <a:t>  </a:t>
            </a:r>
            <a:r>
              <a:rPr lang="zh-CN" altLang="en-US" sz="3200" b="0">
                <a:latin typeface="幼圆" pitchFamily="49" charset="-122"/>
                <a:ea typeface="幼圆" pitchFamily="49" charset="-122"/>
              </a:rPr>
              <a:t>心理测试</a:t>
            </a:r>
          </a:p>
        </p:txBody>
      </p:sp>
      <p:sp>
        <p:nvSpPr>
          <p:cNvPr id="134152" name="Rectangle 8"/>
          <p:cNvSpPr>
            <a:spLocks noChangeArrowheads="1"/>
          </p:cNvSpPr>
          <p:nvPr/>
        </p:nvSpPr>
        <p:spPr bwMode="auto">
          <a:xfrm>
            <a:off x="3516313" y="3048000"/>
            <a:ext cx="5065712" cy="533400"/>
          </a:xfrm>
          <a:prstGeom prst="rect">
            <a:avLst/>
          </a:prstGeom>
          <a:noFill/>
          <a:ln w="9525">
            <a:noFill/>
            <a:miter lim="800000"/>
            <a:headEnd/>
            <a:tailEnd/>
          </a:ln>
        </p:spPr>
        <p:txBody>
          <a:bodyPr/>
          <a:lstStyle/>
          <a:p>
            <a:pPr marL="342900" indent="-342900">
              <a:spcBef>
                <a:spcPct val="20000"/>
              </a:spcBef>
              <a:buFont typeface="Monotype Sorts" pitchFamily="2" charset="2"/>
              <a:buChar char="`"/>
            </a:pPr>
            <a:r>
              <a:rPr lang="en-US" altLang="zh-CN" sz="3200" b="0">
                <a:latin typeface="幼圆" pitchFamily="49" charset="-122"/>
                <a:ea typeface="幼圆" pitchFamily="49" charset="-122"/>
              </a:rPr>
              <a:t>  </a:t>
            </a:r>
            <a:r>
              <a:rPr lang="zh-CN" altLang="en-US" sz="3200" b="0">
                <a:latin typeface="幼圆" pitchFamily="49" charset="-122"/>
                <a:ea typeface="幼圆" pitchFamily="49" charset="-122"/>
              </a:rPr>
              <a:t>模拟工作测</a:t>
            </a:r>
            <a:r>
              <a:rPr lang="en-US" altLang="zh-CN" sz="3200" b="0">
                <a:latin typeface="幼圆" pitchFamily="49" charset="-122"/>
                <a:ea typeface="幼圆" pitchFamily="49" charset="-122"/>
              </a:rPr>
              <a:t>Situation</a:t>
            </a:r>
          </a:p>
          <a:p>
            <a:pPr marL="342900" indent="-342900" algn="ctr">
              <a:spcBef>
                <a:spcPct val="50000"/>
              </a:spcBef>
            </a:pPr>
            <a:endParaRPr lang="en-US" altLang="zh-CN" sz="3200" b="0">
              <a:latin typeface="幼圆" pitchFamily="49" charset="-122"/>
              <a:ea typeface="幼圆" pitchFamily="49" charset="-122"/>
            </a:endParaRPr>
          </a:p>
        </p:txBody>
      </p:sp>
      <p:sp>
        <p:nvSpPr>
          <p:cNvPr id="134153" name="Rectangle 9"/>
          <p:cNvSpPr>
            <a:spLocks noChangeArrowheads="1"/>
          </p:cNvSpPr>
          <p:nvPr/>
        </p:nvSpPr>
        <p:spPr bwMode="auto">
          <a:xfrm>
            <a:off x="3516313" y="3657600"/>
            <a:ext cx="5627687" cy="533400"/>
          </a:xfrm>
          <a:prstGeom prst="rect">
            <a:avLst/>
          </a:prstGeom>
          <a:noFill/>
          <a:ln w="9525">
            <a:noFill/>
            <a:miter lim="800000"/>
            <a:headEnd/>
            <a:tailEnd/>
          </a:ln>
        </p:spPr>
        <p:txBody>
          <a:bodyPr/>
          <a:lstStyle/>
          <a:p>
            <a:pPr marL="342900" indent="-342900">
              <a:spcBef>
                <a:spcPct val="20000"/>
              </a:spcBef>
              <a:buFont typeface="Monotype Sorts" pitchFamily="2" charset="2"/>
              <a:buChar char="`"/>
            </a:pPr>
            <a:r>
              <a:rPr lang="en-US" altLang="zh-CN" sz="3200" b="0">
                <a:latin typeface="幼圆" pitchFamily="49" charset="-122"/>
                <a:ea typeface="幼圆" pitchFamily="49" charset="-122"/>
              </a:rPr>
              <a:t>  </a:t>
            </a:r>
            <a:r>
              <a:rPr lang="zh-CN" altLang="en-US" sz="3200" b="0">
                <a:latin typeface="幼圆" pitchFamily="49" charset="-122"/>
                <a:ea typeface="幼圆" pitchFamily="49" charset="-122"/>
              </a:rPr>
              <a:t>评估中</a:t>
            </a:r>
            <a:r>
              <a:rPr lang="en-US" altLang="zh-CN" sz="3200" b="0">
                <a:latin typeface="幼圆" pitchFamily="49" charset="-122"/>
                <a:ea typeface="幼圆" pitchFamily="49" charset="-122"/>
              </a:rPr>
              <a:t>Assessmentcentre</a:t>
            </a:r>
          </a:p>
          <a:p>
            <a:pPr marL="342900" indent="-342900" algn="ctr">
              <a:spcBef>
                <a:spcPct val="50000"/>
              </a:spcBef>
            </a:pPr>
            <a:endParaRPr lang="en-US" altLang="zh-CN" sz="3200" b="0">
              <a:latin typeface="幼圆" pitchFamily="49" charset="-122"/>
              <a:ea typeface="幼圆" pitchFamily="49" charset="-122"/>
            </a:endParaRPr>
          </a:p>
        </p:txBody>
      </p:sp>
      <p:sp>
        <p:nvSpPr>
          <p:cNvPr id="134154" name="Rectangle 10"/>
          <p:cNvSpPr>
            <a:spLocks noChangeArrowheads="1"/>
          </p:cNvSpPr>
          <p:nvPr/>
        </p:nvSpPr>
        <p:spPr bwMode="auto">
          <a:xfrm>
            <a:off x="3516313" y="4267200"/>
            <a:ext cx="5065712" cy="3810000"/>
          </a:xfrm>
          <a:prstGeom prst="rect">
            <a:avLst/>
          </a:prstGeom>
          <a:noFill/>
          <a:ln w="9525">
            <a:noFill/>
            <a:miter lim="800000"/>
            <a:headEnd/>
            <a:tailEnd/>
          </a:ln>
        </p:spPr>
        <p:txBody>
          <a:bodyPr/>
          <a:lstStyle/>
          <a:p>
            <a:pPr marL="342900" indent="-342900">
              <a:spcBef>
                <a:spcPct val="20000"/>
              </a:spcBef>
              <a:buFont typeface="Monotype Sorts" pitchFamily="2" charset="2"/>
              <a:buChar char="`"/>
            </a:pPr>
            <a:r>
              <a:rPr lang="en-US" altLang="zh-CN" sz="3200" b="0">
                <a:latin typeface="幼圆" pitchFamily="49" charset="-122"/>
                <a:ea typeface="幼圆" pitchFamily="49" charset="-122"/>
              </a:rPr>
              <a:t>  </a:t>
            </a:r>
            <a:r>
              <a:rPr lang="zh-CN" altLang="en-US" sz="3200" b="0">
                <a:latin typeface="幼圆" pitchFamily="49" charset="-122"/>
                <a:ea typeface="幼圆" pitchFamily="49" charset="-122"/>
              </a:rPr>
              <a:t>证明人</a:t>
            </a:r>
          </a:p>
          <a:p>
            <a:pPr marL="342900" indent="-342900">
              <a:spcBef>
                <a:spcPct val="20000"/>
              </a:spcBef>
              <a:buFont typeface="Monotype Sorts" pitchFamily="2" charset="2"/>
              <a:buChar char="`"/>
            </a:pPr>
            <a:r>
              <a:rPr lang="zh-CN" altLang="en-US" sz="3200" b="0">
                <a:latin typeface="幼圆" pitchFamily="49" charset="-122"/>
                <a:ea typeface="幼圆" pitchFamily="49" charset="-122"/>
              </a:rPr>
              <a:t>  笔迹学分析学等等</a:t>
            </a:r>
            <a:endParaRPr lang="zh-CN" altLang="en-US" sz="3000" b="0">
              <a:latin typeface="幼圆" pitchFamily="49" charset="-122"/>
              <a:ea typeface="幼圆" pitchFamily="49" charset="-122"/>
            </a:endParaRPr>
          </a:p>
          <a:p>
            <a:pPr marL="342900" indent="-342900" algn="ctr">
              <a:spcBef>
                <a:spcPct val="50000"/>
              </a:spcBef>
            </a:pPr>
            <a:endParaRPr lang="en-US" altLang="zh-CN" sz="3200" b="0">
              <a:latin typeface="幼圆" pitchFamily="49" charset="-122"/>
              <a:ea typeface="幼圆"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4147"/>
                                        </p:tgtEl>
                                        <p:attrNameLst>
                                          <p:attrName>style.visibility</p:attrName>
                                        </p:attrNameLst>
                                      </p:cBhvr>
                                      <p:to>
                                        <p:strVal val="visible"/>
                                      </p:to>
                                    </p:set>
                                    <p:anim calcmode="lin" valueType="num">
                                      <p:cBhvr additive="base">
                                        <p:cTn id="7" dur="500" fill="hold"/>
                                        <p:tgtEl>
                                          <p:spTgt spid="134147"/>
                                        </p:tgtEl>
                                        <p:attrNameLst>
                                          <p:attrName>ppt_x</p:attrName>
                                        </p:attrNameLst>
                                      </p:cBhvr>
                                      <p:tavLst>
                                        <p:tav tm="0">
                                          <p:val>
                                            <p:strVal val="0-#ppt_w/2"/>
                                          </p:val>
                                        </p:tav>
                                        <p:tav tm="100000">
                                          <p:val>
                                            <p:strVal val="#ppt_x"/>
                                          </p:val>
                                        </p:tav>
                                      </p:tavLst>
                                    </p:anim>
                                    <p:anim calcmode="lin" valueType="num">
                                      <p:cBhvr additive="base">
                                        <p:cTn id="8" dur="500" fill="hold"/>
                                        <p:tgtEl>
                                          <p:spTgt spid="1341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4149"/>
                                        </p:tgtEl>
                                        <p:attrNameLst>
                                          <p:attrName>style.visibility</p:attrName>
                                        </p:attrNameLst>
                                      </p:cBhvr>
                                      <p:to>
                                        <p:strVal val="visible"/>
                                      </p:to>
                                    </p:set>
                                    <p:anim calcmode="lin" valueType="num">
                                      <p:cBhvr additive="base">
                                        <p:cTn id="13" dur="500" fill="hold"/>
                                        <p:tgtEl>
                                          <p:spTgt spid="134149"/>
                                        </p:tgtEl>
                                        <p:attrNameLst>
                                          <p:attrName>ppt_x</p:attrName>
                                        </p:attrNameLst>
                                      </p:cBhvr>
                                      <p:tavLst>
                                        <p:tav tm="0">
                                          <p:val>
                                            <p:strVal val="0-#ppt_w/2"/>
                                          </p:val>
                                        </p:tav>
                                        <p:tav tm="100000">
                                          <p:val>
                                            <p:strVal val="#ppt_x"/>
                                          </p:val>
                                        </p:tav>
                                      </p:tavLst>
                                    </p:anim>
                                    <p:anim calcmode="lin" valueType="num">
                                      <p:cBhvr additive="base">
                                        <p:cTn id="14" dur="500" fill="hold"/>
                                        <p:tgtEl>
                                          <p:spTgt spid="1341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4151"/>
                                        </p:tgtEl>
                                        <p:attrNameLst>
                                          <p:attrName>style.visibility</p:attrName>
                                        </p:attrNameLst>
                                      </p:cBhvr>
                                      <p:to>
                                        <p:strVal val="visible"/>
                                      </p:to>
                                    </p:set>
                                    <p:anim calcmode="lin" valueType="num">
                                      <p:cBhvr additive="base">
                                        <p:cTn id="19" dur="500" fill="hold"/>
                                        <p:tgtEl>
                                          <p:spTgt spid="134151"/>
                                        </p:tgtEl>
                                        <p:attrNameLst>
                                          <p:attrName>ppt_x</p:attrName>
                                        </p:attrNameLst>
                                      </p:cBhvr>
                                      <p:tavLst>
                                        <p:tav tm="0">
                                          <p:val>
                                            <p:strVal val="0-#ppt_w/2"/>
                                          </p:val>
                                        </p:tav>
                                        <p:tav tm="100000">
                                          <p:val>
                                            <p:strVal val="#ppt_x"/>
                                          </p:val>
                                        </p:tav>
                                      </p:tavLst>
                                    </p:anim>
                                    <p:anim calcmode="lin" valueType="num">
                                      <p:cBhvr additive="base">
                                        <p:cTn id="20" dur="500" fill="hold"/>
                                        <p:tgtEl>
                                          <p:spTgt spid="13415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4152"/>
                                        </p:tgtEl>
                                        <p:attrNameLst>
                                          <p:attrName>style.visibility</p:attrName>
                                        </p:attrNameLst>
                                      </p:cBhvr>
                                      <p:to>
                                        <p:strVal val="visible"/>
                                      </p:to>
                                    </p:set>
                                    <p:anim calcmode="lin" valueType="num">
                                      <p:cBhvr additive="base">
                                        <p:cTn id="25" dur="500" fill="hold"/>
                                        <p:tgtEl>
                                          <p:spTgt spid="134152"/>
                                        </p:tgtEl>
                                        <p:attrNameLst>
                                          <p:attrName>ppt_x</p:attrName>
                                        </p:attrNameLst>
                                      </p:cBhvr>
                                      <p:tavLst>
                                        <p:tav tm="0">
                                          <p:val>
                                            <p:strVal val="0-#ppt_w/2"/>
                                          </p:val>
                                        </p:tav>
                                        <p:tav tm="100000">
                                          <p:val>
                                            <p:strVal val="#ppt_x"/>
                                          </p:val>
                                        </p:tav>
                                      </p:tavLst>
                                    </p:anim>
                                    <p:anim calcmode="lin" valueType="num">
                                      <p:cBhvr additive="base">
                                        <p:cTn id="26" dur="500" fill="hold"/>
                                        <p:tgtEl>
                                          <p:spTgt spid="13415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4153"/>
                                        </p:tgtEl>
                                        <p:attrNameLst>
                                          <p:attrName>style.visibility</p:attrName>
                                        </p:attrNameLst>
                                      </p:cBhvr>
                                      <p:to>
                                        <p:strVal val="visible"/>
                                      </p:to>
                                    </p:set>
                                    <p:anim calcmode="lin" valueType="num">
                                      <p:cBhvr additive="base">
                                        <p:cTn id="31" dur="500" fill="hold"/>
                                        <p:tgtEl>
                                          <p:spTgt spid="134153"/>
                                        </p:tgtEl>
                                        <p:attrNameLst>
                                          <p:attrName>ppt_x</p:attrName>
                                        </p:attrNameLst>
                                      </p:cBhvr>
                                      <p:tavLst>
                                        <p:tav tm="0">
                                          <p:val>
                                            <p:strVal val="0-#ppt_w/2"/>
                                          </p:val>
                                        </p:tav>
                                        <p:tav tm="100000">
                                          <p:val>
                                            <p:strVal val="#ppt_x"/>
                                          </p:val>
                                        </p:tav>
                                      </p:tavLst>
                                    </p:anim>
                                    <p:anim calcmode="lin" valueType="num">
                                      <p:cBhvr additive="base">
                                        <p:cTn id="32" dur="500" fill="hold"/>
                                        <p:tgtEl>
                                          <p:spTgt spid="13415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4154"/>
                                        </p:tgtEl>
                                        <p:attrNameLst>
                                          <p:attrName>style.visibility</p:attrName>
                                        </p:attrNameLst>
                                      </p:cBhvr>
                                      <p:to>
                                        <p:strVal val="visible"/>
                                      </p:to>
                                    </p:set>
                                    <p:anim calcmode="lin" valueType="num">
                                      <p:cBhvr additive="base">
                                        <p:cTn id="37" dur="500" fill="hold"/>
                                        <p:tgtEl>
                                          <p:spTgt spid="134154"/>
                                        </p:tgtEl>
                                        <p:attrNameLst>
                                          <p:attrName>ppt_x</p:attrName>
                                        </p:attrNameLst>
                                      </p:cBhvr>
                                      <p:tavLst>
                                        <p:tav tm="0">
                                          <p:val>
                                            <p:strVal val="0-#ppt_w/2"/>
                                          </p:val>
                                        </p:tav>
                                        <p:tav tm="100000">
                                          <p:val>
                                            <p:strVal val="#ppt_x"/>
                                          </p:val>
                                        </p:tav>
                                      </p:tavLst>
                                    </p:anim>
                                    <p:anim calcmode="lin" valueType="num">
                                      <p:cBhvr additive="base">
                                        <p:cTn id="38" dur="500" fill="hold"/>
                                        <p:tgtEl>
                                          <p:spTgt spid="13415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4146"/>
                                        </p:tgtEl>
                                        <p:attrNameLst>
                                          <p:attrName>style.visibility</p:attrName>
                                        </p:attrNameLst>
                                      </p:cBhvr>
                                      <p:to>
                                        <p:strVal val="visible"/>
                                      </p:to>
                                    </p:set>
                                    <p:anim calcmode="lin" valueType="num">
                                      <p:cBhvr additive="base">
                                        <p:cTn id="43" dur="500" fill="hold"/>
                                        <p:tgtEl>
                                          <p:spTgt spid="134146"/>
                                        </p:tgtEl>
                                        <p:attrNameLst>
                                          <p:attrName>ppt_x</p:attrName>
                                        </p:attrNameLst>
                                      </p:cBhvr>
                                      <p:tavLst>
                                        <p:tav tm="0">
                                          <p:val>
                                            <p:strVal val="0-#ppt_w/2"/>
                                          </p:val>
                                        </p:tav>
                                        <p:tav tm="100000">
                                          <p:val>
                                            <p:strVal val="#ppt_x"/>
                                          </p:val>
                                        </p:tav>
                                      </p:tavLst>
                                    </p:anim>
                                    <p:anim calcmode="lin" valueType="num">
                                      <p:cBhvr additive="base">
                                        <p:cTn id="44" dur="500" fill="hold"/>
                                        <p:tgtEl>
                                          <p:spTgt spid="134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autoUpdateAnimBg="0"/>
      <p:bldP spid="134147" grpId="0" autoUpdateAnimBg="0"/>
      <p:bldP spid="134149" grpId="0" autoUpdateAnimBg="0"/>
      <p:bldP spid="134151" grpId="0" autoUpdateAnimBg="0"/>
      <p:bldP spid="134152" grpId="0" autoUpdateAnimBg="0"/>
      <p:bldP spid="134153" grpId="0" autoUpdateAnimBg="0"/>
      <p:bldP spid="134154" grpId="0" autoUpdateAnimBg="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idx="1"/>
          </p:nvPr>
        </p:nvSpPr>
        <p:spPr>
          <a:xfrm>
            <a:off x="684213" y="765175"/>
            <a:ext cx="7924800" cy="990600"/>
          </a:xfrm>
          <a:noFill/>
        </p:spPr>
        <p:txBody>
          <a:bodyPr>
            <a:normAutofit fontScale="85000" lnSpcReduction="20000"/>
          </a:bodyPr>
          <a:lstStyle/>
          <a:p>
            <a:pPr marL="104775" indent="-57150" eaLnBrk="1" hangingPunct="1">
              <a:lnSpc>
                <a:spcPct val="90000"/>
              </a:lnSpc>
              <a:buFont typeface="Wingdings" pitchFamily="2" charset="2"/>
              <a:buNone/>
            </a:pPr>
            <a:r>
              <a:rPr lang="zh-CN" altLang="en-US" sz="2000" b="1" i="1" smtClean="0">
                <a:solidFill>
                  <a:schemeClr val="tx2"/>
                </a:solidFill>
              </a:rPr>
              <a:t>自  检</a:t>
            </a:r>
          </a:p>
          <a:p>
            <a:pPr marL="104775" indent="-57150" eaLnBrk="1" hangingPunct="1">
              <a:lnSpc>
                <a:spcPct val="90000"/>
              </a:lnSpc>
              <a:buFont typeface="Wingdings" pitchFamily="2" charset="2"/>
              <a:buNone/>
            </a:pPr>
            <a:r>
              <a:rPr lang="zh-CN" altLang="en-US" sz="2000" smtClean="0"/>
              <a:t>         你在主持面试时常会犯哪些错误，分析产生的原因并提出控制方案。</a:t>
            </a:r>
          </a:p>
          <a:p>
            <a:pPr marL="104775" indent="-57150" eaLnBrk="1" hangingPunct="1">
              <a:lnSpc>
                <a:spcPct val="90000"/>
              </a:lnSpc>
              <a:buFont typeface="Wingdings" pitchFamily="2" charset="2"/>
              <a:buNone/>
            </a:pPr>
            <a:endParaRPr lang="zh-CN" altLang="en-US" sz="2000" smtClean="0"/>
          </a:p>
          <a:p>
            <a:pPr marL="104775" indent="-57150" algn="ctr" eaLnBrk="1" hangingPunct="1">
              <a:lnSpc>
                <a:spcPct val="90000"/>
              </a:lnSpc>
              <a:buFont typeface="Wingdings" pitchFamily="2" charset="2"/>
              <a:buNone/>
            </a:pPr>
            <a:r>
              <a:rPr lang="zh-CN" altLang="en-US" sz="2000" smtClean="0"/>
              <a:t>面试评估中可能的误区</a:t>
            </a:r>
          </a:p>
        </p:txBody>
      </p:sp>
      <p:graphicFrame>
        <p:nvGraphicFramePr>
          <p:cNvPr id="390147" name="Group 3"/>
          <p:cNvGraphicFramePr>
            <a:graphicFrameLocks noGrp="1"/>
          </p:cNvGraphicFramePr>
          <p:nvPr/>
        </p:nvGraphicFramePr>
        <p:xfrm>
          <a:off x="914400" y="2744788"/>
          <a:ext cx="7239000" cy="2829560"/>
        </p:xfrm>
        <a:graphic>
          <a:graphicData uri="http://schemas.openxmlformats.org/drawingml/2006/table">
            <a:tbl>
              <a:tblPr/>
              <a:tblGrid>
                <a:gridCol w="1809750"/>
                <a:gridCol w="1809750"/>
                <a:gridCol w="1809750"/>
                <a:gridCol w="1809750"/>
              </a:tblGrid>
              <a:tr h="2857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1" i="0" u="none" strike="noStrike" cap="none" normalizeH="0" baseline="0" smtClean="0">
                          <a:ln>
                            <a:noFill/>
                          </a:ln>
                          <a:solidFill>
                            <a:schemeClr val="tx2"/>
                          </a:solidFill>
                          <a:effectLst/>
                          <a:latin typeface="Verdana" pitchFamily="34" charset="0"/>
                          <a:ea typeface="幼圆" pitchFamily="49" charset="-122"/>
                        </a:rPr>
                        <a:t>误  区</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1" i="0" u="none" strike="noStrike" cap="none" normalizeH="0" baseline="0" smtClean="0">
                          <a:ln>
                            <a:noFill/>
                          </a:ln>
                          <a:solidFill>
                            <a:schemeClr val="tx2"/>
                          </a:solidFill>
                          <a:effectLst/>
                          <a:latin typeface="Verdana" pitchFamily="34" charset="0"/>
                          <a:ea typeface="幼圆" pitchFamily="49" charset="-122"/>
                        </a:rPr>
                        <a:t>是否存在</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1" i="0" u="none" strike="noStrike" cap="none" normalizeH="0" baseline="0" smtClean="0">
                          <a:ln>
                            <a:noFill/>
                          </a:ln>
                          <a:solidFill>
                            <a:schemeClr val="tx2"/>
                          </a:solidFill>
                          <a:effectLst/>
                          <a:latin typeface="Verdana" pitchFamily="34" charset="0"/>
                          <a:ea typeface="幼圆" pitchFamily="49" charset="-122"/>
                        </a:rPr>
                        <a:t>产生原因</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1" i="0" u="none" strike="noStrike" cap="none" normalizeH="0" baseline="0" smtClean="0">
                          <a:ln>
                            <a:noFill/>
                          </a:ln>
                          <a:solidFill>
                            <a:schemeClr val="tx2"/>
                          </a:solidFill>
                          <a:effectLst/>
                          <a:latin typeface="Verdana" pitchFamily="34" charset="0"/>
                          <a:ea typeface="幼圆" pitchFamily="49" charset="-122"/>
                        </a:rPr>
                        <a:t>控制方案</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像我</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晕轮</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相比错误</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78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首因和</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近因效应</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盲点</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871538" y="1044575"/>
            <a:ext cx="8162925" cy="579438"/>
          </a:xfrm>
        </p:spPr>
        <p:txBody>
          <a:bodyPr/>
          <a:lstStyle/>
          <a:p>
            <a:pPr eaLnBrk="1" hangingPunct="1"/>
            <a:r>
              <a:rPr lang="zh-CN" altLang="en-US" sz="3200" b="1" smtClean="0">
                <a:solidFill>
                  <a:schemeClr val="tx1"/>
                </a:solidFill>
              </a:rPr>
              <a:t>一项调查：什么因素影响录用</a:t>
            </a:r>
            <a:endParaRPr lang="zh-CN" altLang="en-US" smtClean="0">
              <a:solidFill>
                <a:schemeClr val="tx1"/>
              </a:solidFill>
            </a:endParaRPr>
          </a:p>
        </p:txBody>
      </p:sp>
      <p:sp>
        <p:nvSpPr>
          <p:cNvPr id="240643" name="Rectangle 3"/>
          <p:cNvSpPr>
            <a:spLocks noGrp="1" noChangeArrowheads="1"/>
          </p:cNvSpPr>
          <p:nvPr>
            <p:ph idx="1"/>
          </p:nvPr>
        </p:nvSpPr>
        <p:spPr/>
        <p:txBody>
          <a:bodyPr/>
          <a:lstStyle/>
          <a:p>
            <a:pPr eaLnBrk="1" hangingPunct="1"/>
            <a:r>
              <a:rPr lang="zh-CN" altLang="en-US" b="1" smtClean="0"/>
              <a:t>职业道德：</a:t>
            </a:r>
            <a:r>
              <a:rPr lang="en-US" altLang="zh-CN" b="1" smtClean="0"/>
              <a:t>59 %</a:t>
            </a:r>
          </a:p>
          <a:p>
            <a:pPr eaLnBrk="1" hangingPunct="1"/>
            <a:r>
              <a:rPr lang="zh-CN" altLang="en-US" b="1" smtClean="0"/>
              <a:t>能力：</a:t>
            </a:r>
            <a:r>
              <a:rPr lang="en-US" altLang="zh-CN" b="1" smtClean="0"/>
              <a:t>23 %</a:t>
            </a:r>
          </a:p>
          <a:p>
            <a:pPr eaLnBrk="1" hangingPunct="1"/>
            <a:r>
              <a:rPr lang="zh-CN" altLang="en-US" b="1" smtClean="0"/>
              <a:t>热情：</a:t>
            </a:r>
            <a:r>
              <a:rPr lang="en-US" altLang="zh-CN" b="1" smtClean="0"/>
              <a:t>12 %</a:t>
            </a:r>
          </a:p>
          <a:p>
            <a:pPr eaLnBrk="1" hangingPunct="1"/>
            <a:r>
              <a:rPr lang="zh-CN" altLang="en-US" b="1" smtClean="0"/>
              <a:t>受教育程度：</a:t>
            </a:r>
            <a:r>
              <a:rPr lang="en-US" altLang="zh-CN" b="1" smtClean="0"/>
              <a:t>4 %</a:t>
            </a:r>
          </a:p>
          <a:p>
            <a:pPr eaLnBrk="1" hangingPunct="1"/>
            <a:r>
              <a:rPr lang="zh-CN" altLang="en-US" b="1" smtClean="0"/>
              <a:t>其他：</a:t>
            </a:r>
            <a:r>
              <a:rPr lang="en-US" altLang="zh-CN" b="1" smtClean="0"/>
              <a:t>2 %</a:t>
            </a:r>
          </a:p>
          <a:p>
            <a:pPr eaLnBrk="1" hangingPunct="1">
              <a:buFont typeface="Wingdings" pitchFamily="2" charset="2"/>
              <a:buNone/>
            </a:pPr>
            <a:r>
              <a:rPr lang="zh-CN" altLang="en-US" b="1" i="1" smtClean="0"/>
              <a:t>因此：</a:t>
            </a:r>
            <a:r>
              <a:rPr lang="zh-CN" altLang="en-US" b="1" i="1" u="sng" smtClean="0"/>
              <a:t>主动、诚实、认真的工作比其他因</a:t>
            </a:r>
          </a:p>
          <a:p>
            <a:pPr eaLnBrk="1" hangingPunct="1">
              <a:buFont typeface="Wingdings" pitchFamily="2" charset="2"/>
              <a:buNone/>
            </a:pPr>
            <a:r>
              <a:rPr lang="zh-CN" altLang="en-US" b="1" i="1" smtClean="0"/>
              <a:t>            </a:t>
            </a:r>
            <a:r>
              <a:rPr lang="zh-CN" altLang="en-US" b="1" i="1" u="sng" smtClean="0"/>
              <a:t>素更重要</a:t>
            </a:r>
          </a:p>
        </p:txBody>
      </p:sp>
    </p:spTree>
  </p:cSld>
  <p:clrMapOvr>
    <a:masterClrMapping/>
  </p:clrMapOvr>
  <p:transition>
    <p:random/>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eaLnBrk="1" hangingPunct="1"/>
            <a:r>
              <a:rPr lang="zh-CN" altLang="en-US" b="1" smtClean="0">
                <a:solidFill>
                  <a:schemeClr val="tx1"/>
                </a:solidFill>
              </a:rPr>
              <a:t>录用决策的思考步骤</a:t>
            </a:r>
            <a:endParaRPr lang="zh-CN" altLang="en-US" smtClean="0">
              <a:solidFill>
                <a:schemeClr val="tx1"/>
              </a:solidFill>
            </a:endParaRPr>
          </a:p>
        </p:txBody>
      </p:sp>
      <p:sp>
        <p:nvSpPr>
          <p:cNvPr id="241667" name="Rectangle 3"/>
          <p:cNvSpPr>
            <a:spLocks noGrp="1" noChangeArrowheads="1"/>
          </p:cNvSpPr>
          <p:nvPr>
            <p:ph idx="1"/>
          </p:nvPr>
        </p:nvSpPr>
        <p:spPr/>
        <p:txBody>
          <a:bodyPr/>
          <a:lstStyle/>
          <a:p>
            <a:pPr eaLnBrk="1" hangingPunct="1"/>
            <a:r>
              <a:rPr lang="zh-CN" altLang="en-US" b="1" smtClean="0"/>
              <a:t>回顾预期业绩</a:t>
            </a:r>
          </a:p>
          <a:p>
            <a:pPr eaLnBrk="1" hangingPunct="1"/>
            <a:r>
              <a:rPr lang="zh-CN" altLang="en-US" b="1" smtClean="0"/>
              <a:t>祥述并审核应聘者的行为和能力特征</a:t>
            </a:r>
          </a:p>
          <a:p>
            <a:pPr eaLnBrk="1" hangingPunct="1"/>
            <a:r>
              <a:rPr lang="zh-CN" altLang="en-US" b="1" smtClean="0"/>
              <a:t>把行为和能力特征与预期业绩进行比较</a:t>
            </a:r>
          </a:p>
          <a:p>
            <a:pPr eaLnBrk="1" hangingPunct="1"/>
            <a:r>
              <a:rPr lang="zh-CN" altLang="en-US" b="1" smtClean="0"/>
              <a:t>在行为上预测应聘者将来在相关的工作环境和在预期业绩中的行为</a:t>
            </a:r>
          </a:p>
        </p:txBody>
      </p:sp>
    </p:spTree>
  </p:cSld>
  <p:clrMapOvr>
    <a:masterClrMapping/>
  </p:clrMapOvr>
  <p:transition>
    <p:random/>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eaLnBrk="1" hangingPunct="1"/>
            <a:r>
              <a:rPr lang="zh-CN" altLang="en-US" b="1" smtClean="0">
                <a:solidFill>
                  <a:schemeClr val="tx1"/>
                </a:solidFill>
              </a:rPr>
              <a:t>完成 </a:t>
            </a:r>
            <a:r>
              <a:rPr lang="en-US" altLang="zh-CN" b="1" smtClean="0">
                <a:solidFill>
                  <a:schemeClr val="tx1"/>
                </a:solidFill>
              </a:rPr>
              <a:t>------</a:t>
            </a:r>
            <a:endParaRPr lang="en-US" altLang="zh-CN" smtClean="0">
              <a:solidFill>
                <a:schemeClr val="tx1"/>
              </a:solidFill>
            </a:endParaRPr>
          </a:p>
        </p:txBody>
      </p:sp>
      <p:sp>
        <p:nvSpPr>
          <p:cNvPr id="242691" name="Rectangle 3"/>
          <p:cNvSpPr>
            <a:spLocks noGrp="1" noChangeArrowheads="1"/>
          </p:cNvSpPr>
          <p:nvPr>
            <p:ph idx="1"/>
          </p:nvPr>
        </p:nvSpPr>
        <p:spPr/>
        <p:txBody>
          <a:bodyPr/>
          <a:lstStyle/>
          <a:p>
            <a:pPr eaLnBrk="1" hangingPunct="1"/>
            <a:r>
              <a:rPr lang="zh-CN" altLang="en-US" b="1" smtClean="0"/>
              <a:t>根据需要组织多轮面试</a:t>
            </a:r>
          </a:p>
          <a:p>
            <a:pPr eaLnBrk="1" hangingPunct="1"/>
            <a:r>
              <a:rPr lang="zh-CN" altLang="en-US" b="1" smtClean="0"/>
              <a:t>将面试结果反馈</a:t>
            </a:r>
          </a:p>
          <a:p>
            <a:pPr lvl="1" eaLnBrk="1" hangingPunct="1"/>
            <a:r>
              <a:rPr lang="zh-CN" altLang="en-US" b="1" smtClean="0"/>
              <a:t>用人部门</a:t>
            </a:r>
          </a:p>
          <a:p>
            <a:pPr lvl="1" eaLnBrk="1" hangingPunct="1"/>
            <a:r>
              <a:rPr lang="zh-CN" altLang="en-US" b="1" smtClean="0"/>
              <a:t>应聘者</a:t>
            </a:r>
          </a:p>
          <a:p>
            <a:pPr eaLnBrk="1" hangingPunct="1"/>
            <a:r>
              <a:rPr lang="zh-CN" altLang="en-US" b="1" smtClean="0"/>
              <a:t>建立人力资源信息库</a:t>
            </a:r>
          </a:p>
        </p:txBody>
      </p:sp>
    </p:spTree>
  </p:cSld>
  <p:clrMapOvr>
    <a:masterClrMapping/>
  </p:clrMapOvr>
  <p:transition>
    <p:random/>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2"/>
          <p:cNvSpPr txBox="1">
            <a:spLocks noChangeArrowheads="1"/>
          </p:cNvSpPr>
          <p:nvPr/>
        </p:nvSpPr>
        <p:spPr bwMode="auto">
          <a:xfrm>
            <a:off x="609600" y="2209800"/>
            <a:ext cx="7620000" cy="2925763"/>
          </a:xfrm>
          <a:prstGeom prst="rect">
            <a:avLst/>
          </a:prstGeom>
          <a:noFill/>
          <a:ln w="9525">
            <a:noFill/>
            <a:miter lim="800000"/>
            <a:headEnd/>
            <a:tailEnd/>
          </a:ln>
        </p:spPr>
        <p:txBody>
          <a:bodyPr>
            <a:spAutoFit/>
          </a:bodyPr>
          <a:lstStyle/>
          <a:p>
            <a:pPr marL="285750" indent="-285750">
              <a:lnSpc>
                <a:spcPct val="125000"/>
              </a:lnSpc>
              <a:spcBef>
                <a:spcPct val="50000"/>
              </a:spcBef>
              <a:buClr>
                <a:schemeClr val="accent1"/>
              </a:buClr>
              <a:buFont typeface="Wingdings" pitchFamily="2" charset="2"/>
              <a:buChar char="n"/>
            </a:pPr>
            <a:r>
              <a:rPr lang="zh-CN" altLang="en-US" b="0">
                <a:latin typeface="幼圆" pitchFamily="49" charset="-122"/>
                <a:ea typeface="幼圆" pitchFamily="49" charset="-122"/>
              </a:rPr>
              <a:t>我的为人、经历、所从事的工作及我对企业的看法在何种程度上影响了我对侯选人的看法？</a:t>
            </a:r>
          </a:p>
          <a:p>
            <a:pPr marL="285750" indent="-285750">
              <a:lnSpc>
                <a:spcPct val="125000"/>
              </a:lnSpc>
              <a:spcBef>
                <a:spcPct val="50000"/>
              </a:spcBef>
              <a:buClr>
                <a:schemeClr val="accent1"/>
              </a:buClr>
              <a:buFont typeface="Wingdings" pitchFamily="2" charset="2"/>
              <a:buChar char="n"/>
            </a:pPr>
            <a:r>
              <a:rPr lang="zh-CN" altLang="en-US" b="0">
                <a:latin typeface="幼圆" pitchFamily="49" charset="-122"/>
                <a:ea typeface="幼圆" pitchFamily="49" charset="-122"/>
              </a:rPr>
              <a:t>面试中有多少时间是我在说话？</a:t>
            </a:r>
          </a:p>
          <a:p>
            <a:pPr marL="285750" indent="-285750">
              <a:lnSpc>
                <a:spcPct val="125000"/>
              </a:lnSpc>
              <a:spcBef>
                <a:spcPct val="50000"/>
              </a:spcBef>
              <a:buClr>
                <a:schemeClr val="accent1"/>
              </a:buClr>
              <a:buFont typeface="Wingdings" pitchFamily="2" charset="2"/>
              <a:buChar char="n"/>
            </a:pPr>
            <a:r>
              <a:rPr lang="zh-CN" altLang="en-US" b="0">
                <a:latin typeface="幼圆" pitchFamily="49" charset="-122"/>
                <a:ea typeface="幼圆" pitchFamily="49" charset="-122"/>
              </a:rPr>
              <a:t>问题协调得怎么样？</a:t>
            </a:r>
          </a:p>
          <a:p>
            <a:pPr marL="285750" indent="-285750">
              <a:lnSpc>
                <a:spcPct val="125000"/>
              </a:lnSpc>
              <a:spcBef>
                <a:spcPct val="50000"/>
              </a:spcBef>
              <a:buClr>
                <a:schemeClr val="accent1"/>
              </a:buClr>
              <a:buFont typeface="Wingdings" pitchFamily="2" charset="2"/>
              <a:buChar char="n"/>
            </a:pPr>
            <a:r>
              <a:rPr lang="zh-CN" altLang="en-US" b="0">
                <a:latin typeface="幼圆" pitchFamily="49" charset="-122"/>
                <a:ea typeface="幼圆" pitchFamily="49" charset="-122"/>
              </a:rPr>
              <a:t>如果再主持一次这样的面试，我会做哪些变动？</a:t>
            </a:r>
          </a:p>
        </p:txBody>
      </p:sp>
      <p:sp>
        <p:nvSpPr>
          <p:cNvPr id="452611" name="Text Box 3"/>
          <p:cNvSpPr txBox="1">
            <a:spLocks noChangeArrowheads="1"/>
          </p:cNvSpPr>
          <p:nvPr/>
        </p:nvSpPr>
        <p:spPr bwMode="auto">
          <a:xfrm>
            <a:off x="611188" y="1125538"/>
            <a:ext cx="70866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defRPr/>
            </a:pPr>
            <a:r>
              <a:rPr lang="zh-CN" altLang="en-US" sz="2800">
                <a:solidFill>
                  <a:schemeClr val="tx2"/>
                </a:solidFill>
                <a:latin typeface="Times New Roman" pitchFamily="18" charset="0"/>
                <a:ea typeface="黑体" pitchFamily="2" charset="-122"/>
              </a:rPr>
              <a:t>面试结束后，自问：</a:t>
            </a:r>
          </a:p>
        </p:txBody>
      </p:sp>
    </p:spTree>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r>
              <a:rPr lang="zh-CN" altLang="en-US" dirty="0" smtClean="0"/>
              <a:t>小结</a:t>
            </a:r>
          </a:p>
        </p:txBody>
      </p:sp>
      <p:sp>
        <p:nvSpPr>
          <p:cNvPr id="244739" name="Rectangle 3"/>
          <p:cNvSpPr>
            <a:spLocks noGrp="1" noChangeArrowheads="1"/>
          </p:cNvSpPr>
          <p:nvPr>
            <p:ph idx="1"/>
          </p:nvPr>
        </p:nvSpPr>
        <p:spPr/>
        <p:txBody>
          <a:bodyPr/>
          <a:lstStyle/>
          <a:p>
            <a:pPr eaLnBrk="1" hangingPunct="1"/>
            <a:r>
              <a:rPr lang="zh-CN" altLang="en-US" smtClean="0"/>
              <a:t>结构化面试操作过程技巧</a:t>
            </a:r>
            <a:br>
              <a:rPr lang="zh-CN" altLang="en-US" smtClean="0"/>
            </a:br>
            <a:r>
              <a:rPr lang="en-US" altLang="zh-CN" smtClean="0"/>
              <a:t>1</a:t>
            </a:r>
            <a:r>
              <a:rPr lang="zh-CN" altLang="en-US" smtClean="0"/>
              <a:t>、面试过程</a:t>
            </a:r>
            <a:br>
              <a:rPr lang="zh-CN" altLang="en-US" smtClean="0"/>
            </a:br>
            <a:r>
              <a:rPr lang="en-US" altLang="zh-CN" smtClean="0"/>
              <a:t>2</a:t>
            </a:r>
            <a:r>
              <a:rPr lang="zh-CN" altLang="en-US" smtClean="0"/>
              <a:t>、提问技巧</a:t>
            </a:r>
            <a:br>
              <a:rPr lang="zh-CN" altLang="en-US" smtClean="0"/>
            </a:br>
            <a:r>
              <a:rPr lang="en-US" altLang="zh-CN" smtClean="0"/>
              <a:t>3</a:t>
            </a:r>
            <a:r>
              <a:rPr lang="zh-CN" altLang="en-US" smtClean="0"/>
              <a:t>、观察技巧</a:t>
            </a:r>
            <a:br>
              <a:rPr lang="zh-CN" altLang="en-US" smtClean="0"/>
            </a:br>
            <a:r>
              <a:rPr lang="en-US" altLang="zh-CN" smtClean="0"/>
              <a:t>4</a:t>
            </a:r>
            <a:r>
              <a:rPr lang="zh-CN" altLang="en-US" smtClean="0"/>
              <a:t>、评估技巧</a:t>
            </a:r>
            <a:br>
              <a:rPr lang="zh-CN" altLang="en-US" smtClean="0"/>
            </a:br>
            <a:endParaRPr lang="zh-CN" altLang="en-US" smtClean="0"/>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3"/>
          <p:cNvSpPr>
            <a:spLocks noGrp="1" noChangeArrowheads="1"/>
          </p:cNvSpPr>
          <p:nvPr>
            <p:ph idx="1"/>
          </p:nvPr>
        </p:nvSpPr>
        <p:spPr>
          <a:xfrm>
            <a:off x="611188" y="2924175"/>
            <a:ext cx="7772400" cy="1277938"/>
          </a:xfrm>
        </p:spPr>
        <p:txBody>
          <a:bodyPr/>
          <a:lstStyle/>
          <a:p>
            <a:pPr algn="ctr" eaLnBrk="1" hangingPunct="1">
              <a:buFont typeface="Wingdings" pitchFamily="2" charset="2"/>
              <a:buNone/>
            </a:pPr>
            <a:r>
              <a:rPr lang="zh-CN" altLang="en-US" sz="7200" b="1" i="1" smtClean="0">
                <a:latin typeface="华文新魏" pitchFamily="2" charset="-122"/>
                <a:ea typeface="华文新魏" pitchFamily="2" charset="-122"/>
              </a:rPr>
              <a:t>谢    谢</a:t>
            </a:r>
            <a:endParaRPr lang="en-US" altLang="zh-CN" sz="7200" b="1" i="1" smtClean="0">
              <a:latin typeface="华文新魏" pitchFamily="2" charset="-122"/>
              <a:ea typeface="华文新魏" pitchFamily="2" charset="-122"/>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title"/>
          </p:nvPr>
        </p:nvSpPr>
        <p:spPr/>
        <p:txBody>
          <a:bodyPr/>
          <a:lstStyle/>
          <a:p>
            <a:pPr eaLnBrk="1" hangingPunct="1"/>
            <a:r>
              <a:rPr lang="zh-CN" altLang="en-US" b="1" smtClean="0"/>
              <a:t>面试在人员招聘中的不可替代性</a:t>
            </a:r>
          </a:p>
        </p:txBody>
      </p:sp>
      <p:sp>
        <p:nvSpPr>
          <p:cNvPr id="60418" name="Rectangle 2"/>
          <p:cNvSpPr>
            <a:spLocks noGrp="1" noChangeArrowheads="1"/>
          </p:cNvSpPr>
          <p:nvPr>
            <p:ph idx="1"/>
          </p:nvPr>
        </p:nvSpPr>
        <p:spPr>
          <a:xfrm>
            <a:off x="684213" y="1828800"/>
            <a:ext cx="7772400" cy="5029200"/>
          </a:xfrm>
        </p:spPr>
        <p:txBody>
          <a:bodyPr/>
          <a:lstStyle/>
          <a:p>
            <a:pPr eaLnBrk="1" hangingPunct="1">
              <a:buFont typeface="Wingdings" pitchFamily="2" charset="2"/>
              <a:buNone/>
            </a:pPr>
            <a:r>
              <a:rPr lang="zh-CN" altLang="en-US" b="1" smtClean="0"/>
              <a:t>两个</a:t>
            </a:r>
            <a:r>
              <a:rPr lang="en-US" altLang="zh-CN" b="1" smtClean="0"/>
              <a:t>70 %</a:t>
            </a:r>
            <a:r>
              <a:rPr lang="zh-CN" altLang="en-US" b="1" smtClean="0"/>
              <a:t>：</a:t>
            </a:r>
          </a:p>
          <a:p>
            <a:pPr lvl="1" eaLnBrk="1" hangingPunct="1"/>
            <a:r>
              <a:rPr lang="zh-CN" altLang="en-US" b="1" smtClean="0"/>
              <a:t>  </a:t>
            </a:r>
            <a:r>
              <a:rPr lang="en-US" altLang="zh-CN" b="1" smtClean="0"/>
              <a:t>70 %</a:t>
            </a:r>
            <a:r>
              <a:rPr lang="zh-CN" altLang="en-US" b="1" smtClean="0"/>
              <a:t>的企业员工通过面试进入企业</a:t>
            </a:r>
          </a:p>
          <a:p>
            <a:pPr lvl="1" eaLnBrk="1" hangingPunct="1"/>
            <a:r>
              <a:rPr lang="zh-CN" altLang="en-US" b="1" smtClean="0"/>
              <a:t>  </a:t>
            </a:r>
            <a:r>
              <a:rPr lang="en-US" altLang="zh-CN" b="1" smtClean="0"/>
              <a:t>70 %</a:t>
            </a:r>
            <a:r>
              <a:rPr lang="zh-CN" altLang="en-US" b="1" smtClean="0"/>
              <a:t>的面试者在面试的前</a:t>
            </a:r>
            <a:r>
              <a:rPr lang="en-US" altLang="zh-CN" b="1" smtClean="0"/>
              <a:t>15</a:t>
            </a:r>
            <a:r>
              <a:rPr lang="zh-CN" altLang="en-US" b="1" smtClean="0"/>
              <a:t>分钟已</a:t>
            </a:r>
          </a:p>
          <a:p>
            <a:pPr lvl="1" eaLnBrk="1" hangingPunct="1">
              <a:buFont typeface="Wingdings" pitchFamily="2" charset="2"/>
              <a:buNone/>
            </a:pPr>
            <a:r>
              <a:rPr lang="zh-CN" altLang="en-US" b="1" smtClean="0"/>
              <a:t>     经被面试考官确定是否录用</a:t>
            </a:r>
          </a:p>
          <a:p>
            <a:pPr lvl="1" eaLnBrk="1" hangingPunct="1">
              <a:buFont typeface="Wingdings" pitchFamily="2" charset="2"/>
              <a:buNone/>
            </a:pPr>
            <a:endParaRPr lang="zh-CN" altLang="en-US" b="1" smtClean="0"/>
          </a:p>
          <a:p>
            <a:pPr lvl="1" eaLnBrk="1" hangingPunct="1">
              <a:buFont typeface="Wingdings" pitchFamily="2" charset="2"/>
              <a:buNone/>
            </a:pPr>
            <a:r>
              <a:rPr lang="en-US" altLang="zh-CN" sz="2800" b="1" smtClean="0"/>
              <a:t>70 X 70 = 49%</a:t>
            </a:r>
            <a:r>
              <a:rPr lang="zh-CN" altLang="en-US" sz="2800" b="1" smtClean="0"/>
              <a:t>的录用决策依据？</a:t>
            </a:r>
            <a:endParaRPr lang="zh-CN" altLang="en-US" sz="2800" smtClean="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09600" y="990600"/>
            <a:ext cx="5029200" cy="457200"/>
          </a:xfrm>
          <a:prstGeom prst="rect">
            <a:avLst/>
          </a:prstGeom>
          <a:noFill/>
          <a:ln w="9525">
            <a:noFill/>
            <a:miter lim="800000"/>
            <a:headEnd/>
            <a:tailEnd/>
          </a:ln>
        </p:spPr>
        <p:txBody>
          <a:bodyPr>
            <a:spAutoFit/>
          </a:bodyPr>
          <a:lstStyle/>
          <a:p>
            <a:pPr>
              <a:spcBef>
                <a:spcPct val="50000"/>
              </a:spcBef>
            </a:pPr>
            <a:endParaRPr lang="zh-CN" altLang="zh-CN" b="0">
              <a:latin typeface="Times New Roman" pitchFamily="18" charset="0"/>
            </a:endParaRPr>
          </a:p>
        </p:txBody>
      </p:sp>
      <p:sp>
        <p:nvSpPr>
          <p:cNvPr id="61443" name="Text Box 4"/>
          <p:cNvSpPr txBox="1">
            <a:spLocks noChangeArrowheads="1"/>
          </p:cNvSpPr>
          <p:nvPr/>
        </p:nvSpPr>
        <p:spPr bwMode="auto">
          <a:xfrm>
            <a:off x="762000" y="2098675"/>
            <a:ext cx="8001000" cy="2308324"/>
          </a:xfrm>
          <a:prstGeom prst="rect">
            <a:avLst/>
          </a:prstGeom>
          <a:noFill/>
          <a:ln w="9525">
            <a:noFill/>
            <a:miter lim="800000"/>
            <a:headEnd/>
            <a:tailEnd/>
          </a:ln>
        </p:spPr>
        <p:txBody>
          <a:bodyPr>
            <a:spAutoFit/>
          </a:bodyPr>
          <a:lstStyle/>
          <a:p>
            <a:pPr>
              <a:lnSpc>
                <a:spcPct val="120000"/>
              </a:lnSpc>
              <a:buClr>
                <a:srgbClr val="FF9966"/>
              </a:buClr>
              <a:buFont typeface="Wingdings" pitchFamily="2" charset="2"/>
              <a:buChar char="F"/>
            </a:pPr>
            <a:r>
              <a:rPr lang="en-US" altLang="zh-CN" b="0" i="1" dirty="0">
                <a:latin typeface="宋体" pitchFamily="2" charset="-122"/>
              </a:rPr>
              <a:t> </a:t>
            </a:r>
            <a:r>
              <a:rPr lang="zh-CN" altLang="en-US" sz="2400" i="1" dirty="0">
                <a:solidFill>
                  <a:srgbClr val="FFFF00"/>
                </a:solidFill>
                <a:latin typeface="宋体" pitchFamily="2" charset="-122"/>
              </a:rPr>
              <a:t>成就测试</a:t>
            </a:r>
            <a:r>
              <a:rPr lang="zh-CN" altLang="en-US" b="0" dirty="0">
                <a:latin typeface="宋体" pitchFamily="2" charset="-122"/>
              </a:rPr>
              <a:t>：</a:t>
            </a:r>
            <a:r>
              <a:rPr lang="en-US" altLang="zh-CN" b="0" dirty="0">
                <a:latin typeface="幼圆" pitchFamily="49" charset="-122"/>
                <a:ea typeface="幼圆" pitchFamily="49" charset="-122"/>
              </a:rPr>
              <a:t>TAT</a:t>
            </a:r>
            <a:r>
              <a:rPr lang="zh-CN" altLang="en-US" b="0" dirty="0">
                <a:latin typeface="幼圆" pitchFamily="49" charset="-122"/>
                <a:ea typeface="幼圆" pitchFamily="49" charset="-122"/>
              </a:rPr>
              <a:t>统觉测试</a:t>
            </a:r>
            <a:endParaRPr lang="zh-CN" altLang="en-US" b="0" dirty="0">
              <a:latin typeface="宋体" pitchFamily="2" charset="-122"/>
            </a:endParaRPr>
          </a:p>
          <a:p>
            <a:pPr>
              <a:lnSpc>
                <a:spcPct val="120000"/>
              </a:lnSpc>
              <a:buClr>
                <a:srgbClr val="FF9966"/>
              </a:buClr>
              <a:buFont typeface="Wingdings" pitchFamily="2" charset="2"/>
              <a:buChar char="F"/>
            </a:pPr>
            <a:r>
              <a:rPr lang="zh-CN" altLang="en-US" b="0" i="1" dirty="0">
                <a:latin typeface="宋体" pitchFamily="2" charset="-122"/>
              </a:rPr>
              <a:t> </a:t>
            </a:r>
            <a:r>
              <a:rPr lang="zh-CN" altLang="en-US" sz="2400" i="1" dirty="0">
                <a:solidFill>
                  <a:srgbClr val="FFFF00"/>
                </a:solidFill>
                <a:latin typeface="宋体" pitchFamily="2" charset="-122"/>
              </a:rPr>
              <a:t>性向测试</a:t>
            </a:r>
            <a:r>
              <a:rPr lang="zh-CN" altLang="en-US" b="0" dirty="0">
                <a:latin typeface="宋体" pitchFamily="2" charset="-122"/>
              </a:rPr>
              <a:t>：</a:t>
            </a:r>
            <a:r>
              <a:rPr lang="zh-CN" altLang="en-US" b="0" dirty="0">
                <a:latin typeface="幼圆" pitchFamily="49" charset="-122"/>
                <a:ea typeface="幼圆" pitchFamily="49" charset="-122"/>
              </a:rPr>
              <a:t>区别性向测试</a:t>
            </a:r>
            <a:endParaRPr lang="zh-CN" altLang="en-US" b="0" dirty="0">
              <a:latin typeface="宋体" pitchFamily="2" charset="-122"/>
            </a:endParaRPr>
          </a:p>
          <a:p>
            <a:pPr>
              <a:lnSpc>
                <a:spcPct val="120000"/>
              </a:lnSpc>
              <a:buClr>
                <a:srgbClr val="FF9966"/>
              </a:buClr>
              <a:buFont typeface="Wingdings" pitchFamily="2" charset="2"/>
              <a:buChar char="F"/>
            </a:pPr>
            <a:r>
              <a:rPr lang="zh-CN" altLang="en-US" b="0" i="1" dirty="0">
                <a:latin typeface="宋体" pitchFamily="2" charset="-122"/>
              </a:rPr>
              <a:t> </a:t>
            </a:r>
            <a:r>
              <a:rPr lang="zh-CN" altLang="en-US" sz="2400" i="1" dirty="0">
                <a:solidFill>
                  <a:srgbClr val="FFFF00"/>
                </a:solidFill>
                <a:latin typeface="宋体" pitchFamily="2" charset="-122"/>
              </a:rPr>
              <a:t>智力测试</a:t>
            </a:r>
            <a:r>
              <a:rPr lang="zh-CN" altLang="en-US" b="0" dirty="0">
                <a:latin typeface="宋体" pitchFamily="2" charset="-122"/>
              </a:rPr>
              <a:t>：</a:t>
            </a:r>
            <a:r>
              <a:rPr lang="zh-CN" altLang="en-US" b="0" dirty="0">
                <a:latin typeface="幼圆" pitchFamily="49" charset="-122"/>
                <a:ea typeface="幼圆" pitchFamily="49" charset="-122"/>
              </a:rPr>
              <a:t>西比量表</a:t>
            </a:r>
            <a:endParaRPr lang="zh-CN" altLang="en-US" b="0" dirty="0">
              <a:latin typeface="宋体" pitchFamily="2" charset="-122"/>
            </a:endParaRPr>
          </a:p>
          <a:p>
            <a:pPr>
              <a:lnSpc>
                <a:spcPct val="120000"/>
              </a:lnSpc>
              <a:buClr>
                <a:srgbClr val="FF9966"/>
              </a:buClr>
              <a:buFont typeface="Wingdings" pitchFamily="2" charset="2"/>
              <a:buChar char="F"/>
            </a:pPr>
            <a:r>
              <a:rPr lang="zh-CN" altLang="en-US" b="0" i="1" dirty="0">
                <a:latin typeface="宋体" pitchFamily="2" charset="-122"/>
              </a:rPr>
              <a:t> </a:t>
            </a:r>
            <a:r>
              <a:rPr lang="zh-CN" altLang="en-US" sz="2400" i="1" dirty="0">
                <a:solidFill>
                  <a:srgbClr val="FFFF00"/>
                </a:solidFill>
                <a:latin typeface="宋体" pitchFamily="2" charset="-122"/>
              </a:rPr>
              <a:t>人格测试</a:t>
            </a:r>
            <a:r>
              <a:rPr lang="zh-CN" altLang="en-US" b="0" dirty="0">
                <a:latin typeface="宋体" pitchFamily="2" charset="-122"/>
              </a:rPr>
              <a:t>：</a:t>
            </a:r>
            <a:r>
              <a:rPr lang="zh-CN" altLang="en-US" b="0" dirty="0">
                <a:latin typeface="幼圆" pitchFamily="49" charset="-122"/>
                <a:ea typeface="幼圆" pitchFamily="49" charset="-122"/>
              </a:rPr>
              <a:t>卡特尔测试</a:t>
            </a:r>
          </a:p>
          <a:p>
            <a:pPr>
              <a:lnSpc>
                <a:spcPct val="120000"/>
              </a:lnSpc>
              <a:buClr>
                <a:srgbClr val="FF9966"/>
              </a:buClr>
              <a:buFont typeface="Wingdings" pitchFamily="2" charset="2"/>
              <a:buChar char="F"/>
            </a:pPr>
            <a:r>
              <a:rPr lang="zh-CN" altLang="en-US" b="0" i="1" dirty="0">
                <a:latin typeface="宋体" pitchFamily="2" charset="-122"/>
              </a:rPr>
              <a:t> </a:t>
            </a:r>
            <a:r>
              <a:rPr lang="zh-CN" altLang="en-US" sz="2400" i="1" dirty="0">
                <a:solidFill>
                  <a:srgbClr val="FFFF00"/>
                </a:solidFill>
                <a:latin typeface="宋体" pitchFamily="2" charset="-122"/>
              </a:rPr>
              <a:t>能力测试</a:t>
            </a:r>
            <a:r>
              <a:rPr lang="zh-CN" altLang="en-US" b="0" dirty="0">
                <a:latin typeface="宋体" pitchFamily="2" charset="-122"/>
              </a:rPr>
              <a:t>：</a:t>
            </a:r>
            <a:endParaRPr lang="zh-CN" altLang="en-US" b="0" dirty="0">
              <a:latin typeface="幼圆" pitchFamily="49" charset="-122"/>
              <a:ea typeface="幼圆" pitchFamily="49" charset="-122"/>
            </a:endParaRPr>
          </a:p>
        </p:txBody>
      </p:sp>
      <p:sp>
        <p:nvSpPr>
          <p:cNvPr id="61444" name="Rectangle 6"/>
          <p:cNvSpPr>
            <a:spLocks noGrp="1" noChangeArrowheads="1"/>
          </p:cNvSpPr>
          <p:nvPr>
            <p:ph type="title"/>
          </p:nvPr>
        </p:nvSpPr>
        <p:spPr/>
        <p:txBody>
          <a:bodyPr/>
          <a:lstStyle/>
          <a:p>
            <a:pPr eaLnBrk="1" hangingPunct="1"/>
            <a:r>
              <a:rPr lang="zh-CN" altLang="en-US" b="1" smtClean="0"/>
              <a:t>心理测试技术</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60" name="Rectangle 4"/>
          <p:cNvSpPr>
            <a:spLocks noGrp="1" noChangeArrowheads="1"/>
          </p:cNvSpPr>
          <p:nvPr>
            <p:ph type="ctrTitle"/>
          </p:nvPr>
        </p:nvSpPr>
        <p:spPr/>
        <p:txBody>
          <a:bodyPr/>
          <a:lstStyle/>
          <a:p>
            <a:r>
              <a:rPr lang="zh-CN" altLang="en-US" b="1" smtClean="0">
                <a:solidFill>
                  <a:srgbClr val="FF0000"/>
                </a:solidFill>
              </a:rPr>
              <a:t>招聘管理趋势</a:t>
            </a:r>
          </a:p>
        </p:txBody>
      </p:sp>
      <p:sp>
        <p:nvSpPr>
          <p:cNvPr id="710661" name="Rectangle 5"/>
          <p:cNvSpPr>
            <a:spLocks noGrp="1" noChangeArrowheads="1"/>
          </p:cNvSpPr>
          <p:nvPr>
            <p:ph type="subTitle" idx="1"/>
          </p:nvPr>
        </p:nvSpPr>
        <p:spPr/>
        <p:txBody>
          <a:bodyPr/>
          <a:lstStyle/>
          <a:p>
            <a:r>
              <a:rPr lang="zh-CN" altLang="en-US" b="1" smtClean="0"/>
              <a:t>老问题尚在</a:t>
            </a:r>
            <a:r>
              <a:rPr lang="en-US" altLang="zh-CN" b="1" smtClean="0"/>
              <a:t>,</a:t>
            </a:r>
            <a:r>
              <a:rPr lang="zh-CN" altLang="en-US" b="1" smtClean="0"/>
              <a:t>新问题又来</a:t>
            </a:r>
            <a:r>
              <a:rPr lang="en-US" altLang="zh-CN" b="1" smtClean="0"/>
              <a: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609600" y="2106613"/>
            <a:ext cx="7543800" cy="3532187"/>
          </a:xfrm>
          <a:prstGeom prst="rect">
            <a:avLst/>
          </a:prstGeom>
          <a:noFill/>
          <a:ln w="9525">
            <a:noFill/>
            <a:miter lim="800000"/>
            <a:headEnd/>
            <a:tailEnd/>
          </a:ln>
        </p:spPr>
        <p:txBody>
          <a:bodyPr>
            <a:spAutoFit/>
          </a:bodyPr>
          <a:lstStyle/>
          <a:p>
            <a:pPr algn="just">
              <a:lnSpc>
                <a:spcPct val="120000"/>
              </a:lnSpc>
              <a:buClr>
                <a:srgbClr val="FF9966"/>
              </a:buClr>
              <a:buFont typeface="Wingdings" pitchFamily="2" charset="2"/>
              <a:buChar char="l"/>
            </a:pPr>
            <a:r>
              <a:rPr lang="en-US" altLang="zh-CN" sz="2800" b="0" dirty="0">
                <a:solidFill>
                  <a:srgbClr val="333399"/>
                </a:solidFill>
                <a:latin typeface="Times New Roman" pitchFamily="18" charset="0"/>
                <a:ea typeface="黑体" pitchFamily="2" charset="-122"/>
              </a:rPr>
              <a:t> </a:t>
            </a:r>
            <a:r>
              <a:rPr lang="zh-CN" altLang="en-US" sz="2400" i="1" dirty="0">
                <a:solidFill>
                  <a:srgbClr val="FFFF00"/>
                </a:solidFill>
                <a:latin typeface="宋体" pitchFamily="2" charset="-122"/>
              </a:rPr>
              <a:t>可靠性</a:t>
            </a:r>
            <a:r>
              <a:rPr lang="zh-CN" altLang="en-US" sz="2800" b="0" dirty="0">
                <a:latin typeface="Times New Roman" pitchFamily="18" charset="0"/>
              </a:rPr>
              <a:t>：</a:t>
            </a:r>
            <a:r>
              <a:rPr lang="zh-CN" altLang="en-US" b="0" dirty="0">
                <a:latin typeface="Times New Roman" pitchFamily="18" charset="0"/>
              </a:rPr>
              <a:t>一次又一次的测试总是得出同样的结论</a:t>
            </a:r>
            <a:r>
              <a:rPr lang="zh-CN" altLang="en-US" sz="2800" b="0" dirty="0">
                <a:latin typeface="Times New Roman" pitchFamily="18" charset="0"/>
              </a:rPr>
              <a:t>。</a:t>
            </a:r>
          </a:p>
          <a:p>
            <a:pPr lvl="1" algn="just">
              <a:lnSpc>
                <a:spcPct val="120000"/>
              </a:lnSpc>
              <a:buClr>
                <a:srgbClr val="FF9966"/>
              </a:buClr>
              <a:buFontTx/>
              <a:buChar char="–"/>
            </a:pPr>
            <a:r>
              <a:rPr lang="zh-CN" altLang="en-US" sz="2800" b="0" dirty="0">
                <a:latin typeface="Times New Roman" pitchFamily="18" charset="0"/>
              </a:rPr>
              <a:t> </a:t>
            </a:r>
            <a:r>
              <a:rPr lang="zh-CN" altLang="en-US" b="0" dirty="0">
                <a:latin typeface="幼圆" pitchFamily="49" charset="-122"/>
                <a:ea typeface="幼圆" pitchFamily="49" charset="-122"/>
              </a:rPr>
              <a:t>试验─再试验可靠性</a:t>
            </a:r>
          </a:p>
          <a:p>
            <a:pPr lvl="1" algn="just">
              <a:lnSpc>
                <a:spcPct val="120000"/>
              </a:lnSpc>
              <a:buClr>
                <a:srgbClr val="FF9966"/>
              </a:buClr>
              <a:buFontTx/>
              <a:buChar char="–"/>
            </a:pPr>
            <a:r>
              <a:rPr lang="zh-CN" altLang="en-US" b="0" dirty="0">
                <a:latin typeface="幼圆" pitchFamily="49" charset="-122"/>
                <a:ea typeface="幼圆" pitchFamily="49" charset="-122"/>
              </a:rPr>
              <a:t> 内部评分人可靠性</a:t>
            </a:r>
          </a:p>
          <a:p>
            <a:pPr algn="just">
              <a:lnSpc>
                <a:spcPct val="120000"/>
              </a:lnSpc>
            </a:pPr>
            <a:endParaRPr lang="zh-CN" altLang="en-US" sz="2800" b="0" dirty="0">
              <a:latin typeface="Times New Roman" pitchFamily="18" charset="0"/>
            </a:endParaRPr>
          </a:p>
          <a:p>
            <a:pPr algn="just">
              <a:lnSpc>
                <a:spcPct val="120000"/>
              </a:lnSpc>
              <a:buClr>
                <a:srgbClr val="FF9966"/>
              </a:buClr>
              <a:buFont typeface="Wingdings" pitchFamily="2" charset="2"/>
              <a:buChar char="l"/>
            </a:pPr>
            <a:r>
              <a:rPr lang="zh-CN" altLang="en-US" sz="2800" b="0" dirty="0">
                <a:solidFill>
                  <a:srgbClr val="333399"/>
                </a:solidFill>
                <a:latin typeface="Times New Roman" pitchFamily="18" charset="0"/>
              </a:rPr>
              <a:t> </a:t>
            </a:r>
            <a:r>
              <a:rPr lang="zh-CN" altLang="en-US" sz="2400" i="1" dirty="0">
                <a:solidFill>
                  <a:srgbClr val="FFFF00"/>
                </a:solidFill>
                <a:latin typeface="宋体" pitchFamily="2" charset="-122"/>
              </a:rPr>
              <a:t>有效性</a:t>
            </a:r>
          </a:p>
          <a:p>
            <a:pPr lvl="1" algn="just">
              <a:lnSpc>
                <a:spcPct val="120000"/>
              </a:lnSpc>
              <a:buClr>
                <a:srgbClr val="FF9966"/>
              </a:buClr>
              <a:buFontTx/>
              <a:buChar char="–"/>
            </a:pPr>
            <a:r>
              <a:rPr lang="zh-CN" altLang="en-US" sz="2800" b="0" dirty="0">
                <a:latin typeface="Times New Roman" pitchFamily="18" charset="0"/>
              </a:rPr>
              <a:t> </a:t>
            </a:r>
            <a:r>
              <a:rPr lang="zh-CN" altLang="en-US" b="0" dirty="0">
                <a:latin typeface="幼圆" pitchFamily="49" charset="-122"/>
                <a:ea typeface="幼圆" pitchFamily="49" charset="-122"/>
              </a:rPr>
              <a:t>内容有效性：能真正测出想测的内容。</a:t>
            </a:r>
          </a:p>
          <a:p>
            <a:pPr lvl="1" algn="just">
              <a:lnSpc>
                <a:spcPct val="120000"/>
              </a:lnSpc>
              <a:buClr>
                <a:srgbClr val="FF9966"/>
              </a:buClr>
              <a:buFontTx/>
              <a:buChar char="–"/>
            </a:pPr>
            <a:r>
              <a:rPr lang="zh-CN" altLang="en-US" b="0" dirty="0">
                <a:latin typeface="幼圆" pitchFamily="49" charset="-122"/>
                <a:ea typeface="幼圆" pitchFamily="49" charset="-122"/>
              </a:rPr>
              <a:t> 标准相关有效性：测试分数与标准分数的关系。</a:t>
            </a:r>
            <a:endParaRPr lang="zh-CN" altLang="en-US" sz="2800" b="0" dirty="0">
              <a:latin typeface="Times New Roman" pitchFamily="18" charset="0"/>
            </a:endParaRPr>
          </a:p>
        </p:txBody>
      </p:sp>
      <p:sp>
        <p:nvSpPr>
          <p:cNvPr id="62467" name="Rectangle 5"/>
          <p:cNvSpPr>
            <a:spLocks noGrp="1" noChangeArrowheads="1"/>
          </p:cNvSpPr>
          <p:nvPr>
            <p:ph type="title"/>
          </p:nvPr>
        </p:nvSpPr>
        <p:spPr/>
        <p:txBody>
          <a:bodyPr/>
          <a:lstStyle/>
          <a:p>
            <a:pPr eaLnBrk="1" hangingPunct="1"/>
            <a:r>
              <a:rPr lang="zh-CN" altLang="en-US" b="1" smtClean="0"/>
              <a:t>测试的可靠性和有效性</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4"/>
          <p:cNvSpPr>
            <a:spLocks noGrp="1" noChangeArrowheads="1"/>
          </p:cNvSpPr>
          <p:nvPr>
            <p:ph type="title"/>
          </p:nvPr>
        </p:nvSpPr>
        <p:spPr/>
        <p:txBody>
          <a:bodyPr/>
          <a:lstStyle/>
          <a:p>
            <a:pPr eaLnBrk="1" hangingPunct="1"/>
            <a:r>
              <a:rPr lang="zh-CN" altLang="en-US" b="1" smtClean="0"/>
              <a:t>面试方法的选择</a:t>
            </a:r>
          </a:p>
        </p:txBody>
      </p:sp>
      <p:sp>
        <p:nvSpPr>
          <p:cNvPr id="73730" name="Rectangle 3"/>
          <p:cNvSpPr>
            <a:spLocks noGrp="1" noChangeArrowheads="1"/>
          </p:cNvSpPr>
          <p:nvPr>
            <p:ph idx="1"/>
          </p:nvPr>
        </p:nvSpPr>
        <p:spPr>
          <a:xfrm>
            <a:off x="684213" y="1828800"/>
            <a:ext cx="7772400" cy="5029200"/>
          </a:xfrm>
        </p:spPr>
        <p:txBody>
          <a:bodyPr/>
          <a:lstStyle/>
          <a:p>
            <a:pPr eaLnBrk="1" hangingPunct="1"/>
            <a:r>
              <a:rPr lang="zh-CN" altLang="en-US" b="1" smtClean="0"/>
              <a:t>个人面试</a:t>
            </a:r>
          </a:p>
          <a:p>
            <a:pPr lvl="1" eaLnBrk="1" hangingPunct="1"/>
            <a:r>
              <a:rPr lang="zh-CN" altLang="en-US" b="1" smtClean="0"/>
              <a:t>一对一面试</a:t>
            </a:r>
          </a:p>
          <a:p>
            <a:pPr lvl="1" eaLnBrk="1" hangingPunct="1"/>
            <a:r>
              <a:rPr lang="zh-CN" altLang="en-US" b="1" smtClean="0"/>
              <a:t>主试团面试</a:t>
            </a:r>
          </a:p>
          <a:p>
            <a:pPr lvl="1" eaLnBrk="1" hangingPunct="1"/>
            <a:endParaRPr lang="zh-CN" altLang="en-US" b="1" smtClean="0"/>
          </a:p>
          <a:p>
            <a:pPr eaLnBrk="1" hangingPunct="1"/>
            <a:r>
              <a:rPr lang="zh-CN" altLang="en-US" b="1" smtClean="0"/>
              <a:t>小组面试：</a:t>
            </a:r>
          </a:p>
          <a:p>
            <a:pPr lvl="1" eaLnBrk="1" hangingPunct="1"/>
            <a:r>
              <a:rPr lang="zh-CN" altLang="en-US" b="1" smtClean="0"/>
              <a:t>无领导小组讨论</a:t>
            </a:r>
          </a:p>
          <a:p>
            <a:pPr lvl="1" eaLnBrk="1" hangingPunct="1"/>
            <a:r>
              <a:rPr lang="zh-CN" altLang="en-US" b="1" smtClean="0"/>
              <a:t>团队游戏</a:t>
            </a: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618134" y="708025"/>
            <a:ext cx="4402138" cy="588963"/>
          </a:xfrm>
          <a:ln>
            <a:solidFill>
              <a:srgbClr val="CC0000"/>
            </a:solidFill>
          </a:ln>
        </p:spPr>
        <p:txBody>
          <a:bodyPr/>
          <a:lstStyle/>
          <a:p>
            <a:pPr algn="ctr" eaLnBrk="1" hangingPunct="1">
              <a:defRPr/>
            </a:pPr>
            <a:r>
              <a:rPr lang="zh-CN" altLang="en-US" sz="3200" b="1" smtClean="0">
                <a:solidFill>
                  <a:schemeClr val="tx1"/>
                </a:solidFill>
                <a:effectLst>
                  <a:outerShdw blurRad="38100" dist="38100" dir="2700000" algn="tl">
                    <a:srgbClr val="FFFFFF"/>
                  </a:outerShdw>
                </a:effectLst>
              </a:rPr>
              <a:t>无领导小组讨论</a:t>
            </a:r>
            <a:endParaRPr lang="zh-CN" altLang="en-US" smtClean="0">
              <a:solidFill>
                <a:schemeClr val="tx1"/>
              </a:solidFill>
            </a:endParaRPr>
          </a:p>
        </p:txBody>
      </p:sp>
      <p:sp>
        <p:nvSpPr>
          <p:cNvPr id="76803" name="Rectangle 3"/>
          <p:cNvSpPr>
            <a:spLocks noGrp="1" noChangeArrowheads="1"/>
          </p:cNvSpPr>
          <p:nvPr>
            <p:ph idx="1"/>
          </p:nvPr>
        </p:nvSpPr>
        <p:spPr>
          <a:xfrm>
            <a:off x="684213" y="1700213"/>
            <a:ext cx="7772400" cy="4648200"/>
          </a:xfrm>
        </p:spPr>
        <p:txBody>
          <a:bodyPr/>
          <a:lstStyle/>
          <a:p>
            <a:pPr eaLnBrk="1" hangingPunct="1"/>
            <a:r>
              <a:rPr lang="zh-CN" altLang="en-US" sz="2400" b="1" smtClean="0"/>
              <a:t>评价指标 </a:t>
            </a:r>
            <a:r>
              <a:rPr lang="en-US" altLang="zh-CN" sz="2400" b="1" smtClean="0"/>
              <a:t>—— 9</a:t>
            </a:r>
            <a:r>
              <a:rPr lang="zh-CN" altLang="en-US" sz="2400" b="1" smtClean="0"/>
              <a:t>级评价</a:t>
            </a:r>
          </a:p>
          <a:p>
            <a:pPr eaLnBrk="1" hangingPunct="1"/>
            <a:endParaRPr lang="zh-CN" altLang="en-US" sz="2400" b="1" smtClean="0"/>
          </a:p>
          <a:p>
            <a:pPr eaLnBrk="1" hangingPunct="1"/>
            <a:endParaRPr lang="zh-CN" altLang="en-US" sz="2400" b="1" smtClean="0"/>
          </a:p>
          <a:p>
            <a:pPr eaLnBrk="1" hangingPunct="1">
              <a:buFont typeface="Wingdings" pitchFamily="2" charset="2"/>
              <a:buNone/>
            </a:pPr>
            <a:r>
              <a:rPr lang="zh-CN" altLang="en-US" sz="2400" b="1" smtClean="0"/>
              <a:t>　　　</a:t>
            </a:r>
            <a:r>
              <a:rPr lang="en-US" altLang="zh-CN" sz="2400" b="1" smtClean="0"/>
              <a:t>1     2     3    4     5    6    7     8      9</a:t>
            </a:r>
          </a:p>
          <a:p>
            <a:pPr eaLnBrk="1" hangingPunct="1">
              <a:buFont typeface="Wingdings" pitchFamily="2" charset="2"/>
              <a:buNone/>
            </a:pPr>
            <a:endParaRPr lang="en-US" altLang="zh-CN" sz="2400" b="1" smtClean="0"/>
          </a:p>
          <a:p>
            <a:pPr eaLnBrk="1" hangingPunct="1">
              <a:buFont typeface="Wingdings" pitchFamily="2" charset="2"/>
              <a:buNone/>
            </a:pPr>
            <a:r>
              <a:rPr lang="en-US" altLang="zh-CN" sz="2400" b="1" smtClean="0"/>
              <a:t>      </a:t>
            </a:r>
            <a:r>
              <a:rPr lang="zh-CN" altLang="en-US" sz="2400" b="1" smtClean="0"/>
              <a:t>（</a:t>
            </a:r>
            <a:r>
              <a:rPr lang="en-US" altLang="zh-CN" sz="2400" b="1" smtClean="0"/>
              <a:t>1</a:t>
            </a:r>
            <a:r>
              <a:rPr lang="zh-CN" altLang="en-US" sz="2400" b="1" smtClean="0"/>
              <a:t>）自我坚持性        （</a:t>
            </a:r>
            <a:r>
              <a:rPr lang="en-US" altLang="zh-CN" sz="2400" b="1" smtClean="0"/>
              <a:t>2</a:t>
            </a:r>
            <a:r>
              <a:rPr lang="zh-CN" altLang="en-US" sz="2400" b="1" smtClean="0"/>
              <a:t>）社交能力</a:t>
            </a:r>
          </a:p>
          <a:p>
            <a:pPr eaLnBrk="1" hangingPunct="1">
              <a:buFont typeface="Wingdings" pitchFamily="2" charset="2"/>
              <a:buNone/>
            </a:pPr>
            <a:r>
              <a:rPr lang="zh-CN" altLang="en-US" sz="2400" b="1" smtClean="0"/>
              <a:t>      （</a:t>
            </a:r>
            <a:r>
              <a:rPr lang="en-US" altLang="zh-CN" sz="2400" b="1" smtClean="0"/>
              <a:t>3</a:t>
            </a:r>
            <a:r>
              <a:rPr lang="zh-CN" altLang="en-US" sz="2400" b="1" smtClean="0"/>
              <a:t>）工作能力            （</a:t>
            </a:r>
            <a:r>
              <a:rPr lang="en-US" altLang="zh-CN" sz="2400" b="1" smtClean="0"/>
              <a:t>4</a:t>
            </a:r>
            <a:r>
              <a:rPr lang="zh-CN" altLang="en-US" sz="2400" b="1" smtClean="0"/>
              <a:t>）情感特征</a:t>
            </a:r>
          </a:p>
          <a:p>
            <a:pPr eaLnBrk="1" hangingPunct="1">
              <a:buFont typeface="Wingdings" pitchFamily="2" charset="2"/>
              <a:buNone/>
            </a:pPr>
            <a:r>
              <a:rPr lang="zh-CN" altLang="en-US" sz="2400" b="1" smtClean="0"/>
              <a:t>      （</a:t>
            </a:r>
            <a:r>
              <a:rPr lang="en-US" altLang="zh-CN" sz="2400" b="1" smtClean="0"/>
              <a:t>5</a:t>
            </a:r>
            <a:r>
              <a:rPr lang="zh-CN" altLang="en-US" sz="2400" b="1" smtClean="0"/>
              <a:t>）智能水平            （</a:t>
            </a:r>
            <a:r>
              <a:rPr lang="en-US" altLang="zh-CN" sz="2400" b="1" smtClean="0"/>
              <a:t>6</a:t>
            </a:r>
            <a:r>
              <a:rPr lang="zh-CN" altLang="en-US" sz="2400" b="1" smtClean="0"/>
              <a:t>）对群体的影响力  </a:t>
            </a:r>
          </a:p>
        </p:txBody>
      </p:sp>
      <p:sp>
        <p:nvSpPr>
          <p:cNvPr id="76804" name="Line 4"/>
          <p:cNvSpPr>
            <a:spLocks noChangeShapeType="1"/>
          </p:cNvSpPr>
          <p:nvPr/>
        </p:nvSpPr>
        <p:spPr bwMode="auto">
          <a:xfrm>
            <a:off x="1447800" y="2895600"/>
            <a:ext cx="6096000" cy="0"/>
          </a:xfrm>
          <a:prstGeom prst="line">
            <a:avLst/>
          </a:prstGeom>
          <a:noFill/>
          <a:ln w="9525">
            <a:solidFill>
              <a:schemeClr val="tx1"/>
            </a:solidFill>
            <a:round/>
            <a:headEnd/>
            <a:tailEnd/>
          </a:ln>
        </p:spPr>
        <p:txBody>
          <a:bodyPr wrap="none" anchor="ctr"/>
          <a:lstStyle/>
          <a:p>
            <a:endParaRPr lang="zh-CN" altLang="en-US"/>
          </a:p>
        </p:txBody>
      </p:sp>
      <p:sp>
        <p:nvSpPr>
          <p:cNvPr id="76805" name="Line 5"/>
          <p:cNvSpPr>
            <a:spLocks noChangeShapeType="1"/>
          </p:cNvSpPr>
          <p:nvPr/>
        </p:nvSpPr>
        <p:spPr bwMode="auto">
          <a:xfrm flipV="1">
            <a:off x="4572000" y="2743200"/>
            <a:ext cx="0" cy="152400"/>
          </a:xfrm>
          <a:prstGeom prst="line">
            <a:avLst/>
          </a:prstGeom>
          <a:noFill/>
          <a:ln w="9525">
            <a:solidFill>
              <a:schemeClr val="tx1"/>
            </a:solidFill>
            <a:round/>
            <a:headEnd/>
            <a:tailEnd/>
          </a:ln>
        </p:spPr>
        <p:txBody>
          <a:bodyPr wrap="none" anchor="ctr"/>
          <a:lstStyle/>
          <a:p>
            <a:endParaRPr lang="zh-CN" altLang="en-US"/>
          </a:p>
        </p:txBody>
      </p:sp>
      <p:sp>
        <p:nvSpPr>
          <p:cNvPr id="76806" name="Line 6"/>
          <p:cNvSpPr>
            <a:spLocks noChangeShapeType="1"/>
          </p:cNvSpPr>
          <p:nvPr/>
        </p:nvSpPr>
        <p:spPr bwMode="auto">
          <a:xfrm flipV="1">
            <a:off x="3810000" y="2743200"/>
            <a:ext cx="0" cy="152400"/>
          </a:xfrm>
          <a:prstGeom prst="line">
            <a:avLst/>
          </a:prstGeom>
          <a:noFill/>
          <a:ln w="9525">
            <a:solidFill>
              <a:schemeClr val="tx1"/>
            </a:solidFill>
            <a:round/>
            <a:headEnd/>
            <a:tailEnd/>
          </a:ln>
        </p:spPr>
        <p:txBody>
          <a:bodyPr wrap="none" anchor="ctr"/>
          <a:lstStyle/>
          <a:p>
            <a:endParaRPr lang="zh-CN" altLang="en-US"/>
          </a:p>
        </p:txBody>
      </p:sp>
      <p:sp>
        <p:nvSpPr>
          <p:cNvPr id="76807" name="Line 7"/>
          <p:cNvSpPr>
            <a:spLocks noChangeShapeType="1"/>
          </p:cNvSpPr>
          <p:nvPr/>
        </p:nvSpPr>
        <p:spPr bwMode="auto">
          <a:xfrm flipV="1">
            <a:off x="3048000" y="2743200"/>
            <a:ext cx="0" cy="152400"/>
          </a:xfrm>
          <a:prstGeom prst="line">
            <a:avLst/>
          </a:prstGeom>
          <a:noFill/>
          <a:ln w="9525">
            <a:solidFill>
              <a:schemeClr val="tx1"/>
            </a:solidFill>
            <a:round/>
            <a:headEnd/>
            <a:tailEnd/>
          </a:ln>
        </p:spPr>
        <p:txBody>
          <a:bodyPr wrap="none" anchor="ctr"/>
          <a:lstStyle/>
          <a:p>
            <a:endParaRPr lang="zh-CN" altLang="en-US"/>
          </a:p>
        </p:txBody>
      </p:sp>
      <p:sp>
        <p:nvSpPr>
          <p:cNvPr id="76808" name="Line 8"/>
          <p:cNvSpPr>
            <a:spLocks noChangeShapeType="1"/>
          </p:cNvSpPr>
          <p:nvPr/>
        </p:nvSpPr>
        <p:spPr bwMode="auto">
          <a:xfrm flipV="1">
            <a:off x="2209800" y="2743200"/>
            <a:ext cx="0" cy="152400"/>
          </a:xfrm>
          <a:prstGeom prst="line">
            <a:avLst/>
          </a:prstGeom>
          <a:noFill/>
          <a:ln w="9525">
            <a:solidFill>
              <a:schemeClr val="tx1"/>
            </a:solidFill>
            <a:round/>
            <a:headEnd/>
            <a:tailEnd/>
          </a:ln>
        </p:spPr>
        <p:txBody>
          <a:bodyPr wrap="none" anchor="ctr"/>
          <a:lstStyle/>
          <a:p>
            <a:endParaRPr lang="zh-CN" altLang="en-US"/>
          </a:p>
        </p:txBody>
      </p:sp>
      <p:sp>
        <p:nvSpPr>
          <p:cNvPr id="76809" name="Line 9"/>
          <p:cNvSpPr>
            <a:spLocks noChangeShapeType="1"/>
          </p:cNvSpPr>
          <p:nvPr/>
        </p:nvSpPr>
        <p:spPr bwMode="auto">
          <a:xfrm flipV="1">
            <a:off x="1447800" y="2743200"/>
            <a:ext cx="0" cy="152400"/>
          </a:xfrm>
          <a:prstGeom prst="line">
            <a:avLst/>
          </a:prstGeom>
          <a:noFill/>
          <a:ln w="9525">
            <a:solidFill>
              <a:schemeClr val="tx1"/>
            </a:solidFill>
            <a:round/>
            <a:headEnd/>
            <a:tailEnd/>
          </a:ln>
        </p:spPr>
        <p:txBody>
          <a:bodyPr wrap="none" anchor="ctr"/>
          <a:lstStyle/>
          <a:p>
            <a:endParaRPr lang="zh-CN" altLang="en-US"/>
          </a:p>
        </p:txBody>
      </p:sp>
      <p:sp>
        <p:nvSpPr>
          <p:cNvPr id="76810" name="Line 10"/>
          <p:cNvSpPr>
            <a:spLocks noChangeShapeType="1"/>
          </p:cNvSpPr>
          <p:nvPr/>
        </p:nvSpPr>
        <p:spPr bwMode="auto">
          <a:xfrm flipV="1">
            <a:off x="7543800" y="2743200"/>
            <a:ext cx="0" cy="152400"/>
          </a:xfrm>
          <a:prstGeom prst="line">
            <a:avLst/>
          </a:prstGeom>
          <a:noFill/>
          <a:ln w="9525">
            <a:solidFill>
              <a:schemeClr val="tx1"/>
            </a:solidFill>
            <a:round/>
            <a:headEnd/>
            <a:tailEnd/>
          </a:ln>
        </p:spPr>
        <p:txBody>
          <a:bodyPr wrap="none" anchor="ctr"/>
          <a:lstStyle/>
          <a:p>
            <a:endParaRPr lang="zh-CN" altLang="en-US"/>
          </a:p>
        </p:txBody>
      </p:sp>
      <p:sp>
        <p:nvSpPr>
          <p:cNvPr id="76811" name="Line 11"/>
          <p:cNvSpPr>
            <a:spLocks noChangeShapeType="1"/>
          </p:cNvSpPr>
          <p:nvPr/>
        </p:nvSpPr>
        <p:spPr bwMode="auto">
          <a:xfrm flipV="1">
            <a:off x="4572000" y="3505200"/>
            <a:ext cx="0" cy="152400"/>
          </a:xfrm>
          <a:prstGeom prst="line">
            <a:avLst/>
          </a:prstGeom>
          <a:noFill/>
          <a:ln w="9525">
            <a:solidFill>
              <a:schemeClr val="tx1"/>
            </a:solidFill>
            <a:round/>
            <a:headEnd/>
            <a:tailEnd/>
          </a:ln>
        </p:spPr>
        <p:txBody>
          <a:bodyPr wrap="none" anchor="ctr"/>
          <a:lstStyle/>
          <a:p>
            <a:endParaRPr lang="zh-CN" altLang="en-US"/>
          </a:p>
        </p:txBody>
      </p:sp>
      <p:sp>
        <p:nvSpPr>
          <p:cNvPr id="76812" name="Line 12"/>
          <p:cNvSpPr>
            <a:spLocks noChangeShapeType="1"/>
          </p:cNvSpPr>
          <p:nvPr/>
        </p:nvSpPr>
        <p:spPr bwMode="auto">
          <a:xfrm flipV="1">
            <a:off x="6781800" y="2743200"/>
            <a:ext cx="0" cy="152400"/>
          </a:xfrm>
          <a:prstGeom prst="line">
            <a:avLst/>
          </a:prstGeom>
          <a:noFill/>
          <a:ln w="9525">
            <a:solidFill>
              <a:schemeClr val="tx1"/>
            </a:solidFill>
            <a:round/>
            <a:headEnd/>
            <a:tailEnd/>
          </a:ln>
        </p:spPr>
        <p:txBody>
          <a:bodyPr wrap="none" anchor="ctr"/>
          <a:lstStyle/>
          <a:p>
            <a:endParaRPr lang="zh-CN" altLang="en-US"/>
          </a:p>
        </p:txBody>
      </p:sp>
      <p:sp>
        <p:nvSpPr>
          <p:cNvPr id="76813" name="Line 13"/>
          <p:cNvSpPr>
            <a:spLocks noChangeShapeType="1"/>
          </p:cNvSpPr>
          <p:nvPr/>
        </p:nvSpPr>
        <p:spPr bwMode="auto">
          <a:xfrm flipV="1">
            <a:off x="6019800" y="2743200"/>
            <a:ext cx="0" cy="152400"/>
          </a:xfrm>
          <a:prstGeom prst="line">
            <a:avLst/>
          </a:prstGeom>
          <a:noFill/>
          <a:ln w="9525">
            <a:solidFill>
              <a:schemeClr val="tx1"/>
            </a:solidFill>
            <a:round/>
            <a:headEnd/>
            <a:tailEnd/>
          </a:ln>
        </p:spPr>
        <p:txBody>
          <a:bodyPr wrap="none" anchor="ctr"/>
          <a:lstStyle/>
          <a:p>
            <a:endParaRPr lang="zh-CN" altLang="en-US"/>
          </a:p>
        </p:txBody>
      </p:sp>
      <p:sp>
        <p:nvSpPr>
          <p:cNvPr id="76814" name="Line 14"/>
          <p:cNvSpPr>
            <a:spLocks noChangeShapeType="1"/>
          </p:cNvSpPr>
          <p:nvPr/>
        </p:nvSpPr>
        <p:spPr bwMode="auto">
          <a:xfrm flipV="1">
            <a:off x="5257800" y="2743200"/>
            <a:ext cx="0" cy="152400"/>
          </a:xfrm>
          <a:prstGeom prst="line">
            <a:avLst/>
          </a:prstGeom>
          <a:noFill/>
          <a:ln w="9525">
            <a:solidFill>
              <a:schemeClr val="tx1"/>
            </a:solidFill>
            <a:round/>
            <a:headEnd/>
            <a:tailEnd/>
          </a:ln>
        </p:spPr>
        <p:txBody>
          <a:bodyPr wrap="none" anchor="ctr"/>
          <a:lstStyle/>
          <a:p>
            <a:endParaRPr lang="zh-CN" altLang="en-US"/>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idx="1"/>
          </p:nvPr>
        </p:nvSpPr>
        <p:spPr>
          <a:xfrm>
            <a:off x="250825" y="1844675"/>
            <a:ext cx="8640763" cy="5181600"/>
          </a:xfrm>
        </p:spPr>
        <p:txBody>
          <a:bodyPr/>
          <a:lstStyle/>
          <a:p>
            <a:pPr eaLnBrk="1" hangingPunct="1"/>
            <a:r>
              <a:rPr lang="zh-CN" altLang="en-US" sz="2400" b="1" smtClean="0"/>
              <a:t>自我坚持性：自信心、精力、表达能力、成就导向        </a:t>
            </a:r>
          </a:p>
          <a:p>
            <a:pPr eaLnBrk="1" hangingPunct="1"/>
            <a:r>
              <a:rPr lang="zh-CN" altLang="en-US" sz="2400" b="1" smtClean="0"/>
              <a:t>社交能力：交往性、合作性、应变性、受纳性</a:t>
            </a:r>
          </a:p>
          <a:p>
            <a:pPr eaLnBrk="1" hangingPunct="1"/>
            <a:r>
              <a:rPr lang="zh-CN" altLang="en-US" sz="2400" b="1" smtClean="0"/>
              <a:t>工作能力：条理性、责任心、慎重性、工作努力程度           </a:t>
            </a:r>
          </a:p>
          <a:p>
            <a:pPr eaLnBrk="1" hangingPunct="1"/>
            <a:r>
              <a:rPr lang="zh-CN" altLang="en-US" sz="2400" b="1" smtClean="0"/>
              <a:t>情感特征：冲动性、情绪性、焦虑倾向 、潜在的情感问题</a:t>
            </a:r>
          </a:p>
          <a:p>
            <a:pPr eaLnBrk="1" hangingPunct="1"/>
            <a:r>
              <a:rPr lang="zh-CN" altLang="en-US" sz="2400" b="1" smtClean="0"/>
              <a:t> 智能水平：明智程度、辩才、兴趣广度、独创性、社会知觉能力           </a:t>
            </a:r>
          </a:p>
          <a:p>
            <a:pPr eaLnBrk="1" hangingPunct="1"/>
            <a:r>
              <a:rPr lang="zh-CN" altLang="en-US" sz="2400" b="1" smtClean="0"/>
              <a:t>对群体行为的影响力：</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idx="1"/>
          </p:nvPr>
        </p:nvSpPr>
        <p:spPr>
          <a:xfrm>
            <a:off x="684213" y="1628775"/>
            <a:ext cx="7772400" cy="5029200"/>
          </a:xfrm>
        </p:spPr>
        <p:txBody>
          <a:bodyPr/>
          <a:lstStyle/>
          <a:p>
            <a:pPr eaLnBrk="1" hangingPunct="1"/>
            <a:r>
              <a:rPr lang="zh-CN" altLang="en-US" b="1" smtClean="0"/>
              <a:t>测验面试（气压计）</a:t>
            </a:r>
          </a:p>
          <a:p>
            <a:pPr eaLnBrk="1" hangingPunct="1">
              <a:buFont typeface="Wingdings" pitchFamily="2" charset="2"/>
              <a:buNone/>
            </a:pPr>
            <a:r>
              <a:rPr lang="zh-CN" altLang="en-US" b="1" smtClean="0"/>
              <a:t>    当职位要求应聘者具有某种技能时所采</a:t>
            </a:r>
          </a:p>
          <a:p>
            <a:pPr eaLnBrk="1" hangingPunct="1">
              <a:buFont typeface="Wingdings" pitchFamily="2" charset="2"/>
              <a:buNone/>
            </a:pPr>
            <a:r>
              <a:rPr lang="zh-CN" altLang="en-US" b="1" smtClean="0"/>
              <a:t>    取的现场测验。如：速记、体能、产品</a:t>
            </a:r>
          </a:p>
          <a:p>
            <a:pPr eaLnBrk="1" hangingPunct="1">
              <a:buFont typeface="Wingdings" pitchFamily="2" charset="2"/>
              <a:buNone/>
            </a:pPr>
            <a:r>
              <a:rPr lang="zh-CN" altLang="en-US" b="1" smtClean="0"/>
              <a:t>    推销等。</a:t>
            </a:r>
          </a:p>
          <a:p>
            <a:pPr eaLnBrk="1" hangingPunct="1"/>
            <a:r>
              <a:rPr lang="zh-CN" altLang="en-US" b="1" smtClean="0"/>
              <a:t>渐进式面试（多轮面试）</a:t>
            </a:r>
          </a:p>
          <a:p>
            <a:pPr eaLnBrk="1" hangingPunct="1"/>
            <a:r>
              <a:rPr lang="zh-CN" altLang="en-US" b="1" smtClean="0"/>
              <a:t>组合式面试</a:t>
            </a: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zh-CN" altLang="en-US" dirty="0" smtClean="0"/>
              <a:t>小结</a:t>
            </a:r>
          </a:p>
        </p:txBody>
      </p:sp>
      <p:sp>
        <p:nvSpPr>
          <p:cNvPr id="80899" name="Rectangle 3"/>
          <p:cNvSpPr>
            <a:spLocks noGrp="1" noChangeArrowheads="1"/>
          </p:cNvSpPr>
          <p:nvPr>
            <p:ph idx="1"/>
          </p:nvPr>
        </p:nvSpPr>
        <p:spPr/>
        <p:txBody>
          <a:bodyPr/>
          <a:lstStyle/>
          <a:p>
            <a:pPr eaLnBrk="1" hangingPunct="1"/>
            <a:r>
              <a:rPr lang="zh-CN" altLang="en-US" smtClean="0"/>
              <a:t>招聘流程及测评技术</a:t>
            </a:r>
            <a:br>
              <a:rPr lang="zh-CN" altLang="en-US" smtClean="0"/>
            </a:br>
            <a:r>
              <a:rPr lang="en-US" altLang="zh-CN" smtClean="0"/>
              <a:t>1</a:t>
            </a:r>
            <a:r>
              <a:rPr lang="zh-CN" altLang="en-US" smtClean="0"/>
              <a:t>、了解招聘流程</a:t>
            </a:r>
            <a:br>
              <a:rPr lang="zh-CN" altLang="en-US" smtClean="0"/>
            </a:br>
            <a:r>
              <a:rPr lang="en-US" altLang="zh-CN" smtClean="0"/>
              <a:t>2</a:t>
            </a:r>
            <a:r>
              <a:rPr lang="zh-CN" altLang="en-US" smtClean="0"/>
              <a:t>、了解渠道选择</a:t>
            </a:r>
            <a:br>
              <a:rPr lang="zh-CN" altLang="en-US" smtClean="0"/>
            </a:br>
            <a:r>
              <a:rPr lang="en-US" altLang="zh-CN" smtClean="0"/>
              <a:t>3</a:t>
            </a:r>
            <a:r>
              <a:rPr lang="zh-CN" altLang="en-US" smtClean="0"/>
              <a:t>、掌握简历筛选技巧</a:t>
            </a:r>
            <a:br>
              <a:rPr lang="zh-CN" altLang="en-US" smtClean="0"/>
            </a:br>
            <a:r>
              <a:rPr lang="en-US" altLang="zh-CN" smtClean="0"/>
              <a:t>4</a:t>
            </a:r>
            <a:r>
              <a:rPr lang="zh-CN" altLang="en-US" smtClean="0"/>
              <a:t>、掌握并运用测评技术</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zh-CN" altLang="en-US" dirty="0" smtClean="0"/>
              <a:t>结构化面试的准备工作</a:t>
            </a:r>
          </a:p>
        </p:txBody>
      </p:sp>
      <p:sp>
        <p:nvSpPr>
          <p:cNvPr id="81923" name="Rectangle 3"/>
          <p:cNvSpPr>
            <a:spLocks noGrp="1" noChangeArrowheads="1"/>
          </p:cNvSpPr>
          <p:nvPr>
            <p:ph idx="1"/>
          </p:nvPr>
        </p:nvSpPr>
        <p:spPr/>
        <p:txBody>
          <a:bodyPr/>
          <a:lstStyle/>
          <a:p>
            <a:pPr eaLnBrk="1" hangingPunct="1"/>
            <a:r>
              <a:rPr lang="zh-CN" altLang="en-US" dirty="0" smtClean="0"/>
              <a:t/>
            </a:r>
            <a:br>
              <a:rPr lang="zh-CN" altLang="en-US" dirty="0" smtClean="0"/>
            </a:br>
            <a:r>
              <a:rPr lang="en-US" altLang="zh-CN" dirty="0" smtClean="0"/>
              <a:t>1</a:t>
            </a:r>
            <a:r>
              <a:rPr lang="zh-CN" altLang="en-US" dirty="0" smtClean="0"/>
              <a:t>、确定面试官</a:t>
            </a:r>
            <a:br>
              <a:rPr lang="zh-CN" altLang="en-US" dirty="0" smtClean="0"/>
            </a:br>
            <a:r>
              <a:rPr lang="en-US" altLang="zh-CN" dirty="0" smtClean="0"/>
              <a:t>2</a:t>
            </a:r>
            <a:r>
              <a:rPr lang="zh-CN" altLang="en-US" dirty="0" smtClean="0"/>
              <a:t>、能力素质知识</a:t>
            </a:r>
            <a:br>
              <a:rPr lang="zh-CN" altLang="en-US" dirty="0" smtClean="0"/>
            </a:br>
            <a:r>
              <a:rPr lang="en-US" altLang="zh-CN" dirty="0" smtClean="0"/>
              <a:t>3</a:t>
            </a:r>
            <a:r>
              <a:rPr lang="zh-CN" altLang="en-US" dirty="0" smtClean="0"/>
              <a:t>、设计测评维度及相关表格</a:t>
            </a:r>
            <a:br>
              <a:rPr lang="zh-CN" altLang="en-US" dirty="0" smtClean="0"/>
            </a:br>
            <a:r>
              <a:rPr lang="en-US" altLang="zh-CN" dirty="0" smtClean="0"/>
              <a:t>4</a:t>
            </a:r>
            <a:r>
              <a:rPr lang="zh-CN" altLang="en-US" dirty="0" smtClean="0"/>
              <a:t>、评价中心介绍</a:t>
            </a:r>
            <a:br>
              <a:rPr lang="zh-CN" altLang="en-US" dirty="0" smtClean="0"/>
            </a:br>
            <a:r>
              <a:rPr lang="en-US" altLang="zh-CN" dirty="0" smtClean="0"/>
              <a:t>5</a:t>
            </a:r>
            <a:r>
              <a:rPr lang="zh-CN" altLang="en-US" dirty="0" smtClean="0"/>
              <a:t>、面试问话提纲</a:t>
            </a:r>
            <a:br>
              <a:rPr lang="zh-CN" altLang="en-US" dirty="0" smtClean="0"/>
            </a:br>
            <a:r>
              <a:rPr lang="en-US" altLang="zh-CN" dirty="0" smtClean="0"/>
              <a:t>6</a:t>
            </a:r>
            <a:r>
              <a:rPr lang="zh-CN" altLang="en-US" dirty="0" smtClean="0"/>
              <a:t>、面试心理学基础知识</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2"/>
          <p:cNvSpPr>
            <a:spLocks noChangeArrowheads="1"/>
          </p:cNvSpPr>
          <p:nvPr/>
        </p:nvSpPr>
        <p:spPr bwMode="auto">
          <a:xfrm>
            <a:off x="381000" y="304800"/>
            <a:ext cx="8001000" cy="457200"/>
          </a:xfrm>
          <a:prstGeom prst="roundRect">
            <a:avLst>
              <a:gd name="adj" fmla="val 12495"/>
            </a:avLst>
          </a:prstGeom>
          <a:noFill/>
          <a:ln w="9525">
            <a:noFill/>
            <a:round/>
            <a:headEnd/>
            <a:tailEnd/>
          </a:ln>
        </p:spPr>
        <p:txBody>
          <a:bodyPr wrap="none" lIns="92075" tIns="46038" rIns="92075" bIns="46038" anchor="ctr"/>
          <a:lstStyle/>
          <a:p>
            <a:pPr eaLnBrk="0" hangingPunct="0"/>
            <a:endParaRPr lang="zh-CN" altLang="zh-CN" sz="2600">
              <a:latin typeface="宋体" pitchFamily="2" charset="-122"/>
            </a:endParaRPr>
          </a:p>
        </p:txBody>
      </p:sp>
      <p:sp>
        <p:nvSpPr>
          <p:cNvPr id="82947" name="Rectangle 4"/>
          <p:cNvSpPr>
            <a:spLocks noChangeArrowheads="1"/>
          </p:cNvSpPr>
          <p:nvPr/>
        </p:nvSpPr>
        <p:spPr bwMode="auto">
          <a:xfrm>
            <a:off x="1981200" y="2286000"/>
            <a:ext cx="2209800" cy="609600"/>
          </a:xfrm>
          <a:prstGeom prst="rect">
            <a:avLst/>
          </a:prstGeom>
          <a:solidFill>
            <a:schemeClr val="accent1"/>
          </a:solidFill>
          <a:ln w="9525">
            <a:solidFill>
              <a:schemeClr val="tx1"/>
            </a:solidFill>
            <a:miter lim="800000"/>
            <a:headEnd/>
            <a:tailEnd/>
          </a:ln>
        </p:spPr>
        <p:txBody>
          <a:bodyPr wrap="none" anchor="ctr"/>
          <a:lstStyle/>
          <a:p>
            <a:pPr algn="ctr"/>
            <a:r>
              <a:rPr lang="en-US" altLang="zh-CN" b="0">
                <a:latin typeface="幼圆" pitchFamily="49" charset="-122"/>
                <a:ea typeface="幼圆" pitchFamily="49" charset="-122"/>
              </a:rPr>
              <a:t> </a:t>
            </a:r>
            <a:r>
              <a:rPr lang="zh-CN" altLang="en-US" b="0">
                <a:latin typeface="幼圆" pitchFamily="49" charset="-122"/>
                <a:ea typeface="幼圆" pitchFamily="49" charset="-122"/>
              </a:rPr>
              <a:t>工作分析</a:t>
            </a:r>
          </a:p>
        </p:txBody>
      </p:sp>
      <p:sp>
        <p:nvSpPr>
          <p:cNvPr id="82948" name="Rectangle 5"/>
          <p:cNvSpPr>
            <a:spLocks noChangeArrowheads="1"/>
          </p:cNvSpPr>
          <p:nvPr/>
        </p:nvSpPr>
        <p:spPr bwMode="auto">
          <a:xfrm>
            <a:off x="1981200" y="3124200"/>
            <a:ext cx="2209800" cy="609600"/>
          </a:xfrm>
          <a:prstGeom prst="rect">
            <a:avLst/>
          </a:prstGeom>
          <a:solidFill>
            <a:schemeClr val="accent1"/>
          </a:solidFill>
          <a:ln w="9525">
            <a:solidFill>
              <a:schemeClr val="tx1"/>
            </a:solidFill>
            <a:miter lim="800000"/>
            <a:headEnd/>
            <a:tailEnd/>
          </a:ln>
        </p:spPr>
        <p:txBody>
          <a:bodyPr wrap="none" anchor="ctr"/>
          <a:lstStyle/>
          <a:p>
            <a:pPr algn="ctr"/>
            <a:r>
              <a:rPr lang="en-US" altLang="zh-CN" b="0">
                <a:latin typeface="幼圆" pitchFamily="49" charset="-122"/>
                <a:ea typeface="幼圆" pitchFamily="49" charset="-122"/>
              </a:rPr>
              <a:t> </a:t>
            </a:r>
            <a:r>
              <a:rPr lang="zh-CN" altLang="en-US" b="0">
                <a:latin typeface="幼圆" pitchFamily="49" charset="-122"/>
                <a:ea typeface="幼圆" pitchFamily="49" charset="-122"/>
              </a:rPr>
              <a:t>界定主要职责</a:t>
            </a:r>
          </a:p>
        </p:txBody>
      </p:sp>
      <p:sp>
        <p:nvSpPr>
          <p:cNvPr id="82949" name="Rectangle 6"/>
          <p:cNvSpPr>
            <a:spLocks noChangeArrowheads="1"/>
          </p:cNvSpPr>
          <p:nvPr/>
        </p:nvSpPr>
        <p:spPr bwMode="auto">
          <a:xfrm>
            <a:off x="1981200" y="3962400"/>
            <a:ext cx="2209800" cy="609600"/>
          </a:xfrm>
          <a:prstGeom prst="rect">
            <a:avLst/>
          </a:prstGeom>
          <a:solidFill>
            <a:schemeClr val="accent1"/>
          </a:solidFill>
          <a:ln w="9525">
            <a:solidFill>
              <a:schemeClr val="tx1"/>
            </a:solidFill>
            <a:miter lim="800000"/>
            <a:headEnd/>
            <a:tailEnd/>
          </a:ln>
        </p:spPr>
        <p:txBody>
          <a:bodyPr wrap="none" anchor="ctr"/>
          <a:lstStyle/>
          <a:p>
            <a:pPr algn="ctr"/>
            <a:r>
              <a:rPr lang="en-US" altLang="zh-CN" b="0">
                <a:latin typeface="幼圆" pitchFamily="49" charset="-122"/>
                <a:ea typeface="幼圆" pitchFamily="49" charset="-122"/>
              </a:rPr>
              <a:t> </a:t>
            </a:r>
            <a:r>
              <a:rPr lang="zh-CN" altLang="en-US" b="0">
                <a:latin typeface="幼圆" pitchFamily="49" charset="-122"/>
                <a:ea typeface="幼圆" pitchFamily="49" charset="-122"/>
              </a:rPr>
              <a:t>编制面试问题</a:t>
            </a:r>
          </a:p>
        </p:txBody>
      </p:sp>
      <p:sp>
        <p:nvSpPr>
          <p:cNvPr id="82950" name="Rectangle 7"/>
          <p:cNvSpPr>
            <a:spLocks noChangeArrowheads="1"/>
          </p:cNvSpPr>
          <p:nvPr/>
        </p:nvSpPr>
        <p:spPr bwMode="auto">
          <a:xfrm>
            <a:off x="1981200" y="4800600"/>
            <a:ext cx="2209800" cy="609600"/>
          </a:xfrm>
          <a:prstGeom prst="rect">
            <a:avLst/>
          </a:prstGeom>
          <a:solidFill>
            <a:schemeClr val="accent1"/>
          </a:solidFill>
          <a:ln w="9525">
            <a:solidFill>
              <a:schemeClr val="tx1"/>
            </a:solidFill>
            <a:miter lim="800000"/>
            <a:headEnd/>
            <a:tailEnd/>
          </a:ln>
        </p:spPr>
        <p:txBody>
          <a:bodyPr wrap="none" anchor="ctr"/>
          <a:lstStyle/>
          <a:p>
            <a:pPr algn="ctr"/>
            <a:r>
              <a:rPr lang="en-US" altLang="zh-CN" b="0">
                <a:latin typeface="幼圆" pitchFamily="49" charset="-122"/>
                <a:ea typeface="幼圆" pitchFamily="49" charset="-122"/>
              </a:rPr>
              <a:t> </a:t>
            </a:r>
            <a:r>
              <a:rPr lang="zh-CN" altLang="en-US" b="0">
                <a:latin typeface="幼圆" pitchFamily="49" charset="-122"/>
                <a:ea typeface="幼圆" pitchFamily="49" charset="-122"/>
              </a:rPr>
              <a:t>制定基准答案</a:t>
            </a:r>
          </a:p>
        </p:txBody>
      </p:sp>
      <p:sp>
        <p:nvSpPr>
          <p:cNvPr id="82951" name="Rectangle 8"/>
          <p:cNvSpPr>
            <a:spLocks noChangeArrowheads="1"/>
          </p:cNvSpPr>
          <p:nvPr/>
        </p:nvSpPr>
        <p:spPr bwMode="auto">
          <a:xfrm>
            <a:off x="4953000" y="4800600"/>
            <a:ext cx="2209800" cy="609600"/>
          </a:xfrm>
          <a:prstGeom prst="rect">
            <a:avLst/>
          </a:prstGeom>
          <a:solidFill>
            <a:schemeClr val="accent1"/>
          </a:solidFill>
          <a:ln w="9525">
            <a:solidFill>
              <a:schemeClr val="tx1"/>
            </a:solidFill>
            <a:miter lim="800000"/>
            <a:headEnd/>
            <a:tailEnd/>
          </a:ln>
        </p:spPr>
        <p:txBody>
          <a:bodyPr wrap="none" anchor="ctr"/>
          <a:lstStyle/>
          <a:p>
            <a:pPr algn="ctr"/>
            <a:r>
              <a:rPr lang="en-US" altLang="zh-CN" b="0">
                <a:latin typeface="幼圆" pitchFamily="49" charset="-122"/>
                <a:ea typeface="幼圆" pitchFamily="49" charset="-122"/>
              </a:rPr>
              <a:t> </a:t>
            </a:r>
            <a:r>
              <a:rPr lang="zh-CN" altLang="en-US" b="0">
                <a:latin typeface="幼圆" pitchFamily="49" charset="-122"/>
                <a:ea typeface="幼圆" pitchFamily="49" charset="-122"/>
              </a:rPr>
              <a:t>面试准备</a:t>
            </a:r>
          </a:p>
        </p:txBody>
      </p:sp>
      <p:sp>
        <p:nvSpPr>
          <p:cNvPr id="82952" name="AutoShape 9"/>
          <p:cNvSpPr>
            <a:spLocks noChangeArrowheads="1"/>
          </p:cNvSpPr>
          <p:nvPr/>
        </p:nvSpPr>
        <p:spPr bwMode="auto">
          <a:xfrm>
            <a:off x="3048000" y="2895600"/>
            <a:ext cx="76200" cy="228600"/>
          </a:xfrm>
          <a:prstGeom prst="downArrow">
            <a:avLst>
              <a:gd name="adj1" fmla="val 50000"/>
              <a:gd name="adj2" fmla="val 75000"/>
            </a:avLst>
          </a:prstGeom>
          <a:solidFill>
            <a:schemeClr val="accent1"/>
          </a:solidFill>
          <a:ln w="57150">
            <a:solidFill>
              <a:srgbClr val="0000FF"/>
            </a:solidFill>
            <a:miter lim="800000"/>
            <a:headEnd/>
            <a:tailEnd/>
          </a:ln>
        </p:spPr>
        <p:txBody>
          <a:bodyPr wrap="none" anchor="ctr"/>
          <a:lstStyle/>
          <a:p>
            <a:pPr algn="ctr"/>
            <a:endParaRPr lang="zh-CN" altLang="zh-CN" b="0">
              <a:solidFill>
                <a:srgbClr val="0000FF"/>
              </a:solidFill>
              <a:latin typeface="幼圆" pitchFamily="49" charset="-122"/>
              <a:ea typeface="幼圆" pitchFamily="49" charset="-122"/>
            </a:endParaRPr>
          </a:p>
        </p:txBody>
      </p:sp>
      <p:sp>
        <p:nvSpPr>
          <p:cNvPr id="82953" name="AutoShape 10"/>
          <p:cNvSpPr>
            <a:spLocks noChangeArrowheads="1"/>
          </p:cNvSpPr>
          <p:nvPr/>
        </p:nvSpPr>
        <p:spPr bwMode="auto">
          <a:xfrm>
            <a:off x="3048000" y="3733800"/>
            <a:ext cx="76200" cy="228600"/>
          </a:xfrm>
          <a:prstGeom prst="downArrow">
            <a:avLst>
              <a:gd name="adj1" fmla="val 50000"/>
              <a:gd name="adj2" fmla="val 75000"/>
            </a:avLst>
          </a:prstGeom>
          <a:solidFill>
            <a:schemeClr val="accent1"/>
          </a:solidFill>
          <a:ln w="57150">
            <a:solidFill>
              <a:srgbClr val="0000FF"/>
            </a:solidFill>
            <a:miter lim="800000"/>
            <a:headEnd/>
            <a:tailEnd/>
          </a:ln>
        </p:spPr>
        <p:txBody>
          <a:bodyPr wrap="none" anchor="ctr"/>
          <a:lstStyle/>
          <a:p>
            <a:pPr algn="ctr"/>
            <a:endParaRPr lang="zh-CN" altLang="zh-CN" b="0">
              <a:solidFill>
                <a:srgbClr val="0000FF"/>
              </a:solidFill>
              <a:latin typeface="幼圆" pitchFamily="49" charset="-122"/>
              <a:ea typeface="幼圆" pitchFamily="49" charset="-122"/>
            </a:endParaRPr>
          </a:p>
        </p:txBody>
      </p:sp>
      <p:sp>
        <p:nvSpPr>
          <p:cNvPr id="82954" name="Rectangle 11"/>
          <p:cNvSpPr>
            <a:spLocks noChangeArrowheads="1"/>
          </p:cNvSpPr>
          <p:nvPr/>
        </p:nvSpPr>
        <p:spPr bwMode="auto">
          <a:xfrm>
            <a:off x="4953000" y="2286000"/>
            <a:ext cx="2209800" cy="609600"/>
          </a:xfrm>
          <a:prstGeom prst="rect">
            <a:avLst/>
          </a:prstGeom>
          <a:solidFill>
            <a:schemeClr val="accent1"/>
          </a:solidFill>
          <a:ln w="9525">
            <a:solidFill>
              <a:schemeClr val="tx1"/>
            </a:solidFill>
            <a:miter lim="800000"/>
            <a:headEnd/>
            <a:tailEnd/>
          </a:ln>
        </p:spPr>
        <p:txBody>
          <a:bodyPr wrap="none" anchor="ctr"/>
          <a:lstStyle/>
          <a:p>
            <a:pPr algn="ctr"/>
            <a:r>
              <a:rPr lang="en-US" altLang="zh-CN" b="0">
                <a:latin typeface="幼圆" pitchFamily="49" charset="-122"/>
                <a:ea typeface="幼圆" pitchFamily="49" charset="-122"/>
              </a:rPr>
              <a:t> </a:t>
            </a:r>
            <a:r>
              <a:rPr lang="zh-CN" altLang="en-US" b="0">
                <a:latin typeface="幼圆" pitchFamily="49" charset="-122"/>
                <a:ea typeface="幼圆" pitchFamily="49" charset="-122"/>
              </a:rPr>
              <a:t>面试结束</a:t>
            </a:r>
          </a:p>
        </p:txBody>
      </p:sp>
      <p:sp>
        <p:nvSpPr>
          <p:cNvPr id="82955" name="Rectangle 12"/>
          <p:cNvSpPr>
            <a:spLocks noChangeArrowheads="1"/>
          </p:cNvSpPr>
          <p:nvPr/>
        </p:nvSpPr>
        <p:spPr bwMode="auto">
          <a:xfrm>
            <a:off x="4953000" y="3124200"/>
            <a:ext cx="2209800" cy="609600"/>
          </a:xfrm>
          <a:prstGeom prst="rect">
            <a:avLst/>
          </a:prstGeom>
          <a:solidFill>
            <a:schemeClr val="accent1"/>
          </a:solidFill>
          <a:ln w="9525">
            <a:solidFill>
              <a:schemeClr val="tx1"/>
            </a:solidFill>
            <a:miter lim="800000"/>
            <a:headEnd/>
            <a:tailEnd/>
          </a:ln>
        </p:spPr>
        <p:txBody>
          <a:bodyPr wrap="none" anchor="ctr"/>
          <a:lstStyle/>
          <a:p>
            <a:pPr algn="ctr"/>
            <a:r>
              <a:rPr lang="zh-CN" altLang="en-US" b="0">
                <a:latin typeface="幼圆" pitchFamily="49" charset="-122"/>
                <a:ea typeface="幼圆" pitchFamily="49" charset="-122"/>
              </a:rPr>
              <a:t>提问</a:t>
            </a:r>
          </a:p>
        </p:txBody>
      </p:sp>
      <p:sp>
        <p:nvSpPr>
          <p:cNvPr id="82956" name="Rectangle 13"/>
          <p:cNvSpPr>
            <a:spLocks noChangeArrowheads="1"/>
          </p:cNvSpPr>
          <p:nvPr/>
        </p:nvSpPr>
        <p:spPr bwMode="auto">
          <a:xfrm>
            <a:off x="4953000" y="3962400"/>
            <a:ext cx="2209800" cy="609600"/>
          </a:xfrm>
          <a:prstGeom prst="rect">
            <a:avLst/>
          </a:prstGeom>
          <a:solidFill>
            <a:schemeClr val="accent1"/>
          </a:solidFill>
          <a:ln w="9525">
            <a:solidFill>
              <a:schemeClr val="tx1"/>
            </a:solidFill>
            <a:miter lim="800000"/>
            <a:headEnd/>
            <a:tailEnd/>
          </a:ln>
        </p:spPr>
        <p:txBody>
          <a:bodyPr wrap="none" anchor="ctr"/>
          <a:lstStyle/>
          <a:p>
            <a:pPr algn="ctr"/>
            <a:r>
              <a:rPr lang="en-US" altLang="zh-CN" b="0">
                <a:latin typeface="幼圆" pitchFamily="49" charset="-122"/>
                <a:ea typeface="幼圆" pitchFamily="49" charset="-122"/>
              </a:rPr>
              <a:t> </a:t>
            </a:r>
            <a:r>
              <a:rPr lang="zh-CN" altLang="en-US" b="0">
                <a:latin typeface="幼圆" pitchFamily="49" charset="-122"/>
                <a:ea typeface="幼圆" pitchFamily="49" charset="-122"/>
              </a:rPr>
              <a:t>建立和谐气氛</a:t>
            </a:r>
          </a:p>
        </p:txBody>
      </p:sp>
      <p:sp>
        <p:nvSpPr>
          <p:cNvPr id="82957" name="AutoShape 14"/>
          <p:cNvSpPr>
            <a:spLocks noChangeArrowheads="1"/>
          </p:cNvSpPr>
          <p:nvPr/>
        </p:nvSpPr>
        <p:spPr bwMode="auto">
          <a:xfrm>
            <a:off x="3048000" y="4572000"/>
            <a:ext cx="76200" cy="228600"/>
          </a:xfrm>
          <a:prstGeom prst="downArrow">
            <a:avLst>
              <a:gd name="adj1" fmla="val 50000"/>
              <a:gd name="adj2" fmla="val 75000"/>
            </a:avLst>
          </a:prstGeom>
          <a:solidFill>
            <a:schemeClr val="accent1"/>
          </a:solidFill>
          <a:ln w="57150">
            <a:solidFill>
              <a:srgbClr val="0000FF"/>
            </a:solidFill>
            <a:miter lim="800000"/>
            <a:headEnd/>
            <a:tailEnd/>
          </a:ln>
        </p:spPr>
        <p:txBody>
          <a:bodyPr wrap="none" anchor="ctr"/>
          <a:lstStyle/>
          <a:p>
            <a:pPr algn="ctr"/>
            <a:endParaRPr lang="zh-CN" altLang="zh-CN" b="0">
              <a:solidFill>
                <a:srgbClr val="0000FF"/>
              </a:solidFill>
              <a:latin typeface="幼圆" pitchFamily="49" charset="-122"/>
              <a:ea typeface="幼圆" pitchFamily="49" charset="-122"/>
            </a:endParaRPr>
          </a:p>
        </p:txBody>
      </p:sp>
      <p:sp>
        <p:nvSpPr>
          <p:cNvPr id="82958" name="AutoShape 15"/>
          <p:cNvSpPr>
            <a:spLocks noChangeArrowheads="1"/>
          </p:cNvSpPr>
          <p:nvPr/>
        </p:nvSpPr>
        <p:spPr bwMode="auto">
          <a:xfrm>
            <a:off x="6019800" y="4572000"/>
            <a:ext cx="76200" cy="228600"/>
          </a:xfrm>
          <a:prstGeom prst="upArrow">
            <a:avLst>
              <a:gd name="adj1" fmla="val 50000"/>
              <a:gd name="adj2" fmla="val 75000"/>
            </a:avLst>
          </a:prstGeom>
          <a:solidFill>
            <a:schemeClr val="accent1"/>
          </a:solidFill>
          <a:ln w="57150">
            <a:solidFill>
              <a:srgbClr val="0000FF"/>
            </a:solidFill>
            <a:miter lim="800000"/>
            <a:headEnd/>
            <a:tailEnd/>
          </a:ln>
        </p:spPr>
        <p:txBody>
          <a:bodyPr wrap="none" anchor="ctr"/>
          <a:lstStyle/>
          <a:p>
            <a:pPr algn="ctr"/>
            <a:endParaRPr lang="zh-CN" altLang="zh-CN" b="0">
              <a:solidFill>
                <a:srgbClr val="0000FF"/>
              </a:solidFill>
              <a:latin typeface="幼圆" pitchFamily="49" charset="-122"/>
              <a:ea typeface="幼圆" pitchFamily="49" charset="-122"/>
            </a:endParaRPr>
          </a:p>
        </p:txBody>
      </p:sp>
      <p:sp>
        <p:nvSpPr>
          <p:cNvPr id="82959" name="AutoShape 16"/>
          <p:cNvSpPr>
            <a:spLocks noChangeArrowheads="1"/>
          </p:cNvSpPr>
          <p:nvPr/>
        </p:nvSpPr>
        <p:spPr bwMode="auto">
          <a:xfrm>
            <a:off x="6019800" y="2895600"/>
            <a:ext cx="76200" cy="228600"/>
          </a:xfrm>
          <a:prstGeom prst="upArrow">
            <a:avLst>
              <a:gd name="adj1" fmla="val 50000"/>
              <a:gd name="adj2" fmla="val 75000"/>
            </a:avLst>
          </a:prstGeom>
          <a:solidFill>
            <a:schemeClr val="accent1"/>
          </a:solidFill>
          <a:ln w="57150">
            <a:solidFill>
              <a:srgbClr val="0000FF"/>
            </a:solidFill>
            <a:miter lim="800000"/>
            <a:headEnd/>
            <a:tailEnd/>
          </a:ln>
        </p:spPr>
        <p:txBody>
          <a:bodyPr wrap="none" anchor="ctr"/>
          <a:lstStyle/>
          <a:p>
            <a:pPr algn="ctr"/>
            <a:endParaRPr lang="zh-CN" altLang="zh-CN" b="0">
              <a:solidFill>
                <a:srgbClr val="0000FF"/>
              </a:solidFill>
              <a:latin typeface="幼圆" pitchFamily="49" charset="-122"/>
              <a:ea typeface="幼圆" pitchFamily="49" charset="-122"/>
            </a:endParaRPr>
          </a:p>
        </p:txBody>
      </p:sp>
      <p:sp>
        <p:nvSpPr>
          <p:cNvPr id="82960" name="AutoShape 17"/>
          <p:cNvSpPr>
            <a:spLocks noChangeArrowheads="1"/>
          </p:cNvSpPr>
          <p:nvPr/>
        </p:nvSpPr>
        <p:spPr bwMode="auto">
          <a:xfrm>
            <a:off x="6019800" y="3733800"/>
            <a:ext cx="76200" cy="228600"/>
          </a:xfrm>
          <a:prstGeom prst="upArrow">
            <a:avLst>
              <a:gd name="adj1" fmla="val 50000"/>
              <a:gd name="adj2" fmla="val 75000"/>
            </a:avLst>
          </a:prstGeom>
          <a:solidFill>
            <a:schemeClr val="accent1"/>
          </a:solidFill>
          <a:ln w="57150">
            <a:solidFill>
              <a:srgbClr val="0000FF"/>
            </a:solidFill>
            <a:miter lim="800000"/>
            <a:headEnd/>
            <a:tailEnd/>
          </a:ln>
        </p:spPr>
        <p:txBody>
          <a:bodyPr wrap="none" anchor="ctr"/>
          <a:lstStyle/>
          <a:p>
            <a:pPr algn="ctr"/>
            <a:endParaRPr lang="zh-CN" altLang="zh-CN" b="0">
              <a:solidFill>
                <a:srgbClr val="0000FF"/>
              </a:solidFill>
              <a:latin typeface="幼圆" pitchFamily="49" charset="-122"/>
              <a:ea typeface="幼圆" pitchFamily="49" charset="-122"/>
            </a:endParaRPr>
          </a:p>
        </p:txBody>
      </p:sp>
      <p:sp>
        <p:nvSpPr>
          <p:cNvPr id="82961" name="Line 18"/>
          <p:cNvSpPr>
            <a:spLocks noChangeShapeType="1"/>
          </p:cNvSpPr>
          <p:nvPr/>
        </p:nvSpPr>
        <p:spPr bwMode="auto">
          <a:xfrm>
            <a:off x="4191000" y="5105400"/>
            <a:ext cx="762000" cy="0"/>
          </a:xfrm>
          <a:prstGeom prst="line">
            <a:avLst/>
          </a:prstGeom>
          <a:noFill/>
          <a:ln w="76200">
            <a:solidFill>
              <a:srgbClr val="0000FF"/>
            </a:solidFill>
            <a:round/>
            <a:headEnd/>
            <a:tailEnd type="triangle" w="med" len="med"/>
          </a:ln>
        </p:spPr>
        <p:txBody>
          <a:bodyPr/>
          <a:lstStyle/>
          <a:p>
            <a:endParaRPr lang="zh-CN" altLang="en-US"/>
          </a:p>
        </p:txBody>
      </p:sp>
      <p:sp>
        <p:nvSpPr>
          <p:cNvPr id="82962" name="Rectangle 19"/>
          <p:cNvSpPr>
            <a:spLocks noGrp="1" noChangeArrowheads="1"/>
          </p:cNvSpPr>
          <p:nvPr>
            <p:ph type="title"/>
          </p:nvPr>
        </p:nvSpPr>
        <p:spPr/>
        <p:txBody>
          <a:bodyPr/>
          <a:lstStyle/>
          <a:p>
            <a:pPr eaLnBrk="1" hangingPunct="1"/>
            <a:r>
              <a:rPr lang="zh-CN" altLang="en-US" b="1" smtClean="0"/>
              <a:t>结构化面试程序</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title"/>
          </p:nvPr>
        </p:nvSpPr>
        <p:spPr/>
        <p:txBody>
          <a:bodyPr/>
          <a:lstStyle/>
          <a:p>
            <a:pPr eaLnBrk="1" hangingPunct="1"/>
            <a:r>
              <a:rPr lang="zh-CN" altLang="en-US" b="1" smtClean="0"/>
              <a:t>确定面试考官</a:t>
            </a:r>
          </a:p>
        </p:txBody>
      </p:sp>
      <p:sp>
        <p:nvSpPr>
          <p:cNvPr id="83970" name="Rectangle 2"/>
          <p:cNvSpPr>
            <a:spLocks noGrp="1" noChangeArrowheads="1"/>
          </p:cNvSpPr>
          <p:nvPr>
            <p:ph idx="1"/>
          </p:nvPr>
        </p:nvSpPr>
        <p:spPr>
          <a:xfrm>
            <a:off x="539750" y="1752600"/>
            <a:ext cx="7772400" cy="5105400"/>
          </a:xfrm>
        </p:spPr>
        <p:txBody>
          <a:bodyPr/>
          <a:lstStyle/>
          <a:p>
            <a:pPr eaLnBrk="1" hangingPunct="1">
              <a:buFont typeface="Wingdings" pitchFamily="2" charset="2"/>
              <a:buNone/>
            </a:pPr>
            <a:r>
              <a:rPr lang="zh-CN" altLang="en-US" b="1" smtClean="0"/>
              <a:t>请回答：</a:t>
            </a:r>
          </a:p>
          <a:p>
            <a:pPr lvl="1" eaLnBrk="1" hangingPunct="1"/>
            <a:r>
              <a:rPr lang="zh-CN" altLang="en-US" smtClean="0"/>
              <a:t>面试可以对应聘者完成某项工作的能力提供一致（可靠）的评价？</a:t>
            </a:r>
          </a:p>
          <a:p>
            <a:pPr lvl="1" eaLnBrk="1" hangingPunct="1"/>
            <a:r>
              <a:rPr lang="zh-CN" altLang="en-US" smtClean="0"/>
              <a:t>面试中主要是考官在讲话？</a:t>
            </a:r>
          </a:p>
          <a:p>
            <a:pPr lvl="1" eaLnBrk="1" hangingPunct="1"/>
            <a:r>
              <a:rPr lang="zh-CN" altLang="en-US" smtClean="0"/>
              <a:t>面试中，相对于应聘者提供的正面信息，考官倾向于更加看中负面的信息？</a:t>
            </a:r>
          </a:p>
          <a:p>
            <a:pPr lvl="1" eaLnBrk="1" hangingPunct="1"/>
            <a:r>
              <a:rPr lang="zh-CN" altLang="en-US" smtClean="0"/>
              <a:t>面试中，考官通常在面试的较早阶段已经作出决定？</a:t>
            </a:r>
          </a:p>
          <a:p>
            <a:pPr lvl="1" eaLnBrk="1" hangingPunct="1"/>
            <a:r>
              <a:rPr lang="zh-CN" altLang="en-US" smtClean="0"/>
              <a:t>面试可以对应聘者完成某项工作的能力提纲准确（有效）的预测？</a:t>
            </a:r>
          </a:p>
          <a:p>
            <a:pPr eaLnBrk="1" hangingPunct="1"/>
            <a:endParaRPr lang="en-US" altLang="zh-CN" smtClean="0"/>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zh-CN" altLang="en-US" b="1" smtClean="0"/>
              <a:t>面试考官的行为规范</a:t>
            </a:r>
            <a:endParaRPr lang="zh-CN" altLang="en-US" smtClean="0"/>
          </a:p>
        </p:txBody>
      </p:sp>
      <p:sp>
        <p:nvSpPr>
          <p:cNvPr id="84995" name="Rectangle 3"/>
          <p:cNvSpPr>
            <a:spLocks noGrp="1" noChangeArrowheads="1"/>
          </p:cNvSpPr>
          <p:nvPr>
            <p:ph idx="1"/>
          </p:nvPr>
        </p:nvSpPr>
        <p:spPr>
          <a:xfrm>
            <a:off x="468313" y="1989138"/>
            <a:ext cx="8110537" cy="4191000"/>
          </a:xfrm>
        </p:spPr>
        <p:txBody>
          <a:bodyPr/>
          <a:lstStyle/>
          <a:p>
            <a:pPr lvl="1" eaLnBrk="1" hangingPunct="1"/>
            <a:r>
              <a:rPr lang="zh-CN" altLang="en-US" smtClean="0"/>
              <a:t>全面了解工作性质和适合于空缺职位的任职要求</a:t>
            </a:r>
          </a:p>
          <a:p>
            <a:pPr lvl="1" eaLnBrk="1" hangingPunct="1"/>
            <a:r>
              <a:rPr lang="zh-CN" altLang="en-US" smtClean="0"/>
              <a:t>所提问题是为了获得用于根据与工作相关的标准进行评估的信息</a:t>
            </a:r>
          </a:p>
          <a:p>
            <a:pPr lvl="1" eaLnBrk="1" hangingPunct="1"/>
            <a:r>
              <a:rPr lang="zh-CN" altLang="en-US" smtClean="0"/>
              <a:t>避免提出可能被解释为有歧视倾向的问题为了特别的目的要求应聘者提供相关信息时，应向应聘者说明</a:t>
            </a:r>
          </a:p>
          <a:p>
            <a:pPr lvl="1" eaLnBrk="1" hangingPunct="1"/>
            <a:r>
              <a:rPr lang="zh-CN" altLang="en-US" smtClean="0"/>
              <a:t>面试的方法和内容应始终适用于某一具体岗位的所有应聘者</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p:txBody>
          <a:bodyPr/>
          <a:lstStyle/>
          <a:p>
            <a:endParaRPr lang="zh-CN" altLang="en-US" smtClean="0"/>
          </a:p>
        </p:txBody>
      </p:sp>
      <p:pic>
        <p:nvPicPr>
          <p:cNvPr id="712708" name="Picture 4" descr="1@(L[`7YL1O$T_99TJ82A`K"/>
          <p:cNvPicPr>
            <a:picLocks noGrp="1" noChangeAspect="1" noChangeArrowheads="1"/>
          </p:cNvPicPr>
          <p:nvPr>
            <p:ph idx="1"/>
          </p:nvPr>
        </p:nvPicPr>
        <p:blipFill>
          <a:blip r:embed="rId2" cstate="print"/>
          <a:srcRect/>
          <a:stretch>
            <a:fillRect/>
          </a:stretch>
        </p:blipFill>
        <p:spPr>
          <a:xfrm>
            <a:off x="755650" y="1555750"/>
            <a:ext cx="7777163" cy="4537075"/>
          </a:xfrm>
          <a:ln/>
        </p:spPr>
      </p:pic>
      <p:sp>
        <p:nvSpPr>
          <p:cNvPr id="712709" name="AutoShape 5"/>
          <p:cNvSpPr>
            <a:spLocks noChangeArrowheads="1"/>
          </p:cNvSpPr>
          <p:nvPr/>
        </p:nvSpPr>
        <p:spPr bwMode="auto">
          <a:xfrm>
            <a:off x="395288" y="1341438"/>
            <a:ext cx="1943100" cy="936625"/>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zh-CN" altLang="en-US"/>
              <a:t>你了解吗？</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idx="1"/>
          </p:nvPr>
        </p:nvSpPr>
        <p:spPr>
          <a:xfrm>
            <a:off x="685800" y="1773238"/>
            <a:ext cx="7772400" cy="4322762"/>
          </a:xfrm>
        </p:spPr>
        <p:txBody>
          <a:bodyPr/>
          <a:lstStyle/>
          <a:p>
            <a:pPr lvl="1" eaLnBrk="1" hangingPunct="1"/>
            <a:r>
              <a:rPr lang="zh-CN" altLang="en-US" b="1" smtClean="0"/>
              <a:t>将面试的安排和变动随时、完整的通知应聘者</a:t>
            </a:r>
          </a:p>
          <a:p>
            <a:pPr lvl="1" eaLnBrk="1" hangingPunct="1"/>
            <a:r>
              <a:rPr lang="zh-CN" altLang="en-US" b="1" smtClean="0"/>
              <a:t>将面试的过程、测试程序、招聘时间和任命程序告知应聘者</a:t>
            </a:r>
          </a:p>
          <a:p>
            <a:pPr lvl="1" eaLnBrk="1" hangingPunct="1"/>
            <a:r>
              <a:rPr lang="zh-CN" altLang="en-US" b="1" smtClean="0"/>
              <a:t>将招聘条件知应聘者</a:t>
            </a:r>
          </a:p>
          <a:p>
            <a:pPr lvl="1" eaLnBrk="1" hangingPunct="1"/>
            <a:r>
              <a:rPr lang="zh-CN" altLang="en-US" b="1" smtClean="0"/>
              <a:t>与招聘工作有关的所有人员都要全面了解招聘程序和招聘政策</a:t>
            </a: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55650" y="836613"/>
            <a:ext cx="7772400" cy="701675"/>
          </a:xfrm>
        </p:spPr>
        <p:txBody>
          <a:bodyPr>
            <a:normAutofit fontScale="90000"/>
          </a:bodyPr>
          <a:lstStyle/>
          <a:p>
            <a:pPr eaLnBrk="1" hangingPunct="1"/>
            <a:r>
              <a:rPr lang="zh-CN" altLang="en-US" b="1" smtClean="0"/>
              <a:t>合格的面试考官</a:t>
            </a:r>
            <a:endParaRPr lang="zh-CN" altLang="en-US" smtClean="0"/>
          </a:p>
        </p:txBody>
      </p:sp>
      <p:sp>
        <p:nvSpPr>
          <p:cNvPr id="87043" name="Rectangle 3"/>
          <p:cNvSpPr>
            <a:spLocks noGrp="1" noChangeArrowheads="1"/>
          </p:cNvSpPr>
          <p:nvPr>
            <p:ph idx="1"/>
          </p:nvPr>
        </p:nvSpPr>
        <p:spPr>
          <a:xfrm>
            <a:off x="684213" y="1916113"/>
            <a:ext cx="7772400" cy="4114800"/>
          </a:xfrm>
        </p:spPr>
        <p:txBody>
          <a:bodyPr>
            <a:normAutofit fontScale="92500" lnSpcReduction="10000"/>
          </a:bodyPr>
          <a:lstStyle/>
          <a:p>
            <a:pPr lvl="1" eaLnBrk="1" hangingPunct="1">
              <a:lnSpc>
                <a:spcPct val="90000"/>
              </a:lnSpc>
            </a:pPr>
            <a:r>
              <a:rPr lang="zh-CN" altLang="en-US" b="1" smtClean="0"/>
              <a:t>良好的个人品质和修养</a:t>
            </a:r>
          </a:p>
          <a:p>
            <a:pPr lvl="1" eaLnBrk="1" hangingPunct="1">
              <a:lnSpc>
                <a:spcPct val="90000"/>
              </a:lnSpc>
            </a:pPr>
            <a:r>
              <a:rPr lang="zh-CN" altLang="en-US" b="1" smtClean="0"/>
              <a:t>具备相关的专业知识</a:t>
            </a:r>
          </a:p>
          <a:p>
            <a:pPr lvl="1" eaLnBrk="1" hangingPunct="1">
              <a:lnSpc>
                <a:spcPct val="90000"/>
              </a:lnSpc>
            </a:pPr>
            <a:r>
              <a:rPr lang="zh-CN" altLang="en-US" b="1" smtClean="0"/>
              <a:t>丰富的社会工作经验</a:t>
            </a:r>
          </a:p>
          <a:p>
            <a:pPr lvl="1" eaLnBrk="1" hangingPunct="1">
              <a:lnSpc>
                <a:spcPct val="90000"/>
              </a:lnSpc>
            </a:pPr>
            <a:r>
              <a:rPr lang="zh-CN" altLang="en-US" b="1" smtClean="0"/>
              <a:t>良好的自我评价和认识能力</a:t>
            </a:r>
          </a:p>
          <a:p>
            <a:pPr lvl="1" eaLnBrk="1" hangingPunct="1">
              <a:lnSpc>
                <a:spcPct val="90000"/>
              </a:lnSpc>
            </a:pPr>
            <a:r>
              <a:rPr lang="zh-CN" altLang="en-US" b="1" smtClean="0"/>
              <a:t>善于把握人际关系</a:t>
            </a:r>
          </a:p>
          <a:p>
            <a:pPr lvl="1" eaLnBrk="1" hangingPunct="1">
              <a:lnSpc>
                <a:spcPct val="90000"/>
              </a:lnSpc>
            </a:pPr>
            <a:r>
              <a:rPr lang="zh-CN" altLang="en-US" b="1" smtClean="0"/>
              <a:t>熟练运用各种面试技巧</a:t>
            </a:r>
          </a:p>
          <a:p>
            <a:pPr lvl="1" eaLnBrk="1" hangingPunct="1">
              <a:lnSpc>
                <a:spcPct val="90000"/>
              </a:lnSpc>
            </a:pPr>
            <a:r>
              <a:rPr lang="zh-CN" altLang="en-US" b="1" smtClean="0"/>
              <a:t>能有效面对各类应聘者</a:t>
            </a:r>
          </a:p>
          <a:p>
            <a:pPr lvl="1" eaLnBrk="1" hangingPunct="1">
              <a:lnSpc>
                <a:spcPct val="90000"/>
              </a:lnSpc>
            </a:pPr>
            <a:r>
              <a:rPr lang="zh-CN" altLang="en-US" b="1" smtClean="0"/>
              <a:t>能公正、客观的评价应聘者</a:t>
            </a:r>
          </a:p>
          <a:p>
            <a:pPr lvl="1" eaLnBrk="1" hangingPunct="1">
              <a:lnSpc>
                <a:spcPct val="90000"/>
              </a:lnSpc>
            </a:pPr>
            <a:r>
              <a:rPr lang="zh-CN" altLang="en-US" b="1" smtClean="0"/>
              <a:t>掌握相关的人员测评技术</a:t>
            </a:r>
          </a:p>
          <a:p>
            <a:pPr lvl="1" eaLnBrk="1" hangingPunct="1">
              <a:lnSpc>
                <a:spcPct val="90000"/>
              </a:lnSpc>
            </a:pPr>
            <a:r>
              <a:rPr lang="zh-CN" altLang="en-US" b="1" smtClean="0"/>
              <a:t>了解组织状况和职位空缺的要求</a:t>
            </a: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ctrTitle"/>
          </p:nvPr>
        </p:nvSpPr>
        <p:spPr/>
        <p:txBody>
          <a:bodyPr/>
          <a:lstStyle/>
          <a:p>
            <a:r>
              <a:rPr lang="zh-CN" altLang="en-US" sz="3600" smtClean="0">
                <a:solidFill>
                  <a:srgbClr val="FF0000"/>
                </a:solidFill>
              </a:rPr>
              <a:t>带着问题看视频</a:t>
            </a:r>
            <a:br>
              <a:rPr lang="zh-CN" altLang="en-US" sz="3600" smtClean="0">
                <a:solidFill>
                  <a:srgbClr val="FF0000"/>
                </a:solidFill>
              </a:rPr>
            </a:br>
            <a:endParaRPr lang="zh-CN" altLang="en-US" sz="3600" smtClean="0">
              <a:solidFill>
                <a:srgbClr val="FF0000"/>
              </a:solidFill>
            </a:endParaRPr>
          </a:p>
        </p:txBody>
      </p:sp>
      <p:sp>
        <p:nvSpPr>
          <p:cNvPr id="513027" name="Rectangle 3"/>
          <p:cNvSpPr>
            <a:spLocks noGrp="1" noChangeArrowheads="1"/>
          </p:cNvSpPr>
          <p:nvPr>
            <p:ph type="subTitle" idx="1"/>
          </p:nvPr>
        </p:nvSpPr>
        <p:spPr/>
        <p:txBody>
          <a:bodyPr/>
          <a:lstStyle/>
          <a:p>
            <a:pPr>
              <a:lnSpc>
                <a:spcPct val="80000"/>
              </a:lnSpc>
            </a:pPr>
            <a:r>
              <a:rPr lang="zh-CN" altLang="en-US" sz="2800" dirty="0" smtClean="0"/>
              <a:t>●</a:t>
            </a:r>
            <a:r>
              <a:rPr lang="zh-CN" altLang="en-US" sz="2800" b="1" dirty="0" smtClean="0"/>
              <a:t>对企业名誉的影响</a:t>
            </a:r>
          </a:p>
          <a:p>
            <a:pPr>
              <a:lnSpc>
                <a:spcPct val="80000"/>
              </a:lnSpc>
            </a:pPr>
            <a:endParaRPr lang="zh-CN" altLang="en-US" sz="2800" b="1" dirty="0" smtClean="0"/>
          </a:p>
          <a:p>
            <a:pPr>
              <a:lnSpc>
                <a:spcPct val="80000"/>
              </a:lnSpc>
            </a:pPr>
            <a:r>
              <a:rPr lang="en-US" altLang="zh-CN" sz="2800" b="1" dirty="0" smtClean="0">
                <a:hlinkClick r:id="rId2" action="ppaction://hlinkfile"/>
              </a:rPr>
              <a:t>1</a:t>
            </a:r>
            <a:r>
              <a:rPr lang="zh-CN" altLang="en-US" sz="2800" b="1" dirty="0" smtClean="0">
                <a:hlinkClick r:id="rId2" action="ppaction://hlinkfile"/>
              </a:rPr>
              <a:t>招聘的意义与面试官的基本素质要求</a:t>
            </a:r>
            <a:r>
              <a:rPr lang="en-US" altLang="zh-CN" sz="2800" b="1" dirty="0" smtClean="0">
                <a:hlinkClick r:id="rId2" action="ppaction://hlinkfile"/>
              </a:rPr>
              <a:t>05</a:t>
            </a:r>
            <a:r>
              <a:rPr lang="zh-CN" altLang="en-US" sz="2800" b="1" dirty="0" smtClean="0">
                <a:hlinkClick r:id="rId2" action="ppaction://hlinkfile"/>
              </a:rPr>
              <a:t>：</a:t>
            </a:r>
            <a:r>
              <a:rPr lang="en-US" altLang="zh-CN" sz="2800" b="1" dirty="0" smtClean="0">
                <a:hlinkClick r:id="rId2" action="ppaction://hlinkfile"/>
              </a:rPr>
              <a:t>33.exe</a:t>
            </a:r>
            <a:endParaRPr lang="en-US" altLang="zh-CN" sz="2800" b="1"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Text Box 2"/>
          <p:cNvSpPr txBox="1">
            <a:spLocks noChangeArrowheads="1"/>
          </p:cNvSpPr>
          <p:nvPr/>
        </p:nvSpPr>
        <p:spPr bwMode="auto">
          <a:xfrm>
            <a:off x="2771775" y="333375"/>
            <a:ext cx="2362200" cy="433388"/>
          </a:xfrm>
          <a:prstGeom prst="rect">
            <a:avLst/>
          </a:prstGeom>
          <a:noFill/>
          <a:ln w="9525" algn="ctr">
            <a:noFill/>
            <a:miter lim="800000"/>
            <a:headEnd/>
            <a:tailEnd/>
          </a:ln>
        </p:spPr>
        <p:txBody>
          <a:bodyPr>
            <a:spAutoFit/>
          </a:bodyPr>
          <a:lstStyle/>
          <a:p>
            <a:pPr>
              <a:lnSpc>
                <a:spcPct val="70000"/>
              </a:lnSpc>
              <a:spcBef>
                <a:spcPct val="50000"/>
              </a:spcBef>
            </a:pPr>
            <a:r>
              <a:rPr kumimoji="1" lang="zh-CN" altLang="en-US" sz="3200" i="1">
                <a:solidFill>
                  <a:srgbClr val="FF0000"/>
                </a:solidFill>
                <a:latin typeface="黑体" pitchFamily="49" charset="-122"/>
                <a:ea typeface="黑体" pitchFamily="49" charset="-122"/>
              </a:rPr>
              <a:t>讨论练习 </a:t>
            </a:r>
          </a:p>
        </p:txBody>
      </p:sp>
      <p:sp>
        <p:nvSpPr>
          <p:cNvPr id="514051" name="Text Box 3"/>
          <p:cNvSpPr txBox="1">
            <a:spLocks noChangeArrowheads="1"/>
          </p:cNvSpPr>
          <p:nvPr/>
        </p:nvSpPr>
        <p:spPr bwMode="auto">
          <a:xfrm>
            <a:off x="1042988" y="1700213"/>
            <a:ext cx="7010400" cy="3978275"/>
          </a:xfrm>
          <a:prstGeom prst="rect">
            <a:avLst/>
          </a:prstGeom>
          <a:noFill/>
          <a:ln w="9525">
            <a:noFill/>
            <a:miter lim="800000"/>
            <a:headEnd/>
            <a:tailEnd/>
          </a:ln>
        </p:spPr>
        <p:txBody>
          <a:bodyPr>
            <a:spAutoFit/>
          </a:bodyPr>
          <a:lstStyle/>
          <a:p>
            <a:pPr marL="476250" indent="-476250" algn="just">
              <a:lnSpc>
                <a:spcPct val="135000"/>
              </a:lnSpc>
              <a:spcBef>
                <a:spcPct val="50000"/>
              </a:spcBef>
              <a:buFontTx/>
              <a:buAutoNum type="arabicPeriod"/>
            </a:pPr>
            <a:r>
              <a:rPr kumimoji="1" lang="zh-CN" altLang="en-US" sz="2800">
                <a:latin typeface="Times New Roman" pitchFamily="18" charset="0"/>
              </a:rPr>
              <a:t>你认为面试官做得如何？你会为她打几分？</a:t>
            </a:r>
          </a:p>
          <a:p>
            <a:pPr marL="476250" indent="-476250" algn="just">
              <a:lnSpc>
                <a:spcPct val="135000"/>
              </a:lnSpc>
              <a:spcBef>
                <a:spcPct val="50000"/>
              </a:spcBef>
              <a:buFontTx/>
              <a:buAutoNum type="arabicPeriod"/>
            </a:pPr>
            <a:r>
              <a:rPr kumimoji="1" lang="zh-CN" altLang="en-US" sz="2800">
                <a:latin typeface="Times New Roman" pitchFamily="18" charset="0"/>
              </a:rPr>
              <a:t>你认为这家公司的招聘哪个环节出了问题？</a:t>
            </a:r>
          </a:p>
          <a:p>
            <a:pPr marL="476250" indent="-476250" algn="just">
              <a:lnSpc>
                <a:spcPct val="135000"/>
              </a:lnSpc>
              <a:spcBef>
                <a:spcPct val="50000"/>
              </a:spcBef>
              <a:buFontTx/>
              <a:buAutoNum type="arabicPeriod"/>
            </a:pPr>
            <a:r>
              <a:rPr kumimoji="1" lang="zh-CN" altLang="en-US" sz="2800">
                <a:latin typeface="Times New Roman" pitchFamily="18" charset="0"/>
              </a:rPr>
              <a:t>面试官的态度会给企业带来什么样的影响？</a:t>
            </a:r>
          </a:p>
        </p:txBody>
      </p:sp>
      <p:grpSp>
        <p:nvGrpSpPr>
          <p:cNvPr id="2" name="Group 4"/>
          <p:cNvGrpSpPr>
            <a:grpSpLocks/>
          </p:cNvGrpSpPr>
          <p:nvPr/>
        </p:nvGrpSpPr>
        <p:grpSpPr bwMode="auto">
          <a:xfrm>
            <a:off x="6858000" y="152400"/>
            <a:ext cx="990600" cy="1235075"/>
            <a:chOff x="4992" y="192"/>
            <a:chExt cx="624" cy="778"/>
          </a:xfrm>
        </p:grpSpPr>
        <p:sp>
          <p:nvSpPr>
            <p:cNvPr id="514053" name="Oval 5"/>
            <p:cNvSpPr>
              <a:spLocks noChangeArrowheads="1"/>
            </p:cNvSpPr>
            <p:nvPr/>
          </p:nvSpPr>
          <p:spPr bwMode="auto">
            <a:xfrm>
              <a:off x="4992" y="192"/>
              <a:ext cx="528" cy="528"/>
            </a:xfrm>
            <a:prstGeom prst="ellipse">
              <a:avLst/>
            </a:prstGeom>
            <a:solidFill>
              <a:schemeClr val="bg1"/>
            </a:solidFill>
            <a:ln w="9525">
              <a:solidFill>
                <a:schemeClr val="tx1"/>
              </a:solidFill>
              <a:round/>
              <a:headEnd/>
              <a:tailEnd/>
            </a:ln>
          </p:spPr>
          <p:txBody>
            <a:bodyPr wrap="none" anchor="ctr"/>
            <a:lstStyle/>
            <a:p>
              <a:endParaRPr lang="zh-CN" altLang="en-US" b="0"/>
            </a:p>
          </p:txBody>
        </p:sp>
        <p:sp>
          <p:nvSpPr>
            <p:cNvPr id="271366" name="Text Box 6"/>
            <p:cNvSpPr txBox="1">
              <a:spLocks noChangeArrowheads="1"/>
            </p:cNvSpPr>
            <p:nvPr/>
          </p:nvSpPr>
          <p:spPr bwMode="auto">
            <a:xfrm>
              <a:off x="5040" y="720"/>
              <a:ext cx="576" cy="250"/>
            </a:xfrm>
            <a:prstGeom prst="rect">
              <a:avLst/>
            </a:prstGeom>
            <a:noFill/>
            <a:ln w="9525">
              <a:noFill/>
              <a:miter lim="800000"/>
              <a:headEnd/>
              <a:tailEnd/>
            </a:ln>
            <a:effectLst/>
          </p:spPr>
          <p:txBody>
            <a:bodyPr>
              <a:spAutoFit/>
            </a:bodyPr>
            <a:lstStyle/>
            <a:p>
              <a:pPr>
                <a:spcBef>
                  <a:spcPct val="50000"/>
                </a:spcBef>
              </a:pPr>
              <a:r>
                <a:rPr kumimoji="1" lang="zh-CN" altLang="en-US" sz="2000">
                  <a:effectLst>
                    <a:outerShdw blurRad="38100" dist="38100" dir="2700000" algn="tl">
                      <a:srgbClr val="C0C0C0"/>
                    </a:outerShdw>
                  </a:effectLst>
                  <a:latin typeface="Times New Roman" pitchFamily="18" charset="0"/>
                </a:rPr>
                <a:t>讨论</a:t>
              </a:r>
            </a:p>
          </p:txBody>
        </p:sp>
        <p:sp>
          <p:nvSpPr>
            <p:cNvPr id="271367" name="Text Box 7"/>
            <p:cNvSpPr txBox="1">
              <a:spLocks noChangeArrowheads="1"/>
            </p:cNvSpPr>
            <p:nvPr/>
          </p:nvSpPr>
          <p:spPr bwMode="auto">
            <a:xfrm>
              <a:off x="5136" y="288"/>
              <a:ext cx="288" cy="327"/>
            </a:xfrm>
            <a:prstGeom prst="rect">
              <a:avLst/>
            </a:prstGeom>
            <a:noFill/>
            <a:ln w="9525">
              <a:noFill/>
              <a:miter lim="800000"/>
              <a:headEnd/>
              <a:tailEnd/>
            </a:ln>
            <a:effectLst/>
          </p:spPr>
          <p:txBody>
            <a:bodyPr>
              <a:spAutoFit/>
            </a:bodyPr>
            <a:lstStyle/>
            <a:p>
              <a:pPr>
                <a:spcBef>
                  <a:spcPct val="50000"/>
                </a:spcBef>
              </a:pPr>
              <a:r>
                <a:rPr kumimoji="1" lang="en-US" altLang="zh-CN" sz="2800">
                  <a:effectLst>
                    <a:outerShdw blurRad="38100" dist="38100" dir="2700000" algn="tl">
                      <a:srgbClr val="C0C0C0"/>
                    </a:outerShdw>
                  </a:effectLst>
                  <a:latin typeface="Times New Roman" pitchFamily="18" charset="0"/>
                </a:rPr>
                <a:t>3</a:t>
              </a:r>
            </a:p>
          </p:txBody>
        </p:sp>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zh-CN" altLang="en-US" smtClean="0">
                <a:solidFill>
                  <a:srgbClr val="FF0000"/>
                </a:solidFill>
              </a:rPr>
              <a:t>带着问题看视频</a:t>
            </a:r>
          </a:p>
        </p:txBody>
      </p:sp>
      <p:sp>
        <p:nvSpPr>
          <p:cNvPr id="516099" name="Rectangle 3"/>
          <p:cNvSpPr>
            <a:spLocks noGrp="1" noChangeArrowheads="1"/>
          </p:cNvSpPr>
          <p:nvPr>
            <p:ph sz="half" idx="1"/>
          </p:nvPr>
        </p:nvSpPr>
        <p:spPr/>
        <p:txBody>
          <a:bodyPr/>
          <a:lstStyle/>
          <a:p>
            <a:r>
              <a:rPr lang="zh-CN" altLang="en-US" dirty="0" smtClean="0">
                <a:hlinkClick r:id="rId2" action="ppaction://hlinkfile"/>
              </a:rPr>
              <a:t>－－</a:t>
            </a:r>
            <a:r>
              <a:rPr lang="zh-CN" altLang="en-US" dirty="0" smtClean="0"/>
              <a:t>到底哪里出了问题</a:t>
            </a:r>
          </a:p>
        </p:txBody>
      </p:sp>
      <p:pic>
        <p:nvPicPr>
          <p:cNvPr id="516102" name="Picture 6" descr="1_2009090413191612pHbz"/>
          <p:cNvPicPr>
            <a:picLocks noGrp="1" noChangeAspect="1" noChangeArrowheads="1" noCrop="1"/>
          </p:cNvPicPr>
          <p:nvPr>
            <p:ph sz="half" idx="2"/>
          </p:nvPr>
        </p:nvPicPr>
        <p:blipFill>
          <a:blip r:embed="rId3" cstate="print"/>
          <a:stretch>
            <a:fillRect/>
          </a:stretch>
        </p:blipFill>
        <p:spPr>
          <a:xfrm>
            <a:off x="5981700" y="3196431"/>
            <a:ext cx="1371600" cy="1333500"/>
          </a:xfr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Text Box 2"/>
          <p:cNvSpPr txBox="1">
            <a:spLocks noChangeArrowheads="1"/>
          </p:cNvSpPr>
          <p:nvPr/>
        </p:nvSpPr>
        <p:spPr bwMode="auto">
          <a:xfrm>
            <a:off x="2771775" y="333375"/>
            <a:ext cx="2362200" cy="433388"/>
          </a:xfrm>
          <a:prstGeom prst="rect">
            <a:avLst/>
          </a:prstGeom>
          <a:noFill/>
          <a:ln w="9525" algn="ctr">
            <a:noFill/>
            <a:miter lim="800000"/>
            <a:headEnd/>
            <a:tailEnd/>
          </a:ln>
        </p:spPr>
        <p:txBody>
          <a:bodyPr>
            <a:spAutoFit/>
          </a:bodyPr>
          <a:lstStyle/>
          <a:p>
            <a:pPr>
              <a:lnSpc>
                <a:spcPct val="70000"/>
              </a:lnSpc>
              <a:spcBef>
                <a:spcPct val="50000"/>
              </a:spcBef>
            </a:pPr>
            <a:r>
              <a:rPr kumimoji="1" lang="zh-CN" altLang="en-US" sz="3200" i="1">
                <a:solidFill>
                  <a:srgbClr val="FF0000"/>
                </a:solidFill>
                <a:latin typeface="黑体" pitchFamily="49" charset="-122"/>
                <a:ea typeface="黑体" pitchFamily="49" charset="-122"/>
              </a:rPr>
              <a:t>讨论练习 </a:t>
            </a:r>
          </a:p>
        </p:txBody>
      </p:sp>
      <p:sp>
        <p:nvSpPr>
          <p:cNvPr id="663555" name="Text Box 3"/>
          <p:cNvSpPr txBox="1">
            <a:spLocks noChangeArrowheads="1"/>
          </p:cNvSpPr>
          <p:nvPr/>
        </p:nvSpPr>
        <p:spPr bwMode="auto">
          <a:xfrm>
            <a:off x="1042988" y="1700213"/>
            <a:ext cx="7010400" cy="3402012"/>
          </a:xfrm>
          <a:prstGeom prst="rect">
            <a:avLst/>
          </a:prstGeom>
          <a:noFill/>
          <a:ln w="9525">
            <a:noFill/>
            <a:miter lim="800000"/>
            <a:headEnd/>
            <a:tailEnd/>
          </a:ln>
        </p:spPr>
        <p:txBody>
          <a:bodyPr>
            <a:spAutoFit/>
          </a:bodyPr>
          <a:lstStyle/>
          <a:p>
            <a:pPr marL="476250" indent="-476250" algn="just">
              <a:lnSpc>
                <a:spcPct val="135000"/>
              </a:lnSpc>
              <a:spcBef>
                <a:spcPct val="50000"/>
              </a:spcBef>
              <a:buFontTx/>
              <a:buAutoNum type="arabicPeriod"/>
            </a:pPr>
            <a:r>
              <a:rPr kumimoji="1" lang="zh-CN" altLang="en-US" sz="2800">
                <a:latin typeface="Times New Roman" pitchFamily="18" charset="0"/>
              </a:rPr>
              <a:t>你认为</a:t>
            </a:r>
            <a:r>
              <a:rPr kumimoji="1" lang="en-US" altLang="zh-CN" sz="2800">
                <a:latin typeface="Times New Roman" pitchFamily="18" charset="0"/>
              </a:rPr>
              <a:t>HR</a:t>
            </a:r>
            <a:r>
              <a:rPr kumimoji="1" lang="zh-CN" altLang="en-US" sz="2800">
                <a:latin typeface="Times New Roman" pitchFamily="18" charset="0"/>
              </a:rPr>
              <a:t>专职人员设置多少才合适？根据什么设置？</a:t>
            </a:r>
          </a:p>
          <a:p>
            <a:pPr marL="476250" indent="-476250" algn="just">
              <a:lnSpc>
                <a:spcPct val="135000"/>
              </a:lnSpc>
              <a:spcBef>
                <a:spcPct val="50000"/>
              </a:spcBef>
              <a:buFontTx/>
              <a:buAutoNum type="arabicPeriod"/>
            </a:pPr>
            <a:r>
              <a:rPr kumimoji="1" lang="zh-CN" altLang="en-US" sz="2800">
                <a:latin typeface="Times New Roman" pitchFamily="18" charset="0"/>
              </a:rPr>
              <a:t>你认为在招聘工作中人力资源经理和招聘专员如何分工？</a:t>
            </a:r>
          </a:p>
          <a:p>
            <a:pPr marL="476250" indent="-476250" algn="just">
              <a:lnSpc>
                <a:spcPct val="135000"/>
              </a:lnSpc>
              <a:spcBef>
                <a:spcPct val="50000"/>
              </a:spcBef>
            </a:pPr>
            <a:endParaRPr kumimoji="1" lang="zh-CN" altLang="en-US" sz="2800">
              <a:latin typeface="Times New Roman" pitchFamily="18" charset="0"/>
            </a:endParaRPr>
          </a:p>
        </p:txBody>
      </p:sp>
      <p:grpSp>
        <p:nvGrpSpPr>
          <p:cNvPr id="2" name="Group 4"/>
          <p:cNvGrpSpPr>
            <a:grpSpLocks/>
          </p:cNvGrpSpPr>
          <p:nvPr/>
        </p:nvGrpSpPr>
        <p:grpSpPr bwMode="auto">
          <a:xfrm>
            <a:off x="6858000" y="152400"/>
            <a:ext cx="990600" cy="1235075"/>
            <a:chOff x="4992" y="192"/>
            <a:chExt cx="624" cy="778"/>
          </a:xfrm>
          <a:noFill/>
        </p:grpSpPr>
        <p:sp>
          <p:nvSpPr>
            <p:cNvPr id="663557" name="Oval 5"/>
            <p:cNvSpPr>
              <a:spLocks noChangeArrowheads="1"/>
            </p:cNvSpPr>
            <p:nvPr/>
          </p:nvSpPr>
          <p:spPr bwMode="auto">
            <a:xfrm>
              <a:off x="4992" y="192"/>
              <a:ext cx="528" cy="528"/>
            </a:xfrm>
            <a:prstGeom prst="ellipse">
              <a:avLst/>
            </a:prstGeom>
            <a:grpFill/>
            <a:ln w="9525">
              <a:solidFill>
                <a:schemeClr val="tx1"/>
              </a:solidFill>
              <a:round/>
              <a:headEnd/>
              <a:tailEnd/>
            </a:ln>
          </p:spPr>
          <p:txBody>
            <a:bodyPr wrap="none" anchor="ctr"/>
            <a:lstStyle/>
            <a:p>
              <a:endParaRPr lang="zh-CN" altLang="en-US" b="0"/>
            </a:p>
          </p:txBody>
        </p:sp>
        <p:sp>
          <p:nvSpPr>
            <p:cNvPr id="271366" name="Text Box 6"/>
            <p:cNvSpPr txBox="1">
              <a:spLocks noChangeArrowheads="1"/>
            </p:cNvSpPr>
            <p:nvPr/>
          </p:nvSpPr>
          <p:spPr bwMode="auto">
            <a:xfrm>
              <a:off x="5040" y="720"/>
              <a:ext cx="576" cy="250"/>
            </a:xfrm>
            <a:prstGeom prst="rect">
              <a:avLst/>
            </a:prstGeom>
            <a:grpFill/>
            <a:ln w="9525">
              <a:noFill/>
              <a:miter lim="800000"/>
              <a:headEnd/>
              <a:tailEnd/>
            </a:ln>
            <a:effectLst/>
          </p:spPr>
          <p:txBody>
            <a:bodyPr>
              <a:spAutoFit/>
            </a:bodyPr>
            <a:lstStyle/>
            <a:p>
              <a:pPr>
                <a:spcBef>
                  <a:spcPct val="50000"/>
                </a:spcBef>
              </a:pPr>
              <a:r>
                <a:rPr kumimoji="1" lang="zh-CN" altLang="en-US" sz="2000">
                  <a:effectLst>
                    <a:outerShdw blurRad="38100" dist="38100" dir="2700000" algn="tl">
                      <a:srgbClr val="C0C0C0"/>
                    </a:outerShdw>
                  </a:effectLst>
                  <a:latin typeface="Times New Roman" pitchFamily="18" charset="0"/>
                </a:rPr>
                <a:t>讨论</a:t>
              </a:r>
            </a:p>
          </p:txBody>
        </p:sp>
        <p:sp>
          <p:nvSpPr>
            <p:cNvPr id="271367" name="Text Box 7"/>
            <p:cNvSpPr txBox="1">
              <a:spLocks noChangeArrowheads="1"/>
            </p:cNvSpPr>
            <p:nvPr/>
          </p:nvSpPr>
          <p:spPr bwMode="auto">
            <a:xfrm>
              <a:off x="5136" y="288"/>
              <a:ext cx="288" cy="327"/>
            </a:xfrm>
            <a:prstGeom prst="rect">
              <a:avLst/>
            </a:prstGeom>
            <a:grpFill/>
            <a:ln w="9525">
              <a:noFill/>
              <a:miter lim="800000"/>
              <a:headEnd/>
              <a:tailEnd/>
            </a:ln>
            <a:effectLst/>
          </p:spPr>
          <p:txBody>
            <a:bodyPr>
              <a:spAutoFit/>
            </a:bodyPr>
            <a:lstStyle/>
            <a:p>
              <a:pPr>
                <a:spcBef>
                  <a:spcPct val="50000"/>
                </a:spcBef>
              </a:pPr>
              <a:r>
                <a:rPr kumimoji="1" lang="en-US" altLang="zh-CN" sz="2800">
                  <a:effectLst>
                    <a:outerShdw blurRad="38100" dist="38100" dir="2700000" algn="tl">
                      <a:srgbClr val="C0C0C0"/>
                    </a:outerShdw>
                  </a:effectLst>
                  <a:latin typeface="Times New Roman" pitchFamily="18" charset="0"/>
                </a:rPr>
                <a:t>3</a:t>
              </a: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2" name="Rectangle 4"/>
          <p:cNvSpPr>
            <a:spLocks noGrp="1" noChangeArrowheads="1"/>
          </p:cNvSpPr>
          <p:nvPr>
            <p:ph type="ctrTitle"/>
          </p:nvPr>
        </p:nvSpPr>
        <p:spPr/>
        <p:txBody>
          <a:bodyPr/>
          <a:lstStyle/>
          <a:p>
            <a:r>
              <a:rPr lang="zh-CN" altLang="en-US" smtClean="0">
                <a:solidFill>
                  <a:srgbClr val="FF0000"/>
                </a:solidFill>
              </a:rPr>
              <a:t>带着问题看视频</a:t>
            </a:r>
          </a:p>
        </p:txBody>
      </p:sp>
      <p:sp>
        <p:nvSpPr>
          <p:cNvPr id="652293" name="Rectangle 5"/>
          <p:cNvSpPr>
            <a:spLocks noGrp="1" noChangeArrowheads="1"/>
          </p:cNvSpPr>
          <p:nvPr>
            <p:ph type="subTitle" idx="1"/>
          </p:nvPr>
        </p:nvSpPr>
        <p:spPr/>
        <p:txBody>
          <a:bodyPr/>
          <a:lstStyle/>
          <a:p>
            <a:r>
              <a:rPr lang="en-US" altLang="zh-CN" smtClean="0">
                <a:hlinkClick r:id="rId2" action="ppaction://hlinkfile"/>
              </a:rPr>
              <a:t>8</a:t>
            </a:r>
            <a:r>
              <a:rPr lang="zh-CN" altLang="en-US" smtClean="0">
                <a:hlinkClick r:id="rId2" action="ppaction://hlinkfile"/>
              </a:rPr>
              <a:t>招聘的意义与面试官的基本素质要求</a:t>
            </a:r>
            <a:r>
              <a:rPr lang="en-US" altLang="zh-CN" smtClean="0">
                <a:hlinkClick r:id="rId2" action="ppaction://hlinkfile"/>
              </a:rPr>
              <a:t>\3</a:t>
            </a:r>
            <a:r>
              <a:rPr lang="zh-CN" altLang="en-US" smtClean="0">
                <a:hlinkClick r:id="rId2" action="ppaction://hlinkfile"/>
              </a:rPr>
              <a:t>招聘的意义与面试官的基本素质要求</a:t>
            </a:r>
            <a:r>
              <a:rPr lang="en-US" altLang="zh-CN" smtClean="0">
                <a:hlinkClick r:id="rId2" action="ppaction://hlinkfile"/>
              </a:rPr>
              <a:t>04</a:t>
            </a:r>
            <a:r>
              <a:rPr lang="zh-CN" altLang="en-US" smtClean="0">
                <a:hlinkClick r:id="rId2" action="ppaction://hlinkfile"/>
              </a:rPr>
              <a:t>：</a:t>
            </a:r>
            <a:r>
              <a:rPr lang="en-US" altLang="zh-CN" smtClean="0">
                <a:hlinkClick r:id="rId2" action="ppaction://hlinkfile"/>
              </a:rPr>
              <a:t>50.exe</a:t>
            </a:r>
            <a:endParaRPr lang="zh-CN" altLang="en-US" smtClean="0"/>
          </a:p>
        </p:txBody>
      </p:sp>
      <p:pic>
        <p:nvPicPr>
          <p:cNvPr id="652294" name="Picture 6" descr="1"/>
          <p:cNvPicPr>
            <a:picLocks noChangeAspect="1" noChangeArrowheads="1"/>
          </p:cNvPicPr>
          <p:nvPr/>
        </p:nvPicPr>
        <p:blipFill>
          <a:blip r:embed="rId3" cstate="print"/>
          <a:srcRect/>
          <a:stretch>
            <a:fillRect/>
          </a:stretch>
        </p:blipFill>
        <p:spPr bwMode="auto">
          <a:xfrm>
            <a:off x="827088" y="3860800"/>
            <a:ext cx="647700" cy="6127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52294"/>
                                        </p:tgtEl>
                                        <p:attrNameLst>
                                          <p:attrName>style.visibility</p:attrName>
                                        </p:attrNameLst>
                                      </p:cBhvr>
                                      <p:to>
                                        <p:strVal val="visible"/>
                                      </p:to>
                                    </p:set>
                                    <p:animEffect transition="in" filter="box(in)">
                                      <p:cBhvr>
                                        <p:cTn id="7" dur="1000"/>
                                        <p:tgtEl>
                                          <p:spTgt spid="65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p:txBody>
          <a:bodyPr/>
          <a:lstStyle/>
          <a:p>
            <a:r>
              <a:rPr kumimoji="1" lang="zh-CN" altLang="en-US" sz="3200" b="1" i="1" smtClean="0">
                <a:solidFill>
                  <a:srgbClr val="FF0000"/>
                </a:solidFill>
              </a:rPr>
              <a:t>视频中面试官的提问 </a:t>
            </a:r>
            <a:br>
              <a:rPr kumimoji="1" lang="zh-CN" altLang="en-US" sz="3200" b="1" i="1" smtClean="0">
                <a:solidFill>
                  <a:srgbClr val="FF0000"/>
                </a:solidFill>
              </a:rPr>
            </a:br>
            <a:endParaRPr kumimoji="1" lang="zh-CN" altLang="en-US" sz="3200" b="1" i="1" smtClean="0">
              <a:solidFill>
                <a:srgbClr val="FF0000"/>
              </a:solidFill>
            </a:endParaRPr>
          </a:p>
        </p:txBody>
      </p:sp>
      <p:sp>
        <p:nvSpPr>
          <p:cNvPr id="697347" name="Rectangle 3"/>
          <p:cNvSpPr>
            <a:spLocks noGrp="1" noChangeArrowheads="1"/>
          </p:cNvSpPr>
          <p:nvPr>
            <p:ph idx="1"/>
          </p:nvPr>
        </p:nvSpPr>
        <p:spPr>
          <a:xfrm>
            <a:off x="468313" y="1628775"/>
            <a:ext cx="8229600" cy="4525963"/>
          </a:xfrm>
        </p:spPr>
        <p:txBody>
          <a:bodyPr/>
          <a:lstStyle/>
          <a:p>
            <a:pPr>
              <a:lnSpc>
                <a:spcPct val="140000"/>
              </a:lnSpc>
            </a:pPr>
            <a:r>
              <a:rPr lang="zh-CN" altLang="en-US" sz="2000" b="1" smtClean="0"/>
              <a:t>面试官：“你好，能简单地介绍一下你的工作经历吗”</a:t>
            </a:r>
          </a:p>
          <a:p>
            <a:pPr>
              <a:lnSpc>
                <a:spcPct val="140000"/>
              </a:lnSpc>
            </a:pPr>
            <a:r>
              <a:rPr lang="zh-CN" altLang="en-US" sz="2000" b="1" smtClean="0"/>
              <a:t>面试官：“能介绍一下你现在的工作职责吗”</a:t>
            </a:r>
          </a:p>
          <a:p>
            <a:pPr>
              <a:lnSpc>
                <a:spcPct val="140000"/>
              </a:lnSpc>
            </a:pPr>
            <a:r>
              <a:rPr lang="zh-CN" altLang="en-US" sz="2000" b="1" smtClean="0"/>
              <a:t>面试官：“能介绍一下你工作中最大的成绩吗”</a:t>
            </a:r>
          </a:p>
          <a:p>
            <a:pPr>
              <a:lnSpc>
                <a:spcPct val="140000"/>
              </a:lnSpc>
            </a:pPr>
            <a:r>
              <a:rPr lang="zh-CN" altLang="en-US" sz="2000" b="1" smtClean="0"/>
              <a:t>面试官：“你为什么要离开现在的企业，选择我们的公司？”</a:t>
            </a:r>
          </a:p>
          <a:p>
            <a:pPr>
              <a:lnSpc>
                <a:spcPct val="140000"/>
              </a:lnSpc>
            </a:pPr>
            <a:r>
              <a:rPr lang="zh-CN" altLang="en-US" sz="2000" b="1" smtClean="0"/>
              <a:t>面试官：“你和同事的关系怎么样？”</a:t>
            </a:r>
          </a:p>
          <a:p>
            <a:pPr>
              <a:lnSpc>
                <a:spcPct val="140000"/>
              </a:lnSpc>
            </a:pPr>
            <a:r>
              <a:rPr lang="zh-CN" altLang="en-US" sz="2000" b="1" smtClean="0"/>
              <a:t>面试官：“你能告诉我你未来五年的打算吗？”</a:t>
            </a:r>
          </a:p>
          <a:p>
            <a:pPr>
              <a:lnSpc>
                <a:spcPct val="140000"/>
              </a:lnSpc>
            </a:pPr>
            <a:r>
              <a:rPr lang="zh-CN" altLang="en-US" sz="2000" b="1" smtClean="0"/>
              <a:t>面试官：“这个候选人不错，就是她了！”</a:t>
            </a:r>
          </a:p>
        </p:txBody>
      </p:sp>
      <p:sp>
        <p:nvSpPr>
          <p:cNvPr id="697348" name="AutoShape 4"/>
          <p:cNvSpPr>
            <a:spLocks noChangeArrowheads="1"/>
          </p:cNvSpPr>
          <p:nvPr/>
        </p:nvSpPr>
        <p:spPr bwMode="auto">
          <a:xfrm>
            <a:off x="7092950" y="1700213"/>
            <a:ext cx="1296988" cy="865187"/>
          </a:xfrm>
          <a:prstGeom prst="wedgeEllipseCallout">
            <a:avLst>
              <a:gd name="adj1" fmla="val -86106"/>
              <a:gd name="adj2" fmla="val 37889"/>
            </a:avLst>
          </a:prstGeom>
          <a:solidFill>
            <a:schemeClr val="bg1"/>
          </a:solidFill>
          <a:ln w="9525">
            <a:solidFill>
              <a:schemeClr val="tx1"/>
            </a:solidFill>
            <a:miter lim="800000"/>
            <a:headEnd/>
            <a:tailEnd/>
          </a:ln>
          <a:effectLst/>
        </p:spPr>
        <p:txBody>
          <a:bodyPr/>
          <a:lstStyle/>
          <a:p>
            <a:pPr algn="ctr"/>
            <a:r>
              <a:rPr lang="zh-CN" altLang="en-US" sz="1600"/>
              <a:t>了解经验</a:t>
            </a:r>
          </a:p>
        </p:txBody>
      </p:sp>
      <p:sp>
        <p:nvSpPr>
          <p:cNvPr id="697349" name="AutoShape 5"/>
          <p:cNvSpPr>
            <a:spLocks noChangeArrowheads="1"/>
          </p:cNvSpPr>
          <p:nvPr/>
        </p:nvSpPr>
        <p:spPr bwMode="auto">
          <a:xfrm>
            <a:off x="7667625" y="2852738"/>
            <a:ext cx="1296988" cy="649287"/>
          </a:xfrm>
          <a:prstGeom prst="wedgeEllipseCallout">
            <a:avLst>
              <a:gd name="adj1" fmla="val -86106"/>
              <a:gd name="adj2" fmla="val 33861"/>
            </a:avLst>
          </a:prstGeom>
          <a:solidFill>
            <a:schemeClr val="bg1"/>
          </a:solidFill>
          <a:ln w="9525">
            <a:solidFill>
              <a:schemeClr val="tx1"/>
            </a:solidFill>
            <a:miter lim="800000"/>
            <a:headEnd/>
            <a:tailEnd/>
          </a:ln>
          <a:effectLst/>
        </p:spPr>
        <p:txBody>
          <a:bodyPr/>
          <a:lstStyle/>
          <a:p>
            <a:pPr algn="ctr"/>
            <a:r>
              <a:rPr lang="zh-CN" altLang="en-US" sz="1600"/>
              <a:t>动机</a:t>
            </a:r>
          </a:p>
        </p:txBody>
      </p:sp>
      <p:sp>
        <p:nvSpPr>
          <p:cNvPr id="697350" name="AutoShape 6"/>
          <p:cNvSpPr>
            <a:spLocks noChangeArrowheads="1"/>
          </p:cNvSpPr>
          <p:nvPr/>
        </p:nvSpPr>
        <p:spPr bwMode="auto">
          <a:xfrm>
            <a:off x="6011863" y="4365625"/>
            <a:ext cx="1368425" cy="719138"/>
          </a:xfrm>
          <a:prstGeom prst="wedgeEllipseCallout">
            <a:avLst>
              <a:gd name="adj1" fmla="val -84222"/>
              <a:gd name="adj2" fmla="val 25718"/>
            </a:avLst>
          </a:prstGeom>
          <a:solidFill>
            <a:schemeClr val="bg1"/>
          </a:solidFill>
          <a:ln w="9525">
            <a:solidFill>
              <a:schemeClr val="tx1"/>
            </a:solidFill>
            <a:miter lim="800000"/>
            <a:headEnd/>
            <a:tailEnd/>
          </a:ln>
          <a:effectLst/>
        </p:spPr>
        <p:txBody>
          <a:bodyPr/>
          <a:lstStyle/>
          <a:p>
            <a:pPr algn="ctr"/>
            <a:r>
              <a:rPr lang="zh-CN" altLang="en-US" sz="1600"/>
              <a:t>决定录用了</a:t>
            </a:r>
          </a:p>
        </p:txBody>
      </p:sp>
      <p:sp>
        <p:nvSpPr>
          <p:cNvPr id="697351" name="AutoShape 7"/>
          <p:cNvSpPr>
            <a:spLocks noChangeArrowheads="1"/>
          </p:cNvSpPr>
          <p:nvPr/>
        </p:nvSpPr>
        <p:spPr bwMode="auto">
          <a:xfrm>
            <a:off x="5651500" y="3500438"/>
            <a:ext cx="1296988" cy="720725"/>
          </a:xfrm>
          <a:prstGeom prst="wedgeEllipseCallout">
            <a:avLst>
              <a:gd name="adj1" fmla="val -91616"/>
              <a:gd name="adj2" fmla="val 5727"/>
            </a:avLst>
          </a:prstGeom>
          <a:solidFill>
            <a:schemeClr val="bg1"/>
          </a:solidFill>
          <a:ln w="9525">
            <a:solidFill>
              <a:schemeClr val="tx1"/>
            </a:solidFill>
            <a:miter lim="800000"/>
            <a:headEnd/>
            <a:tailEnd/>
          </a:ln>
          <a:effectLst/>
        </p:spPr>
        <p:txBody>
          <a:bodyPr/>
          <a:lstStyle/>
          <a:p>
            <a:pPr algn="ctr"/>
            <a:r>
              <a:rPr lang="zh-CN" altLang="en-US" sz="1600"/>
              <a:t>了解人际关系</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Text Box 2"/>
          <p:cNvSpPr txBox="1">
            <a:spLocks noChangeArrowheads="1"/>
          </p:cNvSpPr>
          <p:nvPr/>
        </p:nvSpPr>
        <p:spPr bwMode="auto">
          <a:xfrm>
            <a:off x="2771775" y="333375"/>
            <a:ext cx="2362200" cy="433388"/>
          </a:xfrm>
          <a:prstGeom prst="rect">
            <a:avLst/>
          </a:prstGeom>
          <a:noFill/>
          <a:ln w="9525" algn="ctr">
            <a:noFill/>
            <a:miter lim="800000"/>
            <a:headEnd/>
            <a:tailEnd/>
          </a:ln>
        </p:spPr>
        <p:txBody>
          <a:bodyPr>
            <a:spAutoFit/>
          </a:bodyPr>
          <a:lstStyle/>
          <a:p>
            <a:pPr>
              <a:lnSpc>
                <a:spcPct val="70000"/>
              </a:lnSpc>
              <a:spcBef>
                <a:spcPct val="50000"/>
              </a:spcBef>
            </a:pPr>
            <a:r>
              <a:rPr kumimoji="1" lang="zh-CN" altLang="en-US" sz="3200" i="1">
                <a:solidFill>
                  <a:srgbClr val="FF0000"/>
                </a:solidFill>
                <a:latin typeface="黑体" pitchFamily="49" charset="-122"/>
                <a:ea typeface="黑体" pitchFamily="49" charset="-122"/>
              </a:rPr>
              <a:t>讨论练习 </a:t>
            </a:r>
          </a:p>
        </p:txBody>
      </p:sp>
      <p:sp>
        <p:nvSpPr>
          <p:cNvPr id="656387" name="Text Box 3"/>
          <p:cNvSpPr txBox="1">
            <a:spLocks noChangeArrowheads="1"/>
          </p:cNvSpPr>
          <p:nvPr/>
        </p:nvSpPr>
        <p:spPr bwMode="auto">
          <a:xfrm>
            <a:off x="1042988" y="1700213"/>
            <a:ext cx="7010400" cy="2611437"/>
          </a:xfrm>
          <a:prstGeom prst="rect">
            <a:avLst/>
          </a:prstGeom>
          <a:noFill/>
          <a:ln w="9525">
            <a:noFill/>
            <a:miter lim="800000"/>
            <a:headEnd/>
            <a:tailEnd/>
          </a:ln>
        </p:spPr>
        <p:txBody>
          <a:bodyPr>
            <a:spAutoFit/>
          </a:bodyPr>
          <a:lstStyle/>
          <a:p>
            <a:pPr marL="476250" indent="-476250" algn="just">
              <a:lnSpc>
                <a:spcPct val="135000"/>
              </a:lnSpc>
              <a:spcBef>
                <a:spcPct val="50000"/>
              </a:spcBef>
              <a:buFontTx/>
              <a:buAutoNum type="arabicPeriod"/>
            </a:pPr>
            <a:r>
              <a:rPr kumimoji="1" lang="zh-CN" altLang="en-US" sz="2800">
                <a:latin typeface="Times New Roman" pitchFamily="18" charset="0"/>
              </a:rPr>
              <a:t>你认为面试官做得如何？你会为她打几分？</a:t>
            </a:r>
          </a:p>
          <a:p>
            <a:pPr marL="476250" indent="-476250" algn="just">
              <a:lnSpc>
                <a:spcPct val="135000"/>
              </a:lnSpc>
              <a:spcBef>
                <a:spcPct val="50000"/>
              </a:spcBef>
              <a:buFontTx/>
              <a:buAutoNum type="arabicPeriod"/>
            </a:pPr>
            <a:r>
              <a:rPr kumimoji="1" lang="zh-CN" altLang="en-US" sz="2800">
                <a:latin typeface="Times New Roman" pitchFamily="18" charset="0"/>
              </a:rPr>
              <a:t>你认为在面试招聘专员过程中有什么问题，会带来哪些后果？</a:t>
            </a:r>
          </a:p>
        </p:txBody>
      </p:sp>
      <p:grpSp>
        <p:nvGrpSpPr>
          <p:cNvPr id="2" name="Group 4"/>
          <p:cNvGrpSpPr>
            <a:grpSpLocks/>
          </p:cNvGrpSpPr>
          <p:nvPr/>
        </p:nvGrpSpPr>
        <p:grpSpPr bwMode="auto">
          <a:xfrm>
            <a:off x="6858000" y="152400"/>
            <a:ext cx="990600" cy="1235075"/>
            <a:chOff x="4992" y="192"/>
            <a:chExt cx="624" cy="778"/>
          </a:xfrm>
          <a:noFill/>
        </p:grpSpPr>
        <p:sp>
          <p:nvSpPr>
            <p:cNvPr id="656389" name="Oval 5"/>
            <p:cNvSpPr>
              <a:spLocks noChangeArrowheads="1"/>
            </p:cNvSpPr>
            <p:nvPr/>
          </p:nvSpPr>
          <p:spPr bwMode="auto">
            <a:xfrm>
              <a:off x="4992" y="192"/>
              <a:ext cx="528" cy="528"/>
            </a:xfrm>
            <a:prstGeom prst="ellipse">
              <a:avLst/>
            </a:prstGeom>
            <a:grpFill/>
            <a:ln w="9525">
              <a:solidFill>
                <a:schemeClr val="tx1"/>
              </a:solidFill>
              <a:round/>
              <a:headEnd/>
              <a:tailEnd/>
            </a:ln>
          </p:spPr>
          <p:txBody>
            <a:bodyPr wrap="none" anchor="ctr"/>
            <a:lstStyle/>
            <a:p>
              <a:endParaRPr lang="zh-CN" altLang="en-US" b="0"/>
            </a:p>
          </p:txBody>
        </p:sp>
        <p:sp>
          <p:nvSpPr>
            <p:cNvPr id="271366" name="Text Box 6"/>
            <p:cNvSpPr txBox="1">
              <a:spLocks noChangeArrowheads="1"/>
            </p:cNvSpPr>
            <p:nvPr/>
          </p:nvSpPr>
          <p:spPr bwMode="auto">
            <a:xfrm>
              <a:off x="5040" y="720"/>
              <a:ext cx="576" cy="250"/>
            </a:xfrm>
            <a:prstGeom prst="rect">
              <a:avLst/>
            </a:prstGeom>
            <a:grpFill/>
            <a:ln w="9525">
              <a:noFill/>
              <a:miter lim="800000"/>
              <a:headEnd/>
              <a:tailEnd/>
            </a:ln>
            <a:effectLst/>
          </p:spPr>
          <p:txBody>
            <a:bodyPr>
              <a:spAutoFit/>
            </a:bodyPr>
            <a:lstStyle/>
            <a:p>
              <a:pPr>
                <a:spcBef>
                  <a:spcPct val="50000"/>
                </a:spcBef>
              </a:pPr>
              <a:r>
                <a:rPr kumimoji="1" lang="zh-CN" altLang="en-US" sz="2000">
                  <a:effectLst>
                    <a:outerShdw blurRad="38100" dist="38100" dir="2700000" algn="tl">
                      <a:srgbClr val="C0C0C0"/>
                    </a:outerShdw>
                  </a:effectLst>
                  <a:latin typeface="Times New Roman" pitchFamily="18" charset="0"/>
                </a:rPr>
                <a:t>讨论</a:t>
              </a:r>
            </a:p>
          </p:txBody>
        </p:sp>
        <p:sp>
          <p:nvSpPr>
            <p:cNvPr id="271367" name="Text Box 7"/>
            <p:cNvSpPr txBox="1">
              <a:spLocks noChangeArrowheads="1"/>
            </p:cNvSpPr>
            <p:nvPr/>
          </p:nvSpPr>
          <p:spPr bwMode="auto">
            <a:xfrm>
              <a:off x="5136" y="288"/>
              <a:ext cx="288" cy="327"/>
            </a:xfrm>
            <a:prstGeom prst="rect">
              <a:avLst/>
            </a:prstGeom>
            <a:grpFill/>
            <a:ln w="9525">
              <a:noFill/>
              <a:miter lim="800000"/>
              <a:headEnd/>
              <a:tailEnd/>
            </a:ln>
            <a:effectLst/>
          </p:spPr>
          <p:txBody>
            <a:bodyPr>
              <a:spAutoFit/>
            </a:bodyPr>
            <a:lstStyle/>
            <a:p>
              <a:pPr>
                <a:spcBef>
                  <a:spcPct val="50000"/>
                </a:spcBef>
              </a:pPr>
              <a:r>
                <a:rPr kumimoji="1" lang="en-US" altLang="zh-CN" sz="2800">
                  <a:effectLst>
                    <a:outerShdw blurRad="38100" dist="38100" dir="2700000" algn="tl">
                      <a:srgbClr val="C0C0C0"/>
                    </a:outerShdw>
                  </a:effectLst>
                  <a:latin typeface="Times New Roman" pitchFamily="18" charset="0"/>
                </a:rPr>
                <a:t>3</a:t>
              </a:r>
            </a:p>
          </p:txBody>
        </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r>
              <a:rPr lang="zh-CN" altLang="en-US" sz="3200" b="1" i="1" smtClean="0">
                <a:solidFill>
                  <a:srgbClr val="FF0000"/>
                </a:solidFill>
              </a:rPr>
              <a:t>（二）成功招聘的三个原则</a:t>
            </a:r>
            <a:br>
              <a:rPr lang="zh-CN" altLang="en-US" sz="3200" b="1" i="1" smtClean="0">
                <a:solidFill>
                  <a:srgbClr val="FF0000"/>
                </a:solidFill>
              </a:rPr>
            </a:br>
            <a:endParaRPr lang="zh-CN" altLang="en-US" sz="3200" b="1" i="1" smtClean="0">
              <a:solidFill>
                <a:srgbClr val="FF0000"/>
              </a:solidFill>
            </a:endParaRPr>
          </a:p>
        </p:txBody>
      </p:sp>
      <p:sp>
        <p:nvSpPr>
          <p:cNvPr id="517123" name="Rectangle 3"/>
          <p:cNvSpPr>
            <a:spLocks noGrp="1" noChangeArrowheads="1"/>
          </p:cNvSpPr>
          <p:nvPr>
            <p:ph idx="1"/>
          </p:nvPr>
        </p:nvSpPr>
        <p:spPr/>
        <p:txBody>
          <a:bodyPr/>
          <a:lstStyle/>
          <a:p>
            <a:endParaRPr lang="zh-CN" altLang="en-US" sz="2800" b="1" smtClean="0"/>
          </a:p>
          <a:p>
            <a:endParaRPr lang="zh-CN" altLang="en-US" sz="2800" b="1" smtClean="0"/>
          </a:p>
        </p:txBody>
      </p:sp>
      <p:sp>
        <p:nvSpPr>
          <p:cNvPr id="517126" name="Rectangle 6"/>
          <p:cNvSpPr>
            <a:spLocks noGrp="1" noChangeArrowheads="1"/>
          </p:cNvSpPr>
          <p:nvPr>
            <p:ph type="body" idx="4294967295"/>
          </p:nvPr>
        </p:nvSpPr>
        <p:spPr>
          <a:xfrm>
            <a:off x="0" y="1600200"/>
            <a:ext cx="8229600" cy="4525963"/>
          </a:xfrm>
        </p:spPr>
        <p:txBody>
          <a:bodyPr/>
          <a:lstStyle/>
          <a:p>
            <a:endParaRPr lang="zh-CN" altLang="en-US" smtClean="0"/>
          </a:p>
          <a:p>
            <a:endParaRPr lang="zh-CN" altLang="en-US" b="1" smtClean="0"/>
          </a:p>
          <a:p>
            <a:pPr lvl="2"/>
            <a:endParaRPr lang="zh-CN" altLang="en-US" b="1" smtClean="0"/>
          </a:p>
          <a:p>
            <a:endParaRPr lang="zh-CN" altLang="en-US" smtClean="0"/>
          </a:p>
        </p:txBody>
      </p:sp>
      <p:sp>
        <p:nvSpPr>
          <p:cNvPr id="517127" name="Oval 7"/>
          <p:cNvSpPr>
            <a:spLocks noChangeArrowheads="1"/>
          </p:cNvSpPr>
          <p:nvPr/>
        </p:nvSpPr>
        <p:spPr bwMode="auto">
          <a:xfrm>
            <a:off x="1116013" y="1341438"/>
            <a:ext cx="3168650" cy="1871662"/>
          </a:xfrm>
          <a:prstGeom prst="ellipse">
            <a:avLst/>
          </a:prstGeom>
          <a:noFill/>
          <a:ln w="9525">
            <a:solidFill>
              <a:schemeClr val="tx1"/>
            </a:solidFill>
            <a:round/>
            <a:headEnd/>
            <a:tailEnd/>
          </a:ln>
          <a:effectLst/>
        </p:spPr>
        <p:txBody>
          <a:bodyPr wrap="none" anchor="ctr"/>
          <a:lstStyle/>
          <a:p>
            <a:pPr algn="ctr"/>
            <a:r>
              <a:rPr lang="zh-CN" altLang="en-US"/>
              <a:t>准确</a:t>
            </a:r>
          </a:p>
          <a:p>
            <a:pPr algn="ctr"/>
            <a:r>
              <a:rPr lang="zh-CN" altLang="en-US"/>
              <a:t>预测</a:t>
            </a:r>
          </a:p>
        </p:txBody>
      </p:sp>
      <p:sp>
        <p:nvSpPr>
          <p:cNvPr id="517128" name="Oval 8"/>
          <p:cNvSpPr>
            <a:spLocks noChangeArrowheads="1"/>
          </p:cNvSpPr>
          <p:nvPr/>
        </p:nvSpPr>
        <p:spPr bwMode="auto">
          <a:xfrm>
            <a:off x="2483768" y="4077072"/>
            <a:ext cx="3673475" cy="1296988"/>
          </a:xfrm>
          <a:prstGeom prst="ellipse">
            <a:avLst/>
          </a:prstGeom>
          <a:noFill/>
          <a:ln w="9525">
            <a:solidFill>
              <a:schemeClr val="tx1"/>
            </a:solidFill>
            <a:round/>
            <a:headEnd/>
            <a:tailEnd/>
          </a:ln>
          <a:effectLst/>
        </p:spPr>
        <p:txBody>
          <a:bodyPr wrap="none" anchor="ctr"/>
          <a:lstStyle/>
          <a:p>
            <a:pPr algn="ctr"/>
            <a:r>
              <a:rPr lang="zh-CN" altLang="en-US"/>
              <a:t>认同</a:t>
            </a:r>
          </a:p>
          <a:p>
            <a:pPr algn="ctr"/>
            <a:r>
              <a:rPr lang="zh-CN" altLang="en-US"/>
              <a:t>达成共识</a:t>
            </a:r>
          </a:p>
        </p:txBody>
      </p:sp>
      <p:sp>
        <p:nvSpPr>
          <p:cNvPr id="517129" name="Oval 9"/>
          <p:cNvSpPr>
            <a:spLocks noChangeArrowheads="1"/>
          </p:cNvSpPr>
          <p:nvPr/>
        </p:nvSpPr>
        <p:spPr bwMode="auto">
          <a:xfrm>
            <a:off x="5076825" y="1628775"/>
            <a:ext cx="3240088" cy="1728788"/>
          </a:xfrm>
          <a:prstGeom prst="ellipse">
            <a:avLst/>
          </a:prstGeom>
          <a:noFill/>
          <a:ln w="9525">
            <a:solidFill>
              <a:schemeClr val="tx1"/>
            </a:solidFill>
            <a:round/>
            <a:headEnd/>
            <a:tailEnd/>
          </a:ln>
          <a:effectLst/>
        </p:spPr>
        <p:txBody>
          <a:bodyPr wrap="none" anchor="ctr"/>
          <a:lstStyle/>
          <a:p>
            <a:pPr algn="ctr"/>
            <a:r>
              <a:rPr lang="zh-CN" altLang="en-US"/>
              <a:t>公平</a:t>
            </a:r>
          </a:p>
          <a:p>
            <a:pPr algn="ctr"/>
            <a:r>
              <a:rPr lang="zh-CN" altLang="en-US"/>
              <a:t>一致</a:t>
            </a:r>
          </a:p>
        </p:txBody>
      </p:sp>
      <p:sp>
        <p:nvSpPr>
          <p:cNvPr id="517131" name="Line 11"/>
          <p:cNvSpPr>
            <a:spLocks noChangeShapeType="1"/>
          </p:cNvSpPr>
          <p:nvPr/>
        </p:nvSpPr>
        <p:spPr bwMode="auto">
          <a:xfrm flipV="1">
            <a:off x="4284663" y="2852738"/>
            <a:ext cx="863600" cy="360362"/>
          </a:xfrm>
          <a:prstGeom prst="line">
            <a:avLst/>
          </a:prstGeom>
          <a:noFill/>
          <a:ln w="9525">
            <a:solidFill>
              <a:schemeClr val="tx1"/>
            </a:solidFill>
            <a:round/>
            <a:headEnd/>
            <a:tailEnd/>
          </a:ln>
          <a:effectLst/>
        </p:spPr>
        <p:txBody>
          <a:bodyPr/>
          <a:lstStyle/>
          <a:p>
            <a:endParaRPr lang="zh-CN" altLang="en-US"/>
          </a:p>
        </p:txBody>
      </p:sp>
      <p:sp>
        <p:nvSpPr>
          <p:cNvPr id="517132" name="Line 12"/>
          <p:cNvSpPr>
            <a:spLocks noChangeShapeType="1"/>
          </p:cNvSpPr>
          <p:nvPr/>
        </p:nvSpPr>
        <p:spPr bwMode="auto">
          <a:xfrm flipH="1">
            <a:off x="4211638" y="3213100"/>
            <a:ext cx="73025" cy="863600"/>
          </a:xfrm>
          <a:prstGeom prst="line">
            <a:avLst/>
          </a:prstGeom>
          <a:noFill/>
          <a:ln w="9525">
            <a:solidFill>
              <a:schemeClr val="tx1"/>
            </a:solidFill>
            <a:round/>
            <a:headEnd/>
            <a:tailEnd/>
          </a:ln>
          <a:effectLst/>
        </p:spPr>
        <p:txBody>
          <a:bodyPr/>
          <a:lstStyle/>
          <a:p>
            <a:endParaRPr lang="zh-CN" altLang="en-US"/>
          </a:p>
        </p:txBody>
      </p:sp>
      <p:sp>
        <p:nvSpPr>
          <p:cNvPr id="517133" name="Line 13"/>
          <p:cNvSpPr>
            <a:spLocks noChangeShapeType="1"/>
          </p:cNvSpPr>
          <p:nvPr/>
        </p:nvSpPr>
        <p:spPr bwMode="auto">
          <a:xfrm flipH="1" flipV="1">
            <a:off x="3563938" y="2852738"/>
            <a:ext cx="720725" cy="360362"/>
          </a:xfrm>
          <a:prstGeom prst="line">
            <a:avLst/>
          </a:prstGeom>
          <a:noFill/>
          <a:ln w="9525">
            <a:solidFill>
              <a:schemeClr val="tx1"/>
            </a:solidFill>
            <a:round/>
            <a:headEnd/>
            <a:tailEnd/>
          </a:ln>
          <a:effectLst/>
        </p:spPr>
        <p:txBody>
          <a:bodyPr/>
          <a:lstStyle/>
          <a:p>
            <a:endParaRPr lang="zh-CN" alt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zh-CN" altLang="en-US" dirty="0" smtClean="0"/>
              <a:t>招聘流程及测评技术</a:t>
            </a:r>
          </a:p>
        </p:txBody>
      </p:sp>
      <p:sp>
        <p:nvSpPr>
          <p:cNvPr id="48131" name="Rectangle 3"/>
          <p:cNvSpPr>
            <a:spLocks noGrp="1" noChangeArrowheads="1"/>
          </p:cNvSpPr>
          <p:nvPr>
            <p:ph idx="1"/>
          </p:nvPr>
        </p:nvSpPr>
        <p:spPr/>
        <p:txBody>
          <a:bodyPr/>
          <a:lstStyle/>
          <a:p>
            <a:pPr eaLnBrk="1" hangingPunct="1"/>
            <a:r>
              <a:rPr lang="zh-CN" altLang="en-US" dirty="0" smtClean="0"/>
              <a:t/>
            </a:r>
            <a:br>
              <a:rPr lang="zh-CN" altLang="en-US" dirty="0" smtClean="0"/>
            </a:br>
            <a:r>
              <a:rPr lang="en-US" altLang="zh-CN" dirty="0" smtClean="0"/>
              <a:t>1</a:t>
            </a:r>
            <a:r>
              <a:rPr lang="zh-CN" altLang="en-US" dirty="0" smtClean="0"/>
              <a:t>、招聘流程</a:t>
            </a:r>
            <a:br>
              <a:rPr lang="zh-CN" altLang="en-US" dirty="0" smtClean="0"/>
            </a:br>
            <a:r>
              <a:rPr lang="en-US" altLang="zh-CN" dirty="0" smtClean="0"/>
              <a:t>2</a:t>
            </a:r>
            <a:r>
              <a:rPr lang="zh-CN" altLang="en-US" dirty="0" smtClean="0"/>
              <a:t>、渠道选择</a:t>
            </a:r>
            <a:br>
              <a:rPr lang="zh-CN" altLang="en-US" dirty="0" smtClean="0"/>
            </a:br>
            <a:r>
              <a:rPr lang="en-US" altLang="zh-CN" dirty="0" smtClean="0"/>
              <a:t>3</a:t>
            </a:r>
            <a:r>
              <a:rPr lang="zh-CN" altLang="en-US" dirty="0" smtClean="0"/>
              <a:t>、简历筛选</a:t>
            </a:r>
            <a:br>
              <a:rPr lang="zh-CN" altLang="en-US" dirty="0" smtClean="0"/>
            </a:br>
            <a:r>
              <a:rPr lang="en-US" altLang="zh-CN" dirty="0" smtClean="0"/>
              <a:t>4</a:t>
            </a:r>
            <a:r>
              <a:rPr lang="zh-CN" altLang="en-US" dirty="0" smtClean="0"/>
              <a:t>、测评技术</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r>
              <a:rPr lang="zh-CN" altLang="en-US" smtClean="0">
                <a:solidFill>
                  <a:srgbClr val="FF0000"/>
                </a:solidFill>
              </a:rPr>
              <a:t>招聘的原则－－准确</a:t>
            </a:r>
          </a:p>
        </p:txBody>
      </p:sp>
      <p:sp>
        <p:nvSpPr>
          <p:cNvPr id="518147" name="Rectangle 3"/>
          <p:cNvSpPr>
            <a:spLocks noGrp="1" noChangeArrowheads="1"/>
          </p:cNvSpPr>
          <p:nvPr>
            <p:ph idx="1"/>
          </p:nvPr>
        </p:nvSpPr>
        <p:spPr/>
        <p:txBody>
          <a:bodyPr/>
          <a:lstStyle/>
          <a:p>
            <a:r>
              <a:rPr lang="zh-CN" altLang="en-US" sz="2800" b="1" smtClean="0"/>
              <a:t>指在招聘过程中能</a:t>
            </a:r>
            <a:r>
              <a:rPr lang="zh-CN" altLang="en-US" sz="2800" b="1" smtClean="0">
                <a:solidFill>
                  <a:srgbClr val="FF0000"/>
                </a:solidFill>
              </a:rPr>
              <a:t>准确地预测</a:t>
            </a:r>
            <a:r>
              <a:rPr lang="zh-CN" altLang="en-US" sz="2800" b="1" smtClean="0"/>
              <a:t>应征者的工作表现，通过面试和各种测试来预测候选人在未来工作中的工作绩效和工作机会。</a:t>
            </a:r>
          </a:p>
          <a:p>
            <a:r>
              <a:rPr lang="zh-CN" altLang="en-US" sz="2800" b="1" smtClean="0"/>
              <a:t>从三个维度进行判断：</a:t>
            </a:r>
          </a:p>
          <a:p>
            <a:r>
              <a:rPr lang="zh-CN" altLang="en-US" sz="2800" b="1" smtClean="0">
                <a:solidFill>
                  <a:srgbClr val="FF0000"/>
                </a:solidFill>
              </a:rPr>
              <a:t>知识、经验、动机</a:t>
            </a:r>
          </a:p>
          <a:p>
            <a:endParaRPr lang="zh-CN" altLang="en-US" smtClean="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lstStyle/>
          <a:p>
            <a:r>
              <a:rPr lang="zh-CN" altLang="en-US" smtClean="0">
                <a:solidFill>
                  <a:srgbClr val="FF0000"/>
                </a:solidFill>
              </a:rPr>
              <a:t>招聘的原则－－ 公平</a:t>
            </a:r>
          </a:p>
        </p:txBody>
      </p:sp>
      <p:sp>
        <p:nvSpPr>
          <p:cNvPr id="519171" name="Rectangle 3"/>
          <p:cNvSpPr>
            <a:spLocks noGrp="1" noChangeArrowheads="1"/>
          </p:cNvSpPr>
          <p:nvPr>
            <p:ph sz="half" idx="1"/>
          </p:nvPr>
        </p:nvSpPr>
        <p:spPr/>
        <p:txBody>
          <a:bodyPr/>
          <a:lstStyle/>
          <a:p>
            <a:r>
              <a:rPr lang="zh-CN" altLang="en-US" sz="2400" b="1" smtClean="0"/>
              <a:t>一、一项公平的制度应该包括统一和有效的标准</a:t>
            </a:r>
          </a:p>
          <a:p>
            <a:r>
              <a:rPr lang="zh-CN" altLang="en-US" sz="2400" b="1" smtClean="0"/>
              <a:t>（统一：指无论是对内部候选人还是外部候选人，都要按统一的标准进行招聘；</a:t>
            </a:r>
          </a:p>
          <a:p>
            <a:r>
              <a:rPr lang="zh-CN" altLang="en-US" sz="2400" b="1" smtClean="0"/>
              <a:t>有效的用人条件标准应该能准确地反映岗位的需求，同时能够帮助筛选出合格的应征者。）</a:t>
            </a:r>
            <a:r>
              <a:rPr lang="zh-CN" altLang="en-US" sz="2400" smtClean="0"/>
              <a:t>　</a:t>
            </a:r>
          </a:p>
          <a:p>
            <a:endParaRPr lang="zh-CN" altLang="en-US" sz="2400" smtClean="0"/>
          </a:p>
        </p:txBody>
      </p:sp>
      <p:sp>
        <p:nvSpPr>
          <p:cNvPr id="519172" name="Rectangle 4"/>
          <p:cNvSpPr>
            <a:spLocks noGrp="1" noChangeArrowheads="1"/>
          </p:cNvSpPr>
          <p:nvPr>
            <p:ph sz="quarter" idx="2"/>
          </p:nvPr>
        </p:nvSpPr>
        <p:spPr>
          <a:xfrm>
            <a:off x="4645025" y="1628775"/>
            <a:ext cx="4037013" cy="2185988"/>
          </a:xfrm>
        </p:spPr>
        <p:txBody>
          <a:bodyPr>
            <a:normAutofit lnSpcReduction="10000"/>
          </a:bodyPr>
          <a:lstStyle/>
          <a:p>
            <a:r>
              <a:rPr lang="zh-CN" altLang="en-US" sz="2400" b="1" smtClean="0"/>
              <a:t>二、对于同一职位，对所有应征者都应该采用同样的，与工作有关的各项能力作为录用考核的标准，与工作无关的，则不予考虑。</a:t>
            </a:r>
          </a:p>
          <a:p>
            <a:endParaRPr lang="zh-CN" altLang="en-US" sz="2400" b="1" smtClean="0"/>
          </a:p>
        </p:txBody>
      </p:sp>
      <p:sp>
        <p:nvSpPr>
          <p:cNvPr id="519173" name="Rectangle 5"/>
          <p:cNvSpPr>
            <a:spLocks noGrp="1" noChangeArrowheads="1"/>
          </p:cNvSpPr>
          <p:nvPr>
            <p:ph sz="quarter" idx="3"/>
          </p:nvPr>
        </p:nvSpPr>
        <p:spPr>
          <a:xfrm>
            <a:off x="5330825" y="4508500"/>
            <a:ext cx="3813175" cy="1989138"/>
          </a:xfrm>
        </p:spPr>
        <p:txBody>
          <a:bodyPr/>
          <a:lstStyle/>
          <a:p>
            <a:r>
              <a:rPr lang="zh-CN" altLang="en-US" sz="2400" b="1" smtClean="0"/>
              <a:t>三、所有的招聘选择，都是在一定时间内对所有的候选人进行筛选而得出的结论。</a:t>
            </a:r>
          </a:p>
          <a:p>
            <a:endParaRPr lang="zh-CN" altLang="en-US" sz="2400" b="1"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a:xfrm>
            <a:off x="457200" y="274638"/>
            <a:ext cx="8002588" cy="130175"/>
          </a:xfrm>
        </p:spPr>
        <p:txBody>
          <a:bodyPr>
            <a:normAutofit fontScale="90000"/>
          </a:bodyPr>
          <a:lstStyle/>
          <a:p>
            <a:r>
              <a:rPr lang="zh-CN" altLang="en-US" sz="4000" smtClean="0"/>
              <a:t/>
            </a:r>
            <a:br>
              <a:rPr lang="zh-CN" altLang="en-US" sz="4000" smtClean="0"/>
            </a:br>
            <a:r>
              <a:rPr lang="zh-CN" altLang="en-US" sz="4000" smtClean="0"/>
              <a:t/>
            </a:r>
            <a:br>
              <a:rPr lang="zh-CN" altLang="en-US" sz="4000" smtClean="0"/>
            </a:br>
            <a:r>
              <a:rPr lang="zh-CN" altLang="en-US" sz="4000" smtClean="0"/>
              <a:t/>
            </a:r>
            <a:br>
              <a:rPr lang="zh-CN" altLang="en-US" sz="4000" smtClean="0"/>
            </a:br>
            <a:r>
              <a:rPr lang="zh-CN" altLang="en-US" sz="4000" smtClean="0">
                <a:solidFill>
                  <a:srgbClr val="FF0000"/>
                </a:solidFill>
              </a:rPr>
              <a:t>招聘的原则－－ 认同</a:t>
            </a:r>
            <a:r>
              <a:rPr lang="zh-CN" altLang="en-US" sz="4000" smtClean="0"/>
              <a:t/>
            </a:r>
            <a:br>
              <a:rPr lang="zh-CN" altLang="en-US" sz="4000" smtClean="0"/>
            </a:br>
            <a:endParaRPr lang="zh-CN" altLang="en-US" sz="4000" smtClean="0"/>
          </a:p>
        </p:txBody>
      </p:sp>
      <p:sp>
        <p:nvSpPr>
          <p:cNvPr id="520195" name="Rectangle 3"/>
          <p:cNvSpPr>
            <a:spLocks noGrp="1" noChangeArrowheads="1"/>
          </p:cNvSpPr>
          <p:nvPr>
            <p:ph sz="half" idx="1"/>
          </p:nvPr>
        </p:nvSpPr>
        <p:spPr>
          <a:xfrm>
            <a:off x="457200" y="1600200"/>
            <a:ext cx="4033838" cy="4525963"/>
          </a:xfrm>
        </p:spPr>
        <p:txBody>
          <a:bodyPr/>
          <a:lstStyle/>
          <a:p>
            <a:r>
              <a:rPr lang="zh-CN" altLang="en-US" b="1" smtClean="0"/>
              <a:t>应征者和公司在选拔过程中对相互价值趋同的认识，使企业招聘活动达到双赢。在选拔过程中，无论作出怎么样的决定，应征者和公司达成一致的共识，双方都将从面试过程中获益。</a:t>
            </a:r>
          </a:p>
          <a:p>
            <a:endParaRPr lang="zh-CN" altLang="en-US" b="1" smtClean="0"/>
          </a:p>
        </p:txBody>
      </p:sp>
      <p:pic>
        <p:nvPicPr>
          <p:cNvPr id="520198" name="Picture 6" descr="GP39111"/>
          <p:cNvPicPr>
            <a:picLocks noGrp="1" noChangeAspect="1" noChangeArrowheads="1"/>
          </p:cNvPicPr>
          <p:nvPr>
            <p:ph sz="half" idx="2"/>
          </p:nvPr>
        </p:nvPicPr>
        <p:blipFill>
          <a:blip r:embed="rId2" cstate="print"/>
          <a:srcRect/>
          <a:stretch>
            <a:fillRect/>
          </a:stretch>
        </p:blipFill>
        <p:spPr>
          <a:xfrm>
            <a:off x="4716463" y="1700213"/>
            <a:ext cx="3600450" cy="4105275"/>
          </a:xfr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80" name="Rectangle 4"/>
          <p:cNvSpPr>
            <a:spLocks noGrp="1" noChangeArrowheads="1"/>
          </p:cNvSpPr>
          <p:nvPr>
            <p:ph type="ctrTitle"/>
          </p:nvPr>
        </p:nvSpPr>
        <p:spPr/>
        <p:txBody>
          <a:bodyPr/>
          <a:lstStyle/>
          <a:p>
            <a:r>
              <a:rPr lang="zh-CN" altLang="en-US" smtClean="0">
                <a:solidFill>
                  <a:srgbClr val="FF0000"/>
                </a:solidFill>
              </a:rPr>
              <a:t>带着问题看视频</a:t>
            </a:r>
          </a:p>
        </p:txBody>
      </p:sp>
      <p:sp>
        <p:nvSpPr>
          <p:cNvPr id="664581" name="Rectangle 5"/>
          <p:cNvSpPr>
            <a:spLocks noGrp="1" noChangeArrowheads="1"/>
          </p:cNvSpPr>
          <p:nvPr>
            <p:ph type="subTitle" idx="1"/>
          </p:nvPr>
        </p:nvSpPr>
        <p:spPr/>
        <p:txBody>
          <a:bodyPr/>
          <a:lstStyle/>
          <a:p>
            <a:r>
              <a:rPr lang="en-US" altLang="zh-CN" smtClean="0">
                <a:hlinkClick r:id="rId2" action="ppaction://hlinkfile"/>
              </a:rPr>
              <a:t>8</a:t>
            </a:r>
            <a:r>
              <a:rPr lang="zh-CN" altLang="en-US" smtClean="0">
                <a:hlinkClick r:id="rId2" action="ppaction://hlinkfile"/>
              </a:rPr>
              <a:t>招聘的意义与面试官的基本素质要求</a:t>
            </a:r>
            <a:r>
              <a:rPr lang="en-US" altLang="zh-CN" smtClean="0">
                <a:hlinkClick r:id="rId2" action="ppaction://hlinkfile"/>
              </a:rPr>
              <a:t>\4</a:t>
            </a:r>
            <a:r>
              <a:rPr lang="zh-CN" altLang="en-US" smtClean="0">
                <a:hlinkClick r:id="rId2" action="ppaction://hlinkfile"/>
              </a:rPr>
              <a:t>招聘的意义与面试官的基本素质要求</a:t>
            </a:r>
            <a:r>
              <a:rPr lang="en-US" altLang="zh-CN" smtClean="0">
                <a:hlinkClick r:id="rId2" action="ppaction://hlinkfile"/>
              </a:rPr>
              <a:t>04</a:t>
            </a:r>
            <a:r>
              <a:rPr lang="zh-CN" altLang="en-US" smtClean="0">
                <a:hlinkClick r:id="rId2" action="ppaction://hlinkfile"/>
              </a:rPr>
              <a:t>：</a:t>
            </a:r>
            <a:r>
              <a:rPr lang="en-US" altLang="zh-CN" smtClean="0">
                <a:hlinkClick r:id="rId2" action="ppaction://hlinkfile"/>
              </a:rPr>
              <a:t>25.exe</a:t>
            </a:r>
            <a:endParaRPr lang="zh-CN" altLang="en-US" smtClean="0"/>
          </a:p>
        </p:txBody>
      </p:sp>
      <p:pic>
        <p:nvPicPr>
          <p:cNvPr id="664582" name="Picture 6" descr="1"/>
          <p:cNvPicPr>
            <a:picLocks noChangeAspect="1" noChangeArrowheads="1"/>
          </p:cNvPicPr>
          <p:nvPr/>
        </p:nvPicPr>
        <p:blipFill>
          <a:blip r:embed="rId3" cstate="print"/>
          <a:srcRect/>
          <a:stretch>
            <a:fillRect/>
          </a:stretch>
        </p:blipFill>
        <p:spPr bwMode="auto">
          <a:xfrm>
            <a:off x="755650" y="3933825"/>
            <a:ext cx="647700" cy="6127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64582"/>
                                        </p:tgtEl>
                                        <p:attrNameLst>
                                          <p:attrName>style.visibility</p:attrName>
                                        </p:attrNameLst>
                                      </p:cBhvr>
                                      <p:to>
                                        <p:strVal val="visible"/>
                                      </p:to>
                                    </p:set>
                                    <p:animEffect transition="in" filter="box(in)">
                                      <p:cBhvr>
                                        <p:cTn id="7" dur="1000"/>
                                        <p:tgtEl>
                                          <p:spTgt spid="66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p:txBody>
          <a:bodyPr/>
          <a:lstStyle/>
          <a:p>
            <a:r>
              <a:rPr kumimoji="1" lang="zh-CN" altLang="en-US" sz="3200" b="1" i="1" smtClean="0">
                <a:solidFill>
                  <a:srgbClr val="FF0000"/>
                </a:solidFill>
              </a:rPr>
              <a:t>视频中面试官的提问 </a:t>
            </a:r>
            <a:br>
              <a:rPr kumimoji="1" lang="zh-CN" altLang="en-US" sz="3200" b="1" i="1" smtClean="0">
                <a:solidFill>
                  <a:srgbClr val="FF0000"/>
                </a:solidFill>
              </a:rPr>
            </a:br>
            <a:endParaRPr kumimoji="1" lang="zh-CN" altLang="en-US" sz="3200" b="1" i="1" smtClean="0">
              <a:solidFill>
                <a:srgbClr val="FF0000"/>
              </a:solidFill>
            </a:endParaRPr>
          </a:p>
        </p:txBody>
      </p:sp>
      <p:sp>
        <p:nvSpPr>
          <p:cNvPr id="696323" name="Rectangle 3"/>
          <p:cNvSpPr>
            <a:spLocks noGrp="1" noChangeArrowheads="1"/>
          </p:cNvSpPr>
          <p:nvPr>
            <p:ph idx="1"/>
          </p:nvPr>
        </p:nvSpPr>
        <p:spPr/>
        <p:txBody>
          <a:bodyPr/>
          <a:lstStyle/>
          <a:p>
            <a:pPr>
              <a:lnSpc>
                <a:spcPct val="130000"/>
              </a:lnSpc>
            </a:pPr>
            <a:r>
              <a:rPr lang="zh-CN" altLang="en-US" sz="1800" b="1" smtClean="0"/>
              <a:t>面试官：“能否详细介绍一下你们部门两个负责招聘的人的分工？”</a:t>
            </a:r>
          </a:p>
          <a:p>
            <a:pPr>
              <a:lnSpc>
                <a:spcPct val="130000"/>
              </a:lnSpc>
            </a:pPr>
            <a:r>
              <a:rPr lang="zh-CN" altLang="en-US" sz="1800" b="1" smtClean="0"/>
              <a:t>面试官：“能介绍一下你的同事的具体情况吗？你感觉她的工作经验如何？”</a:t>
            </a:r>
          </a:p>
          <a:p>
            <a:pPr>
              <a:lnSpc>
                <a:spcPct val="130000"/>
              </a:lnSpc>
            </a:pPr>
            <a:r>
              <a:rPr lang="zh-CN" altLang="en-US" sz="1800" b="1" smtClean="0"/>
              <a:t>面试官：“你负责招聘生产、研发等技术岗位。能否具体地讲一讲，你是如何评估一个手机研发工程师的？”</a:t>
            </a:r>
          </a:p>
          <a:p>
            <a:pPr>
              <a:lnSpc>
                <a:spcPct val="130000"/>
              </a:lnSpc>
            </a:pPr>
            <a:r>
              <a:rPr lang="zh-CN" altLang="en-US" sz="1800" b="1" smtClean="0"/>
              <a:t>面试官：“那你面试时主要关注哪些方面呢？”</a:t>
            </a:r>
          </a:p>
          <a:p>
            <a:pPr>
              <a:lnSpc>
                <a:spcPct val="130000"/>
              </a:lnSpc>
            </a:pPr>
            <a:r>
              <a:rPr lang="zh-CN" altLang="en-US" sz="1800" b="1" smtClean="0"/>
              <a:t>面试官：“那手机研发工程师的职位，你认为需要关注候选人哪些方面？”</a:t>
            </a:r>
          </a:p>
          <a:p>
            <a:pPr>
              <a:lnSpc>
                <a:spcPct val="130000"/>
              </a:lnSpc>
            </a:pPr>
            <a:r>
              <a:rPr lang="zh-CN" altLang="en-US" sz="1800" b="1" smtClean="0"/>
              <a:t>面试官：“方便透露一下你现在的收入吗？以及你对新工作的收入期望是多少？”</a:t>
            </a:r>
          </a:p>
          <a:p>
            <a:pPr>
              <a:lnSpc>
                <a:spcPct val="130000"/>
              </a:lnSpc>
            </a:pPr>
            <a:r>
              <a:rPr lang="zh-CN" altLang="en-US" sz="1800" b="1" smtClean="0"/>
              <a:t>面试官：“为什么你要求这么高的增长？”</a:t>
            </a:r>
          </a:p>
        </p:txBody>
      </p:sp>
      <p:pic>
        <p:nvPicPr>
          <p:cNvPr id="696324" name="Picture 4" descr="CT19B"/>
          <p:cNvPicPr>
            <a:picLocks noChangeAspect="1" noChangeArrowheads="1"/>
          </p:cNvPicPr>
          <p:nvPr/>
        </p:nvPicPr>
        <p:blipFill>
          <a:blip r:embed="rId2" cstate="print"/>
          <a:srcRect l="25995" t="24030" r="25043" b="25461"/>
          <a:stretch>
            <a:fillRect/>
          </a:stretch>
        </p:blipFill>
        <p:spPr bwMode="auto">
          <a:xfrm>
            <a:off x="6660232" y="5229200"/>
            <a:ext cx="2216260" cy="1628800"/>
          </a:xfrm>
          <a:prstGeom prst="rect">
            <a:avLst/>
          </a:prstGeom>
          <a:noFill/>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858000" y="152400"/>
            <a:ext cx="990600" cy="1235075"/>
            <a:chOff x="4992" y="192"/>
            <a:chExt cx="624" cy="778"/>
          </a:xfrm>
          <a:noFill/>
        </p:grpSpPr>
        <p:sp>
          <p:nvSpPr>
            <p:cNvPr id="666629" name="Oval 5"/>
            <p:cNvSpPr>
              <a:spLocks noChangeArrowheads="1"/>
            </p:cNvSpPr>
            <p:nvPr/>
          </p:nvSpPr>
          <p:spPr bwMode="auto">
            <a:xfrm>
              <a:off x="4992" y="192"/>
              <a:ext cx="528" cy="528"/>
            </a:xfrm>
            <a:prstGeom prst="ellipse">
              <a:avLst/>
            </a:prstGeom>
            <a:grpFill/>
            <a:ln w="9525">
              <a:solidFill>
                <a:schemeClr val="tx1"/>
              </a:solidFill>
              <a:round/>
              <a:headEnd/>
              <a:tailEnd/>
            </a:ln>
          </p:spPr>
          <p:txBody>
            <a:bodyPr wrap="none" anchor="ctr"/>
            <a:lstStyle/>
            <a:p>
              <a:endParaRPr lang="zh-CN" altLang="en-US" b="0"/>
            </a:p>
          </p:txBody>
        </p:sp>
        <p:sp>
          <p:nvSpPr>
            <p:cNvPr id="271366" name="Text Box 6"/>
            <p:cNvSpPr txBox="1">
              <a:spLocks noChangeArrowheads="1"/>
            </p:cNvSpPr>
            <p:nvPr/>
          </p:nvSpPr>
          <p:spPr bwMode="auto">
            <a:xfrm>
              <a:off x="5040" y="720"/>
              <a:ext cx="576" cy="250"/>
            </a:xfrm>
            <a:prstGeom prst="rect">
              <a:avLst/>
            </a:prstGeom>
            <a:grpFill/>
            <a:ln w="9525">
              <a:noFill/>
              <a:miter lim="800000"/>
              <a:headEnd/>
              <a:tailEnd/>
            </a:ln>
            <a:effectLst/>
          </p:spPr>
          <p:txBody>
            <a:bodyPr>
              <a:spAutoFit/>
            </a:bodyPr>
            <a:lstStyle/>
            <a:p>
              <a:pPr>
                <a:spcBef>
                  <a:spcPct val="50000"/>
                </a:spcBef>
              </a:pPr>
              <a:r>
                <a:rPr kumimoji="1" lang="zh-CN" altLang="en-US" sz="2000">
                  <a:effectLst>
                    <a:outerShdw blurRad="38100" dist="38100" dir="2700000" algn="tl">
                      <a:srgbClr val="C0C0C0"/>
                    </a:outerShdw>
                  </a:effectLst>
                  <a:latin typeface="Times New Roman" pitchFamily="18" charset="0"/>
                </a:rPr>
                <a:t>讨论</a:t>
              </a:r>
            </a:p>
          </p:txBody>
        </p:sp>
        <p:sp>
          <p:nvSpPr>
            <p:cNvPr id="271367" name="Text Box 7"/>
            <p:cNvSpPr txBox="1">
              <a:spLocks noChangeArrowheads="1"/>
            </p:cNvSpPr>
            <p:nvPr/>
          </p:nvSpPr>
          <p:spPr bwMode="auto">
            <a:xfrm>
              <a:off x="5136" y="288"/>
              <a:ext cx="288" cy="327"/>
            </a:xfrm>
            <a:prstGeom prst="rect">
              <a:avLst/>
            </a:prstGeom>
            <a:grpFill/>
            <a:ln w="9525">
              <a:noFill/>
              <a:miter lim="800000"/>
              <a:headEnd/>
              <a:tailEnd/>
            </a:ln>
            <a:effectLst/>
          </p:spPr>
          <p:txBody>
            <a:bodyPr>
              <a:spAutoFit/>
            </a:bodyPr>
            <a:lstStyle/>
            <a:p>
              <a:pPr>
                <a:spcBef>
                  <a:spcPct val="50000"/>
                </a:spcBef>
              </a:pPr>
              <a:r>
                <a:rPr kumimoji="1" lang="en-US" altLang="zh-CN" sz="2800">
                  <a:effectLst>
                    <a:outerShdw blurRad="38100" dist="38100" dir="2700000" algn="tl">
                      <a:srgbClr val="C0C0C0"/>
                    </a:outerShdw>
                  </a:effectLst>
                  <a:latin typeface="Times New Roman" pitchFamily="18" charset="0"/>
                </a:rPr>
                <a:t>3</a:t>
              </a:r>
            </a:p>
          </p:txBody>
        </p:sp>
      </p:grpSp>
      <p:sp>
        <p:nvSpPr>
          <p:cNvPr id="666632" name="Rectangle 8"/>
          <p:cNvSpPr>
            <a:spLocks noGrp="1" noChangeArrowheads="1"/>
          </p:cNvSpPr>
          <p:nvPr>
            <p:ph type="ctrTitle"/>
          </p:nvPr>
        </p:nvSpPr>
        <p:spPr>
          <a:xfrm>
            <a:off x="684213" y="2133600"/>
            <a:ext cx="7772400" cy="1470025"/>
          </a:xfrm>
        </p:spPr>
        <p:txBody>
          <a:bodyPr/>
          <a:lstStyle/>
          <a:p>
            <a:r>
              <a:rPr kumimoji="1" lang="zh-CN" altLang="en-US" b="1" i="1" smtClean="0">
                <a:solidFill>
                  <a:srgbClr val="FF0000"/>
                </a:solidFill>
              </a:rPr>
              <a:t>讨论练习</a:t>
            </a:r>
          </a:p>
        </p:txBody>
      </p:sp>
      <p:sp>
        <p:nvSpPr>
          <p:cNvPr id="666633" name="Rectangle 9"/>
          <p:cNvSpPr>
            <a:spLocks noGrp="1" noChangeArrowheads="1"/>
          </p:cNvSpPr>
          <p:nvPr>
            <p:ph type="subTitle" idx="1"/>
          </p:nvPr>
        </p:nvSpPr>
        <p:spPr/>
        <p:txBody>
          <a:bodyPr/>
          <a:lstStyle/>
          <a:p>
            <a:r>
              <a:rPr kumimoji="1" lang="zh-CN" altLang="en-US" sz="2800" b="1" smtClean="0"/>
              <a:t>为什么面试官认为候选人又不行了，问题在哪里？</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p:txBody>
          <a:bodyPr/>
          <a:lstStyle/>
          <a:p>
            <a:r>
              <a:rPr kumimoji="1" lang="zh-CN" altLang="en-US" b="1" i="1" smtClean="0">
                <a:solidFill>
                  <a:srgbClr val="FF0000"/>
                </a:solidFill>
              </a:rPr>
              <a:t>讨论练习</a:t>
            </a:r>
          </a:p>
        </p:txBody>
      </p:sp>
      <p:sp>
        <p:nvSpPr>
          <p:cNvPr id="695299" name="Rectangle 3"/>
          <p:cNvSpPr>
            <a:spLocks noGrp="1" noChangeArrowheads="1"/>
          </p:cNvSpPr>
          <p:nvPr>
            <p:ph idx="1"/>
          </p:nvPr>
        </p:nvSpPr>
        <p:spPr/>
        <p:txBody>
          <a:bodyPr/>
          <a:lstStyle/>
          <a:p>
            <a:pPr>
              <a:lnSpc>
                <a:spcPct val="140000"/>
              </a:lnSpc>
            </a:pPr>
            <a:r>
              <a:rPr lang="zh-CN" altLang="en-US" sz="2000" b="1" smtClean="0"/>
              <a:t>面试官结论：“感觉她不合适”</a:t>
            </a:r>
          </a:p>
          <a:p>
            <a:pPr>
              <a:lnSpc>
                <a:spcPct val="140000"/>
              </a:lnSpc>
            </a:pPr>
            <a:r>
              <a:rPr lang="zh-CN" altLang="en-US" sz="2000" b="1" smtClean="0"/>
              <a:t>原因：</a:t>
            </a:r>
          </a:p>
          <a:p>
            <a:pPr>
              <a:lnSpc>
                <a:spcPct val="140000"/>
              </a:lnSpc>
            </a:pPr>
            <a:r>
              <a:rPr lang="en-US" altLang="zh-CN" sz="2000" b="1" smtClean="0"/>
              <a:t>1</a:t>
            </a:r>
            <a:r>
              <a:rPr lang="zh-CN" altLang="en-US" sz="2000" b="1" smtClean="0"/>
              <a:t>、候选人工作经历中更多是负责招聘中的一些事务性工作；</a:t>
            </a:r>
          </a:p>
          <a:p>
            <a:pPr>
              <a:lnSpc>
                <a:spcPct val="140000"/>
              </a:lnSpc>
            </a:pPr>
            <a:r>
              <a:rPr lang="en-US" altLang="zh-CN" sz="2000" b="1" smtClean="0"/>
              <a:t>2</a:t>
            </a:r>
            <a:r>
              <a:rPr lang="zh-CN" altLang="en-US" sz="2000" b="1" smtClean="0"/>
              <a:t>、做过一些简单岗位的招聘，希望的薪水有</a:t>
            </a:r>
            <a:r>
              <a:rPr lang="en-US" altLang="zh-CN" sz="2000" b="1" smtClean="0"/>
              <a:t>50%</a:t>
            </a:r>
            <a:r>
              <a:rPr lang="zh-CN" altLang="en-US" sz="2000" b="1" smtClean="0"/>
              <a:t>的增长。</a:t>
            </a:r>
          </a:p>
          <a:p>
            <a:pPr>
              <a:lnSpc>
                <a:spcPct val="140000"/>
              </a:lnSpc>
            </a:pPr>
            <a:r>
              <a:rPr lang="zh-CN" altLang="en-US" sz="2000" b="1" smtClean="0"/>
              <a:t>（公司的要求是要掌握不同的面试技巧，对招聘岗位的具体技术要求有一定的了解；能够跟用人经理平等沟通和对话，引导用人经理的招聘需求。</a:t>
            </a:r>
            <a:r>
              <a:rPr lang="en-US" altLang="zh-CN" sz="2000" b="1" smtClean="0"/>
              <a:t>)</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p:txBody>
          <a:bodyPr/>
          <a:lstStyle/>
          <a:p>
            <a:r>
              <a:rPr lang="zh-CN" altLang="en-US" sz="3600" b="1" i="1" smtClean="0">
                <a:solidFill>
                  <a:srgbClr val="FF0000"/>
                </a:solidFill>
              </a:rPr>
              <a:t>案例分析</a:t>
            </a:r>
          </a:p>
        </p:txBody>
      </p:sp>
      <p:sp>
        <p:nvSpPr>
          <p:cNvPr id="698371" name="Rectangle 3"/>
          <p:cNvSpPr>
            <a:spLocks noGrp="1" noChangeArrowheads="1"/>
          </p:cNvSpPr>
          <p:nvPr>
            <p:ph idx="1"/>
          </p:nvPr>
        </p:nvSpPr>
        <p:spPr/>
        <p:txBody>
          <a:bodyPr/>
          <a:lstStyle/>
          <a:p>
            <a:pPr>
              <a:lnSpc>
                <a:spcPct val="150000"/>
              </a:lnSpc>
            </a:pPr>
            <a:r>
              <a:rPr lang="zh-CN" altLang="en-US" sz="2400" b="1" smtClean="0"/>
              <a:t>评估候选人应该从经验、能力、动机三个方面去评价。</a:t>
            </a:r>
          </a:p>
          <a:p>
            <a:pPr>
              <a:lnSpc>
                <a:spcPct val="150000"/>
              </a:lnSpc>
            </a:pPr>
            <a:r>
              <a:rPr lang="zh-CN" altLang="en-US" sz="2400" b="1" smtClean="0"/>
              <a:t>经验：过往类似的经历</a:t>
            </a:r>
          </a:p>
          <a:p>
            <a:pPr>
              <a:lnSpc>
                <a:spcPct val="150000"/>
              </a:lnSpc>
            </a:pPr>
            <a:r>
              <a:rPr lang="zh-CN" altLang="en-US" sz="2400" b="1" smtClean="0"/>
              <a:t>能力：通过具体事例的追问</a:t>
            </a:r>
          </a:p>
          <a:p>
            <a:pPr>
              <a:lnSpc>
                <a:spcPct val="150000"/>
              </a:lnSpc>
            </a:pPr>
            <a:r>
              <a:rPr lang="zh-CN" altLang="en-US" sz="2400" b="1" smtClean="0"/>
              <a:t>动机：候选人话语背后的真实意思</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r>
              <a:rPr lang="zh-CN" altLang="en-US" sz="3200" b="1" i="1" smtClean="0">
                <a:solidFill>
                  <a:srgbClr val="FF0000"/>
                </a:solidFill>
              </a:rPr>
              <a:t>优秀的招聘经理需要具备的招聘技能</a:t>
            </a:r>
          </a:p>
        </p:txBody>
      </p:sp>
      <p:sp>
        <p:nvSpPr>
          <p:cNvPr id="521219" name="Rectangle 3"/>
          <p:cNvSpPr>
            <a:spLocks noGrp="1" noChangeArrowheads="1"/>
          </p:cNvSpPr>
          <p:nvPr>
            <p:ph idx="1"/>
          </p:nvPr>
        </p:nvSpPr>
        <p:spPr/>
        <p:txBody>
          <a:bodyPr/>
          <a:lstStyle/>
          <a:p>
            <a:endParaRPr lang="zh-CN" altLang="en-US" smtClean="0"/>
          </a:p>
          <a:p>
            <a:pPr>
              <a:buFontTx/>
              <a:buNone/>
            </a:pPr>
            <a:r>
              <a:rPr lang="zh-CN" altLang="en-US" sz="2800" smtClean="0"/>
              <a:t>●</a:t>
            </a:r>
            <a:r>
              <a:rPr lang="zh-CN" altLang="en-US" sz="2800" b="1" smtClean="0"/>
              <a:t>快速学习不同岗位的岗位招聘条件的能力；</a:t>
            </a:r>
          </a:p>
          <a:p>
            <a:pPr>
              <a:buFontTx/>
              <a:buNone/>
            </a:pPr>
            <a:r>
              <a:rPr lang="zh-CN" altLang="en-US" sz="2800" b="1" smtClean="0"/>
              <a:t>●了解所在行业的招聘市场知识；</a:t>
            </a:r>
          </a:p>
          <a:p>
            <a:pPr>
              <a:buFontTx/>
              <a:buNone/>
            </a:pPr>
            <a:r>
              <a:rPr lang="zh-CN" altLang="en-US" sz="2800" b="1" smtClean="0"/>
              <a:t>●有很好的判断能力；</a:t>
            </a:r>
          </a:p>
          <a:p>
            <a:pPr>
              <a:buFontTx/>
              <a:buNone/>
            </a:pPr>
            <a:r>
              <a:rPr lang="zh-CN" altLang="en-US" sz="2800" b="1" smtClean="0"/>
              <a:t>●要有很好的咨询、辅导能力。</a:t>
            </a:r>
          </a:p>
          <a:p>
            <a:pPr>
              <a:buFontTx/>
              <a:buNone/>
            </a:pPr>
            <a:r>
              <a:rPr lang="zh-CN" altLang="en-US" sz="2800" smtClean="0"/>
              <a:t>  </a:t>
            </a:r>
            <a:r>
              <a:rPr lang="en-US" altLang="zh-CN" sz="2000" smtClean="0"/>
              <a:t>--</a:t>
            </a:r>
            <a:r>
              <a:rPr lang="en-US" altLang="zh-CN" sz="2000" smtClean="0">
                <a:hlinkClick r:id="rId2" action="ppaction://hlinkfile"/>
              </a:rPr>
              <a:t>8</a:t>
            </a:r>
            <a:r>
              <a:rPr lang="zh-CN" altLang="en-US" sz="2000" smtClean="0">
                <a:hlinkClick r:id="rId2" action="ppaction://hlinkfile"/>
              </a:rPr>
              <a:t>招聘的意义与面试官的基本素质要求</a:t>
            </a:r>
            <a:r>
              <a:rPr lang="en-US" altLang="zh-CN" sz="2000" smtClean="0">
                <a:hlinkClick r:id="rId2" action="ppaction://hlinkfile"/>
              </a:rPr>
              <a:t>\5</a:t>
            </a:r>
            <a:r>
              <a:rPr lang="zh-CN" altLang="en-US" sz="2000" smtClean="0">
                <a:hlinkClick r:id="rId2" action="ppaction://hlinkfile"/>
              </a:rPr>
              <a:t>招聘的意义与面试官的基本素质要求</a:t>
            </a:r>
            <a:r>
              <a:rPr lang="en-US" altLang="zh-CN" sz="2000" smtClean="0">
                <a:hlinkClick r:id="rId2" action="ppaction://hlinkfile"/>
              </a:rPr>
              <a:t>06</a:t>
            </a:r>
            <a:r>
              <a:rPr lang="zh-CN" altLang="en-US" sz="2000" smtClean="0">
                <a:hlinkClick r:id="rId2" action="ppaction://hlinkfile"/>
              </a:rPr>
              <a:t>：</a:t>
            </a:r>
            <a:r>
              <a:rPr lang="en-US" altLang="zh-CN" sz="2000" smtClean="0">
                <a:hlinkClick r:id="rId2" action="ppaction://hlinkfile"/>
              </a:rPr>
              <a:t>06.exe</a:t>
            </a:r>
            <a:endParaRPr lang="en-US" altLang="zh-CN" sz="2000" smtClean="0"/>
          </a:p>
          <a:p>
            <a:endParaRPr lang="zh-CN" altLang="en-US" sz="2000" smtClean="0"/>
          </a:p>
          <a:p>
            <a:endParaRPr lang="zh-CN" altLang="en-US" sz="2800" smtClean="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zh-CN" altLang="en-US" sz="3600" b="1" i="1" smtClean="0">
                <a:solidFill>
                  <a:srgbClr val="FF0000"/>
                </a:solidFill>
              </a:rPr>
              <a:t>招聘经理的能力之</a:t>
            </a:r>
            <a:br>
              <a:rPr lang="zh-CN" altLang="en-US" sz="3600" b="1" i="1" smtClean="0">
                <a:solidFill>
                  <a:srgbClr val="FF0000"/>
                </a:solidFill>
              </a:rPr>
            </a:br>
            <a:r>
              <a:rPr lang="zh-CN" altLang="en-US" sz="3200" smtClean="0"/>
              <a:t>－－</a:t>
            </a:r>
            <a:r>
              <a:rPr lang="zh-CN" altLang="en-US" sz="2000" b="1" smtClean="0">
                <a:solidFill>
                  <a:schemeClr val="accent2"/>
                </a:solidFill>
              </a:rPr>
              <a:t>快速学习不同岗位的岗位招聘条件的能力</a:t>
            </a:r>
          </a:p>
        </p:txBody>
      </p:sp>
      <p:sp>
        <p:nvSpPr>
          <p:cNvPr id="522243" name="Rectangle 3"/>
          <p:cNvSpPr>
            <a:spLocks noGrp="1" noChangeArrowheads="1"/>
          </p:cNvSpPr>
          <p:nvPr>
            <p:ph sz="half" idx="1"/>
          </p:nvPr>
        </p:nvSpPr>
        <p:spPr>
          <a:xfrm>
            <a:off x="457200" y="1600200"/>
            <a:ext cx="4033838" cy="4525963"/>
          </a:xfrm>
        </p:spPr>
        <p:txBody>
          <a:bodyPr/>
          <a:lstStyle/>
          <a:p>
            <a:endParaRPr lang="zh-CN" altLang="en-US" sz="2400" smtClean="0">
              <a:solidFill>
                <a:srgbClr val="FF0000"/>
              </a:solidFill>
            </a:endParaRPr>
          </a:p>
          <a:p>
            <a:r>
              <a:rPr lang="zh-CN" altLang="en-US" sz="2400" b="1" smtClean="0"/>
              <a:t>了解公司每个岗位的招聘需求，理解每个岗位的作用、意义、以及岗位价值产出，主要工作内容，上游岗位是哪些，把组织结构读懂、读透。</a:t>
            </a:r>
          </a:p>
        </p:txBody>
      </p:sp>
      <p:pic>
        <p:nvPicPr>
          <p:cNvPr id="522244" name="Picture 4"/>
          <p:cNvPicPr>
            <a:picLocks noGrp="1" noChangeAspect="1" noChangeArrowheads="1"/>
          </p:cNvPicPr>
          <p:nvPr>
            <p:ph sz="half" idx="2"/>
          </p:nvPr>
        </p:nvPicPr>
        <p:blipFill>
          <a:blip r:embed="rId2" cstate="print"/>
          <a:stretch>
            <a:fillRect/>
          </a:stretch>
        </p:blipFill>
        <p:spPr>
          <a:xfrm>
            <a:off x="4648200" y="2424776"/>
            <a:ext cx="4038600" cy="2876811"/>
          </a:xfrm>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ext Box 2"/>
          <p:cNvSpPr txBox="1">
            <a:spLocks noChangeArrowheads="1"/>
          </p:cNvSpPr>
          <p:nvPr/>
        </p:nvSpPr>
        <p:spPr bwMode="auto">
          <a:xfrm>
            <a:off x="1082675" y="1884363"/>
            <a:ext cx="1728788" cy="1862137"/>
          </a:xfrm>
          <a:prstGeom prst="rect">
            <a:avLst/>
          </a:prstGeom>
          <a:solidFill>
            <a:srgbClr val="0070C0"/>
          </a:solidFill>
          <a:ln w="9525">
            <a:solidFill>
              <a:schemeClr val="folHlink"/>
            </a:solidFill>
            <a:miter lim="800000"/>
            <a:headEnd/>
            <a:tailEnd/>
          </a:ln>
          <a:effectLst>
            <a:outerShdw dist="107763" dir="2700000" algn="ctr" rotWithShape="0">
              <a:srgbClr val="808080"/>
            </a:outerShdw>
          </a:effectLst>
        </p:spPr>
        <p:txBody>
          <a:bodyPr tIns="118800" bIns="10800"/>
          <a:lstStyle/>
          <a:p>
            <a:pPr algn="ctr">
              <a:defRPr/>
            </a:pPr>
            <a:r>
              <a:rPr lang="zh-CN" altLang="en-US" sz="2000" b="0">
                <a:latin typeface="Times New Roman" pitchFamily="18" charset="0"/>
                <a:ea typeface="黑体" pitchFamily="2" charset="-122"/>
              </a:rPr>
              <a:t>人力资源计划</a:t>
            </a:r>
          </a:p>
          <a:p>
            <a:pPr algn="ctr">
              <a:defRPr/>
            </a:pPr>
            <a:endParaRPr lang="zh-CN" altLang="en-US" sz="2000" b="0">
              <a:latin typeface="Times New Roman" pitchFamily="18" charset="0"/>
              <a:ea typeface="黑体" pitchFamily="2" charset="-122"/>
            </a:endParaRPr>
          </a:p>
          <a:p>
            <a:pPr algn="ctr">
              <a:defRPr/>
            </a:pPr>
            <a:r>
              <a:rPr lang="zh-CN" altLang="en-US" sz="2000" b="0">
                <a:latin typeface="Times New Roman" pitchFamily="18" charset="0"/>
                <a:ea typeface="黑体" pitchFamily="2" charset="-122"/>
              </a:rPr>
              <a:t>职务说明书</a:t>
            </a:r>
          </a:p>
        </p:txBody>
      </p:sp>
      <p:sp>
        <p:nvSpPr>
          <p:cNvPr id="338947" name="Text Box 3"/>
          <p:cNvSpPr txBox="1">
            <a:spLocks noChangeArrowheads="1"/>
          </p:cNvSpPr>
          <p:nvPr/>
        </p:nvSpPr>
        <p:spPr bwMode="auto">
          <a:xfrm>
            <a:off x="3779838" y="1884363"/>
            <a:ext cx="1598612" cy="1862137"/>
          </a:xfrm>
          <a:prstGeom prst="rect">
            <a:avLst/>
          </a:prstGeom>
          <a:solidFill>
            <a:srgbClr val="0070C0"/>
          </a:solidFill>
          <a:ln w="9525">
            <a:solidFill>
              <a:schemeClr val="folHlink"/>
            </a:solidFill>
            <a:miter lim="800000"/>
            <a:headEnd/>
            <a:tailEnd/>
          </a:ln>
          <a:effectLst>
            <a:outerShdw dist="107763" dir="2700000" algn="ctr" rotWithShape="0">
              <a:srgbClr val="808080"/>
            </a:outerShdw>
          </a:effectLst>
        </p:spPr>
        <p:txBody>
          <a:bodyPr tIns="118800" bIns="10800"/>
          <a:lstStyle/>
          <a:p>
            <a:pPr marL="287338" indent="-287338" algn="ctr">
              <a:defRPr/>
            </a:pPr>
            <a:r>
              <a:rPr lang="zh-CN" altLang="en-US" sz="2000">
                <a:latin typeface="Times New Roman" pitchFamily="18" charset="0"/>
                <a:ea typeface="黑体" pitchFamily="2" charset="-122"/>
              </a:rPr>
              <a:t>招聘计划</a:t>
            </a:r>
            <a:endParaRPr lang="zh-CN" altLang="en-US" sz="2000" b="0">
              <a:latin typeface="Times New Roman" pitchFamily="18" charset="0"/>
              <a:ea typeface="黑体" pitchFamily="2" charset="-122"/>
            </a:endParaRPr>
          </a:p>
          <a:p>
            <a:pPr marL="287338" indent="-287338">
              <a:spcBef>
                <a:spcPct val="20000"/>
              </a:spcBef>
              <a:buClr>
                <a:srgbClr val="FF9900"/>
              </a:buClr>
              <a:buFont typeface="Wingdings" pitchFamily="2" charset="2"/>
              <a:buChar char="°"/>
              <a:defRPr/>
            </a:pPr>
            <a:r>
              <a:rPr lang="zh-CN" altLang="en-US" sz="1600" b="0">
                <a:latin typeface="Times New Roman" pitchFamily="18" charset="0"/>
                <a:ea typeface="幼圆" pitchFamily="49" charset="-122"/>
              </a:rPr>
              <a:t>时间</a:t>
            </a:r>
          </a:p>
          <a:p>
            <a:pPr marL="287338" indent="-287338">
              <a:spcBef>
                <a:spcPct val="20000"/>
              </a:spcBef>
              <a:buClr>
                <a:srgbClr val="FF9900"/>
              </a:buClr>
              <a:buFont typeface="Wingdings" pitchFamily="2" charset="2"/>
              <a:buChar char="°"/>
              <a:defRPr/>
            </a:pPr>
            <a:r>
              <a:rPr lang="zh-CN" altLang="en-US" sz="1600" b="0">
                <a:latin typeface="Times New Roman" pitchFamily="18" charset="0"/>
                <a:ea typeface="幼圆" pitchFamily="49" charset="-122"/>
              </a:rPr>
              <a:t>岗位</a:t>
            </a:r>
          </a:p>
          <a:p>
            <a:pPr marL="287338" indent="-287338">
              <a:spcBef>
                <a:spcPct val="20000"/>
              </a:spcBef>
              <a:buClr>
                <a:srgbClr val="FF9900"/>
              </a:buClr>
              <a:buFont typeface="Wingdings" pitchFamily="2" charset="2"/>
              <a:buChar char="°"/>
              <a:defRPr/>
            </a:pPr>
            <a:r>
              <a:rPr lang="zh-CN" altLang="en-US" sz="1600" b="0">
                <a:latin typeface="Times New Roman" pitchFamily="18" charset="0"/>
                <a:ea typeface="幼圆" pitchFamily="49" charset="-122"/>
              </a:rPr>
              <a:t>人数</a:t>
            </a:r>
          </a:p>
          <a:p>
            <a:pPr marL="287338" indent="-287338">
              <a:spcBef>
                <a:spcPct val="20000"/>
              </a:spcBef>
              <a:buClr>
                <a:srgbClr val="FF9900"/>
              </a:buClr>
              <a:buFont typeface="Wingdings" pitchFamily="2" charset="2"/>
              <a:buChar char="°"/>
              <a:defRPr/>
            </a:pPr>
            <a:r>
              <a:rPr lang="zh-CN" altLang="en-US" sz="1600" b="0">
                <a:latin typeface="Times New Roman" pitchFamily="18" charset="0"/>
                <a:ea typeface="幼圆" pitchFamily="49" charset="-122"/>
              </a:rPr>
              <a:t>任职资格</a:t>
            </a:r>
          </a:p>
        </p:txBody>
      </p:sp>
      <p:sp>
        <p:nvSpPr>
          <p:cNvPr id="338948" name="Text Box 4"/>
          <p:cNvSpPr txBox="1">
            <a:spLocks noChangeArrowheads="1"/>
          </p:cNvSpPr>
          <p:nvPr/>
        </p:nvSpPr>
        <p:spPr bwMode="auto">
          <a:xfrm>
            <a:off x="6443663" y="1884363"/>
            <a:ext cx="1597025" cy="1862137"/>
          </a:xfrm>
          <a:prstGeom prst="rect">
            <a:avLst/>
          </a:prstGeom>
          <a:solidFill>
            <a:srgbClr val="0070C0"/>
          </a:solidFill>
          <a:ln w="9525">
            <a:solidFill>
              <a:schemeClr val="folHlink"/>
            </a:solidFill>
            <a:miter lim="800000"/>
            <a:headEnd/>
            <a:tailEnd/>
          </a:ln>
          <a:effectLst>
            <a:outerShdw dist="107763" dir="2700000" algn="ctr" rotWithShape="0">
              <a:srgbClr val="808080"/>
            </a:outerShdw>
          </a:effectLst>
        </p:spPr>
        <p:txBody>
          <a:bodyPr tIns="118800" bIns="10800"/>
          <a:lstStyle/>
          <a:p>
            <a:pPr marL="287338" indent="-287338" algn="ctr">
              <a:spcBef>
                <a:spcPct val="20000"/>
              </a:spcBef>
              <a:buClr>
                <a:srgbClr val="FF9900"/>
              </a:buClr>
              <a:buFont typeface="Wingdings" pitchFamily="2" charset="2"/>
              <a:buNone/>
              <a:defRPr/>
            </a:pPr>
            <a:r>
              <a:rPr lang="zh-CN" altLang="en-US" sz="2000">
                <a:latin typeface="黑体" pitchFamily="2" charset="-122"/>
                <a:ea typeface="黑体" pitchFamily="2" charset="-122"/>
              </a:rPr>
              <a:t>招  募</a:t>
            </a:r>
          </a:p>
          <a:p>
            <a:pPr marL="287338" indent="-287338">
              <a:spcBef>
                <a:spcPct val="20000"/>
              </a:spcBef>
              <a:buClr>
                <a:srgbClr val="FF9900"/>
              </a:buClr>
              <a:buFont typeface="Wingdings" pitchFamily="2" charset="2"/>
              <a:buChar char="°"/>
              <a:defRPr/>
            </a:pPr>
            <a:r>
              <a:rPr lang="zh-CN" altLang="en-US" sz="1600" b="0">
                <a:latin typeface="Times New Roman" pitchFamily="18" charset="0"/>
                <a:ea typeface="幼圆" pitchFamily="49" charset="-122"/>
              </a:rPr>
              <a:t>了解市场</a:t>
            </a:r>
          </a:p>
          <a:p>
            <a:pPr marL="287338" indent="-287338">
              <a:spcBef>
                <a:spcPct val="20000"/>
              </a:spcBef>
              <a:buClr>
                <a:srgbClr val="FF9900"/>
              </a:buClr>
              <a:buFont typeface="Wingdings" pitchFamily="2" charset="2"/>
              <a:buChar char="°"/>
              <a:defRPr/>
            </a:pPr>
            <a:r>
              <a:rPr lang="zh-CN" altLang="en-US" sz="1600" b="0">
                <a:latin typeface="Times New Roman" pitchFamily="18" charset="0"/>
                <a:ea typeface="幼圆" pitchFamily="49" charset="-122"/>
              </a:rPr>
              <a:t>发布信息</a:t>
            </a:r>
          </a:p>
          <a:p>
            <a:pPr marL="287338" indent="-287338">
              <a:spcBef>
                <a:spcPct val="20000"/>
              </a:spcBef>
              <a:buClr>
                <a:srgbClr val="FF9900"/>
              </a:buClr>
              <a:buFont typeface="Wingdings" pitchFamily="2" charset="2"/>
              <a:buChar char="°"/>
              <a:defRPr/>
            </a:pPr>
            <a:r>
              <a:rPr lang="zh-CN" altLang="en-US" sz="1600" b="0">
                <a:latin typeface="Times New Roman" pitchFamily="18" charset="0"/>
                <a:ea typeface="幼圆" pitchFamily="49" charset="-122"/>
              </a:rPr>
              <a:t>接受申请</a:t>
            </a:r>
          </a:p>
        </p:txBody>
      </p:sp>
      <p:sp>
        <p:nvSpPr>
          <p:cNvPr id="338949" name="Text Box 5"/>
          <p:cNvSpPr txBox="1">
            <a:spLocks noChangeArrowheads="1"/>
          </p:cNvSpPr>
          <p:nvPr/>
        </p:nvSpPr>
        <p:spPr bwMode="auto">
          <a:xfrm>
            <a:off x="6443663" y="4365625"/>
            <a:ext cx="1597025" cy="1862138"/>
          </a:xfrm>
          <a:prstGeom prst="rect">
            <a:avLst/>
          </a:prstGeom>
          <a:solidFill>
            <a:srgbClr val="0070C0"/>
          </a:solidFill>
          <a:ln w="9525">
            <a:solidFill>
              <a:schemeClr val="folHlink"/>
            </a:solidFill>
            <a:miter lim="800000"/>
            <a:headEnd/>
            <a:tailEnd/>
          </a:ln>
          <a:effectLst>
            <a:outerShdw dist="107763" dir="2700000" algn="ctr" rotWithShape="0">
              <a:srgbClr val="808080"/>
            </a:outerShdw>
          </a:effectLst>
        </p:spPr>
        <p:txBody>
          <a:bodyPr tIns="118800" bIns="10800"/>
          <a:lstStyle/>
          <a:p>
            <a:pPr marL="287338" indent="-287338" algn="ctr">
              <a:spcBef>
                <a:spcPct val="20000"/>
              </a:spcBef>
              <a:buClr>
                <a:srgbClr val="FF9900"/>
              </a:buClr>
              <a:buFont typeface="Wingdings" pitchFamily="2" charset="2"/>
              <a:buNone/>
              <a:defRPr/>
            </a:pPr>
            <a:r>
              <a:rPr lang="zh-CN" altLang="en-US" sz="2000">
                <a:latin typeface="黑体" pitchFamily="2" charset="-122"/>
                <a:ea typeface="黑体" pitchFamily="2" charset="-122"/>
              </a:rPr>
              <a:t>选  拔</a:t>
            </a:r>
          </a:p>
          <a:p>
            <a:pPr marL="287338" indent="-287338">
              <a:spcBef>
                <a:spcPct val="20000"/>
              </a:spcBef>
              <a:buClr>
                <a:srgbClr val="FF9900"/>
              </a:buClr>
              <a:buFont typeface="Wingdings" pitchFamily="2" charset="2"/>
              <a:buChar char="°"/>
              <a:defRPr/>
            </a:pPr>
            <a:r>
              <a:rPr lang="zh-CN" altLang="en-US" sz="1600" b="0">
                <a:latin typeface="Times New Roman" pitchFamily="18" charset="0"/>
                <a:ea typeface="幼圆" pitchFamily="49" charset="-122"/>
              </a:rPr>
              <a:t>初步筛选</a:t>
            </a:r>
          </a:p>
          <a:p>
            <a:pPr marL="287338" indent="-287338">
              <a:spcBef>
                <a:spcPct val="20000"/>
              </a:spcBef>
              <a:buClr>
                <a:srgbClr val="FF9900"/>
              </a:buClr>
              <a:buFont typeface="Wingdings" pitchFamily="2" charset="2"/>
              <a:buChar char="°"/>
              <a:defRPr/>
            </a:pPr>
            <a:r>
              <a:rPr lang="zh-CN" altLang="en-US" sz="1600" b="0">
                <a:latin typeface="Times New Roman" pitchFamily="18" charset="0"/>
                <a:ea typeface="幼圆" pitchFamily="49" charset="-122"/>
              </a:rPr>
              <a:t>笔试</a:t>
            </a:r>
          </a:p>
          <a:p>
            <a:pPr marL="287338" indent="-287338">
              <a:spcBef>
                <a:spcPct val="20000"/>
              </a:spcBef>
              <a:buClr>
                <a:srgbClr val="FF9900"/>
              </a:buClr>
              <a:buFont typeface="Wingdings" pitchFamily="2" charset="2"/>
              <a:buChar char="°"/>
              <a:defRPr/>
            </a:pPr>
            <a:r>
              <a:rPr lang="zh-CN" altLang="en-US" sz="1600" b="0">
                <a:latin typeface="Times New Roman" pitchFamily="18" charset="0"/>
                <a:ea typeface="幼圆" pitchFamily="49" charset="-122"/>
              </a:rPr>
              <a:t>面试</a:t>
            </a:r>
          </a:p>
          <a:p>
            <a:pPr marL="287338" indent="-287338">
              <a:spcBef>
                <a:spcPct val="20000"/>
              </a:spcBef>
              <a:buClr>
                <a:srgbClr val="FF9900"/>
              </a:buClr>
              <a:buFont typeface="Wingdings" pitchFamily="2" charset="2"/>
              <a:buChar char="°"/>
              <a:defRPr/>
            </a:pPr>
            <a:r>
              <a:rPr lang="zh-CN" altLang="en-US" sz="1600" b="0">
                <a:latin typeface="Times New Roman" pitchFamily="18" charset="0"/>
                <a:ea typeface="幼圆" pitchFamily="49" charset="-122"/>
              </a:rPr>
              <a:t>其他测试</a:t>
            </a:r>
          </a:p>
        </p:txBody>
      </p:sp>
      <p:sp>
        <p:nvSpPr>
          <p:cNvPr id="338950" name="Text Box 6"/>
          <p:cNvSpPr txBox="1">
            <a:spLocks noChangeArrowheads="1"/>
          </p:cNvSpPr>
          <p:nvPr/>
        </p:nvSpPr>
        <p:spPr bwMode="auto">
          <a:xfrm>
            <a:off x="3779838" y="4365625"/>
            <a:ext cx="1598612" cy="1862138"/>
          </a:xfrm>
          <a:prstGeom prst="rect">
            <a:avLst/>
          </a:prstGeom>
          <a:solidFill>
            <a:srgbClr val="0070C0"/>
          </a:solidFill>
          <a:ln w="9525">
            <a:solidFill>
              <a:schemeClr val="folHlink"/>
            </a:solidFill>
            <a:miter lim="800000"/>
            <a:headEnd/>
            <a:tailEnd/>
          </a:ln>
          <a:effectLst>
            <a:outerShdw dist="107763" dir="2700000" algn="ctr" rotWithShape="0">
              <a:srgbClr val="808080"/>
            </a:outerShdw>
          </a:effectLst>
        </p:spPr>
        <p:txBody>
          <a:bodyPr tIns="118800" bIns="10800"/>
          <a:lstStyle/>
          <a:p>
            <a:pPr marL="287338" indent="-287338" algn="ctr">
              <a:spcBef>
                <a:spcPct val="20000"/>
              </a:spcBef>
              <a:buClr>
                <a:srgbClr val="FF9900"/>
              </a:buClr>
              <a:buFont typeface="Wingdings" pitchFamily="2" charset="2"/>
              <a:buNone/>
              <a:defRPr/>
            </a:pPr>
            <a:r>
              <a:rPr lang="zh-CN" altLang="en-US" sz="2000">
                <a:latin typeface="黑体" pitchFamily="2" charset="-122"/>
                <a:ea typeface="黑体" pitchFamily="2" charset="-122"/>
              </a:rPr>
              <a:t>录  用</a:t>
            </a:r>
          </a:p>
          <a:p>
            <a:pPr marL="287338" indent="-287338">
              <a:spcBef>
                <a:spcPct val="20000"/>
              </a:spcBef>
              <a:buClr>
                <a:srgbClr val="FF9900"/>
              </a:buClr>
              <a:buFont typeface="Wingdings" pitchFamily="2" charset="2"/>
              <a:buChar char="°"/>
              <a:defRPr/>
            </a:pPr>
            <a:r>
              <a:rPr lang="zh-CN" altLang="en-US" sz="1600" b="0">
                <a:latin typeface="Times New Roman" pitchFamily="18" charset="0"/>
                <a:ea typeface="幼圆" pitchFamily="49" charset="-122"/>
              </a:rPr>
              <a:t>作出决策</a:t>
            </a:r>
          </a:p>
          <a:p>
            <a:pPr marL="287338" indent="-287338">
              <a:spcBef>
                <a:spcPct val="20000"/>
              </a:spcBef>
              <a:buClr>
                <a:srgbClr val="FF9900"/>
              </a:buClr>
              <a:buFont typeface="Wingdings" pitchFamily="2" charset="2"/>
              <a:buChar char="°"/>
              <a:defRPr/>
            </a:pPr>
            <a:r>
              <a:rPr lang="zh-CN" altLang="en-US" sz="1600" b="0">
                <a:latin typeface="Times New Roman" pitchFamily="18" charset="0"/>
                <a:ea typeface="幼圆" pitchFamily="49" charset="-122"/>
              </a:rPr>
              <a:t>发出通知</a:t>
            </a:r>
          </a:p>
        </p:txBody>
      </p:sp>
      <p:sp>
        <p:nvSpPr>
          <p:cNvPr id="338951" name="Text Box 7"/>
          <p:cNvSpPr txBox="1">
            <a:spLocks noChangeArrowheads="1"/>
          </p:cNvSpPr>
          <p:nvPr/>
        </p:nvSpPr>
        <p:spPr bwMode="auto">
          <a:xfrm>
            <a:off x="1117600" y="4365625"/>
            <a:ext cx="1597025" cy="1862138"/>
          </a:xfrm>
          <a:prstGeom prst="rect">
            <a:avLst/>
          </a:prstGeom>
          <a:solidFill>
            <a:srgbClr val="0070C0"/>
          </a:solidFill>
          <a:ln w="9525">
            <a:solidFill>
              <a:schemeClr val="folHlink"/>
            </a:solidFill>
            <a:miter lim="800000"/>
            <a:headEnd/>
            <a:tailEnd/>
          </a:ln>
          <a:effectLst>
            <a:outerShdw dist="107763" dir="2700000" algn="ctr" rotWithShape="0">
              <a:srgbClr val="808080"/>
            </a:outerShdw>
          </a:effectLst>
        </p:spPr>
        <p:txBody>
          <a:bodyPr tIns="118800" bIns="10800"/>
          <a:lstStyle/>
          <a:p>
            <a:pPr marL="287338" indent="-287338" algn="ctr">
              <a:spcBef>
                <a:spcPct val="20000"/>
              </a:spcBef>
              <a:buClr>
                <a:srgbClr val="FF9900"/>
              </a:buClr>
              <a:buFont typeface="Wingdings" pitchFamily="2" charset="2"/>
              <a:buNone/>
              <a:defRPr/>
            </a:pPr>
            <a:r>
              <a:rPr lang="zh-CN" altLang="en-US" sz="2000">
                <a:latin typeface="黑体" pitchFamily="2" charset="-122"/>
                <a:ea typeface="黑体" pitchFamily="2" charset="-122"/>
              </a:rPr>
              <a:t>评  价</a:t>
            </a:r>
          </a:p>
          <a:p>
            <a:pPr marL="287338" indent="-287338">
              <a:spcBef>
                <a:spcPct val="20000"/>
              </a:spcBef>
              <a:buClr>
                <a:srgbClr val="FF9900"/>
              </a:buClr>
              <a:buFont typeface="Wingdings" pitchFamily="2" charset="2"/>
              <a:buChar char="°"/>
              <a:defRPr/>
            </a:pPr>
            <a:r>
              <a:rPr lang="zh-CN" altLang="en-US" sz="1600" b="0">
                <a:latin typeface="Times New Roman" pitchFamily="18" charset="0"/>
                <a:ea typeface="幼圆" pitchFamily="49" charset="-122"/>
              </a:rPr>
              <a:t>程序</a:t>
            </a:r>
          </a:p>
          <a:p>
            <a:pPr marL="287338" indent="-287338">
              <a:spcBef>
                <a:spcPct val="20000"/>
              </a:spcBef>
              <a:buClr>
                <a:srgbClr val="FF9900"/>
              </a:buClr>
              <a:buFont typeface="Wingdings" pitchFamily="2" charset="2"/>
              <a:buChar char="°"/>
              <a:defRPr/>
            </a:pPr>
            <a:r>
              <a:rPr lang="zh-CN" altLang="en-US" sz="1600" b="0">
                <a:latin typeface="Times New Roman" pitchFamily="18" charset="0"/>
                <a:ea typeface="幼圆" pitchFamily="49" charset="-122"/>
              </a:rPr>
              <a:t>技能</a:t>
            </a:r>
          </a:p>
          <a:p>
            <a:pPr marL="287338" indent="-287338">
              <a:spcBef>
                <a:spcPct val="20000"/>
              </a:spcBef>
              <a:buClr>
                <a:srgbClr val="FF9900"/>
              </a:buClr>
              <a:buFont typeface="Wingdings" pitchFamily="2" charset="2"/>
              <a:buChar char="°"/>
              <a:defRPr/>
            </a:pPr>
            <a:r>
              <a:rPr lang="zh-CN" altLang="en-US" sz="1600" b="0">
                <a:latin typeface="Times New Roman" pitchFamily="18" charset="0"/>
                <a:ea typeface="幼圆" pitchFamily="49" charset="-122"/>
              </a:rPr>
              <a:t>效率</a:t>
            </a:r>
          </a:p>
        </p:txBody>
      </p:sp>
      <p:sp>
        <p:nvSpPr>
          <p:cNvPr id="49160" name="AutoShape 8"/>
          <p:cNvSpPr>
            <a:spLocks noChangeArrowheads="1"/>
          </p:cNvSpPr>
          <p:nvPr/>
        </p:nvSpPr>
        <p:spPr bwMode="auto">
          <a:xfrm>
            <a:off x="2714625" y="2505075"/>
            <a:ext cx="1065213" cy="309563"/>
          </a:xfrm>
          <a:prstGeom prst="rightArrow">
            <a:avLst>
              <a:gd name="adj1" fmla="val 50000"/>
              <a:gd name="adj2" fmla="val 86026"/>
            </a:avLst>
          </a:prstGeom>
          <a:solidFill>
            <a:srgbClr val="FF9900"/>
          </a:solidFill>
          <a:ln w="9525">
            <a:solidFill>
              <a:schemeClr val="folHlink"/>
            </a:solidFill>
            <a:miter lim="800000"/>
            <a:headEnd/>
            <a:tailEnd/>
          </a:ln>
        </p:spPr>
        <p:txBody>
          <a:bodyPr/>
          <a:lstStyle/>
          <a:p>
            <a:endParaRPr lang="zh-CN" altLang="en-US"/>
          </a:p>
        </p:txBody>
      </p:sp>
      <p:sp>
        <p:nvSpPr>
          <p:cNvPr id="49161" name="AutoShape 9"/>
          <p:cNvSpPr>
            <a:spLocks noChangeArrowheads="1"/>
          </p:cNvSpPr>
          <p:nvPr/>
        </p:nvSpPr>
        <p:spPr bwMode="auto">
          <a:xfrm>
            <a:off x="5378450" y="2505075"/>
            <a:ext cx="1065213" cy="309563"/>
          </a:xfrm>
          <a:prstGeom prst="rightArrow">
            <a:avLst>
              <a:gd name="adj1" fmla="val 50000"/>
              <a:gd name="adj2" fmla="val 86026"/>
            </a:avLst>
          </a:prstGeom>
          <a:solidFill>
            <a:srgbClr val="FF9900"/>
          </a:solidFill>
          <a:ln w="9525">
            <a:solidFill>
              <a:schemeClr val="folHlink"/>
            </a:solidFill>
            <a:miter lim="800000"/>
            <a:headEnd/>
            <a:tailEnd/>
          </a:ln>
        </p:spPr>
        <p:txBody>
          <a:bodyPr/>
          <a:lstStyle/>
          <a:p>
            <a:endParaRPr lang="zh-CN" altLang="en-US"/>
          </a:p>
        </p:txBody>
      </p:sp>
      <p:sp>
        <p:nvSpPr>
          <p:cNvPr id="49162" name="AutoShape 10"/>
          <p:cNvSpPr>
            <a:spLocks noChangeArrowheads="1"/>
          </p:cNvSpPr>
          <p:nvPr/>
        </p:nvSpPr>
        <p:spPr bwMode="auto">
          <a:xfrm>
            <a:off x="7081838" y="3746500"/>
            <a:ext cx="319087" cy="619125"/>
          </a:xfrm>
          <a:prstGeom prst="downArrow">
            <a:avLst>
              <a:gd name="adj1" fmla="val 50000"/>
              <a:gd name="adj2" fmla="val 48508"/>
            </a:avLst>
          </a:prstGeom>
          <a:solidFill>
            <a:srgbClr val="FF9900"/>
          </a:solidFill>
          <a:ln w="9525">
            <a:solidFill>
              <a:schemeClr val="folHlink"/>
            </a:solidFill>
            <a:miter lim="800000"/>
            <a:headEnd/>
            <a:tailEnd/>
          </a:ln>
        </p:spPr>
        <p:txBody>
          <a:bodyPr vert="eaVert"/>
          <a:lstStyle/>
          <a:p>
            <a:endParaRPr lang="zh-CN" altLang="en-US"/>
          </a:p>
        </p:txBody>
      </p:sp>
      <p:sp>
        <p:nvSpPr>
          <p:cNvPr id="49163" name="AutoShape 11"/>
          <p:cNvSpPr>
            <a:spLocks noChangeArrowheads="1"/>
          </p:cNvSpPr>
          <p:nvPr/>
        </p:nvSpPr>
        <p:spPr bwMode="auto">
          <a:xfrm>
            <a:off x="5378450" y="4986338"/>
            <a:ext cx="1065213" cy="311150"/>
          </a:xfrm>
          <a:prstGeom prst="leftArrow">
            <a:avLst>
              <a:gd name="adj1" fmla="val 50000"/>
              <a:gd name="adj2" fmla="val 85587"/>
            </a:avLst>
          </a:prstGeom>
          <a:solidFill>
            <a:srgbClr val="FF9900"/>
          </a:solidFill>
          <a:ln w="9525">
            <a:solidFill>
              <a:schemeClr val="folHlink"/>
            </a:solidFill>
            <a:miter lim="800000"/>
            <a:headEnd/>
            <a:tailEnd/>
          </a:ln>
        </p:spPr>
        <p:txBody>
          <a:bodyPr/>
          <a:lstStyle/>
          <a:p>
            <a:endParaRPr lang="zh-CN" altLang="en-US"/>
          </a:p>
        </p:txBody>
      </p:sp>
      <p:sp>
        <p:nvSpPr>
          <p:cNvPr id="49164" name="AutoShape 12"/>
          <p:cNvSpPr>
            <a:spLocks noChangeArrowheads="1"/>
          </p:cNvSpPr>
          <p:nvPr/>
        </p:nvSpPr>
        <p:spPr bwMode="auto">
          <a:xfrm>
            <a:off x="2714625" y="4986338"/>
            <a:ext cx="1065213" cy="311150"/>
          </a:xfrm>
          <a:prstGeom prst="leftArrow">
            <a:avLst>
              <a:gd name="adj1" fmla="val 50000"/>
              <a:gd name="adj2" fmla="val 85587"/>
            </a:avLst>
          </a:prstGeom>
          <a:solidFill>
            <a:srgbClr val="FF9900"/>
          </a:solidFill>
          <a:ln w="9525">
            <a:solidFill>
              <a:schemeClr val="folHlink"/>
            </a:solidFill>
            <a:miter lim="800000"/>
            <a:headEnd/>
            <a:tailEnd/>
          </a:ln>
        </p:spPr>
        <p:txBody>
          <a:bodyPr/>
          <a:lstStyle/>
          <a:p>
            <a:endParaRPr lang="zh-CN" altLang="en-US"/>
          </a:p>
        </p:txBody>
      </p:sp>
      <p:sp>
        <p:nvSpPr>
          <p:cNvPr id="49165" name="AutoShape 13"/>
          <p:cNvSpPr>
            <a:spLocks noChangeArrowheads="1"/>
          </p:cNvSpPr>
          <p:nvPr/>
        </p:nvSpPr>
        <p:spPr bwMode="auto">
          <a:xfrm>
            <a:off x="1755775" y="3746500"/>
            <a:ext cx="319088" cy="619125"/>
          </a:xfrm>
          <a:prstGeom prst="upArrow">
            <a:avLst>
              <a:gd name="adj1" fmla="val 50000"/>
              <a:gd name="adj2" fmla="val 48507"/>
            </a:avLst>
          </a:prstGeom>
          <a:solidFill>
            <a:srgbClr val="FF9900"/>
          </a:solidFill>
          <a:ln w="9525">
            <a:solidFill>
              <a:schemeClr val="folHlink"/>
            </a:solidFill>
            <a:miter lim="800000"/>
            <a:headEnd/>
            <a:tailEnd/>
          </a:ln>
        </p:spPr>
        <p:txBody>
          <a:bodyPr vert="eaVert"/>
          <a:lstStyle/>
          <a:p>
            <a:endParaRPr lang="zh-CN" altLang="en-US"/>
          </a:p>
        </p:txBody>
      </p:sp>
      <p:sp>
        <p:nvSpPr>
          <p:cNvPr id="49166" name="Rectangle 14"/>
          <p:cNvSpPr>
            <a:spLocks noGrp="1" noChangeArrowheads="1"/>
          </p:cNvSpPr>
          <p:nvPr>
            <p:ph type="title"/>
          </p:nvPr>
        </p:nvSpPr>
        <p:spPr/>
        <p:txBody>
          <a:bodyPr/>
          <a:lstStyle/>
          <a:p>
            <a:pPr eaLnBrk="1" hangingPunct="1"/>
            <a:r>
              <a:rPr lang="zh-CN" altLang="en-US" smtClean="0"/>
              <a:t>招聘的程序</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normAutofit fontScale="90000"/>
          </a:bodyPr>
          <a:lstStyle/>
          <a:p>
            <a:r>
              <a:rPr lang="zh-CN" altLang="en-US" sz="3200" b="1" i="1" smtClean="0">
                <a:solidFill>
                  <a:srgbClr val="FF0000"/>
                </a:solidFill>
              </a:rPr>
              <a:t>招聘经理的能力之</a:t>
            </a:r>
            <a:br>
              <a:rPr lang="zh-CN" altLang="en-US" sz="3200" b="1" i="1" smtClean="0">
                <a:solidFill>
                  <a:srgbClr val="FF0000"/>
                </a:solidFill>
              </a:rPr>
            </a:br>
            <a:r>
              <a:rPr lang="zh-CN" altLang="en-US" sz="2000" b="1" smtClean="0">
                <a:solidFill>
                  <a:schemeClr val="accent2"/>
                </a:solidFill>
              </a:rPr>
              <a:t>－－有很好的判断能力</a:t>
            </a:r>
            <a:br>
              <a:rPr lang="zh-CN" altLang="en-US" sz="2000" b="1" smtClean="0">
                <a:solidFill>
                  <a:schemeClr val="accent2"/>
                </a:solidFill>
              </a:rPr>
            </a:br>
            <a:endParaRPr lang="zh-CN" altLang="en-US" sz="2000" b="1" smtClean="0">
              <a:solidFill>
                <a:schemeClr val="accent2"/>
              </a:solidFill>
            </a:endParaRPr>
          </a:p>
        </p:txBody>
      </p:sp>
      <p:sp>
        <p:nvSpPr>
          <p:cNvPr id="523267" name="Rectangle 3"/>
          <p:cNvSpPr>
            <a:spLocks noGrp="1" noChangeArrowheads="1"/>
          </p:cNvSpPr>
          <p:nvPr>
            <p:ph sz="half" idx="1"/>
          </p:nvPr>
        </p:nvSpPr>
        <p:spPr>
          <a:xfrm>
            <a:off x="457200" y="1600200"/>
            <a:ext cx="4033838" cy="4525963"/>
          </a:xfrm>
        </p:spPr>
        <p:txBody>
          <a:bodyPr/>
          <a:lstStyle/>
          <a:p>
            <a:r>
              <a:rPr lang="zh-CN" altLang="en-US" sz="2400" b="1" smtClean="0"/>
              <a:t>要有很好的观察能力，能洞察候选人面试时在表达过程中话语的潜在含义，对候选人的基本素质、学习能力、沟通能力、适应企业文化能力以及团队合作能力要能够做出比较准确的判断。</a:t>
            </a:r>
          </a:p>
          <a:p>
            <a:endParaRPr lang="zh-CN" altLang="en-US" b="1" smtClean="0"/>
          </a:p>
        </p:txBody>
      </p:sp>
      <p:pic>
        <p:nvPicPr>
          <p:cNvPr id="523268" name="Picture 4"/>
          <p:cNvPicPr>
            <a:picLocks noGrp="1" noChangeAspect="1" noChangeArrowheads="1"/>
          </p:cNvPicPr>
          <p:nvPr>
            <p:ph sz="half" idx="2"/>
          </p:nvPr>
        </p:nvPicPr>
        <p:blipFill>
          <a:blip r:embed="rId2" cstate="print"/>
          <a:srcRect/>
          <a:stretch>
            <a:fillRect/>
          </a:stretch>
        </p:blipFill>
        <p:spPr>
          <a:xfrm>
            <a:off x="5060950" y="1647825"/>
            <a:ext cx="3406775" cy="4356100"/>
          </a:xfrm>
          <a:noFill/>
          <a:ln/>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normAutofit fontScale="90000"/>
          </a:bodyPr>
          <a:lstStyle/>
          <a:p>
            <a:r>
              <a:rPr lang="zh-CN" altLang="en-US" sz="3600" smtClean="0">
                <a:solidFill>
                  <a:srgbClr val="FF0000"/>
                </a:solidFill>
              </a:rPr>
              <a:t/>
            </a:r>
            <a:br>
              <a:rPr lang="zh-CN" altLang="en-US" sz="3600" smtClean="0">
                <a:solidFill>
                  <a:srgbClr val="FF0000"/>
                </a:solidFill>
              </a:rPr>
            </a:br>
            <a:r>
              <a:rPr lang="zh-CN" altLang="en-US" sz="3600" smtClean="0">
                <a:solidFill>
                  <a:srgbClr val="FF0000"/>
                </a:solidFill>
              </a:rPr>
              <a:t/>
            </a:r>
            <a:br>
              <a:rPr lang="zh-CN" altLang="en-US" sz="3600" smtClean="0">
                <a:solidFill>
                  <a:srgbClr val="FF0000"/>
                </a:solidFill>
              </a:rPr>
            </a:br>
            <a:r>
              <a:rPr lang="zh-CN" altLang="en-US" sz="3200" b="1" i="1" smtClean="0">
                <a:solidFill>
                  <a:srgbClr val="FF0000"/>
                </a:solidFill>
              </a:rPr>
              <a:t>招聘经理的能力之</a:t>
            </a:r>
            <a:br>
              <a:rPr lang="zh-CN" altLang="en-US" sz="3200" b="1" i="1" smtClean="0">
                <a:solidFill>
                  <a:srgbClr val="FF0000"/>
                </a:solidFill>
              </a:rPr>
            </a:br>
            <a:r>
              <a:rPr lang="zh-CN" altLang="en-US" sz="2800" smtClean="0"/>
              <a:t>－－</a:t>
            </a:r>
            <a:r>
              <a:rPr lang="zh-CN" altLang="en-US" sz="2000" b="1" smtClean="0">
                <a:solidFill>
                  <a:schemeClr val="accent2"/>
                </a:solidFill>
              </a:rPr>
              <a:t>了解所在行业的招聘市场知识</a:t>
            </a:r>
            <a:br>
              <a:rPr lang="zh-CN" altLang="en-US" sz="2000" b="1" smtClean="0">
                <a:solidFill>
                  <a:schemeClr val="accent2"/>
                </a:solidFill>
              </a:rPr>
            </a:br>
            <a:endParaRPr lang="zh-CN" altLang="en-US" sz="2000" b="1" smtClean="0">
              <a:solidFill>
                <a:schemeClr val="accent2"/>
              </a:solidFill>
            </a:endParaRPr>
          </a:p>
        </p:txBody>
      </p:sp>
      <p:sp>
        <p:nvSpPr>
          <p:cNvPr id="524291" name="Rectangle 3"/>
          <p:cNvSpPr>
            <a:spLocks noGrp="1" noChangeArrowheads="1"/>
          </p:cNvSpPr>
          <p:nvPr>
            <p:ph sz="half" idx="1"/>
          </p:nvPr>
        </p:nvSpPr>
        <p:spPr>
          <a:xfrm>
            <a:off x="250825" y="2332038"/>
            <a:ext cx="4033838" cy="4525962"/>
          </a:xfrm>
        </p:spPr>
        <p:txBody>
          <a:bodyPr/>
          <a:lstStyle/>
          <a:p>
            <a:r>
              <a:rPr lang="zh-CN" altLang="en-US" sz="2400" b="1" smtClean="0"/>
              <a:t>了解招聘岗位的市场知识，竞争对手情况，人才市场工资水平、找人的渠道等等</a:t>
            </a:r>
          </a:p>
          <a:p>
            <a:endParaRPr lang="zh-CN" altLang="en-US" b="1" smtClean="0"/>
          </a:p>
        </p:txBody>
      </p:sp>
      <p:pic>
        <p:nvPicPr>
          <p:cNvPr id="524292" name="Picture 4"/>
          <p:cNvPicPr>
            <a:picLocks noGrp="1" noChangeAspect="1" noChangeArrowheads="1"/>
          </p:cNvPicPr>
          <p:nvPr>
            <p:ph sz="half" idx="2"/>
          </p:nvPr>
        </p:nvPicPr>
        <p:blipFill>
          <a:blip r:embed="rId2" cstate="print"/>
          <a:stretch>
            <a:fillRect/>
          </a:stretch>
        </p:blipFill>
        <p:spPr>
          <a:xfrm>
            <a:off x="5302250" y="2675731"/>
            <a:ext cx="2730500" cy="2374900"/>
          </a:xfrm>
          <a:noFill/>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755650" y="274638"/>
            <a:ext cx="7848600" cy="633412"/>
          </a:xfrm>
        </p:spPr>
        <p:txBody>
          <a:bodyPr>
            <a:normAutofit fontScale="90000"/>
          </a:bodyPr>
          <a:lstStyle/>
          <a:p>
            <a:r>
              <a:rPr lang="zh-CN" altLang="en-US" sz="3600" smtClean="0">
                <a:solidFill>
                  <a:srgbClr val="FF0000"/>
                </a:solidFill>
              </a:rPr>
              <a:t/>
            </a:r>
            <a:br>
              <a:rPr lang="zh-CN" altLang="en-US" sz="3600" smtClean="0">
                <a:solidFill>
                  <a:srgbClr val="FF0000"/>
                </a:solidFill>
              </a:rPr>
            </a:br>
            <a:r>
              <a:rPr lang="zh-CN" altLang="en-US" sz="3600" smtClean="0">
                <a:solidFill>
                  <a:srgbClr val="FF0000"/>
                </a:solidFill>
              </a:rPr>
              <a:t/>
            </a:r>
            <a:br>
              <a:rPr lang="zh-CN" altLang="en-US" sz="3600" smtClean="0">
                <a:solidFill>
                  <a:srgbClr val="FF0000"/>
                </a:solidFill>
              </a:rPr>
            </a:br>
            <a:r>
              <a:rPr lang="zh-CN" altLang="en-US" sz="3200" b="1" i="1" smtClean="0">
                <a:solidFill>
                  <a:srgbClr val="FF0000"/>
                </a:solidFill>
              </a:rPr>
              <a:t>招聘经理的能力之</a:t>
            </a:r>
            <a:br>
              <a:rPr lang="zh-CN" altLang="en-US" sz="3200" b="1" i="1" smtClean="0">
                <a:solidFill>
                  <a:srgbClr val="FF0000"/>
                </a:solidFill>
              </a:rPr>
            </a:br>
            <a:r>
              <a:rPr lang="zh-CN" altLang="en-US" sz="2000" b="1" smtClean="0">
                <a:solidFill>
                  <a:schemeClr val="accent2"/>
                </a:solidFill>
              </a:rPr>
              <a:t>－－要有很好的咨询、辅导能力</a:t>
            </a:r>
            <a:br>
              <a:rPr lang="zh-CN" altLang="en-US" sz="2000" b="1" smtClean="0">
                <a:solidFill>
                  <a:schemeClr val="accent2"/>
                </a:solidFill>
              </a:rPr>
            </a:br>
            <a:endParaRPr lang="zh-CN" altLang="en-US" sz="2000" b="1" smtClean="0">
              <a:solidFill>
                <a:schemeClr val="accent2"/>
              </a:solidFill>
            </a:endParaRPr>
          </a:p>
        </p:txBody>
      </p:sp>
      <p:sp>
        <p:nvSpPr>
          <p:cNvPr id="525315" name="Rectangle 3"/>
          <p:cNvSpPr>
            <a:spLocks noGrp="1" noChangeArrowheads="1"/>
          </p:cNvSpPr>
          <p:nvPr>
            <p:ph sz="half" idx="1"/>
          </p:nvPr>
        </p:nvSpPr>
        <p:spPr>
          <a:xfrm>
            <a:off x="457200" y="1600200"/>
            <a:ext cx="4033838" cy="4525963"/>
          </a:xfrm>
        </p:spPr>
        <p:txBody>
          <a:bodyPr/>
          <a:lstStyle/>
          <a:p>
            <a:r>
              <a:rPr lang="zh-CN" altLang="en-US" sz="2400" b="1" smtClean="0"/>
              <a:t>在招聘过程中坚持原则，又不降低效率，与用人部门经理在岗位需求方面达成共识，影响用人部门经理</a:t>
            </a:r>
            <a:r>
              <a:rPr lang="en-US" altLang="zh-CN" sz="2400" b="1" smtClean="0"/>
              <a:t>.</a:t>
            </a:r>
          </a:p>
          <a:p>
            <a:endParaRPr lang="zh-CN" altLang="en-US" b="1" smtClean="0"/>
          </a:p>
        </p:txBody>
      </p:sp>
      <p:pic>
        <p:nvPicPr>
          <p:cNvPr id="525316" name="Picture 4"/>
          <p:cNvPicPr>
            <a:picLocks noGrp="1" noChangeAspect="1" noChangeArrowheads="1"/>
          </p:cNvPicPr>
          <p:nvPr>
            <p:ph sz="half" idx="2"/>
          </p:nvPr>
        </p:nvPicPr>
        <p:blipFill>
          <a:blip r:embed="rId2" cstate="print"/>
          <a:stretch>
            <a:fillRect/>
          </a:stretch>
        </p:blipFill>
        <p:spPr>
          <a:xfrm>
            <a:off x="4648200" y="2431616"/>
            <a:ext cx="4038600" cy="2863130"/>
          </a:xfrm>
          <a:noFill/>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6" name="Rectangle 4"/>
          <p:cNvSpPr>
            <a:spLocks noGrp="1" noChangeArrowheads="1"/>
          </p:cNvSpPr>
          <p:nvPr>
            <p:ph type="ctrTitle"/>
          </p:nvPr>
        </p:nvSpPr>
        <p:spPr/>
        <p:txBody>
          <a:bodyPr/>
          <a:lstStyle/>
          <a:p>
            <a:r>
              <a:rPr lang="zh-CN" altLang="en-US" b="1" smtClean="0">
                <a:solidFill>
                  <a:srgbClr val="FF0000"/>
                </a:solidFill>
              </a:rPr>
              <a:t>招聘经理胜任素质模型</a:t>
            </a:r>
          </a:p>
        </p:txBody>
      </p:sp>
      <p:pic>
        <p:nvPicPr>
          <p:cNvPr id="730118" name="Picture 6" descr="GP07214"/>
          <p:cNvPicPr>
            <a:picLocks noGrp="1" noChangeAspect="1" noChangeArrowheads="1"/>
          </p:cNvPicPr>
          <p:nvPr>
            <p:ph type="subTitle" idx="1"/>
          </p:nvPr>
        </p:nvPicPr>
        <p:blipFill>
          <a:blip r:embed="rId2" cstate="print"/>
          <a:stretch>
            <a:fillRect/>
          </a:stretch>
        </p:blipFill>
        <p:spPr>
          <a:xfrm>
            <a:off x="3695700" y="3886200"/>
            <a:ext cx="1752600" cy="1752600"/>
          </a:xfrm>
          <a:noFill/>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4" name="Rectangle 4"/>
          <p:cNvSpPr>
            <a:spLocks noGrp="1" noChangeArrowheads="1"/>
          </p:cNvSpPr>
          <p:nvPr>
            <p:ph type="title"/>
          </p:nvPr>
        </p:nvSpPr>
        <p:spPr/>
        <p:txBody>
          <a:bodyPr/>
          <a:lstStyle/>
          <a:p>
            <a:endParaRPr lang="zh-CN" altLang="en-US" smtClean="0"/>
          </a:p>
        </p:txBody>
      </p:sp>
      <p:pic>
        <p:nvPicPr>
          <p:cNvPr id="732165" name="对象 1"/>
          <p:cNvPicPr>
            <a:picLocks noChangeArrowheads="1"/>
          </p:cNvPicPr>
          <p:nvPr/>
        </p:nvPicPr>
        <p:blipFill>
          <a:blip r:embed="rId2" cstate="print"/>
          <a:srcRect t="-491" b="-4253"/>
          <a:stretch>
            <a:fillRect/>
          </a:stretch>
        </p:blipFill>
        <p:spPr bwMode="auto">
          <a:xfrm>
            <a:off x="1258888" y="1628775"/>
            <a:ext cx="6265862" cy="4248150"/>
          </a:xfrm>
          <a:prstGeom prst="rect">
            <a:avLst/>
          </a:prstGeom>
          <a:noFill/>
          <a:ln w="9525">
            <a:noFill/>
            <a:miter lim="800000"/>
            <a:headEnd/>
            <a:tailEnd/>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2" name="Rectangle 4"/>
          <p:cNvSpPr>
            <a:spLocks noGrp="1" noChangeArrowheads="1"/>
          </p:cNvSpPr>
          <p:nvPr>
            <p:ph type="title"/>
          </p:nvPr>
        </p:nvSpPr>
        <p:spPr/>
        <p:txBody>
          <a:bodyPr/>
          <a:lstStyle/>
          <a:p>
            <a:r>
              <a:rPr lang="zh-CN" altLang="en-US" sz="3200" b="1" i="1" smtClean="0">
                <a:solidFill>
                  <a:srgbClr val="FF0000"/>
                </a:solidFill>
              </a:rPr>
              <a:t>招聘经理胜任素质模型</a:t>
            </a:r>
          </a:p>
        </p:txBody>
      </p:sp>
      <p:sp>
        <p:nvSpPr>
          <p:cNvPr id="734213" name="Rectangle 5"/>
          <p:cNvSpPr>
            <a:spLocks noGrp="1" noChangeArrowheads="1"/>
          </p:cNvSpPr>
          <p:nvPr>
            <p:ph sz="half" idx="1"/>
          </p:nvPr>
        </p:nvSpPr>
        <p:spPr>
          <a:xfrm>
            <a:off x="468313" y="1628775"/>
            <a:ext cx="4038600" cy="4525963"/>
          </a:xfrm>
        </p:spPr>
        <p:txBody>
          <a:bodyPr/>
          <a:lstStyle/>
          <a:p>
            <a:r>
              <a:rPr lang="zh-CN" altLang="en-US" sz="1800" b="1" smtClean="0">
                <a:solidFill>
                  <a:srgbClr val="FF0000"/>
                </a:solidFill>
              </a:rPr>
              <a:t>知识</a:t>
            </a:r>
            <a:r>
              <a:rPr lang="en-US" altLang="zh-CN" sz="1800" b="1" smtClean="0">
                <a:solidFill>
                  <a:srgbClr val="FF0000"/>
                </a:solidFill>
              </a:rPr>
              <a:t>/</a:t>
            </a:r>
            <a:r>
              <a:rPr lang="zh-CN" altLang="en-US" sz="1800" b="1" smtClean="0">
                <a:solidFill>
                  <a:srgbClr val="FF0000"/>
                </a:solidFill>
              </a:rPr>
              <a:t>技能</a:t>
            </a:r>
          </a:p>
          <a:p>
            <a:r>
              <a:rPr lang="zh-CN" altLang="en-US" sz="1800" b="1" smtClean="0"/>
              <a:t>财务、成本、战略、人力、生产、项目、档案、合同、法律、产品、品质、安全、市场营销、供应链、研发、设备、工艺、信息系统、职位分析知识</a:t>
            </a:r>
          </a:p>
          <a:p>
            <a:r>
              <a:rPr lang="zh-CN" altLang="en-US" sz="1800" b="1" smtClean="0"/>
              <a:t>商务写作技能、计算机应用技能、岗位所需操作技能、面试技能</a:t>
            </a:r>
          </a:p>
        </p:txBody>
      </p:sp>
      <p:sp>
        <p:nvSpPr>
          <p:cNvPr id="734214" name="Rectangle 6"/>
          <p:cNvSpPr>
            <a:spLocks noGrp="1" noChangeArrowheads="1"/>
          </p:cNvSpPr>
          <p:nvPr>
            <p:ph sz="quarter" idx="2"/>
          </p:nvPr>
        </p:nvSpPr>
        <p:spPr>
          <a:xfrm>
            <a:off x="4643438" y="1557338"/>
            <a:ext cx="4038600" cy="2185987"/>
          </a:xfrm>
        </p:spPr>
        <p:txBody>
          <a:bodyPr/>
          <a:lstStyle/>
          <a:p>
            <a:r>
              <a:rPr lang="zh-CN" altLang="en-US" sz="1800" b="1" smtClean="0">
                <a:solidFill>
                  <a:srgbClr val="FF0000"/>
                </a:solidFill>
              </a:rPr>
              <a:t>通用能力</a:t>
            </a:r>
            <a:r>
              <a:rPr lang="zh-CN" altLang="en-US" sz="1800" b="1" smtClean="0"/>
              <a:t>                                 </a:t>
            </a:r>
            <a:endParaRPr lang="zh-CN" altLang="en-US" sz="1800" smtClean="0"/>
          </a:p>
          <a:p>
            <a:r>
              <a:rPr lang="zh-CN" altLang="en-US" sz="1800" b="1" smtClean="0"/>
              <a:t>计划能力              沟通能力</a:t>
            </a:r>
          </a:p>
          <a:p>
            <a:r>
              <a:rPr lang="zh-CN" altLang="en-US" sz="1800" b="1" smtClean="0"/>
              <a:t>信息分析能力      人际交往能力</a:t>
            </a:r>
          </a:p>
          <a:p>
            <a:r>
              <a:rPr lang="zh-CN" altLang="en-US" sz="1800" b="1" smtClean="0"/>
              <a:t>招聘管理             谈判能力</a:t>
            </a:r>
          </a:p>
        </p:txBody>
      </p:sp>
      <p:sp>
        <p:nvSpPr>
          <p:cNvPr id="734215" name="Rectangle 7"/>
          <p:cNvSpPr>
            <a:spLocks noGrp="1" noChangeArrowheads="1"/>
          </p:cNvSpPr>
          <p:nvPr>
            <p:ph sz="quarter" idx="3"/>
          </p:nvPr>
        </p:nvSpPr>
        <p:spPr>
          <a:xfrm>
            <a:off x="4643438" y="3933825"/>
            <a:ext cx="4038600" cy="2187575"/>
          </a:xfrm>
        </p:spPr>
        <p:txBody>
          <a:bodyPr/>
          <a:lstStyle/>
          <a:p>
            <a:r>
              <a:rPr lang="zh-CN" altLang="en-US" sz="1800" b="1" smtClean="0">
                <a:solidFill>
                  <a:srgbClr val="FF0000"/>
                </a:solidFill>
              </a:rPr>
              <a:t>专业能力素质</a:t>
            </a:r>
            <a:endParaRPr lang="zh-CN" altLang="en-US" sz="1800" smtClean="0">
              <a:solidFill>
                <a:srgbClr val="FF0000"/>
              </a:solidFill>
            </a:endParaRPr>
          </a:p>
          <a:p>
            <a:r>
              <a:rPr lang="zh-CN" altLang="en-US" sz="1800" b="1" smtClean="0"/>
              <a:t>客户导向          绩效导向</a:t>
            </a:r>
          </a:p>
          <a:p>
            <a:r>
              <a:rPr lang="zh-CN" altLang="en-US" sz="1800" b="1" smtClean="0"/>
              <a:t>学习能力          创新能力</a:t>
            </a:r>
          </a:p>
          <a:p>
            <a:r>
              <a:rPr lang="zh-CN" altLang="en-US" sz="1800" b="1" smtClean="0"/>
              <a:t>尽职敬业          积极进取</a:t>
            </a:r>
          </a:p>
          <a:p>
            <a:r>
              <a:rPr lang="zh-CN" altLang="en-US" sz="1800" b="1" smtClean="0"/>
              <a:t>执行力</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838200" y="669925"/>
            <a:ext cx="7772400" cy="701675"/>
          </a:xfrm>
        </p:spPr>
        <p:txBody>
          <a:bodyPr>
            <a:normAutofit fontScale="90000"/>
          </a:bodyPr>
          <a:lstStyle/>
          <a:p>
            <a:pPr eaLnBrk="1" hangingPunct="1"/>
            <a:r>
              <a:rPr lang="zh-CN" altLang="en-US" b="1" smtClean="0"/>
              <a:t>面试前的技术准备</a:t>
            </a:r>
            <a:endParaRPr lang="zh-CN" altLang="en-US" smtClean="0"/>
          </a:p>
        </p:txBody>
      </p:sp>
      <p:sp>
        <p:nvSpPr>
          <p:cNvPr id="90115" name="Rectangle 3"/>
          <p:cNvSpPr>
            <a:spLocks noGrp="1" noChangeArrowheads="1"/>
          </p:cNvSpPr>
          <p:nvPr>
            <p:ph idx="1"/>
          </p:nvPr>
        </p:nvSpPr>
        <p:spPr>
          <a:xfrm>
            <a:off x="827088" y="1844675"/>
            <a:ext cx="7772400" cy="4114800"/>
          </a:xfrm>
        </p:spPr>
        <p:txBody>
          <a:bodyPr>
            <a:normAutofit lnSpcReduction="10000"/>
          </a:bodyPr>
          <a:lstStyle/>
          <a:p>
            <a:pPr eaLnBrk="1" hangingPunct="1">
              <a:buFont typeface="Wingdings" pitchFamily="2" charset="2"/>
              <a:buNone/>
            </a:pPr>
            <a:r>
              <a:rPr lang="en-US" altLang="zh-CN" smtClean="0"/>
              <a:t>1</a:t>
            </a:r>
            <a:r>
              <a:rPr lang="zh-CN" altLang="en-US" smtClean="0"/>
              <a:t>、设计应聘人员登记表</a:t>
            </a:r>
          </a:p>
          <a:p>
            <a:pPr lvl="1" algn="just" eaLnBrk="1" hangingPunct="1"/>
            <a:r>
              <a:rPr lang="zh-CN" altLang="en-US" smtClean="0"/>
              <a:t> 最大限度的获取应聘人员的信息</a:t>
            </a:r>
          </a:p>
          <a:p>
            <a:pPr lvl="1" algn="just" eaLnBrk="1" hangingPunct="1"/>
            <a:r>
              <a:rPr lang="zh-CN" altLang="en-US" smtClean="0"/>
              <a:t> 做为初选的手段减少面试的成本</a:t>
            </a:r>
          </a:p>
          <a:p>
            <a:pPr algn="just" eaLnBrk="1" hangingPunct="1">
              <a:buFont typeface="Wingdings" pitchFamily="2" charset="2"/>
              <a:buNone/>
            </a:pPr>
            <a:endParaRPr lang="zh-CN" altLang="en-US" sz="1000" smtClean="0"/>
          </a:p>
          <a:p>
            <a:pPr algn="just" eaLnBrk="1" hangingPunct="1">
              <a:buFont typeface="Wingdings" pitchFamily="2" charset="2"/>
              <a:buNone/>
            </a:pPr>
            <a:r>
              <a:rPr lang="en-US" altLang="zh-CN" smtClean="0"/>
              <a:t>2</a:t>
            </a:r>
            <a:r>
              <a:rPr lang="zh-CN" altLang="en-US" smtClean="0"/>
              <a:t>、设计面试评价要素和评价表</a:t>
            </a:r>
          </a:p>
          <a:p>
            <a:pPr lvl="1" eaLnBrk="1" hangingPunct="1"/>
            <a:r>
              <a:rPr lang="zh-CN" altLang="en-US" smtClean="0"/>
              <a:t>评价要素的选取应根据岗位的要求</a:t>
            </a:r>
          </a:p>
          <a:p>
            <a:pPr lvl="2" eaLnBrk="1" hangingPunct="1"/>
            <a:r>
              <a:rPr lang="zh-CN" altLang="en-US" smtClean="0"/>
              <a:t>与个人基本能力和素质相关的心理要素</a:t>
            </a:r>
          </a:p>
          <a:p>
            <a:pPr lvl="2" eaLnBrk="1" hangingPunct="1"/>
            <a:r>
              <a:rPr lang="zh-CN" altLang="en-US" smtClean="0"/>
              <a:t>与完成工作相关的技能要素</a:t>
            </a:r>
          </a:p>
          <a:p>
            <a:pPr lvl="1" eaLnBrk="1" hangingPunct="1"/>
            <a:r>
              <a:rPr lang="zh-CN" altLang="en-US" smtClean="0"/>
              <a:t>评价表格的设计应简单、实用</a:t>
            </a:r>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609600" y="1935163"/>
            <a:ext cx="7848600" cy="4664075"/>
          </a:xfrm>
          <a:prstGeom prst="rect">
            <a:avLst/>
          </a:prstGeom>
          <a:noFill/>
          <a:ln w="9525">
            <a:noFill/>
            <a:miter lim="800000"/>
            <a:headEnd/>
            <a:tailEnd/>
          </a:ln>
        </p:spPr>
        <p:txBody>
          <a:bodyPr>
            <a:spAutoFit/>
          </a:bodyPr>
          <a:lstStyle/>
          <a:p>
            <a:pPr marL="285750" indent="-285750">
              <a:lnSpc>
                <a:spcPct val="140000"/>
              </a:lnSpc>
              <a:spcBef>
                <a:spcPct val="20000"/>
              </a:spcBef>
              <a:buClr>
                <a:srgbClr val="339966"/>
              </a:buClr>
              <a:buFont typeface="Wingdings" pitchFamily="2" charset="2"/>
              <a:buChar char="¯"/>
            </a:pPr>
            <a:r>
              <a:rPr lang="zh-CN" altLang="en-US" sz="2000" b="0">
                <a:latin typeface="幼圆" pitchFamily="49" charset="-122"/>
                <a:ea typeface="幼圆" pitchFamily="49" charset="-122"/>
              </a:rPr>
              <a:t>通过工作分析确定工作要求</a:t>
            </a:r>
          </a:p>
          <a:p>
            <a:pPr marL="285750" indent="-285750">
              <a:lnSpc>
                <a:spcPct val="140000"/>
              </a:lnSpc>
              <a:spcBef>
                <a:spcPct val="20000"/>
              </a:spcBef>
              <a:buClr>
                <a:srgbClr val="339966"/>
              </a:buClr>
              <a:buFont typeface="Wingdings" pitchFamily="2" charset="2"/>
              <a:buChar char="¯"/>
            </a:pPr>
            <a:r>
              <a:rPr lang="zh-CN" altLang="en-US" sz="2000" b="0">
                <a:latin typeface="幼圆" pitchFamily="49" charset="-122"/>
                <a:ea typeface="幼圆" pitchFamily="49" charset="-122"/>
              </a:rPr>
              <a:t>只着重了解工作要求的那些知识、技术、能力和其他特点（</a:t>
            </a:r>
            <a:r>
              <a:rPr lang="en-US" altLang="zh-CN" sz="2000" b="0">
                <a:latin typeface="Arial" charset="0"/>
                <a:ea typeface="幼圆" pitchFamily="49" charset="-122"/>
              </a:rPr>
              <a:t>Knowledge, Skills, Ability and Other characteristics, KSAOs</a:t>
            </a:r>
            <a:r>
              <a:rPr lang="zh-CN" altLang="en-US" sz="2000" b="0">
                <a:latin typeface="Arial" charset="0"/>
                <a:ea typeface="幼圆" pitchFamily="49" charset="-122"/>
              </a:rPr>
              <a:t>）。</a:t>
            </a:r>
            <a:endParaRPr lang="zh-CN" altLang="en-US" sz="2000" b="0">
              <a:latin typeface="幼圆" pitchFamily="49" charset="-122"/>
              <a:ea typeface="幼圆" pitchFamily="49" charset="-122"/>
            </a:endParaRPr>
          </a:p>
          <a:p>
            <a:pPr marL="285750" indent="-285750">
              <a:lnSpc>
                <a:spcPct val="140000"/>
              </a:lnSpc>
              <a:spcBef>
                <a:spcPct val="20000"/>
              </a:spcBef>
              <a:buClr>
                <a:srgbClr val="339966"/>
              </a:buClr>
              <a:buFont typeface="Wingdings" pitchFamily="2" charset="2"/>
              <a:buChar char="¯"/>
            </a:pPr>
            <a:r>
              <a:rPr lang="zh-CN" altLang="en-US" sz="2000" b="0">
                <a:latin typeface="幼圆" pitchFamily="49" charset="-122"/>
                <a:ea typeface="幼圆" pitchFamily="49" charset="-122"/>
              </a:rPr>
              <a:t>审查个人简历和申请表时，主要注意：与工作要求相符的关键词；反映申请者是否满足工作要求的形容词和数量词；在原工作中所掌握的技术和新工作所需的技术之间转换的难易程度</a:t>
            </a:r>
          </a:p>
          <a:p>
            <a:pPr marL="285750" indent="-285750">
              <a:lnSpc>
                <a:spcPct val="140000"/>
              </a:lnSpc>
              <a:spcBef>
                <a:spcPct val="20000"/>
              </a:spcBef>
              <a:buClr>
                <a:srgbClr val="339966"/>
              </a:buClr>
              <a:buFont typeface="Wingdings" pitchFamily="2" charset="2"/>
              <a:buChar char="¯"/>
            </a:pPr>
            <a:r>
              <a:rPr lang="zh-CN" altLang="en-US" sz="2000" b="0">
                <a:latin typeface="幼圆" pitchFamily="49" charset="-122"/>
                <a:ea typeface="幼圆" pitchFamily="49" charset="-122"/>
              </a:rPr>
              <a:t>严格根据工作分析的结果设计面试问题</a:t>
            </a:r>
          </a:p>
          <a:p>
            <a:pPr marL="285750" indent="-285750">
              <a:lnSpc>
                <a:spcPct val="140000"/>
              </a:lnSpc>
              <a:spcBef>
                <a:spcPct val="20000"/>
              </a:spcBef>
              <a:buClr>
                <a:srgbClr val="339966"/>
              </a:buClr>
              <a:buFont typeface="Wingdings" pitchFamily="2" charset="2"/>
              <a:buChar char="¯"/>
            </a:pPr>
            <a:r>
              <a:rPr lang="zh-CN" altLang="en-US" sz="2000" b="0">
                <a:latin typeface="幼圆" pitchFamily="49" charset="-122"/>
                <a:ea typeface="幼圆" pitchFamily="49" charset="-122"/>
              </a:rPr>
              <a:t>在轻松的气氛下进行面试。</a:t>
            </a:r>
          </a:p>
          <a:p>
            <a:pPr marL="285750" indent="-285750">
              <a:lnSpc>
                <a:spcPct val="140000"/>
              </a:lnSpc>
              <a:spcBef>
                <a:spcPct val="20000"/>
              </a:spcBef>
              <a:buClr>
                <a:srgbClr val="339966"/>
              </a:buClr>
              <a:buFont typeface="Wingdings" pitchFamily="2" charset="2"/>
              <a:buChar char="¯"/>
            </a:pPr>
            <a:r>
              <a:rPr lang="zh-CN" altLang="en-US" sz="2000" b="0">
                <a:latin typeface="幼圆" pitchFamily="49" charset="-122"/>
                <a:ea typeface="幼圆" pitchFamily="49" charset="-122"/>
              </a:rPr>
              <a:t>编制</a:t>
            </a:r>
            <a:r>
              <a:rPr lang="en-US" altLang="zh-CN" sz="2000" b="0">
                <a:latin typeface="幼圆" pitchFamily="49" charset="-122"/>
                <a:ea typeface="幼圆" pitchFamily="49" charset="-122"/>
              </a:rPr>
              <a:t>KSAOs</a:t>
            </a:r>
            <a:r>
              <a:rPr lang="zh-CN" altLang="en-US" sz="2000" b="0">
                <a:latin typeface="幼圆" pitchFamily="49" charset="-122"/>
                <a:ea typeface="幼圆" pitchFamily="49" charset="-122"/>
              </a:rPr>
              <a:t>的表格，根据</a:t>
            </a:r>
            <a:r>
              <a:rPr lang="en-US" altLang="zh-CN" sz="2000" b="0">
                <a:latin typeface="幼圆" pitchFamily="49" charset="-122"/>
                <a:ea typeface="幼圆" pitchFamily="49" charset="-122"/>
              </a:rPr>
              <a:t>KSAOs</a:t>
            </a:r>
            <a:r>
              <a:rPr lang="zh-CN" altLang="en-US" sz="2000" b="0">
                <a:latin typeface="幼圆" pitchFamily="49" charset="-122"/>
                <a:ea typeface="幼圆" pitchFamily="49" charset="-122"/>
              </a:rPr>
              <a:t>来评价申请者</a:t>
            </a:r>
            <a:endParaRPr lang="zh-CN" altLang="en-US" sz="2000" b="0">
              <a:latin typeface="Times New Roman" pitchFamily="18" charset="0"/>
            </a:endParaRPr>
          </a:p>
        </p:txBody>
      </p:sp>
      <p:sp>
        <p:nvSpPr>
          <p:cNvPr id="91139" name="Rectangle 5"/>
          <p:cNvSpPr>
            <a:spLocks noGrp="1" noChangeArrowheads="1"/>
          </p:cNvSpPr>
          <p:nvPr>
            <p:ph type="title"/>
          </p:nvPr>
        </p:nvSpPr>
        <p:spPr/>
        <p:txBody>
          <a:bodyPr/>
          <a:lstStyle/>
          <a:p>
            <a:pPr eaLnBrk="1" hangingPunct="1"/>
            <a:r>
              <a:rPr lang="zh-CN" altLang="en-US" smtClean="0"/>
              <a:t>面试</a:t>
            </a:r>
            <a:r>
              <a:rPr lang="en-US" altLang="zh-CN" smtClean="0"/>
              <a:t>KSAOs</a:t>
            </a:r>
            <a:r>
              <a:rPr lang="zh-CN" altLang="en-US" smtClean="0"/>
              <a:t>评价表格</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620713"/>
            <a:ext cx="7885113" cy="822325"/>
          </a:xfrm>
        </p:spPr>
        <p:txBody>
          <a:bodyPr>
            <a:normAutofit fontScale="90000"/>
          </a:bodyPr>
          <a:lstStyle/>
          <a:p>
            <a:pPr eaLnBrk="1" hangingPunct="1"/>
            <a:r>
              <a:rPr lang="en-US" altLang="zh-CN" sz="2400" b="1" smtClean="0">
                <a:latin typeface="楷体_GB2312" pitchFamily="49" charset="-122"/>
                <a:ea typeface="楷体_GB2312" pitchFamily="49" charset="-122"/>
              </a:rPr>
              <a:t/>
            </a:r>
            <a:br>
              <a:rPr lang="en-US" altLang="zh-CN" sz="2400" b="1" smtClean="0">
                <a:latin typeface="楷体_GB2312" pitchFamily="49" charset="-122"/>
                <a:ea typeface="楷体_GB2312" pitchFamily="49" charset="-122"/>
              </a:rPr>
            </a:br>
            <a:r>
              <a:rPr lang="zh-CN" altLang="en-US" sz="2400" b="1" smtClean="0">
                <a:latin typeface="楷体_GB2312" pitchFamily="49" charset="-122"/>
                <a:ea typeface="楷体_GB2312" pitchFamily="49" charset="-122"/>
              </a:rPr>
              <a:t>一个候选人未来能否作出业绩取决于以下几点：</a:t>
            </a:r>
            <a:endParaRPr lang="zh-CN" altLang="en-US" sz="2400" smtClean="0">
              <a:latin typeface="楷体_GB2312" pitchFamily="49" charset="-122"/>
              <a:ea typeface="楷体_GB2312" pitchFamily="49" charset="-122"/>
            </a:endParaRPr>
          </a:p>
        </p:txBody>
      </p:sp>
      <p:sp>
        <p:nvSpPr>
          <p:cNvPr id="177155" name="Rectangle 3"/>
          <p:cNvSpPr>
            <a:spLocks noGrp="1" noChangeArrowheads="1"/>
          </p:cNvSpPr>
          <p:nvPr>
            <p:ph type="body" sz="half" idx="1"/>
          </p:nvPr>
        </p:nvSpPr>
        <p:spPr>
          <a:xfrm>
            <a:off x="323850" y="1773238"/>
            <a:ext cx="3810000" cy="4114800"/>
          </a:xfrm>
        </p:spPr>
        <p:txBody>
          <a:bodyPr/>
          <a:lstStyle/>
          <a:p>
            <a:pPr eaLnBrk="1" hangingPunct="1">
              <a:defRPr/>
            </a:pPr>
            <a:r>
              <a:rPr lang="zh-CN" altLang="en-US" sz="2400" smtClean="0">
                <a:ea typeface="楷体_GB2312" pitchFamily="49" charset="-122"/>
              </a:rPr>
              <a:t>预期业绩的三个</a:t>
            </a:r>
          </a:p>
          <a:p>
            <a:pPr eaLnBrk="1" hangingPunct="1">
              <a:buFont typeface="Wingdings" pitchFamily="2" charset="2"/>
              <a:buNone/>
              <a:defRPr/>
            </a:pPr>
            <a:r>
              <a:rPr lang="zh-CN" altLang="en-US" sz="2400" smtClean="0">
                <a:ea typeface="楷体_GB2312" pitchFamily="49" charset="-122"/>
              </a:rPr>
              <a:t>组成成分：</a:t>
            </a:r>
          </a:p>
          <a:p>
            <a:pPr eaLnBrk="1" hangingPunct="1">
              <a:buFont typeface="Wingdings" pitchFamily="2" charset="2"/>
              <a:buNone/>
              <a:defRPr/>
            </a:pPr>
            <a:endParaRPr lang="zh-CN" altLang="en-US" sz="2400" smtClean="0">
              <a:solidFill>
                <a:schemeClr val="hlink"/>
              </a:solidFill>
              <a:ea typeface="楷体_GB2312" pitchFamily="49" charset="-122"/>
            </a:endParaRPr>
          </a:p>
          <a:p>
            <a:pPr eaLnBrk="1" hangingPunct="1">
              <a:buFont typeface="Wingdings" pitchFamily="2" charset="2"/>
              <a:buNone/>
              <a:defRPr/>
            </a:pPr>
            <a:endParaRPr lang="zh-CN" altLang="en-US" sz="2400" u="sng" smtClean="0">
              <a:ea typeface="楷体_GB2312" pitchFamily="49" charset="-122"/>
            </a:endParaRPr>
          </a:p>
          <a:p>
            <a:pPr eaLnBrk="1" hangingPunct="1">
              <a:defRPr/>
            </a:pPr>
            <a:endParaRPr lang="zh-CN" altLang="en-US" sz="2400" u="sng" smtClean="0">
              <a:ea typeface="楷体_GB2312" pitchFamily="49" charset="-122"/>
            </a:endParaRPr>
          </a:p>
          <a:p>
            <a:pPr eaLnBrk="1" hangingPunct="1">
              <a:defRPr/>
            </a:pPr>
            <a:endParaRPr lang="zh-CN" altLang="en-US" sz="2400" b="1" u="sng" smtClean="0">
              <a:effectLst>
                <a:outerShdw blurRad="38100" dist="38100" dir="2700000" algn="tl">
                  <a:srgbClr val="FFFFFF"/>
                </a:outerShdw>
              </a:effectLst>
              <a:ea typeface="楷体_GB2312" pitchFamily="49" charset="-122"/>
            </a:endParaRPr>
          </a:p>
          <a:p>
            <a:pPr eaLnBrk="1" hangingPunct="1">
              <a:buFont typeface="Wingdings" pitchFamily="2" charset="2"/>
              <a:buNone/>
              <a:defRPr/>
            </a:pPr>
            <a:endParaRPr lang="zh-CN" altLang="en-US" sz="2400" b="1" u="sng" smtClean="0">
              <a:effectLst>
                <a:outerShdw blurRad="38100" dist="38100" dir="2700000" algn="tl">
                  <a:srgbClr val="FFFFFF"/>
                </a:outerShdw>
              </a:effectLst>
              <a:ea typeface="楷体_GB2312" pitchFamily="49" charset="-122"/>
            </a:endParaRPr>
          </a:p>
          <a:p>
            <a:pPr eaLnBrk="1" hangingPunct="1">
              <a:buFont typeface="Wingdings" pitchFamily="2" charset="2"/>
              <a:buNone/>
              <a:defRPr/>
            </a:pPr>
            <a:endParaRPr lang="zh-CN" altLang="en-US" sz="2400" b="1" u="sng" smtClean="0">
              <a:effectLst>
                <a:outerShdw blurRad="38100" dist="38100" dir="2700000" algn="tl">
                  <a:srgbClr val="FFFFFF"/>
                </a:outerShdw>
              </a:effectLst>
              <a:ea typeface="楷体_GB2312" pitchFamily="49" charset="-122"/>
            </a:endParaRPr>
          </a:p>
          <a:p>
            <a:pPr eaLnBrk="1" hangingPunct="1">
              <a:buFont typeface="Wingdings" pitchFamily="2" charset="2"/>
              <a:buNone/>
              <a:defRPr/>
            </a:pPr>
            <a:endParaRPr lang="en-US" altLang="zh-CN" sz="2400" b="1" u="sng" smtClean="0">
              <a:effectLst>
                <a:outerShdw blurRad="38100" dist="38100" dir="2700000" algn="tl">
                  <a:srgbClr val="FFFFFF"/>
                </a:outerShdw>
              </a:effectLst>
              <a:ea typeface="楷体_GB2312" pitchFamily="49" charset="-122"/>
            </a:endParaRPr>
          </a:p>
        </p:txBody>
      </p:sp>
      <p:pic>
        <p:nvPicPr>
          <p:cNvPr id="177156" name="Picture 4" descr="Ct0015"/>
          <p:cNvPicPr>
            <a:picLocks noGrp="1" noChangeAspect="1" noChangeArrowheads="1"/>
          </p:cNvPicPr>
          <p:nvPr>
            <p:ph sz="quarter" idx="2"/>
          </p:nvPr>
        </p:nvPicPr>
        <p:blipFill>
          <a:blip r:embed="rId3" cstate="print"/>
          <a:srcRect/>
          <a:stretch>
            <a:fillRect/>
          </a:stretch>
        </p:blipFill>
        <p:spPr>
          <a:xfrm>
            <a:off x="7667625" y="188640"/>
            <a:ext cx="1476375" cy="1416050"/>
          </a:xfrm>
          <a:noFill/>
        </p:spPr>
      </p:pic>
      <p:pic>
        <p:nvPicPr>
          <p:cNvPr id="177158" name="Picture 6"/>
          <p:cNvPicPr>
            <a:picLocks noGrp="1" noChangeAspect="1" noChangeArrowheads="1"/>
          </p:cNvPicPr>
          <p:nvPr>
            <p:ph sz="quarter" idx="3"/>
          </p:nvPr>
        </p:nvPicPr>
        <p:blipFill>
          <a:blip r:embed="rId4" cstate="print"/>
          <a:srcRect/>
          <a:stretch>
            <a:fillRect/>
          </a:stretch>
        </p:blipFill>
        <p:spPr>
          <a:xfrm>
            <a:off x="7632700" y="2636838"/>
            <a:ext cx="1511300" cy="1981200"/>
          </a:xfrm>
          <a:noFill/>
        </p:spPr>
      </p:pic>
      <p:sp>
        <p:nvSpPr>
          <p:cNvPr id="177157" name="Line 5"/>
          <p:cNvSpPr>
            <a:spLocks noChangeShapeType="1"/>
          </p:cNvSpPr>
          <p:nvPr/>
        </p:nvSpPr>
        <p:spPr bwMode="auto">
          <a:xfrm>
            <a:off x="2266950" y="3284538"/>
            <a:ext cx="1588" cy="1728787"/>
          </a:xfrm>
          <a:prstGeom prst="line">
            <a:avLst/>
          </a:prstGeom>
          <a:noFill/>
          <a:ln w="76200">
            <a:solidFill>
              <a:schemeClr val="tx1"/>
            </a:solidFill>
            <a:prstDash val="sysDot"/>
            <a:round/>
            <a:headEnd/>
            <a:tailEnd type="triangle" w="med" len="med"/>
          </a:ln>
        </p:spPr>
        <p:txBody>
          <a:bodyPr wrap="none" anchor="ctr"/>
          <a:lstStyle/>
          <a:p>
            <a:endParaRPr lang="zh-CN" altLang="en-US"/>
          </a:p>
        </p:txBody>
      </p:sp>
      <p:pic>
        <p:nvPicPr>
          <p:cNvPr id="177159" name="Picture 7"/>
          <p:cNvPicPr>
            <a:picLocks noChangeAspect="1" noChangeArrowheads="1"/>
          </p:cNvPicPr>
          <p:nvPr/>
        </p:nvPicPr>
        <p:blipFill>
          <a:blip r:embed="rId5" cstate="print"/>
          <a:srcRect/>
          <a:stretch>
            <a:fillRect/>
          </a:stretch>
        </p:blipFill>
        <p:spPr bwMode="auto">
          <a:xfrm>
            <a:off x="7743825" y="5157788"/>
            <a:ext cx="1400175" cy="1700212"/>
          </a:xfrm>
          <a:prstGeom prst="rect">
            <a:avLst/>
          </a:prstGeom>
          <a:noFill/>
          <a:ln w="38100">
            <a:noFill/>
            <a:miter lim="800000"/>
            <a:headEnd/>
            <a:tailEnd/>
          </a:ln>
        </p:spPr>
      </p:pic>
      <p:sp>
        <p:nvSpPr>
          <p:cNvPr id="177160" name="Rectangle 8"/>
          <p:cNvSpPr>
            <a:spLocks noChangeArrowheads="1"/>
          </p:cNvSpPr>
          <p:nvPr/>
        </p:nvSpPr>
        <p:spPr bwMode="auto">
          <a:xfrm>
            <a:off x="5465763" y="1700213"/>
            <a:ext cx="2479675" cy="1309687"/>
          </a:xfrm>
          <a:prstGeom prst="rect">
            <a:avLst/>
          </a:prstGeom>
          <a:noFill/>
          <a:ln w="9525">
            <a:solidFill>
              <a:srgbClr val="CC3300"/>
            </a:solidFill>
            <a:miter lim="800000"/>
            <a:headEnd/>
            <a:tailEnd/>
          </a:ln>
        </p:spPr>
        <p:txBody>
          <a:bodyPr wrap="none">
            <a:spAutoFit/>
          </a:bodyPr>
          <a:lstStyle/>
          <a:p>
            <a:pPr algn="ctr">
              <a:spcBef>
                <a:spcPct val="20000"/>
              </a:spcBef>
              <a:buClr>
                <a:schemeClr val="folHlink"/>
              </a:buClr>
              <a:buSzPct val="60000"/>
              <a:buFont typeface="Wingdings" pitchFamily="2" charset="2"/>
              <a:buNone/>
            </a:pPr>
            <a:r>
              <a:rPr kumimoji="0" lang="zh-CN" altLang="en-US" sz="3600" b="0" dirty="0">
                <a:solidFill>
                  <a:srgbClr val="990000"/>
                </a:solidFill>
                <a:latin typeface="Times New Roman" pitchFamily="18" charset="0"/>
                <a:ea typeface="隶书" pitchFamily="49" charset="-122"/>
              </a:rPr>
              <a:t>对其工</a:t>
            </a:r>
            <a:r>
              <a:rPr lang="zh-CN" altLang="en-US" sz="3600" b="0" dirty="0">
                <a:solidFill>
                  <a:srgbClr val="990000"/>
                </a:solidFill>
                <a:latin typeface="Times New Roman" pitchFamily="18" charset="0"/>
                <a:ea typeface="隶书" pitchFamily="49" charset="-122"/>
              </a:rPr>
              <a:t>作</a:t>
            </a:r>
          </a:p>
          <a:p>
            <a:pPr algn="ctr">
              <a:spcBef>
                <a:spcPct val="20000"/>
              </a:spcBef>
              <a:buClr>
                <a:schemeClr val="folHlink"/>
              </a:buClr>
              <a:buSzPct val="60000"/>
              <a:buFont typeface="Wingdings" pitchFamily="2" charset="2"/>
              <a:buNone/>
            </a:pPr>
            <a:r>
              <a:rPr lang="zh-CN" altLang="en-US" sz="3600" b="0" dirty="0">
                <a:solidFill>
                  <a:srgbClr val="990000"/>
                </a:solidFill>
                <a:latin typeface="Times New Roman" pitchFamily="18" charset="0"/>
                <a:ea typeface="隶书" pitchFamily="49" charset="-122"/>
              </a:rPr>
              <a:t>目标</a:t>
            </a:r>
            <a:r>
              <a:rPr kumimoji="0" lang="zh-CN" altLang="en-US" sz="3600" b="0" dirty="0">
                <a:solidFill>
                  <a:srgbClr val="990000"/>
                </a:solidFill>
                <a:latin typeface="Times New Roman" pitchFamily="18" charset="0"/>
                <a:ea typeface="隶书" pitchFamily="49" charset="-122"/>
              </a:rPr>
              <a:t>的分析</a:t>
            </a:r>
          </a:p>
        </p:txBody>
      </p:sp>
      <p:sp>
        <p:nvSpPr>
          <p:cNvPr id="177161" name="Rectangle 9"/>
          <p:cNvSpPr>
            <a:spLocks noChangeArrowheads="1"/>
          </p:cNvSpPr>
          <p:nvPr/>
        </p:nvSpPr>
        <p:spPr bwMode="auto">
          <a:xfrm>
            <a:off x="5287963" y="3213100"/>
            <a:ext cx="2225675" cy="1563688"/>
          </a:xfrm>
          <a:prstGeom prst="rect">
            <a:avLst/>
          </a:prstGeom>
          <a:noFill/>
          <a:ln w="9525">
            <a:solidFill>
              <a:srgbClr val="CC3300"/>
            </a:solidFill>
            <a:miter lim="800000"/>
            <a:headEnd/>
            <a:tailEnd/>
          </a:ln>
        </p:spPr>
        <p:txBody>
          <a:bodyPr wrap="none">
            <a:spAutoFit/>
          </a:bodyPr>
          <a:lstStyle/>
          <a:p>
            <a:pPr algn="ctr"/>
            <a:r>
              <a:rPr lang="zh-CN" altLang="en-US" sz="3200" b="0">
                <a:solidFill>
                  <a:srgbClr val="990000"/>
                </a:solidFill>
                <a:latin typeface="Times New Roman" pitchFamily="18" charset="0"/>
                <a:ea typeface="隶书" pitchFamily="49" charset="-122"/>
              </a:rPr>
              <a:t>要完成目标</a:t>
            </a:r>
          </a:p>
          <a:p>
            <a:pPr algn="ctr"/>
            <a:r>
              <a:rPr lang="zh-CN" altLang="en-US" sz="3200" b="0">
                <a:solidFill>
                  <a:srgbClr val="990000"/>
                </a:solidFill>
                <a:latin typeface="Times New Roman" pitchFamily="18" charset="0"/>
                <a:ea typeface="隶书" pitchFamily="49" charset="-122"/>
              </a:rPr>
              <a:t>遇到的</a:t>
            </a:r>
          </a:p>
          <a:p>
            <a:pPr algn="ctr"/>
            <a:r>
              <a:rPr lang="zh-CN" altLang="en-US" sz="3200" b="0">
                <a:solidFill>
                  <a:srgbClr val="990000"/>
                </a:solidFill>
                <a:latin typeface="Times New Roman" pitchFamily="18" charset="0"/>
                <a:ea typeface="隶书" pitchFamily="49" charset="-122"/>
              </a:rPr>
              <a:t>最大障碍</a:t>
            </a:r>
          </a:p>
        </p:txBody>
      </p:sp>
      <p:sp>
        <p:nvSpPr>
          <p:cNvPr id="177162" name="Rectangle 10"/>
          <p:cNvSpPr>
            <a:spLocks noChangeArrowheads="1"/>
          </p:cNvSpPr>
          <p:nvPr/>
        </p:nvSpPr>
        <p:spPr bwMode="auto">
          <a:xfrm>
            <a:off x="5435600" y="5229225"/>
            <a:ext cx="2232025" cy="1563688"/>
          </a:xfrm>
          <a:prstGeom prst="rect">
            <a:avLst/>
          </a:prstGeom>
          <a:noFill/>
          <a:ln w="9525">
            <a:solidFill>
              <a:srgbClr val="CC3300"/>
            </a:solidFill>
            <a:miter lim="800000"/>
            <a:headEnd/>
            <a:tailEnd/>
          </a:ln>
        </p:spPr>
        <p:txBody>
          <a:bodyPr>
            <a:spAutoFit/>
          </a:bodyPr>
          <a:lstStyle/>
          <a:p>
            <a:r>
              <a:rPr lang="zh-CN" altLang="en-US" sz="3200" b="0">
                <a:solidFill>
                  <a:srgbClr val="990000"/>
                </a:solidFill>
                <a:latin typeface="Times New Roman" pitchFamily="18" charset="0"/>
                <a:ea typeface="隶书" pitchFamily="49" charset="-122"/>
              </a:rPr>
              <a:t>克服最大障碍需要的能力素质</a:t>
            </a:r>
          </a:p>
        </p:txBody>
      </p:sp>
      <p:sp>
        <p:nvSpPr>
          <p:cNvPr id="177163" name="Line 11"/>
          <p:cNvSpPr>
            <a:spLocks noChangeShapeType="1"/>
          </p:cNvSpPr>
          <p:nvPr/>
        </p:nvSpPr>
        <p:spPr bwMode="auto">
          <a:xfrm flipV="1">
            <a:off x="2555875" y="2133600"/>
            <a:ext cx="2808288" cy="574675"/>
          </a:xfrm>
          <a:prstGeom prst="line">
            <a:avLst/>
          </a:prstGeom>
          <a:noFill/>
          <a:ln w="38100">
            <a:solidFill>
              <a:srgbClr val="CC3300"/>
            </a:solidFill>
            <a:round/>
            <a:headEnd/>
            <a:tailEnd type="triangle" w="med" len="med"/>
          </a:ln>
        </p:spPr>
        <p:txBody>
          <a:bodyPr wrap="none" anchor="ctr"/>
          <a:lstStyle/>
          <a:p>
            <a:endParaRPr lang="zh-CN" altLang="en-US"/>
          </a:p>
        </p:txBody>
      </p:sp>
      <p:sp>
        <p:nvSpPr>
          <p:cNvPr id="177164" name="Line 12"/>
          <p:cNvSpPr>
            <a:spLocks noChangeShapeType="1"/>
          </p:cNvSpPr>
          <p:nvPr/>
        </p:nvSpPr>
        <p:spPr bwMode="auto">
          <a:xfrm>
            <a:off x="2555875" y="2708275"/>
            <a:ext cx="2592388" cy="792163"/>
          </a:xfrm>
          <a:prstGeom prst="line">
            <a:avLst/>
          </a:prstGeom>
          <a:noFill/>
          <a:ln w="38100">
            <a:solidFill>
              <a:srgbClr val="CC3300"/>
            </a:solidFill>
            <a:round/>
            <a:headEnd/>
            <a:tailEnd type="triangle" w="med" len="med"/>
          </a:ln>
        </p:spPr>
        <p:txBody>
          <a:bodyPr wrap="none" anchor="ctr"/>
          <a:lstStyle/>
          <a:p>
            <a:endParaRPr lang="zh-CN" altLang="en-US"/>
          </a:p>
        </p:txBody>
      </p:sp>
      <p:sp>
        <p:nvSpPr>
          <p:cNvPr id="177165" name="Line 13"/>
          <p:cNvSpPr>
            <a:spLocks noChangeShapeType="1"/>
          </p:cNvSpPr>
          <p:nvPr/>
        </p:nvSpPr>
        <p:spPr bwMode="auto">
          <a:xfrm>
            <a:off x="2555875" y="2708275"/>
            <a:ext cx="2736850" cy="2952750"/>
          </a:xfrm>
          <a:prstGeom prst="line">
            <a:avLst/>
          </a:prstGeom>
          <a:noFill/>
          <a:ln w="38100">
            <a:solidFill>
              <a:srgbClr val="CC3300"/>
            </a:solidFill>
            <a:round/>
            <a:headEnd/>
            <a:tailEnd type="triangle" w="med" len="med"/>
          </a:ln>
        </p:spPr>
        <p:txBody>
          <a:bodyPr wrap="none" anchor="ctr"/>
          <a:lstStyle/>
          <a:p>
            <a:endParaRPr lang="zh-CN" altLang="en-US"/>
          </a:p>
        </p:txBody>
      </p:sp>
      <p:sp>
        <p:nvSpPr>
          <p:cNvPr id="177166" name="WordArt 14"/>
          <p:cNvSpPr>
            <a:spLocks noChangeArrowheads="1" noChangeShapeType="1" noTextEdit="1"/>
          </p:cNvSpPr>
          <p:nvPr/>
        </p:nvSpPr>
        <p:spPr bwMode="auto">
          <a:xfrm>
            <a:off x="250825" y="5157788"/>
            <a:ext cx="4105275" cy="936625"/>
          </a:xfrm>
          <a:prstGeom prst="rect">
            <a:avLst/>
          </a:prstGeom>
        </p:spPr>
        <p:txBody>
          <a:bodyPr wrap="none" fromWordArt="1">
            <a:prstTxWarp prst="textPlain">
              <a:avLst>
                <a:gd name="adj" fmla="val 50000"/>
              </a:avLst>
            </a:prstTxWarp>
          </a:bodyPr>
          <a:lstStyle/>
          <a:p>
            <a:pPr algn="ctr"/>
            <a:r>
              <a:rPr lang="zh-CN" alt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华文行楷"/>
              </a:rPr>
              <a:t>素质及素质模型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7163"/>
                                        </p:tgtEl>
                                        <p:attrNameLst>
                                          <p:attrName>style.visibility</p:attrName>
                                        </p:attrNameLst>
                                      </p:cBhvr>
                                      <p:to>
                                        <p:strVal val="visible"/>
                                      </p:to>
                                    </p:set>
                                    <p:anim calcmode="lin" valueType="num">
                                      <p:cBhvr additive="base">
                                        <p:cTn id="7" dur="500" fill="hold"/>
                                        <p:tgtEl>
                                          <p:spTgt spid="177163"/>
                                        </p:tgtEl>
                                        <p:attrNameLst>
                                          <p:attrName>ppt_x</p:attrName>
                                        </p:attrNameLst>
                                      </p:cBhvr>
                                      <p:tavLst>
                                        <p:tav tm="0">
                                          <p:val>
                                            <p:strVal val="#ppt_x"/>
                                          </p:val>
                                        </p:tav>
                                        <p:tav tm="100000">
                                          <p:val>
                                            <p:strVal val="#ppt_x"/>
                                          </p:val>
                                        </p:tav>
                                      </p:tavLst>
                                    </p:anim>
                                    <p:anim calcmode="lin" valueType="num">
                                      <p:cBhvr additive="base">
                                        <p:cTn id="8" dur="500" fill="hold"/>
                                        <p:tgtEl>
                                          <p:spTgt spid="17716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7160"/>
                                        </p:tgtEl>
                                        <p:attrNameLst>
                                          <p:attrName>style.visibility</p:attrName>
                                        </p:attrNameLst>
                                      </p:cBhvr>
                                      <p:to>
                                        <p:strVal val="visible"/>
                                      </p:to>
                                    </p:set>
                                    <p:anim calcmode="lin" valueType="num">
                                      <p:cBhvr additive="base">
                                        <p:cTn id="11" dur="500" fill="hold"/>
                                        <p:tgtEl>
                                          <p:spTgt spid="177160"/>
                                        </p:tgtEl>
                                        <p:attrNameLst>
                                          <p:attrName>ppt_x</p:attrName>
                                        </p:attrNameLst>
                                      </p:cBhvr>
                                      <p:tavLst>
                                        <p:tav tm="0">
                                          <p:val>
                                            <p:strVal val="#ppt_x"/>
                                          </p:val>
                                        </p:tav>
                                        <p:tav tm="100000">
                                          <p:val>
                                            <p:strVal val="#ppt_x"/>
                                          </p:val>
                                        </p:tav>
                                      </p:tavLst>
                                    </p:anim>
                                    <p:anim calcmode="lin" valueType="num">
                                      <p:cBhvr additive="base">
                                        <p:cTn id="12" dur="500" fill="hold"/>
                                        <p:tgtEl>
                                          <p:spTgt spid="17716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7156"/>
                                        </p:tgtEl>
                                        <p:attrNameLst>
                                          <p:attrName>style.visibility</p:attrName>
                                        </p:attrNameLst>
                                      </p:cBhvr>
                                      <p:to>
                                        <p:strVal val="visible"/>
                                      </p:to>
                                    </p:set>
                                    <p:anim calcmode="lin" valueType="num">
                                      <p:cBhvr additive="base">
                                        <p:cTn id="15" dur="500" fill="hold"/>
                                        <p:tgtEl>
                                          <p:spTgt spid="177156"/>
                                        </p:tgtEl>
                                        <p:attrNameLst>
                                          <p:attrName>ppt_x</p:attrName>
                                        </p:attrNameLst>
                                      </p:cBhvr>
                                      <p:tavLst>
                                        <p:tav tm="0">
                                          <p:val>
                                            <p:strVal val="#ppt_x"/>
                                          </p:val>
                                        </p:tav>
                                        <p:tav tm="100000">
                                          <p:val>
                                            <p:strVal val="#ppt_x"/>
                                          </p:val>
                                        </p:tav>
                                      </p:tavLst>
                                    </p:anim>
                                    <p:anim calcmode="lin" valueType="num">
                                      <p:cBhvr additive="base">
                                        <p:cTn id="16" dur="500" fill="hold"/>
                                        <p:tgtEl>
                                          <p:spTgt spid="17715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7164"/>
                                        </p:tgtEl>
                                        <p:attrNameLst>
                                          <p:attrName>style.visibility</p:attrName>
                                        </p:attrNameLst>
                                      </p:cBhvr>
                                      <p:to>
                                        <p:strVal val="visible"/>
                                      </p:to>
                                    </p:set>
                                    <p:anim calcmode="lin" valueType="num">
                                      <p:cBhvr additive="base">
                                        <p:cTn id="21" dur="500" fill="hold"/>
                                        <p:tgtEl>
                                          <p:spTgt spid="177164"/>
                                        </p:tgtEl>
                                        <p:attrNameLst>
                                          <p:attrName>ppt_x</p:attrName>
                                        </p:attrNameLst>
                                      </p:cBhvr>
                                      <p:tavLst>
                                        <p:tav tm="0">
                                          <p:val>
                                            <p:strVal val="#ppt_x"/>
                                          </p:val>
                                        </p:tav>
                                        <p:tav tm="100000">
                                          <p:val>
                                            <p:strVal val="#ppt_x"/>
                                          </p:val>
                                        </p:tav>
                                      </p:tavLst>
                                    </p:anim>
                                    <p:anim calcmode="lin" valueType="num">
                                      <p:cBhvr additive="base">
                                        <p:cTn id="22" dur="500" fill="hold"/>
                                        <p:tgtEl>
                                          <p:spTgt spid="17716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7161"/>
                                        </p:tgtEl>
                                        <p:attrNameLst>
                                          <p:attrName>style.visibility</p:attrName>
                                        </p:attrNameLst>
                                      </p:cBhvr>
                                      <p:to>
                                        <p:strVal val="visible"/>
                                      </p:to>
                                    </p:set>
                                    <p:anim calcmode="lin" valueType="num">
                                      <p:cBhvr additive="base">
                                        <p:cTn id="25" dur="500" fill="hold"/>
                                        <p:tgtEl>
                                          <p:spTgt spid="177161"/>
                                        </p:tgtEl>
                                        <p:attrNameLst>
                                          <p:attrName>ppt_x</p:attrName>
                                        </p:attrNameLst>
                                      </p:cBhvr>
                                      <p:tavLst>
                                        <p:tav tm="0">
                                          <p:val>
                                            <p:strVal val="#ppt_x"/>
                                          </p:val>
                                        </p:tav>
                                        <p:tav tm="100000">
                                          <p:val>
                                            <p:strVal val="#ppt_x"/>
                                          </p:val>
                                        </p:tav>
                                      </p:tavLst>
                                    </p:anim>
                                    <p:anim calcmode="lin" valueType="num">
                                      <p:cBhvr additive="base">
                                        <p:cTn id="26" dur="500" fill="hold"/>
                                        <p:tgtEl>
                                          <p:spTgt spid="17716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7158"/>
                                        </p:tgtEl>
                                        <p:attrNameLst>
                                          <p:attrName>style.visibility</p:attrName>
                                        </p:attrNameLst>
                                      </p:cBhvr>
                                      <p:to>
                                        <p:strVal val="visible"/>
                                      </p:to>
                                    </p:set>
                                    <p:anim calcmode="lin" valueType="num">
                                      <p:cBhvr additive="base">
                                        <p:cTn id="29" dur="500" fill="hold"/>
                                        <p:tgtEl>
                                          <p:spTgt spid="177158"/>
                                        </p:tgtEl>
                                        <p:attrNameLst>
                                          <p:attrName>ppt_x</p:attrName>
                                        </p:attrNameLst>
                                      </p:cBhvr>
                                      <p:tavLst>
                                        <p:tav tm="0">
                                          <p:val>
                                            <p:strVal val="#ppt_x"/>
                                          </p:val>
                                        </p:tav>
                                        <p:tav tm="100000">
                                          <p:val>
                                            <p:strVal val="#ppt_x"/>
                                          </p:val>
                                        </p:tav>
                                      </p:tavLst>
                                    </p:anim>
                                    <p:anim calcmode="lin" valueType="num">
                                      <p:cBhvr additive="base">
                                        <p:cTn id="30" dur="500" fill="hold"/>
                                        <p:tgtEl>
                                          <p:spTgt spid="17715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7165"/>
                                        </p:tgtEl>
                                        <p:attrNameLst>
                                          <p:attrName>style.visibility</p:attrName>
                                        </p:attrNameLst>
                                      </p:cBhvr>
                                      <p:to>
                                        <p:strVal val="visible"/>
                                      </p:to>
                                    </p:set>
                                    <p:anim calcmode="lin" valueType="num">
                                      <p:cBhvr additive="base">
                                        <p:cTn id="35" dur="500" fill="hold"/>
                                        <p:tgtEl>
                                          <p:spTgt spid="177165"/>
                                        </p:tgtEl>
                                        <p:attrNameLst>
                                          <p:attrName>ppt_x</p:attrName>
                                        </p:attrNameLst>
                                      </p:cBhvr>
                                      <p:tavLst>
                                        <p:tav tm="0">
                                          <p:val>
                                            <p:strVal val="#ppt_x"/>
                                          </p:val>
                                        </p:tav>
                                        <p:tav tm="100000">
                                          <p:val>
                                            <p:strVal val="#ppt_x"/>
                                          </p:val>
                                        </p:tav>
                                      </p:tavLst>
                                    </p:anim>
                                    <p:anim calcmode="lin" valueType="num">
                                      <p:cBhvr additive="base">
                                        <p:cTn id="36" dur="500" fill="hold"/>
                                        <p:tgtEl>
                                          <p:spTgt spid="17716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7162"/>
                                        </p:tgtEl>
                                        <p:attrNameLst>
                                          <p:attrName>style.visibility</p:attrName>
                                        </p:attrNameLst>
                                      </p:cBhvr>
                                      <p:to>
                                        <p:strVal val="visible"/>
                                      </p:to>
                                    </p:set>
                                    <p:anim calcmode="lin" valueType="num">
                                      <p:cBhvr additive="base">
                                        <p:cTn id="39" dur="500" fill="hold"/>
                                        <p:tgtEl>
                                          <p:spTgt spid="177162"/>
                                        </p:tgtEl>
                                        <p:attrNameLst>
                                          <p:attrName>ppt_x</p:attrName>
                                        </p:attrNameLst>
                                      </p:cBhvr>
                                      <p:tavLst>
                                        <p:tav tm="0">
                                          <p:val>
                                            <p:strVal val="#ppt_x"/>
                                          </p:val>
                                        </p:tav>
                                        <p:tav tm="100000">
                                          <p:val>
                                            <p:strVal val="#ppt_x"/>
                                          </p:val>
                                        </p:tav>
                                      </p:tavLst>
                                    </p:anim>
                                    <p:anim calcmode="lin" valueType="num">
                                      <p:cBhvr additive="base">
                                        <p:cTn id="40" dur="500" fill="hold"/>
                                        <p:tgtEl>
                                          <p:spTgt spid="17716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7159"/>
                                        </p:tgtEl>
                                        <p:attrNameLst>
                                          <p:attrName>style.visibility</p:attrName>
                                        </p:attrNameLst>
                                      </p:cBhvr>
                                      <p:to>
                                        <p:strVal val="visible"/>
                                      </p:to>
                                    </p:set>
                                    <p:anim calcmode="lin" valueType="num">
                                      <p:cBhvr additive="base">
                                        <p:cTn id="43" dur="500" fill="hold"/>
                                        <p:tgtEl>
                                          <p:spTgt spid="177159"/>
                                        </p:tgtEl>
                                        <p:attrNameLst>
                                          <p:attrName>ppt_x</p:attrName>
                                        </p:attrNameLst>
                                      </p:cBhvr>
                                      <p:tavLst>
                                        <p:tav tm="0">
                                          <p:val>
                                            <p:strVal val="#ppt_x"/>
                                          </p:val>
                                        </p:tav>
                                        <p:tav tm="100000">
                                          <p:val>
                                            <p:strVal val="#ppt_x"/>
                                          </p:val>
                                        </p:tav>
                                      </p:tavLst>
                                    </p:anim>
                                    <p:anim calcmode="lin" valueType="num">
                                      <p:cBhvr additive="base">
                                        <p:cTn id="44" dur="500" fill="hold"/>
                                        <p:tgtEl>
                                          <p:spTgt spid="17715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7157"/>
                                        </p:tgtEl>
                                        <p:attrNameLst>
                                          <p:attrName>style.visibility</p:attrName>
                                        </p:attrNameLst>
                                      </p:cBhvr>
                                      <p:to>
                                        <p:strVal val="visible"/>
                                      </p:to>
                                    </p:set>
                                    <p:anim calcmode="lin" valueType="num">
                                      <p:cBhvr additive="base">
                                        <p:cTn id="49" dur="500" fill="hold"/>
                                        <p:tgtEl>
                                          <p:spTgt spid="177157"/>
                                        </p:tgtEl>
                                        <p:attrNameLst>
                                          <p:attrName>ppt_x</p:attrName>
                                        </p:attrNameLst>
                                      </p:cBhvr>
                                      <p:tavLst>
                                        <p:tav tm="0">
                                          <p:val>
                                            <p:strVal val="#ppt_x"/>
                                          </p:val>
                                        </p:tav>
                                        <p:tav tm="100000">
                                          <p:val>
                                            <p:strVal val="#ppt_x"/>
                                          </p:val>
                                        </p:tav>
                                      </p:tavLst>
                                    </p:anim>
                                    <p:anim calcmode="lin" valueType="num">
                                      <p:cBhvr additive="base">
                                        <p:cTn id="50" dur="500" fill="hold"/>
                                        <p:tgtEl>
                                          <p:spTgt spid="17715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7166"/>
                                        </p:tgtEl>
                                        <p:attrNameLst>
                                          <p:attrName>style.visibility</p:attrName>
                                        </p:attrNameLst>
                                      </p:cBhvr>
                                      <p:to>
                                        <p:strVal val="visible"/>
                                      </p:to>
                                    </p:set>
                                    <p:anim calcmode="lin" valueType="num">
                                      <p:cBhvr additive="base">
                                        <p:cTn id="53" dur="500" fill="hold"/>
                                        <p:tgtEl>
                                          <p:spTgt spid="177166"/>
                                        </p:tgtEl>
                                        <p:attrNameLst>
                                          <p:attrName>ppt_x</p:attrName>
                                        </p:attrNameLst>
                                      </p:cBhvr>
                                      <p:tavLst>
                                        <p:tav tm="0">
                                          <p:val>
                                            <p:strVal val="#ppt_x"/>
                                          </p:val>
                                        </p:tav>
                                        <p:tav tm="100000">
                                          <p:val>
                                            <p:strVal val="#ppt_x"/>
                                          </p:val>
                                        </p:tav>
                                      </p:tavLst>
                                    </p:anim>
                                    <p:anim calcmode="lin" valueType="num">
                                      <p:cBhvr additive="base">
                                        <p:cTn id="54" dur="500" fill="hold"/>
                                        <p:tgtEl>
                                          <p:spTgt spid="1771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7" grpId="0" animBg="1"/>
      <p:bldP spid="177160" grpId="0" animBg="1"/>
      <p:bldP spid="177161" grpId="0" animBg="1"/>
      <p:bldP spid="177162" grpId="0" animBg="1"/>
      <p:bldP spid="177163" grpId="0" animBg="1"/>
      <p:bldP spid="177164" grpId="0" animBg="1"/>
      <p:bldP spid="177165" grpId="0" animBg="1"/>
      <p:bldP spid="17716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reeform 2"/>
          <p:cNvSpPr>
            <a:spLocks/>
          </p:cNvSpPr>
          <p:nvPr/>
        </p:nvSpPr>
        <p:spPr bwMode="auto">
          <a:xfrm>
            <a:off x="1763713" y="1628775"/>
            <a:ext cx="2954337" cy="1498600"/>
          </a:xfrm>
          <a:custGeom>
            <a:avLst/>
            <a:gdLst>
              <a:gd name="T0" fmla="*/ 1919 w 2313"/>
              <a:gd name="T1" fmla="*/ 1243 h 1244"/>
              <a:gd name="T2" fmla="*/ 961 w 2313"/>
              <a:gd name="T3" fmla="*/ 1166 h 1244"/>
              <a:gd name="T4" fmla="*/ 488 w 2313"/>
              <a:gd name="T5" fmla="*/ 1127 h 1244"/>
              <a:gd name="T6" fmla="*/ 0 w 2313"/>
              <a:gd name="T7" fmla="*/ 1166 h 1244"/>
              <a:gd name="T8" fmla="*/ 326 w 2313"/>
              <a:gd name="T9" fmla="*/ 893 h 1244"/>
              <a:gd name="T10" fmla="*/ 507 w 2313"/>
              <a:gd name="T11" fmla="*/ 662 h 1244"/>
              <a:gd name="T12" fmla="*/ 538 w 2313"/>
              <a:gd name="T13" fmla="*/ 501 h 1244"/>
              <a:gd name="T14" fmla="*/ 882 w 2313"/>
              <a:gd name="T15" fmla="*/ 180 h 1244"/>
              <a:gd name="T16" fmla="*/ 1092 w 2313"/>
              <a:gd name="T17" fmla="*/ 20 h 1244"/>
              <a:gd name="T18" fmla="*/ 1214 w 2313"/>
              <a:gd name="T19" fmla="*/ 0 h 1244"/>
              <a:gd name="T20" fmla="*/ 1318 w 2313"/>
              <a:gd name="T21" fmla="*/ 125 h 1244"/>
              <a:gd name="T22" fmla="*/ 1409 w 2313"/>
              <a:gd name="T23" fmla="*/ 107 h 1244"/>
              <a:gd name="T24" fmla="*/ 1423 w 2313"/>
              <a:gd name="T25" fmla="*/ 322 h 1244"/>
              <a:gd name="T26" fmla="*/ 1468 w 2313"/>
              <a:gd name="T27" fmla="*/ 287 h 1244"/>
              <a:gd name="T28" fmla="*/ 1769 w 2313"/>
              <a:gd name="T29" fmla="*/ 589 h 1244"/>
              <a:gd name="T30" fmla="*/ 1812 w 2313"/>
              <a:gd name="T31" fmla="*/ 787 h 1244"/>
              <a:gd name="T32" fmla="*/ 1860 w 2313"/>
              <a:gd name="T33" fmla="*/ 732 h 1244"/>
              <a:gd name="T34" fmla="*/ 2009 w 2313"/>
              <a:gd name="T35" fmla="*/ 929 h 1244"/>
              <a:gd name="T36" fmla="*/ 2100 w 2313"/>
              <a:gd name="T37" fmla="*/ 1018 h 1244"/>
              <a:gd name="T38" fmla="*/ 2265 w 2313"/>
              <a:gd name="T39" fmla="*/ 1108 h 1244"/>
              <a:gd name="T40" fmla="*/ 2312 w 2313"/>
              <a:gd name="T41" fmla="*/ 1146 h 1244"/>
              <a:gd name="T42" fmla="*/ 1919 w 2313"/>
              <a:gd name="T43" fmla="*/ 1243 h 12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13"/>
              <a:gd name="T67" fmla="*/ 0 h 1244"/>
              <a:gd name="T68" fmla="*/ 2313 w 2313"/>
              <a:gd name="T69" fmla="*/ 1244 h 12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13" h="1244">
                <a:moveTo>
                  <a:pt x="1919" y="1243"/>
                </a:moveTo>
                <a:lnTo>
                  <a:pt x="961" y="1166"/>
                </a:lnTo>
                <a:lnTo>
                  <a:pt x="488" y="1127"/>
                </a:lnTo>
                <a:lnTo>
                  <a:pt x="0" y="1166"/>
                </a:lnTo>
                <a:lnTo>
                  <a:pt x="326" y="893"/>
                </a:lnTo>
                <a:lnTo>
                  <a:pt x="507" y="662"/>
                </a:lnTo>
                <a:lnTo>
                  <a:pt x="538" y="501"/>
                </a:lnTo>
                <a:lnTo>
                  <a:pt x="882" y="180"/>
                </a:lnTo>
                <a:lnTo>
                  <a:pt x="1092" y="20"/>
                </a:lnTo>
                <a:lnTo>
                  <a:pt x="1214" y="0"/>
                </a:lnTo>
                <a:lnTo>
                  <a:pt x="1318" y="125"/>
                </a:lnTo>
                <a:lnTo>
                  <a:pt x="1409" y="107"/>
                </a:lnTo>
                <a:lnTo>
                  <a:pt x="1423" y="322"/>
                </a:lnTo>
                <a:lnTo>
                  <a:pt x="1468" y="287"/>
                </a:lnTo>
                <a:lnTo>
                  <a:pt x="1769" y="589"/>
                </a:lnTo>
                <a:lnTo>
                  <a:pt x="1812" y="787"/>
                </a:lnTo>
                <a:lnTo>
                  <a:pt x="1860" y="732"/>
                </a:lnTo>
                <a:lnTo>
                  <a:pt x="2009" y="929"/>
                </a:lnTo>
                <a:lnTo>
                  <a:pt x="2100" y="1018"/>
                </a:lnTo>
                <a:lnTo>
                  <a:pt x="2265" y="1108"/>
                </a:lnTo>
                <a:lnTo>
                  <a:pt x="2312" y="1146"/>
                </a:lnTo>
                <a:lnTo>
                  <a:pt x="1919" y="1243"/>
                </a:lnTo>
              </a:path>
            </a:pathLst>
          </a:custGeom>
          <a:solidFill>
            <a:srgbClr val="FFFFFF"/>
          </a:solidFill>
          <a:ln w="12700" cap="rnd" cmpd="sng">
            <a:solidFill>
              <a:srgbClr val="C1CEFF"/>
            </a:solidFill>
            <a:prstDash val="solid"/>
            <a:round/>
            <a:headEnd type="none" w="med" len="med"/>
            <a:tailEnd type="none" w="med" len="med"/>
          </a:ln>
        </p:spPr>
        <p:txBody>
          <a:bodyPr/>
          <a:lstStyle/>
          <a:p>
            <a:endParaRPr lang="zh-CN" altLang="en-US"/>
          </a:p>
        </p:txBody>
      </p:sp>
      <p:sp>
        <p:nvSpPr>
          <p:cNvPr id="94211" name="Freeform 3"/>
          <p:cNvSpPr>
            <a:spLocks/>
          </p:cNvSpPr>
          <p:nvPr/>
        </p:nvSpPr>
        <p:spPr bwMode="auto">
          <a:xfrm>
            <a:off x="539750" y="3198813"/>
            <a:ext cx="5400675" cy="2751137"/>
          </a:xfrm>
          <a:custGeom>
            <a:avLst/>
            <a:gdLst>
              <a:gd name="T0" fmla="*/ 678 w 4315"/>
              <a:gd name="T1" fmla="*/ 179 h 1858"/>
              <a:gd name="T2" fmla="*/ 799 w 4315"/>
              <a:gd name="T3" fmla="*/ 34 h 1858"/>
              <a:gd name="T4" fmla="*/ 1027 w 4315"/>
              <a:gd name="T5" fmla="*/ 47 h 1858"/>
              <a:gd name="T6" fmla="*/ 1339 w 4315"/>
              <a:gd name="T7" fmla="*/ 22 h 1858"/>
              <a:gd name="T8" fmla="*/ 1977 w 4315"/>
              <a:gd name="T9" fmla="*/ 61 h 1858"/>
              <a:gd name="T10" fmla="*/ 2738 w 4315"/>
              <a:gd name="T11" fmla="*/ 120 h 1858"/>
              <a:gd name="T12" fmla="*/ 3050 w 4315"/>
              <a:gd name="T13" fmla="*/ 71 h 1858"/>
              <a:gd name="T14" fmla="*/ 3149 w 4315"/>
              <a:gd name="T15" fmla="*/ 53 h 1858"/>
              <a:gd name="T16" fmla="*/ 3296 w 4315"/>
              <a:gd name="T17" fmla="*/ 0 h 1858"/>
              <a:gd name="T18" fmla="*/ 3449 w 4315"/>
              <a:gd name="T19" fmla="*/ 141 h 1858"/>
              <a:gd name="T20" fmla="*/ 3840 w 4315"/>
              <a:gd name="T21" fmla="*/ 516 h 1858"/>
              <a:gd name="T22" fmla="*/ 3922 w 4315"/>
              <a:gd name="T23" fmla="*/ 799 h 1858"/>
              <a:gd name="T24" fmla="*/ 4142 w 4315"/>
              <a:gd name="T25" fmla="*/ 966 h 1858"/>
              <a:gd name="T26" fmla="*/ 4044 w 4315"/>
              <a:gd name="T27" fmla="*/ 1167 h 1858"/>
              <a:gd name="T28" fmla="*/ 4314 w 4315"/>
              <a:gd name="T29" fmla="*/ 1371 h 1858"/>
              <a:gd name="T30" fmla="*/ 3802 w 4315"/>
              <a:gd name="T31" fmla="*/ 1771 h 1858"/>
              <a:gd name="T32" fmla="*/ 3758 w 4315"/>
              <a:gd name="T33" fmla="*/ 1761 h 1858"/>
              <a:gd name="T34" fmla="*/ 3699 w 4315"/>
              <a:gd name="T35" fmla="*/ 1756 h 1858"/>
              <a:gd name="T36" fmla="*/ 3627 w 4315"/>
              <a:gd name="T37" fmla="*/ 1754 h 1858"/>
              <a:gd name="T38" fmla="*/ 3540 w 4315"/>
              <a:gd name="T39" fmla="*/ 1755 h 1858"/>
              <a:gd name="T40" fmla="*/ 3442 w 4315"/>
              <a:gd name="T41" fmla="*/ 1758 h 1858"/>
              <a:gd name="T42" fmla="*/ 3334 w 4315"/>
              <a:gd name="T43" fmla="*/ 1764 h 1858"/>
              <a:gd name="T44" fmla="*/ 3215 w 4315"/>
              <a:gd name="T45" fmla="*/ 1771 h 1858"/>
              <a:gd name="T46" fmla="*/ 3086 w 4315"/>
              <a:gd name="T47" fmla="*/ 1780 h 1858"/>
              <a:gd name="T48" fmla="*/ 2950 w 4315"/>
              <a:gd name="T49" fmla="*/ 1791 h 1858"/>
              <a:gd name="T50" fmla="*/ 2808 w 4315"/>
              <a:gd name="T51" fmla="*/ 1802 h 1858"/>
              <a:gd name="T52" fmla="*/ 2658 w 4315"/>
              <a:gd name="T53" fmla="*/ 1812 h 1858"/>
              <a:gd name="T54" fmla="*/ 2505 w 4315"/>
              <a:gd name="T55" fmla="*/ 1824 h 1858"/>
              <a:gd name="T56" fmla="*/ 2347 w 4315"/>
              <a:gd name="T57" fmla="*/ 1833 h 1858"/>
              <a:gd name="T58" fmla="*/ 2187 w 4315"/>
              <a:gd name="T59" fmla="*/ 1842 h 1858"/>
              <a:gd name="T60" fmla="*/ 2025 w 4315"/>
              <a:gd name="T61" fmla="*/ 1849 h 1858"/>
              <a:gd name="T62" fmla="*/ 1862 w 4315"/>
              <a:gd name="T63" fmla="*/ 1855 h 1858"/>
              <a:gd name="T64" fmla="*/ 1700 w 4315"/>
              <a:gd name="T65" fmla="*/ 1857 h 1858"/>
              <a:gd name="T66" fmla="*/ 1539 w 4315"/>
              <a:gd name="T67" fmla="*/ 1857 h 1858"/>
              <a:gd name="T68" fmla="*/ 1380 w 4315"/>
              <a:gd name="T69" fmla="*/ 1853 h 1858"/>
              <a:gd name="T70" fmla="*/ 1224 w 4315"/>
              <a:gd name="T71" fmla="*/ 1846 h 1858"/>
              <a:gd name="T72" fmla="*/ 1073 w 4315"/>
              <a:gd name="T73" fmla="*/ 1835 h 1858"/>
              <a:gd name="T74" fmla="*/ 928 w 4315"/>
              <a:gd name="T75" fmla="*/ 1818 h 1858"/>
              <a:gd name="T76" fmla="*/ 788 w 4315"/>
              <a:gd name="T77" fmla="*/ 1798 h 1858"/>
              <a:gd name="T78" fmla="*/ 658 w 4315"/>
              <a:gd name="T79" fmla="*/ 1771 h 1858"/>
              <a:gd name="T80" fmla="*/ 534 w 4315"/>
              <a:gd name="T81" fmla="*/ 1738 h 1858"/>
              <a:gd name="T82" fmla="*/ 421 w 4315"/>
              <a:gd name="T83" fmla="*/ 1700 h 1858"/>
              <a:gd name="T84" fmla="*/ 318 w 4315"/>
              <a:gd name="T85" fmla="*/ 1655 h 1858"/>
              <a:gd name="T86" fmla="*/ 227 w 4315"/>
              <a:gd name="T87" fmla="*/ 1602 h 1858"/>
              <a:gd name="T88" fmla="*/ 149 w 4315"/>
              <a:gd name="T89" fmla="*/ 1542 h 1858"/>
              <a:gd name="T90" fmla="*/ 84 w 4315"/>
              <a:gd name="T91" fmla="*/ 1474 h 1858"/>
              <a:gd name="T92" fmla="*/ 34 w 4315"/>
              <a:gd name="T93" fmla="*/ 1397 h 1858"/>
              <a:gd name="T94" fmla="*/ 0 w 4315"/>
              <a:gd name="T95" fmla="*/ 1311 h 1858"/>
              <a:gd name="T96" fmla="*/ 195 w 4315"/>
              <a:gd name="T97" fmla="*/ 1131 h 1858"/>
              <a:gd name="T98" fmla="*/ 116 w 4315"/>
              <a:gd name="T99" fmla="*/ 1041 h 1858"/>
              <a:gd name="T100" fmla="*/ 316 w 4315"/>
              <a:gd name="T101" fmla="*/ 698 h 1858"/>
              <a:gd name="T102" fmla="*/ 538 w 4315"/>
              <a:gd name="T103" fmla="*/ 479 h 1858"/>
              <a:gd name="T104" fmla="*/ 678 w 4315"/>
              <a:gd name="T105" fmla="*/ 179 h 18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15"/>
              <a:gd name="T160" fmla="*/ 0 h 1858"/>
              <a:gd name="T161" fmla="*/ 4315 w 4315"/>
              <a:gd name="T162" fmla="*/ 1858 h 18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15" h="1858">
                <a:moveTo>
                  <a:pt x="678" y="179"/>
                </a:moveTo>
                <a:lnTo>
                  <a:pt x="799" y="34"/>
                </a:lnTo>
                <a:lnTo>
                  <a:pt x="1027" y="47"/>
                </a:lnTo>
                <a:lnTo>
                  <a:pt x="1339" y="22"/>
                </a:lnTo>
                <a:lnTo>
                  <a:pt x="1977" y="61"/>
                </a:lnTo>
                <a:lnTo>
                  <a:pt x="2738" y="120"/>
                </a:lnTo>
                <a:lnTo>
                  <a:pt x="3050" y="71"/>
                </a:lnTo>
                <a:lnTo>
                  <a:pt x="3149" y="53"/>
                </a:lnTo>
                <a:lnTo>
                  <a:pt x="3296" y="0"/>
                </a:lnTo>
                <a:lnTo>
                  <a:pt x="3449" y="141"/>
                </a:lnTo>
                <a:lnTo>
                  <a:pt x="3840" y="516"/>
                </a:lnTo>
                <a:lnTo>
                  <a:pt x="3922" y="799"/>
                </a:lnTo>
                <a:lnTo>
                  <a:pt x="4142" y="966"/>
                </a:lnTo>
                <a:lnTo>
                  <a:pt x="4044" y="1167"/>
                </a:lnTo>
                <a:lnTo>
                  <a:pt x="4314" y="1371"/>
                </a:lnTo>
                <a:lnTo>
                  <a:pt x="3802" y="1771"/>
                </a:lnTo>
                <a:lnTo>
                  <a:pt x="3758" y="1761"/>
                </a:lnTo>
                <a:lnTo>
                  <a:pt x="3699" y="1756"/>
                </a:lnTo>
                <a:lnTo>
                  <a:pt x="3627" y="1754"/>
                </a:lnTo>
                <a:lnTo>
                  <a:pt x="3540" y="1755"/>
                </a:lnTo>
                <a:lnTo>
                  <a:pt x="3442" y="1758"/>
                </a:lnTo>
                <a:lnTo>
                  <a:pt x="3334" y="1764"/>
                </a:lnTo>
                <a:lnTo>
                  <a:pt x="3215" y="1771"/>
                </a:lnTo>
                <a:lnTo>
                  <a:pt x="3086" y="1780"/>
                </a:lnTo>
                <a:lnTo>
                  <a:pt x="2950" y="1791"/>
                </a:lnTo>
                <a:lnTo>
                  <a:pt x="2808" y="1802"/>
                </a:lnTo>
                <a:lnTo>
                  <a:pt x="2658" y="1812"/>
                </a:lnTo>
                <a:lnTo>
                  <a:pt x="2505" y="1824"/>
                </a:lnTo>
                <a:lnTo>
                  <a:pt x="2347" y="1833"/>
                </a:lnTo>
                <a:lnTo>
                  <a:pt x="2187" y="1842"/>
                </a:lnTo>
                <a:lnTo>
                  <a:pt x="2025" y="1849"/>
                </a:lnTo>
                <a:lnTo>
                  <a:pt x="1862" y="1855"/>
                </a:lnTo>
                <a:lnTo>
                  <a:pt x="1700" y="1857"/>
                </a:lnTo>
                <a:lnTo>
                  <a:pt x="1539" y="1857"/>
                </a:lnTo>
                <a:lnTo>
                  <a:pt x="1380" y="1853"/>
                </a:lnTo>
                <a:lnTo>
                  <a:pt x="1224" y="1846"/>
                </a:lnTo>
                <a:lnTo>
                  <a:pt x="1073" y="1835"/>
                </a:lnTo>
                <a:lnTo>
                  <a:pt x="928" y="1818"/>
                </a:lnTo>
                <a:lnTo>
                  <a:pt x="788" y="1798"/>
                </a:lnTo>
                <a:lnTo>
                  <a:pt x="658" y="1771"/>
                </a:lnTo>
                <a:lnTo>
                  <a:pt x="534" y="1738"/>
                </a:lnTo>
                <a:lnTo>
                  <a:pt x="421" y="1700"/>
                </a:lnTo>
                <a:lnTo>
                  <a:pt x="318" y="1655"/>
                </a:lnTo>
                <a:lnTo>
                  <a:pt x="227" y="1602"/>
                </a:lnTo>
                <a:lnTo>
                  <a:pt x="149" y="1542"/>
                </a:lnTo>
                <a:lnTo>
                  <a:pt x="84" y="1474"/>
                </a:lnTo>
                <a:lnTo>
                  <a:pt x="34" y="1397"/>
                </a:lnTo>
                <a:lnTo>
                  <a:pt x="0" y="1311"/>
                </a:lnTo>
                <a:lnTo>
                  <a:pt x="195" y="1131"/>
                </a:lnTo>
                <a:lnTo>
                  <a:pt x="116" y="1041"/>
                </a:lnTo>
                <a:lnTo>
                  <a:pt x="316" y="698"/>
                </a:lnTo>
                <a:lnTo>
                  <a:pt x="538" y="479"/>
                </a:lnTo>
                <a:lnTo>
                  <a:pt x="678" y="179"/>
                </a:lnTo>
              </a:path>
            </a:pathLst>
          </a:custGeom>
          <a:solidFill>
            <a:srgbClr val="03C5E5"/>
          </a:solidFill>
          <a:ln w="12700" cap="rnd" cmpd="sng">
            <a:solidFill>
              <a:srgbClr val="02859A"/>
            </a:solidFill>
            <a:prstDash val="solid"/>
            <a:round/>
            <a:headEnd type="none" w="med" len="med"/>
            <a:tailEnd type="none" w="med" len="med"/>
          </a:ln>
        </p:spPr>
        <p:txBody>
          <a:bodyPr/>
          <a:lstStyle/>
          <a:p>
            <a:endParaRPr lang="zh-CN" altLang="en-US"/>
          </a:p>
        </p:txBody>
      </p:sp>
      <p:grpSp>
        <p:nvGrpSpPr>
          <p:cNvPr id="2" name="Group 4"/>
          <p:cNvGrpSpPr>
            <a:grpSpLocks/>
          </p:cNvGrpSpPr>
          <p:nvPr/>
        </p:nvGrpSpPr>
        <p:grpSpPr bwMode="auto">
          <a:xfrm>
            <a:off x="2959100" y="2074863"/>
            <a:ext cx="1471613" cy="774700"/>
            <a:chOff x="2245" y="955"/>
            <a:chExt cx="1297" cy="809"/>
          </a:xfrm>
        </p:grpSpPr>
        <p:sp>
          <p:nvSpPr>
            <p:cNvPr id="94221" name="Freeform 5"/>
            <p:cNvSpPr>
              <a:spLocks/>
            </p:cNvSpPr>
            <p:nvPr/>
          </p:nvSpPr>
          <p:spPr bwMode="auto">
            <a:xfrm>
              <a:off x="3253" y="1413"/>
              <a:ext cx="289" cy="313"/>
            </a:xfrm>
            <a:custGeom>
              <a:avLst/>
              <a:gdLst>
                <a:gd name="T0" fmla="*/ 288 w 289"/>
                <a:gd name="T1" fmla="*/ 0 h 313"/>
                <a:gd name="T2" fmla="*/ 151 w 289"/>
                <a:gd name="T3" fmla="*/ 199 h 313"/>
                <a:gd name="T4" fmla="*/ 0 w 289"/>
                <a:gd name="T5" fmla="*/ 312 h 313"/>
                <a:gd name="T6" fmla="*/ 103 w 289"/>
                <a:gd name="T7" fmla="*/ 130 h 313"/>
                <a:gd name="T8" fmla="*/ 288 w 289"/>
                <a:gd name="T9" fmla="*/ 0 h 313"/>
                <a:gd name="T10" fmla="*/ 0 60000 65536"/>
                <a:gd name="T11" fmla="*/ 0 60000 65536"/>
                <a:gd name="T12" fmla="*/ 0 60000 65536"/>
                <a:gd name="T13" fmla="*/ 0 60000 65536"/>
                <a:gd name="T14" fmla="*/ 0 60000 65536"/>
                <a:gd name="T15" fmla="*/ 0 w 289"/>
                <a:gd name="T16" fmla="*/ 0 h 313"/>
                <a:gd name="T17" fmla="*/ 289 w 289"/>
                <a:gd name="T18" fmla="*/ 313 h 313"/>
              </a:gdLst>
              <a:ahLst/>
              <a:cxnLst>
                <a:cxn ang="T10">
                  <a:pos x="T0" y="T1"/>
                </a:cxn>
                <a:cxn ang="T11">
                  <a:pos x="T2" y="T3"/>
                </a:cxn>
                <a:cxn ang="T12">
                  <a:pos x="T4" y="T5"/>
                </a:cxn>
                <a:cxn ang="T13">
                  <a:pos x="T6" y="T7"/>
                </a:cxn>
                <a:cxn ang="T14">
                  <a:pos x="T8" y="T9"/>
                </a:cxn>
              </a:cxnLst>
              <a:rect l="T15" t="T16" r="T17" b="T18"/>
              <a:pathLst>
                <a:path w="289" h="313">
                  <a:moveTo>
                    <a:pt x="288" y="0"/>
                  </a:moveTo>
                  <a:lnTo>
                    <a:pt x="151" y="199"/>
                  </a:lnTo>
                  <a:lnTo>
                    <a:pt x="0" y="312"/>
                  </a:lnTo>
                  <a:lnTo>
                    <a:pt x="103" y="130"/>
                  </a:lnTo>
                  <a:lnTo>
                    <a:pt x="288" y="0"/>
                  </a:lnTo>
                </a:path>
              </a:pathLst>
            </a:custGeom>
            <a:solidFill>
              <a:srgbClr val="C1CEFF"/>
            </a:solidFill>
            <a:ln w="12700" cap="rnd" cmpd="sng">
              <a:noFill/>
              <a:prstDash val="solid"/>
              <a:round/>
              <a:headEnd type="none" w="med" len="med"/>
              <a:tailEnd type="none" w="med" len="med"/>
            </a:ln>
          </p:spPr>
          <p:txBody>
            <a:bodyPr/>
            <a:lstStyle/>
            <a:p>
              <a:endParaRPr lang="zh-CN" altLang="en-US"/>
            </a:p>
          </p:txBody>
        </p:sp>
        <p:sp>
          <p:nvSpPr>
            <p:cNvPr id="94222" name="Freeform 6"/>
            <p:cNvSpPr>
              <a:spLocks/>
            </p:cNvSpPr>
            <p:nvPr/>
          </p:nvSpPr>
          <p:spPr bwMode="auto">
            <a:xfrm>
              <a:off x="2695" y="955"/>
              <a:ext cx="455" cy="373"/>
            </a:xfrm>
            <a:custGeom>
              <a:avLst/>
              <a:gdLst>
                <a:gd name="T0" fmla="*/ 454 w 455"/>
                <a:gd name="T1" fmla="*/ 0 h 373"/>
                <a:gd name="T2" fmla="*/ 0 w 455"/>
                <a:gd name="T3" fmla="*/ 372 h 373"/>
                <a:gd name="T4" fmla="*/ 365 w 455"/>
                <a:gd name="T5" fmla="*/ 44 h 373"/>
                <a:gd name="T6" fmla="*/ 454 w 455"/>
                <a:gd name="T7" fmla="*/ 0 h 373"/>
                <a:gd name="T8" fmla="*/ 0 60000 65536"/>
                <a:gd name="T9" fmla="*/ 0 60000 65536"/>
                <a:gd name="T10" fmla="*/ 0 60000 65536"/>
                <a:gd name="T11" fmla="*/ 0 60000 65536"/>
                <a:gd name="T12" fmla="*/ 0 w 455"/>
                <a:gd name="T13" fmla="*/ 0 h 373"/>
                <a:gd name="T14" fmla="*/ 455 w 455"/>
                <a:gd name="T15" fmla="*/ 373 h 373"/>
              </a:gdLst>
              <a:ahLst/>
              <a:cxnLst>
                <a:cxn ang="T8">
                  <a:pos x="T0" y="T1"/>
                </a:cxn>
                <a:cxn ang="T9">
                  <a:pos x="T2" y="T3"/>
                </a:cxn>
                <a:cxn ang="T10">
                  <a:pos x="T4" y="T5"/>
                </a:cxn>
                <a:cxn ang="T11">
                  <a:pos x="T6" y="T7"/>
                </a:cxn>
              </a:cxnLst>
              <a:rect l="T12" t="T13" r="T14" b="T15"/>
              <a:pathLst>
                <a:path w="455" h="373">
                  <a:moveTo>
                    <a:pt x="454" y="0"/>
                  </a:moveTo>
                  <a:lnTo>
                    <a:pt x="0" y="372"/>
                  </a:lnTo>
                  <a:lnTo>
                    <a:pt x="365" y="44"/>
                  </a:lnTo>
                  <a:lnTo>
                    <a:pt x="454" y="0"/>
                  </a:lnTo>
                </a:path>
              </a:pathLst>
            </a:custGeom>
            <a:solidFill>
              <a:srgbClr val="C1CEFF"/>
            </a:solidFill>
            <a:ln w="12700" cap="rnd" cmpd="sng">
              <a:noFill/>
              <a:prstDash val="solid"/>
              <a:round/>
              <a:headEnd type="none" w="med" len="med"/>
              <a:tailEnd type="none" w="med" len="med"/>
            </a:ln>
          </p:spPr>
          <p:txBody>
            <a:bodyPr/>
            <a:lstStyle/>
            <a:p>
              <a:endParaRPr lang="zh-CN" altLang="en-US"/>
            </a:p>
          </p:txBody>
        </p:sp>
        <p:sp>
          <p:nvSpPr>
            <p:cNvPr id="94223" name="Freeform 7"/>
            <p:cNvSpPr>
              <a:spLocks/>
            </p:cNvSpPr>
            <p:nvPr/>
          </p:nvSpPr>
          <p:spPr bwMode="auto">
            <a:xfrm>
              <a:off x="2245" y="1325"/>
              <a:ext cx="393" cy="424"/>
            </a:xfrm>
            <a:custGeom>
              <a:avLst/>
              <a:gdLst>
                <a:gd name="T0" fmla="*/ 0 w 393"/>
                <a:gd name="T1" fmla="*/ 0 h 424"/>
                <a:gd name="T2" fmla="*/ 392 w 393"/>
                <a:gd name="T3" fmla="*/ 423 h 424"/>
                <a:gd name="T4" fmla="*/ 158 w 393"/>
                <a:gd name="T5" fmla="*/ 120 h 424"/>
                <a:gd name="T6" fmla="*/ 0 w 393"/>
                <a:gd name="T7" fmla="*/ 0 h 424"/>
                <a:gd name="T8" fmla="*/ 0 60000 65536"/>
                <a:gd name="T9" fmla="*/ 0 60000 65536"/>
                <a:gd name="T10" fmla="*/ 0 60000 65536"/>
                <a:gd name="T11" fmla="*/ 0 60000 65536"/>
                <a:gd name="T12" fmla="*/ 0 w 393"/>
                <a:gd name="T13" fmla="*/ 0 h 424"/>
                <a:gd name="T14" fmla="*/ 393 w 393"/>
                <a:gd name="T15" fmla="*/ 424 h 424"/>
              </a:gdLst>
              <a:ahLst/>
              <a:cxnLst>
                <a:cxn ang="T8">
                  <a:pos x="T0" y="T1"/>
                </a:cxn>
                <a:cxn ang="T9">
                  <a:pos x="T2" y="T3"/>
                </a:cxn>
                <a:cxn ang="T10">
                  <a:pos x="T4" y="T5"/>
                </a:cxn>
                <a:cxn ang="T11">
                  <a:pos x="T6" y="T7"/>
                </a:cxn>
              </a:cxnLst>
              <a:rect l="T12" t="T13" r="T14" b="T15"/>
              <a:pathLst>
                <a:path w="393" h="424">
                  <a:moveTo>
                    <a:pt x="0" y="0"/>
                  </a:moveTo>
                  <a:lnTo>
                    <a:pt x="392" y="423"/>
                  </a:lnTo>
                  <a:lnTo>
                    <a:pt x="158" y="120"/>
                  </a:lnTo>
                  <a:lnTo>
                    <a:pt x="0" y="0"/>
                  </a:lnTo>
                </a:path>
              </a:pathLst>
            </a:custGeom>
            <a:solidFill>
              <a:srgbClr val="C1CEFF"/>
            </a:solidFill>
            <a:ln w="12700" cap="rnd" cmpd="sng">
              <a:noFill/>
              <a:prstDash val="solid"/>
              <a:round/>
              <a:headEnd type="none" w="med" len="med"/>
              <a:tailEnd type="none" w="med" len="med"/>
            </a:ln>
          </p:spPr>
          <p:txBody>
            <a:bodyPr/>
            <a:lstStyle/>
            <a:p>
              <a:endParaRPr lang="zh-CN" altLang="en-US"/>
            </a:p>
          </p:txBody>
        </p:sp>
        <p:sp>
          <p:nvSpPr>
            <p:cNvPr id="94224" name="Freeform 8"/>
            <p:cNvSpPr>
              <a:spLocks/>
            </p:cNvSpPr>
            <p:nvPr/>
          </p:nvSpPr>
          <p:spPr bwMode="auto">
            <a:xfrm>
              <a:off x="2265" y="1176"/>
              <a:ext cx="408" cy="588"/>
            </a:xfrm>
            <a:custGeom>
              <a:avLst/>
              <a:gdLst>
                <a:gd name="T0" fmla="*/ 0 w 408"/>
                <a:gd name="T1" fmla="*/ 138 h 588"/>
                <a:gd name="T2" fmla="*/ 21 w 408"/>
                <a:gd name="T3" fmla="*/ 0 h 588"/>
                <a:gd name="T4" fmla="*/ 255 w 408"/>
                <a:gd name="T5" fmla="*/ 276 h 588"/>
                <a:gd name="T6" fmla="*/ 296 w 408"/>
                <a:gd name="T7" fmla="*/ 346 h 588"/>
                <a:gd name="T8" fmla="*/ 407 w 408"/>
                <a:gd name="T9" fmla="*/ 587 h 588"/>
                <a:gd name="T10" fmla="*/ 241 w 408"/>
                <a:gd name="T11" fmla="*/ 267 h 588"/>
                <a:gd name="T12" fmla="*/ 0 w 408"/>
                <a:gd name="T13" fmla="*/ 138 h 588"/>
                <a:gd name="T14" fmla="*/ 0 60000 65536"/>
                <a:gd name="T15" fmla="*/ 0 60000 65536"/>
                <a:gd name="T16" fmla="*/ 0 60000 65536"/>
                <a:gd name="T17" fmla="*/ 0 60000 65536"/>
                <a:gd name="T18" fmla="*/ 0 60000 65536"/>
                <a:gd name="T19" fmla="*/ 0 60000 65536"/>
                <a:gd name="T20" fmla="*/ 0 60000 65536"/>
                <a:gd name="T21" fmla="*/ 0 w 408"/>
                <a:gd name="T22" fmla="*/ 0 h 588"/>
                <a:gd name="T23" fmla="*/ 408 w 408"/>
                <a:gd name="T24" fmla="*/ 588 h 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588">
                  <a:moveTo>
                    <a:pt x="0" y="138"/>
                  </a:moveTo>
                  <a:lnTo>
                    <a:pt x="21" y="0"/>
                  </a:lnTo>
                  <a:lnTo>
                    <a:pt x="255" y="276"/>
                  </a:lnTo>
                  <a:lnTo>
                    <a:pt x="296" y="346"/>
                  </a:lnTo>
                  <a:lnTo>
                    <a:pt x="407" y="587"/>
                  </a:lnTo>
                  <a:lnTo>
                    <a:pt x="241" y="267"/>
                  </a:lnTo>
                  <a:lnTo>
                    <a:pt x="0" y="138"/>
                  </a:lnTo>
                </a:path>
              </a:pathLst>
            </a:custGeom>
            <a:solidFill>
              <a:srgbClr val="C1CEFF"/>
            </a:solidFill>
            <a:ln w="12700" cap="rnd" cmpd="sng">
              <a:noFill/>
              <a:prstDash val="solid"/>
              <a:round/>
              <a:headEnd type="none" w="med" len="med"/>
              <a:tailEnd type="none" w="med" len="med"/>
            </a:ln>
          </p:spPr>
          <p:txBody>
            <a:bodyPr/>
            <a:lstStyle/>
            <a:p>
              <a:endParaRPr lang="zh-CN" altLang="en-US"/>
            </a:p>
          </p:txBody>
        </p:sp>
      </p:grpSp>
      <p:sp>
        <p:nvSpPr>
          <p:cNvPr id="94213" name="Rectangle 9"/>
          <p:cNvSpPr>
            <a:spLocks noChangeArrowheads="1"/>
          </p:cNvSpPr>
          <p:nvPr/>
        </p:nvSpPr>
        <p:spPr bwMode="auto">
          <a:xfrm>
            <a:off x="2987675" y="2133600"/>
            <a:ext cx="825500" cy="946150"/>
          </a:xfrm>
          <a:prstGeom prst="rect">
            <a:avLst/>
          </a:prstGeom>
          <a:noFill/>
          <a:ln w="12700">
            <a:noFill/>
            <a:miter lim="800000"/>
            <a:headEnd/>
            <a:tailEnd/>
          </a:ln>
        </p:spPr>
        <p:txBody>
          <a:bodyPr wrap="none" lIns="106363" tIns="52388" rIns="106363" bIns="52388">
            <a:spAutoFit/>
          </a:bodyPr>
          <a:lstStyle/>
          <a:p>
            <a:pPr algn="ctr" defTabSz="1208088" eaLnBrk="0" hangingPunct="0">
              <a:lnSpc>
                <a:spcPct val="115000"/>
              </a:lnSpc>
            </a:pPr>
            <a:r>
              <a:rPr lang="zh-CN" altLang="en-US">
                <a:solidFill>
                  <a:srgbClr val="063DE8"/>
                </a:solidFill>
                <a:latin typeface="Arial" charset="0"/>
              </a:rPr>
              <a:t>技能</a:t>
            </a:r>
          </a:p>
          <a:p>
            <a:pPr algn="ctr" defTabSz="1208088" eaLnBrk="0" hangingPunct="0">
              <a:lnSpc>
                <a:spcPct val="115000"/>
              </a:lnSpc>
            </a:pPr>
            <a:r>
              <a:rPr lang="zh-CN" altLang="en-US">
                <a:solidFill>
                  <a:srgbClr val="063DE8"/>
                </a:solidFill>
                <a:latin typeface="Arial" charset="0"/>
              </a:rPr>
              <a:t>知识</a:t>
            </a:r>
          </a:p>
        </p:txBody>
      </p:sp>
      <p:sp>
        <p:nvSpPr>
          <p:cNvPr id="94214" name="Freeform 10"/>
          <p:cNvSpPr>
            <a:spLocks/>
          </p:cNvSpPr>
          <p:nvPr/>
        </p:nvSpPr>
        <p:spPr bwMode="auto">
          <a:xfrm>
            <a:off x="1443038" y="3086100"/>
            <a:ext cx="4537075" cy="144463"/>
          </a:xfrm>
          <a:custGeom>
            <a:avLst/>
            <a:gdLst>
              <a:gd name="T0" fmla="*/ 0 w 5479"/>
              <a:gd name="T1" fmla="*/ 48 h 163"/>
              <a:gd name="T2" fmla="*/ 1608 w 5479"/>
              <a:gd name="T3" fmla="*/ 48 h 163"/>
              <a:gd name="T4" fmla="*/ 2106 w 5479"/>
              <a:gd name="T5" fmla="*/ 6 h 163"/>
              <a:gd name="T6" fmla="*/ 3528 w 5479"/>
              <a:gd name="T7" fmla="*/ 102 h 163"/>
              <a:gd name="T8" fmla="*/ 3954 w 5479"/>
              <a:gd name="T9" fmla="*/ 0 h 163"/>
              <a:gd name="T10" fmla="*/ 5478 w 5479"/>
              <a:gd name="T11" fmla="*/ 36 h 163"/>
              <a:gd name="T12" fmla="*/ 3954 w 5479"/>
              <a:gd name="T13" fmla="*/ 60 h 163"/>
              <a:gd name="T14" fmla="*/ 3486 w 5479"/>
              <a:gd name="T15" fmla="*/ 162 h 163"/>
              <a:gd name="T16" fmla="*/ 2100 w 5479"/>
              <a:gd name="T17" fmla="*/ 60 h 163"/>
              <a:gd name="T18" fmla="*/ 1536 w 5479"/>
              <a:gd name="T19" fmla="*/ 96 h 163"/>
              <a:gd name="T20" fmla="*/ 0 w 5479"/>
              <a:gd name="T21" fmla="*/ 48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79"/>
              <a:gd name="T34" fmla="*/ 0 h 163"/>
              <a:gd name="T35" fmla="*/ 5479 w 5479"/>
              <a:gd name="T36" fmla="*/ 163 h 1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79" h="163">
                <a:moveTo>
                  <a:pt x="0" y="48"/>
                </a:moveTo>
                <a:lnTo>
                  <a:pt x="1608" y="48"/>
                </a:lnTo>
                <a:lnTo>
                  <a:pt x="2106" y="6"/>
                </a:lnTo>
                <a:lnTo>
                  <a:pt x="3528" y="102"/>
                </a:lnTo>
                <a:lnTo>
                  <a:pt x="3954" y="0"/>
                </a:lnTo>
                <a:lnTo>
                  <a:pt x="5478" y="36"/>
                </a:lnTo>
                <a:lnTo>
                  <a:pt x="3954" y="60"/>
                </a:lnTo>
                <a:lnTo>
                  <a:pt x="3486" y="162"/>
                </a:lnTo>
                <a:lnTo>
                  <a:pt x="2100" y="60"/>
                </a:lnTo>
                <a:lnTo>
                  <a:pt x="1536" y="96"/>
                </a:lnTo>
                <a:lnTo>
                  <a:pt x="0" y="48"/>
                </a:lnTo>
              </a:path>
            </a:pathLst>
          </a:custGeom>
          <a:solidFill>
            <a:srgbClr val="03A4BE"/>
          </a:solidFill>
          <a:ln w="12700" cap="rnd" cmpd="sng">
            <a:noFill/>
            <a:prstDash val="solid"/>
            <a:round/>
            <a:headEnd type="none" w="med" len="med"/>
            <a:tailEnd type="none" w="med" len="med"/>
          </a:ln>
        </p:spPr>
        <p:txBody>
          <a:bodyPr/>
          <a:lstStyle/>
          <a:p>
            <a:endParaRPr lang="zh-CN" altLang="en-US"/>
          </a:p>
        </p:txBody>
      </p:sp>
      <p:sp>
        <p:nvSpPr>
          <p:cNvPr id="175115" name="Rectangle 11"/>
          <p:cNvSpPr>
            <a:spLocks noChangeArrowheads="1"/>
          </p:cNvSpPr>
          <p:nvPr/>
        </p:nvSpPr>
        <p:spPr bwMode="auto">
          <a:xfrm>
            <a:off x="2427288" y="3338513"/>
            <a:ext cx="1846262" cy="1933575"/>
          </a:xfrm>
          <a:prstGeom prst="rect">
            <a:avLst/>
          </a:prstGeom>
          <a:noFill/>
          <a:ln w="12700">
            <a:noFill/>
            <a:miter lim="800000"/>
            <a:headEnd/>
            <a:tailEnd/>
          </a:ln>
          <a:effectLst/>
        </p:spPr>
        <p:txBody>
          <a:bodyPr wrap="none" lIns="106363" tIns="52388" rIns="106363" bIns="52388">
            <a:spAutoFit/>
          </a:bodyPr>
          <a:lstStyle/>
          <a:p>
            <a:pPr algn="ctr" defTabSz="1208088" eaLnBrk="0" hangingPunct="0">
              <a:lnSpc>
                <a:spcPct val="125000"/>
              </a:lnSpc>
              <a:defRPr/>
            </a:pPr>
            <a:r>
              <a:rPr lang="zh-CN" altLang="en-US">
                <a:solidFill>
                  <a:schemeClr val="bg1"/>
                </a:solidFill>
                <a:effectLst>
                  <a:outerShdw blurRad="38100" dist="38100" dir="2700000" algn="tl">
                    <a:srgbClr val="000000"/>
                  </a:outerShdw>
                </a:effectLst>
                <a:latin typeface="Arial" pitchFamily="34" charset="0"/>
              </a:rPr>
              <a:t>价值观</a:t>
            </a:r>
          </a:p>
          <a:p>
            <a:pPr algn="ctr" defTabSz="1208088" eaLnBrk="0" hangingPunct="0">
              <a:lnSpc>
                <a:spcPct val="125000"/>
              </a:lnSpc>
              <a:defRPr/>
            </a:pPr>
            <a:r>
              <a:rPr lang="zh-CN" altLang="en-US">
                <a:solidFill>
                  <a:schemeClr val="bg1"/>
                </a:solidFill>
                <a:effectLst>
                  <a:outerShdw blurRad="38100" dist="38100" dir="2700000" algn="tl">
                    <a:srgbClr val="000000"/>
                  </a:outerShdw>
                </a:effectLst>
                <a:latin typeface="Arial" pitchFamily="34" charset="0"/>
              </a:rPr>
              <a:t>自我定位</a:t>
            </a:r>
          </a:p>
          <a:p>
            <a:pPr algn="ctr" defTabSz="1208088" eaLnBrk="0" hangingPunct="0">
              <a:lnSpc>
                <a:spcPct val="125000"/>
              </a:lnSpc>
              <a:defRPr/>
            </a:pPr>
            <a:r>
              <a:rPr lang="zh-CN" altLang="en-US">
                <a:solidFill>
                  <a:schemeClr val="bg1"/>
                </a:solidFill>
                <a:effectLst>
                  <a:outerShdw blurRad="38100" dist="38100" dir="2700000" algn="tl">
                    <a:srgbClr val="000000"/>
                  </a:outerShdw>
                </a:effectLst>
                <a:latin typeface="Arial" pitchFamily="34" charset="0"/>
              </a:rPr>
              <a:t>需求</a:t>
            </a:r>
            <a:r>
              <a:rPr lang="en-US" altLang="zh-CN">
                <a:solidFill>
                  <a:schemeClr val="bg1"/>
                </a:solidFill>
                <a:effectLst>
                  <a:outerShdw blurRad="38100" dist="38100" dir="2700000" algn="tl">
                    <a:srgbClr val="000000"/>
                  </a:outerShdw>
                </a:effectLst>
                <a:latin typeface="Arial" pitchFamily="34" charset="0"/>
              </a:rPr>
              <a:t>(</a:t>
            </a:r>
            <a:r>
              <a:rPr lang="zh-CN" altLang="en-US">
                <a:solidFill>
                  <a:schemeClr val="bg1"/>
                </a:solidFill>
                <a:effectLst>
                  <a:outerShdw blurRad="38100" dist="38100" dir="2700000" algn="tl">
                    <a:srgbClr val="000000"/>
                  </a:outerShdw>
                </a:effectLst>
                <a:latin typeface="Arial" pitchFamily="34" charset="0"/>
              </a:rPr>
              <a:t>动机）</a:t>
            </a:r>
          </a:p>
          <a:p>
            <a:pPr algn="ctr" defTabSz="1208088" eaLnBrk="0" hangingPunct="0">
              <a:lnSpc>
                <a:spcPct val="125000"/>
              </a:lnSpc>
              <a:defRPr/>
            </a:pPr>
            <a:r>
              <a:rPr lang="zh-CN" altLang="en-US">
                <a:solidFill>
                  <a:schemeClr val="bg1"/>
                </a:solidFill>
                <a:effectLst>
                  <a:outerShdw blurRad="38100" dist="38100" dir="2700000" algn="tl">
                    <a:srgbClr val="000000"/>
                  </a:outerShdw>
                </a:effectLst>
                <a:latin typeface="Arial" pitchFamily="34" charset="0"/>
              </a:rPr>
              <a:t>人格特质</a:t>
            </a:r>
          </a:p>
        </p:txBody>
      </p:sp>
      <p:sp>
        <p:nvSpPr>
          <p:cNvPr id="94216" name="Rectangle 12"/>
          <p:cNvSpPr>
            <a:spLocks noGrp="1" noChangeArrowheads="1"/>
          </p:cNvSpPr>
          <p:nvPr>
            <p:ph type="title"/>
          </p:nvPr>
        </p:nvSpPr>
        <p:spPr>
          <a:xfrm>
            <a:off x="0" y="673100"/>
            <a:ext cx="9144000" cy="822325"/>
          </a:xfrm>
        </p:spPr>
        <p:txBody>
          <a:bodyPr>
            <a:normAutofit fontScale="90000"/>
          </a:bodyPr>
          <a:lstStyle/>
          <a:p>
            <a:pPr eaLnBrk="1" hangingPunct="1"/>
            <a:r>
              <a:rPr lang="zh-CN" altLang="en-US" sz="2400" smtClean="0"/>
              <a:t>胜任素质</a:t>
            </a:r>
            <a:r>
              <a:rPr lang="en-US" altLang="zh-CN" sz="2400" smtClean="0"/>
              <a:t>—</a:t>
            </a:r>
            <a:r>
              <a:rPr lang="zh-CN" altLang="en-US" sz="2400" smtClean="0"/>
              <a:t>考考您</a:t>
            </a:r>
            <a:r>
              <a:rPr lang="zh-CN" altLang="en-US" sz="2400" smtClean="0">
                <a:sym typeface="Wingdings" pitchFamily="2" charset="2"/>
              </a:rPr>
              <a:t></a:t>
            </a:r>
            <a:br>
              <a:rPr lang="zh-CN" altLang="en-US" sz="2400" smtClean="0">
                <a:sym typeface="Wingdings" pitchFamily="2" charset="2"/>
              </a:rPr>
            </a:br>
            <a:r>
              <a:rPr lang="zh-CN" altLang="en-US" sz="2400" smtClean="0"/>
              <a:t>从上到下按顺序排列的为什么这样排列？</a:t>
            </a:r>
          </a:p>
        </p:txBody>
      </p:sp>
      <p:sp>
        <p:nvSpPr>
          <p:cNvPr id="175117" name="Rectangle 13"/>
          <p:cNvSpPr>
            <a:spLocks noChangeArrowheads="1"/>
          </p:cNvSpPr>
          <p:nvPr/>
        </p:nvSpPr>
        <p:spPr bwMode="auto">
          <a:xfrm>
            <a:off x="5219700" y="1989138"/>
            <a:ext cx="2357438" cy="1238250"/>
          </a:xfrm>
          <a:prstGeom prst="rect">
            <a:avLst/>
          </a:prstGeom>
          <a:noFill/>
          <a:ln w="12700">
            <a:noFill/>
            <a:miter lim="800000"/>
            <a:headEnd/>
            <a:tailEnd/>
          </a:ln>
        </p:spPr>
        <p:txBody>
          <a:bodyPr wrap="none" lIns="106363" tIns="52388" rIns="106363" bIns="52388">
            <a:spAutoFit/>
          </a:bodyPr>
          <a:lstStyle/>
          <a:p>
            <a:pPr algn="ctr" defTabSz="1208088" eaLnBrk="0" hangingPunct="0">
              <a:lnSpc>
                <a:spcPct val="155000"/>
              </a:lnSpc>
            </a:pPr>
            <a:r>
              <a:rPr lang="zh-CN" altLang="en-US">
                <a:latin typeface="Arial" charset="0"/>
              </a:rPr>
              <a:t>会做，能做</a:t>
            </a:r>
          </a:p>
          <a:p>
            <a:pPr algn="ctr" defTabSz="1208088" eaLnBrk="0" hangingPunct="0">
              <a:lnSpc>
                <a:spcPct val="155000"/>
              </a:lnSpc>
            </a:pPr>
            <a:r>
              <a:rPr lang="zh-CN" altLang="en-US">
                <a:latin typeface="Arial" charset="0"/>
              </a:rPr>
              <a:t>知道为什么要做</a:t>
            </a:r>
          </a:p>
        </p:txBody>
      </p:sp>
      <p:sp>
        <p:nvSpPr>
          <p:cNvPr id="175118" name="Rectangle 14"/>
          <p:cNvSpPr>
            <a:spLocks noChangeArrowheads="1"/>
          </p:cNvSpPr>
          <p:nvPr/>
        </p:nvSpPr>
        <p:spPr bwMode="auto">
          <a:xfrm>
            <a:off x="5181600" y="3175000"/>
            <a:ext cx="2663825" cy="2371725"/>
          </a:xfrm>
          <a:prstGeom prst="rect">
            <a:avLst/>
          </a:prstGeom>
          <a:noFill/>
          <a:ln w="12700">
            <a:noFill/>
            <a:miter lim="800000"/>
            <a:headEnd/>
            <a:tailEnd/>
          </a:ln>
        </p:spPr>
        <p:txBody>
          <a:bodyPr lIns="106363" tIns="52388" rIns="106363" bIns="52388">
            <a:spAutoFit/>
          </a:bodyPr>
          <a:lstStyle/>
          <a:p>
            <a:pPr algn="ctr" defTabSz="1208088" eaLnBrk="0" hangingPunct="0">
              <a:lnSpc>
                <a:spcPct val="155000"/>
              </a:lnSpc>
            </a:pPr>
            <a:r>
              <a:rPr lang="zh-CN" altLang="en-US">
                <a:latin typeface="Arial" charset="0"/>
              </a:rPr>
              <a:t>很重要，所以做</a:t>
            </a:r>
          </a:p>
          <a:p>
            <a:pPr algn="ctr" defTabSz="1208088" eaLnBrk="0" hangingPunct="0">
              <a:lnSpc>
                <a:spcPct val="155000"/>
              </a:lnSpc>
            </a:pPr>
            <a:r>
              <a:rPr lang="zh-CN" altLang="en-US">
                <a:latin typeface="Arial" charset="0"/>
              </a:rPr>
              <a:t>是我该做的</a:t>
            </a:r>
          </a:p>
          <a:p>
            <a:pPr algn="ctr" defTabSz="1208088" eaLnBrk="0" hangingPunct="0">
              <a:lnSpc>
                <a:spcPct val="155000"/>
              </a:lnSpc>
            </a:pPr>
            <a:r>
              <a:rPr lang="zh-CN" altLang="en-US">
                <a:latin typeface="Arial" charset="0"/>
              </a:rPr>
              <a:t>我要做</a:t>
            </a:r>
          </a:p>
          <a:p>
            <a:pPr algn="ctr" defTabSz="1208088" eaLnBrk="0" hangingPunct="0">
              <a:lnSpc>
                <a:spcPct val="155000"/>
              </a:lnSpc>
            </a:pPr>
            <a:r>
              <a:rPr lang="zh-CN" altLang="en-US">
                <a:latin typeface="Arial" charset="0"/>
              </a:rPr>
              <a:t>生来就是做这种事</a:t>
            </a:r>
          </a:p>
        </p:txBody>
      </p:sp>
      <p:sp>
        <p:nvSpPr>
          <p:cNvPr id="94219" name="AutoShape 15"/>
          <p:cNvSpPr>
            <a:spLocks/>
          </p:cNvSpPr>
          <p:nvPr/>
        </p:nvSpPr>
        <p:spPr bwMode="auto">
          <a:xfrm>
            <a:off x="7696200" y="2205038"/>
            <a:ext cx="358775" cy="2952750"/>
          </a:xfrm>
          <a:prstGeom prst="rightBrace">
            <a:avLst>
              <a:gd name="adj1" fmla="val 76471"/>
              <a:gd name="adj2" fmla="val 49398"/>
            </a:avLst>
          </a:prstGeom>
          <a:noFill/>
          <a:ln w="38100">
            <a:solidFill>
              <a:schemeClr val="tx1"/>
            </a:solidFill>
            <a:round/>
            <a:headEnd/>
            <a:tailEnd/>
          </a:ln>
        </p:spPr>
        <p:txBody>
          <a:bodyPr wrap="none" anchor="ctr"/>
          <a:lstStyle/>
          <a:p>
            <a:endParaRPr lang="zh-CN" altLang="en-US"/>
          </a:p>
        </p:txBody>
      </p:sp>
      <p:sp>
        <p:nvSpPr>
          <p:cNvPr id="94220" name="Text Box 16"/>
          <p:cNvSpPr txBox="1">
            <a:spLocks noChangeArrowheads="1"/>
          </p:cNvSpPr>
          <p:nvPr/>
        </p:nvSpPr>
        <p:spPr bwMode="auto">
          <a:xfrm>
            <a:off x="8323263" y="3187700"/>
            <a:ext cx="490537" cy="822325"/>
          </a:xfrm>
          <a:prstGeom prst="rect">
            <a:avLst/>
          </a:prstGeom>
          <a:noFill/>
          <a:ln w="9525">
            <a:noFill/>
            <a:miter lim="800000"/>
            <a:headEnd/>
            <a:tailEnd/>
          </a:ln>
        </p:spPr>
        <p:txBody>
          <a:bodyPr wrap="none">
            <a:spAutoFit/>
          </a:bodyPr>
          <a:lstStyle/>
          <a:p>
            <a:r>
              <a:rPr kumimoji="0" lang="zh-CN" altLang="en-US">
                <a:latin typeface="Arial" charset="0"/>
                <a:ea typeface="黑体" pitchFamily="2" charset="-122"/>
              </a:rPr>
              <a:t>行</a:t>
            </a:r>
          </a:p>
          <a:p>
            <a:r>
              <a:rPr kumimoji="0" lang="zh-CN" altLang="en-US">
                <a:latin typeface="Arial" charset="0"/>
                <a:ea typeface="黑体" pitchFamily="2" charset="-122"/>
              </a:rPr>
              <a:t>为</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5117"/>
                                        </p:tgtEl>
                                        <p:attrNameLst>
                                          <p:attrName>style.visibility</p:attrName>
                                        </p:attrNameLst>
                                      </p:cBhvr>
                                      <p:to>
                                        <p:strVal val="visible"/>
                                      </p:to>
                                    </p:set>
                                    <p:animEffect transition="in" filter="box(in)">
                                      <p:cBhvr>
                                        <p:cTn id="7" dur="500"/>
                                        <p:tgtEl>
                                          <p:spTgt spid="1751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5118"/>
                                        </p:tgtEl>
                                        <p:attrNameLst>
                                          <p:attrName>style.visibility</p:attrName>
                                        </p:attrNameLst>
                                      </p:cBhvr>
                                      <p:to>
                                        <p:strVal val="visible"/>
                                      </p:to>
                                    </p:set>
                                    <p:animEffect transition="in" filter="box(in)">
                                      <p:cBhvr>
                                        <p:cTn id="12" dur="500"/>
                                        <p:tgtEl>
                                          <p:spTgt spid="175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7" grpId="0"/>
      <p:bldP spid="1751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914400" y="533400"/>
            <a:ext cx="7173913" cy="762000"/>
          </a:xfrm>
          <a:prstGeom prst="rect">
            <a:avLst/>
          </a:prstGeom>
          <a:noFill/>
          <a:ln w="9525">
            <a:noFill/>
            <a:miter lim="800000"/>
            <a:headEnd/>
            <a:tailEnd/>
          </a:ln>
        </p:spPr>
        <p:txBody>
          <a:bodyPr/>
          <a:lstStyle/>
          <a:p>
            <a:pPr algn="ctr"/>
            <a:r>
              <a:rPr lang="zh-CN" altLang="en-US" sz="4400" b="0" u="sng">
                <a:solidFill>
                  <a:srgbClr val="CC0000"/>
                </a:solidFill>
                <a:latin typeface="Times New Roman" pitchFamily="18" charset="0"/>
                <a:ea typeface="文鼎大隶书简" pitchFamily="18" charset="-122"/>
              </a:rPr>
              <a:t>招聘流程</a:t>
            </a:r>
            <a:endParaRPr lang="zh-CN" altLang="en-US" sz="4400" b="0">
              <a:solidFill>
                <a:schemeClr val="tx2"/>
              </a:solidFill>
              <a:latin typeface="Times New Roman" pitchFamily="18" charset="0"/>
              <a:ea typeface="文鼎大隶书简" pitchFamily="18" charset="-122"/>
            </a:endParaRPr>
          </a:p>
        </p:txBody>
      </p:sp>
      <p:sp>
        <p:nvSpPr>
          <p:cNvPr id="131075" name="Rectangle 3"/>
          <p:cNvSpPr>
            <a:spLocks noChangeArrowheads="1"/>
          </p:cNvSpPr>
          <p:nvPr/>
        </p:nvSpPr>
        <p:spPr bwMode="auto">
          <a:xfrm>
            <a:off x="2843213" y="1841500"/>
            <a:ext cx="3235325" cy="379413"/>
          </a:xfrm>
          <a:prstGeom prst="rect">
            <a:avLst/>
          </a:prstGeom>
          <a:noFill/>
          <a:ln w="12700">
            <a:solidFill>
              <a:schemeClr val="tx1"/>
            </a:solidFill>
            <a:miter lim="800000"/>
            <a:headEnd/>
            <a:tailEnd/>
          </a:ln>
        </p:spPr>
        <p:txBody>
          <a:bodyPr anchor="ctr">
            <a:spAutoFit/>
          </a:bodyPr>
          <a:lstStyle/>
          <a:p>
            <a:pPr algn="ctr">
              <a:spcBef>
                <a:spcPct val="50000"/>
              </a:spcBef>
            </a:pPr>
            <a:r>
              <a:rPr lang="zh-CN" altLang="en-US" sz="1800" b="0">
                <a:latin typeface="楷体" pitchFamily="18" charset="-122"/>
                <a:ea typeface="楷体" pitchFamily="18" charset="-122"/>
              </a:rPr>
              <a:t>确认空缺职位</a:t>
            </a:r>
          </a:p>
        </p:txBody>
      </p:sp>
      <p:sp>
        <p:nvSpPr>
          <p:cNvPr id="131076" name="Rectangle 4"/>
          <p:cNvSpPr>
            <a:spLocks noChangeArrowheads="1"/>
          </p:cNvSpPr>
          <p:nvPr/>
        </p:nvSpPr>
        <p:spPr bwMode="auto">
          <a:xfrm>
            <a:off x="2708275" y="2565400"/>
            <a:ext cx="3511550" cy="379413"/>
          </a:xfrm>
          <a:prstGeom prst="rect">
            <a:avLst/>
          </a:prstGeom>
          <a:noFill/>
          <a:ln w="12700">
            <a:solidFill>
              <a:schemeClr val="tx1"/>
            </a:solidFill>
            <a:miter lim="800000"/>
            <a:headEnd/>
            <a:tailEnd/>
          </a:ln>
        </p:spPr>
        <p:txBody>
          <a:bodyPr wrap="none" anchor="ctr">
            <a:spAutoFit/>
          </a:bodyPr>
          <a:lstStyle/>
          <a:p>
            <a:pPr algn="ctr">
              <a:spcBef>
                <a:spcPct val="50000"/>
              </a:spcBef>
            </a:pPr>
            <a:r>
              <a:rPr lang="zh-CN" altLang="en-US" sz="1800" b="0">
                <a:latin typeface="楷体" pitchFamily="18" charset="-122"/>
                <a:ea typeface="楷体" pitchFamily="18" charset="-122"/>
              </a:rPr>
              <a:t>刊登广告</a:t>
            </a:r>
            <a:r>
              <a:rPr lang="en-US" altLang="zh-CN" sz="1800" b="0">
                <a:latin typeface="楷体" pitchFamily="18" charset="-122"/>
                <a:ea typeface="楷体" pitchFamily="18" charset="-122"/>
              </a:rPr>
              <a:t>/</a:t>
            </a:r>
            <a:r>
              <a:rPr lang="zh-CN" altLang="en-US" sz="1800" b="0">
                <a:latin typeface="楷体" pitchFamily="18" charset="-122"/>
                <a:ea typeface="楷体" pitchFamily="18" charset="-122"/>
              </a:rPr>
              <a:t>从不同渠道寻找求职者</a:t>
            </a:r>
          </a:p>
        </p:txBody>
      </p:sp>
      <p:sp>
        <p:nvSpPr>
          <p:cNvPr id="131077" name="Rectangle 5"/>
          <p:cNvSpPr>
            <a:spLocks noChangeArrowheads="1"/>
          </p:cNvSpPr>
          <p:nvPr/>
        </p:nvSpPr>
        <p:spPr bwMode="auto">
          <a:xfrm>
            <a:off x="2843213" y="3251200"/>
            <a:ext cx="3235325" cy="381000"/>
          </a:xfrm>
          <a:prstGeom prst="rect">
            <a:avLst/>
          </a:prstGeom>
          <a:noFill/>
          <a:ln w="12700">
            <a:solidFill>
              <a:schemeClr val="tx1"/>
            </a:solidFill>
            <a:miter lim="800000"/>
            <a:headEnd/>
            <a:tailEnd/>
          </a:ln>
        </p:spPr>
        <p:txBody>
          <a:bodyPr anchor="ctr">
            <a:spAutoFit/>
          </a:bodyPr>
          <a:lstStyle/>
          <a:p>
            <a:pPr algn="ctr">
              <a:spcBef>
                <a:spcPct val="50000"/>
              </a:spcBef>
            </a:pPr>
            <a:r>
              <a:rPr lang="zh-CN" altLang="en-US" sz="1800" b="0">
                <a:latin typeface="楷体" pitchFamily="18" charset="-122"/>
                <a:ea typeface="楷体" pitchFamily="18" charset="-122"/>
              </a:rPr>
              <a:t>收集及挑选求职信</a:t>
            </a:r>
          </a:p>
        </p:txBody>
      </p:sp>
      <p:sp>
        <p:nvSpPr>
          <p:cNvPr id="131078" name="Rectangle 6"/>
          <p:cNvSpPr>
            <a:spLocks noChangeArrowheads="1"/>
          </p:cNvSpPr>
          <p:nvPr/>
        </p:nvSpPr>
        <p:spPr bwMode="auto">
          <a:xfrm>
            <a:off x="2843213" y="3937000"/>
            <a:ext cx="3235325" cy="381000"/>
          </a:xfrm>
          <a:prstGeom prst="rect">
            <a:avLst/>
          </a:prstGeom>
          <a:noFill/>
          <a:ln w="12700">
            <a:solidFill>
              <a:schemeClr val="tx1"/>
            </a:solidFill>
            <a:miter lim="800000"/>
            <a:headEnd/>
            <a:tailEnd/>
          </a:ln>
        </p:spPr>
        <p:txBody>
          <a:bodyPr anchor="ctr">
            <a:spAutoFit/>
          </a:bodyPr>
          <a:lstStyle/>
          <a:p>
            <a:pPr algn="ctr">
              <a:spcBef>
                <a:spcPct val="50000"/>
              </a:spcBef>
            </a:pPr>
            <a:r>
              <a:rPr lang="zh-CN" altLang="en-US" sz="1800" b="0">
                <a:latin typeface="楷体" pitchFamily="18" charset="-122"/>
                <a:ea typeface="楷体" pitchFamily="18" charset="-122"/>
              </a:rPr>
              <a:t>人事部门</a:t>
            </a:r>
            <a:r>
              <a:rPr lang="en-US" altLang="zh-CN" sz="1800" b="0">
                <a:latin typeface="楷体" pitchFamily="18" charset="-122"/>
                <a:ea typeface="楷体" pitchFamily="18" charset="-122"/>
              </a:rPr>
              <a:t>/</a:t>
            </a:r>
            <a:r>
              <a:rPr lang="zh-CN" altLang="en-US" sz="1800" b="0">
                <a:latin typeface="楷体" pitchFamily="18" charset="-122"/>
                <a:ea typeface="楷体" pitchFamily="18" charset="-122"/>
              </a:rPr>
              <a:t>业务部门选拔</a:t>
            </a:r>
          </a:p>
        </p:txBody>
      </p:sp>
      <p:sp>
        <p:nvSpPr>
          <p:cNvPr id="131079" name="Rectangle 7"/>
          <p:cNvSpPr>
            <a:spLocks noChangeArrowheads="1"/>
          </p:cNvSpPr>
          <p:nvPr/>
        </p:nvSpPr>
        <p:spPr bwMode="auto">
          <a:xfrm>
            <a:off x="2843213" y="4622800"/>
            <a:ext cx="3235325" cy="381000"/>
          </a:xfrm>
          <a:prstGeom prst="rect">
            <a:avLst/>
          </a:prstGeom>
          <a:noFill/>
          <a:ln w="12700">
            <a:solidFill>
              <a:schemeClr val="tx1"/>
            </a:solidFill>
            <a:miter lim="800000"/>
            <a:headEnd/>
            <a:tailEnd/>
          </a:ln>
        </p:spPr>
        <p:txBody>
          <a:bodyPr anchor="ctr">
            <a:spAutoFit/>
          </a:bodyPr>
          <a:lstStyle/>
          <a:p>
            <a:pPr algn="ctr">
              <a:spcBef>
                <a:spcPct val="50000"/>
              </a:spcBef>
            </a:pPr>
            <a:r>
              <a:rPr lang="zh-CN" altLang="en-US" sz="1800" b="0">
                <a:latin typeface="楷体" pitchFamily="18" charset="-122"/>
                <a:ea typeface="楷体" pitchFamily="18" charset="-122"/>
              </a:rPr>
              <a:t>录用准备</a:t>
            </a:r>
            <a:r>
              <a:rPr lang="en-US" altLang="zh-CN" sz="1800" b="0">
                <a:latin typeface="楷体" pitchFamily="18" charset="-122"/>
                <a:ea typeface="楷体" pitchFamily="18" charset="-122"/>
              </a:rPr>
              <a:t>/</a:t>
            </a:r>
            <a:r>
              <a:rPr lang="zh-CN" altLang="en-US" sz="1800" b="0">
                <a:latin typeface="楷体" pitchFamily="18" charset="-122"/>
                <a:ea typeface="楷体" pitchFamily="18" charset="-122"/>
              </a:rPr>
              <a:t>审批及通知</a:t>
            </a:r>
          </a:p>
        </p:txBody>
      </p:sp>
      <p:sp>
        <p:nvSpPr>
          <p:cNvPr id="131080" name="Rectangle 8"/>
          <p:cNvSpPr>
            <a:spLocks noChangeArrowheads="1"/>
          </p:cNvSpPr>
          <p:nvPr/>
        </p:nvSpPr>
        <p:spPr bwMode="auto">
          <a:xfrm>
            <a:off x="2843213" y="5308600"/>
            <a:ext cx="3235325" cy="381000"/>
          </a:xfrm>
          <a:prstGeom prst="rect">
            <a:avLst/>
          </a:prstGeom>
          <a:noFill/>
          <a:ln w="12700">
            <a:solidFill>
              <a:schemeClr val="tx1"/>
            </a:solidFill>
            <a:miter lim="800000"/>
            <a:headEnd/>
            <a:tailEnd/>
          </a:ln>
        </p:spPr>
        <p:txBody>
          <a:bodyPr anchor="ctr">
            <a:spAutoFit/>
          </a:bodyPr>
          <a:lstStyle/>
          <a:p>
            <a:pPr algn="ctr">
              <a:spcBef>
                <a:spcPct val="50000"/>
              </a:spcBef>
            </a:pPr>
            <a:r>
              <a:rPr lang="zh-CN" altLang="en-US" sz="1800" b="0">
                <a:latin typeface="楷体" pitchFamily="18" charset="-122"/>
                <a:ea typeface="楷体" pitchFamily="18" charset="-122"/>
              </a:rPr>
              <a:t>入职介绍</a:t>
            </a:r>
          </a:p>
        </p:txBody>
      </p:sp>
      <p:sp>
        <p:nvSpPr>
          <p:cNvPr id="50185" name="Line 9"/>
          <p:cNvSpPr>
            <a:spLocks noChangeShapeType="1"/>
          </p:cNvSpPr>
          <p:nvPr/>
        </p:nvSpPr>
        <p:spPr bwMode="auto">
          <a:xfrm>
            <a:off x="4321175" y="2260600"/>
            <a:ext cx="0" cy="304800"/>
          </a:xfrm>
          <a:prstGeom prst="line">
            <a:avLst/>
          </a:prstGeom>
          <a:noFill/>
          <a:ln w="12700">
            <a:solidFill>
              <a:schemeClr val="tx1"/>
            </a:solidFill>
            <a:round/>
            <a:headEnd/>
            <a:tailEnd type="triangle" w="med" len="med"/>
          </a:ln>
        </p:spPr>
        <p:txBody>
          <a:bodyPr>
            <a:spAutoFit/>
          </a:bodyPr>
          <a:lstStyle/>
          <a:p>
            <a:endParaRPr lang="zh-CN" altLang="en-US"/>
          </a:p>
        </p:txBody>
      </p:sp>
      <p:sp>
        <p:nvSpPr>
          <p:cNvPr id="50186" name="Line 10"/>
          <p:cNvSpPr>
            <a:spLocks noChangeShapeType="1"/>
          </p:cNvSpPr>
          <p:nvPr/>
        </p:nvSpPr>
        <p:spPr bwMode="auto">
          <a:xfrm>
            <a:off x="4321175" y="2946400"/>
            <a:ext cx="0" cy="304800"/>
          </a:xfrm>
          <a:prstGeom prst="line">
            <a:avLst/>
          </a:prstGeom>
          <a:noFill/>
          <a:ln w="12700">
            <a:solidFill>
              <a:schemeClr val="tx1"/>
            </a:solidFill>
            <a:round/>
            <a:headEnd/>
            <a:tailEnd type="triangle" w="med" len="med"/>
          </a:ln>
        </p:spPr>
        <p:txBody>
          <a:bodyPr>
            <a:spAutoFit/>
          </a:bodyPr>
          <a:lstStyle/>
          <a:p>
            <a:endParaRPr lang="zh-CN" altLang="en-US"/>
          </a:p>
        </p:txBody>
      </p:sp>
      <p:sp>
        <p:nvSpPr>
          <p:cNvPr id="50187" name="Line 11"/>
          <p:cNvSpPr>
            <a:spLocks noChangeShapeType="1"/>
          </p:cNvSpPr>
          <p:nvPr/>
        </p:nvSpPr>
        <p:spPr bwMode="auto">
          <a:xfrm>
            <a:off x="4321175" y="3632200"/>
            <a:ext cx="0" cy="304800"/>
          </a:xfrm>
          <a:prstGeom prst="line">
            <a:avLst/>
          </a:prstGeom>
          <a:noFill/>
          <a:ln w="12700">
            <a:solidFill>
              <a:schemeClr val="tx1"/>
            </a:solidFill>
            <a:round/>
            <a:headEnd/>
            <a:tailEnd type="triangle" w="med" len="med"/>
          </a:ln>
        </p:spPr>
        <p:txBody>
          <a:bodyPr>
            <a:spAutoFit/>
          </a:bodyPr>
          <a:lstStyle/>
          <a:p>
            <a:endParaRPr lang="zh-CN" altLang="en-US"/>
          </a:p>
        </p:txBody>
      </p:sp>
      <p:sp>
        <p:nvSpPr>
          <p:cNvPr id="50188" name="Line 12"/>
          <p:cNvSpPr>
            <a:spLocks noChangeShapeType="1"/>
          </p:cNvSpPr>
          <p:nvPr/>
        </p:nvSpPr>
        <p:spPr bwMode="auto">
          <a:xfrm>
            <a:off x="4321175" y="4318000"/>
            <a:ext cx="0" cy="304800"/>
          </a:xfrm>
          <a:prstGeom prst="line">
            <a:avLst/>
          </a:prstGeom>
          <a:noFill/>
          <a:ln w="12700">
            <a:solidFill>
              <a:schemeClr val="tx1"/>
            </a:solidFill>
            <a:round/>
            <a:headEnd/>
            <a:tailEnd type="triangle" w="med" len="med"/>
          </a:ln>
        </p:spPr>
        <p:txBody>
          <a:bodyPr>
            <a:spAutoFit/>
          </a:bodyPr>
          <a:lstStyle/>
          <a:p>
            <a:endParaRPr lang="zh-CN" altLang="en-US"/>
          </a:p>
        </p:txBody>
      </p:sp>
      <p:sp>
        <p:nvSpPr>
          <p:cNvPr id="50189" name="Line 13"/>
          <p:cNvSpPr>
            <a:spLocks noChangeShapeType="1"/>
          </p:cNvSpPr>
          <p:nvPr/>
        </p:nvSpPr>
        <p:spPr bwMode="auto">
          <a:xfrm>
            <a:off x="4321175" y="5003800"/>
            <a:ext cx="0" cy="304800"/>
          </a:xfrm>
          <a:prstGeom prst="line">
            <a:avLst/>
          </a:prstGeom>
          <a:noFill/>
          <a:ln w="12700">
            <a:solidFill>
              <a:schemeClr val="tx1"/>
            </a:solidFill>
            <a:round/>
            <a:headEnd/>
            <a:tailEnd type="triangle" w="med" len="med"/>
          </a:ln>
        </p:spPr>
        <p:txBody>
          <a:bodyPr>
            <a:spAutoFit/>
          </a:bodyPr>
          <a:lstStyle/>
          <a:p>
            <a:endParaRPr lang="zh-CN" altLang="en-US"/>
          </a:p>
        </p:txBody>
      </p:sp>
      <p:sp>
        <p:nvSpPr>
          <p:cNvPr id="50190" name="AutoShape 14"/>
          <p:cNvSpPr>
            <a:spLocks noChangeArrowheads="1"/>
          </p:cNvSpPr>
          <p:nvPr/>
        </p:nvSpPr>
        <p:spPr bwMode="auto">
          <a:xfrm>
            <a:off x="733425" y="1803400"/>
            <a:ext cx="1266825" cy="609600"/>
          </a:xfrm>
          <a:prstGeom prst="flowChartDocument">
            <a:avLst/>
          </a:prstGeom>
          <a:noFill/>
          <a:ln w="9525">
            <a:solidFill>
              <a:srgbClr val="000000"/>
            </a:solidFill>
            <a:miter lim="800000"/>
            <a:headEnd/>
            <a:tailEnd/>
          </a:ln>
        </p:spPr>
        <p:txBody>
          <a:bodyPr/>
          <a:lstStyle/>
          <a:p>
            <a:pPr eaLnBrk="0" hangingPunct="0"/>
            <a:r>
              <a:rPr kumimoji="0" lang="zh-CN" altLang="en-US" sz="1400" b="0">
                <a:latin typeface="Times New Roman" pitchFamily="18" charset="0"/>
              </a:rPr>
              <a:t>职位分析或职位描述</a:t>
            </a:r>
          </a:p>
        </p:txBody>
      </p:sp>
      <p:sp>
        <p:nvSpPr>
          <p:cNvPr id="50191" name="Line 15"/>
          <p:cNvSpPr>
            <a:spLocks noChangeShapeType="1"/>
          </p:cNvSpPr>
          <p:nvPr/>
        </p:nvSpPr>
        <p:spPr bwMode="auto">
          <a:xfrm>
            <a:off x="2000250" y="2032000"/>
            <a:ext cx="842963" cy="0"/>
          </a:xfrm>
          <a:prstGeom prst="line">
            <a:avLst/>
          </a:prstGeom>
          <a:noFill/>
          <a:ln w="12700">
            <a:solidFill>
              <a:schemeClr val="tx1"/>
            </a:solidFill>
            <a:round/>
            <a:headEnd/>
            <a:tailEnd type="triangle" w="med" len="med"/>
          </a:ln>
        </p:spPr>
        <p:txBody>
          <a:bodyPr>
            <a:spAutoFit/>
          </a:bodyPr>
          <a:lstStyle/>
          <a:p>
            <a:endParaRPr lang="zh-CN" altLang="en-US"/>
          </a:p>
        </p:txBody>
      </p:sp>
      <p:sp>
        <p:nvSpPr>
          <p:cNvPr id="50192" name="AutoShape 16"/>
          <p:cNvSpPr>
            <a:spLocks noChangeArrowheads="1"/>
          </p:cNvSpPr>
          <p:nvPr/>
        </p:nvSpPr>
        <p:spPr bwMode="auto">
          <a:xfrm>
            <a:off x="7064375" y="2413000"/>
            <a:ext cx="984250" cy="685800"/>
          </a:xfrm>
          <a:prstGeom prst="flowChartDocument">
            <a:avLst/>
          </a:prstGeom>
          <a:noFill/>
          <a:ln w="9525">
            <a:solidFill>
              <a:srgbClr val="000000"/>
            </a:solidFill>
            <a:miter lim="800000"/>
            <a:headEnd/>
            <a:tailEnd/>
          </a:ln>
        </p:spPr>
        <p:txBody>
          <a:bodyPr/>
          <a:lstStyle/>
          <a:p>
            <a:pPr eaLnBrk="0" hangingPunct="0"/>
            <a:r>
              <a:rPr kumimoji="0" lang="zh-CN" altLang="en-US" sz="1600" b="0">
                <a:latin typeface="Times New Roman" pitchFamily="18" charset="0"/>
              </a:rPr>
              <a:t>个人要求</a:t>
            </a:r>
            <a:r>
              <a:rPr kumimoji="0" lang="en-US" altLang="zh-CN" sz="1600" b="0">
                <a:latin typeface="Times New Roman" pitchFamily="18" charset="0"/>
              </a:rPr>
              <a:t>/</a:t>
            </a:r>
            <a:r>
              <a:rPr kumimoji="0" lang="zh-CN" altLang="en-US" sz="1600" b="0">
                <a:latin typeface="Times New Roman" pitchFamily="18" charset="0"/>
              </a:rPr>
              <a:t>规范</a:t>
            </a:r>
          </a:p>
        </p:txBody>
      </p:sp>
      <p:sp>
        <p:nvSpPr>
          <p:cNvPr id="50193" name="Line 17"/>
          <p:cNvSpPr>
            <a:spLocks noChangeShapeType="1"/>
          </p:cNvSpPr>
          <p:nvPr/>
        </p:nvSpPr>
        <p:spPr bwMode="auto">
          <a:xfrm flipH="1">
            <a:off x="6078538" y="2717800"/>
            <a:ext cx="914400" cy="0"/>
          </a:xfrm>
          <a:prstGeom prst="line">
            <a:avLst/>
          </a:prstGeom>
          <a:noFill/>
          <a:ln w="12700">
            <a:solidFill>
              <a:schemeClr val="tx1"/>
            </a:solidFill>
            <a:round/>
            <a:headEnd/>
            <a:tailEnd type="triangle" w="med" len="med"/>
          </a:ln>
        </p:spPr>
        <p:txBody>
          <a:bodyPr>
            <a:spAutoFit/>
          </a:bodyPr>
          <a:lstStyle/>
          <a:p>
            <a:endParaRPr lang="zh-CN" altLang="en-US"/>
          </a:p>
        </p:txBody>
      </p:sp>
      <p:sp>
        <p:nvSpPr>
          <p:cNvPr id="50194" name="AutoShape 18"/>
          <p:cNvSpPr>
            <a:spLocks noChangeArrowheads="1"/>
          </p:cNvSpPr>
          <p:nvPr/>
        </p:nvSpPr>
        <p:spPr bwMode="auto">
          <a:xfrm>
            <a:off x="733425" y="3937000"/>
            <a:ext cx="1406525" cy="1066800"/>
          </a:xfrm>
          <a:prstGeom prst="flowChartDocument">
            <a:avLst/>
          </a:prstGeom>
          <a:noFill/>
          <a:ln w="9525">
            <a:solidFill>
              <a:srgbClr val="000000"/>
            </a:solidFill>
            <a:miter lim="800000"/>
            <a:headEnd/>
            <a:tailEnd/>
          </a:ln>
        </p:spPr>
        <p:txBody>
          <a:bodyPr/>
          <a:lstStyle/>
          <a:p>
            <a:pPr eaLnBrk="0" hangingPunct="0"/>
            <a:r>
              <a:rPr kumimoji="0" lang="zh-CN" altLang="en-US" sz="1600" b="0">
                <a:latin typeface="Times New Roman" pitchFamily="18" charset="0"/>
              </a:rPr>
              <a:t>面试技巧，环境、气氛、态度要求</a:t>
            </a:r>
          </a:p>
        </p:txBody>
      </p:sp>
      <p:sp>
        <p:nvSpPr>
          <p:cNvPr id="50195" name="Line 19"/>
          <p:cNvSpPr>
            <a:spLocks noChangeShapeType="1"/>
          </p:cNvSpPr>
          <p:nvPr/>
        </p:nvSpPr>
        <p:spPr bwMode="auto">
          <a:xfrm>
            <a:off x="2139950" y="4089400"/>
            <a:ext cx="703263" cy="0"/>
          </a:xfrm>
          <a:prstGeom prst="line">
            <a:avLst/>
          </a:prstGeom>
          <a:noFill/>
          <a:ln w="12700">
            <a:solidFill>
              <a:schemeClr val="tx1"/>
            </a:solidFill>
            <a:round/>
            <a:headEnd/>
            <a:tailEnd type="triangle" w="med" len="med"/>
          </a:ln>
        </p:spPr>
        <p:txBody>
          <a:bodyPr>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1075"/>
                                        </p:tgtEl>
                                        <p:attrNameLst>
                                          <p:attrName>style.visibility</p:attrName>
                                        </p:attrNameLst>
                                      </p:cBhvr>
                                      <p:to>
                                        <p:strVal val="visible"/>
                                      </p:to>
                                    </p:set>
                                    <p:anim calcmode="lin" valueType="num">
                                      <p:cBhvr additive="base">
                                        <p:cTn id="7" dur="500" fill="hold"/>
                                        <p:tgtEl>
                                          <p:spTgt spid="131075"/>
                                        </p:tgtEl>
                                        <p:attrNameLst>
                                          <p:attrName>ppt_x</p:attrName>
                                        </p:attrNameLst>
                                      </p:cBhvr>
                                      <p:tavLst>
                                        <p:tav tm="0">
                                          <p:val>
                                            <p:strVal val="0-#ppt_w/2"/>
                                          </p:val>
                                        </p:tav>
                                        <p:tav tm="100000">
                                          <p:val>
                                            <p:strVal val="#ppt_x"/>
                                          </p:val>
                                        </p:tav>
                                      </p:tavLst>
                                    </p:anim>
                                    <p:anim calcmode="lin" valueType="num">
                                      <p:cBhvr additive="base">
                                        <p:cTn id="8" dur="500" fill="hold"/>
                                        <p:tgtEl>
                                          <p:spTgt spid="1310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1076"/>
                                        </p:tgtEl>
                                        <p:attrNameLst>
                                          <p:attrName>style.visibility</p:attrName>
                                        </p:attrNameLst>
                                      </p:cBhvr>
                                      <p:to>
                                        <p:strVal val="visible"/>
                                      </p:to>
                                    </p:set>
                                    <p:anim calcmode="lin" valueType="num">
                                      <p:cBhvr additive="base">
                                        <p:cTn id="13" dur="500" fill="hold"/>
                                        <p:tgtEl>
                                          <p:spTgt spid="131076"/>
                                        </p:tgtEl>
                                        <p:attrNameLst>
                                          <p:attrName>ppt_x</p:attrName>
                                        </p:attrNameLst>
                                      </p:cBhvr>
                                      <p:tavLst>
                                        <p:tav tm="0">
                                          <p:val>
                                            <p:strVal val="0-#ppt_w/2"/>
                                          </p:val>
                                        </p:tav>
                                        <p:tav tm="100000">
                                          <p:val>
                                            <p:strVal val="#ppt_x"/>
                                          </p:val>
                                        </p:tav>
                                      </p:tavLst>
                                    </p:anim>
                                    <p:anim calcmode="lin" valueType="num">
                                      <p:cBhvr additive="base">
                                        <p:cTn id="14" dur="500" fill="hold"/>
                                        <p:tgtEl>
                                          <p:spTgt spid="13107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1077"/>
                                        </p:tgtEl>
                                        <p:attrNameLst>
                                          <p:attrName>style.visibility</p:attrName>
                                        </p:attrNameLst>
                                      </p:cBhvr>
                                      <p:to>
                                        <p:strVal val="visible"/>
                                      </p:to>
                                    </p:set>
                                    <p:anim calcmode="lin" valueType="num">
                                      <p:cBhvr additive="base">
                                        <p:cTn id="19" dur="500" fill="hold"/>
                                        <p:tgtEl>
                                          <p:spTgt spid="131077"/>
                                        </p:tgtEl>
                                        <p:attrNameLst>
                                          <p:attrName>ppt_x</p:attrName>
                                        </p:attrNameLst>
                                      </p:cBhvr>
                                      <p:tavLst>
                                        <p:tav tm="0">
                                          <p:val>
                                            <p:strVal val="0-#ppt_w/2"/>
                                          </p:val>
                                        </p:tav>
                                        <p:tav tm="100000">
                                          <p:val>
                                            <p:strVal val="#ppt_x"/>
                                          </p:val>
                                        </p:tav>
                                      </p:tavLst>
                                    </p:anim>
                                    <p:anim calcmode="lin" valueType="num">
                                      <p:cBhvr additive="base">
                                        <p:cTn id="20" dur="500" fill="hold"/>
                                        <p:tgtEl>
                                          <p:spTgt spid="13107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1078"/>
                                        </p:tgtEl>
                                        <p:attrNameLst>
                                          <p:attrName>style.visibility</p:attrName>
                                        </p:attrNameLst>
                                      </p:cBhvr>
                                      <p:to>
                                        <p:strVal val="visible"/>
                                      </p:to>
                                    </p:set>
                                    <p:anim calcmode="lin" valueType="num">
                                      <p:cBhvr additive="base">
                                        <p:cTn id="25" dur="500" fill="hold"/>
                                        <p:tgtEl>
                                          <p:spTgt spid="131078"/>
                                        </p:tgtEl>
                                        <p:attrNameLst>
                                          <p:attrName>ppt_x</p:attrName>
                                        </p:attrNameLst>
                                      </p:cBhvr>
                                      <p:tavLst>
                                        <p:tav tm="0">
                                          <p:val>
                                            <p:strVal val="0-#ppt_w/2"/>
                                          </p:val>
                                        </p:tav>
                                        <p:tav tm="100000">
                                          <p:val>
                                            <p:strVal val="#ppt_x"/>
                                          </p:val>
                                        </p:tav>
                                      </p:tavLst>
                                    </p:anim>
                                    <p:anim calcmode="lin" valueType="num">
                                      <p:cBhvr additive="base">
                                        <p:cTn id="26" dur="500" fill="hold"/>
                                        <p:tgtEl>
                                          <p:spTgt spid="13107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1079"/>
                                        </p:tgtEl>
                                        <p:attrNameLst>
                                          <p:attrName>style.visibility</p:attrName>
                                        </p:attrNameLst>
                                      </p:cBhvr>
                                      <p:to>
                                        <p:strVal val="visible"/>
                                      </p:to>
                                    </p:set>
                                    <p:anim calcmode="lin" valueType="num">
                                      <p:cBhvr additive="base">
                                        <p:cTn id="31" dur="500" fill="hold"/>
                                        <p:tgtEl>
                                          <p:spTgt spid="131079"/>
                                        </p:tgtEl>
                                        <p:attrNameLst>
                                          <p:attrName>ppt_x</p:attrName>
                                        </p:attrNameLst>
                                      </p:cBhvr>
                                      <p:tavLst>
                                        <p:tav tm="0">
                                          <p:val>
                                            <p:strVal val="0-#ppt_w/2"/>
                                          </p:val>
                                        </p:tav>
                                        <p:tav tm="100000">
                                          <p:val>
                                            <p:strVal val="#ppt_x"/>
                                          </p:val>
                                        </p:tav>
                                      </p:tavLst>
                                    </p:anim>
                                    <p:anim calcmode="lin" valueType="num">
                                      <p:cBhvr additive="base">
                                        <p:cTn id="32" dur="500" fill="hold"/>
                                        <p:tgtEl>
                                          <p:spTgt spid="13107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1080"/>
                                        </p:tgtEl>
                                        <p:attrNameLst>
                                          <p:attrName>style.visibility</p:attrName>
                                        </p:attrNameLst>
                                      </p:cBhvr>
                                      <p:to>
                                        <p:strVal val="visible"/>
                                      </p:to>
                                    </p:set>
                                    <p:anim calcmode="lin" valueType="num">
                                      <p:cBhvr additive="base">
                                        <p:cTn id="37" dur="500" fill="hold"/>
                                        <p:tgtEl>
                                          <p:spTgt spid="131080"/>
                                        </p:tgtEl>
                                        <p:attrNameLst>
                                          <p:attrName>ppt_x</p:attrName>
                                        </p:attrNameLst>
                                      </p:cBhvr>
                                      <p:tavLst>
                                        <p:tav tm="0">
                                          <p:val>
                                            <p:strVal val="0-#ppt_w/2"/>
                                          </p:val>
                                        </p:tav>
                                        <p:tav tm="100000">
                                          <p:val>
                                            <p:strVal val="#ppt_x"/>
                                          </p:val>
                                        </p:tav>
                                      </p:tavLst>
                                    </p:anim>
                                    <p:anim calcmode="lin" valueType="num">
                                      <p:cBhvr additive="base">
                                        <p:cTn id="38" dur="500" fill="hold"/>
                                        <p:tgtEl>
                                          <p:spTgt spid="1310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animBg="1" autoUpdateAnimBg="0"/>
      <p:bldP spid="131076" grpId="0" animBg="1" autoUpdateAnimBg="0"/>
      <p:bldP spid="131077" grpId="0" animBg="1" autoUpdateAnimBg="0"/>
      <p:bldP spid="131078" grpId="0" animBg="1" autoUpdateAnimBg="0"/>
      <p:bldP spid="131079" grpId="0" animBg="1" autoUpdateAnimBg="0"/>
      <p:bldP spid="131080"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iceberg"/>
          <p:cNvPicPr>
            <a:picLocks noChangeAspect="1" noChangeArrowheads="1"/>
          </p:cNvPicPr>
          <p:nvPr/>
        </p:nvPicPr>
        <p:blipFill>
          <a:blip r:embed="rId3" cstate="print"/>
          <a:srcRect/>
          <a:stretch>
            <a:fillRect/>
          </a:stretch>
        </p:blipFill>
        <p:spPr bwMode="auto">
          <a:xfrm>
            <a:off x="6084888" y="1989138"/>
            <a:ext cx="2660650" cy="3671887"/>
          </a:xfrm>
          <a:prstGeom prst="rect">
            <a:avLst/>
          </a:prstGeom>
          <a:noFill/>
          <a:ln w="9525">
            <a:noFill/>
            <a:miter lim="800000"/>
            <a:headEnd/>
            <a:tailEnd/>
          </a:ln>
        </p:spPr>
      </p:pic>
      <p:sp>
        <p:nvSpPr>
          <p:cNvPr id="95235" name="Rectangle 3"/>
          <p:cNvSpPr>
            <a:spLocks noGrp="1" noChangeArrowheads="1"/>
          </p:cNvSpPr>
          <p:nvPr>
            <p:ph type="title"/>
          </p:nvPr>
        </p:nvSpPr>
        <p:spPr>
          <a:xfrm>
            <a:off x="1901825" y="903288"/>
            <a:ext cx="5824538" cy="519112"/>
          </a:xfrm>
        </p:spPr>
        <p:txBody>
          <a:bodyPr/>
          <a:lstStyle/>
          <a:p>
            <a:pPr algn="ctr" eaLnBrk="1" hangingPunct="1"/>
            <a:r>
              <a:rPr lang="zh-CN" altLang="en-US" sz="2800" b="1" smtClean="0"/>
              <a:t>任职者的冰山模型</a:t>
            </a:r>
          </a:p>
        </p:txBody>
      </p:sp>
      <p:sp>
        <p:nvSpPr>
          <p:cNvPr id="95236" name="Freeform 4"/>
          <p:cNvSpPr>
            <a:spLocks/>
          </p:cNvSpPr>
          <p:nvPr/>
        </p:nvSpPr>
        <p:spPr bwMode="auto">
          <a:xfrm>
            <a:off x="2001838" y="2873375"/>
            <a:ext cx="4225925" cy="328613"/>
          </a:xfrm>
          <a:custGeom>
            <a:avLst/>
            <a:gdLst>
              <a:gd name="T0" fmla="*/ 0 w 2776"/>
              <a:gd name="T1" fmla="*/ 53 h 233"/>
              <a:gd name="T2" fmla="*/ 179 w 2776"/>
              <a:gd name="T3" fmla="*/ 6 h 233"/>
              <a:gd name="T4" fmla="*/ 349 w 2776"/>
              <a:gd name="T5" fmla="*/ 16 h 233"/>
              <a:gd name="T6" fmla="*/ 434 w 2776"/>
              <a:gd name="T7" fmla="*/ 82 h 233"/>
              <a:gd name="T8" fmla="*/ 585 w 2776"/>
              <a:gd name="T9" fmla="*/ 186 h 233"/>
              <a:gd name="T10" fmla="*/ 812 w 2776"/>
              <a:gd name="T11" fmla="*/ 148 h 233"/>
              <a:gd name="T12" fmla="*/ 1067 w 2776"/>
              <a:gd name="T13" fmla="*/ 157 h 233"/>
              <a:gd name="T14" fmla="*/ 1152 w 2776"/>
              <a:gd name="T15" fmla="*/ 214 h 233"/>
              <a:gd name="T16" fmla="*/ 1256 w 2776"/>
              <a:gd name="T17" fmla="*/ 195 h 233"/>
              <a:gd name="T18" fmla="*/ 1397 w 2776"/>
              <a:gd name="T19" fmla="*/ 110 h 233"/>
              <a:gd name="T20" fmla="*/ 1869 w 2776"/>
              <a:gd name="T21" fmla="*/ 148 h 233"/>
              <a:gd name="T22" fmla="*/ 2058 w 2776"/>
              <a:gd name="T23" fmla="*/ 176 h 233"/>
              <a:gd name="T24" fmla="*/ 2115 w 2776"/>
              <a:gd name="T25" fmla="*/ 214 h 233"/>
              <a:gd name="T26" fmla="*/ 2172 w 2776"/>
              <a:gd name="T27" fmla="*/ 233 h 233"/>
              <a:gd name="T28" fmla="*/ 2342 w 2776"/>
              <a:gd name="T29" fmla="*/ 223 h 233"/>
              <a:gd name="T30" fmla="*/ 2445 w 2776"/>
              <a:gd name="T31" fmla="*/ 176 h 233"/>
              <a:gd name="T32" fmla="*/ 2776 w 2776"/>
              <a:gd name="T33" fmla="*/ 176 h 2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76"/>
              <a:gd name="T52" fmla="*/ 0 h 233"/>
              <a:gd name="T53" fmla="*/ 2776 w 2776"/>
              <a:gd name="T54" fmla="*/ 233 h 2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76" h="233">
                <a:moveTo>
                  <a:pt x="0" y="53"/>
                </a:moveTo>
                <a:cubicBezTo>
                  <a:pt x="59" y="29"/>
                  <a:pt x="117" y="19"/>
                  <a:pt x="179" y="6"/>
                </a:cubicBezTo>
                <a:cubicBezTo>
                  <a:pt x="236" y="9"/>
                  <a:pt x="294" y="0"/>
                  <a:pt x="349" y="16"/>
                </a:cubicBezTo>
                <a:cubicBezTo>
                  <a:pt x="383" y="26"/>
                  <a:pt x="400" y="70"/>
                  <a:pt x="434" y="82"/>
                </a:cubicBezTo>
                <a:cubicBezTo>
                  <a:pt x="504" y="151"/>
                  <a:pt x="499" y="163"/>
                  <a:pt x="585" y="186"/>
                </a:cubicBezTo>
                <a:cubicBezTo>
                  <a:pt x="664" y="178"/>
                  <a:pt x="735" y="166"/>
                  <a:pt x="812" y="148"/>
                </a:cubicBezTo>
                <a:cubicBezTo>
                  <a:pt x="897" y="151"/>
                  <a:pt x="982" y="149"/>
                  <a:pt x="1067" y="157"/>
                </a:cubicBezTo>
                <a:cubicBezTo>
                  <a:pt x="1096" y="160"/>
                  <a:pt x="1122" y="203"/>
                  <a:pt x="1152" y="214"/>
                </a:cubicBezTo>
                <a:cubicBezTo>
                  <a:pt x="1161" y="213"/>
                  <a:pt x="1234" y="207"/>
                  <a:pt x="1256" y="195"/>
                </a:cubicBezTo>
                <a:cubicBezTo>
                  <a:pt x="1305" y="168"/>
                  <a:pt x="1343" y="127"/>
                  <a:pt x="1397" y="110"/>
                </a:cubicBezTo>
                <a:cubicBezTo>
                  <a:pt x="1555" y="117"/>
                  <a:pt x="1712" y="124"/>
                  <a:pt x="1869" y="148"/>
                </a:cubicBezTo>
                <a:cubicBezTo>
                  <a:pt x="1937" y="169"/>
                  <a:pt x="1980" y="170"/>
                  <a:pt x="2058" y="176"/>
                </a:cubicBezTo>
                <a:cubicBezTo>
                  <a:pt x="2077" y="189"/>
                  <a:pt x="2096" y="201"/>
                  <a:pt x="2115" y="214"/>
                </a:cubicBezTo>
                <a:cubicBezTo>
                  <a:pt x="2132" y="225"/>
                  <a:pt x="2172" y="233"/>
                  <a:pt x="2172" y="233"/>
                </a:cubicBezTo>
                <a:cubicBezTo>
                  <a:pt x="2229" y="230"/>
                  <a:pt x="2286" y="231"/>
                  <a:pt x="2342" y="223"/>
                </a:cubicBezTo>
                <a:cubicBezTo>
                  <a:pt x="2377" y="218"/>
                  <a:pt x="2404" y="177"/>
                  <a:pt x="2445" y="176"/>
                </a:cubicBezTo>
                <a:cubicBezTo>
                  <a:pt x="2555" y="173"/>
                  <a:pt x="2666" y="176"/>
                  <a:pt x="2776" y="176"/>
                </a:cubicBezTo>
              </a:path>
            </a:pathLst>
          </a:custGeom>
          <a:solidFill>
            <a:schemeClr val="accent1"/>
          </a:solidFill>
          <a:ln w="9525">
            <a:solidFill>
              <a:schemeClr val="tx1"/>
            </a:solidFill>
            <a:round/>
            <a:headEnd/>
            <a:tailEnd/>
          </a:ln>
        </p:spPr>
        <p:txBody>
          <a:bodyPr/>
          <a:lstStyle/>
          <a:p>
            <a:endParaRPr lang="zh-CN" altLang="en-US"/>
          </a:p>
        </p:txBody>
      </p:sp>
      <p:sp>
        <p:nvSpPr>
          <p:cNvPr id="95237" name="Freeform 5"/>
          <p:cNvSpPr>
            <a:spLocks/>
          </p:cNvSpPr>
          <p:nvPr/>
        </p:nvSpPr>
        <p:spPr bwMode="auto">
          <a:xfrm>
            <a:off x="1692275" y="1774825"/>
            <a:ext cx="5675313" cy="2941638"/>
          </a:xfrm>
          <a:custGeom>
            <a:avLst/>
            <a:gdLst>
              <a:gd name="T0" fmla="*/ 0 w 2553"/>
              <a:gd name="T1" fmla="*/ 2429 h 2753"/>
              <a:gd name="T2" fmla="*/ 161 w 2553"/>
              <a:gd name="T3" fmla="*/ 2316 h 2753"/>
              <a:gd name="T4" fmla="*/ 189 w 2553"/>
              <a:gd name="T5" fmla="*/ 2287 h 2753"/>
              <a:gd name="T6" fmla="*/ 255 w 2553"/>
              <a:gd name="T7" fmla="*/ 2240 h 2753"/>
              <a:gd name="T8" fmla="*/ 397 w 2553"/>
              <a:gd name="T9" fmla="*/ 2042 h 2753"/>
              <a:gd name="T10" fmla="*/ 425 w 2553"/>
              <a:gd name="T11" fmla="*/ 2014 h 2753"/>
              <a:gd name="T12" fmla="*/ 444 w 2553"/>
              <a:gd name="T13" fmla="*/ 1976 h 2753"/>
              <a:gd name="T14" fmla="*/ 501 w 2553"/>
              <a:gd name="T15" fmla="*/ 1891 h 2753"/>
              <a:gd name="T16" fmla="*/ 510 w 2553"/>
              <a:gd name="T17" fmla="*/ 1806 h 2753"/>
              <a:gd name="T18" fmla="*/ 519 w 2553"/>
              <a:gd name="T19" fmla="*/ 1494 h 2753"/>
              <a:gd name="T20" fmla="*/ 595 w 2553"/>
              <a:gd name="T21" fmla="*/ 1419 h 2753"/>
              <a:gd name="T22" fmla="*/ 642 w 2553"/>
              <a:gd name="T23" fmla="*/ 1353 h 2753"/>
              <a:gd name="T24" fmla="*/ 671 w 2553"/>
              <a:gd name="T25" fmla="*/ 1343 h 2753"/>
              <a:gd name="T26" fmla="*/ 746 w 2553"/>
              <a:gd name="T27" fmla="*/ 1154 h 2753"/>
              <a:gd name="T28" fmla="*/ 784 w 2553"/>
              <a:gd name="T29" fmla="*/ 918 h 2753"/>
              <a:gd name="T30" fmla="*/ 840 w 2553"/>
              <a:gd name="T31" fmla="*/ 843 h 2753"/>
              <a:gd name="T32" fmla="*/ 973 w 2553"/>
              <a:gd name="T33" fmla="*/ 578 h 2753"/>
              <a:gd name="T34" fmla="*/ 1001 w 2553"/>
              <a:gd name="T35" fmla="*/ 540 h 2753"/>
              <a:gd name="T36" fmla="*/ 1029 w 2553"/>
              <a:gd name="T37" fmla="*/ 522 h 2753"/>
              <a:gd name="T38" fmla="*/ 1048 w 2553"/>
              <a:gd name="T39" fmla="*/ 456 h 2753"/>
              <a:gd name="T40" fmla="*/ 1067 w 2553"/>
              <a:gd name="T41" fmla="*/ 399 h 2753"/>
              <a:gd name="T42" fmla="*/ 1077 w 2553"/>
              <a:gd name="T43" fmla="*/ 371 h 2753"/>
              <a:gd name="T44" fmla="*/ 1124 w 2553"/>
              <a:gd name="T45" fmla="*/ 286 h 2753"/>
              <a:gd name="T46" fmla="*/ 1143 w 2553"/>
              <a:gd name="T47" fmla="*/ 257 h 2753"/>
              <a:gd name="T48" fmla="*/ 1313 w 2553"/>
              <a:gd name="T49" fmla="*/ 2 h 2753"/>
              <a:gd name="T50" fmla="*/ 1568 w 2553"/>
              <a:gd name="T51" fmla="*/ 12 h 2753"/>
              <a:gd name="T52" fmla="*/ 1586 w 2553"/>
              <a:gd name="T53" fmla="*/ 40 h 2753"/>
              <a:gd name="T54" fmla="*/ 1615 w 2553"/>
              <a:gd name="T55" fmla="*/ 68 h 2753"/>
              <a:gd name="T56" fmla="*/ 1671 w 2553"/>
              <a:gd name="T57" fmla="*/ 106 h 2753"/>
              <a:gd name="T58" fmla="*/ 1681 w 2553"/>
              <a:gd name="T59" fmla="*/ 210 h 2753"/>
              <a:gd name="T60" fmla="*/ 1700 w 2553"/>
              <a:gd name="T61" fmla="*/ 238 h 2753"/>
              <a:gd name="T62" fmla="*/ 1747 w 2553"/>
              <a:gd name="T63" fmla="*/ 408 h 2753"/>
              <a:gd name="T64" fmla="*/ 1756 w 2553"/>
              <a:gd name="T65" fmla="*/ 437 h 2753"/>
              <a:gd name="T66" fmla="*/ 1813 w 2553"/>
              <a:gd name="T67" fmla="*/ 474 h 2753"/>
              <a:gd name="T68" fmla="*/ 1832 w 2553"/>
              <a:gd name="T69" fmla="*/ 635 h 2753"/>
              <a:gd name="T70" fmla="*/ 1851 w 2553"/>
              <a:gd name="T71" fmla="*/ 729 h 2753"/>
              <a:gd name="T72" fmla="*/ 1879 w 2553"/>
              <a:gd name="T73" fmla="*/ 1126 h 2753"/>
              <a:gd name="T74" fmla="*/ 1945 w 2553"/>
              <a:gd name="T75" fmla="*/ 1164 h 2753"/>
              <a:gd name="T76" fmla="*/ 2011 w 2553"/>
              <a:gd name="T77" fmla="*/ 1220 h 2753"/>
              <a:gd name="T78" fmla="*/ 2115 w 2553"/>
              <a:gd name="T79" fmla="*/ 1598 h 2753"/>
              <a:gd name="T80" fmla="*/ 2172 w 2553"/>
              <a:gd name="T81" fmla="*/ 1683 h 2753"/>
              <a:gd name="T82" fmla="*/ 2181 w 2553"/>
              <a:gd name="T83" fmla="*/ 1711 h 2753"/>
              <a:gd name="T84" fmla="*/ 2238 w 2553"/>
              <a:gd name="T85" fmla="*/ 1749 h 2753"/>
              <a:gd name="T86" fmla="*/ 2247 w 2553"/>
              <a:gd name="T87" fmla="*/ 2080 h 2753"/>
              <a:gd name="T88" fmla="*/ 2285 w 2553"/>
              <a:gd name="T89" fmla="*/ 2212 h 2753"/>
              <a:gd name="T90" fmla="*/ 2314 w 2553"/>
              <a:gd name="T91" fmla="*/ 2344 h 2753"/>
              <a:gd name="T92" fmla="*/ 2455 w 2553"/>
              <a:gd name="T93" fmla="*/ 2542 h 2753"/>
              <a:gd name="T94" fmla="*/ 2540 w 2553"/>
              <a:gd name="T95" fmla="*/ 2618 h 2753"/>
              <a:gd name="T96" fmla="*/ 2531 w 2553"/>
              <a:gd name="T97" fmla="*/ 2722 h 2753"/>
              <a:gd name="T98" fmla="*/ 2531 w 2553"/>
              <a:gd name="T99" fmla="*/ 2750 h 27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53"/>
              <a:gd name="T151" fmla="*/ 0 h 2753"/>
              <a:gd name="T152" fmla="*/ 2553 w 2553"/>
              <a:gd name="T153" fmla="*/ 2753 h 275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53" h="2753">
                <a:moveTo>
                  <a:pt x="0" y="2429"/>
                </a:moveTo>
                <a:cubicBezTo>
                  <a:pt x="52" y="2392"/>
                  <a:pt x="105" y="2344"/>
                  <a:pt x="161" y="2316"/>
                </a:cubicBezTo>
                <a:cubicBezTo>
                  <a:pt x="170" y="2306"/>
                  <a:pt x="179" y="2295"/>
                  <a:pt x="189" y="2287"/>
                </a:cubicBezTo>
                <a:cubicBezTo>
                  <a:pt x="210" y="2270"/>
                  <a:pt x="255" y="2240"/>
                  <a:pt x="255" y="2240"/>
                </a:cubicBezTo>
                <a:cubicBezTo>
                  <a:pt x="301" y="2173"/>
                  <a:pt x="351" y="2110"/>
                  <a:pt x="397" y="2042"/>
                </a:cubicBezTo>
                <a:cubicBezTo>
                  <a:pt x="404" y="2031"/>
                  <a:pt x="417" y="2025"/>
                  <a:pt x="425" y="2014"/>
                </a:cubicBezTo>
                <a:cubicBezTo>
                  <a:pt x="433" y="2002"/>
                  <a:pt x="436" y="1988"/>
                  <a:pt x="444" y="1976"/>
                </a:cubicBezTo>
                <a:cubicBezTo>
                  <a:pt x="467" y="1944"/>
                  <a:pt x="487" y="1929"/>
                  <a:pt x="501" y="1891"/>
                </a:cubicBezTo>
                <a:cubicBezTo>
                  <a:pt x="504" y="1863"/>
                  <a:pt x="509" y="1834"/>
                  <a:pt x="510" y="1806"/>
                </a:cubicBezTo>
                <a:cubicBezTo>
                  <a:pt x="515" y="1702"/>
                  <a:pt x="510" y="1598"/>
                  <a:pt x="519" y="1494"/>
                </a:cubicBezTo>
                <a:cubicBezTo>
                  <a:pt x="522" y="1459"/>
                  <a:pt x="576" y="1440"/>
                  <a:pt x="595" y="1419"/>
                </a:cubicBezTo>
                <a:cubicBezTo>
                  <a:pt x="613" y="1399"/>
                  <a:pt x="626" y="1375"/>
                  <a:pt x="642" y="1353"/>
                </a:cubicBezTo>
                <a:cubicBezTo>
                  <a:pt x="648" y="1345"/>
                  <a:pt x="671" y="1343"/>
                  <a:pt x="671" y="1343"/>
                </a:cubicBezTo>
                <a:cubicBezTo>
                  <a:pt x="700" y="1282"/>
                  <a:pt x="726" y="1218"/>
                  <a:pt x="746" y="1154"/>
                </a:cubicBezTo>
                <a:cubicBezTo>
                  <a:pt x="752" y="1033"/>
                  <a:pt x="732" y="997"/>
                  <a:pt x="784" y="918"/>
                </a:cubicBezTo>
                <a:cubicBezTo>
                  <a:pt x="794" y="876"/>
                  <a:pt x="797" y="857"/>
                  <a:pt x="840" y="843"/>
                </a:cubicBezTo>
                <a:cubicBezTo>
                  <a:pt x="873" y="744"/>
                  <a:pt x="851" y="610"/>
                  <a:pt x="973" y="578"/>
                </a:cubicBezTo>
                <a:cubicBezTo>
                  <a:pt x="982" y="565"/>
                  <a:pt x="990" y="551"/>
                  <a:pt x="1001" y="540"/>
                </a:cubicBezTo>
                <a:cubicBezTo>
                  <a:pt x="1009" y="532"/>
                  <a:pt x="1022" y="531"/>
                  <a:pt x="1029" y="522"/>
                </a:cubicBezTo>
                <a:cubicBezTo>
                  <a:pt x="1035" y="514"/>
                  <a:pt x="1046" y="462"/>
                  <a:pt x="1048" y="456"/>
                </a:cubicBezTo>
                <a:cubicBezTo>
                  <a:pt x="1054" y="437"/>
                  <a:pt x="1061" y="418"/>
                  <a:pt x="1067" y="399"/>
                </a:cubicBezTo>
                <a:cubicBezTo>
                  <a:pt x="1070" y="390"/>
                  <a:pt x="1074" y="380"/>
                  <a:pt x="1077" y="371"/>
                </a:cubicBezTo>
                <a:cubicBezTo>
                  <a:pt x="1093" y="320"/>
                  <a:pt x="1080" y="352"/>
                  <a:pt x="1124" y="286"/>
                </a:cubicBezTo>
                <a:cubicBezTo>
                  <a:pt x="1130" y="276"/>
                  <a:pt x="1143" y="257"/>
                  <a:pt x="1143" y="257"/>
                </a:cubicBezTo>
                <a:cubicBezTo>
                  <a:pt x="1159" y="143"/>
                  <a:pt x="1196" y="42"/>
                  <a:pt x="1313" y="2"/>
                </a:cubicBezTo>
                <a:cubicBezTo>
                  <a:pt x="1398" y="5"/>
                  <a:pt x="1484" y="0"/>
                  <a:pt x="1568" y="12"/>
                </a:cubicBezTo>
                <a:cubicBezTo>
                  <a:pt x="1579" y="14"/>
                  <a:pt x="1579" y="32"/>
                  <a:pt x="1586" y="40"/>
                </a:cubicBezTo>
                <a:cubicBezTo>
                  <a:pt x="1595" y="50"/>
                  <a:pt x="1604" y="60"/>
                  <a:pt x="1615" y="68"/>
                </a:cubicBezTo>
                <a:cubicBezTo>
                  <a:pt x="1633" y="82"/>
                  <a:pt x="1671" y="106"/>
                  <a:pt x="1671" y="106"/>
                </a:cubicBezTo>
                <a:cubicBezTo>
                  <a:pt x="1674" y="141"/>
                  <a:pt x="1674" y="176"/>
                  <a:pt x="1681" y="210"/>
                </a:cubicBezTo>
                <a:cubicBezTo>
                  <a:pt x="1683" y="221"/>
                  <a:pt x="1698" y="227"/>
                  <a:pt x="1700" y="238"/>
                </a:cubicBezTo>
                <a:cubicBezTo>
                  <a:pt x="1719" y="335"/>
                  <a:pt x="1688" y="349"/>
                  <a:pt x="1747" y="408"/>
                </a:cubicBezTo>
                <a:cubicBezTo>
                  <a:pt x="1750" y="418"/>
                  <a:pt x="1749" y="430"/>
                  <a:pt x="1756" y="437"/>
                </a:cubicBezTo>
                <a:cubicBezTo>
                  <a:pt x="1772" y="453"/>
                  <a:pt x="1813" y="474"/>
                  <a:pt x="1813" y="474"/>
                </a:cubicBezTo>
                <a:cubicBezTo>
                  <a:pt x="1840" y="553"/>
                  <a:pt x="1810" y="457"/>
                  <a:pt x="1832" y="635"/>
                </a:cubicBezTo>
                <a:cubicBezTo>
                  <a:pt x="1836" y="667"/>
                  <a:pt x="1851" y="729"/>
                  <a:pt x="1851" y="729"/>
                </a:cubicBezTo>
                <a:cubicBezTo>
                  <a:pt x="1863" y="1000"/>
                  <a:pt x="1853" y="868"/>
                  <a:pt x="1879" y="1126"/>
                </a:cubicBezTo>
                <a:cubicBezTo>
                  <a:pt x="1882" y="1151"/>
                  <a:pt x="1924" y="1150"/>
                  <a:pt x="1945" y="1164"/>
                </a:cubicBezTo>
                <a:cubicBezTo>
                  <a:pt x="1958" y="1201"/>
                  <a:pt x="1974" y="1208"/>
                  <a:pt x="2011" y="1220"/>
                </a:cubicBezTo>
                <a:cubicBezTo>
                  <a:pt x="2131" y="1298"/>
                  <a:pt x="1993" y="1515"/>
                  <a:pt x="2115" y="1598"/>
                </a:cubicBezTo>
                <a:cubicBezTo>
                  <a:pt x="2127" y="1633"/>
                  <a:pt x="2151" y="1653"/>
                  <a:pt x="2172" y="1683"/>
                </a:cubicBezTo>
                <a:cubicBezTo>
                  <a:pt x="2175" y="1692"/>
                  <a:pt x="2174" y="1704"/>
                  <a:pt x="2181" y="1711"/>
                </a:cubicBezTo>
                <a:cubicBezTo>
                  <a:pt x="2197" y="1727"/>
                  <a:pt x="2238" y="1749"/>
                  <a:pt x="2238" y="1749"/>
                </a:cubicBezTo>
                <a:cubicBezTo>
                  <a:pt x="2241" y="1859"/>
                  <a:pt x="2241" y="1970"/>
                  <a:pt x="2247" y="2080"/>
                </a:cubicBezTo>
                <a:cubicBezTo>
                  <a:pt x="2249" y="2121"/>
                  <a:pt x="2278" y="2169"/>
                  <a:pt x="2285" y="2212"/>
                </a:cubicBezTo>
                <a:cubicBezTo>
                  <a:pt x="2291" y="2249"/>
                  <a:pt x="2296" y="2308"/>
                  <a:pt x="2314" y="2344"/>
                </a:cubicBezTo>
                <a:cubicBezTo>
                  <a:pt x="2350" y="2417"/>
                  <a:pt x="2410" y="2475"/>
                  <a:pt x="2455" y="2542"/>
                </a:cubicBezTo>
                <a:cubicBezTo>
                  <a:pt x="2476" y="2574"/>
                  <a:pt x="2540" y="2618"/>
                  <a:pt x="2540" y="2618"/>
                </a:cubicBezTo>
                <a:cubicBezTo>
                  <a:pt x="2553" y="2655"/>
                  <a:pt x="2541" y="2683"/>
                  <a:pt x="2531" y="2722"/>
                </a:cubicBezTo>
                <a:cubicBezTo>
                  <a:pt x="2523" y="2753"/>
                  <a:pt x="2510" y="2750"/>
                  <a:pt x="2531" y="2750"/>
                </a:cubicBezTo>
              </a:path>
            </a:pathLst>
          </a:custGeom>
          <a:noFill/>
          <a:ln w="9525">
            <a:solidFill>
              <a:schemeClr val="tx1"/>
            </a:solidFill>
            <a:round/>
            <a:headEnd/>
            <a:tailEnd/>
          </a:ln>
        </p:spPr>
        <p:txBody>
          <a:bodyPr/>
          <a:lstStyle/>
          <a:p>
            <a:endParaRPr lang="zh-CN" altLang="en-US"/>
          </a:p>
        </p:txBody>
      </p:sp>
      <p:sp>
        <p:nvSpPr>
          <p:cNvPr id="95238" name="Freeform 6"/>
          <p:cNvSpPr>
            <a:spLocks/>
          </p:cNvSpPr>
          <p:nvPr/>
        </p:nvSpPr>
        <p:spPr bwMode="auto">
          <a:xfrm>
            <a:off x="3563938" y="2566988"/>
            <a:ext cx="2232025" cy="161925"/>
          </a:xfrm>
          <a:custGeom>
            <a:avLst/>
            <a:gdLst>
              <a:gd name="T0" fmla="*/ 0 w 1152"/>
              <a:gd name="T1" fmla="*/ 38 h 114"/>
              <a:gd name="T2" fmla="*/ 179 w 1152"/>
              <a:gd name="T3" fmla="*/ 0 h 114"/>
              <a:gd name="T4" fmla="*/ 245 w 1152"/>
              <a:gd name="T5" fmla="*/ 0 h 114"/>
              <a:gd name="T6" fmla="*/ 500 w 1152"/>
              <a:gd name="T7" fmla="*/ 10 h 114"/>
              <a:gd name="T8" fmla="*/ 585 w 1152"/>
              <a:gd name="T9" fmla="*/ 95 h 114"/>
              <a:gd name="T10" fmla="*/ 916 w 1152"/>
              <a:gd name="T11" fmla="*/ 114 h 114"/>
              <a:gd name="T12" fmla="*/ 1048 w 1152"/>
              <a:gd name="T13" fmla="*/ 76 h 114"/>
              <a:gd name="T14" fmla="*/ 1104 w 1152"/>
              <a:gd name="T15" fmla="*/ 38 h 114"/>
              <a:gd name="T16" fmla="*/ 1133 w 1152"/>
              <a:gd name="T17" fmla="*/ 10 h 114"/>
              <a:gd name="T18" fmla="*/ 1152 w 1152"/>
              <a:gd name="T19" fmla="*/ 10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2"/>
              <a:gd name="T31" fmla="*/ 0 h 114"/>
              <a:gd name="T32" fmla="*/ 1152 w 1152"/>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2" h="114">
                <a:moveTo>
                  <a:pt x="0" y="38"/>
                </a:moveTo>
                <a:cubicBezTo>
                  <a:pt x="61" y="30"/>
                  <a:pt x="120" y="16"/>
                  <a:pt x="179" y="0"/>
                </a:cubicBezTo>
                <a:cubicBezTo>
                  <a:pt x="299" y="32"/>
                  <a:pt x="150" y="0"/>
                  <a:pt x="245" y="0"/>
                </a:cubicBezTo>
                <a:cubicBezTo>
                  <a:pt x="330" y="0"/>
                  <a:pt x="415" y="7"/>
                  <a:pt x="500" y="10"/>
                </a:cubicBezTo>
                <a:cubicBezTo>
                  <a:pt x="556" y="28"/>
                  <a:pt x="521" y="84"/>
                  <a:pt x="585" y="95"/>
                </a:cubicBezTo>
                <a:cubicBezTo>
                  <a:pt x="694" y="113"/>
                  <a:pt x="806" y="108"/>
                  <a:pt x="916" y="114"/>
                </a:cubicBezTo>
                <a:cubicBezTo>
                  <a:pt x="1005" y="102"/>
                  <a:pt x="981" y="97"/>
                  <a:pt x="1048" y="76"/>
                </a:cubicBezTo>
                <a:cubicBezTo>
                  <a:pt x="1067" y="63"/>
                  <a:pt x="1085" y="51"/>
                  <a:pt x="1104" y="38"/>
                </a:cubicBezTo>
                <a:cubicBezTo>
                  <a:pt x="1115" y="30"/>
                  <a:pt x="1121" y="17"/>
                  <a:pt x="1133" y="10"/>
                </a:cubicBezTo>
                <a:cubicBezTo>
                  <a:pt x="1138" y="7"/>
                  <a:pt x="1146" y="10"/>
                  <a:pt x="1152" y="10"/>
                </a:cubicBezTo>
              </a:path>
            </a:pathLst>
          </a:custGeom>
          <a:noFill/>
          <a:ln w="9525">
            <a:solidFill>
              <a:schemeClr val="tx1"/>
            </a:solidFill>
            <a:round/>
            <a:headEnd/>
            <a:tailEnd/>
          </a:ln>
        </p:spPr>
        <p:txBody>
          <a:bodyPr/>
          <a:lstStyle/>
          <a:p>
            <a:endParaRPr lang="zh-CN" altLang="en-US"/>
          </a:p>
        </p:txBody>
      </p:sp>
      <p:sp>
        <p:nvSpPr>
          <p:cNvPr id="95239" name="Text Box 7"/>
          <p:cNvSpPr txBox="1">
            <a:spLocks noChangeArrowheads="1"/>
          </p:cNvSpPr>
          <p:nvPr/>
        </p:nvSpPr>
        <p:spPr bwMode="auto">
          <a:xfrm>
            <a:off x="1403350" y="2133600"/>
            <a:ext cx="647700" cy="1552575"/>
          </a:xfrm>
          <a:prstGeom prst="rect">
            <a:avLst/>
          </a:prstGeom>
          <a:noFill/>
          <a:ln w="9525" algn="ctr">
            <a:noFill/>
            <a:miter lim="800000"/>
            <a:headEnd/>
            <a:tailEnd/>
          </a:ln>
        </p:spPr>
        <p:txBody>
          <a:bodyPr>
            <a:spAutoFit/>
          </a:bodyPr>
          <a:lstStyle/>
          <a:p>
            <a:pPr algn="ctr">
              <a:spcBef>
                <a:spcPct val="50000"/>
              </a:spcBef>
            </a:pPr>
            <a:r>
              <a:rPr kumimoji="0" lang="zh-CN" altLang="en-US">
                <a:latin typeface="Times New Roman" pitchFamily="18" charset="0"/>
              </a:rPr>
              <a:t>行为表现</a:t>
            </a:r>
          </a:p>
        </p:txBody>
      </p:sp>
      <p:sp>
        <p:nvSpPr>
          <p:cNvPr id="372744" name="Text Box 8"/>
          <p:cNvSpPr txBox="1">
            <a:spLocks noChangeArrowheads="1"/>
          </p:cNvSpPr>
          <p:nvPr/>
        </p:nvSpPr>
        <p:spPr bwMode="auto">
          <a:xfrm>
            <a:off x="4284663" y="2135188"/>
            <a:ext cx="1079500" cy="304800"/>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kumimoji="0" lang="zh-CN" altLang="en-US" sz="1400">
                <a:effectLst>
                  <a:outerShdw blurRad="38100" dist="38100" dir="2700000" algn="tl">
                    <a:srgbClr val="FFFFFF"/>
                  </a:outerShdw>
                </a:effectLst>
                <a:latin typeface="Times New Roman" pitchFamily="18" charset="0"/>
              </a:rPr>
              <a:t>知识（</a:t>
            </a:r>
            <a:r>
              <a:rPr kumimoji="0" lang="en-US" altLang="zh-CN" sz="1400">
                <a:effectLst>
                  <a:outerShdw blurRad="38100" dist="38100" dir="2700000" algn="tl">
                    <a:srgbClr val="FFFFFF"/>
                  </a:outerShdw>
                </a:effectLst>
                <a:latin typeface="Times New Roman" pitchFamily="18" charset="0"/>
              </a:rPr>
              <a:t>K</a:t>
            </a:r>
            <a:r>
              <a:rPr kumimoji="0" lang="zh-CN" altLang="en-US" sz="1400">
                <a:effectLst>
                  <a:outerShdw blurRad="38100" dist="38100" dir="2700000" algn="tl">
                    <a:srgbClr val="FFFFFF"/>
                  </a:outerShdw>
                </a:effectLst>
                <a:latin typeface="Times New Roman" pitchFamily="18" charset="0"/>
              </a:rPr>
              <a:t>）</a:t>
            </a:r>
            <a:r>
              <a:rPr kumimoji="0" lang="zh-CN" altLang="en-US" sz="1400">
                <a:solidFill>
                  <a:schemeClr val="tx2"/>
                </a:solidFill>
                <a:effectLst>
                  <a:outerShdw blurRad="38100" dist="38100" dir="2700000" algn="tl">
                    <a:srgbClr val="000000"/>
                  </a:outerShdw>
                </a:effectLst>
                <a:latin typeface="Times New Roman" pitchFamily="18" charset="0"/>
              </a:rPr>
              <a:t> </a:t>
            </a:r>
          </a:p>
        </p:txBody>
      </p:sp>
      <p:sp>
        <p:nvSpPr>
          <p:cNvPr id="372745" name="Text Box 9"/>
          <p:cNvSpPr txBox="1">
            <a:spLocks noChangeArrowheads="1"/>
          </p:cNvSpPr>
          <p:nvPr/>
        </p:nvSpPr>
        <p:spPr bwMode="auto">
          <a:xfrm>
            <a:off x="4140200" y="2709863"/>
            <a:ext cx="1366838" cy="304800"/>
          </a:xfrm>
          <a:prstGeom prst="rect">
            <a:avLst/>
          </a:prstGeom>
          <a:noFill/>
          <a:ln w="9525" algn="ctr">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kumimoji="0" lang="zh-CN" altLang="en-US" sz="1400">
                <a:effectLst>
                  <a:outerShdw blurRad="38100" dist="38100" dir="2700000" algn="tl">
                    <a:srgbClr val="FFFFFF"/>
                  </a:outerShdw>
                </a:effectLst>
                <a:latin typeface="Times New Roman" pitchFamily="18" charset="0"/>
              </a:rPr>
              <a:t>专业技能（</a:t>
            </a:r>
            <a:r>
              <a:rPr kumimoji="0" lang="en-US" altLang="zh-CN" sz="1400">
                <a:effectLst>
                  <a:outerShdw blurRad="38100" dist="38100" dir="2700000" algn="tl">
                    <a:srgbClr val="FFFFFF"/>
                  </a:outerShdw>
                </a:effectLst>
                <a:latin typeface="Times New Roman" pitchFamily="18" charset="0"/>
              </a:rPr>
              <a:t>S</a:t>
            </a:r>
            <a:r>
              <a:rPr kumimoji="0" lang="zh-CN" altLang="en-US" sz="1400">
                <a:effectLst>
                  <a:outerShdw blurRad="38100" dist="38100" dir="2700000" algn="tl">
                    <a:srgbClr val="FFFFFF"/>
                  </a:outerShdw>
                </a:effectLst>
                <a:latin typeface="Times New Roman" pitchFamily="18" charset="0"/>
              </a:rPr>
              <a:t>）</a:t>
            </a:r>
          </a:p>
        </p:txBody>
      </p:sp>
      <p:sp>
        <p:nvSpPr>
          <p:cNvPr id="372746" name="Text Box 10"/>
          <p:cNvSpPr txBox="1">
            <a:spLocks noChangeArrowheads="1"/>
          </p:cNvSpPr>
          <p:nvPr/>
        </p:nvSpPr>
        <p:spPr bwMode="auto">
          <a:xfrm>
            <a:off x="4067175" y="3284538"/>
            <a:ext cx="1511300" cy="304800"/>
          </a:xfrm>
          <a:prstGeom prst="rect">
            <a:avLst/>
          </a:prstGeom>
          <a:noFill/>
          <a:ln w="9525" algn="ctr">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kumimoji="0" lang="zh-CN" altLang="en-US" sz="1400">
                <a:effectLst>
                  <a:outerShdw blurRad="38100" dist="38100" dir="2700000" algn="tl">
                    <a:srgbClr val="FFFFFF"/>
                  </a:outerShdw>
                </a:effectLst>
                <a:latin typeface="Times New Roman" pitchFamily="18" charset="0"/>
              </a:rPr>
              <a:t>综合能力（</a:t>
            </a:r>
            <a:r>
              <a:rPr kumimoji="0" lang="en-US" altLang="zh-CN" sz="1400">
                <a:effectLst>
                  <a:outerShdw blurRad="38100" dist="38100" dir="2700000" algn="tl">
                    <a:srgbClr val="FFFFFF"/>
                  </a:outerShdw>
                </a:effectLst>
                <a:latin typeface="Times New Roman" pitchFamily="18" charset="0"/>
              </a:rPr>
              <a:t>A</a:t>
            </a:r>
            <a:r>
              <a:rPr kumimoji="0" lang="zh-CN" altLang="en-US" sz="1400">
                <a:effectLst>
                  <a:outerShdw blurRad="38100" dist="38100" dir="2700000" algn="tl">
                    <a:srgbClr val="FFFFFF"/>
                  </a:outerShdw>
                </a:effectLst>
                <a:latin typeface="Times New Roman" pitchFamily="18" charset="0"/>
              </a:rPr>
              <a:t>）</a:t>
            </a:r>
          </a:p>
        </p:txBody>
      </p:sp>
      <p:sp>
        <p:nvSpPr>
          <p:cNvPr id="372747" name="Text Box 11"/>
          <p:cNvSpPr txBox="1">
            <a:spLocks noChangeArrowheads="1"/>
          </p:cNvSpPr>
          <p:nvPr/>
        </p:nvSpPr>
        <p:spPr bwMode="auto">
          <a:xfrm>
            <a:off x="3995738" y="3716338"/>
            <a:ext cx="1655762" cy="304800"/>
          </a:xfrm>
          <a:prstGeom prst="rect">
            <a:avLst/>
          </a:prstGeom>
          <a:noFill/>
          <a:ln w="9525" algn="ctr">
            <a:noFill/>
            <a:miter lim="800000"/>
            <a:headEnd/>
            <a:tailEnd/>
          </a:ln>
          <a:effectLst>
            <a:outerShdw dist="35921" dir="2700000" algn="ctr" rotWithShape="0">
              <a:schemeClr val="bg2">
                <a:alpha val="50000"/>
              </a:schemeClr>
            </a:outerShdw>
          </a:effectLst>
        </p:spPr>
        <p:txBody>
          <a:bodyPr>
            <a:spAutoFit/>
          </a:bodyPr>
          <a:lstStyle/>
          <a:p>
            <a:pPr algn="ctr">
              <a:spcBef>
                <a:spcPct val="50000"/>
              </a:spcBef>
              <a:defRPr/>
            </a:pPr>
            <a:r>
              <a:rPr kumimoji="0" lang="zh-CN" altLang="en-US" sz="1400">
                <a:effectLst>
                  <a:outerShdw blurRad="38100" dist="38100" dir="2700000" algn="tl">
                    <a:srgbClr val="FFFFFF"/>
                  </a:outerShdw>
                </a:effectLst>
                <a:latin typeface="Times New Roman" pitchFamily="18" charset="0"/>
              </a:rPr>
              <a:t>价值观（</a:t>
            </a:r>
            <a:r>
              <a:rPr kumimoji="0" lang="en-US" altLang="zh-CN" sz="1400">
                <a:effectLst>
                  <a:outerShdw blurRad="38100" dist="38100" dir="2700000" algn="tl">
                    <a:srgbClr val="FFFFFF"/>
                  </a:outerShdw>
                </a:effectLst>
                <a:latin typeface="Times New Roman" pitchFamily="18" charset="0"/>
              </a:rPr>
              <a:t>V</a:t>
            </a:r>
            <a:r>
              <a:rPr kumimoji="0" lang="zh-CN" altLang="en-US" sz="1400">
                <a:effectLst>
                  <a:outerShdw blurRad="38100" dist="38100" dir="2700000" algn="tl">
                    <a:srgbClr val="FFFFFF"/>
                  </a:outerShdw>
                </a:effectLst>
                <a:latin typeface="Times New Roman" pitchFamily="18" charset="0"/>
              </a:rPr>
              <a:t>）</a:t>
            </a:r>
          </a:p>
        </p:txBody>
      </p:sp>
      <p:sp>
        <p:nvSpPr>
          <p:cNvPr id="372748" name="Text Box 12"/>
          <p:cNvSpPr txBox="1">
            <a:spLocks noChangeArrowheads="1"/>
          </p:cNvSpPr>
          <p:nvPr/>
        </p:nvSpPr>
        <p:spPr bwMode="auto">
          <a:xfrm>
            <a:off x="4067175" y="4437063"/>
            <a:ext cx="1511300" cy="304800"/>
          </a:xfrm>
          <a:prstGeom prst="rect">
            <a:avLst/>
          </a:prstGeom>
          <a:noFill/>
          <a:ln w="9525" algn="ctr">
            <a:noFill/>
            <a:miter lim="800000"/>
            <a:headEnd/>
            <a:tailEnd/>
          </a:ln>
          <a:effectLst>
            <a:outerShdw dist="35921" dir="2700000" algn="ctr" rotWithShape="0">
              <a:schemeClr val="bg2">
                <a:alpha val="50000"/>
              </a:schemeClr>
            </a:outerShdw>
          </a:effectLst>
        </p:spPr>
        <p:txBody>
          <a:bodyPr>
            <a:spAutoFit/>
          </a:bodyPr>
          <a:lstStyle/>
          <a:p>
            <a:pPr>
              <a:spcBef>
                <a:spcPct val="50000"/>
              </a:spcBef>
              <a:defRPr/>
            </a:pPr>
            <a:r>
              <a:rPr kumimoji="0" lang="zh-CN" altLang="en-US" sz="1400">
                <a:effectLst>
                  <a:outerShdw blurRad="38100" dist="38100" dir="2700000" algn="tl">
                    <a:srgbClr val="FFFFFF"/>
                  </a:outerShdw>
                </a:effectLst>
                <a:latin typeface="Times New Roman" pitchFamily="18" charset="0"/>
              </a:rPr>
              <a:t>个性特征（</a:t>
            </a:r>
            <a:r>
              <a:rPr kumimoji="0" lang="en-US" altLang="zh-CN" sz="1400">
                <a:effectLst>
                  <a:outerShdw blurRad="38100" dist="38100" dir="2700000" algn="tl">
                    <a:srgbClr val="FFFFFF"/>
                  </a:outerShdw>
                </a:effectLst>
                <a:latin typeface="Times New Roman" pitchFamily="18" charset="0"/>
              </a:rPr>
              <a:t>P</a:t>
            </a:r>
            <a:r>
              <a:rPr kumimoji="0" lang="zh-CN" altLang="en-US" sz="1400">
                <a:effectLst>
                  <a:outerShdw blurRad="38100" dist="38100" dir="2700000" algn="tl">
                    <a:srgbClr val="FFFFFF"/>
                  </a:outerShdw>
                </a:effectLst>
                <a:latin typeface="Times New Roman" pitchFamily="18" charset="0"/>
              </a:rPr>
              <a:t>）</a:t>
            </a:r>
          </a:p>
        </p:txBody>
      </p:sp>
      <p:sp>
        <p:nvSpPr>
          <p:cNvPr id="372749" name="Text Box 13"/>
          <p:cNvSpPr txBox="1">
            <a:spLocks noChangeArrowheads="1"/>
          </p:cNvSpPr>
          <p:nvPr/>
        </p:nvSpPr>
        <p:spPr bwMode="auto">
          <a:xfrm>
            <a:off x="4067175" y="4060825"/>
            <a:ext cx="1511300" cy="304800"/>
          </a:xfrm>
          <a:prstGeom prst="rect">
            <a:avLst/>
          </a:prstGeom>
          <a:noFill/>
          <a:ln w="9525" algn="ctr">
            <a:noFill/>
            <a:miter lim="800000"/>
            <a:headEnd/>
            <a:tailEnd/>
          </a:ln>
          <a:effectLst>
            <a:outerShdw dist="35921" dir="2700000" algn="ctr" rotWithShape="0">
              <a:schemeClr val="bg2">
                <a:alpha val="50000"/>
              </a:schemeClr>
            </a:outerShdw>
          </a:effectLst>
        </p:spPr>
        <p:txBody>
          <a:bodyPr>
            <a:spAutoFit/>
          </a:bodyPr>
          <a:lstStyle/>
          <a:p>
            <a:pPr algn="ctr">
              <a:spcBef>
                <a:spcPct val="50000"/>
              </a:spcBef>
              <a:defRPr/>
            </a:pPr>
            <a:r>
              <a:rPr kumimoji="0" lang="zh-CN" altLang="en-US" sz="1400">
                <a:effectLst>
                  <a:outerShdw blurRad="38100" dist="38100" dir="2700000" algn="tl">
                    <a:srgbClr val="FFFFFF"/>
                  </a:outerShdw>
                </a:effectLst>
                <a:latin typeface="Times New Roman" pitchFamily="18" charset="0"/>
              </a:rPr>
              <a:t>动机（</a:t>
            </a:r>
            <a:r>
              <a:rPr kumimoji="0" lang="en-US" altLang="zh-CN" sz="1400">
                <a:effectLst>
                  <a:outerShdw blurRad="38100" dist="38100" dir="2700000" algn="tl">
                    <a:srgbClr val="FFFFFF"/>
                  </a:outerShdw>
                </a:effectLst>
                <a:latin typeface="Times New Roman" pitchFamily="18" charset="0"/>
              </a:rPr>
              <a:t>M</a:t>
            </a:r>
            <a:r>
              <a:rPr kumimoji="0" lang="zh-CN" altLang="en-US" sz="1400">
                <a:effectLst>
                  <a:outerShdw blurRad="38100" dist="38100" dir="2700000" algn="tl">
                    <a:srgbClr val="FFFFFF"/>
                  </a:outerShdw>
                </a:effectLst>
                <a:latin typeface="Times New Roman" pitchFamily="18" charset="0"/>
              </a:rPr>
              <a:t>）</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灯片编号占位符 5"/>
          <p:cNvSpPr>
            <a:spLocks noGrp="1"/>
          </p:cNvSpPr>
          <p:nvPr>
            <p:ph type="sldNum" sz="quarter" idx="12"/>
          </p:nvPr>
        </p:nvSpPr>
        <p:spPr>
          <a:noFill/>
        </p:spPr>
        <p:txBody>
          <a:bodyPr/>
          <a:lstStyle/>
          <a:p>
            <a:fld id="{EBBE6F79-7FE9-4A23-85A2-39B4B4F31B2C}" type="slidenum">
              <a:rPr lang="en-US" altLang="zh-CN"/>
              <a:pPr/>
              <a:t>61</a:t>
            </a:fld>
            <a:endParaRPr lang="en-US" altLang="zh-CN"/>
          </a:p>
        </p:txBody>
      </p:sp>
      <p:grpSp>
        <p:nvGrpSpPr>
          <p:cNvPr id="2" name="Group 2"/>
          <p:cNvGrpSpPr>
            <a:grpSpLocks/>
          </p:cNvGrpSpPr>
          <p:nvPr/>
        </p:nvGrpSpPr>
        <p:grpSpPr bwMode="auto">
          <a:xfrm>
            <a:off x="900113" y="1196975"/>
            <a:ext cx="7632700" cy="4319588"/>
            <a:chOff x="567" y="754"/>
            <a:chExt cx="4853" cy="2826"/>
          </a:xfrm>
        </p:grpSpPr>
        <p:pic>
          <p:nvPicPr>
            <p:cNvPr id="96260" name="Picture 3"/>
            <p:cNvPicPr>
              <a:picLocks noChangeAspect="1" noChangeArrowheads="1"/>
            </p:cNvPicPr>
            <p:nvPr/>
          </p:nvPicPr>
          <p:blipFill>
            <a:blip r:embed="rId3" cstate="print">
              <a:lum contrast="6000"/>
              <a:grayscl/>
              <a:biLevel thresh="50000"/>
            </a:blip>
            <a:srcRect/>
            <a:stretch>
              <a:fillRect/>
            </a:stretch>
          </p:blipFill>
          <p:spPr bwMode="auto">
            <a:xfrm>
              <a:off x="567" y="754"/>
              <a:ext cx="4853" cy="2826"/>
            </a:xfrm>
            <a:prstGeom prst="rect">
              <a:avLst/>
            </a:prstGeom>
            <a:noFill/>
            <a:ln w="9525">
              <a:noFill/>
              <a:miter lim="800000"/>
              <a:headEnd/>
              <a:tailEnd/>
            </a:ln>
          </p:spPr>
        </p:pic>
        <p:sp>
          <p:nvSpPr>
            <p:cNvPr id="96261" name="Rectangle 4"/>
            <p:cNvSpPr>
              <a:spLocks noChangeArrowheads="1"/>
            </p:cNvSpPr>
            <p:nvPr/>
          </p:nvSpPr>
          <p:spPr bwMode="auto">
            <a:xfrm>
              <a:off x="1655" y="1344"/>
              <a:ext cx="635" cy="317"/>
            </a:xfrm>
            <a:prstGeom prst="rect">
              <a:avLst/>
            </a:prstGeom>
            <a:solidFill>
              <a:schemeClr val="tx1"/>
            </a:solidFill>
            <a:ln w="9525">
              <a:solidFill>
                <a:schemeClr val="tx1"/>
              </a:solidFill>
              <a:miter lim="800000"/>
              <a:headEnd/>
              <a:tailEnd/>
            </a:ln>
          </p:spPr>
          <p:txBody>
            <a:bodyPr wrap="none" anchor="ctr"/>
            <a:lstStyle/>
            <a:p>
              <a:pPr algn="ctr"/>
              <a:r>
                <a:rPr kumimoji="0" lang="zh-CN" altLang="en-US" sz="1800">
                  <a:solidFill>
                    <a:schemeClr val="bg2"/>
                  </a:solidFill>
                  <a:latin typeface="Arial" charset="0"/>
                </a:rPr>
                <a:t>综合能力</a:t>
              </a:r>
            </a:p>
          </p:txBody>
        </p:sp>
        <p:sp>
          <p:nvSpPr>
            <p:cNvPr id="96262" name="Rectangle 5"/>
            <p:cNvSpPr>
              <a:spLocks noChangeArrowheads="1"/>
            </p:cNvSpPr>
            <p:nvPr/>
          </p:nvSpPr>
          <p:spPr bwMode="auto">
            <a:xfrm>
              <a:off x="4513" y="754"/>
              <a:ext cx="862" cy="408"/>
            </a:xfrm>
            <a:prstGeom prst="rect">
              <a:avLst/>
            </a:prstGeom>
            <a:solidFill>
              <a:schemeClr val="bg1"/>
            </a:solidFill>
            <a:ln w="9525">
              <a:noFill/>
              <a:miter lim="800000"/>
              <a:headEnd/>
              <a:tailEnd/>
            </a:ln>
          </p:spPr>
          <p:txBody>
            <a:bodyPr anchor="ctr"/>
            <a:lstStyle/>
            <a:p>
              <a:pPr algn="ctr"/>
              <a:r>
                <a:rPr kumimoji="0" lang="zh-CN" altLang="en-US" sz="1800">
                  <a:latin typeface="Arial" charset="0"/>
                </a:rPr>
                <a:t>难以评价与培养</a:t>
              </a:r>
            </a:p>
          </p:txBody>
        </p:sp>
        <p:sp>
          <p:nvSpPr>
            <p:cNvPr id="96263" name="Rectangle 6"/>
            <p:cNvSpPr>
              <a:spLocks noChangeArrowheads="1"/>
            </p:cNvSpPr>
            <p:nvPr/>
          </p:nvSpPr>
          <p:spPr bwMode="auto">
            <a:xfrm>
              <a:off x="4135" y="1434"/>
              <a:ext cx="862" cy="408"/>
            </a:xfrm>
            <a:prstGeom prst="rect">
              <a:avLst/>
            </a:prstGeom>
            <a:solidFill>
              <a:schemeClr val="bg1"/>
            </a:solidFill>
            <a:ln w="9525">
              <a:noFill/>
              <a:miter lim="800000"/>
              <a:headEnd/>
              <a:tailEnd/>
            </a:ln>
          </p:spPr>
          <p:txBody>
            <a:bodyPr anchor="ctr"/>
            <a:lstStyle/>
            <a:p>
              <a:pPr algn="ctr"/>
              <a:r>
                <a:rPr kumimoji="0" lang="zh-CN" altLang="en-US" sz="1800">
                  <a:latin typeface="Arial" charset="0"/>
                </a:rPr>
                <a:t>易于评价与培养</a:t>
              </a:r>
            </a:p>
          </p:txBody>
        </p:sp>
      </p:gr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68313" y="1052513"/>
            <a:ext cx="7772400" cy="579437"/>
          </a:xfrm>
          <a:noFill/>
        </p:spPr>
        <p:txBody>
          <a:bodyPr/>
          <a:lstStyle/>
          <a:p>
            <a:pPr eaLnBrk="1" hangingPunct="1"/>
            <a:r>
              <a:rPr lang="zh-CN" altLang="en-US" sz="3200" smtClean="0"/>
              <a:t>设计面试的维度</a:t>
            </a:r>
          </a:p>
        </p:txBody>
      </p:sp>
      <p:sp>
        <p:nvSpPr>
          <p:cNvPr id="97283" name="Rectangle 3"/>
          <p:cNvSpPr>
            <a:spLocks noGrp="1" noChangeArrowheads="1"/>
          </p:cNvSpPr>
          <p:nvPr>
            <p:ph idx="1"/>
          </p:nvPr>
        </p:nvSpPr>
        <p:spPr>
          <a:xfrm>
            <a:off x="755650" y="2492375"/>
            <a:ext cx="7659688" cy="2540000"/>
          </a:xfrm>
          <a:noFill/>
        </p:spPr>
        <p:txBody>
          <a:bodyPr/>
          <a:lstStyle/>
          <a:p>
            <a:pPr marL="104775" indent="-57150" eaLnBrk="1" hangingPunct="1">
              <a:buFont typeface="Wingdings" pitchFamily="2" charset="2"/>
              <a:buNone/>
            </a:pPr>
            <a:r>
              <a:rPr lang="en-US" altLang="zh-CN" sz="2000" b="1" smtClean="0">
                <a:solidFill>
                  <a:schemeClr val="tx2"/>
                </a:solidFill>
              </a:rPr>
              <a:t>         </a:t>
            </a:r>
            <a:r>
              <a:rPr lang="zh-CN" altLang="en-US" sz="2000" b="1" smtClean="0">
                <a:solidFill>
                  <a:schemeClr val="tx2"/>
                </a:solidFill>
              </a:rPr>
              <a:t>一</a:t>
            </a:r>
            <a:r>
              <a:rPr lang="zh-CN" altLang="en-US" sz="2000" smtClean="0"/>
              <a:t>个职位最好只找五项维度，不必找得太多。</a:t>
            </a:r>
          </a:p>
          <a:p>
            <a:pPr marL="104775" indent="-57150" eaLnBrk="1" hangingPunct="1">
              <a:buFont typeface="Wingdings" pitchFamily="2" charset="2"/>
              <a:buNone/>
            </a:pPr>
            <a:r>
              <a:rPr lang="zh-CN" altLang="en-US" sz="2000" smtClean="0"/>
              <a:t>也就是说，这个职位可能有自己的岗位说明书，岗位说明书上他要干的事很多，但是从中总结出来这个职位要的五个最基本的技能，把它组成五个维度。在一个小时的面试时间里，专门抓住这五项设计好的问题，让候选人答出那个</a:t>
            </a:r>
            <a:r>
              <a:rPr lang="en-US" altLang="zh-CN" sz="2000" smtClean="0"/>
              <a:t>STAR</a:t>
            </a:r>
            <a:r>
              <a:rPr lang="zh-CN" altLang="en-US" sz="2000" smtClean="0"/>
              <a:t>来，就能看出有用的信息。</a:t>
            </a:r>
          </a:p>
          <a:p>
            <a:pPr marL="104775" indent="-57150" eaLnBrk="1" hangingPunct="1">
              <a:buFont typeface="Wingdings" pitchFamily="2" charset="2"/>
              <a:buNone/>
            </a:pPr>
            <a:endParaRPr lang="en-US" altLang="zh-CN" sz="2000" smtClean="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title"/>
          </p:nvPr>
        </p:nvSpPr>
        <p:spPr/>
        <p:txBody>
          <a:bodyPr/>
          <a:lstStyle/>
          <a:p>
            <a:pPr eaLnBrk="1" hangingPunct="1"/>
            <a:r>
              <a:rPr lang="zh-CN" altLang="en-US" b="1" smtClean="0"/>
              <a:t>素质维度案例</a:t>
            </a:r>
          </a:p>
        </p:txBody>
      </p:sp>
      <p:sp>
        <p:nvSpPr>
          <p:cNvPr id="98306" name="Rectangle 2"/>
          <p:cNvSpPr>
            <a:spLocks noGrp="1" noChangeArrowheads="1"/>
          </p:cNvSpPr>
          <p:nvPr>
            <p:ph idx="1"/>
          </p:nvPr>
        </p:nvSpPr>
        <p:spPr>
          <a:xfrm>
            <a:off x="1042988" y="1700213"/>
            <a:ext cx="7200900" cy="4284662"/>
          </a:xfrm>
          <a:noFill/>
        </p:spPr>
        <p:txBody>
          <a:bodyPr/>
          <a:lstStyle/>
          <a:p>
            <a:pPr marL="104775" indent="38100" eaLnBrk="1" hangingPunct="1">
              <a:lnSpc>
                <a:spcPct val="90000"/>
              </a:lnSpc>
              <a:buFont typeface="Wingdings" pitchFamily="2" charset="2"/>
              <a:buNone/>
            </a:pPr>
            <a:endParaRPr lang="en-US" altLang="zh-CN" sz="1800" smtClean="0"/>
          </a:p>
          <a:p>
            <a:pPr marL="104775" indent="38100" eaLnBrk="1" hangingPunct="1">
              <a:lnSpc>
                <a:spcPct val="90000"/>
              </a:lnSpc>
              <a:buFont typeface="Wingdings" pitchFamily="2" charset="2"/>
              <a:buNone/>
            </a:pPr>
            <a:r>
              <a:rPr lang="zh-CN" altLang="en-US" sz="1800" smtClean="0"/>
              <a:t>你认为销售代表应该具备一些什么基本素质呢？</a:t>
            </a:r>
          </a:p>
          <a:p>
            <a:pPr marL="104775" indent="38100" eaLnBrk="1" hangingPunct="1">
              <a:lnSpc>
                <a:spcPct val="90000"/>
              </a:lnSpc>
              <a:buFont typeface="Wingdings" pitchFamily="2" charset="2"/>
              <a:buNone/>
            </a:pPr>
            <a:endParaRPr lang="zh-CN" altLang="en-US" sz="1800" smtClean="0"/>
          </a:p>
          <a:p>
            <a:pPr marL="104775" indent="38100" eaLnBrk="1" hangingPunct="1">
              <a:lnSpc>
                <a:spcPct val="90000"/>
              </a:lnSpc>
              <a:buFont typeface="Wingdings" pitchFamily="2" charset="2"/>
              <a:buNone/>
            </a:pPr>
            <a:r>
              <a:rPr lang="zh-CN" altLang="en-US" sz="1800" smtClean="0"/>
              <a:t>（</a:t>
            </a:r>
            <a:r>
              <a:rPr lang="en-US" altLang="zh-CN" sz="1800" smtClean="0"/>
              <a:t>1</a:t>
            </a:r>
            <a:r>
              <a:rPr lang="zh-CN" altLang="en-US" sz="1800" smtClean="0"/>
              <a:t>）会自我指导和自我激励</a:t>
            </a:r>
          </a:p>
          <a:p>
            <a:pPr marL="104775" indent="38100" eaLnBrk="1" hangingPunct="1">
              <a:lnSpc>
                <a:spcPct val="90000"/>
              </a:lnSpc>
              <a:buFont typeface="Wingdings" pitchFamily="2" charset="2"/>
              <a:buNone/>
            </a:pPr>
            <a:endParaRPr lang="zh-CN" altLang="en-US" sz="1800" smtClean="0"/>
          </a:p>
          <a:p>
            <a:pPr marL="104775" indent="38100" eaLnBrk="1" hangingPunct="1">
              <a:lnSpc>
                <a:spcPct val="90000"/>
              </a:lnSpc>
              <a:buFont typeface="Wingdings" pitchFamily="2" charset="2"/>
              <a:buNone/>
            </a:pPr>
            <a:r>
              <a:rPr lang="zh-CN" altLang="en-US" sz="1800" smtClean="0"/>
              <a:t>（</a:t>
            </a:r>
            <a:r>
              <a:rPr lang="en-US" altLang="zh-CN" sz="1800" smtClean="0"/>
              <a:t>2</a:t>
            </a:r>
            <a:r>
              <a:rPr lang="zh-CN" altLang="en-US" sz="1800" smtClean="0"/>
              <a:t>）良好的沟通技巧</a:t>
            </a:r>
          </a:p>
          <a:p>
            <a:pPr marL="104775" indent="38100" eaLnBrk="1" hangingPunct="1">
              <a:lnSpc>
                <a:spcPct val="90000"/>
              </a:lnSpc>
              <a:buFont typeface="Wingdings" pitchFamily="2" charset="2"/>
              <a:buNone/>
            </a:pPr>
            <a:endParaRPr lang="zh-CN" altLang="en-US" sz="1800" smtClean="0"/>
          </a:p>
          <a:p>
            <a:pPr marL="104775" indent="38100" eaLnBrk="1" hangingPunct="1">
              <a:lnSpc>
                <a:spcPct val="90000"/>
              </a:lnSpc>
              <a:buFont typeface="Wingdings" pitchFamily="2" charset="2"/>
              <a:buNone/>
            </a:pPr>
            <a:r>
              <a:rPr lang="zh-CN" altLang="en-US" sz="1800" smtClean="0"/>
              <a:t>（</a:t>
            </a:r>
            <a:r>
              <a:rPr lang="en-US" altLang="zh-CN" sz="1800" smtClean="0"/>
              <a:t>3</a:t>
            </a:r>
            <a:r>
              <a:rPr lang="zh-CN" altLang="en-US" sz="1800" smtClean="0"/>
              <a:t>）有说服力，有影响力</a:t>
            </a:r>
          </a:p>
          <a:p>
            <a:pPr marL="104775" indent="38100" eaLnBrk="1" hangingPunct="1">
              <a:lnSpc>
                <a:spcPct val="90000"/>
              </a:lnSpc>
              <a:buFont typeface="Wingdings" pitchFamily="2" charset="2"/>
              <a:buNone/>
            </a:pPr>
            <a:endParaRPr lang="zh-CN" altLang="en-US" sz="1800" smtClean="0"/>
          </a:p>
          <a:p>
            <a:pPr marL="104775" indent="38100" eaLnBrk="1" hangingPunct="1">
              <a:lnSpc>
                <a:spcPct val="90000"/>
              </a:lnSpc>
              <a:buFont typeface="Wingdings" pitchFamily="2" charset="2"/>
              <a:buNone/>
            </a:pPr>
            <a:r>
              <a:rPr lang="zh-CN" altLang="en-US" sz="1800" smtClean="0"/>
              <a:t>（</a:t>
            </a:r>
            <a:r>
              <a:rPr lang="en-US" altLang="zh-CN" sz="1800" smtClean="0"/>
              <a:t>4</a:t>
            </a:r>
            <a:r>
              <a:rPr lang="zh-CN" altLang="en-US" sz="1800" smtClean="0"/>
              <a:t>）能交流技术信息</a:t>
            </a:r>
          </a:p>
          <a:p>
            <a:pPr marL="104775" indent="38100" eaLnBrk="1" hangingPunct="1">
              <a:lnSpc>
                <a:spcPct val="90000"/>
              </a:lnSpc>
              <a:buFont typeface="Wingdings" pitchFamily="2" charset="2"/>
              <a:buNone/>
            </a:pPr>
            <a:endParaRPr lang="zh-CN" altLang="en-US" sz="1800" smtClean="0"/>
          </a:p>
          <a:p>
            <a:pPr marL="104775" indent="38100" eaLnBrk="1" hangingPunct="1">
              <a:lnSpc>
                <a:spcPct val="90000"/>
              </a:lnSpc>
              <a:buFont typeface="Wingdings" pitchFamily="2" charset="2"/>
              <a:buNone/>
            </a:pPr>
            <a:r>
              <a:rPr lang="zh-CN" altLang="en-US" sz="1800" smtClean="0"/>
              <a:t>（</a:t>
            </a:r>
            <a:r>
              <a:rPr lang="en-US" altLang="zh-CN" sz="1800" smtClean="0"/>
              <a:t>5</a:t>
            </a:r>
            <a:r>
              <a:rPr lang="zh-CN" altLang="en-US" sz="1800" smtClean="0"/>
              <a:t>）专业的行动举止</a:t>
            </a:r>
          </a:p>
          <a:p>
            <a:pPr marL="104775" indent="38100" eaLnBrk="1" hangingPunct="1">
              <a:lnSpc>
                <a:spcPct val="90000"/>
              </a:lnSpc>
              <a:buFont typeface="Wingdings" pitchFamily="2" charset="2"/>
              <a:buNone/>
            </a:pPr>
            <a:endParaRPr lang="en-US" altLang="zh-CN" sz="1800" smtClean="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8803" name="Group 35"/>
          <p:cNvGraphicFramePr>
            <a:graphicFrameLocks noGrp="1"/>
          </p:cNvGraphicFramePr>
          <p:nvPr/>
        </p:nvGraphicFramePr>
        <p:xfrm>
          <a:off x="1042988" y="2133600"/>
          <a:ext cx="7315200" cy="3840163"/>
        </p:xfrm>
        <a:graphic>
          <a:graphicData uri="http://schemas.openxmlformats.org/drawingml/2006/table">
            <a:tbl>
              <a:tblPr/>
              <a:tblGrid>
                <a:gridCol w="1243012"/>
                <a:gridCol w="3633788"/>
                <a:gridCol w="2438400"/>
              </a:tblGrid>
              <a:tr h="623888">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内容</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是否具备</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1350">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r>
                        <a:rPr kumimoji="1" lang="en-US" altLang="zh-CN" sz="2000" b="0" i="0" u="none" strike="noStrike" cap="none" normalizeH="0" baseline="0" smtClean="0">
                          <a:ln>
                            <a:noFill/>
                          </a:ln>
                          <a:solidFill>
                            <a:schemeClr val="tx1"/>
                          </a:solidFill>
                          <a:effectLst/>
                          <a:latin typeface="Verdana" pitchFamily="34" charset="0"/>
                          <a:ea typeface="幼圆" pitchFamily="49" charset="-122"/>
                        </a:rPr>
                        <a:t>1</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自我指导和自我激励</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4525">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r>
                        <a:rPr kumimoji="1" lang="en-US" altLang="zh-CN" sz="2000" b="0" i="0" u="none" strike="noStrike" cap="none" normalizeH="0" baseline="0" smtClean="0">
                          <a:ln>
                            <a:noFill/>
                          </a:ln>
                          <a:solidFill>
                            <a:schemeClr val="tx1"/>
                          </a:solidFill>
                          <a:effectLst/>
                          <a:latin typeface="Verdana" pitchFamily="34" charset="0"/>
                          <a:ea typeface="幼圆" pitchFamily="49" charset="-122"/>
                        </a:rPr>
                        <a:t>2</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良好的沟通技巧</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4525">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r>
                        <a:rPr kumimoji="1" lang="en-US" altLang="zh-CN" sz="2000" b="0" i="0" u="none" strike="noStrike" cap="none" normalizeH="0" baseline="0" smtClean="0">
                          <a:ln>
                            <a:noFill/>
                          </a:ln>
                          <a:solidFill>
                            <a:schemeClr val="tx1"/>
                          </a:solidFill>
                          <a:effectLst/>
                          <a:latin typeface="Verdana" pitchFamily="34" charset="0"/>
                          <a:ea typeface="幼圆" pitchFamily="49" charset="-122"/>
                        </a:rPr>
                        <a:t>3</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有说服力，影响力</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1350">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r>
                        <a:rPr kumimoji="1" lang="en-US" altLang="zh-CN" sz="2000" b="0" i="0" u="none" strike="noStrike" cap="none" normalizeH="0" baseline="0" smtClean="0">
                          <a:ln>
                            <a:noFill/>
                          </a:ln>
                          <a:solidFill>
                            <a:schemeClr val="tx1"/>
                          </a:solidFill>
                          <a:effectLst/>
                          <a:latin typeface="Verdana" pitchFamily="34" charset="0"/>
                          <a:ea typeface="幼圆" pitchFamily="49" charset="-122"/>
                        </a:rPr>
                        <a:t>4</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能交流技术信息</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4525">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r>
                        <a:rPr kumimoji="1" lang="en-US" altLang="zh-CN" sz="2000" b="0" i="0" u="none" strike="noStrike" cap="none" normalizeH="0" baseline="0" smtClean="0">
                          <a:ln>
                            <a:noFill/>
                          </a:ln>
                          <a:solidFill>
                            <a:schemeClr val="tx1"/>
                          </a:solidFill>
                          <a:effectLst/>
                          <a:latin typeface="Verdana" pitchFamily="34" charset="0"/>
                          <a:ea typeface="幼圆" pitchFamily="49" charset="-122"/>
                        </a:rPr>
                        <a:t>5</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专业的行动举止</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99360" name="Rectangle 34"/>
          <p:cNvSpPr>
            <a:spLocks noGrp="1" noChangeArrowheads="1"/>
          </p:cNvSpPr>
          <p:nvPr>
            <p:ph type="title"/>
          </p:nvPr>
        </p:nvSpPr>
        <p:spPr>
          <a:xfrm>
            <a:off x="981075" y="981075"/>
            <a:ext cx="8162925" cy="701675"/>
          </a:xfrm>
        </p:spPr>
        <p:txBody>
          <a:bodyPr>
            <a:normAutofit fontScale="90000"/>
          </a:bodyPr>
          <a:lstStyle/>
          <a:p>
            <a:pPr eaLnBrk="1" hangingPunct="1"/>
            <a:r>
              <a:rPr lang="zh-CN" altLang="en-US" smtClean="0"/>
              <a:t>销售人员的素质测评表</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idx="1"/>
          </p:nvPr>
        </p:nvSpPr>
        <p:spPr>
          <a:xfrm>
            <a:off x="539750" y="1916113"/>
            <a:ext cx="8153400" cy="4114800"/>
          </a:xfrm>
          <a:noFill/>
        </p:spPr>
        <p:txBody>
          <a:bodyPr/>
          <a:lstStyle/>
          <a:p>
            <a:pPr marL="104775" indent="38100" eaLnBrk="1" hangingPunct="1">
              <a:lnSpc>
                <a:spcPct val="125000"/>
              </a:lnSpc>
              <a:buFont typeface="Wingdings" pitchFamily="2" charset="2"/>
              <a:buNone/>
            </a:pPr>
            <a:r>
              <a:rPr lang="en-US" altLang="zh-CN" sz="2000" smtClean="0"/>
              <a:t>        </a:t>
            </a:r>
            <a:r>
              <a:rPr lang="zh-CN" altLang="en-US" sz="2000" smtClean="0">
                <a:solidFill>
                  <a:srgbClr val="FF3300"/>
                </a:solidFill>
              </a:rPr>
              <a:t>有了这五个职位维度以后，招聘专员要对所有应聘销售代表的人都问这五个维度，因为别的都不是经理们认为最重要的。</a:t>
            </a:r>
            <a:r>
              <a:rPr lang="zh-CN" altLang="en-US" sz="2000" smtClean="0"/>
              <a:t>所以招聘的流程是部门经理确定主要维度，设立工作标准，然后对所有同职位的人都采用同样的维度。面试组织工作就变得很容易，因为只要把这五个问题设计成不同的题来询问对方，就能得出可靠有效的信息。</a:t>
            </a:r>
          </a:p>
          <a:p>
            <a:pPr marL="104775" indent="38100" eaLnBrk="1" hangingPunct="1">
              <a:lnSpc>
                <a:spcPct val="125000"/>
              </a:lnSpc>
              <a:buFont typeface="Wingdings" pitchFamily="2" charset="2"/>
              <a:buNone/>
            </a:pPr>
            <a:r>
              <a:rPr lang="zh-CN" altLang="en-US" sz="2000" smtClean="0"/>
              <a:t>        这就叫结构化面试。如果不做结构化面试，通常部门经理会问什么？海阔天空地闲聊，等面试完了发现一个人有一个优点，到底哪个优点才是作为销售代表最重要的呢？不知道。所以在开始面试之前必做的一件事情是设立维度。</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idx="1"/>
          </p:nvPr>
        </p:nvSpPr>
        <p:spPr>
          <a:xfrm>
            <a:off x="762000" y="1196975"/>
            <a:ext cx="7772400" cy="4746625"/>
          </a:xfrm>
          <a:noFill/>
        </p:spPr>
        <p:txBody>
          <a:bodyPr/>
          <a:lstStyle/>
          <a:p>
            <a:pPr marL="95250" indent="0" eaLnBrk="1" hangingPunct="1">
              <a:lnSpc>
                <a:spcPct val="90000"/>
              </a:lnSpc>
              <a:buFont typeface="Wingdings" pitchFamily="2" charset="2"/>
              <a:buNone/>
            </a:pPr>
            <a:r>
              <a:rPr lang="zh-CN" altLang="en-US" sz="2000" b="1" i="1" smtClean="0">
                <a:solidFill>
                  <a:schemeClr val="tx2"/>
                </a:solidFill>
              </a:rPr>
              <a:t>自   检</a:t>
            </a:r>
          </a:p>
          <a:p>
            <a:pPr marL="95250" indent="0" eaLnBrk="1" hangingPunct="1">
              <a:lnSpc>
                <a:spcPct val="90000"/>
              </a:lnSpc>
              <a:buFont typeface="Wingdings" pitchFamily="2" charset="2"/>
              <a:buNone/>
            </a:pPr>
            <a:r>
              <a:rPr lang="zh-CN" altLang="en-US" sz="2000" smtClean="0"/>
              <a:t>        </a:t>
            </a:r>
          </a:p>
          <a:p>
            <a:pPr marL="95250" indent="0" eaLnBrk="1" hangingPunct="1">
              <a:lnSpc>
                <a:spcPct val="90000"/>
              </a:lnSpc>
              <a:buFont typeface="Wingdings" pitchFamily="2" charset="2"/>
              <a:buNone/>
            </a:pPr>
            <a:r>
              <a:rPr lang="zh-CN" altLang="en-US" sz="2000" smtClean="0"/>
              <a:t>如果招一个大部门的部门秘书，刚才提到的这五个维度哪条应该去掉，应该作哪些调整？</a:t>
            </a:r>
          </a:p>
          <a:p>
            <a:pPr marL="95250" indent="0" eaLnBrk="1" hangingPunct="1">
              <a:lnSpc>
                <a:spcPct val="90000"/>
              </a:lnSpc>
              <a:buFont typeface="Wingdings" pitchFamily="2" charset="2"/>
              <a:buNone/>
            </a:pPr>
            <a:r>
              <a:rPr lang="en-US" altLang="zh-CN" sz="2000" smtClean="0"/>
              <a:t>______________________________________________</a:t>
            </a:r>
            <a:r>
              <a:rPr lang="zh-CN" altLang="en-US" sz="2000" smtClean="0"/>
              <a:t>　　</a:t>
            </a:r>
          </a:p>
          <a:p>
            <a:pPr marL="95250" indent="0" eaLnBrk="1" hangingPunct="1">
              <a:lnSpc>
                <a:spcPct val="90000"/>
              </a:lnSpc>
              <a:buFont typeface="Wingdings" pitchFamily="2" charset="2"/>
              <a:buNone/>
            </a:pPr>
            <a:endParaRPr lang="en-US" altLang="zh-CN" sz="2000" smtClean="0"/>
          </a:p>
        </p:txBody>
      </p:sp>
      <p:sp>
        <p:nvSpPr>
          <p:cNvPr id="101379" name="Rectangle 35"/>
          <p:cNvSpPr>
            <a:spLocks noChangeArrowheads="1"/>
          </p:cNvSpPr>
          <p:nvPr/>
        </p:nvSpPr>
        <p:spPr bwMode="auto">
          <a:xfrm>
            <a:off x="971550" y="3068638"/>
            <a:ext cx="7200900" cy="2916237"/>
          </a:xfrm>
          <a:prstGeom prst="rect">
            <a:avLst/>
          </a:prstGeom>
          <a:noFill/>
          <a:ln w="9525">
            <a:noFill/>
            <a:miter lim="800000"/>
            <a:headEnd/>
            <a:tailEnd/>
          </a:ln>
        </p:spPr>
        <p:txBody>
          <a:bodyPr/>
          <a:lstStyle/>
          <a:p>
            <a:pPr marL="104775" indent="38100">
              <a:lnSpc>
                <a:spcPct val="90000"/>
              </a:lnSpc>
              <a:spcBef>
                <a:spcPct val="20000"/>
              </a:spcBef>
              <a:buClr>
                <a:schemeClr val="folHlink"/>
              </a:buClr>
              <a:buSzPct val="75000"/>
              <a:buFont typeface="Wingdings" pitchFamily="2" charset="2"/>
              <a:buNone/>
            </a:pPr>
            <a:endParaRPr lang="en-US" altLang="zh-CN" sz="1800" b="0">
              <a:solidFill>
                <a:schemeClr val="tx2"/>
              </a:solidFill>
              <a:ea typeface="幼圆" pitchFamily="49" charset="-122"/>
            </a:endParaRPr>
          </a:p>
          <a:p>
            <a:pPr marL="104775" indent="38100">
              <a:lnSpc>
                <a:spcPct val="90000"/>
              </a:lnSpc>
              <a:spcBef>
                <a:spcPct val="20000"/>
              </a:spcBef>
              <a:buClr>
                <a:schemeClr val="folHlink"/>
              </a:buClr>
              <a:buSzPct val="75000"/>
              <a:buFont typeface="Wingdings" pitchFamily="2" charset="2"/>
              <a:buNone/>
            </a:pPr>
            <a:r>
              <a:rPr lang="zh-CN" altLang="en-US" sz="1800" b="0">
                <a:solidFill>
                  <a:schemeClr val="tx2"/>
                </a:solidFill>
                <a:ea typeface="幼圆" pitchFamily="49" charset="-122"/>
              </a:rPr>
              <a:t>（</a:t>
            </a:r>
            <a:r>
              <a:rPr lang="en-US" altLang="zh-CN" sz="1800" b="0">
                <a:solidFill>
                  <a:schemeClr val="tx2"/>
                </a:solidFill>
                <a:ea typeface="幼圆" pitchFamily="49" charset="-122"/>
              </a:rPr>
              <a:t>1</a:t>
            </a:r>
            <a:r>
              <a:rPr lang="zh-CN" altLang="en-US" sz="1800" b="0">
                <a:solidFill>
                  <a:schemeClr val="tx2"/>
                </a:solidFill>
                <a:ea typeface="幼圆" pitchFamily="49" charset="-122"/>
              </a:rPr>
              <a:t>）会自我指导和自我激励</a:t>
            </a:r>
          </a:p>
          <a:p>
            <a:pPr marL="104775" indent="38100">
              <a:lnSpc>
                <a:spcPct val="90000"/>
              </a:lnSpc>
              <a:spcBef>
                <a:spcPct val="20000"/>
              </a:spcBef>
              <a:buClr>
                <a:schemeClr val="folHlink"/>
              </a:buClr>
              <a:buSzPct val="75000"/>
              <a:buFont typeface="Wingdings" pitchFamily="2" charset="2"/>
              <a:buNone/>
            </a:pPr>
            <a:endParaRPr lang="zh-CN" altLang="en-US" sz="1800" b="0">
              <a:solidFill>
                <a:schemeClr val="tx2"/>
              </a:solidFill>
              <a:ea typeface="幼圆" pitchFamily="49" charset="-122"/>
            </a:endParaRPr>
          </a:p>
          <a:p>
            <a:pPr marL="104775" indent="38100">
              <a:lnSpc>
                <a:spcPct val="90000"/>
              </a:lnSpc>
              <a:spcBef>
                <a:spcPct val="20000"/>
              </a:spcBef>
              <a:buClr>
                <a:schemeClr val="folHlink"/>
              </a:buClr>
              <a:buSzPct val="75000"/>
              <a:buFont typeface="Wingdings" pitchFamily="2" charset="2"/>
              <a:buNone/>
            </a:pPr>
            <a:r>
              <a:rPr lang="zh-CN" altLang="en-US" sz="1800" b="0">
                <a:solidFill>
                  <a:schemeClr val="tx2"/>
                </a:solidFill>
                <a:ea typeface="幼圆" pitchFamily="49" charset="-122"/>
              </a:rPr>
              <a:t>（</a:t>
            </a:r>
            <a:r>
              <a:rPr lang="en-US" altLang="zh-CN" sz="1800" b="0">
                <a:solidFill>
                  <a:schemeClr val="tx2"/>
                </a:solidFill>
                <a:ea typeface="幼圆" pitchFamily="49" charset="-122"/>
              </a:rPr>
              <a:t>2</a:t>
            </a:r>
            <a:r>
              <a:rPr lang="zh-CN" altLang="en-US" sz="1800" b="0">
                <a:solidFill>
                  <a:schemeClr val="tx2"/>
                </a:solidFill>
                <a:ea typeface="幼圆" pitchFamily="49" charset="-122"/>
              </a:rPr>
              <a:t>）良好的沟通技巧</a:t>
            </a:r>
          </a:p>
          <a:p>
            <a:pPr marL="104775" indent="38100">
              <a:lnSpc>
                <a:spcPct val="90000"/>
              </a:lnSpc>
              <a:spcBef>
                <a:spcPct val="20000"/>
              </a:spcBef>
              <a:buClr>
                <a:schemeClr val="folHlink"/>
              </a:buClr>
              <a:buSzPct val="75000"/>
              <a:buFont typeface="Wingdings" pitchFamily="2" charset="2"/>
              <a:buNone/>
            </a:pPr>
            <a:endParaRPr lang="zh-CN" altLang="en-US" sz="1800" b="0">
              <a:solidFill>
                <a:schemeClr val="tx2"/>
              </a:solidFill>
              <a:ea typeface="幼圆" pitchFamily="49" charset="-122"/>
            </a:endParaRPr>
          </a:p>
          <a:p>
            <a:pPr marL="104775" indent="38100">
              <a:lnSpc>
                <a:spcPct val="90000"/>
              </a:lnSpc>
              <a:spcBef>
                <a:spcPct val="20000"/>
              </a:spcBef>
              <a:buClr>
                <a:schemeClr val="folHlink"/>
              </a:buClr>
              <a:buSzPct val="75000"/>
              <a:buFont typeface="Wingdings" pitchFamily="2" charset="2"/>
              <a:buNone/>
            </a:pPr>
            <a:r>
              <a:rPr lang="zh-CN" altLang="en-US" sz="1800" b="0">
                <a:solidFill>
                  <a:schemeClr val="tx2"/>
                </a:solidFill>
                <a:ea typeface="幼圆" pitchFamily="49" charset="-122"/>
              </a:rPr>
              <a:t>（</a:t>
            </a:r>
            <a:r>
              <a:rPr lang="en-US" altLang="zh-CN" sz="1800" b="0">
                <a:solidFill>
                  <a:schemeClr val="tx2"/>
                </a:solidFill>
                <a:ea typeface="幼圆" pitchFamily="49" charset="-122"/>
              </a:rPr>
              <a:t>3</a:t>
            </a:r>
            <a:r>
              <a:rPr lang="zh-CN" altLang="en-US" sz="1800" b="0">
                <a:solidFill>
                  <a:schemeClr val="tx2"/>
                </a:solidFill>
                <a:ea typeface="幼圆" pitchFamily="49" charset="-122"/>
              </a:rPr>
              <a:t>）有说服力，有影响力</a:t>
            </a:r>
          </a:p>
          <a:p>
            <a:pPr marL="104775" indent="38100">
              <a:lnSpc>
                <a:spcPct val="90000"/>
              </a:lnSpc>
              <a:spcBef>
                <a:spcPct val="20000"/>
              </a:spcBef>
              <a:buClr>
                <a:schemeClr val="folHlink"/>
              </a:buClr>
              <a:buSzPct val="75000"/>
              <a:buFont typeface="Wingdings" pitchFamily="2" charset="2"/>
              <a:buNone/>
            </a:pPr>
            <a:endParaRPr lang="zh-CN" altLang="en-US" sz="1800" b="0">
              <a:solidFill>
                <a:schemeClr val="tx2"/>
              </a:solidFill>
              <a:ea typeface="幼圆" pitchFamily="49" charset="-122"/>
            </a:endParaRPr>
          </a:p>
          <a:p>
            <a:pPr marL="104775" indent="38100">
              <a:lnSpc>
                <a:spcPct val="90000"/>
              </a:lnSpc>
              <a:spcBef>
                <a:spcPct val="20000"/>
              </a:spcBef>
              <a:buClr>
                <a:schemeClr val="folHlink"/>
              </a:buClr>
              <a:buSzPct val="75000"/>
              <a:buFont typeface="Wingdings" pitchFamily="2" charset="2"/>
              <a:buNone/>
            </a:pPr>
            <a:r>
              <a:rPr lang="zh-CN" altLang="en-US" sz="1800" b="0">
                <a:solidFill>
                  <a:schemeClr val="tx2"/>
                </a:solidFill>
                <a:ea typeface="幼圆" pitchFamily="49" charset="-122"/>
              </a:rPr>
              <a:t>（</a:t>
            </a:r>
            <a:r>
              <a:rPr lang="en-US" altLang="zh-CN" sz="1800" b="0">
                <a:solidFill>
                  <a:schemeClr val="tx2"/>
                </a:solidFill>
                <a:ea typeface="幼圆" pitchFamily="49" charset="-122"/>
              </a:rPr>
              <a:t>4</a:t>
            </a:r>
            <a:r>
              <a:rPr lang="zh-CN" altLang="en-US" sz="1800" b="0">
                <a:solidFill>
                  <a:schemeClr val="tx2"/>
                </a:solidFill>
                <a:ea typeface="幼圆" pitchFamily="49" charset="-122"/>
              </a:rPr>
              <a:t>）能交流技术信息</a:t>
            </a:r>
          </a:p>
          <a:p>
            <a:pPr marL="104775" indent="38100">
              <a:lnSpc>
                <a:spcPct val="90000"/>
              </a:lnSpc>
              <a:spcBef>
                <a:spcPct val="20000"/>
              </a:spcBef>
              <a:buClr>
                <a:schemeClr val="folHlink"/>
              </a:buClr>
              <a:buSzPct val="75000"/>
              <a:buFont typeface="Wingdings" pitchFamily="2" charset="2"/>
              <a:buNone/>
            </a:pPr>
            <a:endParaRPr lang="zh-CN" altLang="en-US" sz="1800" b="0">
              <a:solidFill>
                <a:schemeClr val="tx2"/>
              </a:solidFill>
              <a:ea typeface="幼圆" pitchFamily="49" charset="-122"/>
            </a:endParaRPr>
          </a:p>
          <a:p>
            <a:pPr marL="104775" indent="38100">
              <a:lnSpc>
                <a:spcPct val="90000"/>
              </a:lnSpc>
              <a:spcBef>
                <a:spcPct val="20000"/>
              </a:spcBef>
              <a:buClr>
                <a:schemeClr val="folHlink"/>
              </a:buClr>
              <a:buSzPct val="75000"/>
              <a:buFont typeface="Wingdings" pitchFamily="2" charset="2"/>
              <a:buNone/>
            </a:pPr>
            <a:r>
              <a:rPr lang="zh-CN" altLang="en-US" sz="1800" b="0">
                <a:solidFill>
                  <a:schemeClr val="tx2"/>
                </a:solidFill>
                <a:ea typeface="幼圆" pitchFamily="49" charset="-122"/>
              </a:rPr>
              <a:t>（</a:t>
            </a:r>
            <a:r>
              <a:rPr lang="en-US" altLang="zh-CN" sz="1800" b="0">
                <a:solidFill>
                  <a:schemeClr val="tx2"/>
                </a:solidFill>
                <a:ea typeface="幼圆" pitchFamily="49" charset="-122"/>
              </a:rPr>
              <a:t>5</a:t>
            </a:r>
            <a:r>
              <a:rPr lang="zh-CN" altLang="en-US" sz="1800" b="0">
                <a:solidFill>
                  <a:schemeClr val="tx2"/>
                </a:solidFill>
                <a:ea typeface="幼圆" pitchFamily="49" charset="-122"/>
              </a:rPr>
              <a:t>）专业的行动举止</a:t>
            </a:r>
          </a:p>
          <a:p>
            <a:pPr marL="104775" indent="38100">
              <a:lnSpc>
                <a:spcPct val="90000"/>
              </a:lnSpc>
              <a:spcBef>
                <a:spcPct val="20000"/>
              </a:spcBef>
              <a:buClr>
                <a:schemeClr val="folHlink"/>
              </a:buClr>
              <a:buSzPct val="75000"/>
              <a:buFont typeface="Wingdings" pitchFamily="2" charset="2"/>
              <a:buNone/>
            </a:pPr>
            <a:endParaRPr lang="en-US" altLang="zh-CN" sz="1800" b="0">
              <a:solidFill>
                <a:schemeClr val="tx2"/>
              </a:solidFill>
              <a:ea typeface="幼圆" pitchFamily="49" charset="-122"/>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idx="1"/>
          </p:nvPr>
        </p:nvSpPr>
        <p:spPr>
          <a:xfrm>
            <a:off x="685800" y="1052513"/>
            <a:ext cx="8077200" cy="2952750"/>
          </a:xfrm>
          <a:noFill/>
        </p:spPr>
        <p:txBody>
          <a:bodyPr/>
          <a:lstStyle/>
          <a:p>
            <a:pPr marL="9525" indent="38100" eaLnBrk="1" hangingPunct="1">
              <a:lnSpc>
                <a:spcPct val="80000"/>
              </a:lnSpc>
              <a:buFont typeface="Wingdings" pitchFamily="2" charset="2"/>
              <a:buNone/>
            </a:pPr>
            <a:r>
              <a:rPr lang="en-US" altLang="zh-CN" sz="2400" smtClean="0"/>
              <a:t>        </a:t>
            </a:r>
          </a:p>
          <a:p>
            <a:pPr marL="9525" indent="38100" eaLnBrk="1" hangingPunct="1">
              <a:lnSpc>
                <a:spcPct val="80000"/>
              </a:lnSpc>
              <a:buFont typeface="Wingdings" pitchFamily="2" charset="2"/>
              <a:buNone/>
            </a:pPr>
            <a:endParaRPr lang="en-US" altLang="zh-CN" sz="2400" smtClean="0"/>
          </a:p>
          <a:p>
            <a:pPr marL="9525" indent="38100" eaLnBrk="1" hangingPunct="1">
              <a:lnSpc>
                <a:spcPct val="80000"/>
              </a:lnSpc>
              <a:buFont typeface="Wingdings" pitchFamily="2" charset="2"/>
              <a:buNone/>
            </a:pPr>
            <a:r>
              <a:rPr lang="zh-CN" altLang="en-US" sz="2400" b="1" i="1" smtClean="0">
                <a:solidFill>
                  <a:schemeClr val="tx2"/>
                </a:solidFill>
              </a:rPr>
              <a:t>自   检</a:t>
            </a:r>
          </a:p>
          <a:p>
            <a:pPr marL="9525" indent="38100" eaLnBrk="1" hangingPunct="1">
              <a:lnSpc>
                <a:spcPct val="80000"/>
              </a:lnSpc>
              <a:buFont typeface="Wingdings" pitchFamily="2" charset="2"/>
              <a:buNone/>
            </a:pPr>
            <a:r>
              <a:rPr lang="zh-CN" altLang="en-US" sz="2400" smtClean="0"/>
              <a:t>        </a:t>
            </a:r>
          </a:p>
          <a:p>
            <a:pPr marL="9525" indent="38100" eaLnBrk="1" hangingPunct="1">
              <a:lnSpc>
                <a:spcPct val="80000"/>
              </a:lnSpc>
              <a:buFont typeface="Wingdings" pitchFamily="2" charset="2"/>
              <a:buNone/>
            </a:pPr>
            <a:r>
              <a:rPr lang="zh-CN" altLang="en-US" sz="2400" smtClean="0"/>
              <a:t>如果把部门秘书换成了人力资源经理，这个维度应该怎么设计？</a:t>
            </a:r>
          </a:p>
          <a:p>
            <a:pPr marL="9525" indent="38100" eaLnBrk="1" hangingPunct="1">
              <a:lnSpc>
                <a:spcPct val="80000"/>
              </a:lnSpc>
              <a:buFont typeface="Wingdings" pitchFamily="2" charset="2"/>
              <a:buNone/>
            </a:pPr>
            <a:r>
              <a:rPr lang="en-US" altLang="zh-CN" sz="2400" smtClean="0"/>
              <a:t>________________________________________</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idx="1"/>
          </p:nvPr>
        </p:nvSpPr>
        <p:spPr>
          <a:xfrm>
            <a:off x="755650" y="1844675"/>
            <a:ext cx="7772400" cy="4114800"/>
          </a:xfrm>
          <a:noFill/>
        </p:spPr>
        <p:txBody>
          <a:bodyPr/>
          <a:lstStyle/>
          <a:p>
            <a:pPr marL="104775" indent="-57150" eaLnBrk="1" hangingPunct="1">
              <a:buFont typeface="Wingdings" pitchFamily="2" charset="2"/>
              <a:buNone/>
            </a:pPr>
            <a:r>
              <a:rPr lang="en-US" altLang="zh-CN" sz="2000" smtClean="0"/>
              <a:t>         </a:t>
            </a:r>
            <a:r>
              <a:rPr lang="zh-CN" altLang="en-US" sz="2000" smtClean="0">
                <a:solidFill>
                  <a:srgbClr val="FF3300"/>
                </a:solidFill>
              </a:rPr>
              <a:t>结果你会发现，人力资源部经理跟销售人员一样</a:t>
            </a:r>
            <a:r>
              <a:rPr lang="zh-CN" altLang="en-US" sz="2000" smtClean="0"/>
              <a:t>，这个维度其实就是用来考评或者筛选人力资源部经理的重要标准。因为对人力资源经理来讲，员工是客户，经理也是客户，说服他们，把理念、系统卖给他们，跟销售一样。所以现代化的公司，或者现代化的人力资源经理维度跟销售一模一样。如果要招比较传统的人力资源部经理也许就换成了善于协调、善于沟能、细心、懂得专业知识、具有专业行为表现等等，跟秘书一样。</a:t>
            </a:r>
          </a:p>
          <a:p>
            <a:pPr marL="104775" indent="-57150" eaLnBrk="1" hangingPunct="1">
              <a:buFont typeface="Wingdings" pitchFamily="2" charset="2"/>
              <a:buNone/>
            </a:pPr>
            <a:r>
              <a:rPr lang="zh-CN" altLang="en-US" sz="2000" smtClean="0"/>
              <a:t>         所以维度一定要请招聘经理来定，他才知道他要招什么样的人。</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95288" y="1058863"/>
            <a:ext cx="6697662" cy="579437"/>
          </a:xfrm>
        </p:spPr>
        <p:txBody>
          <a:bodyPr/>
          <a:lstStyle/>
          <a:p>
            <a:pPr eaLnBrk="1" hangingPunct="1"/>
            <a:r>
              <a:rPr lang="zh-CN" altLang="en-US" sz="3200" b="1" smtClean="0"/>
              <a:t>面试中经常使用的</a:t>
            </a:r>
            <a:r>
              <a:rPr lang="en-US" altLang="zh-CN" sz="3200" b="1" smtClean="0"/>
              <a:t>10</a:t>
            </a:r>
            <a:r>
              <a:rPr lang="zh-CN" altLang="en-US" sz="3200" b="1" smtClean="0"/>
              <a:t>个测评要素</a:t>
            </a:r>
          </a:p>
        </p:txBody>
      </p:sp>
      <p:sp>
        <p:nvSpPr>
          <p:cNvPr id="104451" name="Rectangle 3"/>
          <p:cNvSpPr>
            <a:spLocks noGrp="1" noChangeArrowheads="1"/>
          </p:cNvSpPr>
          <p:nvPr>
            <p:ph idx="1"/>
          </p:nvPr>
        </p:nvSpPr>
        <p:spPr>
          <a:xfrm>
            <a:off x="1371600" y="1844675"/>
            <a:ext cx="4713288" cy="4114800"/>
          </a:xfrm>
        </p:spPr>
        <p:txBody>
          <a:bodyPr/>
          <a:lstStyle/>
          <a:p>
            <a:pPr marL="609600" indent="-609600" eaLnBrk="1" hangingPunct="1">
              <a:buFont typeface="Monotype Sorts" pitchFamily="2" charset="2"/>
              <a:buAutoNum type="arabicPeriod"/>
            </a:pPr>
            <a:r>
              <a:rPr lang="zh-CN" altLang="en-US" sz="1800" smtClean="0"/>
              <a:t>仪表与风度</a:t>
            </a:r>
          </a:p>
          <a:p>
            <a:pPr marL="609600" indent="-609600" eaLnBrk="1" hangingPunct="1">
              <a:buFont typeface="Monotype Sorts" pitchFamily="2" charset="2"/>
              <a:buAutoNum type="arabicPeriod"/>
            </a:pPr>
            <a:r>
              <a:rPr lang="zh-CN" altLang="en-US" sz="1800" smtClean="0"/>
              <a:t>工作动机与愿望</a:t>
            </a:r>
          </a:p>
          <a:p>
            <a:pPr marL="609600" indent="-609600" eaLnBrk="1" hangingPunct="1">
              <a:buFont typeface="Monotype Sorts" pitchFamily="2" charset="2"/>
              <a:buAutoNum type="arabicPeriod"/>
            </a:pPr>
            <a:r>
              <a:rPr lang="zh-CN" altLang="en-US" sz="1800" smtClean="0"/>
              <a:t>工作经验</a:t>
            </a:r>
          </a:p>
          <a:p>
            <a:pPr marL="609600" indent="-609600" eaLnBrk="1" hangingPunct="1">
              <a:buFont typeface="Monotype Sorts" pitchFamily="2" charset="2"/>
              <a:buAutoNum type="arabicPeriod"/>
            </a:pPr>
            <a:r>
              <a:rPr lang="zh-CN" altLang="en-US" sz="1800" smtClean="0"/>
              <a:t>经营意识</a:t>
            </a:r>
          </a:p>
          <a:p>
            <a:pPr marL="609600" indent="-609600" eaLnBrk="1" hangingPunct="1">
              <a:buFont typeface="Monotype Sorts" pitchFamily="2" charset="2"/>
              <a:buAutoNum type="arabicPeriod"/>
            </a:pPr>
            <a:r>
              <a:rPr lang="zh-CN" altLang="en-US" sz="1800" smtClean="0"/>
              <a:t>知识水平</a:t>
            </a:r>
            <a:r>
              <a:rPr lang="en-US" altLang="zh-CN" sz="1800" smtClean="0"/>
              <a:t>/</a:t>
            </a:r>
            <a:r>
              <a:rPr lang="zh-CN" altLang="en-US" sz="1800" smtClean="0"/>
              <a:t>专业特长</a:t>
            </a:r>
          </a:p>
          <a:p>
            <a:pPr marL="609600" indent="-609600" eaLnBrk="1" hangingPunct="1">
              <a:buFont typeface="Monotype Sorts" pitchFamily="2" charset="2"/>
              <a:buAutoNum type="arabicPeriod"/>
            </a:pPr>
            <a:r>
              <a:rPr lang="zh-CN" altLang="en-US" sz="1800" smtClean="0"/>
              <a:t>精力</a:t>
            </a:r>
            <a:r>
              <a:rPr lang="en-US" altLang="zh-CN" sz="1800" smtClean="0"/>
              <a:t>/</a:t>
            </a:r>
            <a:r>
              <a:rPr lang="zh-CN" altLang="en-US" sz="1800" smtClean="0"/>
              <a:t>活力</a:t>
            </a:r>
            <a:r>
              <a:rPr lang="en-US" altLang="zh-CN" sz="1800" smtClean="0"/>
              <a:t>/</a:t>
            </a:r>
            <a:r>
              <a:rPr lang="zh-CN" altLang="en-US" sz="1800" smtClean="0"/>
              <a:t>兴趣</a:t>
            </a:r>
            <a:r>
              <a:rPr lang="en-US" altLang="zh-CN" sz="1800" smtClean="0"/>
              <a:t>/</a:t>
            </a:r>
            <a:r>
              <a:rPr lang="zh-CN" altLang="en-US" sz="1800" smtClean="0"/>
              <a:t>爱好</a:t>
            </a:r>
          </a:p>
          <a:p>
            <a:pPr marL="609600" indent="-609600" eaLnBrk="1" hangingPunct="1">
              <a:buFont typeface="Monotype Sorts" pitchFamily="2" charset="2"/>
              <a:buAutoNum type="arabicPeriod"/>
            </a:pPr>
            <a:r>
              <a:rPr lang="zh-CN" altLang="en-US" sz="1800" smtClean="0"/>
              <a:t>思维力</a:t>
            </a:r>
            <a:r>
              <a:rPr lang="en-US" altLang="zh-CN" sz="1800" smtClean="0"/>
              <a:t>/</a:t>
            </a:r>
            <a:r>
              <a:rPr lang="zh-CN" altLang="en-US" sz="1800" smtClean="0"/>
              <a:t>分析力</a:t>
            </a:r>
            <a:r>
              <a:rPr lang="en-US" altLang="zh-CN" sz="1800" smtClean="0"/>
              <a:t>/</a:t>
            </a:r>
            <a:r>
              <a:rPr lang="zh-CN" altLang="en-US" sz="1800" smtClean="0"/>
              <a:t>语言表达力</a:t>
            </a:r>
          </a:p>
          <a:p>
            <a:pPr marL="609600" indent="-609600" eaLnBrk="1" hangingPunct="1">
              <a:buFont typeface="Monotype Sorts" pitchFamily="2" charset="2"/>
              <a:buAutoNum type="arabicPeriod"/>
            </a:pPr>
            <a:r>
              <a:rPr lang="zh-CN" altLang="en-US" sz="1800" smtClean="0"/>
              <a:t>反应力与应变力</a:t>
            </a:r>
          </a:p>
          <a:p>
            <a:pPr marL="609600" indent="-609600" eaLnBrk="1" hangingPunct="1">
              <a:buFont typeface="Monotype Sorts" pitchFamily="2" charset="2"/>
              <a:buAutoNum type="arabicPeriod"/>
            </a:pPr>
            <a:r>
              <a:rPr lang="zh-CN" altLang="en-US" sz="1800" smtClean="0"/>
              <a:t>工作态度</a:t>
            </a:r>
            <a:r>
              <a:rPr lang="en-US" altLang="zh-CN" sz="1800" smtClean="0"/>
              <a:t>/</a:t>
            </a:r>
            <a:r>
              <a:rPr lang="zh-CN" altLang="en-US" sz="1800" smtClean="0"/>
              <a:t>诚实性</a:t>
            </a:r>
            <a:r>
              <a:rPr lang="en-US" altLang="zh-CN" sz="1800" smtClean="0"/>
              <a:t>/</a:t>
            </a:r>
            <a:r>
              <a:rPr lang="zh-CN" altLang="en-US" sz="1800" smtClean="0"/>
              <a:t>纪律性</a:t>
            </a:r>
          </a:p>
          <a:p>
            <a:pPr marL="609600" indent="-609600" eaLnBrk="1" hangingPunct="1">
              <a:buFont typeface="Monotype Sorts" pitchFamily="2" charset="2"/>
              <a:buAutoNum type="arabicPeriod"/>
            </a:pPr>
            <a:r>
              <a:rPr lang="zh-CN" altLang="en-US" sz="1800" smtClean="0"/>
              <a:t>自知力</a:t>
            </a:r>
            <a:r>
              <a:rPr lang="en-US" altLang="zh-CN" sz="1800" smtClean="0"/>
              <a:t>/</a:t>
            </a:r>
            <a:r>
              <a:rPr lang="zh-CN" altLang="en-US" sz="1800" smtClean="0"/>
              <a:t>自控力</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4"/>
          <p:cNvSpPr>
            <a:spLocks noGrp="1" noChangeArrowheads="1"/>
          </p:cNvSpPr>
          <p:nvPr>
            <p:ph type="title"/>
          </p:nvPr>
        </p:nvSpPr>
        <p:spPr/>
        <p:txBody>
          <a:bodyPr>
            <a:normAutofit fontScale="90000"/>
          </a:bodyPr>
          <a:lstStyle/>
          <a:p>
            <a:pPr eaLnBrk="1" hangingPunct="1"/>
            <a:r>
              <a:rPr lang="zh-CN" altLang="en-US" b="1" smtClean="0"/>
              <a:t>招聘渠道的选择和招聘信息的发布</a:t>
            </a:r>
          </a:p>
        </p:txBody>
      </p:sp>
      <p:sp>
        <p:nvSpPr>
          <p:cNvPr id="51202" name="Rectangle 3"/>
          <p:cNvSpPr>
            <a:spLocks noGrp="1" noChangeArrowheads="1"/>
          </p:cNvSpPr>
          <p:nvPr>
            <p:ph idx="1"/>
          </p:nvPr>
        </p:nvSpPr>
        <p:spPr>
          <a:xfrm>
            <a:off x="539750" y="1752600"/>
            <a:ext cx="7772400" cy="5105400"/>
          </a:xfrm>
        </p:spPr>
        <p:txBody>
          <a:bodyPr/>
          <a:lstStyle/>
          <a:p>
            <a:pPr eaLnBrk="1" hangingPunct="1">
              <a:buFont typeface="Wingdings" pitchFamily="2" charset="2"/>
              <a:buNone/>
            </a:pPr>
            <a:endParaRPr lang="en-US" altLang="zh-CN" b="1" smtClean="0"/>
          </a:p>
          <a:p>
            <a:pPr eaLnBrk="1" hangingPunct="1">
              <a:buFont typeface="Wingdings" pitchFamily="2" charset="2"/>
              <a:buNone/>
            </a:pPr>
            <a:r>
              <a:rPr lang="en-US" altLang="zh-CN" b="1" smtClean="0"/>
              <a:t>      </a:t>
            </a:r>
            <a:r>
              <a:rPr lang="zh-CN" altLang="en-US" b="1" smtClean="0"/>
              <a:t>　招聘渠道确定了不同类别、层次应聘者的来源；也决定了我们对应聘者的态度</a:t>
            </a:r>
          </a:p>
          <a:p>
            <a:pPr lvl="1" eaLnBrk="1" hangingPunct="1"/>
            <a:r>
              <a:rPr lang="zh-CN" altLang="en-US" b="1" smtClean="0"/>
              <a:t>猎头公司 </a:t>
            </a:r>
            <a:r>
              <a:rPr lang="en-US" altLang="zh-CN" b="1" smtClean="0"/>
              <a:t>—— </a:t>
            </a:r>
            <a:r>
              <a:rPr lang="zh-CN" altLang="en-US" b="1" smtClean="0"/>
              <a:t>高级</a:t>
            </a:r>
          </a:p>
          <a:p>
            <a:pPr lvl="1" eaLnBrk="1" hangingPunct="1"/>
            <a:r>
              <a:rPr lang="zh-CN" altLang="en-US" b="1" smtClean="0"/>
              <a:t>朋友介绍 </a:t>
            </a:r>
            <a:r>
              <a:rPr lang="en-US" altLang="zh-CN" b="1" smtClean="0"/>
              <a:t>—— </a:t>
            </a:r>
            <a:r>
              <a:rPr lang="zh-CN" altLang="en-US" b="1" smtClean="0"/>
              <a:t>可靠</a:t>
            </a:r>
          </a:p>
          <a:p>
            <a:pPr lvl="1" eaLnBrk="1" hangingPunct="1"/>
            <a:r>
              <a:rPr lang="zh-CN" altLang="en-US" b="1" smtClean="0"/>
              <a:t>网上招聘 </a:t>
            </a:r>
            <a:r>
              <a:rPr lang="en-US" altLang="zh-CN" b="1" smtClean="0"/>
              <a:t>—— </a:t>
            </a:r>
            <a:r>
              <a:rPr lang="zh-CN" altLang="en-US" b="1" smtClean="0"/>
              <a:t>素质</a:t>
            </a:r>
          </a:p>
          <a:p>
            <a:pPr lvl="1" eaLnBrk="1" hangingPunct="1"/>
            <a:r>
              <a:rPr lang="zh-CN" altLang="en-US" b="1" smtClean="0"/>
              <a:t>媒体广告 </a:t>
            </a:r>
            <a:r>
              <a:rPr lang="en-US" altLang="zh-CN" b="1" smtClean="0"/>
              <a:t>—— </a:t>
            </a:r>
            <a:r>
              <a:rPr lang="zh-CN" altLang="en-US" b="1" smtClean="0"/>
              <a:t>一般 </a:t>
            </a:r>
          </a:p>
          <a:p>
            <a:pPr lvl="1" eaLnBrk="1" hangingPunct="1"/>
            <a:r>
              <a:rPr lang="zh-CN" altLang="en-US" b="1" smtClean="0"/>
              <a:t>人才交流会 </a:t>
            </a:r>
            <a:r>
              <a:rPr lang="en-US" altLang="zh-CN" b="1" smtClean="0"/>
              <a:t>—— </a:t>
            </a:r>
            <a:r>
              <a:rPr lang="zh-CN" altLang="en-US" b="1" smtClean="0"/>
              <a:t>？</a:t>
            </a:r>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idx="1"/>
          </p:nvPr>
        </p:nvSpPr>
        <p:spPr>
          <a:xfrm>
            <a:off x="1258888" y="620713"/>
            <a:ext cx="6629400" cy="1066800"/>
          </a:xfrm>
          <a:noFill/>
        </p:spPr>
        <p:txBody>
          <a:bodyPr>
            <a:normAutofit lnSpcReduction="10000"/>
          </a:bodyPr>
          <a:lstStyle/>
          <a:p>
            <a:pPr marL="104775" indent="38100" algn="ctr" eaLnBrk="1" hangingPunct="1">
              <a:buFont typeface="Wingdings" pitchFamily="2" charset="2"/>
              <a:buNone/>
            </a:pPr>
            <a:r>
              <a:rPr lang="zh-CN" altLang="en-US" sz="2000" smtClean="0"/>
              <a:t>面试维度测试记录表</a:t>
            </a:r>
          </a:p>
          <a:p>
            <a:pPr marL="104775" indent="38100" eaLnBrk="1" hangingPunct="1">
              <a:buFont typeface="Wingdings" pitchFamily="2" charset="2"/>
              <a:buNone/>
            </a:pPr>
            <a:endParaRPr lang="zh-CN" altLang="en-US" sz="2000" smtClean="0"/>
          </a:p>
          <a:p>
            <a:pPr marL="104775" indent="38100" eaLnBrk="1" hangingPunct="1">
              <a:buFont typeface="Wingdings" pitchFamily="2" charset="2"/>
              <a:buNone/>
            </a:pPr>
            <a:r>
              <a:rPr lang="zh-CN" altLang="en-US" sz="2000" smtClean="0"/>
              <a:t>面试日期：年   月    日</a:t>
            </a:r>
          </a:p>
        </p:txBody>
      </p:sp>
      <p:graphicFrame>
        <p:nvGraphicFramePr>
          <p:cNvPr id="293926" name="Group 38"/>
          <p:cNvGraphicFramePr>
            <a:graphicFrameLocks noGrp="1"/>
          </p:cNvGraphicFramePr>
          <p:nvPr/>
        </p:nvGraphicFramePr>
        <p:xfrm>
          <a:off x="395288" y="1844675"/>
          <a:ext cx="8382000" cy="3901440"/>
        </p:xfrm>
        <a:graphic>
          <a:graphicData uri="http://schemas.openxmlformats.org/drawingml/2006/table">
            <a:tbl>
              <a:tblPr/>
              <a:tblGrid>
                <a:gridCol w="2095500"/>
                <a:gridCol w="2095500"/>
                <a:gridCol w="2095500"/>
                <a:gridCol w="2095500"/>
              </a:tblGrid>
              <a:tr h="203200">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候选人排序</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姓名</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03200">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应聘职位</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面试主持人</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03200">
                <a:tc gridSpan="4">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从简历中发现的尚需进一步核实的问题：</a:t>
                      </a:r>
                    </a:p>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①</a:t>
                      </a:r>
                    </a:p>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②</a:t>
                      </a:r>
                    </a:p>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③</a:t>
                      </a:r>
                    </a:p>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④</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03200">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需考察的维度</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有针对性问题</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应聘者的回答记录</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zh-CN" altLang="en-US"/>
                    </a:p>
                  </a:txBody>
                  <a:tcPr/>
                </a:tc>
              </a:tr>
              <a:tr h="203200">
                <a:tc rowSpan="3">
                  <a:txBody>
                    <a:bodyPr/>
                    <a:lstStyle/>
                    <a:p>
                      <a:pPr marL="0" marR="0" lvl="0" indent="0" algn="ctr"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en-US" altLang="zh-CN" sz="2000" b="0" i="0" u="none" strike="noStrike" cap="none" normalizeH="0" baseline="0" smtClean="0">
                          <a:ln>
                            <a:noFill/>
                          </a:ln>
                          <a:solidFill>
                            <a:schemeClr val="tx1"/>
                          </a:solidFill>
                          <a:effectLst/>
                          <a:latin typeface="Verdana" pitchFamily="34" charset="0"/>
                          <a:ea typeface="幼圆" pitchFamily="49" charset="-122"/>
                        </a:rPr>
                        <a:t>①</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en-US" altLang="zh-CN" sz="2000" b="0" i="0" u="none" strike="noStrike" cap="none" normalizeH="0" baseline="0" smtClean="0">
                          <a:ln>
                            <a:noFill/>
                          </a:ln>
                          <a:solidFill>
                            <a:schemeClr val="tx1"/>
                          </a:solidFill>
                          <a:effectLst/>
                          <a:latin typeface="Verdana" pitchFamily="34" charset="0"/>
                          <a:ea typeface="幼圆" pitchFamily="49" charset="-122"/>
                        </a:rPr>
                        <a:t>A</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zh-CN" altLang="en-US"/>
                    </a:p>
                  </a:txBody>
                  <a:tcPr/>
                </a:tc>
              </a:tr>
              <a:tr h="203200">
                <a:tc vMerge="1">
                  <a:txBody>
                    <a:bodyPr/>
                    <a:lstStyle/>
                    <a:p>
                      <a:endParaRPr lang="zh-CN" altLang="en-US"/>
                    </a:p>
                  </a:txBody>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en-US" altLang="zh-CN" sz="2000" b="0" i="0" u="none" strike="noStrike" cap="none" normalizeH="0" baseline="0" smtClean="0">
                          <a:ln>
                            <a:noFill/>
                          </a:ln>
                          <a:solidFill>
                            <a:schemeClr val="tx1"/>
                          </a:solidFill>
                          <a:effectLst/>
                          <a:latin typeface="Verdana" pitchFamily="34" charset="0"/>
                          <a:ea typeface="幼圆" pitchFamily="49" charset="-122"/>
                        </a:rPr>
                        <a:t>B</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zh-CN" altLang="en-US"/>
                    </a:p>
                  </a:txBody>
                  <a:tcPr/>
                </a:tc>
              </a:tr>
              <a:tr h="203200">
                <a:tc vMerge="1">
                  <a:txBody>
                    <a:bodyPr/>
                    <a:lstStyle/>
                    <a:p>
                      <a:endParaRPr lang="zh-CN" altLang="en-US"/>
                    </a:p>
                  </a:txBody>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en-US" altLang="zh-CN" sz="2000" b="0" i="0" u="none" strike="noStrike" cap="none" normalizeH="0" baseline="0" smtClean="0">
                          <a:ln>
                            <a:noFill/>
                          </a:ln>
                          <a:solidFill>
                            <a:schemeClr val="tx1"/>
                          </a:solidFill>
                          <a:effectLst/>
                          <a:latin typeface="Verdana" pitchFamily="34" charset="0"/>
                          <a:ea typeface="幼圆" pitchFamily="49" charset="-122"/>
                        </a:rPr>
                        <a:t>C</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zh-CN" altLang="en-US"/>
                    </a:p>
                  </a:txBody>
                  <a:tcPr/>
                </a:tc>
              </a:tr>
            </a:tbl>
          </a:graphicData>
        </a:graphic>
      </p:graphicFrame>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4962" name="Group 50"/>
          <p:cNvGraphicFramePr>
            <a:graphicFrameLocks noGrp="1"/>
          </p:cNvGraphicFramePr>
          <p:nvPr/>
        </p:nvGraphicFramePr>
        <p:xfrm>
          <a:off x="323850" y="981075"/>
          <a:ext cx="8382000" cy="5226052"/>
        </p:xfrm>
        <a:graphic>
          <a:graphicData uri="http://schemas.openxmlformats.org/drawingml/2006/table">
            <a:tbl>
              <a:tblPr/>
              <a:tblGrid>
                <a:gridCol w="3048000"/>
                <a:gridCol w="2209800"/>
                <a:gridCol w="3124200"/>
              </a:tblGrid>
              <a:tr h="412750">
                <a:tc rowSpan="3">
                  <a:txBody>
                    <a:bodyPr/>
                    <a:lstStyle/>
                    <a:p>
                      <a:pPr marL="0" marR="0" lvl="0" indent="0" algn="ctr"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en-US" altLang="zh-CN" sz="2000" b="0" i="0" u="none" strike="noStrike" cap="none" normalizeH="0" baseline="0" smtClean="0">
                          <a:ln>
                            <a:noFill/>
                          </a:ln>
                          <a:solidFill>
                            <a:schemeClr val="tx1"/>
                          </a:solidFill>
                          <a:effectLst/>
                          <a:latin typeface="Verdana" pitchFamily="34" charset="0"/>
                          <a:ea typeface="幼圆" pitchFamily="49" charset="-122"/>
                        </a:rPr>
                        <a:t>②</a:t>
                      </a:r>
                    </a:p>
                    <a:p>
                      <a:pPr marL="0" marR="0" lvl="0" indent="0" algn="ctr"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en-US" altLang="zh-CN" sz="2000" b="0" i="0" u="none" strike="noStrike" cap="none" normalizeH="0" baseline="0" smtClean="0">
                        <a:ln>
                          <a:noFill/>
                        </a:ln>
                        <a:solidFill>
                          <a:schemeClr val="tx1"/>
                        </a:solidFill>
                        <a:effectLst/>
                        <a:latin typeface="Verdana" pitchFamily="34" charset="0"/>
                        <a:ea typeface="幼圆" pitchFamily="49" charset="-122"/>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en-US" altLang="zh-CN" sz="2000" b="0" i="0" u="none" strike="noStrike" cap="none" normalizeH="0" baseline="0" smtClean="0">
                          <a:ln>
                            <a:noFill/>
                          </a:ln>
                          <a:solidFill>
                            <a:schemeClr val="tx1"/>
                          </a:solidFill>
                          <a:effectLst/>
                          <a:latin typeface="Verdana" pitchFamily="34" charset="0"/>
                          <a:ea typeface="幼圆" pitchFamily="49" charset="-122"/>
                        </a:rPr>
                        <a:t>A</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5288">
                <a:tc vMerge="1">
                  <a:txBody>
                    <a:bodyPr/>
                    <a:lstStyle/>
                    <a:p>
                      <a:endParaRPr lang="zh-CN" altLang="en-US"/>
                    </a:p>
                  </a:txBody>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en-US" altLang="zh-CN" sz="2000" b="0" i="0" u="none" strike="noStrike" cap="none" normalizeH="0" baseline="0" smtClean="0">
                          <a:ln>
                            <a:noFill/>
                          </a:ln>
                          <a:solidFill>
                            <a:schemeClr val="tx1"/>
                          </a:solidFill>
                          <a:effectLst/>
                          <a:latin typeface="Verdana" pitchFamily="34" charset="0"/>
                          <a:ea typeface="幼圆" pitchFamily="49" charset="-122"/>
                        </a:rPr>
                        <a:t>B</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vMerge="1">
                  <a:txBody>
                    <a:bodyPr/>
                    <a:lstStyle/>
                    <a:p>
                      <a:endParaRPr lang="zh-CN" altLang="en-US"/>
                    </a:p>
                  </a:txBody>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en-US" altLang="zh-CN" sz="2000" b="0" i="0" u="none" strike="noStrike" cap="none" normalizeH="0" baseline="0" smtClean="0">
                          <a:ln>
                            <a:noFill/>
                          </a:ln>
                          <a:solidFill>
                            <a:schemeClr val="tx1"/>
                          </a:solidFill>
                          <a:effectLst/>
                          <a:latin typeface="Verdana" pitchFamily="34" charset="0"/>
                          <a:ea typeface="幼圆" pitchFamily="49" charset="-122"/>
                        </a:rPr>
                        <a:t>C</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3700">
                <a:tc rowSpan="3">
                  <a:txBody>
                    <a:bodyPr/>
                    <a:lstStyle/>
                    <a:p>
                      <a:pPr marL="0" marR="0" lvl="0" indent="0" algn="ctr"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en-US" altLang="zh-CN" sz="2000" b="0" i="0" u="none" strike="noStrike" cap="none" normalizeH="0" baseline="0" smtClean="0">
                          <a:ln>
                            <a:noFill/>
                          </a:ln>
                          <a:solidFill>
                            <a:schemeClr val="tx1"/>
                          </a:solidFill>
                          <a:effectLst/>
                          <a:latin typeface="Verdana" pitchFamily="34" charset="0"/>
                          <a:ea typeface="幼圆" pitchFamily="49" charset="-122"/>
                        </a:rPr>
                        <a:t>③</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en-US" altLang="zh-CN" sz="2000" b="0" i="0" u="none" strike="noStrike" cap="none" normalizeH="0" baseline="0" smtClean="0">
                          <a:ln>
                            <a:noFill/>
                          </a:ln>
                          <a:solidFill>
                            <a:schemeClr val="tx1"/>
                          </a:solidFill>
                          <a:effectLst/>
                          <a:latin typeface="Verdana" pitchFamily="34" charset="0"/>
                          <a:ea typeface="幼圆" pitchFamily="49" charset="-122"/>
                        </a:rPr>
                        <a:t>A</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2750">
                <a:tc vMerge="1">
                  <a:txBody>
                    <a:bodyPr/>
                    <a:lstStyle/>
                    <a:p>
                      <a:endParaRPr lang="zh-CN" altLang="en-US"/>
                    </a:p>
                  </a:txBody>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en-US" altLang="zh-CN" sz="2000" b="0" i="0" u="none" strike="noStrike" cap="none" normalizeH="0" baseline="0" smtClean="0">
                          <a:ln>
                            <a:noFill/>
                          </a:ln>
                          <a:solidFill>
                            <a:schemeClr val="tx1"/>
                          </a:solidFill>
                          <a:effectLst/>
                          <a:latin typeface="Verdana" pitchFamily="34" charset="0"/>
                          <a:ea typeface="幼圆" pitchFamily="49" charset="-122"/>
                        </a:rPr>
                        <a:t>B</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3700">
                <a:tc vMerge="1">
                  <a:txBody>
                    <a:bodyPr/>
                    <a:lstStyle/>
                    <a:p>
                      <a:endParaRPr lang="zh-CN" altLang="en-US"/>
                    </a:p>
                  </a:txBody>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en-US" altLang="zh-CN" sz="2000" b="0" i="0" u="none" strike="noStrike" cap="none" normalizeH="0" baseline="0" smtClean="0">
                          <a:ln>
                            <a:noFill/>
                          </a:ln>
                          <a:solidFill>
                            <a:schemeClr val="tx1"/>
                          </a:solidFill>
                          <a:effectLst/>
                          <a:latin typeface="Verdana" pitchFamily="34" charset="0"/>
                          <a:ea typeface="幼圆" pitchFamily="49" charset="-122"/>
                        </a:rPr>
                        <a:t>C</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5288">
                <a:tc rowSpan="3">
                  <a:txBody>
                    <a:bodyPr/>
                    <a:lstStyle/>
                    <a:p>
                      <a:pPr marL="0" marR="0" lvl="0" indent="0" algn="ctr"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en-US" altLang="zh-CN" sz="2000" b="0" i="0" u="none" strike="noStrike" cap="none" normalizeH="0" baseline="0" smtClean="0">
                          <a:ln>
                            <a:noFill/>
                          </a:ln>
                          <a:solidFill>
                            <a:schemeClr val="tx1"/>
                          </a:solidFill>
                          <a:effectLst/>
                          <a:latin typeface="Verdana" pitchFamily="34" charset="0"/>
                          <a:ea typeface="幼圆" pitchFamily="49" charset="-122"/>
                        </a:rPr>
                        <a:t>④</a:t>
                      </a:r>
                    </a:p>
                    <a:p>
                      <a:pPr marL="0" marR="0" lvl="0" indent="0" algn="ctr"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en-US" altLang="zh-CN" sz="2000" b="0" i="0" u="none" strike="noStrike" cap="none" normalizeH="0" baseline="0" smtClean="0">
                        <a:ln>
                          <a:noFill/>
                        </a:ln>
                        <a:solidFill>
                          <a:schemeClr val="tx1"/>
                        </a:solidFill>
                        <a:effectLst/>
                        <a:latin typeface="Verdana" pitchFamily="34" charset="0"/>
                        <a:ea typeface="幼圆" pitchFamily="49" charset="-122"/>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en-US" altLang="zh-CN" sz="2000" b="0" i="0" u="none" strike="noStrike" cap="none" normalizeH="0" baseline="0" smtClean="0">
                          <a:ln>
                            <a:noFill/>
                          </a:ln>
                          <a:solidFill>
                            <a:schemeClr val="tx1"/>
                          </a:solidFill>
                          <a:effectLst/>
                          <a:latin typeface="Verdana" pitchFamily="34" charset="0"/>
                          <a:ea typeface="幼圆" pitchFamily="49" charset="-122"/>
                        </a:rPr>
                        <a:t>A</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3700">
                <a:tc vMerge="1">
                  <a:txBody>
                    <a:bodyPr/>
                    <a:lstStyle/>
                    <a:p>
                      <a:endParaRPr lang="zh-CN" altLang="en-US"/>
                    </a:p>
                  </a:txBody>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en-US" altLang="zh-CN" sz="2000" b="0" i="0" u="none" strike="noStrike" cap="none" normalizeH="0" baseline="0" smtClean="0">
                          <a:ln>
                            <a:noFill/>
                          </a:ln>
                          <a:solidFill>
                            <a:schemeClr val="tx1"/>
                          </a:solidFill>
                          <a:effectLst/>
                          <a:latin typeface="Verdana" pitchFamily="34" charset="0"/>
                          <a:ea typeface="幼圆" pitchFamily="49" charset="-122"/>
                        </a:rPr>
                        <a:t>B</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3700">
                <a:tc vMerge="1">
                  <a:txBody>
                    <a:bodyPr/>
                    <a:lstStyle/>
                    <a:p>
                      <a:endParaRPr lang="zh-CN" altLang="en-US"/>
                    </a:p>
                  </a:txBody>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en-US" altLang="zh-CN" sz="2000" b="0" i="0" u="none" strike="noStrike" cap="none" normalizeH="0" baseline="0" smtClean="0">
                          <a:ln>
                            <a:noFill/>
                          </a:ln>
                          <a:solidFill>
                            <a:schemeClr val="tx1"/>
                          </a:solidFill>
                          <a:effectLst/>
                          <a:latin typeface="Verdana" pitchFamily="34" charset="0"/>
                          <a:ea typeface="幼圆" pitchFamily="49" charset="-122"/>
                        </a:rPr>
                        <a:t>C</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5288">
                <a:tc rowSpan="3">
                  <a:txBody>
                    <a:bodyPr/>
                    <a:lstStyle/>
                    <a:p>
                      <a:pPr marL="0" marR="0" lvl="0" indent="0" algn="ctr"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en-US" altLang="zh-CN" sz="2000" b="0" i="0" u="none" strike="noStrike" cap="none" normalizeH="0" baseline="0" smtClean="0">
                          <a:ln>
                            <a:noFill/>
                          </a:ln>
                          <a:solidFill>
                            <a:schemeClr val="tx1"/>
                          </a:solidFill>
                          <a:effectLst/>
                          <a:latin typeface="Verdana" pitchFamily="34" charset="0"/>
                          <a:ea typeface="幼圆" pitchFamily="49" charset="-122"/>
                        </a:rPr>
                        <a:t>⑤</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en-US" altLang="zh-CN" sz="2000" b="0" i="0" u="none" strike="noStrike" cap="none" normalizeH="0" baseline="0" smtClean="0">
                          <a:ln>
                            <a:noFill/>
                          </a:ln>
                          <a:solidFill>
                            <a:schemeClr val="tx1"/>
                          </a:solidFill>
                          <a:effectLst/>
                          <a:latin typeface="Verdana" pitchFamily="34" charset="0"/>
                          <a:ea typeface="幼圆" pitchFamily="49" charset="-122"/>
                        </a:rPr>
                        <a:t>A</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3700">
                <a:tc vMerge="1">
                  <a:txBody>
                    <a:bodyPr/>
                    <a:lstStyle/>
                    <a:p>
                      <a:endParaRPr lang="zh-CN" altLang="en-US"/>
                    </a:p>
                  </a:txBody>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en-US" altLang="zh-CN" sz="2000" b="0" i="0" u="none" strike="noStrike" cap="none" normalizeH="0" baseline="0" smtClean="0">
                          <a:ln>
                            <a:noFill/>
                          </a:ln>
                          <a:solidFill>
                            <a:schemeClr val="tx1"/>
                          </a:solidFill>
                          <a:effectLst/>
                          <a:latin typeface="Verdana" pitchFamily="34" charset="0"/>
                          <a:ea typeface="幼圆" pitchFamily="49" charset="-122"/>
                        </a:rPr>
                        <a:t>B</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5288">
                <a:tc vMerge="1">
                  <a:txBody>
                    <a:bodyPr/>
                    <a:lstStyle/>
                    <a:p>
                      <a:endParaRPr lang="zh-CN" altLang="en-US"/>
                    </a:p>
                  </a:txBody>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en-US" altLang="zh-CN" sz="2000" b="0" i="0" u="none" strike="noStrike" cap="none" normalizeH="0" baseline="0" smtClean="0">
                          <a:ln>
                            <a:noFill/>
                          </a:ln>
                          <a:solidFill>
                            <a:schemeClr val="tx1"/>
                          </a:solidFill>
                          <a:effectLst/>
                          <a:latin typeface="Verdana" pitchFamily="34" charset="0"/>
                          <a:ea typeface="幼圆" pitchFamily="49" charset="-122"/>
                        </a:rPr>
                        <a:t>C</a:t>
                      </a:r>
                      <a:r>
                        <a:rPr kumimoji="1" lang="zh-CN" altLang="en-US" sz="2000" b="0" i="0" u="none" strike="noStrike" cap="none" normalizeH="0" baseline="0" smtClean="0">
                          <a:ln>
                            <a:noFill/>
                          </a:ln>
                          <a:solidFill>
                            <a:schemeClr val="tx1"/>
                          </a:solidFill>
                          <a:effectLst/>
                          <a:latin typeface="Verdana" pitchFamily="34" charset="0"/>
                          <a:ea typeface="幼圆" pitchFamily="49" charset="-12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endParaRPr kumimoji="1" lang="zh-CN" altLang="zh-CN" sz="2000" b="0" i="0" u="none" strike="noStrike" cap="none" normalizeH="0" baseline="0" smtClean="0">
                        <a:ln>
                          <a:noFill/>
                        </a:ln>
                        <a:solidFill>
                          <a:schemeClr val="tx1"/>
                        </a:solidFill>
                        <a:effectLst/>
                        <a:latin typeface="Verdana" pitchFamily="34" charset="0"/>
                        <a:ea typeface="幼圆" pitchFamily="49"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3700">
                <a:tc gridSpan="3">
                  <a:txBody>
                    <a:bodyPr/>
                    <a:lstStyle/>
                    <a:p>
                      <a:pPr marL="0" marR="0" lvl="0" indent="0" algn="l" defTabSz="914400" rtl="0" eaLnBrk="1" fontAlgn="base" latinLnBrk="0" hangingPunct="1">
                        <a:lnSpc>
                          <a:spcPct val="90000"/>
                        </a:lnSpc>
                        <a:spcBef>
                          <a:spcPct val="20000"/>
                        </a:spcBef>
                        <a:spcAft>
                          <a:spcPct val="0"/>
                        </a:spcAft>
                        <a:buClr>
                          <a:schemeClr val="folHlink"/>
                        </a:buClr>
                        <a:buSzPct val="75000"/>
                        <a:buFont typeface="Wingdings" pitchFamily="2" charset="2"/>
                        <a:buNone/>
                        <a:tabLst/>
                      </a:pPr>
                      <a:r>
                        <a:rPr kumimoji="1" lang="zh-CN" altLang="en-US" sz="2000" b="0" i="0" u="none" strike="noStrike" cap="none" normalizeH="0" baseline="0" smtClean="0">
                          <a:ln>
                            <a:noFill/>
                          </a:ln>
                          <a:solidFill>
                            <a:schemeClr val="tx1"/>
                          </a:solidFill>
                          <a:effectLst/>
                          <a:latin typeface="Verdana" pitchFamily="34" charset="0"/>
                          <a:ea typeface="幼圆" pitchFamily="49" charset="-122"/>
                        </a:rPr>
                        <a:t>第一次面试综合评价</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zh-CN" altLang="en-US"/>
                    </a:p>
                  </a:txBody>
                  <a:tcPr/>
                </a:tc>
                <a:tc hMerge="1">
                  <a:txBody>
                    <a:bodyPr/>
                    <a:lstStyle/>
                    <a:p>
                      <a:endParaRPr lang="zh-CN" altLang="en-US"/>
                    </a:p>
                  </a:txBody>
                  <a:tcPr/>
                </a:tc>
              </a:tr>
            </a:tbl>
          </a:graphicData>
        </a:graphic>
      </p:graphicFrame>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684213" y="1052513"/>
          <a:ext cx="10436226" cy="4819650"/>
        </p:xfrm>
        <a:graphic>
          <a:graphicData uri="http://schemas.openxmlformats.org/presentationml/2006/ole">
            <p:oleObj spid="_x0000_s5122" name="文档" r:id="rId3" imgW="9017604" imgH="4171631" progId="">
              <p:embed/>
            </p:oleObj>
          </a:graphicData>
        </a:graphic>
      </p:graphicFrame>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idx="1"/>
          </p:nvPr>
        </p:nvSpPr>
        <p:spPr>
          <a:xfrm>
            <a:off x="762000" y="914400"/>
            <a:ext cx="7772400" cy="4800600"/>
          </a:xfrm>
        </p:spPr>
        <p:txBody>
          <a:bodyPr/>
          <a:lstStyle/>
          <a:p>
            <a:pPr eaLnBrk="1" hangingPunct="1">
              <a:lnSpc>
                <a:spcPct val="120000"/>
              </a:lnSpc>
              <a:buFont typeface="Wingdings" pitchFamily="2" charset="2"/>
              <a:buNone/>
            </a:pPr>
            <a:r>
              <a:rPr lang="en-US" altLang="zh-CN" b="1" smtClean="0"/>
              <a:t>               </a:t>
            </a:r>
            <a:r>
              <a:rPr lang="zh-CN" altLang="en-US" b="1" smtClean="0"/>
              <a:t>评价中心技术的操作案例</a:t>
            </a:r>
          </a:p>
          <a:p>
            <a:pPr eaLnBrk="1" hangingPunct="1">
              <a:lnSpc>
                <a:spcPct val="120000"/>
              </a:lnSpc>
            </a:pPr>
            <a:endParaRPr lang="zh-CN" altLang="en-US" sz="1400" b="1" smtClean="0"/>
          </a:p>
          <a:p>
            <a:pPr lvl="1" eaLnBrk="1" hangingPunct="1">
              <a:lnSpc>
                <a:spcPct val="120000"/>
              </a:lnSpc>
            </a:pPr>
            <a:r>
              <a:rPr lang="zh-CN" altLang="en-US" b="1" smtClean="0"/>
              <a:t>面谈技术：生活经历、职业生涯、行为表现特征、健康状况等</a:t>
            </a:r>
          </a:p>
          <a:p>
            <a:pPr lvl="1" eaLnBrk="1" hangingPunct="1">
              <a:lnSpc>
                <a:spcPct val="120000"/>
              </a:lnSpc>
            </a:pPr>
            <a:r>
              <a:rPr lang="zh-CN" altLang="en-US" b="1" smtClean="0"/>
              <a:t>人格评价：</a:t>
            </a:r>
            <a:r>
              <a:rPr lang="en-US" altLang="zh-CN" b="1" smtClean="0"/>
              <a:t>CPI</a:t>
            </a:r>
            <a:r>
              <a:rPr lang="zh-CN" altLang="en-US" b="1" smtClean="0"/>
              <a:t>、霍兰德职业性向测验</a:t>
            </a:r>
          </a:p>
          <a:p>
            <a:pPr lvl="1" eaLnBrk="1" hangingPunct="1">
              <a:lnSpc>
                <a:spcPct val="120000"/>
              </a:lnSpc>
            </a:pPr>
            <a:r>
              <a:rPr lang="zh-CN" altLang="en-US" b="1" smtClean="0"/>
              <a:t>管理评价：无领导讨论、公文处理、角色扮演</a:t>
            </a:r>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352800" y="754063"/>
            <a:ext cx="3200400" cy="588962"/>
          </a:xfrm>
          <a:ln>
            <a:solidFill>
              <a:srgbClr val="CC0000"/>
            </a:solidFill>
          </a:ln>
        </p:spPr>
        <p:txBody>
          <a:bodyPr/>
          <a:lstStyle/>
          <a:p>
            <a:pPr eaLnBrk="1" hangingPunct="1"/>
            <a:r>
              <a:rPr lang="en-US" altLang="zh-CN" sz="3200" b="1" smtClean="0">
                <a:solidFill>
                  <a:schemeClr val="tx1"/>
                </a:solidFill>
              </a:rPr>
              <a:t>CPI</a:t>
            </a:r>
            <a:r>
              <a:rPr lang="zh-CN" altLang="en-US" sz="3200" b="1" smtClean="0">
                <a:solidFill>
                  <a:schemeClr val="tx1"/>
                </a:solidFill>
              </a:rPr>
              <a:t>人格测量</a:t>
            </a:r>
            <a:endParaRPr lang="zh-CN" altLang="en-US" sz="3600" b="1" smtClean="0">
              <a:solidFill>
                <a:schemeClr val="tx1"/>
              </a:solidFill>
            </a:endParaRPr>
          </a:p>
        </p:txBody>
      </p:sp>
      <p:sp>
        <p:nvSpPr>
          <p:cNvPr id="108547" name="Rectangle 3"/>
          <p:cNvSpPr>
            <a:spLocks noGrp="1" noChangeArrowheads="1"/>
          </p:cNvSpPr>
          <p:nvPr>
            <p:ph idx="1"/>
          </p:nvPr>
        </p:nvSpPr>
        <p:spPr>
          <a:xfrm>
            <a:off x="684213" y="1844675"/>
            <a:ext cx="7772400" cy="4495800"/>
          </a:xfrm>
        </p:spPr>
        <p:txBody>
          <a:bodyPr/>
          <a:lstStyle/>
          <a:p>
            <a:pPr eaLnBrk="1" hangingPunct="1">
              <a:lnSpc>
                <a:spcPct val="90000"/>
              </a:lnSpc>
              <a:buFont typeface="Wingdings" pitchFamily="2" charset="2"/>
              <a:buNone/>
            </a:pPr>
            <a:r>
              <a:rPr lang="zh-CN" altLang="en-US" sz="2000" b="1" smtClean="0"/>
              <a:t>第一类：支配性、社交能力、自信心的测量</a:t>
            </a:r>
          </a:p>
          <a:p>
            <a:pPr eaLnBrk="1" hangingPunct="1">
              <a:lnSpc>
                <a:spcPct val="90000"/>
              </a:lnSpc>
              <a:buFont typeface="Wingdings" pitchFamily="2" charset="2"/>
              <a:buNone/>
            </a:pPr>
            <a:r>
              <a:rPr lang="zh-CN" altLang="en-US" sz="2000" b="1" smtClean="0"/>
              <a:t>                支配性（</a:t>
            </a:r>
            <a:r>
              <a:rPr lang="en-US" altLang="zh-CN" sz="2000" b="1" smtClean="0"/>
              <a:t>DO</a:t>
            </a:r>
            <a:r>
              <a:rPr lang="zh-CN" altLang="en-US" sz="2000" b="1" smtClean="0"/>
              <a:t>）                 进取能力（</a:t>
            </a:r>
            <a:r>
              <a:rPr lang="en-US" altLang="zh-CN" sz="2000" b="1" smtClean="0"/>
              <a:t>CS</a:t>
            </a:r>
            <a:r>
              <a:rPr lang="zh-CN" altLang="en-US" sz="2000" b="1" smtClean="0"/>
              <a:t>）</a:t>
            </a:r>
          </a:p>
          <a:p>
            <a:pPr eaLnBrk="1" hangingPunct="1">
              <a:lnSpc>
                <a:spcPct val="90000"/>
              </a:lnSpc>
              <a:buFont typeface="Wingdings" pitchFamily="2" charset="2"/>
              <a:buNone/>
            </a:pPr>
            <a:r>
              <a:rPr lang="zh-CN" altLang="en-US" sz="2000" b="1" smtClean="0"/>
              <a:t>                社交能力（</a:t>
            </a:r>
            <a:r>
              <a:rPr lang="en-US" altLang="zh-CN" sz="2000" b="1" smtClean="0"/>
              <a:t>SY</a:t>
            </a:r>
            <a:r>
              <a:rPr lang="zh-CN" altLang="en-US" sz="2000" b="1" smtClean="0"/>
              <a:t>）              社交表现风度（</a:t>
            </a:r>
            <a:r>
              <a:rPr lang="en-US" altLang="zh-CN" sz="2000" b="1" smtClean="0"/>
              <a:t>SP</a:t>
            </a:r>
            <a:r>
              <a:rPr lang="zh-CN" altLang="en-US" sz="2000" b="1" smtClean="0"/>
              <a:t>）</a:t>
            </a:r>
          </a:p>
          <a:p>
            <a:pPr eaLnBrk="1" hangingPunct="1">
              <a:lnSpc>
                <a:spcPct val="90000"/>
              </a:lnSpc>
              <a:buFont typeface="Wingdings" pitchFamily="2" charset="2"/>
              <a:buNone/>
            </a:pPr>
            <a:r>
              <a:rPr lang="zh-CN" altLang="en-US" sz="2000" b="1" smtClean="0"/>
              <a:t>                自我接受（</a:t>
            </a:r>
            <a:r>
              <a:rPr lang="en-US" altLang="zh-CN" sz="2000" b="1" smtClean="0"/>
              <a:t>SA</a:t>
            </a:r>
            <a:r>
              <a:rPr lang="zh-CN" altLang="en-US" sz="2000" b="1" smtClean="0"/>
              <a:t>）              自我良好感（</a:t>
            </a:r>
            <a:r>
              <a:rPr lang="en-US" altLang="zh-CN" sz="2000" b="1" smtClean="0"/>
              <a:t>WB</a:t>
            </a:r>
            <a:r>
              <a:rPr lang="zh-CN" altLang="en-US" sz="2000" b="1" smtClean="0"/>
              <a:t>）</a:t>
            </a:r>
          </a:p>
          <a:p>
            <a:pPr eaLnBrk="1" hangingPunct="1">
              <a:lnSpc>
                <a:spcPct val="90000"/>
              </a:lnSpc>
              <a:buFont typeface="Wingdings" pitchFamily="2" charset="2"/>
              <a:buNone/>
            </a:pPr>
            <a:endParaRPr lang="zh-CN" altLang="en-US" sz="2000" b="1" smtClean="0"/>
          </a:p>
          <a:p>
            <a:pPr eaLnBrk="1" hangingPunct="1">
              <a:lnSpc>
                <a:spcPct val="90000"/>
              </a:lnSpc>
              <a:buFont typeface="Wingdings" pitchFamily="2" charset="2"/>
              <a:buNone/>
            </a:pPr>
            <a:r>
              <a:rPr lang="zh-CN" altLang="en-US" sz="2000" b="1" smtClean="0"/>
              <a:t>第二类：责任感、社会成熟度、个人内在特性的测量</a:t>
            </a:r>
          </a:p>
          <a:p>
            <a:pPr eaLnBrk="1" hangingPunct="1">
              <a:lnSpc>
                <a:spcPct val="90000"/>
              </a:lnSpc>
              <a:buFont typeface="Wingdings" pitchFamily="2" charset="2"/>
              <a:buNone/>
            </a:pPr>
            <a:r>
              <a:rPr lang="zh-CN" altLang="en-US" sz="2000" b="1" smtClean="0"/>
              <a:t>                 责任感（</a:t>
            </a:r>
            <a:r>
              <a:rPr lang="en-US" altLang="zh-CN" sz="2000" b="1" smtClean="0"/>
              <a:t>RE</a:t>
            </a:r>
            <a:r>
              <a:rPr lang="zh-CN" altLang="en-US" sz="2000" b="1" smtClean="0"/>
              <a:t>）                  社会化（</a:t>
            </a:r>
            <a:r>
              <a:rPr lang="en-US" altLang="zh-CN" sz="2000" b="1" smtClean="0"/>
              <a:t>SO</a:t>
            </a:r>
            <a:r>
              <a:rPr lang="zh-CN" altLang="en-US" sz="2000" b="1" smtClean="0"/>
              <a:t>）</a:t>
            </a:r>
          </a:p>
          <a:p>
            <a:pPr eaLnBrk="1" hangingPunct="1">
              <a:lnSpc>
                <a:spcPct val="90000"/>
              </a:lnSpc>
              <a:buFont typeface="Wingdings" pitchFamily="2" charset="2"/>
              <a:buNone/>
            </a:pPr>
            <a:r>
              <a:rPr lang="zh-CN" altLang="en-US" sz="2000" b="1" smtClean="0"/>
              <a:t>                 自我控制（</a:t>
            </a:r>
            <a:r>
              <a:rPr lang="en-US" altLang="zh-CN" sz="2000" b="1" smtClean="0"/>
              <a:t>SC</a:t>
            </a:r>
            <a:r>
              <a:rPr lang="zh-CN" altLang="en-US" sz="2000" b="1" smtClean="0"/>
              <a:t>）              容忍性（</a:t>
            </a:r>
            <a:r>
              <a:rPr lang="en-US" altLang="zh-CN" sz="2000" b="1" smtClean="0"/>
              <a:t>TO</a:t>
            </a:r>
            <a:r>
              <a:rPr lang="zh-CN" altLang="en-US" sz="2000" b="1" smtClean="0"/>
              <a:t>）</a:t>
            </a:r>
          </a:p>
          <a:p>
            <a:pPr eaLnBrk="1" hangingPunct="1">
              <a:lnSpc>
                <a:spcPct val="90000"/>
              </a:lnSpc>
              <a:buFont typeface="Wingdings" pitchFamily="2" charset="2"/>
              <a:buNone/>
            </a:pPr>
            <a:r>
              <a:rPr lang="zh-CN" altLang="en-US" sz="2000" b="1" smtClean="0"/>
              <a:t>                 重印象性（</a:t>
            </a:r>
            <a:r>
              <a:rPr lang="en-US" altLang="zh-CN" sz="2000" b="1" smtClean="0"/>
              <a:t>GI</a:t>
            </a:r>
            <a:r>
              <a:rPr lang="zh-CN" altLang="en-US" sz="2000" b="1" smtClean="0"/>
              <a:t>）               同众性（</a:t>
            </a:r>
            <a:r>
              <a:rPr lang="en-US" altLang="zh-CN" sz="2000" b="1" smtClean="0"/>
              <a:t>CM</a:t>
            </a:r>
            <a:r>
              <a:rPr lang="zh-CN" altLang="en-US" sz="2000" b="1" smtClean="0"/>
              <a:t>）</a:t>
            </a:r>
          </a:p>
          <a:p>
            <a:pPr eaLnBrk="1" hangingPunct="1">
              <a:lnSpc>
                <a:spcPct val="90000"/>
              </a:lnSpc>
              <a:buFont typeface="Wingdings" pitchFamily="2" charset="2"/>
              <a:buNone/>
            </a:pPr>
            <a:endParaRPr lang="en-US" altLang="zh-CN" smtClean="0"/>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idx="1"/>
          </p:nvPr>
        </p:nvSpPr>
        <p:spPr>
          <a:xfrm>
            <a:off x="611188" y="1844675"/>
            <a:ext cx="7772400" cy="5257800"/>
          </a:xfrm>
        </p:spPr>
        <p:txBody>
          <a:bodyPr/>
          <a:lstStyle/>
          <a:p>
            <a:pPr eaLnBrk="1" hangingPunct="1">
              <a:buFont typeface="Wingdings" pitchFamily="2" charset="2"/>
              <a:buNone/>
            </a:pPr>
            <a:r>
              <a:rPr lang="zh-CN" altLang="en-US" sz="2400" b="1" smtClean="0"/>
              <a:t>第三类：成就特性、智力效能的测量</a:t>
            </a:r>
          </a:p>
          <a:p>
            <a:pPr eaLnBrk="1" hangingPunct="1">
              <a:buFont typeface="Wingdings" pitchFamily="2" charset="2"/>
              <a:buNone/>
            </a:pPr>
            <a:r>
              <a:rPr lang="zh-CN" altLang="en-US" sz="2000" b="1" smtClean="0"/>
              <a:t>                   从众性成就（</a:t>
            </a:r>
            <a:r>
              <a:rPr lang="en-US" altLang="zh-CN" sz="2000" b="1" smtClean="0"/>
              <a:t>AC</a:t>
            </a:r>
            <a:r>
              <a:rPr lang="zh-CN" altLang="en-US" sz="2000" b="1" smtClean="0"/>
              <a:t>）          独立性成就（</a:t>
            </a:r>
            <a:r>
              <a:rPr lang="en-US" altLang="zh-CN" sz="2000" b="1" smtClean="0"/>
              <a:t>AI</a:t>
            </a:r>
            <a:r>
              <a:rPr lang="zh-CN" altLang="en-US" sz="2000" b="1" smtClean="0"/>
              <a:t>）</a:t>
            </a:r>
          </a:p>
          <a:p>
            <a:pPr eaLnBrk="1" hangingPunct="1">
              <a:buFont typeface="Wingdings" pitchFamily="2" charset="2"/>
              <a:buNone/>
            </a:pPr>
            <a:r>
              <a:rPr lang="zh-CN" altLang="en-US" sz="2000" b="1" smtClean="0"/>
              <a:t>                   智力效能（</a:t>
            </a:r>
            <a:r>
              <a:rPr lang="en-US" altLang="zh-CN" sz="2000" b="1" smtClean="0"/>
              <a:t>IE</a:t>
            </a:r>
            <a:r>
              <a:rPr lang="zh-CN" altLang="en-US" sz="2000" b="1" smtClean="0"/>
              <a:t>）</a:t>
            </a:r>
            <a:endParaRPr lang="zh-CN" altLang="en-US" sz="2400" b="1" smtClean="0"/>
          </a:p>
          <a:p>
            <a:pPr eaLnBrk="1" hangingPunct="1">
              <a:buFont typeface="Wingdings" pitchFamily="2" charset="2"/>
              <a:buNone/>
            </a:pPr>
            <a:r>
              <a:rPr lang="zh-CN" altLang="en-US" sz="2400" b="1" smtClean="0"/>
              <a:t>                   </a:t>
            </a:r>
          </a:p>
          <a:p>
            <a:pPr eaLnBrk="1" hangingPunct="1">
              <a:buFont typeface="Wingdings" pitchFamily="2" charset="2"/>
              <a:buNone/>
            </a:pPr>
            <a:endParaRPr lang="zh-CN" altLang="en-US" sz="2000" b="1" smtClean="0"/>
          </a:p>
          <a:p>
            <a:pPr eaLnBrk="1" hangingPunct="1">
              <a:buFont typeface="Wingdings" pitchFamily="2" charset="2"/>
              <a:buNone/>
            </a:pPr>
            <a:r>
              <a:rPr lang="zh-CN" altLang="en-US" sz="2000" b="1" smtClean="0"/>
              <a:t>                  心理倾向（</a:t>
            </a:r>
            <a:r>
              <a:rPr lang="en-US" altLang="zh-CN" sz="2000" b="1" smtClean="0"/>
              <a:t>PY</a:t>
            </a:r>
            <a:r>
              <a:rPr lang="zh-CN" altLang="en-US" sz="2000" b="1" smtClean="0"/>
              <a:t>）                灵活性（</a:t>
            </a:r>
            <a:r>
              <a:rPr lang="en-US" altLang="zh-CN" sz="2000" b="1" smtClean="0"/>
              <a:t>FX</a:t>
            </a:r>
            <a:r>
              <a:rPr lang="zh-CN" altLang="en-US" sz="2000" b="1" smtClean="0"/>
              <a:t>） </a:t>
            </a:r>
          </a:p>
          <a:p>
            <a:pPr eaLnBrk="1" hangingPunct="1">
              <a:buFont typeface="Wingdings" pitchFamily="2" charset="2"/>
              <a:buNone/>
            </a:pPr>
            <a:r>
              <a:rPr lang="zh-CN" altLang="en-US" sz="2000" b="1" smtClean="0"/>
              <a:t>                  女性化（</a:t>
            </a:r>
            <a:r>
              <a:rPr lang="en-US" altLang="zh-CN" sz="2000" b="1" smtClean="0"/>
              <a:t>FE</a:t>
            </a:r>
            <a:r>
              <a:rPr lang="zh-CN" altLang="en-US" sz="2000" b="1" smtClean="0"/>
              <a:t>） </a:t>
            </a:r>
          </a:p>
          <a:p>
            <a:pPr eaLnBrk="1" hangingPunct="1">
              <a:buFont typeface="Wingdings" pitchFamily="2" charset="2"/>
              <a:buNone/>
            </a:pPr>
            <a:r>
              <a:rPr lang="zh-CN" altLang="en-US" sz="2000" b="1" smtClean="0"/>
              <a:t>          </a:t>
            </a:r>
            <a:r>
              <a:rPr lang="zh-CN" altLang="en-US" sz="2400" b="1" smtClean="0"/>
              <a:t>                       </a:t>
            </a:r>
            <a:endParaRPr lang="zh-CN" altLang="en-US" sz="700" b="1" smtClean="0"/>
          </a:p>
          <a:p>
            <a:pPr eaLnBrk="1" hangingPunct="1">
              <a:buFont typeface="Wingdings" pitchFamily="2" charset="2"/>
              <a:buNone/>
            </a:pPr>
            <a:r>
              <a:rPr lang="zh-CN" altLang="en-US" sz="2400" b="1" smtClean="0"/>
              <a:t>                     </a:t>
            </a:r>
            <a:endParaRPr lang="zh-CN" altLang="en-US" smtClean="0"/>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632075" y="801688"/>
            <a:ext cx="5041900" cy="588962"/>
          </a:xfrm>
          <a:ln>
            <a:solidFill>
              <a:srgbClr val="CC0000"/>
            </a:solidFill>
          </a:ln>
        </p:spPr>
        <p:txBody>
          <a:bodyPr/>
          <a:lstStyle/>
          <a:p>
            <a:pPr eaLnBrk="1" hangingPunct="1"/>
            <a:r>
              <a:rPr lang="zh-CN" altLang="en-US" sz="3200" b="1" smtClean="0">
                <a:solidFill>
                  <a:schemeClr val="tx1"/>
                </a:solidFill>
              </a:rPr>
              <a:t>霍兰德的职业性向测验</a:t>
            </a:r>
            <a:endParaRPr lang="zh-CN" altLang="en-US" b="1" smtClean="0">
              <a:solidFill>
                <a:schemeClr val="tx1"/>
              </a:solidFill>
            </a:endParaRPr>
          </a:p>
        </p:txBody>
      </p:sp>
      <p:sp>
        <p:nvSpPr>
          <p:cNvPr id="110595" name="Rectangle 3"/>
          <p:cNvSpPr>
            <a:spLocks noGrp="1" noChangeArrowheads="1"/>
          </p:cNvSpPr>
          <p:nvPr>
            <p:ph idx="1"/>
          </p:nvPr>
        </p:nvSpPr>
        <p:spPr>
          <a:xfrm>
            <a:off x="685800" y="1905000"/>
            <a:ext cx="7772400" cy="4191000"/>
          </a:xfrm>
        </p:spPr>
        <p:txBody>
          <a:bodyPr/>
          <a:lstStyle/>
          <a:p>
            <a:pPr algn="ctr" eaLnBrk="1" hangingPunct="1">
              <a:buFont typeface="Wingdings" pitchFamily="2" charset="2"/>
              <a:buNone/>
            </a:pPr>
            <a:r>
              <a:rPr lang="zh-CN" altLang="en-US" sz="2400" b="1" smtClean="0"/>
              <a:t>职业性向分为六类：</a:t>
            </a:r>
          </a:p>
          <a:p>
            <a:pPr lvl="1" algn="ctr" eaLnBrk="1" hangingPunct="1"/>
            <a:r>
              <a:rPr lang="zh-CN" altLang="en-US" b="1" smtClean="0"/>
              <a:t>现实型</a:t>
            </a:r>
          </a:p>
          <a:p>
            <a:pPr lvl="1" algn="ctr" eaLnBrk="1" hangingPunct="1"/>
            <a:r>
              <a:rPr lang="zh-CN" altLang="en-US" b="1" smtClean="0"/>
              <a:t>调研型</a:t>
            </a:r>
          </a:p>
          <a:p>
            <a:pPr lvl="1" algn="ctr" eaLnBrk="1" hangingPunct="1"/>
            <a:r>
              <a:rPr lang="zh-CN" altLang="en-US" b="1" smtClean="0"/>
              <a:t>艺术型</a:t>
            </a:r>
          </a:p>
          <a:p>
            <a:pPr lvl="1" algn="ctr" eaLnBrk="1" hangingPunct="1"/>
            <a:r>
              <a:rPr lang="zh-CN" altLang="en-US" b="1" smtClean="0"/>
              <a:t>社会型</a:t>
            </a:r>
          </a:p>
          <a:p>
            <a:pPr lvl="1" algn="ctr" eaLnBrk="1" hangingPunct="1"/>
            <a:r>
              <a:rPr lang="zh-CN" altLang="en-US" b="1" smtClean="0"/>
              <a:t>创新型</a:t>
            </a:r>
          </a:p>
          <a:p>
            <a:pPr lvl="1" algn="ctr" eaLnBrk="1" hangingPunct="1"/>
            <a:r>
              <a:rPr lang="zh-CN" altLang="en-US" b="1" smtClean="0"/>
              <a:t>常规型</a:t>
            </a:r>
          </a:p>
          <a:p>
            <a:pPr eaLnBrk="1" hangingPunct="1">
              <a:buFont typeface="Wingdings" pitchFamily="2" charset="2"/>
              <a:buNone/>
            </a:pPr>
            <a:endParaRPr lang="zh-CN" altLang="en-US" smtClean="0"/>
          </a:p>
          <a:p>
            <a:pPr algn="ctr" eaLnBrk="1" hangingPunct="1">
              <a:buFont typeface="Wingdings" pitchFamily="2" charset="2"/>
              <a:buNone/>
            </a:pPr>
            <a:endParaRPr lang="en-US" altLang="zh-CN" smtClean="0"/>
          </a:p>
        </p:txBody>
      </p:sp>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746125"/>
            <a:ext cx="7772400" cy="701675"/>
          </a:xfrm>
        </p:spPr>
        <p:txBody>
          <a:bodyPr>
            <a:normAutofit fontScale="90000"/>
          </a:bodyPr>
          <a:lstStyle/>
          <a:p>
            <a:pPr eaLnBrk="1" hangingPunct="1"/>
            <a:r>
              <a:rPr lang="zh-CN" altLang="en-US" smtClean="0"/>
              <a:t>评价要素清单</a:t>
            </a:r>
          </a:p>
        </p:txBody>
      </p:sp>
      <p:sp>
        <p:nvSpPr>
          <p:cNvPr id="111619" name="Rectangle 3"/>
          <p:cNvSpPr>
            <a:spLocks noGrp="1" noChangeArrowheads="1"/>
          </p:cNvSpPr>
          <p:nvPr>
            <p:ph idx="1"/>
          </p:nvPr>
        </p:nvSpPr>
        <p:spPr>
          <a:xfrm>
            <a:off x="755650" y="1773238"/>
            <a:ext cx="7772400" cy="4114800"/>
          </a:xfrm>
        </p:spPr>
        <p:txBody>
          <a:bodyPr>
            <a:normAutofit fontScale="92500" lnSpcReduction="10000"/>
          </a:bodyPr>
          <a:lstStyle/>
          <a:p>
            <a:pPr eaLnBrk="1" hangingPunct="1"/>
            <a:r>
              <a:rPr lang="zh-CN" altLang="en-US" b="1" smtClean="0"/>
              <a:t>身体情况</a:t>
            </a:r>
          </a:p>
          <a:p>
            <a:pPr lvl="1" eaLnBrk="1" hangingPunct="1"/>
            <a:r>
              <a:rPr lang="zh-CN" altLang="en-US" b="1" smtClean="0"/>
              <a:t>健康标准</a:t>
            </a:r>
          </a:p>
          <a:p>
            <a:pPr lvl="1" eaLnBrk="1" hangingPunct="1"/>
            <a:r>
              <a:rPr lang="zh-CN" altLang="en-US" b="1" smtClean="0"/>
              <a:t>体形</a:t>
            </a:r>
          </a:p>
          <a:p>
            <a:pPr lvl="1" eaLnBrk="1" hangingPunct="1"/>
            <a:r>
              <a:rPr lang="zh-CN" altLang="en-US" b="1" smtClean="0"/>
              <a:t>外表</a:t>
            </a:r>
          </a:p>
          <a:p>
            <a:pPr lvl="1" eaLnBrk="1" hangingPunct="1"/>
            <a:endParaRPr lang="zh-CN" altLang="en-US" b="1" smtClean="0"/>
          </a:p>
          <a:p>
            <a:pPr eaLnBrk="1" hangingPunct="1"/>
            <a:r>
              <a:rPr lang="zh-CN" altLang="en-US" b="1" smtClean="0"/>
              <a:t>教育与培训</a:t>
            </a:r>
          </a:p>
          <a:p>
            <a:pPr lvl="1" eaLnBrk="1" hangingPunct="1"/>
            <a:r>
              <a:rPr lang="zh-CN" altLang="en-US" b="1" smtClean="0"/>
              <a:t>学历</a:t>
            </a:r>
          </a:p>
          <a:p>
            <a:pPr lvl="1" eaLnBrk="1" hangingPunct="1"/>
            <a:r>
              <a:rPr lang="zh-CN" altLang="en-US" b="1" smtClean="0"/>
              <a:t>专业教育</a:t>
            </a:r>
          </a:p>
          <a:p>
            <a:pPr lvl="1" eaLnBrk="1" hangingPunct="1"/>
            <a:r>
              <a:rPr lang="zh-CN" altLang="en-US" b="1" smtClean="0"/>
              <a:t>特殊培训</a:t>
            </a:r>
          </a:p>
        </p:txBody>
      </p:sp>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idx="1"/>
          </p:nvPr>
        </p:nvSpPr>
        <p:spPr>
          <a:xfrm>
            <a:off x="685800" y="1773238"/>
            <a:ext cx="7772400" cy="4322762"/>
          </a:xfrm>
        </p:spPr>
        <p:txBody>
          <a:bodyPr/>
          <a:lstStyle/>
          <a:p>
            <a:pPr eaLnBrk="1" hangingPunct="1"/>
            <a:r>
              <a:rPr lang="zh-CN" altLang="en-US" b="1" smtClean="0"/>
              <a:t>知识和经验</a:t>
            </a:r>
          </a:p>
          <a:p>
            <a:pPr lvl="1" eaLnBrk="1" hangingPunct="1"/>
            <a:r>
              <a:rPr lang="zh-CN" altLang="en-US" b="1" smtClean="0"/>
              <a:t>与工作有关的知识</a:t>
            </a:r>
          </a:p>
          <a:p>
            <a:pPr lvl="1" eaLnBrk="1" hangingPunct="1"/>
            <a:r>
              <a:rPr lang="zh-CN" altLang="en-US" b="1" smtClean="0"/>
              <a:t>技术、技能</a:t>
            </a:r>
          </a:p>
          <a:p>
            <a:pPr lvl="1" eaLnBrk="1" hangingPunct="1"/>
            <a:r>
              <a:rPr lang="zh-CN" altLang="en-US" b="1" smtClean="0"/>
              <a:t>相关经验（工作年限）</a:t>
            </a:r>
          </a:p>
          <a:p>
            <a:pPr lvl="1" eaLnBrk="1" hangingPunct="1"/>
            <a:endParaRPr lang="zh-CN" altLang="en-US" b="1" smtClean="0"/>
          </a:p>
          <a:p>
            <a:pPr eaLnBrk="1" hangingPunct="1"/>
            <a:r>
              <a:rPr lang="zh-CN" altLang="en-US" b="1" smtClean="0"/>
              <a:t>特殊才能</a:t>
            </a:r>
          </a:p>
          <a:p>
            <a:pPr lvl="1" eaLnBrk="1" hangingPunct="1"/>
            <a:r>
              <a:rPr lang="zh-CN" altLang="en-US" b="1" smtClean="0"/>
              <a:t>特长</a:t>
            </a:r>
          </a:p>
          <a:p>
            <a:pPr lvl="1" eaLnBrk="1" hangingPunct="1"/>
            <a:r>
              <a:rPr lang="zh-CN" altLang="en-US" b="1" smtClean="0"/>
              <a:t>语言</a:t>
            </a:r>
          </a:p>
        </p:txBody>
      </p:sp>
    </p:spTree>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idx="1"/>
          </p:nvPr>
        </p:nvSpPr>
        <p:spPr>
          <a:xfrm>
            <a:off x="762000" y="1700213"/>
            <a:ext cx="7772400" cy="4014787"/>
          </a:xfrm>
        </p:spPr>
        <p:txBody>
          <a:bodyPr/>
          <a:lstStyle/>
          <a:p>
            <a:pPr eaLnBrk="1" hangingPunct="1"/>
            <a:r>
              <a:rPr lang="zh-CN" altLang="en-US" sz="2400" b="1" smtClean="0"/>
              <a:t>性格</a:t>
            </a:r>
          </a:p>
          <a:p>
            <a:pPr lvl="1" eaLnBrk="1" hangingPunct="1"/>
            <a:r>
              <a:rPr lang="zh-CN" altLang="en-US" sz="2000" b="1" smtClean="0"/>
              <a:t>创新精神</a:t>
            </a:r>
          </a:p>
          <a:p>
            <a:pPr lvl="1" eaLnBrk="1" hangingPunct="1"/>
            <a:r>
              <a:rPr lang="zh-CN" altLang="en-US" sz="2000" b="1" smtClean="0"/>
              <a:t>工作热情</a:t>
            </a:r>
          </a:p>
          <a:p>
            <a:pPr lvl="1" eaLnBrk="1" hangingPunct="1"/>
            <a:r>
              <a:rPr lang="zh-CN" altLang="en-US" sz="2000" b="1" smtClean="0"/>
              <a:t>适应能力</a:t>
            </a:r>
          </a:p>
          <a:p>
            <a:pPr lvl="1" eaLnBrk="1" hangingPunct="1"/>
            <a:endParaRPr lang="zh-CN" altLang="en-US" sz="2000" b="1" smtClean="0"/>
          </a:p>
          <a:p>
            <a:pPr eaLnBrk="1" hangingPunct="1"/>
            <a:r>
              <a:rPr lang="zh-CN" altLang="en-US" sz="2400" b="1" smtClean="0"/>
              <a:t>人际交往能力</a:t>
            </a:r>
          </a:p>
          <a:p>
            <a:pPr lvl="1" eaLnBrk="1" hangingPunct="1"/>
            <a:r>
              <a:rPr lang="zh-CN" altLang="en-US" sz="2000" b="1" smtClean="0"/>
              <a:t>沟通技能</a:t>
            </a:r>
          </a:p>
          <a:p>
            <a:pPr lvl="1" eaLnBrk="1" hangingPunct="1"/>
            <a:r>
              <a:rPr lang="zh-CN" altLang="en-US" sz="2000" b="1" smtClean="0"/>
              <a:t>待人处事</a:t>
            </a:r>
          </a:p>
          <a:p>
            <a:pPr lvl="1" eaLnBrk="1" hangingPunct="1"/>
            <a:endParaRPr lang="zh-CN" altLang="en-US" sz="2000" b="1" smtClean="0"/>
          </a:p>
          <a:p>
            <a:pPr eaLnBrk="1" hangingPunct="1"/>
            <a:r>
              <a:rPr lang="zh-CN" altLang="en-US" sz="2400" b="1" smtClean="0"/>
              <a:t>特殊环境适应能力</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900113" y="2492375"/>
            <a:ext cx="7467600" cy="1447800"/>
          </a:xfrm>
          <a:prstGeom prst="rect">
            <a:avLst/>
          </a:prstGeom>
          <a:noFill/>
          <a:ln w="28575">
            <a:solidFill>
              <a:srgbClr val="CC0000"/>
            </a:solidFill>
            <a:miter lim="800000"/>
            <a:headEnd/>
            <a:tailEnd/>
          </a:ln>
        </p:spPr>
        <p:txBody>
          <a:bodyPr/>
          <a:lstStyle/>
          <a:p>
            <a:pPr marL="342900" indent="-342900">
              <a:lnSpc>
                <a:spcPct val="120000"/>
              </a:lnSpc>
              <a:spcBef>
                <a:spcPct val="20000"/>
              </a:spcBef>
            </a:pPr>
            <a:r>
              <a:rPr lang="en-US" altLang="zh-CN" sz="2200" b="0">
                <a:latin typeface="黑体" pitchFamily="2" charset="-122"/>
                <a:ea typeface="黑体" pitchFamily="2" charset="-122"/>
              </a:rPr>
              <a:t>   </a:t>
            </a:r>
            <a:r>
              <a:rPr lang="en-US" altLang="zh-CN" sz="2000" b="0">
                <a:solidFill>
                  <a:srgbClr val="CC0000"/>
                </a:solidFill>
                <a:latin typeface="黑体" pitchFamily="2" charset="-122"/>
                <a:ea typeface="黑体" pitchFamily="2" charset="-122"/>
              </a:rPr>
              <a:t>●</a:t>
            </a:r>
            <a:r>
              <a:rPr lang="zh-CN" altLang="en-US" sz="2200" b="0">
                <a:latin typeface="黑体" pitchFamily="2" charset="-122"/>
                <a:ea typeface="黑体" pitchFamily="2" charset="-122"/>
              </a:rPr>
              <a:t>招聘工作的成败在很大程度上取决于有多少合格的应聘者来应聘</a:t>
            </a:r>
            <a:r>
              <a:rPr lang="en-US" altLang="zh-CN" sz="2200" b="0">
                <a:latin typeface="黑体" pitchFamily="2" charset="-122"/>
                <a:ea typeface="黑体" pitchFamily="2" charset="-122"/>
              </a:rPr>
              <a:t>,</a:t>
            </a:r>
            <a:r>
              <a:rPr lang="zh-CN" altLang="en-US" sz="2200" b="0">
                <a:latin typeface="黑体" pitchFamily="2" charset="-122"/>
                <a:ea typeface="黑体" pitchFamily="2" charset="-122"/>
              </a:rPr>
              <a:t>应聘的人越多</a:t>
            </a:r>
            <a:r>
              <a:rPr lang="en-US" altLang="zh-CN" sz="2200" b="0">
                <a:latin typeface="黑体" pitchFamily="2" charset="-122"/>
                <a:ea typeface="黑体" pitchFamily="2" charset="-122"/>
              </a:rPr>
              <a:t>,</a:t>
            </a:r>
            <a:r>
              <a:rPr lang="zh-CN" altLang="en-US" sz="2200" b="0">
                <a:latin typeface="黑体" pitchFamily="2" charset="-122"/>
                <a:ea typeface="黑体" pitchFamily="2" charset="-122"/>
              </a:rPr>
              <a:t>企业选择到合适人员的可能性就越大</a:t>
            </a:r>
            <a:r>
              <a:rPr lang="en-US" altLang="zh-CN" sz="2200" b="0">
                <a:latin typeface="黑体" pitchFamily="2" charset="-122"/>
                <a:ea typeface="黑体" pitchFamily="2" charset="-122"/>
              </a:rPr>
              <a:t>,</a:t>
            </a:r>
            <a:r>
              <a:rPr lang="zh-CN" altLang="en-US" sz="2200" b="0">
                <a:latin typeface="黑体" pitchFamily="2" charset="-122"/>
                <a:ea typeface="黑体" pitchFamily="2" charset="-122"/>
              </a:rPr>
              <a:t>因此招聘渠道的合理选择非常重要。</a:t>
            </a:r>
            <a:br>
              <a:rPr lang="zh-CN" altLang="en-US" sz="2200" b="0">
                <a:latin typeface="黑体" pitchFamily="2" charset="-122"/>
                <a:ea typeface="黑体" pitchFamily="2" charset="-122"/>
              </a:rPr>
            </a:br>
            <a:endParaRPr lang="zh-CN" altLang="en-US" sz="2200" b="0">
              <a:latin typeface="黑体" pitchFamily="2" charset="-122"/>
              <a:ea typeface="黑体" pitchFamily="2" charset="-122"/>
            </a:endParaRPr>
          </a:p>
        </p:txBody>
      </p:sp>
      <p:sp>
        <p:nvSpPr>
          <p:cNvPr id="52227" name="Rectangle 7"/>
          <p:cNvSpPr>
            <a:spLocks noGrp="1" noChangeArrowheads="1"/>
          </p:cNvSpPr>
          <p:nvPr>
            <p:ph type="title"/>
          </p:nvPr>
        </p:nvSpPr>
        <p:spPr/>
        <p:txBody>
          <a:bodyPr/>
          <a:lstStyle/>
          <a:p>
            <a:pPr eaLnBrk="1" hangingPunct="1"/>
            <a:r>
              <a:rPr lang="zh-CN" altLang="en-US" smtClean="0"/>
              <a:t>选择合适的招聘渠道</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zh-CN" altLang="en-US" b="1" smtClean="0"/>
              <a:t>受欢迎的应聘者</a:t>
            </a:r>
            <a:endParaRPr lang="zh-CN" altLang="en-US" smtClean="0"/>
          </a:p>
        </p:txBody>
      </p:sp>
      <p:sp>
        <p:nvSpPr>
          <p:cNvPr id="114691" name="Rectangle 3"/>
          <p:cNvSpPr>
            <a:spLocks noGrp="1" noChangeArrowheads="1"/>
          </p:cNvSpPr>
          <p:nvPr>
            <p:ph idx="1"/>
          </p:nvPr>
        </p:nvSpPr>
        <p:spPr/>
        <p:txBody>
          <a:bodyPr/>
          <a:lstStyle/>
          <a:p>
            <a:pPr eaLnBrk="1" hangingPunct="1"/>
            <a:r>
              <a:rPr lang="zh-CN" altLang="en-US" smtClean="0"/>
              <a:t>目标明确 ：具体而现实的个人目标</a:t>
            </a:r>
          </a:p>
          <a:p>
            <a:pPr eaLnBrk="1" hangingPunct="1"/>
            <a:r>
              <a:rPr lang="zh-CN" altLang="en-US" smtClean="0"/>
              <a:t>有组织能力：有条不紊、计划安排</a:t>
            </a:r>
          </a:p>
          <a:p>
            <a:pPr eaLnBrk="1" hangingPunct="1"/>
            <a:r>
              <a:rPr lang="zh-CN" altLang="en-US" smtClean="0"/>
              <a:t>勇于进取：能够独立完成工作</a:t>
            </a:r>
          </a:p>
          <a:p>
            <a:pPr eaLnBrk="1" hangingPunct="1"/>
            <a:r>
              <a:rPr lang="zh-CN" altLang="en-US" smtClean="0"/>
              <a:t>有智慧：明智、有能力解决难题</a:t>
            </a:r>
          </a:p>
          <a:p>
            <a:pPr eaLnBrk="1" hangingPunct="1"/>
            <a:r>
              <a:rPr lang="zh-CN" altLang="en-US" smtClean="0"/>
              <a:t>建立良好的人际关系：</a:t>
            </a:r>
          </a:p>
          <a:p>
            <a:pPr eaLnBrk="1" hangingPunct="1"/>
            <a:r>
              <a:rPr lang="zh-CN" altLang="en-US" smtClean="0"/>
              <a:t>与人沟通的能力：</a:t>
            </a:r>
          </a:p>
          <a:p>
            <a:pPr eaLnBrk="1" hangingPunct="1"/>
            <a:r>
              <a:rPr lang="zh-CN" altLang="en-US" smtClean="0"/>
              <a:t>领导能力：激励他人共同实现目标                 </a:t>
            </a:r>
          </a:p>
          <a:p>
            <a:pPr eaLnBrk="1" hangingPunct="1"/>
            <a:endParaRPr lang="en-US" altLang="zh-CN" smtClean="0"/>
          </a:p>
        </p:txBody>
      </p:sp>
    </p:spTree>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idx="1"/>
          </p:nvPr>
        </p:nvSpPr>
        <p:spPr>
          <a:xfrm>
            <a:off x="684213" y="1844675"/>
            <a:ext cx="7772400" cy="4800600"/>
          </a:xfrm>
        </p:spPr>
        <p:txBody>
          <a:bodyPr/>
          <a:lstStyle/>
          <a:p>
            <a:pPr eaLnBrk="1" hangingPunct="1"/>
            <a:r>
              <a:rPr lang="zh-CN" altLang="en-US" smtClean="0"/>
              <a:t>热爱工作：对工作和生活充满信心</a:t>
            </a:r>
          </a:p>
          <a:p>
            <a:pPr eaLnBrk="1" hangingPunct="1"/>
            <a:r>
              <a:rPr lang="zh-CN" altLang="en-US" smtClean="0"/>
              <a:t>有闯劲：应聘者的意志力是否在工作时占上风；办事的决心和韧劲</a:t>
            </a:r>
          </a:p>
          <a:p>
            <a:pPr eaLnBrk="1" hangingPunct="1"/>
            <a:r>
              <a:rPr lang="zh-CN" altLang="en-US" smtClean="0"/>
              <a:t>敢于面对挫折</a:t>
            </a:r>
          </a:p>
          <a:p>
            <a:pPr eaLnBrk="1" hangingPunct="1"/>
            <a:r>
              <a:rPr lang="zh-CN" altLang="en-US" smtClean="0"/>
              <a:t>不断充实自我：有计划、有系统的提高自己的工作效率</a:t>
            </a:r>
          </a:p>
          <a:p>
            <a:pPr eaLnBrk="1" hangingPunct="1"/>
            <a:r>
              <a:rPr lang="zh-CN" altLang="en-US" smtClean="0"/>
              <a:t>安心工作：与企业形成良好的合作关系</a:t>
            </a:r>
          </a:p>
        </p:txBody>
      </p:sp>
    </p:spTree>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9"/>
          <p:cNvSpPr>
            <a:spLocks noGrp="1" noChangeArrowheads="1"/>
          </p:cNvSpPr>
          <p:nvPr>
            <p:ph type="title"/>
          </p:nvPr>
        </p:nvSpPr>
        <p:spPr/>
        <p:txBody>
          <a:bodyPr/>
          <a:lstStyle/>
          <a:p>
            <a:pPr eaLnBrk="1" hangingPunct="1"/>
            <a:r>
              <a:rPr lang="zh-CN" altLang="en-US" smtClean="0"/>
              <a:t>世界</a:t>
            </a:r>
            <a:r>
              <a:rPr lang="en-US" altLang="zh-CN" smtClean="0"/>
              <a:t>500</a:t>
            </a:r>
            <a:r>
              <a:rPr lang="zh-CN" altLang="en-US" smtClean="0"/>
              <a:t>强最看重的能力素质</a:t>
            </a:r>
            <a:endParaRPr lang="zh-CN" altLang="en-US" i="1" smtClean="0">
              <a:solidFill>
                <a:srgbClr val="FFFF00"/>
              </a:solidFill>
              <a:ea typeface="华文楷体" pitchFamily="2" charset="-122"/>
            </a:endParaRPr>
          </a:p>
        </p:txBody>
      </p:sp>
      <p:graphicFrame>
        <p:nvGraphicFramePr>
          <p:cNvPr id="6146" name="Object 3"/>
          <p:cNvGraphicFramePr>
            <a:graphicFrameLocks noChangeAspect="1"/>
          </p:cNvGraphicFramePr>
          <p:nvPr>
            <p:ph idx="1"/>
          </p:nvPr>
        </p:nvGraphicFramePr>
        <p:xfrm>
          <a:off x="1465263" y="1773238"/>
          <a:ext cx="6070600" cy="4592637"/>
        </p:xfrm>
        <a:graphic>
          <a:graphicData uri="http://schemas.openxmlformats.org/presentationml/2006/ole">
            <p:oleObj spid="_x0000_s6146" name="图表" r:id="rId4" imgW="5124608" imgH="3876696" progId="">
              <p:embed/>
            </p:oleObj>
          </a:graphicData>
        </a:graphic>
      </p:graphicFrame>
      <p:sp>
        <p:nvSpPr>
          <p:cNvPr id="6148" name="Text Box 4"/>
          <p:cNvSpPr txBox="1">
            <a:spLocks noChangeArrowheads="1"/>
          </p:cNvSpPr>
          <p:nvPr/>
        </p:nvSpPr>
        <p:spPr bwMode="auto">
          <a:xfrm>
            <a:off x="2987353" y="2489359"/>
            <a:ext cx="1944687" cy="1244600"/>
          </a:xfrm>
          <a:prstGeom prst="rect">
            <a:avLst/>
          </a:prstGeom>
          <a:noFill/>
          <a:ln w="9525">
            <a:noFill/>
            <a:miter lim="800000"/>
            <a:headEnd/>
            <a:tailEnd/>
          </a:ln>
        </p:spPr>
        <p:txBody>
          <a:bodyPr>
            <a:spAutoFit/>
          </a:bodyPr>
          <a:lstStyle/>
          <a:p>
            <a:pPr>
              <a:lnSpc>
                <a:spcPct val="90000"/>
              </a:lnSpc>
              <a:buFontTx/>
              <a:buChar char="•"/>
            </a:pPr>
            <a:r>
              <a:rPr kumimoji="0" lang="zh-CN" altLang="en-US" sz="1400" dirty="0">
                <a:latin typeface="Times New Roman" pitchFamily="18" charset="0"/>
              </a:rPr>
              <a:t>分析能力</a:t>
            </a:r>
          </a:p>
          <a:p>
            <a:pPr>
              <a:lnSpc>
                <a:spcPct val="90000"/>
              </a:lnSpc>
              <a:buFontTx/>
              <a:buChar char="•"/>
            </a:pPr>
            <a:r>
              <a:rPr kumimoji="0" lang="zh-CN" altLang="en-US" sz="1400" dirty="0">
                <a:latin typeface="Times New Roman" pitchFamily="18" charset="0"/>
              </a:rPr>
              <a:t>市场敏感度</a:t>
            </a:r>
          </a:p>
          <a:p>
            <a:pPr>
              <a:lnSpc>
                <a:spcPct val="90000"/>
              </a:lnSpc>
              <a:buFontTx/>
              <a:buChar char="•"/>
            </a:pPr>
            <a:r>
              <a:rPr kumimoji="0" lang="zh-CN" altLang="en-US" sz="1400" dirty="0">
                <a:latin typeface="Times New Roman" pitchFamily="18" charset="0"/>
              </a:rPr>
              <a:t>创造力</a:t>
            </a:r>
          </a:p>
          <a:p>
            <a:pPr>
              <a:lnSpc>
                <a:spcPct val="90000"/>
              </a:lnSpc>
              <a:buFontTx/>
              <a:buChar char="•"/>
            </a:pPr>
            <a:r>
              <a:rPr kumimoji="0" lang="zh-CN" altLang="en-US" sz="1400" dirty="0">
                <a:latin typeface="Times New Roman" pitchFamily="18" charset="0"/>
              </a:rPr>
              <a:t>清晰的目标性</a:t>
            </a:r>
          </a:p>
          <a:p>
            <a:pPr>
              <a:lnSpc>
                <a:spcPct val="90000"/>
              </a:lnSpc>
              <a:buFontTx/>
              <a:buChar char="•"/>
            </a:pPr>
            <a:r>
              <a:rPr kumimoji="0" lang="zh-CN" altLang="en-US" sz="1400" dirty="0">
                <a:latin typeface="Times New Roman" pitchFamily="18" charset="0"/>
              </a:rPr>
              <a:t>学习能力</a:t>
            </a:r>
          </a:p>
          <a:p>
            <a:pPr>
              <a:lnSpc>
                <a:spcPct val="90000"/>
              </a:lnSpc>
              <a:buFontTx/>
              <a:buChar char="•"/>
            </a:pPr>
            <a:r>
              <a:rPr kumimoji="0" lang="zh-CN" altLang="en-US" sz="1400" dirty="0">
                <a:latin typeface="Times New Roman" pitchFamily="18" charset="0"/>
              </a:rPr>
              <a:t>结构化的思维能力</a:t>
            </a:r>
          </a:p>
        </p:txBody>
      </p:sp>
      <p:sp>
        <p:nvSpPr>
          <p:cNvPr id="6149" name="Text Box 5"/>
          <p:cNvSpPr txBox="1">
            <a:spLocks noChangeArrowheads="1"/>
          </p:cNvSpPr>
          <p:nvPr/>
        </p:nvSpPr>
        <p:spPr bwMode="auto">
          <a:xfrm>
            <a:off x="5292626" y="2562384"/>
            <a:ext cx="1944687" cy="1126462"/>
          </a:xfrm>
          <a:prstGeom prst="rect">
            <a:avLst/>
          </a:prstGeom>
          <a:noFill/>
          <a:ln w="9525">
            <a:noFill/>
            <a:miter lim="800000"/>
            <a:headEnd/>
            <a:tailEnd/>
          </a:ln>
        </p:spPr>
        <p:txBody>
          <a:bodyPr>
            <a:spAutoFit/>
          </a:bodyPr>
          <a:lstStyle/>
          <a:p>
            <a:pPr>
              <a:lnSpc>
                <a:spcPct val="120000"/>
              </a:lnSpc>
              <a:buFontTx/>
              <a:buChar char="•"/>
            </a:pPr>
            <a:r>
              <a:rPr kumimoji="0" lang="zh-CN" altLang="en-US" sz="1400">
                <a:latin typeface="Times New Roman" pitchFamily="18" charset="0"/>
              </a:rPr>
              <a:t>领导力</a:t>
            </a:r>
          </a:p>
          <a:p>
            <a:pPr>
              <a:lnSpc>
                <a:spcPct val="120000"/>
              </a:lnSpc>
              <a:buFontTx/>
              <a:buChar char="•"/>
            </a:pPr>
            <a:r>
              <a:rPr kumimoji="0" lang="zh-CN" altLang="en-US" sz="1400">
                <a:latin typeface="Times New Roman" pitchFamily="18" charset="0"/>
              </a:rPr>
              <a:t>沟通影响力</a:t>
            </a:r>
          </a:p>
          <a:p>
            <a:pPr>
              <a:lnSpc>
                <a:spcPct val="120000"/>
              </a:lnSpc>
              <a:buFontTx/>
              <a:buChar char="•"/>
            </a:pPr>
            <a:r>
              <a:rPr kumimoji="0" lang="zh-CN" altLang="en-US" sz="1400">
                <a:latin typeface="Times New Roman" pitchFamily="18" charset="0"/>
              </a:rPr>
              <a:t>团队合作能力</a:t>
            </a:r>
          </a:p>
          <a:p>
            <a:pPr>
              <a:lnSpc>
                <a:spcPct val="120000"/>
              </a:lnSpc>
              <a:buFontTx/>
              <a:buChar char="•"/>
            </a:pPr>
            <a:r>
              <a:rPr kumimoji="0" lang="zh-CN" altLang="en-US" sz="1400">
                <a:latin typeface="Times New Roman" pitchFamily="18" charset="0"/>
              </a:rPr>
              <a:t>客户服务能力</a:t>
            </a:r>
          </a:p>
        </p:txBody>
      </p:sp>
      <p:sp>
        <p:nvSpPr>
          <p:cNvPr id="6150" name="Text Box 6"/>
          <p:cNvSpPr txBox="1">
            <a:spLocks noChangeArrowheads="1"/>
          </p:cNvSpPr>
          <p:nvPr/>
        </p:nvSpPr>
        <p:spPr bwMode="auto">
          <a:xfrm>
            <a:off x="3060601" y="3929222"/>
            <a:ext cx="1439862" cy="867930"/>
          </a:xfrm>
          <a:prstGeom prst="rect">
            <a:avLst/>
          </a:prstGeom>
          <a:noFill/>
          <a:ln w="9525">
            <a:noFill/>
            <a:miter lim="800000"/>
            <a:headEnd/>
            <a:tailEnd/>
          </a:ln>
        </p:spPr>
        <p:txBody>
          <a:bodyPr>
            <a:spAutoFit/>
          </a:bodyPr>
          <a:lstStyle/>
          <a:p>
            <a:pPr>
              <a:lnSpc>
                <a:spcPct val="120000"/>
              </a:lnSpc>
              <a:buFontTx/>
              <a:buChar char="•"/>
            </a:pPr>
            <a:r>
              <a:rPr kumimoji="0" lang="zh-CN" altLang="en-US" sz="1400">
                <a:latin typeface="Times New Roman" pitchFamily="18" charset="0"/>
              </a:rPr>
              <a:t>开拓能力</a:t>
            </a:r>
          </a:p>
          <a:p>
            <a:pPr>
              <a:lnSpc>
                <a:spcPct val="120000"/>
              </a:lnSpc>
              <a:buFontTx/>
              <a:buChar char="•"/>
            </a:pPr>
            <a:r>
              <a:rPr kumimoji="0" lang="zh-CN" altLang="en-US" sz="1400">
                <a:latin typeface="Times New Roman" pitchFamily="18" charset="0"/>
              </a:rPr>
              <a:t>诚信正直</a:t>
            </a:r>
          </a:p>
          <a:p>
            <a:pPr>
              <a:lnSpc>
                <a:spcPct val="120000"/>
              </a:lnSpc>
              <a:buFontTx/>
              <a:buChar char="•"/>
            </a:pPr>
            <a:r>
              <a:rPr kumimoji="0" lang="zh-CN" altLang="en-US" sz="1400">
                <a:latin typeface="Times New Roman" pitchFamily="18" charset="0"/>
              </a:rPr>
              <a:t>职业化的行为</a:t>
            </a:r>
          </a:p>
        </p:txBody>
      </p:sp>
      <p:sp>
        <p:nvSpPr>
          <p:cNvPr id="6151" name="Text Box 7"/>
          <p:cNvSpPr txBox="1">
            <a:spLocks noChangeArrowheads="1"/>
          </p:cNvSpPr>
          <p:nvPr/>
        </p:nvSpPr>
        <p:spPr bwMode="auto">
          <a:xfrm>
            <a:off x="4429026" y="3929222"/>
            <a:ext cx="1943100" cy="867930"/>
          </a:xfrm>
          <a:prstGeom prst="rect">
            <a:avLst/>
          </a:prstGeom>
          <a:noFill/>
          <a:ln w="9525">
            <a:noFill/>
            <a:miter lim="800000"/>
            <a:headEnd/>
            <a:tailEnd/>
          </a:ln>
        </p:spPr>
        <p:txBody>
          <a:bodyPr>
            <a:spAutoFit/>
          </a:bodyPr>
          <a:lstStyle/>
          <a:p>
            <a:pPr>
              <a:lnSpc>
                <a:spcPct val="120000"/>
              </a:lnSpc>
              <a:buFontTx/>
              <a:buChar char="•"/>
            </a:pPr>
            <a:r>
              <a:rPr kumimoji="0" lang="zh-CN" altLang="en-US" sz="1400">
                <a:latin typeface="Times New Roman" pitchFamily="18" charset="0"/>
              </a:rPr>
              <a:t>高效的工作能力</a:t>
            </a:r>
          </a:p>
          <a:p>
            <a:pPr>
              <a:lnSpc>
                <a:spcPct val="120000"/>
              </a:lnSpc>
              <a:buFontTx/>
              <a:buChar char="•"/>
            </a:pPr>
            <a:r>
              <a:rPr kumimoji="0" lang="zh-CN" altLang="en-US" sz="1400">
                <a:latin typeface="Times New Roman" pitchFamily="18" charset="0"/>
              </a:rPr>
              <a:t>计划与自我管理能力</a:t>
            </a:r>
          </a:p>
          <a:p>
            <a:pPr>
              <a:lnSpc>
                <a:spcPct val="120000"/>
              </a:lnSpc>
              <a:buFontTx/>
              <a:buChar char="•"/>
            </a:pPr>
            <a:r>
              <a:rPr kumimoji="0" lang="zh-CN" altLang="en-US" sz="1400">
                <a:latin typeface="Times New Roman" pitchFamily="18" charset="0"/>
              </a:rPr>
              <a:t>充满工作激情</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4"/>
          <p:cNvSpPr>
            <a:spLocks noGrp="1" noChangeArrowheads="1"/>
          </p:cNvSpPr>
          <p:nvPr>
            <p:ph type="title"/>
          </p:nvPr>
        </p:nvSpPr>
        <p:spPr/>
        <p:txBody>
          <a:bodyPr/>
          <a:lstStyle/>
          <a:p>
            <a:pPr eaLnBrk="1" hangingPunct="1"/>
            <a:r>
              <a:rPr lang="zh-CN" altLang="en-US" b="1" smtClean="0"/>
              <a:t>设计面试问话提纲</a:t>
            </a:r>
          </a:p>
        </p:txBody>
      </p:sp>
      <p:sp>
        <p:nvSpPr>
          <p:cNvPr id="116738" name="Rectangle 3"/>
          <p:cNvSpPr>
            <a:spLocks noGrp="1" noChangeArrowheads="1"/>
          </p:cNvSpPr>
          <p:nvPr>
            <p:ph idx="1"/>
          </p:nvPr>
        </p:nvSpPr>
        <p:spPr>
          <a:xfrm>
            <a:off x="684213" y="1752600"/>
            <a:ext cx="7772400" cy="5105400"/>
          </a:xfrm>
        </p:spPr>
        <p:txBody>
          <a:bodyPr/>
          <a:lstStyle/>
          <a:p>
            <a:pPr eaLnBrk="1" hangingPunct="1">
              <a:buFont typeface="Wingdings" pitchFamily="2" charset="2"/>
              <a:buNone/>
            </a:pPr>
            <a:r>
              <a:rPr lang="zh-CN" altLang="en-US" b="1" smtClean="0"/>
              <a:t>　需要有一个统一的问话提纲</a:t>
            </a:r>
            <a:r>
              <a:rPr lang="en-US" altLang="zh-CN" b="1" smtClean="0"/>
              <a:t>:</a:t>
            </a:r>
          </a:p>
          <a:p>
            <a:pPr eaLnBrk="1" hangingPunct="1">
              <a:buFont typeface="Wingdings" pitchFamily="2" charset="2"/>
              <a:buNone/>
            </a:pPr>
            <a:r>
              <a:rPr lang="en-US" altLang="zh-CN" b="1" smtClean="0"/>
              <a:t>*</a:t>
            </a:r>
            <a:r>
              <a:rPr lang="zh-CN" altLang="en-US" b="1" smtClean="0"/>
              <a:t>根据对候选人简历的研究，准备特定的问话提纲；</a:t>
            </a:r>
          </a:p>
          <a:p>
            <a:pPr eaLnBrk="1" hangingPunct="1">
              <a:buFont typeface="Wingdings" pitchFamily="2" charset="2"/>
              <a:buNone/>
            </a:pPr>
            <a:r>
              <a:rPr lang="zh-CN" altLang="en-US" b="1" smtClean="0"/>
              <a:t>*提纲的问题顺序应为：</a:t>
            </a:r>
          </a:p>
          <a:p>
            <a:pPr eaLnBrk="1" hangingPunct="1">
              <a:buFont typeface="Wingdings" pitchFamily="2" charset="2"/>
              <a:buNone/>
            </a:pPr>
            <a:r>
              <a:rPr lang="zh-CN" altLang="en-US" b="1" smtClean="0"/>
              <a:t>   需要证实的问题</a:t>
            </a:r>
          </a:p>
          <a:p>
            <a:pPr eaLnBrk="1" hangingPunct="1">
              <a:buFont typeface="Wingdings" pitchFamily="2" charset="2"/>
              <a:buNone/>
            </a:pPr>
            <a:r>
              <a:rPr lang="zh-CN" altLang="en-US" b="1" smtClean="0"/>
              <a:t>   统一确定的问题</a:t>
            </a:r>
          </a:p>
          <a:p>
            <a:pPr eaLnBrk="1" hangingPunct="1">
              <a:buFont typeface="Wingdings" pitchFamily="2" charset="2"/>
              <a:buNone/>
            </a:pPr>
            <a:r>
              <a:rPr lang="zh-CN" altLang="en-US" b="1" smtClean="0"/>
              <a:t>   引伸性的问题</a:t>
            </a:r>
          </a:p>
          <a:p>
            <a:pPr eaLnBrk="1" hangingPunct="1">
              <a:buFont typeface="Wingdings" pitchFamily="2" charset="2"/>
              <a:buNone/>
            </a:pPr>
            <a:endParaRPr lang="en-US" altLang="zh-CN" b="1" smtClean="0"/>
          </a:p>
        </p:txBody>
      </p:sp>
    </p:spTree>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900113" y="881063"/>
            <a:ext cx="2286000" cy="641350"/>
          </a:xfrm>
        </p:spPr>
        <p:txBody>
          <a:bodyPr/>
          <a:lstStyle/>
          <a:p>
            <a:pPr eaLnBrk="1" hangingPunct="1"/>
            <a:r>
              <a:rPr lang="zh-CN" altLang="en-US" sz="3600" smtClean="0"/>
              <a:t>问题结构</a:t>
            </a:r>
          </a:p>
        </p:txBody>
      </p:sp>
      <p:sp>
        <p:nvSpPr>
          <p:cNvPr id="117763" name="Rectangle 3"/>
          <p:cNvSpPr>
            <a:spLocks noGrp="1" noChangeArrowheads="1"/>
          </p:cNvSpPr>
          <p:nvPr>
            <p:ph idx="1"/>
          </p:nvPr>
        </p:nvSpPr>
        <p:spPr>
          <a:xfrm>
            <a:off x="2195513" y="1989138"/>
            <a:ext cx="4114800" cy="4114800"/>
          </a:xfrm>
        </p:spPr>
        <p:txBody>
          <a:bodyPr/>
          <a:lstStyle/>
          <a:p>
            <a:pPr eaLnBrk="1" hangingPunct="1"/>
            <a:r>
              <a:rPr lang="zh-CN" altLang="en-US" sz="2400" smtClean="0"/>
              <a:t>你是谁？</a:t>
            </a:r>
          </a:p>
          <a:p>
            <a:pPr eaLnBrk="1" hangingPunct="1"/>
            <a:r>
              <a:rPr lang="zh-CN" altLang="en-US" sz="2400" smtClean="0"/>
              <a:t>学过什么？</a:t>
            </a:r>
          </a:p>
          <a:p>
            <a:pPr eaLnBrk="1" hangingPunct="1"/>
            <a:r>
              <a:rPr lang="zh-CN" altLang="en-US" sz="2400" smtClean="0"/>
              <a:t>做过什么？</a:t>
            </a:r>
          </a:p>
          <a:p>
            <a:pPr eaLnBrk="1" hangingPunct="1"/>
            <a:r>
              <a:rPr lang="zh-CN" altLang="en-US" sz="2400" smtClean="0"/>
              <a:t>在什么地方做什么？</a:t>
            </a:r>
          </a:p>
          <a:p>
            <a:pPr eaLnBrk="1" hangingPunct="1"/>
            <a:r>
              <a:rPr lang="zh-CN" altLang="en-US" sz="2400" smtClean="0"/>
              <a:t>想做什么？</a:t>
            </a:r>
          </a:p>
          <a:p>
            <a:pPr eaLnBrk="1" hangingPunct="1"/>
            <a:r>
              <a:rPr lang="zh-CN" altLang="en-US" sz="2400" smtClean="0"/>
              <a:t>能做什么？</a:t>
            </a:r>
          </a:p>
          <a:p>
            <a:pPr eaLnBrk="1" hangingPunct="1"/>
            <a:r>
              <a:rPr lang="zh-CN" altLang="en-US" sz="2400" smtClean="0"/>
              <a:t>会做什么？</a:t>
            </a:r>
          </a:p>
          <a:p>
            <a:pPr eaLnBrk="1" hangingPunct="1"/>
            <a:r>
              <a:rPr lang="zh-CN" altLang="en-US" sz="2400" smtClean="0"/>
              <a:t>怎么做？</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p:txBody>
          <a:bodyPr/>
          <a:lstStyle/>
          <a:p>
            <a:pPr eaLnBrk="1" hangingPunct="1"/>
            <a:r>
              <a:rPr lang="en-US" altLang="zh-CN" smtClean="0">
                <a:ea typeface="宋体" pitchFamily="2" charset="-122"/>
              </a:rPr>
              <a:t> </a:t>
            </a:r>
          </a:p>
        </p:txBody>
      </p:sp>
      <p:sp>
        <p:nvSpPr>
          <p:cNvPr id="118787" name="Rectangle 3"/>
          <p:cNvSpPr>
            <a:spLocks noGrp="1" noChangeArrowheads="1"/>
          </p:cNvSpPr>
          <p:nvPr>
            <p:ph type="subTitle" idx="1"/>
          </p:nvPr>
        </p:nvSpPr>
        <p:spPr>
          <a:xfrm>
            <a:off x="755576" y="620688"/>
            <a:ext cx="7704856" cy="5486400"/>
          </a:xfrm>
          <a:ln>
            <a:noFill/>
          </a:ln>
        </p:spPr>
        <p:txBody>
          <a:bodyPr>
            <a:normAutofit fontScale="92500" lnSpcReduction="10000"/>
          </a:bodyPr>
          <a:lstStyle/>
          <a:p>
            <a:pPr marL="484188" indent="-484188" algn="l" eaLnBrk="1" hangingPunct="1">
              <a:spcBef>
                <a:spcPct val="0"/>
              </a:spcBef>
            </a:pPr>
            <a:r>
              <a:rPr lang="en-US" altLang="zh-CN" sz="4200" b="1" dirty="0" smtClean="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rPr>
              <a:t>       </a:t>
            </a:r>
            <a:r>
              <a:rPr lang="zh-CN" altLang="en-US" sz="4200" b="1" dirty="0" smtClean="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rPr>
              <a:t>招聘中的“经典七问” </a:t>
            </a:r>
          </a:p>
          <a:p>
            <a:pPr eaLnBrk="1" hangingPunct="1"/>
            <a:endParaRPr lang="zh-CN" altLang="en-US" sz="1600" dirty="0" smtClean="0">
              <a:ea typeface="宋体" pitchFamily="2" charset="-122"/>
            </a:endParaRPr>
          </a:p>
          <a:p>
            <a:pPr algn="l" eaLnBrk="1" hangingPunct="1"/>
            <a:r>
              <a:rPr lang="zh-CN" altLang="en-US" sz="1800" b="1" dirty="0" smtClean="0">
                <a:solidFill>
                  <a:schemeClr val="tx1"/>
                </a:solidFill>
              </a:rPr>
              <a:t>以往工作中您的职责是什么？</a:t>
            </a:r>
            <a:r>
              <a:rPr lang="en-US" altLang="zh-CN" sz="1800" b="1" dirty="0" smtClean="0">
                <a:solidFill>
                  <a:schemeClr val="tx1"/>
                </a:solidFill>
              </a:rPr>
              <a:t>――</a:t>
            </a:r>
            <a:r>
              <a:rPr lang="zh-CN" altLang="en-US" sz="1800" b="1" dirty="0" smtClean="0">
                <a:solidFill>
                  <a:schemeClr val="tx1"/>
                </a:solidFill>
              </a:rPr>
              <a:t>如果描述不清，可见即使有相关工作经验，其系统性全面性也值得怀疑。 </a:t>
            </a:r>
            <a:br>
              <a:rPr lang="zh-CN" altLang="en-US" sz="1800" b="1" dirty="0" smtClean="0">
                <a:solidFill>
                  <a:schemeClr val="tx1"/>
                </a:solidFill>
              </a:rPr>
            </a:br>
            <a:r>
              <a:rPr lang="zh-CN" altLang="en-US" sz="1800" b="1" dirty="0" smtClean="0">
                <a:solidFill>
                  <a:schemeClr val="tx1"/>
                </a:solidFill>
              </a:rPr>
              <a:t/>
            </a:r>
            <a:br>
              <a:rPr lang="zh-CN" altLang="en-US" sz="1800" b="1" dirty="0" smtClean="0">
                <a:solidFill>
                  <a:schemeClr val="tx1"/>
                </a:solidFill>
              </a:rPr>
            </a:br>
            <a:r>
              <a:rPr lang="zh-CN" altLang="en-US" sz="1800" b="1" dirty="0" smtClean="0">
                <a:solidFill>
                  <a:schemeClr val="tx1"/>
                </a:solidFill>
              </a:rPr>
              <a:t>请讲一下您以往的工作经历。</a:t>
            </a:r>
            <a:r>
              <a:rPr lang="en-US" altLang="zh-CN" sz="1800" b="1" dirty="0" smtClean="0">
                <a:solidFill>
                  <a:schemeClr val="tx1"/>
                </a:solidFill>
              </a:rPr>
              <a:t>――</a:t>
            </a:r>
            <a:r>
              <a:rPr lang="zh-CN" altLang="en-US" sz="1800" b="1" dirty="0" smtClean="0">
                <a:solidFill>
                  <a:schemeClr val="tx1"/>
                </a:solidFill>
              </a:rPr>
              <a:t>考察应聘者的语言组织及表达能力，以及描述的条理化。 </a:t>
            </a:r>
            <a:br>
              <a:rPr lang="zh-CN" altLang="en-US" sz="1800" b="1" dirty="0" smtClean="0">
                <a:solidFill>
                  <a:schemeClr val="tx1"/>
                </a:solidFill>
              </a:rPr>
            </a:br>
            <a:r>
              <a:rPr lang="zh-CN" altLang="en-US" sz="1800" b="1" dirty="0" smtClean="0">
                <a:solidFill>
                  <a:schemeClr val="tx1"/>
                </a:solidFill>
              </a:rPr>
              <a:t/>
            </a:r>
            <a:br>
              <a:rPr lang="zh-CN" altLang="en-US" sz="1800" b="1" dirty="0" smtClean="0">
                <a:solidFill>
                  <a:schemeClr val="tx1"/>
                </a:solidFill>
              </a:rPr>
            </a:br>
            <a:r>
              <a:rPr lang="zh-CN" altLang="en-US" sz="1800" b="1" dirty="0" smtClean="0">
                <a:solidFill>
                  <a:schemeClr val="tx1"/>
                </a:solidFill>
              </a:rPr>
              <a:t>您以往的工作经历中最得意最成功的一件事是什么？您的长处是什么？</a:t>
            </a:r>
            <a:r>
              <a:rPr lang="en-US" altLang="zh-CN" sz="1800" b="1" dirty="0" smtClean="0">
                <a:solidFill>
                  <a:schemeClr val="tx1"/>
                </a:solidFill>
              </a:rPr>
              <a:t>――</a:t>
            </a:r>
            <a:r>
              <a:rPr lang="zh-CN" altLang="en-US" sz="1800" b="1" dirty="0" smtClean="0">
                <a:solidFill>
                  <a:schemeClr val="tx1"/>
                </a:solidFill>
              </a:rPr>
              <a:t>从应聘者的回答中，可了解他是注重个人成功还是注重团队协作。 </a:t>
            </a:r>
            <a:br>
              <a:rPr lang="zh-CN" altLang="en-US" sz="1800" b="1" dirty="0" smtClean="0">
                <a:solidFill>
                  <a:schemeClr val="tx1"/>
                </a:solidFill>
              </a:rPr>
            </a:br>
            <a:r>
              <a:rPr lang="zh-CN" altLang="en-US" sz="1800" b="1" dirty="0" smtClean="0">
                <a:solidFill>
                  <a:schemeClr val="tx1"/>
                </a:solidFill>
              </a:rPr>
              <a:t/>
            </a:r>
            <a:br>
              <a:rPr lang="zh-CN" altLang="en-US" sz="1800" b="1" dirty="0" smtClean="0">
                <a:solidFill>
                  <a:schemeClr val="tx1"/>
                </a:solidFill>
              </a:rPr>
            </a:br>
            <a:r>
              <a:rPr lang="zh-CN" altLang="en-US" sz="1800" b="1" dirty="0" smtClean="0">
                <a:solidFill>
                  <a:schemeClr val="tx1"/>
                </a:solidFill>
              </a:rPr>
              <a:t>您感觉还有哪方面的知识、技能或能力需要提升？</a:t>
            </a:r>
            <a:r>
              <a:rPr lang="en-US" altLang="zh-CN" sz="1800" b="1" dirty="0" smtClean="0">
                <a:solidFill>
                  <a:schemeClr val="tx1"/>
                </a:solidFill>
              </a:rPr>
              <a:t>――“</a:t>
            </a:r>
            <a:r>
              <a:rPr lang="zh-CN" altLang="en-US" sz="1800" b="1" dirty="0" smtClean="0">
                <a:solidFill>
                  <a:schemeClr val="tx1"/>
                </a:solidFill>
              </a:rPr>
              <a:t>提升”一词比较委婉，一方面考察其态度是否坦诚，另一方面，也为日后的员工培训增强针对性。 </a:t>
            </a:r>
            <a:br>
              <a:rPr lang="zh-CN" altLang="en-US" sz="1800" b="1" dirty="0" smtClean="0">
                <a:solidFill>
                  <a:schemeClr val="tx1"/>
                </a:solidFill>
              </a:rPr>
            </a:br>
            <a:r>
              <a:rPr lang="zh-CN" altLang="en-US" sz="1800" b="1" dirty="0" smtClean="0">
                <a:solidFill>
                  <a:schemeClr val="tx1"/>
                </a:solidFill>
              </a:rPr>
              <a:t/>
            </a:r>
            <a:br>
              <a:rPr lang="zh-CN" altLang="en-US" sz="1800" b="1" dirty="0" smtClean="0">
                <a:solidFill>
                  <a:schemeClr val="tx1"/>
                </a:solidFill>
              </a:rPr>
            </a:br>
            <a:r>
              <a:rPr lang="zh-CN" altLang="en-US" sz="1800" b="1" dirty="0" smtClean="0">
                <a:solidFill>
                  <a:schemeClr val="tx1"/>
                </a:solidFill>
              </a:rPr>
              <a:t>对于新的工作岗位您有什么设想？如何开展工作？</a:t>
            </a:r>
            <a:r>
              <a:rPr lang="en-US" altLang="zh-CN" sz="1800" b="1" dirty="0" smtClean="0">
                <a:solidFill>
                  <a:schemeClr val="tx1"/>
                </a:solidFill>
              </a:rPr>
              <a:t>――</a:t>
            </a:r>
            <a:r>
              <a:rPr lang="zh-CN" altLang="en-US" sz="1800" b="1" dirty="0" smtClean="0">
                <a:solidFill>
                  <a:schemeClr val="tx1"/>
                </a:solidFill>
              </a:rPr>
              <a:t>这涉及到员工的职业生涯设计，更有关员工工作的稳定性。 </a:t>
            </a:r>
            <a:br>
              <a:rPr lang="zh-CN" altLang="en-US" sz="1800" b="1" dirty="0" smtClean="0">
                <a:solidFill>
                  <a:schemeClr val="tx1"/>
                </a:solidFill>
              </a:rPr>
            </a:br>
            <a:r>
              <a:rPr lang="zh-CN" altLang="en-US" sz="1800" b="1" dirty="0" smtClean="0">
                <a:solidFill>
                  <a:schemeClr val="tx1"/>
                </a:solidFill>
              </a:rPr>
              <a:t/>
            </a:r>
            <a:br>
              <a:rPr lang="zh-CN" altLang="en-US" sz="1800" b="1" dirty="0" smtClean="0">
                <a:solidFill>
                  <a:schemeClr val="tx1"/>
                </a:solidFill>
              </a:rPr>
            </a:br>
            <a:r>
              <a:rPr lang="zh-CN" altLang="en-US" sz="1800" b="1" dirty="0" smtClean="0">
                <a:solidFill>
                  <a:schemeClr val="tx1"/>
                </a:solidFill>
              </a:rPr>
              <a:t>您离职的原因是什么？</a:t>
            </a:r>
            <a:r>
              <a:rPr lang="en-US" altLang="zh-CN" sz="1800" b="1" dirty="0" smtClean="0">
                <a:solidFill>
                  <a:schemeClr val="tx1"/>
                </a:solidFill>
              </a:rPr>
              <a:t>――</a:t>
            </a:r>
            <a:r>
              <a:rPr lang="zh-CN" altLang="en-US" sz="1800" b="1" dirty="0" smtClean="0">
                <a:solidFill>
                  <a:schemeClr val="tx1"/>
                </a:solidFill>
              </a:rPr>
              <a:t>这是必须要问的问题，涉及员工和组织的融合性。 </a:t>
            </a:r>
            <a:br>
              <a:rPr lang="zh-CN" altLang="en-US" sz="1800" b="1" dirty="0" smtClean="0">
                <a:solidFill>
                  <a:schemeClr val="tx1"/>
                </a:solidFill>
              </a:rPr>
            </a:br>
            <a:r>
              <a:rPr lang="zh-CN" altLang="en-US" sz="1800" b="1" dirty="0" smtClean="0">
                <a:solidFill>
                  <a:schemeClr val="tx1"/>
                </a:solidFill>
              </a:rPr>
              <a:t/>
            </a:r>
            <a:br>
              <a:rPr lang="zh-CN" altLang="en-US" sz="1800" b="1" dirty="0" smtClean="0">
                <a:solidFill>
                  <a:schemeClr val="tx1"/>
                </a:solidFill>
              </a:rPr>
            </a:br>
            <a:r>
              <a:rPr lang="zh-CN" altLang="en-US" sz="1800" b="1" dirty="0" smtClean="0">
                <a:solidFill>
                  <a:schemeClr val="tx1"/>
                </a:solidFill>
              </a:rPr>
              <a:t>您对薪金待遇和福利有什么要求？</a:t>
            </a:r>
            <a:r>
              <a:rPr lang="en-US" altLang="zh-CN" sz="1800" b="1" dirty="0" smtClean="0">
                <a:solidFill>
                  <a:schemeClr val="tx1"/>
                </a:solidFill>
              </a:rPr>
              <a:t>――</a:t>
            </a:r>
            <a:r>
              <a:rPr lang="zh-CN" altLang="en-US" sz="1800" b="1" dirty="0" smtClean="0">
                <a:solidFill>
                  <a:schemeClr val="tx1"/>
                </a:solidFill>
              </a:rPr>
              <a:t>这个问题的重要性更是不必多言。 </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Grp="1" noChangeArrowheads="1"/>
          </p:cNvSpPr>
          <p:nvPr>
            <p:ph type="title"/>
          </p:nvPr>
        </p:nvSpPr>
        <p:spPr/>
        <p:txBody>
          <a:bodyPr/>
          <a:lstStyle/>
          <a:p>
            <a:pPr eaLnBrk="1" hangingPunct="1"/>
            <a:r>
              <a:rPr lang="zh-CN" altLang="en-US" b="1" dirty="0" smtClean="0"/>
              <a:t>面试提问清单</a:t>
            </a:r>
          </a:p>
        </p:txBody>
      </p:sp>
      <p:sp>
        <p:nvSpPr>
          <p:cNvPr id="119811" name="Rectangle 1027"/>
          <p:cNvSpPr>
            <a:spLocks noGrp="1" noChangeArrowheads="1"/>
          </p:cNvSpPr>
          <p:nvPr>
            <p:ph idx="1"/>
          </p:nvPr>
        </p:nvSpPr>
        <p:spPr/>
        <p:txBody>
          <a:bodyPr/>
          <a:lstStyle/>
          <a:p>
            <a:pPr eaLnBrk="1" hangingPunct="1">
              <a:buFont typeface="Wingdings" pitchFamily="2" charset="2"/>
              <a:buNone/>
            </a:pPr>
            <a:r>
              <a:rPr lang="en-US" altLang="zh-CN" dirty="0" smtClean="0"/>
              <a:t>1</a:t>
            </a:r>
            <a:r>
              <a:rPr lang="zh-CN" altLang="en-US" dirty="0" smtClean="0"/>
              <a:t>、</a:t>
            </a:r>
            <a:r>
              <a:rPr lang="zh-CN" altLang="en-US" b="1" dirty="0" smtClean="0"/>
              <a:t>导入性问</a:t>
            </a:r>
            <a:r>
              <a:rPr lang="zh-CN" altLang="en-US" b="1" dirty="0" smtClean="0"/>
              <a:t>题</a:t>
            </a:r>
            <a:endParaRPr lang="zh-CN" altLang="en-US" b="1" dirty="0" smtClean="0"/>
          </a:p>
        </p:txBody>
      </p:sp>
    </p:spTree>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5"/>
          <p:cNvSpPr>
            <a:spLocks noGrp="1" noChangeArrowheads="1"/>
          </p:cNvSpPr>
          <p:nvPr>
            <p:ph type="title"/>
          </p:nvPr>
        </p:nvSpPr>
        <p:spPr/>
        <p:txBody>
          <a:bodyPr/>
          <a:lstStyle/>
          <a:p>
            <a:pPr eaLnBrk="1" hangingPunct="1"/>
            <a:r>
              <a:rPr lang="zh-CN" altLang="en-US" b="1" smtClean="0"/>
              <a:t>有关工作经验的问题</a:t>
            </a:r>
          </a:p>
        </p:txBody>
      </p:sp>
      <p:sp>
        <p:nvSpPr>
          <p:cNvPr id="120834" name="Rectangle 3"/>
          <p:cNvSpPr>
            <a:spLocks noGrp="1" noChangeArrowheads="1"/>
          </p:cNvSpPr>
          <p:nvPr>
            <p:ph idx="1"/>
          </p:nvPr>
        </p:nvSpPr>
        <p:spPr>
          <a:xfrm>
            <a:off x="684213" y="1700213"/>
            <a:ext cx="7772400" cy="5334000"/>
          </a:xfrm>
        </p:spPr>
        <p:txBody>
          <a:bodyPr/>
          <a:lstStyle/>
          <a:p>
            <a:pPr eaLnBrk="1" hangingPunct="1">
              <a:buFont typeface="Wingdings" pitchFamily="2" charset="2"/>
              <a:buNone/>
            </a:pPr>
            <a:r>
              <a:rPr lang="en-US" altLang="zh-CN" sz="2400" b="1" dirty="0" smtClean="0"/>
              <a:t>    </a:t>
            </a:r>
          </a:p>
          <a:p>
            <a:pPr eaLnBrk="1" hangingPunct="1">
              <a:buFont typeface="Wingdings" pitchFamily="2" charset="2"/>
              <a:buNone/>
            </a:pPr>
            <a:r>
              <a:rPr lang="en-US" altLang="zh-CN" sz="2400" b="1" dirty="0" smtClean="0"/>
              <a:t>    </a:t>
            </a:r>
            <a:endParaRPr lang="en-US" altLang="zh-CN" sz="2400" dirty="0" smtClean="0"/>
          </a:p>
        </p:txBody>
      </p:sp>
    </p:spTree>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title"/>
          </p:nvPr>
        </p:nvSpPr>
        <p:spPr/>
        <p:txBody>
          <a:bodyPr/>
          <a:lstStyle/>
          <a:p>
            <a:pPr eaLnBrk="1" hangingPunct="1"/>
            <a:r>
              <a:rPr lang="zh-CN" altLang="en-US" b="1" smtClean="0"/>
              <a:t>有关工作能力方面的问题</a:t>
            </a:r>
          </a:p>
        </p:txBody>
      </p:sp>
    </p:spTree>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title"/>
          </p:nvPr>
        </p:nvSpPr>
        <p:spPr>
          <a:noFill/>
        </p:spPr>
        <p:txBody>
          <a:bodyPr/>
          <a:lstStyle/>
          <a:p>
            <a:pPr eaLnBrk="1" hangingPunct="1"/>
            <a:r>
              <a:rPr lang="zh-CN" altLang="en-US" b="1" smtClean="0"/>
              <a:t>对在原单位任职较长的人问：</a:t>
            </a:r>
          </a:p>
        </p:txBody>
      </p:sp>
      <p:sp>
        <p:nvSpPr>
          <p:cNvPr id="4" name="内容占位符 3"/>
          <p:cNvSpPr>
            <a:spLocks noGrp="1"/>
          </p:cNvSpPr>
          <p:nvPr>
            <p:ph idx="1"/>
          </p:nvPr>
        </p:nvSpPr>
        <p:spPr/>
        <p:txBody>
          <a:bodyPr/>
          <a:lstStyle/>
          <a:p>
            <a:endParaRPr lang="zh-CN" altLang="en-US"/>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125538" y="3429000"/>
            <a:ext cx="6892925" cy="549275"/>
          </a:xfrm>
          <a:prstGeom prst="rect">
            <a:avLst/>
          </a:prstGeom>
          <a:noFill/>
          <a:ln w="12699">
            <a:noFill/>
            <a:miter lim="800000"/>
            <a:headEnd type="none" w="sm" len="sm"/>
            <a:tailEnd type="none" w="sm" len="sm"/>
          </a:ln>
        </p:spPr>
        <p:txBody>
          <a:bodyPr>
            <a:spAutoFit/>
          </a:bodyPr>
          <a:lstStyle/>
          <a:p>
            <a:pPr>
              <a:spcBef>
                <a:spcPct val="50000"/>
              </a:spcBef>
            </a:pPr>
            <a:r>
              <a:rPr lang="en-US" altLang="zh-CN" sz="3000" b="0">
                <a:latin typeface="楷体" pitchFamily="18" charset="-122"/>
                <a:ea typeface="楷体" pitchFamily="18" charset="-122"/>
              </a:rPr>
              <a:t> </a:t>
            </a:r>
          </a:p>
        </p:txBody>
      </p:sp>
      <p:sp>
        <p:nvSpPr>
          <p:cNvPr id="53251" name="Text Box 3"/>
          <p:cNvSpPr txBox="1">
            <a:spLocks noChangeArrowheads="1"/>
          </p:cNvSpPr>
          <p:nvPr/>
        </p:nvSpPr>
        <p:spPr bwMode="auto">
          <a:xfrm>
            <a:off x="844550" y="1752600"/>
            <a:ext cx="6892925" cy="1920875"/>
          </a:xfrm>
          <a:prstGeom prst="rect">
            <a:avLst/>
          </a:prstGeom>
          <a:noFill/>
          <a:ln w="12699">
            <a:noFill/>
            <a:miter lim="800000"/>
            <a:headEnd type="none" w="sm" len="sm"/>
            <a:tailEnd type="none" w="sm" len="sm"/>
          </a:ln>
        </p:spPr>
        <p:txBody>
          <a:bodyPr>
            <a:spAutoFit/>
          </a:bodyPr>
          <a:lstStyle/>
          <a:p>
            <a:pPr algn="ctr">
              <a:spcBef>
                <a:spcPct val="50000"/>
              </a:spcBef>
            </a:pPr>
            <a:endParaRPr lang="en-US" altLang="zh-CN" sz="3000" b="0" dirty="0">
              <a:latin typeface="楷体" pitchFamily="18" charset="-122"/>
              <a:ea typeface="楷体" pitchFamily="18" charset="-122"/>
            </a:endParaRPr>
          </a:p>
          <a:p>
            <a:pPr>
              <a:spcBef>
                <a:spcPct val="50000"/>
              </a:spcBef>
            </a:pPr>
            <a:r>
              <a:rPr lang="zh-CN" altLang="en-US" sz="3000" b="0" dirty="0">
                <a:latin typeface="楷体" pitchFamily="18" charset="-122"/>
                <a:ea typeface="楷体" pitchFamily="18" charset="-122"/>
              </a:rPr>
              <a:t>履历的拉丁文的意思是</a:t>
            </a:r>
            <a:r>
              <a:rPr lang="zh-CN" altLang="en-US" sz="3000" b="0" dirty="0">
                <a:latin typeface="Times New Roman" pitchFamily="18" charset="0"/>
                <a:ea typeface="楷体" pitchFamily="18" charset="-122"/>
              </a:rPr>
              <a:t>“</a:t>
            </a:r>
            <a:r>
              <a:rPr lang="zh-CN" altLang="en-US" sz="3000" b="0" dirty="0">
                <a:latin typeface="楷体" pitchFamily="18" charset="-122"/>
                <a:ea typeface="楷体" pitchFamily="18" charset="-122"/>
              </a:rPr>
              <a:t>人生</a:t>
            </a:r>
            <a:r>
              <a:rPr lang="zh-CN" altLang="en-US" sz="3000" b="0" dirty="0">
                <a:latin typeface="Times New Roman" pitchFamily="18" charset="0"/>
                <a:ea typeface="楷体" pitchFamily="18" charset="-122"/>
              </a:rPr>
              <a:t>”</a:t>
            </a:r>
            <a:r>
              <a:rPr lang="zh-CN" altLang="en-US" sz="3000" b="0" dirty="0">
                <a:latin typeface="楷体" pitchFamily="18" charset="-122"/>
                <a:ea typeface="楷体" pitchFamily="18" charset="-122"/>
              </a:rPr>
              <a:t>之意。</a:t>
            </a:r>
          </a:p>
          <a:p>
            <a:pPr>
              <a:spcBef>
                <a:spcPct val="50000"/>
              </a:spcBef>
            </a:pPr>
            <a:r>
              <a:rPr lang="zh-CN" altLang="en-US" sz="3000" b="0" dirty="0">
                <a:latin typeface="楷体" pitchFamily="18" charset="-122"/>
                <a:ea typeface="楷体" pitchFamily="18" charset="-122"/>
              </a:rPr>
              <a:t>简历</a:t>
            </a:r>
          </a:p>
        </p:txBody>
      </p:sp>
      <p:sp>
        <p:nvSpPr>
          <p:cNvPr id="53252" name="Text Box 4"/>
          <p:cNvSpPr txBox="1">
            <a:spLocks noChangeArrowheads="1"/>
          </p:cNvSpPr>
          <p:nvPr/>
        </p:nvSpPr>
        <p:spPr bwMode="auto">
          <a:xfrm>
            <a:off x="1336675" y="3200400"/>
            <a:ext cx="6751638" cy="549275"/>
          </a:xfrm>
          <a:prstGeom prst="rect">
            <a:avLst/>
          </a:prstGeom>
          <a:noFill/>
          <a:ln w="12699">
            <a:noFill/>
            <a:miter lim="800000"/>
            <a:headEnd type="none" w="sm" len="sm"/>
            <a:tailEnd type="none" w="sm" len="sm"/>
          </a:ln>
        </p:spPr>
        <p:txBody>
          <a:bodyPr>
            <a:spAutoFit/>
          </a:bodyPr>
          <a:lstStyle/>
          <a:p>
            <a:pPr algn="ctr">
              <a:spcBef>
                <a:spcPct val="50000"/>
              </a:spcBef>
            </a:pPr>
            <a:endParaRPr lang="en-US" altLang="zh-CN" sz="3000" b="0">
              <a:latin typeface="楷体" pitchFamily="18" charset="-122"/>
              <a:ea typeface="楷体" pitchFamily="18" charset="-122"/>
            </a:endParaRPr>
          </a:p>
        </p:txBody>
      </p:sp>
      <p:pic>
        <p:nvPicPr>
          <p:cNvPr id="53253" name="Picture 6" descr="diploma"/>
          <p:cNvPicPr>
            <a:picLocks noChangeAspect="1" noChangeArrowheads="1"/>
          </p:cNvPicPr>
          <p:nvPr/>
        </p:nvPicPr>
        <p:blipFill>
          <a:blip r:embed="rId3" cstate="print"/>
          <a:srcRect/>
          <a:stretch>
            <a:fillRect/>
          </a:stretch>
        </p:blipFill>
        <p:spPr bwMode="auto">
          <a:xfrm>
            <a:off x="6048375" y="3276600"/>
            <a:ext cx="1917700" cy="2438400"/>
          </a:xfrm>
          <a:prstGeom prst="rect">
            <a:avLst/>
          </a:prstGeom>
          <a:noFill/>
          <a:ln w="9525">
            <a:noFill/>
            <a:miter lim="800000"/>
            <a:headEnd/>
            <a:tailEnd/>
          </a:ln>
        </p:spPr>
      </p:pic>
      <p:sp>
        <p:nvSpPr>
          <p:cNvPr id="53254" name="Rectangle 7"/>
          <p:cNvSpPr>
            <a:spLocks noGrp="1" noChangeArrowheads="1"/>
          </p:cNvSpPr>
          <p:nvPr>
            <p:ph type="title"/>
          </p:nvPr>
        </p:nvSpPr>
        <p:spPr/>
        <p:txBody>
          <a:bodyPr/>
          <a:lstStyle/>
          <a:p>
            <a:pPr eaLnBrk="1" hangingPunct="1"/>
            <a:r>
              <a:rPr lang="zh-CN" altLang="en-US" smtClean="0"/>
              <a:t>筛选简历</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title"/>
          </p:nvPr>
        </p:nvSpPr>
        <p:spPr/>
        <p:txBody>
          <a:bodyPr/>
          <a:lstStyle/>
          <a:p>
            <a:pPr eaLnBrk="1" hangingPunct="1"/>
            <a:r>
              <a:rPr lang="zh-CN" altLang="en-US" b="1" smtClean="0"/>
              <a:t>对于经常跳槽的人问：</a:t>
            </a:r>
          </a:p>
        </p:txBody>
      </p:sp>
      <p:sp>
        <p:nvSpPr>
          <p:cNvPr id="4" name="内容占位符 3"/>
          <p:cNvSpPr>
            <a:spLocks noGrp="1"/>
          </p:cNvSpPr>
          <p:nvPr>
            <p:ph idx="1"/>
          </p:nvPr>
        </p:nvSpPr>
        <p:spPr/>
        <p:txBody>
          <a:bodyPr/>
          <a:lstStyle/>
          <a:p>
            <a:endParaRPr lang="zh-CN" altLang="en-US"/>
          </a:p>
        </p:txBody>
      </p:sp>
    </p:spTree>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title"/>
          </p:nvPr>
        </p:nvSpPr>
        <p:spPr/>
        <p:txBody>
          <a:bodyPr/>
          <a:lstStyle/>
          <a:p>
            <a:pPr eaLnBrk="1" hangingPunct="1"/>
            <a:r>
              <a:rPr lang="zh-CN" altLang="en-US" b="1" smtClean="0"/>
              <a:t>有关求职动机方面的问题</a:t>
            </a:r>
          </a:p>
        </p:txBody>
      </p:sp>
      <p:sp>
        <p:nvSpPr>
          <p:cNvPr id="4" name="内容占位符 3"/>
          <p:cNvSpPr>
            <a:spLocks noGrp="1"/>
          </p:cNvSpPr>
          <p:nvPr>
            <p:ph idx="1"/>
          </p:nvPr>
        </p:nvSpPr>
        <p:spPr/>
        <p:txBody>
          <a:bodyPr/>
          <a:lstStyle/>
          <a:p>
            <a:endParaRPr lang="zh-CN" altLang="en-US"/>
          </a:p>
        </p:txBody>
      </p:sp>
    </p:spTree>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title"/>
          </p:nvPr>
        </p:nvSpPr>
        <p:spPr/>
        <p:txBody>
          <a:bodyPr/>
          <a:lstStyle/>
          <a:p>
            <a:pPr eaLnBrk="1" hangingPunct="1"/>
            <a:r>
              <a:rPr lang="zh-CN" altLang="en-US" b="1" smtClean="0"/>
              <a:t>关于个人背景的问题</a:t>
            </a:r>
          </a:p>
        </p:txBody>
      </p:sp>
      <p:sp>
        <p:nvSpPr>
          <p:cNvPr id="4" name="内容占位符 3"/>
          <p:cNvSpPr>
            <a:spLocks noGrp="1"/>
          </p:cNvSpPr>
          <p:nvPr>
            <p:ph idx="1"/>
          </p:nvPr>
        </p:nvSpPr>
        <p:spPr/>
        <p:txBody>
          <a:bodyPr/>
          <a:lstStyle/>
          <a:p>
            <a:endParaRPr lang="zh-CN" altLang="en-US"/>
          </a:p>
        </p:txBody>
      </p:sp>
    </p:spTree>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title"/>
          </p:nvPr>
        </p:nvSpPr>
        <p:spPr/>
        <p:txBody>
          <a:bodyPr/>
          <a:lstStyle/>
          <a:p>
            <a:pPr eaLnBrk="1" hangingPunct="1"/>
            <a:r>
              <a:rPr lang="zh-CN" altLang="en-US" b="1" smtClean="0"/>
              <a:t>关于团队合作方面的问题</a:t>
            </a:r>
          </a:p>
        </p:txBody>
      </p:sp>
      <p:sp>
        <p:nvSpPr>
          <p:cNvPr id="4" name="内容占位符 3"/>
          <p:cNvSpPr>
            <a:spLocks noGrp="1"/>
          </p:cNvSpPr>
          <p:nvPr>
            <p:ph idx="1"/>
          </p:nvPr>
        </p:nvSpPr>
        <p:spPr/>
        <p:txBody>
          <a:bodyPr/>
          <a:lstStyle/>
          <a:p>
            <a:endParaRPr lang="zh-CN" altLang="en-US"/>
          </a:p>
        </p:txBody>
      </p:sp>
    </p:spTree>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title"/>
          </p:nvPr>
        </p:nvSpPr>
        <p:spPr/>
        <p:txBody>
          <a:bodyPr/>
          <a:lstStyle/>
          <a:p>
            <a:pPr eaLnBrk="1" hangingPunct="1"/>
            <a:r>
              <a:rPr lang="zh-CN" altLang="en-US" b="1" smtClean="0"/>
              <a:t>有关压力的问题</a:t>
            </a:r>
          </a:p>
        </p:txBody>
      </p:sp>
      <p:sp>
        <p:nvSpPr>
          <p:cNvPr id="4" name="内容占位符 3"/>
          <p:cNvSpPr>
            <a:spLocks noGrp="1"/>
          </p:cNvSpPr>
          <p:nvPr>
            <p:ph idx="1"/>
          </p:nvPr>
        </p:nvSpPr>
        <p:spPr/>
        <p:txBody>
          <a:bodyPr/>
          <a:lstStyle/>
          <a:p>
            <a:endParaRPr lang="zh-CN" altLang="en-US"/>
          </a:p>
        </p:txBody>
      </p:sp>
    </p:spTree>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title"/>
          </p:nvPr>
        </p:nvSpPr>
        <p:spPr/>
        <p:txBody>
          <a:bodyPr/>
          <a:lstStyle/>
          <a:p>
            <a:pPr eaLnBrk="1" hangingPunct="1"/>
            <a:r>
              <a:rPr lang="zh-CN" altLang="en-US" b="1" smtClean="0"/>
              <a:t>延伸性的问题</a:t>
            </a:r>
          </a:p>
        </p:txBody>
      </p:sp>
      <p:sp>
        <p:nvSpPr>
          <p:cNvPr id="4" name="内容占位符 3"/>
          <p:cNvSpPr>
            <a:spLocks noGrp="1"/>
          </p:cNvSpPr>
          <p:nvPr>
            <p:ph idx="1"/>
          </p:nvPr>
        </p:nvSpPr>
        <p:spPr/>
        <p:txBody>
          <a:bodyPr/>
          <a:lstStyle/>
          <a:p>
            <a:endParaRPr lang="zh-CN" altLang="en-US"/>
          </a:p>
        </p:txBody>
      </p:sp>
    </p:spTree>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title"/>
          </p:nvPr>
        </p:nvSpPr>
        <p:spPr/>
        <p:txBody>
          <a:bodyPr/>
          <a:lstStyle/>
          <a:p>
            <a:pPr eaLnBrk="1" hangingPunct="1"/>
            <a:r>
              <a:rPr lang="zh-CN" altLang="en-US" smtClean="0"/>
              <a:t>开放性问题</a:t>
            </a:r>
          </a:p>
        </p:txBody>
      </p:sp>
      <p:sp>
        <p:nvSpPr>
          <p:cNvPr id="138242" name="Rectangle 2"/>
          <p:cNvSpPr>
            <a:spLocks noGrp="1" noChangeArrowheads="1"/>
          </p:cNvSpPr>
          <p:nvPr>
            <p:ph idx="1"/>
          </p:nvPr>
        </p:nvSpPr>
        <p:spPr>
          <a:xfrm>
            <a:off x="755650" y="1989138"/>
            <a:ext cx="7772400" cy="4868862"/>
          </a:xfrm>
        </p:spPr>
        <p:txBody>
          <a:bodyPr/>
          <a:lstStyle/>
          <a:p>
            <a:pPr eaLnBrk="1" hangingPunct="1"/>
            <a:r>
              <a:rPr lang="zh-CN" altLang="en-US" smtClean="0"/>
              <a:t>策划一个很受欢迎的方案；</a:t>
            </a:r>
          </a:p>
          <a:p>
            <a:pPr eaLnBrk="1" hangingPunct="1"/>
            <a:r>
              <a:rPr lang="zh-CN" altLang="en-US" smtClean="0"/>
              <a:t>预料到潜在问题，采取主动的对策；</a:t>
            </a:r>
          </a:p>
          <a:p>
            <a:pPr eaLnBrk="1" hangingPunct="1"/>
            <a:r>
              <a:rPr lang="zh-CN" altLang="en-US" smtClean="0"/>
              <a:t>根据有限的事实做出重要决策；</a:t>
            </a:r>
          </a:p>
          <a:p>
            <a:pPr eaLnBrk="1" hangingPunct="1"/>
            <a:r>
              <a:rPr lang="zh-CN" altLang="en-US" smtClean="0"/>
              <a:t>不得不做出一项不受欢迎的决策；</a:t>
            </a:r>
          </a:p>
          <a:p>
            <a:pPr eaLnBrk="1" hangingPunct="1"/>
            <a:r>
              <a:rPr lang="zh-CN" altLang="en-US" smtClean="0"/>
              <a:t>容忍与自己不同的意见；</a:t>
            </a:r>
          </a:p>
          <a:p>
            <a:pPr eaLnBrk="1" hangingPunct="1"/>
            <a:r>
              <a:rPr lang="zh-CN" altLang="en-US" smtClean="0"/>
              <a:t>成功授权一个项目；</a:t>
            </a:r>
          </a:p>
          <a:p>
            <a:pPr eaLnBrk="1" hangingPunct="1"/>
            <a:r>
              <a:rPr lang="zh-CN" altLang="en-US" smtClean="0"/>
              <a:t>与一个愤怒的顾客或员工打交道等。</a:t>
            </a:r>
          </a:p>
        </p:txBody>
      </p:sp>
    </p:spTree>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871538" y="782638"/>
            <a:ext cx="8162925" cy="701675"/>
          </a:xfrm>
        </p:spPr>
        <p:txBody>
          <a:bodyPr>
            <a:normAutofit fontScale="90000"/>
          </a:bodyPr>
          <a:lstStyle/>
          <a:p>
            <a:pPr eaLnBrk="1" hangingPunct="1"/>
            <a:r>
              <a:rPr lang="zh-CN" altLang="en-US" b="1" smtClean="0"/>
              <a:t>十个最佳提问</a:t>
            </a:r>
          </a:p>
        </p:txBody>
      </p:sp>
      <p:sp>
        <p:nvSpPr>
          <p:cNvPr id="139267" name="Rectangle 3"/>
          <p:cNvSpPr>
            <a:spLocks noGrp="1" noChangeArrowheads="1"/>
          </p:cNvSpPr>
          <p:nvPr>
            <p:ph idx="1"/>
          </p:nvPr>
        </p:nvSpPr>
        <p:spPr>
          <a:xfrm>
            <a:off x="684213" y="1844675"/>
            <a:ext cx="7772400" cy="4114800"/>
          </a:xfrm>
        </p:spPr>
        <p:txBody>
          <a:bodyPr/>
          <a:lstStyle/>
          <a:p>
            <a:pPr eaLnBrk="1" hangingPunct="1">
              <a:lnSpc>
                <a:spcPct val="90000"/>
              </a:lnSpc>
            </a:pPr>
            <a:r>
              <a:rPr lang="zh-CN" altLang="en-US" smtClean="0"/>
              <a:t>请你用几个恰当的形容词描述你自己</a:t>
            </a:r>
          </a:p>
          <a:p>
            <a:pPr eaLnBrk="1" hangingPunct="1">
              <a:lnSpc>
                <a:spcPct val="90000"/>
              </a:lnSpc>
            </a:pPr>
            <a:r>
              <a:rPr lang="zh-CN" altLang="en-US" smtClean="0"/>
              <a:t>在你的职业生涯中，最大的成功和最大的失败各是什么？</a:t>
            </a:r>
          </a:p>
          <a:p>
            <a:pPr eaLnBrk="1" hangingPunct="1">
              <a:lnSpc>
                <a:spcPct val="90000"/>
              </a:lnSpc>
            </a:pPr>
            <a:r>
              <a:rPr lang="zh-CN" altLang="en-US" smtClean="0"/>
              <a:t>你曾经得到的最有用的批评是什么？</a:t>
            </a:r>
          </a:p>
          <a:p>
            <a:pPr eaLnBrk="1" hangingPunct="1">
              <a:lnSpc>
                <a:spcPct val="90000"/>
              </a:lnSpc>
            </a:pPr>
            <a:r>
              <a:rPr lang="zh-CN" altLang="en-US" smtClean="0"/>
              <a:t>请描述一下曾和你工作上配合最好的上级和下级？</a:t>
            </a:r>
          </a:p>
          <a:p>
            <a:pPr eaLnBrk="1" hangingPunct="1">
              <a:lnSpc>
                <a:spcPct val="90000"/>
              </a:lnSpc>
            </a:pPr>
            <a:r>
              <a:rPr lang="zh-CN" altLang="en-US" smtClean="0"/>
              <a:t>如果你的前任主管能够影响你的话，他会对你的工作业绩的那些方面作出调整？</a:t>
            </a:r>
          </a:p>
          <a:p>
            <a:pPr eaLnBrk="1" hangingPunct="1">
              <a:lnSpc>
                <a:spcPct val="90000"/>
              </a:lnSpc>
            </a:pPr>
            <a:endParaRPr lang="en-US" altLang="zh-CN" smtClean="0"/>
          </a:p>
        </p:txBody>
      </p:sp>
    </p:spTree>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idx="1"/>
          </p:nvPr>
        </p:nvSpPr>
        <p:spPr>
          <a:xfrm>
            <a:off x="539552" y="1052736"/>
            <a:ext cx="7772400" cy="5181600"/>
          </a:xfrm>
        </p:spPr>
        <p:txBody>
          <a:bodyPr>
            <a:normAutofit lnSpcReduction="10000"/>
          </a:bodyPr>
          <a:lstStyle/>
          <a:p>
            <a:pPr eaLnBrk="1" hangingPunct="1">
              <a:lnSpc>
                <a:spcPct val="90000"/>
              </a:lnSpc>
            </a:pPr>
            <a:r>
              <a:rPr lang="zh-CN" altLang="en-US" dirty="0" smtClean="0"/>
              <a:t>如果你有机会重新选择的话，你会选择做什么工作？</a:t>
            </a:r>
          </a:p>
          <a:p>
            <a:pPr eaLnBrk="1" hangingPunct="1">
              <a:lnSpc>
                <a:spcPct val="90000"/>
              </a:lnSpc>
            </a:pPr>
            <a:r>
              <a:rPr lang="zh-CN" altLang="en-US" dirty="0" smtClean="0"/>
              <a:t>描述一下你曾经作出的一项最困难的决策。现在看，你的决策是最佳的吗？为什么是或不是？</a:t>
            </a:r>
          </a:p>
          <a:p>
            <a:pPr eaLnBrk="1" hangingPunct="1">
              <a:lnSpc>
                <a:spcPct val="90000"/>
              </a:lnSpc>
            </a:pPr>
            <a:r>
              <a:rPr lang="zh-CN" altLang="en-US" dirty="0" smtClean="0"/>
              <a:t>如果我询问你的现任主管，他会如何评价你？</a:t>
            </a:r>
          </a:p>
          <a:p>
            <a:pPr eaLnBrk="1" hangingPunct="1">
              <a:lnSpc>
                <a:spcPct val="90000"/>
              </a:lnSpc>
            </a:pPr>
            <a:r>
              <a:rPr lang="zh-CN" altLang="en-US" dirty="0" smtClean="0"/>
              <a:t>如果你得到了这份工作，几个月后，我们发现你的工作并不理想，你认为可能是那些方面出了问题</a:t>
            </a:r>
            <a:r>
              <a:rPr lang="zh-CN" altLang="en-US" dirty="0" smtClean="0"/>
              <a:t>？</a:t>
            </a:r>
            <a:endParaRPr lang="en-US" altLang="zh-CN" dirty="0" smtClean="0"/>
          </a:p>
          <a:p>
            <a:pPr>
              <a:lnSpc>
                <a:spcPct val="90000"/>
              </a:lnSpc>
            </a:pPr>
            <a:r>
              <a:rPr lang="zh-CN" altLang="en-US" dirty="0" smtClean="0"/>
              <a:t>请你告诉我，在工作中那些事情会让你感到满意？那些情况会使你感到沮丧？</a:t>
            </a:r>
          </a:p>
          <a:p>
            <a:pPr eaLnBrk="1" hangingPunct="1">
              <a:lnSpc>
                <a:spcPct val="90000"/>
              </a:lnSpc>
            </a:pPr>
            <a:endParaRPr lang="zh-CN" altLang="en-US" dirty="0" smtClean="0"/>
          </a:p>
          <a:p>
            <a:pPr eaLnBrk="1" hangingPunct="1">
              <a:lnSpc>
                <a:spcPct val="90000"/>
              </a:lnSpc>
            </a:pPr>
            <a:endParaRPr lang="en-US" altLang="zh-CN" dirty="0" smtClean="0"/>
          </a:p>
        </p:txBody>
      </p:sp>
    </p:spTree>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zh-CN" altLang="en-US" b="1" smtClean="0"/>
              <a:t>经常的提问</a:t>
            </a:r>
            <a:endParaRPr lang="zh-CN" altLang="en-US" smtClean="0"/>
          </a:p>
        </p:txBody>
      </p:sp>
      <p:sp>
        <p:nvSpPr>
          <p:cNvPr id="4" name="内容占位符 3"/>
          <p:cNvSpPr>
            <a:spLocks noGrp="1"/>
          </p:cNvSpPr>
          <p:nvPr>
            <p:ph idx="1"/>
          </p:nvPr>
        </p:nvSpPr>
        <p:spPr/>
        <p:txBody>
          <a:bodyPr/>
          <a:lstStyle/>
          <a:p>
            <a:endParaRPr lang="zh-CN" altLang="en-US"/>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3556</TotalTime>
  <Words>15325</Words>
  <Application>Microsoft Office PowerPoint</Application>
  <PresentationFormat>全屏显示(4:3)</PresentationFormat>
  <Paragraphs>1249</Paragraphs>
  <Slides>176</Slides>
  <Notes>34</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176</vt:i4>
      </vt:variant>
    </vt:vector>
  </HeadingPairs>
  <TitlesOfParts>
    <vt:vector size="180" baseType="lpstr">
      <vt:lpstr>自定义设计方案</vt:lpstr>
      <vt:lpstr>文档</vt:lpstr>
      <vt:lpstr>Clip</vt:lpstr>
      <vt:lpstr>图表</vt:lpstr>
      <vt:lpstr>幻灯片 1</vt:lpstr>
      <vt:lpstr>招聘管理趋势</vt:lpstr>
      <vt:lpstr>幻灯片 3</vt:lpstr>
      <vt:lpstr>招聘流程及测评技术</vt:lpstr>
      <vt:lpstr>招聘的程序</vt:lpstr>
      <vt:lpstr>幻灯片 6</vt:lpstr>
      <vt:lpstr>招聘渠道的选择和招聘信息的发布</vt:lpstr>
      <vt:lpstr>选择合适的招聘渠道</vt:lpstr>
      <vt:lpstr>筛选简历</vt:lpstr>
      <vt:lpstr>幻灯片 10</vt:lpstr>
      <vt:lpstr>如何审查申请表?</vt:lpstr>
      <vt:lpstr>人员的有效筛选</vt:lpstr>
      <vt:lpstr>幻灯片 13</vt:lpstr>
      <vt:lpstr>第一次就选对人才的原因？</vt:lpstr>
      <vt:lpstr>幻灯片 15</vt:lpstr>
      <vt:lpstr>招聘成本</vt:lpstr>
      <vt:lpstr>幻灯片 17</vt:lpstr>
      <vt:lpstr>面试在人员招聘中的不可替代性</vt:lpstr>
      <vt:lpstr>心理测试技术</vt:lpstr>
      <vt:lpstr>测试的可靠性和有效性</vt:lpstr>
      <vt:lpstr>面试方法的选择</vt:lpstr>
      <vt:lpstr>无领导小组讨论</vt:lpstr>
      <vt:lpstr>幻灯片 23</vt:lpstr>
      <vt:lpstr>幻灯片 24</vt:lpstr>
      <vt:lpstr>小结</vt:lpstr>
      <vt:lpstr>结构化面试的准备工作</vt:lpstr>
      <vt:lpstr>结构化面试程序</vt:lpstr>
      <vt:lpstr>确定面试考官</vt:lpstr>
      <vt:lpstr>面试考官的行为规范</vt:lpstr>
      <vt:lpstr>幻灯片 30</vt:lpstr>
      <vt:lpstr>合格的面试考官</vt:lpstr>
      <vt:lpstr>带着问题看视频 </vt:lpstr>
      <vt:lpstr>幻灯片 33</vt:lpstr>
      <vt:lpstr>带着问题看视频</vt:lpstr>
      <vt:lpstr>幻灯片 35</vt:lpstr>
      <vt:lpstr>带着问题看视频</vt:lpstr>
      <vt:lpstr>视频中面试官的提问  </vt:lpstr>
      <vt:lpstr>幻灯片 38</vt:lpstr>
      <vt:lpstr>（二）成功招聘的三个原则 </vt:lpstr>
      <vt:lpstr>招聘的原则－－准确</vt:lpstr>
      <vt:lpstr>招聘的原则－－ 公平</vt:lpstr>
      <vt:lpstr>   招聘的原则－－ 认同 </vt:lpstr>
      <vt:lpstr>带着问题看视频</vt:lpstr>
      <vt:lpstr>视频中面试官的提问  </vt:lpstr>
      <vt:lpstr>讨论练习</vt:lpstr>
      <vt:lpstr>讨论练习</vt:lpstr>
      <vt:lpstr>案例分析</vt:lpstr>
      <vt:lpstr>优秀的招聘经理需要具备的招聘技能</vt:lpstr>
      <vt:lpstr>招聘经理的能力之 －－快速学习不同岗位的岗位招聘条件的能力</vt:lpstr>
      <vt:lpstr>招聘经理的能力之 －－有很好的判断能力 </vt:lpstr>
      <vt:lpstr>  招聘经理的能力之 －－了解所在行业的招聘市场知识 </vt:lpstr>
      <vt:lpstr>  招聘经理的能力之 －－要有很好的咨询、辅导能力 </vt:lpstr>
      <vt:lpstr>招聘经理胜任素质模型</vt:lpstr>
      <vt:lpstr>幻灯片 54</vt:lpstr>
      <vt:lpstr>招聘经理胜任素质模型</vt:lpstr>
      <vt:lpstr>面试前的技术准备</vt:lpstr>
      <vt:lpstr>面试KSAOs评价表格</vt:lpstr>
      <vt:lpstr> 一个候选人未来能否作出业绩取决于以下几点：</vt:lpstr>
      <vt:lpstr>胜任素质—考考您 从上到下按顺序排列的为什么这样排列？</vt:lpstr>
      <vt:lpstr>任职者的冰山模型</vt:lpstr>
      <vt:lpstr>幻灯片 61</vt:lpstr>
      <vt:lpstr>设计面试的维度</vt:lpstr>
      <vt:lpstr>素质维度案例</vt:lpstr>
      <vt:lpstr>销售人员的素质测评表</vt:lpstr>
      <vt:lpstr>幻灯片 65</vt:lpstr>
      <vt:lpstr>幻灯片 66</vt:lpstr>
      <vt:lpstr>幻灯片 67</vt:lpstr>
      <vt:lpstr>幻灯片 68</vt:lpstr>
      <vt:lpstr>面试中经常使用的10个测评要素</vt:lpstr>
      <vt:lpstr>幻灯片 70</vt:lpstr>
      <vt:lpstr>幻灯片 71</vt:lpstr>
      <vt:lpstr>幻灯片 72</vt:lpstr>
      <vt:lpstr>幻灯片 73</vt:lpstr>
      <vt:lpstr>CPI人格测量</vt:lpstr>
      <vt:lpstr>幻灯片 75</vt:lpstr>
      <vt:lpstr>霍兰德的职业性向测验</vt:lpstr>
      <vt:lpstr>评价要素清单</vt:lpstr>
      <vt:lpstr>幻灯片 78</vt:lpstr>
      <vt:lpstr>幻灯片 79</vt:lpstr>
      <vt:lpstr>受欢迎的应聘者</vt:lpstr>
      <vt:lpstr>幻灯片 81</vt:lpstr>
      <vt:lpstr>世界500强最看重的能力素质</vt:lpstr>
      <vt:lpstr>设计面试问话提纲</vt:lpstr>
      <vt:lpstr>问题结构</vt:lpstr>
      <vt:lpstr> </vt:lpstr>
      <vt:lpstr>面试提问清单</vt:lpstr>
      <vt:lpstr>有关工作经验的问题</vt:lpstr>
      <vt:lpstr>有关工作能力方面的问题</vt:lpstr>
      <vt:lpstr>对在原单位任职较长的人问：</vt:lpstr>
      <vt:lpstr>对于经常跳槽的人问：</vt:lpstr>
      <vt:lpstr>有关求职动机方面的问题</vt:lpstr>
      <vt:lpstr>关于个人背景的问题</vt:lpstr>
      <vt:lpstr>关于团队合作方面的问题</vt:lpstr>
      <vt:lpstr>有关压力的问题</vt:lpstr>
      <vt:lpstr>延伸性的问题</vt:lpstr>
      <vt:lpstr>开放性问题</vt:lpstr>
      <vt:lpstr>十个最佳提问</vt:lpstr>
      <vt:lpstr>幻灯片 98</vt:lpstr>
      <vt:lpstr>经常的提问</vt:lpstr>
      <vt:lpstr>面试前的心理学知识</vt:lpstr>
      <vt:lpstr>幻灯片 101</vt:lpstr>
      <vt:lpstr>幻灯片 102</vt:lpstr>
      <vt:lpstr>招聘面谈技能之实战演练</vt:lpstr>
      <vt:lpstr>WASP模型</vt:lpstr>
      <vt:lpstr>面试过程</vt:lpstr>
      <vt:lpstr>面试过程五个阶段操作要点</vt:lpstr>
      <vt:lpstr>幻灯片 107</vt:lpstr>
      <vt:lpstr>幻灯片 108</vt:lpstr>
      <vt:lpstr>第一节   面试预备阶段</vt:lpstr>
      <vt:lpstr>幻灯片 110</vt:lpstr>
      <vt:lpstr>幻灯片 111</vt:lpstr>
      <vt:lpstr>幻灯片 112</vt:lpstr>
      <vt:lpstr>幻灯片 113</vt:lpstr>
      <vt:lpstr>预备阶段的方式、目的和要点</vt:lpstr>
      <vt:lpstr>面试预备阶段典型问题</vt:lpstr>
      <vt:lpstr>面试预备如何做？</vt:lpstr>
      <vt:lpstr>面试预备如何做？</vt:lpstr>
      <vt:lpstr>建  议</vt:lpstr>
      <vt:lpstr>幻灯片 119</vt:lpstr>
      <vt:lpstr>幻灯片 120</vt:lpstr>
      <vt:lpstr>幻灯片 121</vt:lpstr>
      <vt:lpstr>幻灯片 122</vt:lpstr>
      <vt:lpstr>幻灯片 123</vt:lpstr>
      <vt:lpstr>幻灯片 124</vt:lpstr>
      <vt:lpstr>幻灯片 125</vt:lpstr>
      <vt:lpstr>无效面试提问的避免方法</vt:lpstr>
      <vt:lpstr>行为性问题</vt:lpstr>
      <vt:lpstr>有效的问题表达：STAR结构</vt:lpstr>
      <vt:lpstr>行为表现和面试相结合</vt:lpstr>
      <vt:lpstr>自   检          请你根据本岗位工作需要写出一些符合STAR方法要求的问题。  __________________________________________________________________________________________________________________________________________</vt:lpstr>
      <vt:lpstr>幻灯片 131</vt:lpstr>
      <vt:lpstr>问行为表现问题的步骤</vt:lpstr>
      <vt:lpstr>幻灯片 133</vt:lpstr>
      <vt:lpstr>幻灯片 134</vt:lpstr>
      <vt:lpstr>探询提问：</vt:lpstr>
      <vt:lpstr>幻灯片 136</vt:lpstr>
      <vt:lpstr>幻灯片 137</vt:lpstr>
      <vt:lpstr>第三节   工资谈判</vt:lpstr>
      <vt:lpstr>幻灯片 139</vt:lpstr>
      <vt:lpstr>幻灯片 140</vt:lpstr>
      <vt:lpstr>幻灯片 141</vt:lpstr>
      <vt:lpstr>幻灯片 142</vt:lpstr>
      <vt:lpstr>幻灯片 143</vt:lpstr>
      <vt:lpstr>幻灯片 144</vt:lpstr>
      <vt:lpstr>幻灯片 145</vt:lpstr>
      <vt:lpstr>幻灯片 146</vt:lpstr>
      <vt:lpstr>幻灯片 147</vt:lpstr>
      <vt:lpstr>幻灯片 148</vt:lpstr>
      <vt:lpstr>第三节   工资谈判</vt:lpstr>
      <vt:lpstr>优秀人才为什么要为你工作 </vt:lpstr>
      <vt:lpstr>做完整的关于行为表现的记录</vt:lpstr>
      <vt:lpstr>如何识别虚假信息</vt:lpstr>
      <vt:lpstr>幻灯片 153</vt:lpstr>
      <vt:lpstr>一个判断：</vt:lpstr>
      <vt:lpstr>一组数据：3V</vt:lpstr>
      <vt:lpstr>行为观察的技巧</vt:lpstr>
      <vt:lpstr>掌语</vt:lpstr>
      <vt:lpstr>指语言</vt:lpstr>
      <vt:lpstr>注视</vt:lpstr>
      <vt:lpstr>点头：</vt:lpstr>
      <vt:lpstr>触摸</vt:lpstr>
      <vt:lpstr>招聘陷阱及解决办法</vt:lpstr>
      <vt:lpstr>幻灯片 163</vt:lpstr>
      <vt:lpstr>面试中的常见错误</vt:lpstr>
      <vt:lpstr>评估中的误区及避免方法</vt:lpstr>
      <vt:lpstr>幻灯片 166</vt:lpstr>
      <vt:lpstr>幻灯片 167</vt:lpstr>
      <vt:lpstr>幻灯片 168</vt:lpstr>
      <vt:lpstr>幻灯片 169</vt:lpstr>
      <vt:lpstr>幻灯片 170</vt:lpstr>
      <vt:lpstr>一项调查：什么因素影响录用</vt:lpstr>
      <vt:lpstr>录用决策的思考步骤</vt:lpstr>
      <vt:lpstr>完成 ------</vt:lpstr>
      <vt:lpstr>幻灯片 174</vt:lpstr>
      <vt:lpstr>小结</vt:lpstr>
      <vt:lpstr>幻灯片 176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浙商的精神气质</dc:title>
  <dc:creator>Hong</dc:creator>
  <cp:lastModifiedBy>Administrator</cp:lastModifiedBy>
  <cp:revision>663</cp:revision>
  <dcterms:created xsi:type="dcterms:W3CDTF">2008-11-24T00:49:28Z</dcterms:created>
  <dcterms:modified xsi:type="dcterms:W3CDTF">2014-03-06T14:28:13Z</dcterms:modified>
</cp:coreProperties>
</file>