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57" r:id="rId3"/>
    <p:sldId id="259" r:id="rId4"/>
    <p:sldId id="281" r:id="rId5"/>
    <p:sldId id="282" r:id="rId6"/>
    <p:sldId id="260" r:id="rId7"/>
    <p:sldId id="359" r:id="rId8"/>
    <p:sldId id="360" r:id="rId9"/>
    <p:sldId id="261" r:id="rId10"/>
    <p:sldId id="262" r:id="rId11"/>
    <p:sldId id="283" r:id="rId12"/>
    <p:sldId id="325" r:id="rId13"/>
    <p:sldId id="263" r:id="rId14"/>
    <p:sldId id="264" r:id="rId15"/>
    <p:sldId id="265" r:id="rId16"/>
    <p:sldId id="284" r:id="rId17"/>
    <p:sldId id="266" r:id="rId18"/>
    <p:sldId id="269" r:id="rId19"/>
    <p:sldId id="285" r:id="rId20"/>
    <p:sldId id="270" r:id="rId21"/>
    <p:sldId id="271" r:id="rId22"/>
    <p:sldId id="272" r:id="rId23"/>
    <p:sldId id="273" r:id="rId24"/>
    <p:sldId id="267" r:id="rId25"/>
    <p:sldId id="274" r:id="rId26"/>
    <p:sldId id="275" r:id="rId27"/>
    <p:sldId id="276" r:id="rId28"/>
    <p:sldId id="330" r:id="rId29"/>
    <p:sldId id="331" r:id="rId30"/>
    <p:sldId id="268" r:id="rId31"/>
    <p:sldId id="277" r:id="rId32"/>
    <p:sldId id="293" r:id="rId33"/>
    <p:sldId id="294" r:id="rId34"/>
    <p:sldId id="278" r:id="rId35"/>
    <p:sldId id="279" r:id="rId36"/>
    <p:sldId id="296" r:id="rId37"/>
    <p:sldId id="280" r:id="rId38"/>
    <p:sldId id="297" r:id="rId39"/>
    <p:sldId id="298" r:id="rId40"/>
    <p:sldId id="300" r:id="rId41"/>
    <p:sldId id="301" r:id="rId42"/>
    <p:sldId id="304" r:id="rId43"/>
    <p:sldId id="258" r:id="rId44"/>
    <p:sldId id="324" r:id="rId4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showPr>
  <p:clrMru>
    <a:srgbClr val="0000CC"/>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C835ED-656A-4DF4-8591-C0A3D614FDCD}" type="datetimeFigureOut">
              <a:rPr lang="zh-CN" altLang="en-US" smtClean="0"/>
              <a:pPr/>
              <a:t>2014/5/7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2575B4-CE25-4E65-B13F-44C0DF7C9EB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以色列在</a:t>
            </a:r>
            <a:r>
              <a:rPr lang="en-US" altLang="zh-CN" dirty="0" smtClean="0"/>
              <a:t>2</a:t>
            </a:r>
            <a:r>
              <a:rPr lang="zh-CN" altLang="en-US" dirty="0" smtClean="0"/>
              <a:t>千年前，国家被征服，人民分散在世界各地，为什么还能恢复和强盛起来？因为他们国家文化还在。</a:t>
            </a:r>
            <a:endParaRPr lang="zh-CN" altLang="en-US" dirty="0"/>
          </a:p>
        </p:txBody>
      </p:sp>
      <p:sp>
        <p:nvSpPr>
          <p:cNvPr id="4" name="灯片编号占位符 3"/>
          <p:cNvSpPr>
            <a:spLocks noGrp="1"/>
          </p:cNvSpPr>
          <p:nvPr>
            <p:ph type="sldNum" sz="quarter" idx="10"/>
          </p:nvPr>
        </p:nvSpPr>
        <p:spPr/>
        <p:txBody>
          <a:bodyPr/>
          <a:lstStyle/>
          <a:p>
            <a:fld id="{A82575B4-CE25-4E65-B13F-44C0DF7C9EB1}" type="slidenum">
              <a:rPr lang="zh-CN" altLang="en-US" smtClean="0"/>
              <a:pPr/>
              <a:t>6</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以色列在</a:t>
            </a:r>
            <a:r>
              <a:rPr lang="en-US" altLang="zh-CN" dirty="0" smtClean="0"/>
              <a:t>2</a:t>
            </a:r>
            <a:r>
              <a:rPr lang="zh-CN" altLang="en-US" dirty="0" smtClean="0"/>
              <a:t>千年前，国家被征服，人民分散在世界各地，为什么还能恢复和强盛起来？因为他们国家文化还在。</a:t>
            </a:r>
            <a:endParaRPr lang="zh-CN" altLang="en-US" dirty="0"/>
          </a:p>
        </p:txBody>
      </p:sp>
      <p:sp>
        <p:nvSpPr>
          <p:cNvPr id="4" name="灯片编号占位符 3"/>
          <p:cNvSpPr>
            <a:spLocks noGrp="1"/>
          </p:cNvSpPr>
          <p:nvPr>
            <p:ph type="sldNum" sz="quarter" idx="10"/>
          </p:nvPr>
        </p:nvSpPr>
        <p:spPr/>
        <p:txBody>
          <a:bodyPr/>
          <a:lstStyle/>
          <a:p>
            <a:fld id="{A82575B4-CE25-4E65-B13F-44C0DF7C9EB1}" type="slidenum">
              <a:rPr lang="zh-CN" altLang="en-US" smtClean="0"/>
              <a:pPr/>
              <a:t>7</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以色列在</a:t>
            </a:r>
            <a:r>
              <a:rPr lang="en-US" altLang="zh-CN" dirty="0" smtClean="0"/>
              <a:t>2</a:t>
            </a:r>
            <a:r>
              <a:rPr lang="zh-CN" altLang="en-US" dirty="0" smtClean="0"/>
              <a:t>千年前，国家被征服，人民分散在世界各地，为什么还能恢复和强盛起来？因为他们国家文化还在。</a:t>
            </a:r>
            <a:endParaRPr lang="zh-CN" altLang="en-US" dirty="0"/>
          </a:p>
        </p:txBody>
      </p:sp>
      <p:sp>
        <p:nvSpPr>
          <p:cNvPr id="4" name="灯片编号占位符 3"/>
          <p:cNvSpPr>
            <a:spLocks noGrp="1"/>
          </p:cNvSpPr>
          <p:nvPr>
            <p:ph type="sldNum" sz="quarter" idx="10"/>
          </p:nvPr>
        </p:nvSpPr>
        <p:spPr/>
        <p:txBody>
          <a:bodyPr/>
          <a:lstStyle/>
          <a:p>
            <a:fld id="{A82575B4-CE25-4E65-B13F-44C0DF7C9EB1}" type="slidenum">
              <a:rPr lang="zh-CN" altLang="en-US" smtClean="0"/>
              <a:pPr/>
              <a:t>8</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714348" y="1500174"/>
            <a:ext cx="7772400" cy="1470025"/>
          </a:xfrm>
        </p:spPr>
        <p:txBody>
          <a:bodyPr/>
          <a:lstStyle>
            <a:lvl1pPr>
              <a:defRPr>
                <a:solidFill>
                  <a:schemeClr val="accent2">
                    <a:lumMod val="75000"/>
                  </a:schemeClr>
                </a:solidFill>
                <a:latin typeface="方正韵动特黑简体" pitchFamily="2" charset="-122"/>
                <a:ea typeface="方正韵动特黑简体" pitchFamily="2" charset="-122"/>
              </a:defRPr>
            </a:lvl1pPr>
          </a:lstStyle>
          <a:p>
            <a:r>
              <a:rPr lang="zh-CN" altLang="en-US" dirty="0" smtClean="0"/>
              <a:t>华为企业文化与市场营销</a:t>
            </a:r>
            <a:endParaRPr lang="zh-CN" altLang="en-US" dirty="0"/>
          </a:p>
        </p:txBody>
      </p:sp>
      <p:sp>
        <p:nvSpPr>
          <p:cNvPr id="3" name="副标题 2"/>
          <p:cNvSpPr>
            <a:spLocks noGrp="1"/>
          </p:cNvSpPr>
          <p:nvPr>
            <p:ph type="subTitle" idx="1"/>
          </p:nvPr>
        </p:nvSpPr>
        <p:spPr>
          <a:xfrm>
            <a:off x="1357290" y="3286124"/>
            <a:ext cx="6400800" cy="1752600"/>
          </a:xfrm>
        </p:spPr>
        <p:txBody>
          <a:bodyPr/>
          <a:lstStyle>
            <a:lvl1pPr marL="0" indent="0" algn="ctr">
              <a:buNone/>
              <a:defRPr>
                <a:solidFill>
                  <a:schemeClr val="tx1"/>
                </a:solidFill>
                <a:latin typeface="方正韵动中黑简体" pitchFamily="2" charset="-122"/>
                <a:ea typeface="方正韵动中黑简体" pitchFamily="2" charset="-12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smtClean="0"/>
              <a:t>单击此处编辑母版副标题样式</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B982A158-7C24-4A57-802B-5DDF57F9A923}" type="datetimeFigureOut">
              <a:rPr lang="zh-CN" altLang="en-US"/>
              <a:pPr>
                <a:defRPr/>
              </a:pPr>
              <a:t>2014/5/7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08974E4-A5B5-4699-8893-0728611D2850}"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806E16CA-C628-473A-A160-0065F86BAEC3}" type="datetimeFigureOut">
              <a:rPr lang="zh-CN" altLang="en-US"/>
              <a:pPr>
                <a:defRPr/>
              </a:pPr>
              <a:t>2014/5/7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A76E7417-8832-42C2-B0C1-7D2B4CEBEA59}"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CD87E300-0297-4A3E-AD57-3F8C8C4F507B}" type="datetimeFigureOut">
              <a:rPr lang="zh-CN" altLang="en-US"/>
              <a:pPr>
                <a:defRPr/>
              </a:pPr>
              <a:t>2014/5/7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217DC09-FEA9-4FFA-813A-903560DA221D}"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7DA970DF-F9D9-4C4F-9E4E-3BE5ACE211B4}" type="datetimeFigureOut">
              <a:rPr lang="zh-CN" altLang="en-US"/>
              <a:pPr>
                <a:defRPr/>
              </a:pPr>
              <a:t>2014/5/7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AFC556B3-E38C-4C52-98DE-5110A648ABD5}"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C29F026A-68C3-45C2-9FFF-2AFD8204BAD3}" type="datetimeFigureOut">
              <a:rPr lang="zh-CN" altLang="en-US"/>
              <a:pPr>
                <a:defRPr/>
              </a:pPr>
              <a:t>2014/5/7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AAB5DAB5-5530-415A-9AEB-D17D7A2C5A3F}"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8C317D29-5DCF-4092-B110-3DDFE8FAAD53}" type="datetimeFigureOut">
              <a:rPr lang="zh-CN" altLang="en-US"/>
              <a:pPr>
                <a:defRPr/>
              </a:pPr>
              <a:t>2014/5/7</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7D1EB8A5-21E0-430E-850C-22B268C1A7F1}"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B26C0E71-800F-4668-98A5-1AA91979C184}" type="datetimeFigureOut">
              <a:rPr lang="zh-CN" altLang="en-US"/>
              <a:pPr>
                <a:defRPr/>
              </a:pPr>
              <a:t>2014/5/7</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3F6A0456-2DD8-454B-99D2-1FCDC4153A07}"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6AFBAF56-6B49-4A79-87B7-2E07742DD4BE}" type="datetimeFigureOut">
              <a:rPr lang="zh-CN" altLang="en-US"/>
              <a:pPr>
                <a:defRPr/>
              </a:pPr>
              <a:t>2014/5/7</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6D8281F3-760E-4C3B-A859-2329024556D2}"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E5A7658C-8129-43A5-A574-AB361189793C}" type="datetimeFigureOut">
              <a:rPr lang="zh-CN" altLang="en-US"/>
              <a:pPr>
                <a:defRPr/>
              </a:pPr>
              <a:t>2014/5/7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B58C91B-7750-450A-A5BF-01489EC7058A}"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D2D892A0-2FC3-49B7-B496-E4D197B30C0C}" type="datetimeFigureOut">
              <a:rPr lang="zh-CN" altLang="en-US"/>
              <a:pPr>
                <a:defRPr/>
              </a:pPr>
              <a:t>2014/5/7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687FB63-4E5A-46BE-B0FB-169E58EBA5DB}"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D4F415FF-7F4D-4754-A557-E07D7BEE50EE}" type="datetimeFigureOut">
              <a:rPr lang="zh-CN" altLang="en-US"/>
              <a:pPr>
                <a:defRPr/>
              </a:pPr>
              <a:t>2014/5/7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C19195EB-22F1-4A8D-8160-9C5A86AF4665}"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eaLnBrk="1" fontAlgn="base" hangingPunct="1">
        <a:spcBef>
          <a:spcPct val="0"/>
        </a:spcBef>
        <a:spcAft>
          <a:spcPct val="0"/>
        </a:spcAft>
        <a:defRPr sz="4400" kern="1200">
          <a:solidFill>
            <a:schemeClr val="bg1"/>
          </a:solidFill>
          <a:latin typeface="方正韵动特黑简体" pitchFamily="2" charset="-122"/>
          <a:ea typeface="方正韵动特黑简体" pitchFamily="2" charset="-122"/>
          <a:cs typeface="+mj-cs"/>
        </a:defRPr>
      </a:lvl1pPr>
      <a:lvl2pPr algn="ctr" rtl="0" eaLnBrk="1" fontAlgn="base" hangingPunct="1">
        <a:spcBef>
          <a:spcPct val="0"/>
        </a:spcBef>
        <a:spcAft>
          <a:spcPct val="0"/>
        </a:spcAft>
        <a:defRPr sz="4400">
          <a:solidFill>
            <a:schemeClr val="bg1"/>
          </a:solidFill>
          <a:latin typeface="方正韵动特黑简体" pitchFamily="2" charset="-122"/>
          <a:ea typeface="方正韵动特黑简体" pitchFamily="2" charset="-122"/>
        </a:defRPr>
      </a:lvl2pPr>
      <a:lvl3pPr algn="ctr" rtl="0" eaLnBrk="1" fontAlgn="base" hangingPunct="1">
        <a:spcBef>
          <a:spcPct val="0"/>
        </a:spcBef>
        <a:spcAft>
          <a:spcPct val="0"/>
        </a:spcAft>
        <a:defRPr sz="4400">
          <a:solidFill>
            <a:schemeClr val="bg1"/>
          </a:solidFill>
          <a:latin typeface="方正韵动特黑简体" pitchFamily="2" charset="-122"/>
          <a:ea typeface="方正韵动特黑简体" pitchFamily="2" charset="-122"/>
        </a:defRPr>
      </a:lvl3pPr>
      <a:lvl4pPr algn="ctr" rtl="0" eaLnBrk="1" fontAlgn="base" hangingPunct="1">
        <a:spcBef>
          <a:spcPct val="0"/>
        </a:spcBef>
        <a:spcAft>
          <a:spcPct val="0"/>
        </a:spcAft>
        <a:defRPr sz="4400">
          <a:solidFill>
            <a:schemeClr val="bg1"/>
          </a:solidFill>
          <a:latin typeface="方正韵动特黑简体" pitchFamily="2" charset="-122"/>
          <a:ea typeface="方正韵动特黑简体" pitchFamily="2" charset="-122"/>
        </a:defRPr>
      </a:lvl4pPr>
      <a:lvl5pPr algn="ctr" rtl="0" eaLnBrk="1" fontAlgn="base" hangingPunct="1">
        <a:spcBef>
          <a:spcPct val="0"/>
        </a:spcBef>
        <a:spcAft>
          <a:spcPct val="0"/>
        </a:spcAft>
        <a:defRPr sz="4400">
          <a:solidFill>
            <a:schemeClr val="bg1"/>
          </a:solidFill>
          <a:latin typeface="方正韵动特黑简体" pitchFamily="2" charset="-122"/>
          <a:ea typeface="方正韵动特黑简体" pitchFamily="2" charset="-122"/>
        </a:defRPr>
      </a:lvl5pPr>
      <a:lvl6pPr marL="457200" algn="ctr" rtl="0" eaLnBrk="1" fontAlgn="base" hangingPunct="1">
        <a:spcBef>
          <a:spcPct val="0"/>
        </a:spcBef>
        <a:spcAft>
          <a:spcPct val="0"/>
        </a:spcAft>
        <a:defRPr sz="4400">
          <a:solidFill>
            <a:schemeClr val="tx1"/>
          </a:solidFill>
          <a:latin typeface="Calibri" pitchFamily="34" charset="0"/>
          <a:ea typeface="宋体" charset="-122"/>
        </a:defRPr>
      </a:lvl6pPr>
      <a:lvl7pPr marL="914400" algn="ctr" rtl="0" eaLnBrk="1" fontAlgn="base" hangingPunct="1">
        <a:spcBef>
          <a:spcPct val="0"/>
        </a:spcBef>
        <a:spcAft>
          <a:spcPct val="0"/>
        </a:spcAft>
        <a:defRPr sz="4400">
          <a:solidFill>
            <a:schemeClr val="tx1"/>
          </a:solidFill>
          <a:latin typeface="Calibri" pitchFamily="34" charset="0"/>
          <a:ea typeface="宋体" charset="-122"/>
        </a:defRPr>
      </a:lvl7pPr>
      <a:lvl8pPr marL="1371600" algn="ctr" rtl="0" eaLnBrk="1" fontAlgn="base" hangingPunct="1">
        <a:spcBef>
          <a:spcPct val="0"/>
        </a:spcBef>
        <a:spcAft>
          <a:spcPct val="0"/>
        </a:spcAft>
        <a:defRPr sz="4400">
          <a:solidFill>
            <a:schemeClr val="tx1"/>
          </a:solidFill>
          <a:latin typeface="Calibri" pitchFamily="34" charset="0"/>
          <a:ea typeface="宋体" charset="-122"/>
        </a:defRPr>
      </a:lvl8pPr>
      <a:lvl9pPr marL="1828800" algn="ctr" rtl="0" eaLnBrk="1" fontAlgn="base" hangingPunct="1">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方正韵动中黑简体" pitchFamily="2" charset="-122"/>
          <a:ea typeface="方正韵动中黑简体" pitchFamily="2" charset="-122"/>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photo.blog.sina.com.cn/showpic.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副标题 2"/>
          <p:cNvSpPr>
            <a:spLocks noGrp="1"/>
          </p:cNvSpPr>
          <p:nvPr>
            <p:ph type="subTitle" idx="4294967295"/>
          </p:nvPr>
        </p:nvSpPr>
        <p:spPr>
          <a:xfrm>
            <a:off x="755576" y="1628800"/>
            <a:ext cx="7488832" cy="3528392"/>
          </a:xfrm>
        </p:spPr>
        <p:txBody>
          <a:bodyPr/>
          <a:lstStyle/>
          <a:p>
            <a:pPr algn="ctr">
              <a:buNone/>
            </a:pPr>
            <a:r>
              <a:rPr lang="zh-CN" altLang="en-US" sz="4400" dirty="0" smtClean="0">
                <a:solidFill>
                  <a:srgbClr val="C00000"/>
                </a:solidFill>
              </a:rPr>
              <a:t>华</a:t>
            </a:r>
            <a:r>
              <a:rPr lang="zh-CN" altLang="en-US" sz="4400" dirty="0" smtClean="0">
                <a:solidFill>
                  <a:srgbClr val="C00000"/>
                </a:solidFill>
              </a:rPr>
              <a:t>为企业文</a:t>
            </a:r>
            <a:r>
              <a:rPr lang="zh-CN" altLang="en-US" sz="4400" dirty="0" smtClean="0">
                <a:solidFill>
                  <a:srgbClr val="C00000"/>
                </a:solidFill>
              </a:rPr>
              <a:t>化</a:t>
            </a:r>
            <a:endParaRPr lang="en-US" altLang="zh-CN" sz="2400" dirty="0" smtClean="0">
              <a:solidFill>
                <a:srgbClr val="C00000"/>
              </a:solidFill>
            </a:endParaRPr>
          </a:p>
          <a:p>
            <a:pPr>
              <a:buNone/>
            </a:pPr>
            <a:endParaRPr lang="en-US" altLang="zh-CN" sz="2400" dirty="0" smtClean="0">
              <a:solidFill>
                <a:srgbClr val="C00000"/>
              </a:solidFill>
            </a:endParaRPr>
          </a:p>
          <a:p>
            <a:pPr>
              <a:buNone/>
            </a:pPr>
            <a:endParaRPr lang="en-US" altLang="zh-CN" sz="2400" dirty="0" smtClean="0">
              <a:solidFill>
                <a:srgbClr val="C00000"/>
              </a:solidFill>
            </a:endParaRPr>
          </a:p>
          <a:p>
            <a:pPr algn="ctr">
              <a:buNone/>
            </a:pPr>
            <a:endParaRPr lang="en-US" altLang="zh-CN" sz="2400" dirty="0" smtClean="0"/>
          </a:p>
          <a:p>
            <a:pPr>
              <a:buNone/>
            </a:pPr>
            <a:endParaRPr lang="en-US" altLang="zh-CN" sz="2400" dirty="0" smtClean="0"/>
          </a:p>
          <a:p>
            <a:pPr algn="r">
              <a:buNone/>
            </a:pPr>
            <a:r>
              <a:rPr lang="en-US" altLang="zh-CN" sz="2400" dirty="0" smtClean="0">
                <a:solidFill>
                  <a:srgbClr val="0070C0"/>
                </a:solidFill>
              </a:rPr>
              <a:t>2014</a:t>
            </a:r>
            <a:r>
              <a:rPr lang="zh-CN" altLang="en-US" sz="2400" dirty="0" smtClean="0">
                <a:solidFill>
                  <a:srgbClr val="0070C0"/>
                </a:solidFill>
              </a:rPr>
              <a:t>年</a:t>
            </a:r>
            <a:r>
              <a:rPr lang="en-US" altLang="zh-CN" sz="2400" dirty="0" smtClean="0">
                <a:solidFill>
                  <a:srgbClr val="0070C0"/>
                </a:solidFill>
              </a:rPr>
              <a:t>05</a:t>
            </a:r>
            <a:r>
              <a:rPr lang="zh-CN" altLang="en-US" sz="2400" dirty="0" smtClean="0">
                <a:solidFill>
                  <a:srgbClr val="0070C0"/>
                </a:solidFill>
              </a:rPr>
              <a:t>月</a:t>
            </a:r>
            <a:r>
              <a:rPr lang="en-US" altLang="zh-CN" sz="2400" dirty="0" smtClean="0">
                <a:solidFill>
                  <a:srgbClr val="0070C0"/>
                </a:solidFill>
              </a:rPr>
              <a:t>13</a:t>
            </a:r>
            <a:r>
              <a:rPr lang="zh-CN" altLang="en-US" sz="2400" dirty="0" smtClean="0">
                <a:solidFill>
                  <a:srgbClr val="0070C0"/>
                </a:solidFill>
              </a:rPr>
              <a:t>日</a:t>
            </a:r>
            <a:endParaRPr lang="en-US" altLang="zh-CN" sz="2400" dirty="0" smtClean="0">
              <a:solidFill>
                <a:srgbClr val="0070C0"/>
              </a:solidFill>
            </a:endParaRPr>
          </a:p>
          <a:p>
            <a:pPr>
              <a:buNone/>
            </a:pPr>
            <a:endParaRPr lang="zh-CN" altLang="en-US" sz="4400" dirty="0" smtClean="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rgbClr val="990000"/>
                </a:solidFill>
              </a:rPr>
              <a:t>2</a:t>
            </a:r>
            <a:r>
              <a:rPr lang="zh-CN" altLang="en-US" u="sng" dirty="0" smtClean="0">
                <a:solidFill>
                  <a:srgbClr val="990000"/>
                </a:solidFill>
              </a:rPr>
              <a:t>、公司的宗旨</a:t>
            </a:r>
            <a:r>
              <a:rPr lang="en-US" altLang="zh-CN" u="sng" dirty="0" smtClean="0">
                <a:solidFill>
                  <a:srgbClr val="990000"/>
                </a:solidFill>
              </a:rPr>
              <a:t>-</a:t>
            </a:r>
            <a:r>
              <a:rPr lang="zh-CN" altLang="en-US" sz="3200" u="sng" dirty="0" smtClean="0">
                <a:solidFill>
                  <a:srgbClr val="990000"/>
                </a:solidFill>
              </a:rPr>
              <a:t>华为企业文化</a:t>
            </a:r>
            <a:endParaRPr lang="zh-CN" altLang="en-US" sz="3200" u="sng" dirty="0">
              <a:solidFill>
                <a:srgbClr val="990000"/>
              </a:solidFill>
            </a:endParaRPr>
          </a:p>
        </p:txBody>
      </p:sp>
      <p:sp>
        <p:nvSpPr>
          <p:cNvPr id="3" name="内容占位符 2"/>
          <p:cNvSpPr>
            <a:spLocks noGrp="1"/>
          </p:cNvSpPr>
          <p:nvPr>
            <p:ph idx="1"/>
          </p:nvPr>
        </p:nvSpPr>
        <p:spPr>
          <a:xfrm>
            <a:off x="467544" y="1556792"/>
            <a:ext cx="8229600" cy="4464496"/>
          </a:xfrm>
        </p:spPr>
        <p:txBody>
          <a:bodyPr/>
          <a:lstStyle/>
          <a:p>
            <a:pPr>
              <a:buNone/>
            </a:pPr>
            <a:r>
              <a:rPr lang="zh-CN" altLang="en-US" dirty="0" smtClean="0"/>
              <a:t>一</a:t>
            </a:r>
            <a:r>
              <a:rPr lang="en-US" altLang="zh-CN" dirty="0" smtClean="0"/>
              <a:t>.</a:t>
            </a:r>
            <a:r>
              <a:rPr lang="zh-CN" altLang="en-US" dirty="0" smtClean="0"/>
              <a:t>核心价值观</a:t>
            </a:r>
            <a:endParaRPr lang="en-US" altLang="zh-CN" dirty="0" smtClean="0"/>
          </a:p>
          <a:p>
            <a:pPr marL="457200" indent="-457200">
              <a:buFont typeface="+mj-lt"/>
              <a:buAutoNum type="alphaLcPeriod"/>
            </a:pPr>
            <a:r>
              <a:rPr lang="zh-CN" altLang="en-US" sz="2000" dirty="0" smtClean="0">
                <a:solidFill>
                  <a:srgbClr val="C00000"/>
                </a:solidFill>
              </a:rPr>
              <a:t>追求</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员工</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技术</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精神</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rgbClr val="990000"/>
                </a:solidFill>
              </a:rPr>
              <a:t>2</a:t>
            </a:r>
            <a:r>
              <a:rPr lang="zh-CN" altLang="en-US" u="sng" dirty="0" smtClean="0">
                <a:solidFill>
                  <a:srgbClr val="990000"/>
                </a:solidFill>
              </a:rPr>
              <a:t>、公司的宗旨</a:t>
            </a:r>
            <a:r>
              <a:rPr lang="en-US" altLang="zh-CN" u="sng" dirty="0" smtClean="0">
                <a:solidFill>
                  <a:srgbClr val="990000"/>
                </a:solidFill>
              </a:rPr>
              <a:t>-</a:t>
            </a:r>
            <a:r>
              <a:rPr lang="zh-CN" altLang="en-US" sz="3200" u="sng" dirty="0" smtClean="0">
                <a:solidFill>
                  <a:srgbClr val="990000"/>
                </a:solidFill>
              </a:rPr>
              <a:t>华为企业文化</a:t>
            </a:r>
            <a:endParaRPr lang="zh-CN" altLang="en-US" sz="3200" u="sng" dirty="0">
              <a:solidFill>
                <a:srgbClr val="990000"/>
              </a:solidFill>
            </a:endParaRPr>
          </a:p>
        </p:txBody>
      </p:sp>
      <p:sp>
        <p:nvSpPr>
          <p:cNvPr id="3" name="内容占位符 2"/>
          <p:cNvSpPr>
            <a:spLocks noGrp="1"/>
          </p:cNvSpPr>
          <p:nvPr>
            <p:ph idx="1"/>
          </p:nvPr>
        </p:nvSpPr>
        <p:spPr>
          <a:xfrm>
            <a:off x="467544" y="1412776"/>
            <a:ext cx="8352928" cy="4392488"/>
          </a:xfrm>
        </p:spPr>
        <p:txBody>
          <a:bodyPr/>
          <a:lstStyle/>
          <a:p>
            <a:pPr>
              <a:buNone/>
            </a:pPr>
            <a:r>
              <a:rPr lang="zh-CN" altLang="en-US" dirty="0" smtClean="0"/>
              <a:t>一</a:t>
            </a:r>
            <a:r>
              <a:rPr lang="en-US" altLang="zh-CN" dirty="0" smtClean="0"/>
              <a:t>.</a:t>
            </a:r>
            <a:r>
              <a:rPr lang="zh-CN" altLang="en-US" dirty="0" smtClean="0"/>
              <a:t>核心价值观</a:t>
            </a:r>
            <a:endParaRPr lang="en-US" altLang="zh-CN" dirty="0" smtClean="0"/>
          </a:p>
          <a:p>
            <a:pPr marL="457200" indent="-457200">
              <a:buNone/>
            </a:pPr>
            <a:r>
              <a:rPr lang="en-US" altLang="zh-CN" sz="2000" dirty="0" smtClean="0">
                <a:solidFill>
                  <a:srgbClr val="C00000"/>
                </a:solidFill>
              </a:rPr>
              <a:t>e. </a:t>
            </a:r>
            <a:r>
              <a:rPr lang="zh-CN" altLang="en-US" sz="2000" dirty="0" smtClean="0">
                <a:solidFill>
                  <a:srgbClr val="C00000"/>
                </a:solidFill>
              </a:rPr>
              <a:t>利益</a:t>
            </a:r>
            <a:r>
              <a:rPr lang="en-US" altLang="zh-CN" sz="2000" dirty="0" smtClean="0">
                <a:solidFill>
                  <a:srgbClr val="C00000"/>
                </a:solidFill>
              </a:rPr>
              <a:t>--</a:t>
            </a:r>
            <a:endParaRPr lang="en-US" altLang="zh-CN" sz="2000" dirty="0" smtClean="0"/>
          </a:p>
          <a:p>
            <a:pPr>
              <a:buNone/>
            </a:pPr>
            <a:r>
              <a:rPr lang="en-US" altLang="zh-CN" sz="2000" dirty="0" smtClean="0">
                <a:solidFill>
                  <a:srgbClr val="C00000"/>
                </a:solidFill>
              </a:rPr>
              <a:t>F.</a:t>
            </a:r>
            <a:r>
              <a:rPr lang="zh-CN" altLang="en-US" sz="2000" dirty="0" smtClean="0">
                <a:solidFill>
                  <a:srgbClr val="C00000"/>
                </a:solidFill>
              </a:rPr>
              <a:t> 文化</a:t>
            </a:r>
            <a:r>
              <a:rPr lang="en-US" altLang="zh-CN" sz="2000" dirty="0" smtClean="0">
                <a:solidFill>
                  <a:srgbClr val="C00000"/>
                </a:solidFill>
              </a:rPr>
              <a:t>--</a:t>
            </a:r>
            <a:endParaRPr lang="en-US" altLang="zh-CN" sz="2000" dirty="0" smtClean="0"/>
          </a:p>
          <a:p>
            <a:pPr>
              <a:buNone/>
            </a:pPr>
            <a:r>
              <a:rPr lang="en-US" altLang="zh-CN" sz="2000" dirty="0" smtClean="0">
                <a:solidFill>
                  <a:srgbClr val="C00000"/>
                </a:solidFill>
              </a:rPr>
              <a:t>g. </a:t>
            </a:r>
            <a:r>
              <a:rPr lang="zh-CN" altLang="en-US" sz="2000" dirty="0" smtClean="0">
                <a:solidFill>
                  <a:srgbClr val="C00000"/>
                </a:solidFill>
              </a:rPr>
              <a:t>社会责任</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rgbClr val="990000"/>
                </a:solidFill>
              </a:rPr>
              <a:t>2</a:t>
            </a:r>
            <a:r>
              <a:rPr lang="zh-CN" altLang="en-US" u="sng" dirty="0" smtClean="0">
                <a:solidFill>
                  <a:srgbClr val="990000"/>
                </a:solidFill>
              </a:rPr>
              <a:t>、公司的宗旨</a:t>
            </a:r>
            <a:r>
              <a:rPr lang="en-US" altLang="zh-CN" u="sng" dirty="0" smtClean="0">
                <a:solidFill>
                  <a:srgbClr val="990000"/>
                </a:solidFill>
              </a:rPr>
              <a:t>-</a:t>
            </a:r>
            <a:r>
              <a:rPr lang="zh-CN" altLang="en-US" sz="3200" u="sng" dirty="0" smtClean="0">
                <a:solidFill>
                  <a:srgbClr val="990000"/>
                </a:solidFill>
              </a:rPr>
              <a:t>华为企业文化</a:t>
            </a:r>
            <a:endParaRPr lang="zh-CN" altLang="en-US" sz="3200" u="sng" dirty="0">
              <a:solidFill>
                <a:srgbClr val="990000"/>
              </a:solidFill>
            </a:endParaRPr>
          </a:p>
        </p:txBody>
      </p:sp>
      <p:sp>
        <p:nvSpPr>
          <p:cNvPr id="3" name="内容占位符 2"/>
          <p:cNvSpPr>
            <a:spLocks noGrp="1"/>
          </p:cNvSpPr>
          <p:nvPr>
            <p:ph idx="1"/>
          </p:nvPr>
        </p:nvSpPr>
        <p:spPr>
          <a:xfrm>
            <a:off x="467544" y="1412776"/>
            <a:ext cx="8352928" cy="720080"/>
          </a:xfrm>
        </p:spPr>
        <p:txBody>
          <a:bodyPr/>
          <a:lstStyle/>
          <a:p>
            <a:pPr>
              <a:buNone/>
            </a:pPr>
            <a:r>
              <a:rPr lang="zh-CN" altLang="en-US" dirty="0" smtClean="0"/>
              <a:t>一</a:t>
            </a:r>
            <a:r>
              <a:rPr lang="en-US" altLang="zh-CN" dirty="0" smtClean="0"/>
              <a:t>.</a:t>
            </a:r>
            <a:r>
              <a:rPr lang="zh-CN" altLang="en-US" dirty="0" smtClean="0"/>
              <a:t>核心价值观</a:t>
            </a:r>
            <a:endParaRPr lang="en-US" altLang="zh-CN" dirty="0" smtClean="0"/>
          </a:p>
        </p:txBody>
      </p:sp>
      <p:pic>
        <p:nvPicPr>
          <p:cNvPr id="2050" name="Picture 2" descr="http://www.huawei.com/ucmf/groups/public/documents/multimedia/hw_076522.jpg"/>
          <p:cNvPicPr>
            <a:picLocks noChangeAspect="1" noChangeArrowheads="1"/>
          </p:cNvPicPr>
          <p:nvPr/>
        </p:nvPicPr>
        <p:blipFill>
          <a:blip r:embed="rId2" cstate="print"/>
          <a:srcRect/>
          <a:stretch>
            <a:fillRect/>
          </a:stretch>
        </p:blipFill>
        <p:spPr bwMode="auto">
          <a:xfrm>
            <a:off x="2771800" y="2132856"/>
            <a:ext cx="3888432" cy="3864939"/>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94122"/>
          </a:xfrm>
        </p:spPr>
        <p:txBody>
          <a:bodyPr/>
          <a:lstStyle/>
          <a:p>
            <a:r>
              <a:rPr lang="en-US" altLang="zh-CN" u="sng" dirty="0" smtClean="0">
                <a:solidFill>
                  <a:srgbClr val="990000"/>
                </a:solidFill>
              </a:rPr>
              <a:t>2</a:t>
            </a:r>
            <a:r>
              <a:rPr lang="zh-CN" altLang="en-US" u="sng" dirty="0" smtClean="0">
                <a:solidFill>
                  <a:srgbClr val="990000"/>
                </a:solidFill>
              </a:rPr>
              <a:t>、公司的宗旨</a:t>
            </a:r>
            <a:r>
              <a:rPr lang="en-US" altLang="zh-CN" u="sng" dirty="0" smtClean="0">
                <a:solidFill>
                  <a:srgbClr val="990000"/>
                </a:solidFill>
              </a:rPr>
              <a:t>-</a:t>
            </a:r>
            <a:r>
              <a:rPr lang="zh-CN" altLang="en-US" sz="3200" u="sng" dirty="0" smtClean="0">
                <a:solidFill>
                  <a:srgbClr val="990000"/>
                </a:solidFill>
              </a:rPr>
              <a:t>华为企业文化</a:t>
            </a:r>
            <a:endParaRPr lang="zh-CN" altLang="en-US" sz="3200" u="sng" dirty="0">
              <a:solidFill>
                <a:srgbClr val="990000"/>
              </a:solidFill>
            </a:endParaRPr>
          </a:p>
        </p:txBody>
      </p:sp>
      <p:sp>
        <p:nvSpPr>
          <p:cNvPr id="3" name="内容占位符 2"/>
          <p:cNvSpPr>
            <a:spLocks noGrp="1"/>
          </p:cNvSpPr>
          <p:nvPr>
            <p:ph idx="1"/>
          </p:nvPr>
        </p:nvSpPr>
        <p:spPr>
          <a:xfrm>
            <a:off x="395536" y="1340768"/>
            <a:ext cx="8229600" cy="4421088"/>
          </a:xfrm>
        </p:spPr>
        <p:txBody>
          <a:bodyPr/>
          <a:lstStyle/>
          <a:p>
            <a:pPr>
              <a:buNone/>
            </a:pPr>
            <a:r>
              <a:rPr lang="zh-CN" altLang="en-US" dirty="0" smtClean="0"/>
              <a:t>二</a:t>
            </a:r>
            <a:r>
              <a:rPr lang="en-US" altLang="zh-CN" dirty="0" smtClean="0"/>
              <a:t>.</a:t>
            </a:r>
            <a:r>
              <a:rPr lang="zh-CN" altLang="en-US" dirty="0" smtClean="0"/>
              <a:t>基本目标</a:t>
            </a:r>
            <a:endParaRPr lang="en-US" altLang="zh-CN" dirty="0" smtClean="0"/>
          </a:p>
          <a:p>
            <a:pPr marL="457200" indent="-457200">
              <a:buFont typeface="+mj-lt"/>
              <a:buAutoNum type="alphaLcPeriod"/>
            </a:pPr>
            <a:r>
              <a:rPr lang="zh-CN" altLang="en-US" sz="2400" dirty="0" smtClean="0">
                <a:solidFill>
                  <a:srgbClr val="C00000"/>
                </a:solidFill>
              </a:rPr>
              <a:t>质量</a:t>
            </a:r>
            <a:r>
              <a:rPr lang="en-US" altLang="zh-CN" sz="2400" dirty="0" smtClean="0">
                <a:solidFill>
                  <a:srgbClr val="C00000"/>
                </a:solidFill>
              </a:rPr>
              <a:t>—</a:t>
            </a:r>
            <a:endParaRPr lang="en-US" altLang="zh-CN" sz="2400" dirty="0" smtClean="0"/>
          </a:p>
          <a:p>
            <a:pPr marL="457200" indent="-457200">
              <a:buFont typeface="+mj-lt"/>
              <a:buAutoNum type="alphaLcPeriod"/>
            </a:pPr>
            <a:r>
              <a:rPr lang="zh-CN" altLang="en-US" sz="2400" dirty="0" smtClean="0">
                <a:solidFill>
                  <a:srgbClr val="C00000"/>
                </a:solidFill>
              </a:rPr>
              <a:t>人力资本</a:t>
            </a:r>
            <a:r>
              <a:rPr lang="en-US" altLang="zh-CN" sz="2400" dirty="0" smtClean="0">
                <a:solidFill>
                  <a:srgbClr val="C00000"/>
                </a:solidFill>
              </a:rPr>
              <a:t>—</a:t>
            </a:r>
            <a:endParaRPr lang="en-US" altLang="zh-CN" sz="2400" dirty="0" smtClean="0"/>
          </a:p>
          <a:p>
            <a:pPr marL="457200" indent="-457200">
              <a:buFont typeface="+mj-lt"/>
              <a:buAutoNum type="alphaLcPeriod"/>
            </a:pPr>
            <a:r>
              <a:rPr lang="zh-CN" altLang="en-US" sz="2400" dirty="0" smtClean="0">
                <a:solidFill>
                  <a:srgbClr val="C00000"/>
                </a:solidFill>
              </a:rPr>
              <a:t>核心技术</a:t>
            </a:r>
            <a:r>
              <a:rPr lang="en-US" altLang="zh-CN" sz="2400" dirty="0" smtClean="0">
                <a:solidFill>
                  <a:srgbClr val="C00000"/>
                </a:solidFill>
              </a:rPr>
              <a:t>—</a:t>
            </a:r>
            <a:endParaRPr lang="en-US" altLang="zh-CN" sz="2400" dirty="0" smtClean="0"/>
          </a:p>
          <a:p>
            <a:pPr marL="457200" indent="-457200">
              <a:buFont typeface="+mj-lt"/>
              <a:buAutoNum type="alphaLcPeriod"/>
            </a:pPr>
            <a:r>
              <a:rPr lang="zh-CN" altLang="en-US" sz="2400" dirty="0" smtClean="0">
                <a:solidFill>
                  <a:srgbClr val="C00000"/>
                </a:solidFill>
              </a:rPr>
              <a:t>利润</a:t>
            </a:r>
            <a:r>
              <a:rPr lang="en-US" altLang="zh-CN" sz="2400" dirty="0" smtClean="0">
                <a:solidFill>
                  <a:srgbClr val="C00000"/>
                </a:solidFill>
              </a:rPr>
              <a:t>—</a:t>
            </a:r>
            <a:endParaRPr lang="en-US" altLang="zh-CN"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lstStyle/>
          <a:p>
            <a:r>
              <a:rPr lang="en-US" altLang="zh-CN" u="sng" dirty="0" smtClean="0">
                <a:solidFill>
                  <a:srgbClr val="990000"/>
                </a:solidFill>
              </a:rPr>
              <a:t>2</a:t>
            </a:r>
            <a:r>
              <a:rPr lang="zh-CN" altLang="en-US" u="sng" dirty="0" smtClean="0">
                <a:solidFill>
                  <a:srgbClr val="990000"/>
                </a:solidFill>
              </a:rPr>
              <a:t>、公司的宗旨</a:t>
            </a:r>
            <a:r>
              <a:rPr lang="en-US" altLang="zh-CN" u="sng" dirty="0" smtClean="0">
                <a:solidFill>
                  <a:srgbClr val="990000"/>
                </a:solidFill>
              </a:rPr>
              <a:t>-</a:t>
            </a:r>
            <a:r>
              <a:rPr lang="zh-CN" altLang="en-US" sz="3200" u="sng" dirty="0" smtClean="0">
                <a:solidFill>
                  <a:srgbClr val="990000"/>
                </a:solidFill>
              </a:rPr>
              <a:t>华为企业文化</a:t>
            </a:r>
            <a:endParaRPr lang="zh-CN" altLang="en-US" sz="3200" u="sng" dirty="0">
              <a:solidFill>
                <a:srgbClr val="990000"/>
              </a:solidFill>
            </a:endParaRPr>
          </a:p>
        </p:txBody>
      </p:sp>
      <p:sp>
        <p:nvSpPr>
          <p:cNvPr id="3" name="内容占位符 2"/>
          <p:cNvSpPr>
            <a:spLocks noGrp="1"/>
          </p:cNvSpPr>
          <p:nvPr>
            <p:ph idx="1"/>
          </p:nvPr>
        </p:nvSpPr>
        <p:spPr>
          <a:xfrm>
            <a:off x="467544" y="1196752"/>
            <a:ext cx="8229600" cy="4680520"/>
          </a:xfrm>
        </p:spPr>
        <p:txBody>
          <a:bodyPr/>
          <a:lstStyle/>
          <a:p>
            <a:pPr>
              <a:buNone/>
            </a:pPr>
            <a:r>
              <a:rPr lang="zh-CN" altLang="en-US" dirty="0" smtClean="0"/>
              <a:t>三</a:t>
            </a:r>
            <a:r>
              <a:rPr lang="en-US" altLang="zh-CN" dirty="0" smtClean="0"/>
              <a:t>.</a:t>
            </a:r>
            <a:r>
              <a:rPr lang="zh-CN" altLang="en-US" dirty="0" smtClean="0"/>
              <a:t>公司的成长</a:t>
            </a:r>
            <a:endParaRPr lang="en-US" altLang="zh-CN" dirty="0" smtClean="0"/>
          </a:p>
          <a:p>
            <a:pPr marL="457200" indent="-457200">
              <a:buFont typeface="+mj-lt"/>
              <a:buAutoNum type="alphaLcPeriod"/>
            </a:pPr>
            <a:r>
              <a:rPr lang="zh-CN" altLang="en-US" sz="2000" dirty="0" smtClean="0">
                <a:solidFill>
                  <a:srgbClr val="C00000"/>
                </a:solidFill>
              </a:rPr>
              <a:t>成长领域</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成长的牵引</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成长速度</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成长管理</a:t>
            </a:r>
            <a:r>
              <a:rPr lang="en-US" altLang="zh-CN" sz="2000" dirty="0" smtClean="0">
                <a:solidFill>
                  <a:srgbClr val="C00000"/>
                </a:solidFill>
              </a:rPr>
              <a:t>—</a:t>
            </a:r>
            <a:endParaRPr lang="en-US" altLang="zh-CN" sz="2000" dirty="0" smtClean="0"/>
          </a:p>
          <a:p>
            <a:endParaRPr lang="en-US" altLang="zh-CN" sz="24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94122"/>
          </a:xfrm>
        </p:spPr>
        <p:txBody>
          <a:bodyPr/>
          <a:lstStyle/>
          <a:p>
            <a:r>
              <a:rPr lang="en-US" altLang="zh-CN" u="sng" dirty="0" smtClean="0">
                <a:solidFill>
                  <a:srgbClr val="990000"/>
                </a:solidFill>
              </a:rPr>
              <a:t>2</a:t>
            </a:r>
            <a:r>
              <a:rPr lang="zh-CN" altLang="en-US" u="sng" dirty="0" smtClean="0">
                <a:solidFill>
                  <a:srgbClr val="990000"/>
                </a:solidFill>
              </a:rPr>
              <a:t>、公司的宗旨</a:t>
            </a:r>
            <a:r>
              <a:rPr lang="en-US" altLang="zh-CN" u="sng" dirty="0" smtClean="0">
                <a:solidFill>
                  <a:srgbClr val="990000"/>
                </a:solidFill>
              </a:rPr>
              <a:t>-</a:t>
            </a:r>
            <a:r>
              <a:rPr lang="zh-CN" altLang="en-US" sz="3200" u="sng" dirty="0" smtClean="0">
                <a:solidFill>
                  <a:srgbClr val="990000"/>
                </a:solidFill>
              </a:rPr>
              <a:t>华为企业文化</a:t>
            </a:r>
            <a:endParaRPr lang="zh-CN" altLang="en-US" sz="3200" u="sng" dirty="0">
              <a:solidFill>
                <a:srgbClr val="990000"/>
              </a:solidFill>
            </a:endParaRPr>
          </a:p>
        </p:txBody>
      </p:sp>
      <p:sp>
        <p:nvSpPr>
          <p:cNvPr id="3" name="内容占位符 2"/>
          <p:cNvSpPr>
            <a:spLocks noGrp="1"/>
          </p:cNvSpPr>
          <p:nvPr>
            <p:ph idx="1"/>
          </p:nvPr>
        </p:nvSpPr>
        <p:spPr>
          <a:xfrm>
            <a:off x="539552" y="1196752"/>
            <a:ext cx="8229600" cy="4968552"/>
          </a:xfrm>
        </p:spPr>
        <p:txBody>
          <a:bodyPr/>
          <a:lstStyle/>
          <a:p>
            <a:pPr>
              <a:buNone/>
            </a:pPr>
            <a:r>
              <a:rPr lang="zh-CN" altLang="en-US" dirty="0" smtClean="0"/>
              <a:t>四</a:t>
            </a:r>
            <a:r>
              <a:rPr lang="en-US" altLang="zh-CN" dirty="0" smtClean="0"/>
              <a:t>.</a:t>
            </a:r>
            <a:r>
              <a:rPr lang="zh-CN" altLang="en-US" dirty="0" smtClean="0"/>
              <a:t>价值的分配</a:t>
            </a:r>
            <a:endParaRPr lang="en-US" altLang="zh-CN" dirty="0" smtClean="0"/>
          </a:p>
          <a:p>
            <a:pPr marL="457200" indent="-457200">
              <a:buFont typeface="+mj-lt"/>
              <a:buAutoNum type="alphaLcPeriod"/>
            </a:pPr>
            <a:r>
              <a:rPr lang="zh-CN" altLang="en-US" sz="2000" dirty="0" smtClean="0">
                <a:solidFill>
                  <a:srgbClr val="C00000"/>
                </a:solidFill>
              </a:rPr>
              <a:t>价值创造</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知识资本化</a:t>
            </a:r>
            <a:r>
              <a:rPr lang="en-US" altLang="zh-CN" sz="2000" dirty="0" smtClean="0">
                <a:solidFill>
                  <a:srgbClr val="C00000"/>
                </a:solidFill>
              </a:rPr>
              <a:t>--</a:t>
            </a:r>
            <a:endParaRPr lang="en-US" altLang="zh-CN" sz="2400" dirty="0" smtClean="0"/>
          </a:p>
          <a:p>
            <a:pPr marL="457200" indent="-457200">
              <a:buFont typeface="+mj-lt"/>
              <a:buAutoNum type="alphaLcPeriod"/>
            </a:pPr>
            <a:r>
              <a:rPr lang="zh-CN" altLang="en-US" sz="2000" dirty="0" smtClean="0">
                <a:solidFill>
                  <a:srgbClr val="C00000"/>
                </a:solidFill>
              </a:rPr>
              <a:t>价值分配形式</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94122"/>
          </a:xfrm>
        </p:spPr>
        <p:txBody>
          <a:bodyPr/>
          <a:lstStyle/>
          <a:p>
            <a:r>
              <a:rPr lang="en-US" altLang="zh-CN" u="sng" dirty="0" smtClean="0">
                <a:solidFill>
                  <a:srgbClr val="990000"/>
                </a:solidFill>
              </a:rPr>
              <a:t>2</a:t>
            </a:r>
            <a:r>
              <a:rPr lang="zh-CN" altLang="en-US" u="sng" dirty="0" smtClean="0">
                <a:solidFill>
                  <a:srgbClr val="990000"/>
                </a:solidFill>
              </a:rPr>
              <a:t>、公司的宗旨</a:t>
            </a:r>
            <a:r>
              <a:rPr lang="en-US" altLang="zh-CN" u="sng" dirty="0" smtClean="0">
                <a:solidFill>
                  <a:srgbClr val="990000"/>
                </a:solidFill>
              </a:rPr>
              <a:t>-</a:t>
            </a:r>
            <a:r>
              <a:rPr lang="zh-CN" altLang="en-US" sz="3200" u="sng" dirty="0" smtClean="0">
                <a:solidFill>
                  <a:srgbClr val="990000"/>
                </a:solidFill>
              </a:rPr>
              <a:t>华为企业文化</a:t>
            </a:r>
            <a:endParaRPr lang="zh-CN" altLang="en-US" sz="3200" u="sng" dirty="0">
              <a:solidFill>
                <a:srgbClr val="990000"/>
              </a:solidFill>
            </a:endParaRPr>
          </a:p>
        </p:txBody>
      </p:sp>
      <p:sp>
        <p:nvSpPr>
          <p:cNvPr id="3" name="内容占位符 2"/>
          <p:cNvSpPr>
            <a:spLocks noGrp="1"/>
          </p:cNvSpPr>
          <p:nvPr>
            <p:ph idx="1"/>
          </p:nvPr>
        </p:nvSpPr>
        <p:spPr>
          <a:xfrm>
            <a:off x="539552" y="1268760"/>
            <a:ext cx="8229600" cy="4525963"/>
          </a:xfrm>
        </p:spPr>
        <p:txBody>
          <a:bodyPr/>
          <a:lstStyle/>
          <a:p>
            <a:pPr>
              <a:buNone/>
            </a:pPr>
            <a:r>
              <a:rPr lang="zh-CN" altLang="en-US" dirty="0" smtClean="0"/>
              <a:t>四</a:t>
            </a:r>
            <a:r>
              <a:rPr lang="en-US" altLang="zh-CN" dirty="0" smtClean="0"/>
              <a:t>.</a:t>
            </a:r>
            <a:r>
              <a:rPr lang="zh-CN" altLang="en-US" dirty="0" smtClean="0"/>
              <a:t>价值的分配</a:t>
            </a:r>
            <a:endParaRPr lang="en-US" altLang="zh-CN" dirty="0" smtClean="0"/>
          </a:p>
          <a:p>
            <a:pPr>
              <a:buNone/>
            </a:pPr>
            <a:r>
              <a:rPr lang="en-US" altLang="zh-CN" sz="2000" dirty="0" smtClean="0">
                <a:solidFill>
                  <a:srgbClr val="C00000"/>
                </a:solidFill>
              </a:rPr>
              <a:t>d. </a:t>
            </a:r>
            <a:r>
              <a:rPr lang="zh-CN" altLang="en-US" sz="2000" dirty="0" smtClean="0">
                <a:solidFill>
                  <a:srgbClr val="C00000"/>
                </a:solidFill>
              </a:rPr>
              <a:t>价值分配原则</a:t>
            </a:r>
            <a:r>
              <a:rPr lang="en-US" altLang="zh-CN" sz="2000" dirty="0" smtClean="0">
                <a:solidFill>
                  <a:srgbClr val="C00000"/>
                </a:solidFill>
              </a:rPr>
              <a:t>--</a:t>
            </a:r>
          </a:p>
          <a:p>
            <a:pPr>
              <a:buNone/>
            </a:pPr>
            <a:endParaRPr lang="en-US" altLang="zh-CN" sz="2000" dirty="0" smtClean="0">
              <a:solidFill>
                <a:srgbClr val="C00000"/>
              </a:solidFill>
            </a:endParaRPr>
          </a:p>
          <a:p>
            <a:pPr>
              <a:buNone/>
            </a:pPr>
            <a:endParaRPr lang="en-US" altLang="zh-CN" sz="2000" dirty="0" smtClean="0"/>
          </a:p>
          <a:p>
            <a:pPr>
              <a:buNone/>
            </a:pPr>
            <a:r>
              <a:rPr lang="en-US" altLang="zh-CN" sz="2000" dirty="0" smtClean="0">
                <a:solidFill>
                  <a:srgbClr val="C00000"/>
                </a:solidFill>
              </a:rPr>
              <a:t>e. </a:t>
            </a:r>
            <a:r>
              <a:rPr lang="zh-CN" altLang="en-US" sz="2000" dirty="0" smtClean="0">
                <a:solidFill>
                  <a:srgbClr val="C00000"/>
                </a:solidFill>
              </a:rPr>
              <a:t>价值分配的合理性</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chemeClr val="accent3">
                    <a:lumMod val="50000"/>
                  </a:schemeClr>
                </a:solidFill>
              </a:rPr>
              <a:t>3</a:t>
            </a:r>
            <a:r>
              <a:rPr lang="zh-CN" altLang="en-US" u="sng" dirty="0" smtClean="0">
                <a:solidFill>
                  <a:schemeClr val="accent3">
                    <a:lumMod val="50000"/>
                  </a:schemeClr>
                </a:solidFill>
              </a:rPr>
              <a:t>、基本经营政策</a:t>
            </a:r>
            <a:r>
              <a:rPr lang="en-US" altLang="zh-CN" u="sng" dirty="0" smtClean="0">
                <a:solidFill>
                  <a:schemeClr val="accent3">
                    <a:lumMod val="50000"/>
                  </a:schemeClr>
                </a:solidFill>
              </a:rPr>
              <a:t>-</a:t>
            </a:r>
            <a:r>
              <a:rPr lang="zh-CN" altLang="en-US" sz="3200" u="sng" dirty="0" smtClean="0">
                <a:solidFill>
                  <a:schemeClr val="accent3">
                    <a:lumMod val="50000"/>
                  </a:schemeClr>
                </a:solidFill>
              </a:rPr>
              <a:t>华为企业文化</a:t>
            </a:r>
            <a:endParaRPr lang="zh-CN" altLang="en-US" sz="3200" u="sng" dirty="0">
              <a:solidFill>
                <a:schemeClr val="accent3">
                  <a:lumMod val="50000"/>
                </a:schemeClr>
              </a:solidFill>
            </a:endParaRPr>
          </a:p>
        </p:txBody>
      </p:sp>
      <p:sp>
        <p:nvSpPr>
          <p:cNvPr id="3" name="内容占位符 2"/>
          <p:cNvSpPr>
            <a:spLocks noGrp="1"/>
          </p:cNvSpPr>
          <p:nvPr>
            <p:ph idx="1"/>
          </p:nvPr>
        </p:nvSpPr>
        <p:spPr/>
        <p:txBody>
          <a:bodyPr/>
          <a:lstStyle/>
          <a:p>
            <a:pPr marL="571500" indent="-571500">
              <a:buFont typeface="+mj-ea"/>
              <a:buAutoNum type="ea1JpnChsDbPeriod"/>
            </a:pPr>
            <a:r>
              <a:rPr lang="zh-CN" altLang="en-US" dirty="0" smtClean="0"/>
              <a:t>经营重心</a:t>
            </a:r>
            <a:endParaRPr lang="en-US" altLang="zh-CN" dirty="0" smtClean="0"/>
          </a:p>
          <a:p>
            <a:pPr marL="571500" indent="-571500">
              <a:buFont typeface="+mj-ea"/>
              <a:buAutoNum type="ea1JpnChsDbPeriod"/>
            </a:pPr>
            <a:r>
              <a:rPr lang="zh-CN" altLang="en-US" dirty="0" smtClean="0"/>
              <a:t>研究与开发</a:t>
            </a:r>
            <a:endParaRPr lang="en-US" altLang="zh-CN" dirty="0" smtClean="0"/>
          </a:p>
          <a:p>
            <a:pPr marL="571500" indent="-571500">
              <a:buFont typeface="+mj-ea"/>
              <a:buAutoNum type="ea1JpnChsDbPeriod"/>
            </a:pPr>
            <a:r>
              <a:rPr lang="zh-CN" altLang="en-US" dirty="0" smtClean="0"/>
              <a:t>市场营销</a:t>
            </a:r>
            <a:endParaRPr lang="en-US" altLang="zh-CN" dirty="0" smtClean="0"/>
          </a:p>
          <a:p>
            <a:pPr marL="571500" indent="-571500">
              <a:buFont typeface="+mj-ea"/>
              <a:buAutoNum type="ea1JpnChsDbPeriod"/>
            </a:pPr>
            <a:r>
              <a:rPr lang="zh-CN" altLang="en-US" dirty="0" smtClean="0"/>
              <a:t>生产方式</a:t>
            </a:r>
            <a:endParaRPr lang="en-US" altLang="zh-CN" dirty="0" smtClean="0"/>
          </a:p>
          <a:p>
            <a:pPr marL="571500" indent="-571500">
              <a:buFont typeface="+mj-ea"/>
              <a:buAutoNum type="ea1JpnChsDbPeriod"/>
            </a:pPr>
            <a:r>
              <a:rPr lang="zh-CN" altLang="en-US" dirty="0" smtClean="0"/>
              <a:t>理财与投资</a:t>
            </a:r>
            <a:endParaRPr lang="en-US" altLang="zh-CN"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94122"/>
          </a:xfrm>
        </p:spPr>
        <p:txBody>
          <a:bodyPr/>
          <a:lstStyle/>
          <a:p>
            <a:r>
              <a:rPr lang="en-US" altLang="zh-CN" u="sng" dirty="0" smtClean="0">
                <a:solidFill>
                  <a:schemeClr val="accent3">
                    <a:lumMod val="50000"/>
                  </a:schemeClr>
                </a:solidFill>
              </a:rPr>
              <a:t>3</a:t>
            </a:r>
            <a:r>
              <a:rPr lang="zh-CN" altLang="en-US" u="sng" dirty="0" smtClean="0">
                <a:solidFill>
                  <a:schemeClr val="accent3">
                    <a:lumMod val="50000"/>
                  </a:schemeClr>
                </a:solidFill>
              </a:rPr>
              <a:t>、基本经营政策</a:t>
            </a:r>
            <a:r>
              <a:rPr lang="en-US" altLang="zh-CN" u="sng" dirty="0" smtClean="0">
                <a:solidFill>
                  <a:schemeClr val="accent3">
                    <a:lumMod val="50000"/>
                  </a:schemeClr>
                </a:solidFill>
              </a:rPr>
              <a:t>-</a:t>
            </a:r>
            <a:r>
              <a:rPr lang="zh-CN" altLang="en-US" sz="3200" u="sng" dirty="0" smtClean="0">
                <a:solidFill>
                  <a:schemeClr val="accent3">
                    <a:lumMod val="50000"/>
                  </a:schemeClr>
                </a:solidFill>
              </a:rPr>
              <a:t>华为企业文化</a:t>
            </a:r>
            <a:endParaRPr lang="zh-CN" altLang="en-US" sz="3200" u="sng" dirty="0">
              <a:solidFill>
                <a:schemeClr val="accent3">
                  <a:lumMod val="50000"/>
                </a:schemeClr>
              </a:solidFill>
            </a:endParaRPr>
          </a:p>
        </p:txBody>
      </p:sp>
      <p:sp>
        <p:nvSpPr>
          <p:cNvPr id="3" name="内容占位符 2"/>
          <p:cNvSpPr>
            <a:spLocks noGrp="1"/>
          </p:cNvSpPr>
          <p:nvPr>
            <p:ph idx="1"/>
          </p:nvPr>
        </p:nvSpPr>
        <p:spPr>
          <a:xfrm>
            <a:off x="395536" y="1268760"/>
            <a:ext cx="8229600" cy="4525963"/>
          </a:xfrm>
        </p:spPr>
        <p:txBody>
          <a:bodyPr/>
          <a:lstStyle/>
          <a:p>
            <a:pPr marL="571500" indent="-571500">
              <a:buFont typeface="+mj-ea"/>
              <a:buAutoNum type="ea1JpnChsDbPeriod"/>
            </a:pPr>
            <a:r>
              <a:rPr lang="zh-CN" altLang="en-US" dirty="0" smtClean="0"/>
              <a:t>经营重心</a:t>
            </a:r>
            <a:endParaRPr lang="en-US" altLang="zh-CN" sz="2400" dirty="0" smtClean="0"/>
          </a:p>
          <a:p>
            <a:pPr marL="457200" indent="-457200">
              <a:buFont typeface="+mj-lt"/>
              <a:buAutoNum type="alphaLcPeriod"/>
            </a:pPr>
            <a:r>
              <a:rPr lang="zh-CN" altLang="en-US" sz="2000" dirty="0" smtClean="0">
                <a:solidFill>
                  <a:srgbClr val="C00000"/>
                </a:solidFill>
              </a:rPr>
              <a:t>经营方向</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经营模式</a:t>
            </a:r>
            <a:r>
              <a:rPr lang="en-US" altLang="zh-CN" sz="2000" dirty="0" smtClean="0">
                <a:solidFill>
                  <a:srgbClr val="C00000"/>
                </a:solidFill>
              </a:rPr>
              <a:t>--</a:t>
            </a:r>
            <a:endParaRPr lang="zh-CN" altLang="zh-CN" sz="20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94122"/>
          </a:xfrm>
        </p:spPr>
        <p:txBody>
          <a:bodyPr/>
          <a:lstStyle/>
          <a:p>
            <a:r>
              <a:rPr lang="en-US" altLang="zh-CN" u="sng" dirty="0" smtClean="0">
                <a:solidFill>
                  <a:schemeClr val="accent3">
                    <a:lumMod val="50000"/>
                  </a:schemeClr>
                </a:solidFill>
              </a:rPr>
              <a:t>3</a:t>
            </a:r>
            <a:r>
              <a:rPr lang="zh-CN" altLang="en-US" u="sng" dirty="0" smtClean="0">
                <a:solidFill>
                  <a:schemeClr val="accent3">
                    <a:lumMod val="50000"/>
                  </a:schemeClr>
                </a:solidFill>
              </a:rPr>
              <a:t>、基本经营政策</a:t>
            </a:r>
            <a:r>
              <a:rPr lang="en-US" altLang="zh-CN" u="sng" dirty="0" smtClean="0">
                <a:solidFill>
                  <a:schemeClr val="accent3">
                    <a:lumMod val="50000"/>
                  </a:schemeClr>
                </a:solidFill>
              </a:rPr>
              <a:t>-</a:t>
            </a:r>
            <a:r>
              <a:rPr lang="zh-CN" altLang="en-US" sz="3200" u="sng" dirty="0" smtClean="0">
                <a:solidFill>
                  <a:schemeClr val="accent3">
                    <a:lumMod val="50000"/>
                  </a:schemeClr>
                </a:solidFill>
              </a:rPr>
              <a:t>华为企业文化</a:t>
            </a:r>
            <a:endParaRPr lang="zh-CN" altLang="en-US" sz="3200" u="sng" dirty="0">
              <a:solidFill>
                <a:schemeClr val="accent3">
                  <a:lumMod val="50000"/>
                </a:schemeClr>
              </a:solidFill>
            </a:endParaRPr>
          </a:p>
        </p:txBody>
      </p:sp>
      <p:sp>
        <p:nvSpPr>
          <p:cNvPr id="3" name="内容占位符 2"/>
          <p:cNvSpPr>
            <a:spLocks noGrp="1"/>
          </p:cNvSpPr>
          <p:nvPr>
            <p:ph idx="1"/>
          </p:nvPr>
        </p:nvSpPr>
        <p:spPr>
          <a:xfrm>
            <a:off x="467544" y="1268760"/>
            <a:ext cx="8229600" cy="4824536"/>
          </a:xfrm>
        </p:spPr>
        <p:txBody>
          <a:bodyPr/>
          <a:lstStyle/>
          <a:p>
            <a:pPr marL="571500" indent="-571500">
              <a:buFont typeface="+mj-ea"/>
              <a:buAutoNum type="ea1JpnChsDbPeriod"/>
            </a:pPr>
            <a:r>
              <a:rPr lang="zh-CN" altLang="en-US" dirty="0" smtClean="0"/>
              <a:t>经营重心</a:t>
            </a:r>
            <a:endParaRPr lang="en-US" altLang="zh-CN" sz="2400" dirty="0" smtClean="0"/>
          </a:p>
          <a:p>
            <a:pPr marL="457200" indent="-457200">
              <a:buNone/>
            </a:pPr>
            <a:r>
              <a:rPr lang="en-US" altLang="zh-CN" sz="2000" dirty="0" smtClean="0">
                <a:solidFill>
                  <a:srgbClr val="C00000"/>
                </a:solidFill>
              </a:rPr>
              <a:t>c.  </a:t>
            </a:r>
            <a:r>
              <a:rPr lang="zh-CN" altLang="en-US" sz="2000" dirty="0" smtClean="0">
                <a:solidFill>
                  <a:srgbClr val="C00000"/>
                </a:solidFill>
              </a:rPr>
              <a:t>资源配置</a:t>
            </a:r>
            <a:r>
              <a:rPr lang="en-US" altLang="zh-CN" sz="2000" dirty="0" smtClean="0">
                <a:solidFill>
                  <a:srgbClr val="C00000"/>
                </a:solidFill>
              </a:rPr>
              <a:t>--</a:t>
            </a:r>
            <a:endParaRPr lang="en-US" altLang="zh-CN" sz="2000" dirty="0" smtClean="0"/>
          </a:p>
          <a:p>
            <a:pPr marL="457200" indent="-457200">
              <a:buNone/>
            </a:pPr>
            <a:r>
              <a:rPr lang="en-US" altLang="zh-CN" sz="2000" dirty="0" smtClean="0">
                <a:solidFill>
                  <a:srgbClr val="C00000"/>
                </a:solidFill>
              </a:rPr>
              <a:t>d.  </a:t>
            </a:r>
            <a:r>
              <a:rPr lang="zh-CN" altLang="en-US" sz="2000" dirty="0" smtClean="0">
                <a:solidFill>
                  <a:srgbClr val="C00000"/>
                </a:solidFill>
              </a:rPr>
              <a:t>战略联盟</a:t>
            </a:r>
            <a:r>
              <a:rPr lang="en-US" altLang="zh-CN" sz="2000" dirty="0" smtClean="0">
                <a:solidFill>
                  <a:srgbClr val="C00000"/>
                </a:solidFill>
              </a:rPr>
              <a:t>--</a:t>
            </a:r>
            <a:endParaRPr lang="zh-CN" altLang="zh-CN" sz="2000" dirty="0" smtClean="0"/>
          </a:p>
          <a:p>
            <a:pPr marL="457200" indent="-457200">
              <a:buNone/>
            </a:pPr>
            <a:r>
              <a:rPr lang="en-US" altLang="zh-CN" sz="2000" dirty="0" smtClean="0">
                <a:solidFill>
                  <a:srgbClr val="C00000"/>
                </a:solidFill>
              </a:rPr>
              <a:t>e.  </a:t>
            </a:r>
            <a:r>
              <a:rPr lang="zh-CN" altLang="en-US" sz="2000" dirty="0" smtClean="0">
                <a:solidFill>
                  <a:srgbClr val="C00000"/>
                </a:solidFill>
              </a:rPr>
              <a:t>服务网络</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lstStyle/>
          <a:p>
            <a:r>
              <a:rPr lang="zh-CN" altLang="en-US" u="sng" dirty="0" smtClean="0"/>
              <a:t>华为企业文化</a:t>
            </a:r>
            <a:endParaRPr lang="zh-CN" altLang="en-US" u="sng" dirty="0"/>
          </a:p>
        </p:txBody>
      </p:sp>
      <p:sp>
        <p:nvSpPr>
          <p:cNvPr id="3" name="内容占位符 2"/>
          <p:cNvSpPr>
            <a:spLocks noGrp="1"/>
          </p:cNvSpPr>
          <p:nvPr>
            <p:ph idx="1"/>
          </p:nvPr>
        </p:nvSpPr>
        <p:spPr>
          <a:xfrm>
            <a:off x="1043608" y="1268760"/>
            <a:ext cx="7056784" cy="4525963"/>
          </a:xfrm>
        </p:spPr>
        <p:txBody>
          <a:bodyPr/>
          <a:lstStyle/>
          <a:p>
            <a:pPr marL="514350" indent="-514350">
              <a:buFont typeface="+mj-lt"/>
              <a:buAutoNum type="arabicPeriod"/>
            </a:pPr>
            <a:r>
              <a:rPr lang="zh-CN" altLang="en-US" dirty="0" smtClean="0"/>
              <a:t>企业文化及其作用</a:t>
            </a:r>
            <a:endParaRPr lang="en-US" altLang="zh-CN" dirty="0" smtClean="0"/>
          </a:p>
          <a:p>
            <a:pPr marL="514350" indent="-514350">
              <a:buFont typeface="+mj-lt"/>
              <a:buAutoNum type="arabicPeriod"/>
            </a:pPr>
            <a:r>
              <a:rPr lang="zh-CN" altLang="en-US" dirty="0" smtClean="0"/>
              <a:t>公司的宗旨</a:t>
            </a:r>
            <a:endParaRPr lang="en-US" altLang="zh-CN" dirty="0" smtClean="0"/>
          </a:p>
          <a:p>
            <a:pPr marL="514350" indent="-514350">
              <a:buFont typeface="+mj-lt"/>
              <a:buAutoNum type="arabicPeriod"/>
            </a:pPr>
            <a:r>
              <a:rPr lang="zh-CN" altLang="en-US" dirty="0" smtClean="0"/>
              <a:t>基本经营政策</a:t>
            </a:r>
            <a:endParaRPr lang="en-US" altLang="zh-CN" dirty="0" smtClean="0"/>
          </a:p>
          <a:p>
            <a:pPr marL="514350" indent="-514350">
              <a:buFont typeface="+mj-lt"/>
              <a:buAutoNum type="arabicPeriod"/>
            </a:pPr>
            <a:r>
              <a:rPr lang="zh-CN" altLang="en-US" dirty="0" smtClean="0"/>
              <a:t>基本组织政策</a:t>
            </a:r>
            <a:endParaRPr lang="en-US" altLang="zh-CN" dirty="0" smtClean="0"/>
          </a:p>
          <a:p>
            <a:pPr marL="514350" indent="-514350">
              <a:buFont typeface="+mj-lt"/>
              <a:buAutoNum type="arabicPeriod"/>
            </a:pPr>
            <a:r>
              <a:rPr lang="zh-CN" altLang="en-US" dirty="0" smtClean="0"/>
              <a:t>基本人力资源政策</a:t>
            </a:r>
            <a:endParaRPr lang="en-US" altLang="zh-CN" dirty="0" smtClean="0"/>
          </a:p>
          <a:p>
            <a:pPr marL="514350" indent="-514350">
              <a:buFont typeface="+mj-lt"/>
              <a:buAutoNum type="arabicPeriod"/>
            </a:pPr>
            <a:r>
              <a:rPr lang="zh-CN" altLang="en-US" dirty="0" smtClean="0"/>
              <a:t>市场营销文化</a:t>
            </a:r>
            <a:endParaRPr lang="en-US" altLang="zh-CN"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lstStyle/>
          <a:p>
            <a:r>
              <a:rPr lang="en-US" altLang="zh-CN" u="sng" dirty="0" smtClean="0">
                <a:solidFill>
                  <a:schemeClr val="accent3">
                    <a:lumMod val="50000"/>
                  </a:schemeClr>
                </a:solidFill>
              </a:rPr>
              <a:t>3</a:t>
            </a:r>
            <a:r>
              <a:rPr lang="zh-CN" altLang="en-US" u="sng" dirty="0" smtClean="0">
                <a:solidFill>
                  <a:schemeClr val="accent3">
                    <a:lumMod val="50000"/>
                  </a:schemeClr>
                </a:solidFill>
              </a:rPr>
              <a:t>、基本经营政策</a:t>
            </a:r>
            <a:r>
              <a:rPr lang="en-US" altLang="zh-CN" u="sng" dirty="0" smtClean="0">
                <a:solidFill>
                  <a:schemeClr val="accent3">
                    <a:lumMod val="50000"/>
                  </a:schemeClr>
                </a:solidFill>
              </a:rPr>
              <a:t>-</a:t>
            </a:r>
            <a:r>
              <a:rPr lang="zh-CN" altLang="en-US" sz="3200" u="sng" dirty="0" smtClean="0">
                <a:solidFill>
                  <a:schemeClr val="accent3">
                    <a:lumMod val="50000"/>
                  </a:schemeClr>
                </a:solidFill>
              </a:rPr>
              <a:t>华为企业文化</a:t>
            </a:r>
            <a:endParaRPr lang="zh-CN" altLang="en-US" sz="3200" u="sng" dirty="0">
              <a:solidFill>
                <a:schemeClr val="accent3">
                  <a:lumMod val="50000"/>
                </a:schemeClr>
              </a:solidFill>
            </a:endParaRPr>
          </a:p>
        </p:txBody>
      </p:sp>
      <p:sp>
        <p:nvSpPr>
          <p:cNvPr id="3" name="内容占位符 2"/>
          <p:cNvSpPr>
            <a:spLocks noGrp="1"/>
          </p:cNvSpPr>
          <p:nvPr>
            <p:ph idx="1"/>
          </p:nvPr>
        </p:nvSpPr>
        <p:spPr>
          <a:xfrm>
            <a:off x="395536" y="1052736"/>
            <a:ext cx="8363272" cy="4896544"/>
          </a:xfrm>
        </p:spPr>
        <p:txBody>
          <a:bodyPr/>
          <a:lstStyle/>
          <a:p>
            <a:pPr marL="571500" indent="-571500">
              <a:buNone/>
            </a:pPr>
            <a:r>
              <a:rPr lang="zh-CN" altLang="en-US" dirty="0" smtClean="0"/>
              <a:t>二</a:t>
            </a:r>
            <a:r>
              <a:rPr lang="en-US" altLang="zh-CN" dirty="0" smtClean="0"/>
              <a:t>.</a:t>
            </a:r>
            <a:r>
              <a:rPr lang="zh-CN" altLang="en-US" dirty="0" smtClean="0"/>
              <a:t> 研究与开发</a:t>
            </a:r>
            <a:endParaRPr lang="en-US" altLang="zh-CN" sz="2400" dirty="0" smtClean="0"/>
          </a:p>
          <a:p>
            <a:pPr marL="457200" indent="-457200">
              <a:buFont typeface="+mj-lt"/>
              <a:buAutoNum type="alphaLcPeriod"/>
            </a:pPr>
            <a:r>
              <a:rPr lang="zh-CN" altLang="en-US" sz="2000" dirty="0" smtClean="0">
                <a:solidFill>
                  <a:srgbClr val="C00000"/>
                </a:solidFill>
              </a:rPr>
              <a:t>研究与开发政策</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研究与开发系统</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中间试验</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lstStyle/>
          <a:p>
            <a:r>
              <a:rPr lang="en-US" altLang="zh-CN" u="sng" dirty="0" smtClean="0">
                <a:solidFill>
                  <a:schemeClr val="accent3">
                    <a:lumMod val="50000"/>
                  </a:schemeClr>
                </a:solidFill>
              </a:rPr>
              <a:t>3</a:t>
            </a:r>
            <a:r>
              <a:rPr lang="zh-CN" altLang="en-US" u="sng" dirty="0" smtClean="0">
                <a:solidFill>
                  <a:schemeClr val="accent3">
                    <a:lumMod val="50000"/>
                  </a:schemeClr>
                </a:solidFill>
              </a:rPr>
              <a:t>、基本经营政策</a:t>
            </a:r>
            <a:r>
              <a:rPr lang="en-US" altLang="zh-CN" u="sng" dirty="0" smtClean="0">
                <a:solidFill>
                  <a:schemeClr val="accent3">
                    <a:lumMod val="50000"/>
                  </a:schemeClr>
                </a:solidFill>
              </a:rPr>
              <a:t>-</a:t>
            </a:r>
            <a:r>
              <a:rPr lang="zh-CN" altLang="en-US" sz="3200" u="sng" dirty="0" smtClean="0">
                <a:solidFill>
                  <a:schemeClr val="accent3">
                    <a:lumMod val="50000"/>
                  </a:schemeClr>
                </a:solidFill>
              </a:rPr>
              <a:t>华为企业文化</a:t>
            </a:r>
            <a:endParaRPr lang="zh-CN" altLang="en-US" sz="3200" u="sng" dirty="0">
              <a:solidFill>
                <a:schemeClr val="accent3">
                  <a:lumMod val="50000"/>
                </a:schemeClr>
              </a:solidFill>
            </a:endParaRPr>
          </a:p>
        </p:txBody>
      </p:sp>
      <p:sp>
        <p:nvSpPr>
          <p:cNvPr id="3" name="内容占位符 2"/>
          <p:cNvSpPr>
            <a:spLocks noGrp="1"/>
          </p:cNvSpPr>
          <p:nvPr>
            <p:ph idx="1"/>
          </p:nvPr>
        </p:nvSpPr>
        <p:spPr>
          <a:xfrm>
            <a:off x="395536" y="1268760"/>
            <a:ext cx="8229600" cy="4608512"/>
          </a:xfrm>
        </p:spPr>
        <p:txBody>
          <a:bodyPr/>
          <a:lstStyle/>
          <a:p>
            <a:pPr marL="571500" indent="-571500">
              <a:buNone/>
            </a:pPr>
            <a:r>
              <a:rPr lang="zh-CN" altLang="en-US" dirty="0" smtClean="0"/>
              <a:t>三</a:t>
            </a:r>
            <a:r>
              <a:rPr lang="en-US" altLang="zh-CN" dirty="0" smtClean="0"/>
              <a:t>.</a:t>
            </a:r>
            <a:r>
              <a:rPr lang="zh-CN" altLang="en-US" dirty="0" smtClean="0"/>
              <a:t> 市场营销</a:t>
            </a:r>
            <a:endParaRPr lang="en-US" altLang="zh-CN" sz="2400" dirty="0" smtClean="0"/>
          </a:p>
          <a:p>
            <a:pPr marL="457200" indent="-457200">
              <a:buFont typeface="+mj-lt"/>
              <a:buAutoNum type="alphaLcPeriod"/>
            </a:pPr>
            <a:r>
              <a:rPr lang="zh-CN" altLang="en-US" sz="2000" dirty="0" smtClean="0">
                <a:solidFill>
                  <a:srgbClr val="C00000"/>
                </a:solidFill>
              </a:rPr>
              <a:t>市场地位</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市场拓展</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营销网络</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营销队伍建设</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资源共享</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chemeClr val="accent3">
                    <a:lumMod val="50000"/>
                  </a:schemeClr>
                </a:solidFill>
              </a:rPr>
              <a:t>3</a:t>
            </a:r>
            <a:r>
              <a:rPr lang="zh-CN" altLang="en-US" u="sng" dirty="0" smtClean="0">
                <a:solidFill>
                  <a:schemeClr val="accent3">
                    <a:lumMod val="50000"/>
                  </a:schemeClr>
                </a:solidFill>
              </a:rPr>
              <a:t>、基本经营政策</a:t>
            </a:r>
            <a:r>
              <a:rPr lang="en-US" altLang="zh-CN" u="sng" dirty="0" smtClean="0">
                <a:solidFill>
                  <a:schemeClr val="accent3">
                    <a:lumMod val="50000"/>
                  </a:schemeClr>
                </a:solidFill>
              </a:rPr>
              <a:t>-</a:t>
            </a:r>
            <a:r>
              <a:rPr lang="zh-CN" altLang="en-US" sz="3200" u="sng" dirty="0" smtClean="0">
                <a:solidFill>
                  <a:schemeClr val="accent3">
                    <a:lumMod val="50000"/>
                  </a:schemeClr>
                </a:solidFill>
              </a:rPr>
              <a:t>华为企业文化</a:t>
            </a:r>
            <a:endParaRPr lang="zh-CN" altLang="en-US" sz="3200" u="sng" dirty="0">
              <a:solidFill>
                <a:schemeClr val="accent3">
                  <a:lumMod val="50000"/>
                </a:schemeClr>
              </a:solidFill>
            </a:endParaRPr>
          </a:p>
        </p:txBody>
      </p:sp>
      <p:sp>
        <p:nvSpPr>
          <p:cNvPr id="3" name="内容占位符 2"/>
          <p:cNvSpPr>
            <a:spLocks noGrp="1"/>
          </p:cNvSpPr>
          <p:nvPr>
            <p:ph idx="1"/>
          </p:nvPr>
        </p:nvSpPr>
        <p:spPr>
          <a:xfrm>
            <a:off x="457200" y="1600200"/>
            <a:ext cx="7715200" cy="4525963"/>
          </a:xfrm>
        </p:spPr>
        <p:txBody>
          <a:bodyPr/>
          <a:lstStyle/>
          <a:p>
            <a:pPr marL="571500" indent="-571500">
              <a:buNone/>
            </a:pPr>
            <a:r>
              <a:rPr lang="zh-CN" altLang="en-US" dirty="0" smtClean="0"/>
              <a:t>四</a:t>
            </a:r>
            <a:r>
              <a:rPr lang="en-US" altLang="zh-CN" dirty="0" smtClean="0"/>
              <a:t>.</a:t>
            </a:r>
            <a:r>
              <a:rPr lang="zh-CN" altLang="en-US" dirty="0" smtClean="0"/>
              <a:t> 生产方式 </a:t>
            </a:r>
            <a:endParaRPr lang="en-US" altLang="zh-CN" sz="2400" dirty="0" smtClean="0"/>
          </a:p>
          <a:p>
            <a:pPr marL="457200" indent="-457200">
              <a:buFont typeface="+mj-lt"/>
              <a:buAutoNum type="alphaLcPeriod"/>
            </a:pPr>
            <a:r>
              <a:rPr lang="zh-CN" altLang="en-US" sz="2000" dirty="0" smtClean="0">
                <a:solidFill>
                  <a:srgbClr val="C00000"/>
                </a:solidFill>
              </a:rPr>
              <a:t>生产战略</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生产布局</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16632"/>
            <a:ext cx="8229600" cy="936104"/>
          </a:xfrm>
        </p:spPr>
        <p:txBody>
          <a:bodyPr/>
          <a:lstStyle/>
          <a:p>
            <a:r>
              <a:rPr lang="en-US" altLang="zh-CN" u="sng" dirty="0" smtClean="0">
                <a:solidFill>
                  <a:schemeClr val="accent3">
                    <a:lumMod val="50000"/>
                  </a:schemeClr>
                </a:solidFill>
              </a:rPr>
              <a:t>3</a:t>
            </a:r>
            <a:r>
              <a:rPr lang="zh-CN" altLang="en-US" u="sng" dirty="0" smtClean="0">
                <a:solidFill>
                  <a:schemeClr val="accent3">
                    <a:lumMod val="50000"/>
                  </a:schemeClr>
                </a:solidFill>
              </a:rPr>
              <a:t>、基本经营政策</a:t>
            </a:r>
            <a:r>
              <a:rPr lang="en-US" altLang="zh-CN" u="sng" dirty="0" smtClean="0">
                <a:solidFill>
                  <a:schemeClr val="accent3">
                    <a:lumMod val="50000"/>
                  </a:schemeClr>
                </a:solidFill>
              </a:rPr>
              <a:t>-</a:t>
            </a:r>
            <a:r>
              <a:rPr lang="zh-CN" altLang="en-US" sz="3200" u="sng" dirty="0" smtClean="0">
                <a:solidFill>
                  <a:schemeClr val="accent3">
                    <a:lumMod val="50000"/>
                  </a:schemeClr>
                </a:solidFill>
              </a:rPr>
              <a:t>华为企业文化</a:t>
            </a:r>
            <a:endParaRPr lang="zh-CN" altLang="en-US" sz="3200" u="sng" dirty="0">
              <a:solidFill>
                <a:schemeClr val="accent3">
                  <a:lumMod val="50000"/>
                </a:schemeClr>
              </a:solidFill>
            </a:endParaRPr>
          </a:p>
        </p:txBody>
      </p:sp>
      <p:sp>
        <p:nvSpPr>
          <p:cNvPr id="3" name="内容占位符 2"/>
          <p:cNvSpPr>
            <a:spLocks noGrp="1"/>
          </p:cNvSpPr>
          <p:nvPr>
            <p:ph idx="1"/>
          </p:nvPr>
        </p:nvSpPr>
        <p:spPr>
          <a:xfrm>
            <a:off x="395536" y="980728"/>
            <a:ext cx="8424936" cy="5112568"/>
          </a:xfrm>
        </p:spPr>
        <p:txBody>
          <a:bodyPr/>
          <a:lstStyle/>
          <a:p>
            <a:pPr marL="571500" indent="-571500">
              <a:buNone/>
            </a:pPr>
            <a:r>
              <a:rPr lang="zh-CN" altLang="en-US" dirty="0" smtClean="0"/>
              <a:t>五</a:t>
            </a:r>
            <a:r>
              <a:rPr lang="en-US" altLang="zh-CN" dirty="0" smtClean="0"/>
              <a:t>.</a:t>
            </a:r>
            <a:r>
              <a:rPr lang="zh-CN" altLang="en-US" dirty="0" smtClean="0"/>
              <a:t> 理财与投资</a:t>
            </a:r>
            <a:endParaRPr lang="en-US" altLang="zh-CN" sz="2400" dirty="0" smtClean="0"/>
          </a:p>
          <a:p>
            <a:pPr marL="457200" indent="-457200">
              <a:buFont typeface="+mj-lt"/>
              <a:buAutoNum type="alphaLcPeriod"/>
            </a:pPr>
            <a:r>
              <a:rPr lang="zh-CN" altLang="en-US" sz="1800" dirty="0" smtClean="0">
                <a:solidFill>
                  <a:srgbClr val="C00000"/>
                </a:solidFill>
              </a:rPr>
              <a:t>筹资战略</a:t>
            </a:r>
            <a:r>
              <a:rPr lang="en-US" altLang="zh-CN" sz="1800" dirty="0" smtClean="0">
                <a:solidFill>
                  <a:srgbClr val="C00000"/>
                </a:solidFill>
              </a:rPr>
              <a:t>--</a:t>
            </a:r>
            <a:endParaRPr lang="en-US" altLang="zh-CN" sz="1800" dirty="0" smtClean="0"/>
          </a:p>
          <a:p>
            <a:pPr marL="457200" indent="-457200">
              <a:buFont typeface="+mj-lt"/>
              <a:buAutoNum type="alphaLcPeriod"/>
            </a:pPr>
            <a:r>
              <a:rPr lang="zh-CN" altLang="en-US" sz="1800" dirty="0" smtClean="0">
                <a:solidFill>
                  <a:srgbClr val="C00000"/>
                </a:solidFill>
              </a:rPr>
              <a:t>投资战略</a:t>
            </a:r>
            <a:r>
              <a:rPr lang="en-US" altLang="zh-CN" sz="1800" dirty="0" smtClean="0">
                <a:solidFill>
                  <a:srgbClr val="C00000"/>
                </a:solidFill>
              </a:rPr>
              <a:t>--</a:t>
            </a:r>
            <a:endParaRPr lang="en-US" altLang="zh-CN" sz="1800" dirty="0" smtClean="0"/>
          </a:p>
          <a:p>
            <a:pPr marL="457200" indent="-457200">
              <a:buFont typeface="+mj-lt"/>
              <a:buAutoNum type="alphaLcPeriod"/>
            </a:pPr>
            <a:r>
              <a:rPr lang="zh-CN" altLang="en-US" sz="1800" dirty="0" smtClean="0">
                <a:solidFill>
                  <a:srgbClr val="C00000"/>
                </a:solidFill>
              </a:rPr>
              <a:t>资本经营</a:t>
            </a:r>
            <a:r>
              <a:rPr lang="en-US" altLang="zh-CN" sz="1800" dirty="0" smtClean="0">
                <a:solidFill>
                  <a:srgbClr val="C00000"/>
                </a:solidFill>
              </a:rPr>
              <a:t>--</a:t>
            </a:r>
            <a:endParaRPr lang="en-US" altLang="zh-CN" sz="1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t>4</a:t>
            </a:r>
            <a:r>
              <a:rPr lang="zh-CN" altLang="en-US" u="sng" dirty="0" smtClean="0"/>
              <a:t>、基本组织政策</a:t>
            </a:r>
            <a:r>
              <a:rPr lang="en-US" altLang="zh-CN" u="sng" dirty="0" smtClean="0"/>
              <a:t>-</a:t>
            </a:r>
            <a:r>
              <a:rPr lang="zh-CN" altLang="en-US" sz="3200" u="sng" dirty="0" smtClean="0"/>
              <a:t>华为企业文化</a:t>
            </a:r>
            <a:endParaRPr lang="zh-CN" altLang="en-US" sz="3200" u="sng" dirty="0"/>
          </a:p>
        </p:txBody>
      </p:sp>
      <p:sp>
        <p:nvSpPr>
          <p:cNvPr id="3" name="内容占位符 2"/>
          <p:cNvSpPr>
            <a:spLocks noGrp="1"/>
          </p:cNvSpPr>
          <p:nvPr>
            <p:ph idx="1"/>
          </p:nvPr>
        </p:nvSpPr>
        <p:spPr/>
        <p:txBody>
          <a:bodyPr/>
          <a:lstStyle/>
          <a:p>
            <a:pPr marL="571500" indent="-571500">
              <a:buFont typeface="+mj-ea"/>
              <a:buAutoNum type="ea1JpnChsDbPeriod"/>
            </a:pPr>
            <a:r>
              <a:rPr lang="zh-CN" altLang="en-US" dirty="0" smtClean="0"/>
              <a:t>基本原则</a:t>
            </a:r>
            <a:endParaRPr lang="en-US" altLang="zh-CN" dirty="0" smtClean="0"/>
          </a:p>
          <a:p>
            <a:pPr marL="571500" indent="-571500">
              <a:buFont typeface="+mj-ea"/>
              <a:buAutoNum type="ea1JpnChsDbPeriod"/>
            </a:pPr>
            <a:r>
              <a:rPr lang="zh-CN" altLang="en-US" dirty="0" smtClean="0"/>
              <a:t>组织结构</a:t>
            </a:r>
            <a:endParaRPr lang="en-US" altLang="zh-CN" dirty="0" smtClean="0"/>
          </a:p>
          <a:p>
            <a:pPr marL="571500" indent="-571500">
              <a:buFont typeface="+mj-ea"/>
              <a:buAutoNum type="ea1JpnChsDbPeriod"/>
            </a:pPr>
            <a:r>
              <a:rPr lang="zh-CN" altLang="en-US" dirty="0" smtClean="0"/>
              <a:t>高层管理组织</a:t>
            </a:r>
            <a:endParaRPr lang="en-US" altLang="zh-CN" dirty="0" smtClean="0"/>
          </a:p>
          <a:p>
            <a:pPr>
              <a:buNone/>
            </a:pPr>
            <a:endParaRPr lang="en-US" altLang="zh-CN"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lstStyle/>
          <a:p>
            <a:r>
              <a:rPr lang="en-US" altLang="zh-CN" u="sng" dirty="0" smtClean="0"/>
              <a:t>4</a:t>
            </a:r>
            <a:r>
              <a:rPr lang="zh-CN" altLang="en-US" u="sng" dirty="0" smtClean="0"/>
              <a:t>、基本组织政策</a:t>
            </a:r>
            <a:r>
              <a:rPr lang="en-US" altLang="zh-CN" u="sng" dirty="0" smtClean="0"/>
              <a:t>-</a:t>
            </a:r>
            <a:r>
              <a:rPr lang="zh-CN" altLang="en-US" sz="3200" u="sng" dirty="0" smtClean="0"/>
              <a:t>华为企业文化</a:t>
            </a:r>
            <a:endParaRPr lang="zh-CN" altLang="en-US" sz="3200" u="sng" dirty="0"/>
          </a:p>
        </p:txBody>
      </p:sp>
      <p:sp>
        <p:nvSpPr>
          <p:cNvPr id="3" name="内容占位符 2"/>
          <p:cNvSpPr>
            <a:spLocks noGrp="1"/>
          </p:cNvSpPr>
          <p:nvPr>
            <p:ph idx="1"/>
          </p:nvPr>
        </p:nvSpPr>
        <p:spPr>
          <a:xfrm>
            <a:off x="395536" y="980728"/>
            <a:ext cx="8424936" cy="5040560"/>
          </a:xfrm>
        </p:spPr>
        <p:txBody>
          <a:bodyPr/>
          <a:lstStyle/>
          <a:p>
            <a:pPr marL="571500" indent="-571500">
              <a:buFont typeface="+mj-ea"/>
              <a:buAutoNum type="ea1JpnChsDbPeriod"/>
            </a:pPr>
            <a:r>
              <a:rPr lang="zh-CN" altLang="en-US" dirty="0" smtClean="0"/>
              <a:t>基本原则</a:t>
            </a:r>
            <a:endParaRPr lang="en-US" altLang="zh-CN" sz="2400" dirty="0" smtClean="0"/>
          </a:p>
          <a:p>
            <a:pPr marL="457200" indent="-457200">
              <a:buAutoNum type="alphaLcPeriod"/>
            </a:pPr>
            <a:r>
              <a:rPr lang="zh-CN" altLang="en-US" sz="2000" dirty="0" smtClean="0">
                <a:solidFill>
                  <a:srgbClr val="C00000"/>
                </a:solidFill>
              </a:rPr>
              <a:t>组织建立的方针</a:t>
            </a:r>
            <a:r>
              <a:rPr lang="en-US" altLang="zh-CN" sz="2000" dirty="0" smtClean="0">
                <a:solidFill>
                  <a:srgbClr val="C00000"/>
                </a:solidFill>
              </a:rPr>
              <a:t>—</a:t>
            </a:r>
          </a:p>
          <a:p>
            <a:pPr marL="457200" indent="-457200">
              <a:buAutoNum type="alphaLcPeriod"/>
            </a:pPr>
            <a:r>
              <a:rPr lang="zh-CN" altLang="en-US" sz="2000" dirty="0" smtClean="0">
                <a:solidFill>
                  <a:srgbClr val="C00000"/>
                </a:solidFill>
              </a:rPr>
              <a:t>组织结构的建立原则</a:t>
            </a:r>
            <a:r>
              <a:rPr lang="en-US" altLang="zh-CN" sz="2000" dirty="0" smtClean="0">
                <a:solidFill>
                  <a:srgbClr val="C00000"/>
                </a:solidFill>
              </a:rPr>
              <a:t>—</a:t>
            </a:r>
          </a:p>
          <a:p>
            <a:pPr marL="457200" indent="-457200">
              <a:buAutoNum type="alphaLcPeriod"/>
            </a:pPr>
            <a:r>
              <a:rPr lang="zh-CN" altLang="en-US" sz="2000" dirty="0" smtClean="0">
                <a:solidFill>
                  <a:srgbClr val="C00000"/>
                </a:solidFill>
              </a:rPr>
              <a:t>职务的设立原则</a:t>
            </a:r>
            <a:r>
              <a:rPr lang="en-US" altLang="zh-CN" sz="2000" dirty="0" smtClean="0">
                <a:solidFill>
                  <a:srgbClr val="C00000"/>
                </a:solidFill>
              </a:rPr>
              <a:t>—</a:t>
            </a:r>
          </a:p>
          <a:p>
            <a:pPr marL="457200" indent="-457200">
              <a:buAutoNum type="alphaLcPeriod"/>
            </a:pPr>
            <a:r>
              <a:rPr lang="zh-CN" altLang="en-US" sz="2000" dirty="0" smtClean="0">
                <a:solidFill>
                  <a:srgbClr val="C00000"/>
                </a:solidFill>
              </a:rPr>
              <a:t>管理者的职责</a:t>
            </a:r>
            <a:r>
              <a:rPr lang="en-US" altLang="zh-CN" sz="2000" dirty="0" smtClean="0">
                <a:solidFill>
                  <a:srgbClr val="C00000"/>
                </a:solidFill>
              </a:rPr>
              <a:t>—</a:t>
            </a:r>
          </a:p>
          <a:p>
            <a:pPr marL="457200" indent="-457200">
              <a:buAutoNum type="alphaLcPeriod"/>
            </a:pPr>
            <a:r>
              <a:rPr lang="zh-CN" altLang="en-US" sz="2000" dirty="0" smtClean="0">
                <a:solidFill>
                  <a:srgbClr val="C00000"/>
                </a:solidFill>
              </a:rPr>
              <a:t>组织的扩张</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60648"/>
            <a:ext cx="8229600" cy="936104"/>
          </a:xfrm>
        </p:spPr>
        <p:txBody>
          <a:bodyPr/>
          <a:lstStyle/>
          <a:p>
            <a:r>
              <a:rPr lang="en-US" altLang="zh-CN" u="sng" dirty="0" smtClean="0"/>
              <a:t>4</a:t>
            </a:r>
            <a:r>
              <a:rPr lang="zh-CN" altLang="en-US" u="sng" dirty="0" smtClean="0"/>
              <a:t>、基本组织政策</a:t>
            </a:r>
            <a:r>
              <a:rPr lang="en-US" altLang="zh-CN" u="sng" dirty="0" smtClean="0"/>
              <a:t>-</a:t>
            </a:r>
            <a:r>
              <a:rPr lang="zh-CN" altLang="en-US" sz="3200" u="sng" dirty="0" smtClean="0"/>
              <a:t>华为企业文化</a:t>
            </a:r>
            <a:endParaRPr lang="zh-CN" altLang="en-US" sz="3200" u="sng" dirty="0"/>
          </a:p>
        </p:txBody>
      </p:sp>
      <p:sp>
        <p:nvSpPr>
          <p:cNvPr id="3" name="内容占位符 2"/>
          <p:cNvSpPr>
            <a:spLocks noGrp="1"/>
          </p:cNvSpPr>
          <p:nvPr>
            <p:ph idx="1"/>
          </p:nvPr>
        </p:nvSpPr>
        <p:spPr>
          <a:xfrm>
            <a:off x="467544" y="1268760"/>
            <a:ext cx="8229600" cy="4525963"/>
          </a:xfrm>
        </p:spPr>
        <p:txBody>
          <a:bodyPr/>
          <a:lstStyle/>
          <a:p>
            <a:pPr marL="571500" indent="-571500">
              <a:buNone/>
            </a:pPr>
            <a:r>
              <a:rPr lang="zh-CN" altLang="en-US" sz="2400" dirty="0" smtClean="0"/>
              <a:t>二</a:t>
            </a:r>
            <a:r>
              <a:rPr lang="en-US" altLang="zh-CN" sz="2400" dirty="0" smtClean="0"/>
              <a:t>.</a:t>
            </a:r>
            <a:r>
              <a:rPr lang="zh-CN" altLang="en-US" sz="2400" dirty="0" smtClean="0"/>
              <a:t> 组织结构</a:t>
            </a:r>
            <a:endParaRPr lang="en-US" altLang="zh-CN" sz="2400" dirty="0" smtClean="0"/>
          </a:p>
          <a:p>
            <a:pPr marL="457200" indent="-457200">
              <a:buFont typeface="+mj-lt"/>
              <a:buAutoNum type="alphaLcPeriod"/>
            </a:pPr>
            <a:r>
              <a:rPr lang="zh-CN" altLang="en-US" sz="2000" dirty="0" smtClean="0">
                <a:solidFill>
                  <a:srgbClr val="C00000"/>
                </a:solidFill>
              </a:rPr>
              <a:t>基本组织结构</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主体结构</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事业部</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地区公司</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矩阵结构的演进</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求助网络</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组织的层次</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t>4</a:t>
            </a:r>
            <a:r>
              <a:rPr lang="zh-CN" altLang="en-US" u="sng" dirty="0" smtClean="0"/>
              <a:t>、基本组织政策</a:t>
            </a:r>
            <a:r>
              <a:rPr lang="en-US" altLang="zh-CN" u="sng" dirty="0" smtClean="0"/>
              <a:t>-</a:t>
            </a:r>
            <a:r>
              <a:rPr lang="zh-CN" altLang="en-US" sz="3200" u="sng" dirty="0" smtClean="0"/>
              <a:t>华为企业文化</a:t>
            </a:r>
            <a:endParaRPr lang="zh-CN" altLang="en-US" sz="3200" u="sng" dirty="0"/>
          </a:p>
        </p:txBody>
      </p:sp>
      <p:sp>
        <p:nvSpPr>
          <p:cNvPr id="3" name="内容占位符 2"/>
          <p:cNvSpPr>
            <a:spLocks noGrp="1"/>
          </p:cNvSpPr>
          <p:nvPr>
            <p:ph idx="1"/>
          </p:nvPr>
        </p:nvSpPr>
        <p:spPr>
          <a:xfrm>
            <a:off x="467544" y="1268760"/>
            <a:ext cx="8229600" cy="4525963"/>
          </a:xfrm>
        </p:spPr>
        <p:txBody>
          <a:bodyPr/>
          <a:lstStyle/>
          <a:p>
            <a:pPr marL="571500" indent="-571500">
              <a:buNone/>
            </a:pPr>
            <a:r>
              <a:rPr lang="zh-CN" altLang="en-US" dirty="0" smtClean="0"/>
              <a:t>三</a:t>
            </a:r>
            <a:r>
              <a:rPr lang="en-US" altLang="zh-CN" dirty="0" smtClean="0"/>
              <a:t>.</a:t>
            </a:r>
            <a:r>
              <a:rPr lang="zh-CN" altLang="en-US" dirty="0" smtClean="0"/>
              <a:t> 高层管理组织</a:t>
            </a:r>
            <a:endParaRPr lang="en-US" altLang="zh-CN" sz="2400" dirty="0" smtClean="0"/>
          </a:p>
          <a:p>
            <a:pPr marL="457200" indent="-457200">
              <a:buFont typeface="+mj-lt"/>
              <a:buAutoNum type="alphaLcPeriod"/>
            </a:pPr>
            <a:r>
              <a:rPr lang="zh-CN" altLang="en-US" sz="2000" dirty="0" smtClean="0">
                <a:solidFill>
                  <a:srgbClr val="C00000"/>
                </a:solidFill>
              </a:rPr>
              <a:t>高层管理组织</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高层管理职责</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决策制度</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高层管理者行为准则</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0"/>
            <a:ext cx="8229600" cy="864096"/>
          </a:xfrm>
        </p:spPr>
        <p:txBody>
          <a:bodyPr/>
          <a:lstStyle/>
          <a:p>
            <a:r>
              <a:rPr lang="en-US" altLang="zh-CN" u="sng" dirty="0" smtClean="0"/>
              <a:t>4</a:t>
            </a:r>
            <a:r>
              <a:rPr lang="zh-CN" altLang="en-US" u="sng" dirty="0" smtClean="0"/>
              <a:t>、基本组织政策</a:t>
            </a:r>
            <a:r>
              <a:rPr lang="en-US" altLang="zh-CN" u="sng" dirty="0" smtClean="0"/>
              <a:t>-</a:t>
            </a:r>
            <a:r>
              <a:rPr lang="zh-CN" altLang="en-US" sz="3200" u="sng" dirty="0" smtClean="0"/>
              <a:t>华为企业文化</a:t>
            </a:r>
            <a:endParaRPr lang="zh-CN" altLang="en-US" sz="3200" u="sng" dirty="0"/>
          </a:p>
        </p:txBody>
      </p:sp>
      <p:sp>
        <p:nvSpPr>
          <p:cNvPr id="3" name="内容占位符 2"/>
          <p:cNvSpPr>
            <a:spLocks noGrp="1"/>
          </p:cNvSpPr>
          <p:nvPr>
            <p:ph idx="1"/>
          </p:nvPr>
        </p:nvSpPr>
        <p:spPr>
          <a:xfrm>
            <a:off x="395536" y="908720"/>
            <a:ext cx="8352928" cy="648072"/>
          </a:xfrm>
        </p:spPr>
        <p:txBody>
          <a:bodyPr/>
          <a:lstStyle/>
          <a:p>
            <a:pPr marL="571500" indent="-571500">
              <a:buNone/>
            </a:pPr>
            <a:r>
              <a:rPr lang="zh-CN" altLang="en-US" dirty="0" smtClean="0"/>
              <a:t>三</a:t>
            </a:r>
            <a:r>
              <a:rPr lang="en-US" altLang="zh-CN" dirty="0" smtClean="0"/>
              <a:t>.</a:t>
            </a:r>
            <a:r>
              <a:rPr lang="zh-CN" altLang="en-US" dirty="0" smtClean="0"/>
              <a:t> 高层管理组织</a:t>
            </a:r>
            <a:endParaRPr lang="en-US" altLang="zh-CN" sz="2000" dirty="0" smtClean="0"/>
          </a:p>
          <a:p>
            <a:pPr marL="457200" indent="-457200">
              <a:buNone/>
            </a:pPr>
            <a:endParaRPr lang="en-US" altLang="zh-CN" sz="2000" dirty="0" smtClean="0"/>
          </a:p>
        </p:txBody>
      </p:sp>
      <p:pic>
        <p:nvPicPr>
          <p:cNvPr id="82946" name="Picture 2" descr="揭开华为的神秘面纱：华为首次披露高管信息">
            <a:hlinkClick r:id="rId2"/>
          </p:cNvPr>
          <p:cNvPicPr>
            <a:picLocks noChangeAspect="1" noChangeArrowheads="1"/>
          </p:cNvPicPr>
          <p:nvPr/>
        </p:nvPicPr>
        <p:blipFill>
          <a:blip r:embed="rId3" cstate="print"/>
          <a:srcRect/>
          <a:stretch>
            <a:fillRect/>
          </a:stretch>
        </p:blipFill>
        <p:spPr bwMode="auto">
          <a:xfrm>
            <a:off x="611560" y="1484784"/>
            <a:ext cx="8103789" cy="4392488"/>
          </a:xfrm>
          <a:prstGeom prst="rect">
            <a:avLst/>
          </a:prstGeom>
          <a:noFill/>
        </p:spPr>
      </p:pic>
      <p:sp>
        <p:nvSpPr>
          <p:cNvPr id="6" name="Rectangle 5"/>
          <p:cNvSpPr/>
          <p:nvPr/>
        </p:nvSpPr>
        <p:spPr>
          <a:xfrm>
            <a:off x="3563888" y="5805264"/>
            <a:ext cx="2276585" cy="369332"/>
          </a:xfrm>
          <a:prstGeom prst="rect">
            <a:avLst/>
          </a:prstGeom>
        </p:spPr>
        <p:txBody>
          <a:bodyPr wrap="none">
            <a:spAutoFit/>
          </a:bodyPr>
          <a:lstStyle/>
          <a:p>
            <a:r>
              <a:rPr lang="zh-CN" altLang="en-US" b="1" dirty="0" smtClean="0"/>
              <a:t>调整前公司组织架构</a:t>
            </a:r>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16632"/>
            <a:ext cx="8229600" cy="864096"/>
          </a:xfrm>
        </p:spPr>
        <p:txBody>
          <a:bodyPr/>
          <a:lstStyle/>
          <a:p>
            <a:r>
              <a:rPr lang="en-US" altLang="zh-CN" u="sng" dirty="0" smtClean="0"/>
              <a:t>4</a:t>
            </a:r>
            <a:r>
              <a:rPr lang="zh-CN" altLang="en-US" u="sng" dirty="0" smtClean="0"/>
              <a:t>、基本组织政策</a:t>
            </a:r>
            <a:r>
              <a:rPr lang="en-US" altLang="zh-CN" u="sng" dirty="0" smtClean="0"/>
              <a:t>-</a:t>
            </a:r>
            <a:r>
              <a:rPr lang="zh-CN" altLang="en-US" sz="3200" u="sng" dirty="0" smtClean="0"/>
              <a:t>华为企业文化</a:t>
            </a:r>
            <a:endParaRPr lang="zh-CN" altLang="en-US" sz="3200" u="sng" dirty="0"/>
          </a:p>
        </p:txBody>
      </p:sp>
      <p:sp>
        <p:nvSpPr>
          <p:cNvPr id="3" name="内容占位符 2"/>
          <p:cNvSpPr>
            <a:spLocks noGrp="1"/>
          </p:cNvSpPr>
          <p:nvPr>
            <p:ph idx="1"/>
          </p:nvPr>
        </p:nvSpPr>
        <p:spPr>
          <a:xfrm>
            <a:off x="395536" y="836712"/>
            <a:ext cx="8352928" cy="576064"/>
          </a:xfrm>
        </p:spPr>
        <p:txBody>
          <a:bodyPr/>
          <a:lstStyle/>
          <a:p>
            <a:pPr marL="571500" indent="-571500">
              <a:buNone/>
            </a:pPr>
            <a:r>
              <a:rPr lang="zh-CN" altLang="en-US" dirty="0" smtClean="0"/>
              <a:t>三</a:t>
            </a:r>
            <a:r>
              <a:rPr lang="en-US" altLang="zh-CN" dirty="0" smtClean="0"/>
              <a:t>.</a:t>
            </a:r>
            <a:r>
              <a:rPr lang="zh-CN" altLang="en-US" dirty="0" smtClean="0"/>
              <a:t> 高层管理组织</a:t>
            </a:r>
            <a:endParaRPr lang="en-US" altLang="zh-CN" sz="2000" dirty="0" smtClean="0"/>
          </a:p>
          <a:p>
            <a:pPr marL="457200" indent="-457200">
              <a:buNone/>
            </a:pPr>
            <a:endParaRPr lang="en-US" altLang="zh-CN" sz="2000" dirty="0" smtClean="0"/>
          </a:p>
        </p:txBody>
      </p:sp>
      <p:pic>
        <p:nvPicPr>
          <p:cNvPr id="81922" name="Picture 2" descr="http://s4.sinaimg.cn/orignal/48b93e08ha1d1924795c3&amp;690"/>
          <p:cNvPicPr>
            <a:picLocks noChangeAspect="1" noChangeArrowheads="1"/>
          </p:cNvPicPr>
          <p:nvPr/>
        </p:nvPicPr>
        <p:blipFill>
          <a:blip r:embed="rId2" cstate="print"/>
          <a:srcRect/>
          <a:stretch>
            <a:fillRect/>
          </a:stretch>
        </p:blipFill>
        <p:spPr bwMode="auto">
          <a:xfrm>
            <a:off x="899592" y="1468641"/>
            <a:ext cx="7200800" cy="4531476"/>
          </a:xfrm>
          <a:prstGeom prst="rect">
            <a:avLst/>
          </a:prstGeom>
          <a:noFill/>
        </p:spPr>
      </p:pic>
      <p:sp>
        <p:nvSpPr>
          <p:cNvPr id="6" name="Rectangle 5"/>
          <p:cNvSpPr/>
          <p:nvPr/>
        </p:nvSpPr>
        <p:spPr>
          <a:xfrm>
            <a:off x="3275856" y="5877272"/>
            <a:ext cx="2276585" cy="369332"/>
          </a:xfrm>
          <a:prstGeom prst="rect">
            <a:avLst/>
          </a:prstGeom>
        </p:spPr>
        <p:txBody>
          <a:bodyPr wrap="none">
            <a:spAutoFit/>
          </a:bodyPr>
          <a:lstStyle/>
          <a:p>
            <a:r>
              <a:rPr lang="zh-CN" altLang="en-US" b="1" dirty="0" smtClean="0"/>
              <a:t>调整后公司组织架构</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chemeClr val="tx2"/>
                </a:solidFill>
              </a:rPr>
              <a:t>1</a:t>
            </a:r>
            <a:r>
              <a:rPr lang="zh-CN" altLang="en-US" u="sng" dirty="0" smtClean="0">
                <a:solidFill>
                  <a:schemeClr val="tx2"/>
                </a:solidFill>
              </a:rPr>
              <a:t>、企业文化及其作用</a:t>
            </a:r>
            <a:r>
              <a:rPr lang="en-US" altLang="zh-CN" u="sng" dirty="0" smtClean="0">
                <a:solidFill>
                  <a:schemeClr val="tx2"/>
                </a:solidFill>
              </a:rPr>
              <a:t>-</a:t>
            </a:r>
            <a:r>
              <a:rPr lang="zh-CN" altLang="en-US" sz="3200" u="sng" dirty="0" smtClean="0">
                <a:solidFill>
                  <a:schemeClr val="tx2"/>
                </a:solidFill>
              </a:rPr>
              <a:t>华为企业文化</a:t>
            </a:r>
            <a:endParaRPr lang="zh-CN" altLang="en-US" sz="3200" u="sng" dirty="0">
              <a:solidFill>
                <a:schemeClr val="tx2"/>
              </a:solidFill>
            </a:endParaRPr>
          </a:p>
        </p:txBody>
      </p:sp>
      <p:sp>
        <p:nvSpPr>
          <p:cNvPr id="3" name="内容占位符 2"/>
          <p:cNvSpPr>
            <a:spLocks noGrp="1"/>
          </p:cNvSpPr>
          <p:nvPr>
            <p:ph idx="1"/>
          </p:nvPr>
        </p:nvSpPr>
        <p:spPr/>
        <p:txBody>
          <a:bodyPr/>
          <a:lstStyle/>
          <a:p>
            <a:pPr marL="571500" indent="-571500">
              <a:buFont typeface="+mj-ea"/>
              <a:buAutoNum type="ea1JpnChsDbPeriod"/>
            </a:pPr>
            <a:r>
              <a:rPr lang="zh-CN" altLang="en-US" dirty="0" smtClean="0"/>
              <a:t>文化是什么</a:t>
            </a:r>
            <a:r>
              <a:rPr lang="en-US" altLang="zh-CN" dirty="0" smtClean="0"/>
              <a:t>?</a:t>
            </a:r>
          </a:p>
          <a:p>
            <a:pPr marL="571500" indent="-571500">
              <a:buFont typeface="+mj-ea"/>
              <a:buAutoNum type="ea1JpnChsDbPeriod"/>
            </a:pPr>
            <a:r>
              <a:rPr lang="zh-CN" altLang="en-US" dirty="0" smtClean="0"/>
              <a:t>企业文化的作用</a:t>
            </a:r>
            <a:endParaRPr lang="en-US" altLang="zh-CN" dirty="0" smtClean="0"/>
          </a:p>
          <a:p>
            <a:pPr marL="571500" indent="-571500">
              <a:buFont typeface="+mj-ea"/>
              <a:buAutoNum type="ea1JpnChsDbPeriod"/>
            </a:pPr>
            <a:r>
              <a:rPr lang="zh-CN" altLang="en-US" dirty="0" smtClean="0"/>
              <a:t>华为企业文化精髓</a:t>
            </a:r>
            <a:endParaRPr lang="en-US" altLang="zh-CN" dirty="0" smtClean="0"/>
          </a:p>
          <a:p>
            <a:pPr marL="571500" indent="-571500">
              <a:buFont typeface="+mj-ea"/>
              <a:buAutoNum type="ea1JpnChsDbPeriod"/>
            </a:pPr>
            <a:r>
              <a:rPr lang="zh-CN" altLang="en-US" dirty="0" smtClean="0"/>
              <a:t>行为文化的塑造</a:t>
            </a:r>
            <a:endParaRPr lang="en-US" altLang="zh-CN" dirty="0" smtClean="0"/>
          </a:p>
          <a:p>
            <a:pPr marL="571500" indent="-571500">
              <a:buNone/>
            </a:pPr>
            <a:endParaRPr lang="en-US" altLang="zh-CN" dirty="0" smtClean="0"/>
          </a:p>
          <a:p>
            <a:pPr>
              <a:buNone/>
            </a:pPr>
            <a:r>
              <a:rPr lang="zh-CN" altLang="en-US" dirty="0" smtClean="0"/>
              <a:t>   </a:t>
            </a:r>
            <a:endParaRPr lang="zh-CN" altLang="en-US" sz="2400" dirty="0">
              <a:solidFill>
                <a:srgbClr val="00B05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457200" y="1600201"/>
            <a:ext cx="8229600" cy="3268960"/>
          </a:xfrm>
        </p:spPr>
        <p:txBody>
          <a:bodyPr/>
          <a:lstStyle/>
          <a:p>
            <a:pPr marL="571500" indent="-571500">
              <a:buFont typeface="+mj-ea"/>
              <a:buAutoNum type="ea1JpnChsDbPeriod"/>
            </a:pPr>
            <a:r>
              <a:rPr lang="zh-CN" altLang="en-US" dirty="0" smtClean="0"/>
              <a:t>人力资源管理准则</a:t>
            </a:r>
            <a:endParaRPr lang="en-US" altLang="zh-CN" dirty="0" smtClean="0"/>
          </a:p>
          <a:p>
            <a:pPr marL="571500" indent="-571500">
              <a:buFont typeface="+mj-ea"/>
              <a:buAutoNum type="ea1JpnChsDbPeriod"/>
            </a:pPr>
            <a:r>
              <a:rPr lang="zh-CN" altLang="en-US" dirty="0" smtClean="0"/>
              <a:t>员工的义务和权利</a:t>
            </a:r>
            <a:endParaRPr lang="en-US" altLang="zh-CN" dirty="0" smtClean="0"/>
          </a:p>
          <a:p>
            <a:pPr marL="571500" indent="-571500">
              <a:buFont typeface="+mj-ea"/>
              <a:buAutoNum type="ea1JpnChsDbPeriod"/>
            </a:pPr>
            <a:r>
              <a:rPr lang="zh-CN" altLang="en-US" dirty="0" smtClean="0"/>
              <a:t>考核与评价</a:t>
            </a:r>
            <a:endParaRPr lang="en-US" altLang="zh-CN" dirty="0" smtClean="0"/>
          </a:p>
          <a:p>
            <a:pPr marL="571500" indent="-571500">
              <a:buFont typeface="+mj-ea"/>
              <a:buAutoNum type="ea1JpnChsDbPeriod"/>
            </a:pPr>
            <a:r>
              <a:rPr lang="zh-CN" altLang="en-US" dirty="0" smtClean="0"/>
              <a:t>人力资源管理的主要规范</a:t>
            </a:r>
            <a:endParaRPr lang="en-US" altLang="zh-CN" dirty="0" smtClean="0"/>
          </a:p>
          <a:p>
            <a:pPr>
              <a:buNone/>
            </a:pPr>
            <a:endParaRPr lang="en-US" altLang="zh-CN"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94122"/>
          </a:xfrm>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467544" y="1268760"/>
            <a:ext cx="8229600" cy="4525963"/>
          </a:xfrm>
        </p:spPr>
        <p:txBody>
          <a:bodyPr/>
          <a:lstStyle/>
          <a:p>
            <a:pPr marL="571500" indent="-571500">
              <a:buFont typeface="+mj-ea"/>
              <a:buAutoNum type="ea1JpnChsDbPeriod"/>
            </a:pPr>
            <a:r>
              <a:rPr lang="zh-CN" altLang="en-US" dirty="0" smtClean="0"/>
              <a:t>人力资源管理准则</a:t>
            </a:r>
            <a:endParaRPr lang="en-US" altLang="zh-CN" sz="2400" dirty="0" smtClean="0"/>
          </a:p>
          <a:p>
            <a:pPr marL="457200" indent="-457200">
              <a:buFont typeface="+mj-lt"/>
              <a:buAutoNum type="alphaLcPeriod"/>
            </a:pPr>
            <a:r>
              <a:rPr lang="zh-CN" altLang="en-US" sz="2000" dirty="0" smtClean="0">
                <a:solidFill>
                  <a:srgbClr val="C00000"/>
                </a:solidFill>
              </a:rPr>
              <a:t>基本目的</a:t>
            </a:r>
            <a:r>
              <a:rPr lang="en-US" altLang="zh-CN" sz="2000" dirty="0" smtClean="0">
                <a:solidFill>
                  <a:srgbClr val="C00000"/>
                </a:solidFill>
              </a:rPr>
              <a:t>--</a:t>
            </a:r>
            <a:r>
              <a:rPr lang="zh-CN" altLang="zh-CN" sz="2000" dirty="0" smtClean="0"/>
              <a:t>华为的可持续成长，从根本上靠的是组织建设和文化建设。因此，人力资源管理的基本目的，是建立一支宏大的高素质、高境界和高度团结的队伍，以及创造一种自我激励、自我约束和促进优秀人才脱颖而出的机制，为公司的快速成长和高效运作提供保障</a:t>
            </a:r>
            <a:endParaRPr lang="en-US" altLang="zh-CN" sz="2000" dirty="0" smtClean="0"/>
          </a:p>
          <a:p>
            <a:pPr marL="457200" indent="-457200">
              <a:buFont typeface="+mj-lt"/>
              <a:buAutoNum type="alphaLcPeriod"/>
            </a:pPr>
            <a:r>
              <a:rPr lang="zh-CN" altLang="en-US" sz="2000" dirty="0" smtClean="0">
                <a:solidFill>
                  <a:srgbClr val="C00000"/>
                </a:solidFill>
              </a:rPr>
              <a:t>基本准则</a:t>
            </a:r>
            <a:r>
              <a:rPr lang="en-US" altLang="zh-CN" sz="2000" dirty="0" smtClean="0">
                <a:solidFill>
                  <a:srgbClr val="C00000"/>
                </a:solidFill>
              </a:rPr>
              <a:t>--</a:t>
            </a:r>
            <a:r>
              <a:rPr lang="zh-CN" altLang="zh-CN" sz="2000" dirty="0" smtClean="0"/>
              <a:t>华为全体员工无论职位高低，在人格上都是平等的。人力资源管理的基本准则是公正、公平和公开。</a:t>
            </a:r>
            <a:endParaRPr lang="en-US" altLang="zh-CN" sz="2000" dirty="0" smtClean="0"/>
          </a:p>
          <a:p>
            <a:pPr marL="457200" indent="-457200">
              <a:buFont typeface="+mj-lt"/>
              <a:buAutoNum type="alphaLcPeriod"/>
            </a:pPr>
            <a:r>
              <a:rPr lang="zh-CN" altLang="en-US" sz="2000" dirty="0" smtClean="0">
                <a:solidFill>
                  <a:srgbClr val="C00000"/>
                </a:solidFill>
              </a:rPr>
              <a:t>公正</a:t>
            </a:r>
            <a:r>
              <a:rPr lang="en-US" altLang="zh-CN" sz="2000" dirty="0" smtClean="0">
                <a:solidFill>
                  <a:srgbClr val="C00000"/>
                </a:solidFill>
              </a:rPr>
              <a:t>--</a:t>
            </a:r>
            <a:r>
              <a:rPr lang="zh-CN" altLang="zh-CN" sz="2000" dirty="0" smtClean="0"/>
              <a:t>共同的价值观是我们对员工作出公平评价的准则；对每个员工提出明确的挑战性目标与任务，是我们对员工的绩效改进作出公正评价的依据；员工在完成本职工作中表现出的能力和潜力，是比学历更重要的评价能力的公正标准。</a:t>
            </a:r>
            <a:endParaRPr lang="en-US" altLang="zh-CN" sz="20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467544" y="1196752"/>
            <a:ext cx="8229600" cy="4525963"/>
          </a:xfrm>
        </p:spPr>
        <p:txBody>
          <a:bodyPr/>
          <a:lstStyle/>
          <a:p>
            <a:pPr marL="571500" indent="-571500">
              <a:buFont typeface="+mj-ea"/>
              <a:buAutoNum type="ea1JpnChsDbPeriod"/>
            </a:pPr>
            <a:r>
              <a:rPr lang="zh-CN" altLang="en-US" dirty="0" smtClean="0"/>
              <a:t>人力资源管理准则</a:t>
            </a:r>
            <a:endParaRPr lang="en-US" altLang="zh-CN" sz="2400" dirty="0" smtClean="0"/>
          </a:p>
          <a:p>
            <a:pPr marL="457200" indent="-457200">
              <a:buNone/>
            </a:pPr>
            <a:r>
              <a:rPr lang="en-US" altLang="zh-CN" sz="2000" dirty="0" smtClean="0">
                <a:solidFill>
                  <a:srgbClr val="C00000"/>
                </a:solidFill>
              </a:rPr>
              <a:t>d. </a:t>
            </a:r>
            <a:r>
              <a:rPr lang="zh-CN" altLang="en-US" sz="2000" dirty="0" smtClean="0">
                <a:solidFill>
                  <a:srgbClr val="C00000"/>
                </a:solidFill>
              </a:rPr>
              <a:t>公平</a:t>
            </a:r>
            <a:r>
              <a:rPr lang="en-US" altLang="zh-CN" sz="2000" dirty="0" smtClean="0">
                <a:solidFill>
                  <a:srgbClr val="C00000"/>
                </a:solidFill>
              </a:rPr>
              <a:t>--</a:t>
            </a:r>
            <a:r>
              <a:rPr lang="zh-CN" altLang="zh-CN" sz="2000" dirty="0" smtClean="0"/>
              <a:t>华为奉行效率优先，兼顾公平的原则。我们鼓励每个员工在真诚合作与责任承诺基础上，展开竞争；并为员工的发展，提供公平的机会与条件。每个员工应依靠自身的努力与才干，争取公司提供的机会；依靠工作和自学提高自身的素质与能力；依靠创造性地完成和改进本职工作满足自己的成就愿望。我们从根本上否定评价与价值分配上的短视、攀比与平均主义。</a:t>
            </a:r>
            <a:endParaRPr lang="en-US" altLang="zh-CN" sz="2000" dirty="0" smtClean="0"/>
          </a:p>
          <a:p>
            <a:pPr marL="457200" indent="-457200">
              <a:buNone/>
            </a:pPr>
            <a:r>
              <a:rPr lang="en-US" altLang="zh-CN" sz="2000" dirty="0" smtClean="0">
                <a:solidFill>
                  <a:srgbClr val="C00000"/>
                </a:solidFill>
              </a:rPr>
              <a:t>e. </a:t>
            </a:r>
            <a:r>
              <a:rPr lang="zh-CN" altLang="en-US" sz="2000" dirty="0" smtClean="0">
                <a:solidFill>
                  <a:srgbClr val="C00000"/>
                </a:solidFill>
              </a:rPr>
              <a:t>公开</a:t>
            </a:r>
            <a:r>
              <a:rPr lang="en-US" altLang="zh-CN" sz="2000" dirty="0" smtClean="0">
                <a:solidFill>
                  <a:srgbClr val="C00000"/>
                </a:solidFill>
              </a:rPr>
              <a:t>--</a:t>
            </a:r>
            <a:r>
              <a:rPr lang="zh-CN" altLang="zh-CN" sz="2000" dirty="0" smtClean="0"/>
              <a:t>我们认为遵循公开原则是保障人力资源管理的公正和公平的必要条件。公司重要政策与制度的制定，均要充分征求意见与协商。抑侥幸，明褒贬，提高制度执行上的透明度。我们从根本上否定无政府、无组织、无纪律的个人主义行为。</a:t>
            </a:r>
            <a:endParaRPr lang="en-US" altLang="zh-CN" sz="2000" dirty="0" smtClean="0"/>
          </a:p>
          <a:p>
            <a:pPr marL="457200" indent="-457200">
              <a:buNone/>
            </a:pPr>
            <a:r>
              <a:rPr lang="en-US" altLang="zh-CN" sz="2000" dirty="0" smtClean="0">
                <a:solidFill>
                  <a:srgbClr val="C00000"/>
                </a:solidFill>
              </a:rPr>
              <a:t>f. </a:t>
            </a:r>
            <a:r>
              <a:rPr lang="zh-CN" altLang="en-US" sz="2000" dirty="0" smtClean="0">
                <a:solidFill>
                  <a:srgbClr val="C00000"/>
                </a:solidFill>
              </a:rPr>
              <a:t>人力资源管理体制</a:t>
            </a:r>
            <a:r>
              <a:rPr lang="en-US" altLang="zh-CN" sz="2000" dirty="0" smtClean="0">
                <a:solidFill>
                  <a:srgbClr val="C00000"/>
                </a:solidFill>
              </a:rPr>
              <a:t>--</a:t>
            </a:r>
            <a:r>
              <a:rPr lang="zh-CN" altLang="zh-CN" sz="2000" dirty="0" smtClean="0"/>
              <a:t>我们不搞终身雇佣制，但这不等于不能终身在华为工作。我们主张自由雇佣制，但不脱离中国的实际。</a:t>
            </a:r>
            <a:endParaRPr lang="en-US" altLang="zh-CN" sz="20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467544" y="1268760"/>
            <a:ext cx="8229600" cy="4525963"/>
          </a:xfrm>
        </p:spPr>
        <p:txBody>
          <a:bodyPr/>
          <a:lstStyle/>
          <a:p>
            <a:pPr marL="571500" indent="-571500">
              <a:buFont typeface="+mj-ea"/>
              <a:buAutoNum type="ea1JpnChsDbPeriod"/>
            </a:pPr>
            <a:r>
              <a:rPr lang="zh-CN" altLang="en-US" dirty="0" smtClean="0"/>
              <a:t>人力资源管理准则</a:t>
            </a:r>
            <a:endParaRPr lang="en-US" altLang="zh-CN" dirty="0" smtClean="0"/>
          </a:p>
          <a:p>
            <a:pPr marL="571500" indent="-571500">
              <a:buNone/>
            </a:pPr>
            <a:endParaRPr lang="en-US" altLang="zh-CN" sz="1600" dirty="0" smtClean="0"/>
          </a:p>
          <a:p>
            <a:pPr marL="457200" indent="-457200">
              <a:buNone/>
            </a:pPr>
            <a:r>
              <a:rPr lang="en-US" altLang="zh-CN" sz="2000" dirty="0" smtClean="0">
                <a:solidFill>
                  <a:srgbClr val="C00000"/>
                </a:solidFill>
              </a:rPr>
              <a:t>g. </a:t>
            </a:r>
            <a:r>
              <a:rPr lang="zh-CN" altLang="en-US" sz="2000" dirty="0" smtClean="0">
                <a:solidFill>
                  <a:srgbClr val="C00000"/>
                </a:solidFill>
              </a:rPr>
              <a:t>内部劳动力市场</a:t>
            </a:r>
            <a:r>
              <a:rPr lang="en-US" altLang="zh-CN" sz="2000" dirty="0" smtClean="0">
                <a:solidFill>
                  <a:srgbClr val="C00000"/>
                </a:solidFill>
              </a:rPr>
              <a:t>--</a:t>
            </a:r>
            <a:r>
              <a:rPr lang="zh-CN" altLang="zh-CN" sz="2000" dirty="0" smtClean="0"/>
              <a:t>我们通过建立内部劳动力市场，在人力资源管理中引入竞争和选择机制。通过内部劳动力市场和外部劳动力市场的置换，促进优秀人才的脱颖而出，实现人力资源的合理配置和激活沉淀层。并使人适合于职务，使职务适合于人。</a:t>
            </a:r>
            <a:endParaRPr lang="en-US" altLang="zh-CN" sz="2000" dirty="0" smtClean="0"/>
          </a:p>
          <a:p>
            <a:pPr marL="457200" indent="-457200">
              <a:buNone/>
            </a:pPr>
            <a:r>
              <a:rPr lang="en-US" altLang="zh-CN" sz="2000" dirty="0" smtClean="0">
                <a:solidFill>
                  <a:srgbClr val="C00000"/>
                </a:solidFill>
              </a:rPr>
              <a:t>h. </a:t>
            </a:r>
            <a:r>
              <a:rPr lang="zh-CN" altLang="en-US" sz="2000" dirty="0" smtClean="0">
                <a:solidFill>
                  <a:srgbClr val="C00000"/>
                </a:solidFill>
              </a:rPr>
              <a:t>人力资源管理者责任</a:t>
            </a:r>
            <a:r>
              <a:rPr lang="en-US" altLang="zh-CN" sz="2000" dirty="0" smtClean="0">
                <a:solidFill>
                  <a:srgbClr val="C00000"/>
                </a:solidFill>
              </a:rPr>
              <a:t>--</a:t>
            </a:r>
            <a:r>
              <a:rPr lang="zh-CN" altLang="zh-CN" sz="2000" dirty="0" smtClean="0"/>
              <a:t>人力资源管理不只是人力资源管理部门的工作，而且是全体管理者的职责。各部门管理者有责任记录、指导、支持、激励与合理评价下属人员的工作，负有帮助下属人员成长的责任。下属人员才干的发挥与对优秀人才的举荐，是决定管理者的升迁与人事待遇的重要因素。</a:t>
            </a:r>
            <a:endParaRPr lang="en-US" altLang="zh-CN" sz="20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539552" y="1268760"/>
            <a:ext cx="8229600" cy="4525963"/>
          </a:xfrm>
        </p:spPr>
        <p:txBody>
          <a:bodyPr/>
          <a:lstStyle/>
          <a:p>
            <a:pPr marL="571500" indent="-571500">
              <a:buNone/>
            </a:pPr>
            <a:r>
              <a:rPr lang="zh-CN" altLang="en-US" dirty="0" smtClean="0"/>
              <a:t>二</a:t>
            </a:r>
            <a:r>
              <a:rPr lang="en-US" altLang="zh-CN" dirty="0" smtClean="0"/>
              <a:t>.</a:t>
            </a:r>
            <a:r>
              <a:rPr lang="zh-CN" altLang="en-US" dirty="0" smtClean="0"/>
              <a:t> 员工的权利和义务</a:t>
            </a:r>
            <a:endParaRPr lang="en-US" altLang="zh-CN" dirty="0" smtClean="0"/>
          </a:p>
          <a:p>
            <a:pPr marL="571500" indent="-571500">
              <a:buNone/>
            </a:pPr>
            <a:endParaRPr lang="en-US" altLang="zh-CN" sz="1600" dirty="0" smtClean="0"/>
          </a:p>
          <a:p>
            <a:pPr marL="457200" indent="-457200">
              <a:buFont typeface="+mj-lt"/>
              <a:buAutoNum type="alphaLcPeriod"/>
            </a:pPr>
            <a:r>
              <a:rPr lang="zh-CN" altLang="en-US" sz="2000" dirty="0" smtClean="0">
                <a:solidFill>
                  <a:srgbClr val="C00000"/>
                </a:solidFill>
              </a:rPr>
              <a:t>员工的义务</a:t>
            </a:r>
            <a:r>
              <a:rPr lang="en-US" altLang="zh-CN" sz="2000" dirty="0" smtClean="0">
                <a:solidFill>
                  <a:srgbClr val="C00000"/>
                </a:solidFill>
              </a:rPr>
              <a:t>—</a:t>
            </a:r>
          </a:p>
          <a:p>
            <a:pPr marL="457200" indent="-457200">
              <a:buFont typeface="+mj-lt"/>
              <a:buAutoNum type="alphaLcPeriod"/>
            </a:pPr>
            <a:r>
              <a:rPr lang="zh-CN" altLang="en-US" sz="2000" dirty="0" smtClean="0">
                <a:solidFill>
                  <a:srgbClr val="C00000"/>
                </a:solidFill>
              </a:rPr>
              <a:t>员工的权利</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395536" y="1268760"/>
            <a:ext cx="8229600" cy="4525963"/>
          </a:xfrm>
        </p:spPr>
        <p:txBody>
          <a:bodyPr/>
          <a:lstStyle/>
          <a:p>
            <a:pPr marL="571500" indent="-571500">
              <a:buNone/>
            </a:pPr>
            <a:r>
              <a:rPr lang="zh-CN" altLang="en-US" dirty="0" smtClean="0"/>
              <a:t>三</a:t>
            </a:r>
            <a:r>
              <a:rPr lang="en-US" altLang="zh-CN" dirty="0" smtClean="0"/>
              <a:t>.</a:t>
            </a:r>
            <a:r>
              <a:rPr lang="zh-CN" altLang="en-US" dirty="0" smtClean="0"/>
              <a:t> 考核与评价</a:t>
            </a:r>
            <a:endParaRPr lang="en-US" altLang="zh-CN" dirty="0" smtClean="0"/>
          </a:p>
          <a:p>
            <a:pPr marL="571500" indent="-571500">
              <a:buNone/>
            </a:pPr>
            <a:endParaRPr lang="en-US" altLang="zh-CN" sz="1600" dirty="0" smtClean="0"/>
          </a:p>
          <a:p>
            <a:pPr marL="457200" indent="-457200">
              <a:buFont typeface="+mj-lt"/>
              <a:buAutoNum type="alphaLcPeriod"/>
            </a:pPr>
            <a:r>
              <a:rPr lang="zh-CN" altLang="en-US" sz="2000" dirty="0" smtClean="0">
                <a:solidFill>
                  <a:srgbClr val="C00000"/>
                </a:solidFill>
              </a:rPr>
              <a:t>基本假设</a:t>
            </a:r>
            <a:r>
              <a:rPr lang="en-US" altLang="zh-CN" sz="2000" dirty="0" smtClean="0">
                <a:solidFill>
                  <a:srgbClr val="C00000"/>
                </a:solidFill>
              </a:rPr>
              <a:t>--</a:t>
            </a:r>
            <a:r>
              <a:rPr lang="zh-CN" altLang="zh-CN" sz="2000" dirty="0" smtClean="0"/>
              <a:t>华为员工考评体系的建立依据下述假设：</a:t>
            </a:r>
            <a:endParaRPr lang="en-US" altLang="zh-CN" sz="20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539552" y="1196752"/>
            <a:ext cx="7920880" cy="4896544"/>
          </a:xfrm>
        </p:spPr>
        <p:txBody>
          <a:bodyPr/>
          <a:lstStyle/>
          <a:p>
            <a:pPr marL="571500" indent="-571500">
              <a:buNone/>
            </a:pPr>
            <a:r>
              <a:rPr lang="zh-CN" altLang="en-US" dirty="0" smtClean="0"/>
              <a:t>三</a:t>
            </a:r>
            <a:r>
              <a:rPr lang="en-US" altLang="zh-CN" dirty="0" smtClean="0"/>
              <a:t>.</a:t>
            </a:r>
            <a:r>
              <a:rPr lang="zh-CN" altLang="en-US" dirty="0" smtClean="0"/>
              <a:t> 考核与评价</a:t>
            </a:r>
            <a:endParaRPr lang="en-US" altLang="zh-CN" dirty="0" smtClean="0"/>
          </a:p>
          <a:p>
            <a:pPr marL="457200" indent="-457200">
              <a:buNone/>
            </a:pPr>
            <a:r>
              <a:rPr lang="en-US" altLang="zh-CN" sz="2000" dirty="0" smtClean="0">
                <a:solidFill>
                  <a:srgbClr val="C00000"/>
                </a:solidFill>
              </a:rPr>
              <a:t>b. </a:t>
            </a:r>
            <a:r>
              <a:rPr lang="zh-CN" altLang="en-US" sz="2000" dirty="0" smtClean="0">
                <a:solidFill>
                  <a:srgbClr val="C00000"/>
                </a:solidFill>
              </a:rPr>
              <a:t>考评方式</a:t>
            </a:r>
            <a:r>
              <a:rPr lang="en-US" altLang="zh-CN" sz="2000" dirty="0" smtClean="0">
                <a:solidFill>
                  <a:srgbClr val="C00000"/>
                </a:solidFill>
              </a:rPr>
              <a:t>--</a:t>
            </a:r>
            <a:r>
              <a:rPr lang="zh-CN" altLang="zh-CN" sz="2000" dirty="0" smtClean="0"/>
              <a:t>建立客观公正的价值评价体系是华为人力资源管理的</a:t>
            </a:r>
            <a:endParaRPr lang="en-US" altLang="zh-CN" sz="2000" dirty="0" smtClean="0"/>
          </a:p>
          <a:p>
            <a:pPr marL="457200" indent="-457200">
              <a:buNone/>
            </a:pPr>
            <a:r>
              <a:rPr lang="en-US" altLang="zh-CN" sz="2000" dirty="0" smtClean="0"/>
              <a:t>                    </a:t>
            </a:r>
            <a:r>
              <a:rPr lang="zh-CN" altLang="zh-CN" sz="2000" dirty="0" smtClean="0"/>
              <a:t>长期任务。</a:t>
            </a:r>
            <a:endParaRPr lang="en-US" altLang="zh-CN" sz="2000" dirty="0" smtClean="0"/>
          </a:p>
          <a:p>
            <a:pPr marL="457200" indent="-457200">
              <a:buNone/>
            </a:pPr>
            <a:r>
              <a:rPr lang="en-US" altLang="zh-CN" sz="2000" dirty="0" smtClean="0"/>
              <a: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29600" cy="792088"/>
          </a:xfrm>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467544" y="1124744"/>
            <a:ext cx="8352928" cy="5040560"/>
          </a:xfrm>
        </p:spPr>
        <p:txBody>
          <a:bodyPr/>
          <a:lstStyle/>
          <a:p>
            <a:pPr marL="571500" indent="-571500">
              <a:buNone/>
            </a:pPr>
            <a:r>
              <a:rPr lang="zh-CN" altLang="en-US" dirty="0" smtClean="0"/>
              <a:t>四</a:t>
            </a:r>
            <a:r>
              <a:rPr lang="en-US" altLang="zh-CN" dirty="0" smtClean="0"/>
              <a:t>.</a:t>
            </a:r>
            <a:r>
              <a:rPr lang="zh-CN" altLang="en-US" dirty="0" smtClean="0"/>
              <a:t> 人力资源管理的主要规范</a:t>
            </a:r>
            <a:endParaRPr lang="en-US" altLang="zh-CN" sz="2400" dirty="0" smtClean="0"/>
          </a:p>
          <a:p>
            <a:pPr marL="457200" indent="-457200">
              <a:buFont typeface="+mj-lt"/>
              <a:buAutoNum type="alphaLcPeriod"/>
            </a:pPr>
            <a:r>
              <a:rPr lang="zh-CN" altLang="en-US" sz="2000" dirty="0" smtClean="0">
                <a:solidFill>
                  <a:srgbClr val="C00000"/>
                </a:solidFill>
              </a:rPr>
              <a:t>招聘与录用</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解聘与辞退</a:t>
            </a:r>
            <a:r>
              <a:rPr lang="en-US" altLang="zh-CN" sz="2000" dirty="0" smtClean="0">
                <a:solidFill>
                  <a:srgbClr val="C00000"/>
                </a:solidFill>
              </a:rPr>
              <a:t>--</a:t>
            </a:r>
            <a:endParaRPr lang="en-US" altLang="zh-CN" sz="2000" dirty="0" smtClean="0"/>
          </a:p>
          <a:p>
            <a:pPr marL="457200" indent="-457200">
              <a:buFont typeface="+mj-lt"/>
              <a:buAutoNum type="alphaLcPeriod"/>
            </a:pPr>
            <a:r>
              <a:rPr lang="zh-CN" altLang="en-US" sz="2000" dirty="0" smtClean="0">
                <a:solidFill>
                  <a:srgbClr val="C00000"/>
                </a:solidFill>
              </a:rPr>
              <a:t>报酬与待遇</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29600" cy="922114"/>
          </a:xfrm>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395536" y="1340768"/>
            <a:ext cx="8208912" cy="4680520"/>
          </a:xfrm>
        </p:spPr>
        <p:txBody>
          <a:bodyPr/>
          <a:lstStyle/>
          <a:p>
            <a:pPr marL="571500" indent="-571500">
              <a:buNone/>
            </a:pPr>
            <a:r>
              <a:rPr lang="zh-CN" altLang="en-US" dirty="0" smtClean="0"/>
              <a:t>四</a:t>
            </a:r>
            <a:r>
              <a:rPr lang="en-US" altLang="zh-CN" dirty="0" smtClean="0"/>
              <a:t>.</a:t>
            </a:r>
            <a:r>
              <a:rPr lang="zh-CN" altLang="en-US" dirty="0" smtClean="0"/>
              <a:t> 人力资源管理的主要规范</a:t>
            </a:r>
            <a:endParaRPr lang="en-US" altLang="zh-CN" sz="2400" dirty="0" smtClean="0"/>
          </a:p>
          <a:p>
            <a:pPr marL="457200" indent="-457200">
              <a:buNone/>
            </a:pPr>
            <a:r>
              <a:rPr lang="en-US" altLang="zh-CN" sz="2000" dirty="0" smtClean="0">
                <a:solidFill>
                  <a:srgbClr val="C00000"/>
                </a:solidFill>
              </a:rPr>
              <a:t>d. </a:t>
            </a:r>
            <a:r>
              <a:rPr lang="zh-CN" altLang="en-US" sz="2000" dirty="0" smtClean="0">
                <a:solidFill>
                  <a:srgbClr val="C00000"/>
                </a:solidFill>
              </a:rPr>
              <a:t>自动降薪</a:t>
            </a:r>
            <a:r>
              <a:rPr lang="en-US" altLang="zh-CN" sz="2000" dirty="0" smtClean="0">
                <a:solidFill>
                  <a:srgbClr val="C00000"/>
                </a:solidFill>
              </a:rPr>
              <a:t>--</a:t>
            </a:r>
            <a:endParaRPr lang="en-US" altLang="zh-CN" sz="2000" dirty="0" smtClean="0"/>
          </a:p>
          <a:p>
            <a:pPr marL="457200" indent="-457200">
              <a:buNone/>
            </a:pPr>
            <a:r>
              <a:rPr lang="en-US" altLang="zh-CN" sz="2000" dirty="0" smtClean="0">
                <a:solidFill>
                  <a:srgbClr val="C00000"/>
                </a:solidFill>
              </a:rPr>
              <a:t>e. </a:t>
            </a:r>
            <a:r>
              <a:rPr lang="zh-CN" altLang="en-US" sz="2000" dirty="0" smtClean="0">
                <a:solidFill>
                  <a:srgbClr val="C00000"/>
                </a:solidFill>
              </a:rPr>
              <a:t>晋升与降格</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29600" cy="922114"/>
          </a:xfrm>
        </p:spPr>
        <p:txBody>
          <a:bodyPr/>
          <a:lstStyle/>
          <a:p>
            <a:r>
              <a:rPr lang="en-US" altLang="zh-CN" u="sng" dirty="0" smtClean="0">
                <a:solidFill>
                  <a:srgbClr val="0000CC"/>
                </a:solidFill>
              </a:rPr>
              <a:t>5</a:t>
            </a:r>
            <a:r>
              <a:rPr lang="zh-CN" altLang="en-US" u="sng" dirty="0" smtClean="0">
                <a:solidFill>
                  <a:srgbClr val="0000CC"/>
                </a:solidFill>
              </a:rPr>
              <a:t>、基本人力资源政策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395536" y="1340768"/>
            <a:ext cx="8352928" cy="5040560"/>
          </a:xfrm>
        </p:spPr>
        <p:txBody>
          <a:bodyPr/>
          <a:lstStyle/>
          <a:p>
            <a:pPr marL="571500" indent="-571500">
              <a:buNone/>
            </a:pPr>
            <a:r>
              <a:rPr lang="zh-CN" altLang="en-US" dirty="0" smtClean="0"/>
              <a:t>四</a:t>
            </a:r>
            <a:r>
              <a:rPr lang="en-US" altLang="zh-CN" dirty="0" smtClean="0"/>
              <a:t>.</a:t>
            </a:r>
            <a:r>
              <a:rPr lang="zh-CN" altLang="en-US" dirty="0" smtClean="0"/>
              <a:t> 人力资源管理的主要规范</a:t>
            </a:r>
            <a:endParaRPr lang="en-US" altLang="zh-CN" sz="2400" dirty="0" smtClean="0"/>
          </a:p>
          <a:p>
            <a:pPr marL="457200" indent="-457200">
              <a:buNone/>
            </a:pPr>
            <a:r>
              <a:rPr lang="en-US" altLang="zh-CN" sz="2000" dirty="0" smtClean="0">
                <a:solidFill>
                  <a:srgbClr val="C00000"/>
                </a:solidFill>
              </a:rPr>
              <a:t>f. </a:t>
            </a:r>
            <a:r>
              <a:rPr lang="zh-CN" altLang="en-US" sz="2000" dirty="0" smtClean="0">
                <a:solidFill>
                  <a:srgbClr val="C00000"/>
                </a:solidFill>
              </a:rPr>
              <a:t> 职务轮换与专长培养</a:t>
            </a:r>
            <a:r>
              <a:rPr lang="en-US" altLang="zh-CN" sz="2000" dirty="0" smtClean="0">
                <a:solidFill>
                  <a:srgbClr val="C00000"/>
                </a:solidFill>
              </a:rPr>
              <a:t>--</a:t>
            </a:r>
            <a:endParaRPr lang="en-US" altLang="zh-CN" sz="2000" dirty="0" smtClean="0"/>
          </a:p>
          <a:p>
            <a:pPr marL="457200" indent="-457200">
              <a:buNone/>
            </a:pPr>
            <a:r>
              <a:rPr lang="en-US" altLang="zh-CN" sz="2000" dirty="0" smtClean="0">
                <a:solidFill>
                  <a:srgbClr val="C00000"/>
                </a:solidFill>
              </a:rPr>
              <a:t>g. </a:t>
            </a:r>
            <a:r>
              <a:rPr lang="zh-CN" altLang="en-US" sz="2000" dirty="0" smtClean="0">
                <a:solidFill>
                  <a:srgbClr val="C00000"/>
                </a:solidFill>
              </a:rPr>
              <a:t>人力资源开发与培训</a:t>
            </a:r>
            <a:r>
              <a:rPr lang="en-US" altLang="zh-CN" sz="2000" dirty="0" smtClean="0">
                <a:solidFill>
                  <a:srgbClr val="C00000"/>
                </a:solidFill>
              </a:rPr>
              <a:t>--</a:t>
            </a:r>
            <a:endParaRPr lang="en-US" altLang="zh-CN"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260648"/>
            <a:ext cx="8229600" cy="936104"/>
          </a:xfrm>
        </p:spPr>
        <p:txBody>
          <a:bodyPr/>
          <a:lstStyle/>
          <a:p>
            <a:r>
              <a:rPr lang="en-US" altLang="zh-CN" u="sng" dirty="0" smtClean="0">
                <a:solidFill>
                  <a:schemeClr val="tx2"/>
                </a:solidFill>
              </a:rPr>
              <a:t>1</a:t>
            </a:r>
            <a:r>
              <a:rPr lang="zh-CN" altLang="en-US" u="sng" dirty="0" smtClean="0">
                <a:solidFill>
                  <a:schemeClr val="tx2"/>
                </a:solidFill>
              </a:rPr>
              <a:t>、企业文化及其作用</a:t>
            </a:r>
            <a:r>
              <a:rPr lang="en-US" altLang="zh-CN" u="sng" dirty="0" smtClean="0">
                <a:solidFill>
                  <a:schemeClr val="tx2"/>
                </a:solidFill>
              </a:rPr>
              <a:t>-</a:t>
            </a:r>
            <a:r>
              <a:rPr lang="zh-CN" altLang="en-US" sz="3200" u="sng" dirty="0" smtClean="0">
                <a:solidFill>
                  <a:schemeClr val="tx2"/>
                </a:solidFill>
              </a:rPr>
              <a:t>华为企业文化</a:t>
            </a:r>
            <a:endParaRPr lang="zh-CN" altLang="en-US" sz="3200" u="sng" dirty="0">
              <a:solidFill>
                <a:schemeClr val="tx2"/>
              </a:solidFill>
            </a:endParaRPr>
          </a:p>
        </p:txBody>
      </p:sp>
      <p:sp>
        <p:nvSpPr>
          <p:cNvPr id="3" name="内容占位符 2"/>
          <p:cNvSpPr>
            <a:spLocks noGrp="1"/>
          </p:cNvSpPr>
          <p:nvPr>
            <p:ph idx="1"/>
          </p:nvPr>
        </p:nvSpPr>
        <p:spPr/>
        <p:txBody>
          <a:bodyPr/>
          <a:lstStyle/>
          <a:p>
            <a:pPr marL="571500" indent="-571500">
              <a:buFont typeface="+mj-ea"/>
              <a:buAutoNum type="ea1JpnChsDbPeriod"/>
            </a:pPr>
            <a:r>
              <a:rPr lang="zh-CN" altLang="en-US" dirty="0" smtClean="0"/>
              <a:t>文化是什么</a:t>
            </a:r>
            <a:r>
              <a:rPr lang="en-US" altLang="zh-CN" dirty="0" smtClean="0"/>
              <a:t>?</a:t>
            </a:r>
          </a:p>
          <a:p>
            <a:pPr>
              <a:buNone/>
            </a:pPr>
            <a:r>
              <a:rPr lang="zh-CN" altLang="en-US" sz="2400" dirty="0" smtClean="0"/>
              <a:t>    </a:t>
            </a:r>
            <a:endParaRPr lang="en-US" altLang="zh-CN" sz="2400" dirty="0" smtClean="0"/>
          </a:p>
          <a:p>
            <a:pPr>
              <a:buNone/>
            </a:pPr>
            <a:endParaRPr lang="en-US" altLang="zh-CN" sz="2400" dirty="0" smtClean="0"/>
          </a:p>
          <a:p>
            <a:pPr>
              <a:buNone/>
            </a:pPr>
            <a:endParaRPr lang="en-US" altLang="zh-CN" sz="2400" dirty="0" smtClean="0"/>
          </a:p>
          <a:p>
            <a:pPr>
              <a:buNone/>
            </a:pPr>
            <a:endParaRPr lang="en-US" altLang="zh-CN" sz="2400" dirty="0" smtClean="0"/>
          </a:p>
          <a:p>
            <a:pPr>
              <a:buNone/>
            </a:pPr>
            <a:endParaRPr lang="en-US" altLang="zh-CN" sz="2400" dirty="0" smtClean="0"/>
          </a:p>
          <a:p>
            <a:pPr>
              <a:buNone/>
            </a:pPr>
            <a:r>
              <a:rPr lang="zh-CN" altLang="en-US" sz="2400" dirty="0" smtClean="0"/>
              <a:t>例如</a:t>
            </a:r>
            <a:r>
              <a:rPr lang="en-US" altLang="zh-CN" sz="2400" dirty="0" smtClean="0"/>
              <a:t>:A</a:t>
            </a:r>
            <a:r>
              <a:rPr lang="zh-CN" altLang="en-US" sz="2400" dirty="0" smtClean="0"/>
              <a:t>）现在人们为什么不愿意做雷锋、焦裕禄？</a:t>
            </a:r>
            <a:endParaRPr lang="en-US" altLang="zh-CN" sz="2400" dirty="0" smtClean="0"/>
          </a:p>
          <a:p>
            <a:pPr>
              <a:buNone/>
            </a:pPr>
            <a:r>
              <a:rPr lang="zh-CN" altLang="en-US" sz="2400" dirty="0" smtClean="0"/>
              <a:t>        </a:t>
            </a:r>
            <a:r>
              <a:rPr lang="en-US" altLang="zh-CN" sz="2400" dirty="0" smtClean="0"/>
              <a:t>B</a:t>
            </a:r>
            <a:r>
              <a:rPr lang="zh-CN" altLang="en-US" sz="2400" dirty="0" smtClean="0"/>
              <a:t>）“绝不让雷锋吃亏”？</a:t>
            </a:r>
            <a:endParaRPr lang="en-US" altLang="zh-CN" sz="2400" dirty="0" smtClean="0"/>
          </a:p>
          <a:p>
            <a:pPr>
              <a:buNone/>
            </a:pPr>
            <a:r>
              <a:rPr lang="zh-CN" altLang="en-US" sz="2400" dirty="0" smtClean="0"/>
              <a:t>        </a:t>
            </a:r>
            <a:r>
              <a:rPr lang="en-US" altLang="zh-CN" sz="2400" dirty="0" smtClean="0"/>
              <a:t>C</a:t>
            </a:r>
            <a:r>
              <a:rPr lang="zh-CN" altLang="en-US" sz="2400" dirty="0" smtClean="0"/>
              <a:t>）决策原则“从贤不从众”？</a:t>
            </a:r>
            <a:endParaRPr lang="en-US" altLang="zh-CN" sz="24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rgbClr val="0000CC"/>
                </a:solidFill>
              </a:rPr>
              <a:t>6</a:t>
            </a:r>
            <a:r>
              <a:rPr lang="zh-CN" altLang="en-US" u="sng" dirty="0" smtClean="0">
                <a:solidFill>
                  <a:srgbClr val="0000CC"/>
                </a:solidFill>
              </a:rPr>
              <a:t>、市场营销文化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p:txBody>
          <a:bodyPr/>
          <a:lstStyle/>
          <a:p>
            <a:pPr>
              <a:buNone/>
            </a:pPr>
            <a:r>
              <a:rPr lang="en-US" altLang="zh-CN" sz="2800" dirty="0" smtClean="0">
                <a:solidFill>
                  <a:srgbClr val="C00000"/>
                </a:solidFill>
              </a:rPr>
              <a:t>1.</a:t>
            </a:r>
            <a:r>
              <a:rPr lang="zh-CN" altLang="en-US" sz="2800" dirty="0" smtClean="0">
                <a:solidFill>
                  <a:srgbClr val="C00000"/>
                </a:solidFill>
              </a:rPr>
              <a:t>市场营销战略</a:t>
            </a:r>
            <a:r>
              <a:rPr lang="en-US" altLang="zh-CN" sz="2800" dirty="0" smtClean="0">
                <a:solidFill>
                  <a:srgbClr val="C00000"/>
                </a:solidFill>
              </a:rPr>
              <a:t>—</a:t>
            </a:r>
            <a:r>
              <a:rPr lang="zh-CN" altLang="en-US" sz="2000" dirty="0" smtClean="0"/>
              <a:t>四个要点：</a:t>
            </a:r>
            <a:endParaRPr lang="en-US" altLang="zh-CN" sz="2000" dirty="0" smtClean="0"/>
          </a:p>
          <a:p>
            <a:pPr marL="457200" indent="-457200">
              <a:buNone/>
            </a:pPr>
            <a:r>
              <a:rPr lang="en-US" altLang="zh-CN" sz="2000" dirty="0" smtClean="0"/>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16632"/>
            <a:ext cx="8229600" cy="792088"/>
          </a:xfrm>
        </p:spPr>
        <p:txBody>
          <a:bodyPr/>
          <a:lstStyle/>
          <a:p>
            <a:r>
              <a:rPr lang="en-US" altLang="zh-CN" u="sng" dirty="0" smtClean="0">
                <a:solidFill>
                  <a:srgbClr val="0000CC"/>
                </a:solidFill>
              </a:rPr>
              <a:t>6</a:t>
            </a:r>
            <a:r>
              <a:rPr lang="zh-CN" altLang="en-US" u="sng" dirty="0" smtClean="0">
                <a:solidFill>
                  <a:srgbClr val="0000CC"/>
                </a:solidFill>
              </a:rPr>
              <a:t>、市场营销文化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395536" y="908720"/>
            <a:ext cx="8496944" cy="5256584"/>
          </a:xfrm>
        </p:spPr>
        <p:txBody>
          <a:bodyPr/>
          <a:lstStyle/>
          <a:p>
            <a:pPr>
              <a:buNone/>
            </a:pPr>
            <a:r>
              <a:rPr lang="en-US" altLang="zh-CN" sz="2800" dirty="0" smtClean="0">
                <a:solidFill>
                  <a:srgbClr val="C00000"/>
                </a:solidFill>
              </a:rPr>
              <a:t>2.</a:t>
            </a:r>
            <a:r>
              <a:rPr lang="zh-CN" altLang="en-US" sz="2800" dirty="0" smtClean="0">
                <a:solidFill>
                  <a:srgbClr val="C00000"/>
                </a:solidFill>
              </a:rPr>
              <a:t>华为为何崇尚“狼性”</a:t>
            </a:r>
            <a:r>
              <a:rPr lang="en-US" altLang="zh-CN" sz="2000" dirty="0" smtClean="0"/>
              <a:t>—</a:t>
            </a:r>
          </a:p>
          <a:p>
            <a:pPr>
              <a:buNone/>
            </a:pPr>
            <a:r>
              <a:rPr lang="zh-CN" altLang="zh-CN" sz="1800" b="1" i="1" dirty="0" smtClean="0"/>
              <a:t>敏锐的嗅觉</a:t>
            </a:r>
            <a:r>
              <a:rPr lang="zh-CN" altLang="en-US" sz="1800" b="1" i="1" dirty="0" smtClean="0"/>
              <a:t>；</a:t>
            </a:r>
            <a:r>
              <a:rPr lang="zh-CN" altLang="zh-CN" sz="1800" b="1" i="1" dirty="0" smtClean="0"/>
              <a:t>不屈不挠、奋不顾身、永不疲倦的进攻精神</a:t>
            </a:r>
            <a:r>
              <a:rPr lang="zh-CN" altLang="en-US" sz="1800" b="1" i="1" dirty="0" smtClean="0"/>
              <a:t>；</a:t>
            </a:r>
            <a:r>
              <a:rPr lang="zh-CN" altLang="zh-CN" sz="1800" b="1" i="1" dirty="0" smtClean="0"/>
              <a:t>群体奋斗的意识</a:t>
            </a:r>
            <a:r>
              <a:rPr lang="zh-CN" altLang="en-US" sz="1800" b="1" i="1" dirty="0" smtClean="0"/>
              <a:t>。</a:t>
            </a:r>
            <a:endParaRPr lang="en-US" altLang="zh-CN" sz="1800" b="1" i="1" dirty="0" smtClean="0"/>
          </a:p>
          <a:p>
            <a:pPr>
              <a:buNone/>
            </a:pPr>
            <a:endParaRPr lang="en-US" altLang="zh-CN" sz="2000"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rgbClr val="0000CC"/>
                </a:solidFill>
              </a:rPr>
              <a:t>6</a:t>
            </a:r>
            <a:r>
              <a:rPr lang="zh-CN" altLang="en-US" u="sng" dirty="0" smtClean="0">
                <a:solidFill>
                  <a:srgbClr val="0000CC"/>
                </a:solidFill>
              </a:rPr>
              <a:t>、市场营销文化</a:t>
            </a:r>
            <a:r>
              <a:rPr lang="en-US" altLang="zh-CN" u="sng" dirty="0" smtClean="0">
                <a:solidFill>
                  <a:srgbClr val="0000CC"/>
                </a:solidFill>
              </a:rPr>
              <a:t>—</a:t>
            </a:r>
            <a:r>
              <a:rPr lang="zh-CN" altLang="en-US" sz="3200" u="sng" dirty="0" smtClean="0">
                <a:solidFill>
                  <a:srgbClr val="0000CC"/>
                </a:solidFill>
              </a:rPr>
              <a:t>华为企业文化</a:t>
            </a:r>
            <a:endParaRPr lang="zh-CN" altLang="en-US" sz="3200" u="sng" dirty="0">
              <a:solidFill>
                <a:srgbClr val="0000CC"/>
              </a:solidFill>
            </a:endParaRPr>
          </a:p>
        </p:txBody>
      </p:sp>
      <p:sp>
        <p:nvSpPr>
          <p:cNvPr id="3" name="内容占位符 2"/>
          <p:cNvSpPr>
            <a:spLocks noGrp="1"/>
          </p:cNvSpPr>
          <p:nvPr>
            <p:ph idx="1"/>
          </p:nvPr>
        </p:nvSpPr>
        <p:spPr>
          <a:xfrm>
            <a:off x="467544" y="1340768"/>
            <a:ext cx="8229600" cy="4525963"/>
          </a:xfrm>
        </p:spPr>
        <p:txBody>
          <a:bodyPr/>
          <a:lstStyle/>
          <a:p>
            <a:pPr>
              <a:buNone/>
            </a:pPr>
            <a:r>
              <a:rPr lang="en-US" altLang="zh-CN" sz="2800" dirty="0" smtClean="0">
                <a:solidFill>
                  <a:srgbClr val="C00000"/>
                </a:solidFill>
              </a:rPr>
              <a:t>3.</a:t>
            </a:r>
            <a:r>
              <a:rPr lang="zh-CN" altLang="en-US" sz="2800" dirty="0" smtClean="0">
                <a:solidFill>
                  <a:srgbClr val="C00000"/>
                </a:solidFill>
              </a:rPr>
              <a:t>市场营销精神</a:t>
            </a:r>
            <a:r>
              <a:rPr lang="en-US" altLang="zh-CN" sz="2800" dirty="0" smtClean="0">
                <a:solidFill>
                  <a:srgbClr val="C00000"/>
                </a:solidFill>
              </a:rPr>
              <a:t>--</a:t>
            </a:r>
            <a:endParaRPr lang="en-US" altLang="zh-CN" sz="2800" dirty="0" smtClean="0"/>
          </a:p>
          <a:p>
            <a:pPr marL="457200" indent="-457200">
              <a:buFont typeface="Wingdings" pitchFamily="2" charset="2"/>
              <a:buChar char="Ø"/>
            </a:pPr>
            <a:r>
              <a:rPr lang="zh-CN" altLang="en-US" sz="2000" dirty="0" smtClean="0"/>
              <a:t>团队精神 </a:t>
            </a:r>
            <a:r>
              <a:rPr lang="en-US" altLang="zh-CN" sz="2000" dirty="0" smtClean="0"/>
              <a:t>:</a:t>
            </a:r>
            <a:endParaRPr lang="en-US" altLang="zh-CN" sz="2000" b="1" i="1" dirty="0" smtClean="0"/>
          </a:p>
          <a:p>
            <a:pPr marL="457200" indent="-457200">
              <a:buFont typeface="Wingdings" pitchFamily="2" charset="2"/>
              <a:buChar char="Ø"/>
            </a:pPr>
            <a:r>
              <a:rPr lang="zh-CN" altLang="zh-CN" sz="2000" dirty="0" smtClean="0"/>
              <a:t>不屈不挠、奋不顾身的进攻精神</a:t>
            </a:r>
            <a:r>
              <a:rPr lang="en-US" altLang="zh-CN" sz="2000" dirty="0" smtClean="0"/>
              <a:t>:</a:t>
            </a:r>
            <a:r>
              <a:rPr lang="zh-CN" altLang="en-US" sz="2000" dirty="0" smtClean="0"/>
              <a:t> </a:t>
            </a:r>
            <a:endParaRPr lang="en-US" altLang="zh-CN" sz="2000" b="1" i="1" dirty="0" smtClean="0"/>
          </a:p>
          <a:p>
            <a:pPr marL="457200" indent="-457200">
              <a:buFont typeface="Wingdings" pitchFamily="2" charset="2"/>
              <a:buChar char="Ø"/>
            </a:pPr>
            <a:r>
              <a:rPr lang="zh-CN" altLang="en-US" sz="2000" dirty="0" smtClean="0"/>
              <a:t>集体奋斗精神</a:t>
            </a:r>
            <a:r>
              <a:rPr lang="en-US" altLang="zh-CN" sz="2000" dirty="0" smtClean="0"/>
              <a:t>:</a:t>
            </a:r>
            <a:endParaRPr lang="en-US" altLang="zh-CN" sz="2000" b="1" i="1" dirty="0" smtClean="0"/>
          </a:p>
          <a:p>
            <a:pPr marL="457200" indent="-457200">
              <a:buFont typeface="Wingdings" pitchFamily="2" charset="2"/>
              <a:buChar char="Ø"/>
            </a:pPr>
            <a:r>
              <a:rPr lang="zh-CN" altLang="en-US" sz="2000" dirty="0" smtClean="0"/>
              <a:t>奉献精神：</a:t>
            </a:r>
            <a:endParaRPr lang="en-US" altLang="zh-CN" sz="2000" b="1" i="1" dirty="0" smtClean="0"/>
          </a:p>
          <a:p>
            <a:pPr marL="457200" indent="-457200">
              <a:buFont typeface="Wingdings" pitchFamily="2" charset="2"/>
              <a:buChar char="Ø"/>
            </a:pPr>
            <a:r>
              <a:rPr lang="zh-CN" altLang="en-US" sz="2000" dirty="0" smtClean="0"/>
              <a:t>危机意识：</a:t>
            </a:r>
            <a:endParaRPr lang="en-US" altLang="zh-CN" sz="2000" b="1" i="1" dirty="0" smtClean="0"/>
          </a:p>
          <a:p>
            <a:pPr marL="457200" indent="-457200">
              <a:buFont typeface="Wingdings" pitchFamily="2" charset="2"/>
              <a:buChar char="Ø"/>
            </a:pPr>
            <a:r>
              <a:rPr lang="zh-CN" altLang="en-US" sz="2000" dirty="0" smtClean="0"/>
              <a:t>责任感和敬业精神</a:t>
            </a:r>
            <a:endParaRPr lang="en-US" altLang="zh-CN" sz="2000" b="1" i="1" dirty="0" smtClean="0"/>
          </a:p>
          <a:p>
            <a:pPr marL="457200" indent="-457200">
              <a:buFont typeface="Wingdings" pitchFamily="2" charset="2"/>
              <a:buChar char="Ø"/>
            </a:pPr>
            <a:r>
              <a:rPr lang="zh-CN" altLang="en-US" sz="2000" dirty="0" smtClean="0"/>
              <a:t>创新与做实：</a:t>
            </a:r>
            <a:endParaRPr lang="en-US" altLang="zh-CN" sz="2000" dirty="0" smtClean="0"/>
          </a:p>
          <a:p>
            <a:pPr marL="457200" indent="-457200">
              <a:buFont typeface="Wingdings" pitchFamily="2" charset="2"/>
              <a:buChar char="Ø"/>
            </a:pPr>
            <a:r>
              <a:rPr lang="zh-CN" altLang="en-US" sz="2000" dirty="0" smtClean="0"/>
              <a:t>自我批判与不断学习：</a:t>
            </a:r>
            <a:endParaRPr lang="en-US" altLang="zh-CN" sz="2000" dirty="0" smtClean="0"/>
          </a:p>
          <a:p>
            <a:pPr marL="457200" indent="-457200">
              <a:buFont typeface="Wingdings" pitchFamily="2" charset="2"/>
              <a:buChar char="Ø"/>
            </a:pPr>
            <a:r>
              <a:rPr lang="zh-CN" altLang="en-US" sz="2000" dirty="0" smtClean="0"/>
              <a:t>服务精神：</a:t>
            </a:r>
            <a:endParaRPr lang="en-US" altLang="zh-CN" sz="2000" b="1" i="1"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华为企业文化</a:t>
            </a:r>
            <a:endParaRPr lang="zh-CN" altLang="en-US" dirty="0"/>
          </a:p>
        </p:txBody>
      </p:sp>
      <p:sp>
        <p:nvSpPr>
          <p:cNvPr id="3" name="内容占位符 2"/>
          <p:cNvSpPr>
            <a:spLocks noGrp="1"/>
          </p:cNvSpPr>
          <p:nvPr>
            <p:ph idx="1"/>
          </p:nvPr>
        </p:nvSpPr>
        <p:spPr/>
        <p:txBody>
          <a:bodyPr/>
          <a:lstStyle/>
          <a:p>
            <a:pPr>
              <a:buNone/>
            </a:pPr>
            <a:endParaRPr lang="en-US" altLang="zh-CN" dirty="0" smtClean="0"/>
          </a:p>
          <a:p>
            <a:pPr>
              <a:buNone/>
            </a:pPr>
            <a:endParaRPr lang="en-US" altLang="zh-CN" dirty="0" smtClean="0"/>
          </a:p>
          <a:p>
            <a:pPr algn="ctr">
              <a:buNone/>
            </a:pPr>
            <a:r>
              <a:rPr lang="zh-CN" altLang="en-US" dirty="0" smtClean="0"/>
              <a:t> </a:t>
            </a:r>
            <a:r>
              <a:rPr lang="zh-CN" altLang="en-US" sz="4800" dirty="0" smtClean="0"/>
              <a:t>“实事求是   合理化”</a:t>
            </a:r>
            <a:endParaRPr lang="zh-CN" altLang="en-US" sz="4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狼"/>
          <p:cNvPicPr>
            <a:picLocks noChangeAspect="1" noChangeArrowheads="1"/>
          </p:cNvPicPr>
          <p:nvPr/>
        </p:nvPicPr>
        <p:blipFill>
          <a:blip r:embed="rId2" cstate="print"/>
          <a:srcRect/>
          <a:stretch>
            <a:fillRect/>
          </a:stretch>
        </p:blipFill>
        <p:spPr bwMode="auto">
          <a:xfrm>
            <a:off x="0" y="0"/>
            <a:ext cx="9144000" cy="6143625"/>
          </a:xfrm>
          <a:prstGeom prst="rect">
            <a:avLst/>
          </a:prstGeom>
          <a:noFill/>
          <a:ln w="9525">
            <a:noFill/>
            <a:miter lim="800000"/>
            <a:headEnd/>
            <a:tailEnd/>
          </a:ln>
        </p:spPr>
      </p:pic>
      <p:sp>
        <p:nvSpPr>
          <p:cNvPr id="6" name="Rectangle 9"/>
          <p:cNvSpPr/>
          <p:nvPr/>
        </p:nvSpPr>
        <p:spPr>
          <a:xfrm>
            <a:off x="2928926" y="4786322"/>
            <a:ext cx="3919663" cy="1107996"/>
          </a:xfrm>
          <a:prstGeom prst="rect">
            <a:avLst/>
          </a:prstGeom>
          <a:noFill/>
        </p:spPr>
        <p:txBody>
          <a:bodyPr wrap="none">
            <a:spAutoFit/>
          </a:bodyPr>
          <a:lstStyle/>
          <a:p>
            <a:pPr algn="ctr" fontAlgn="auto">
              <a:spcBef>
                <a:spcPts val="0"/>
              </a:spcBef>
              <a:spcAft>
                <a:spcPts val="0"/>
              </a:spcAft>
              <a:defRPr/>
            </a:pPr>
            <a:r>
              <a:rPr lang="en-US" altLang="zh-CN" sz="6600" b="1" dirty="0">
                <a:ln w="19050">
                  <a:solidFill>
                    <a:schemeClr val="tx2">
                      <a:tint val="1000"/>
                    </a:schemeClr>
                  </a:solidFill>
                  <a:prstDash val="solid"/>
                </a:ln>
                <a:solidFill>
                  <a:srgbClr val="FF9900"/>
                </a:solidFill>
                <a:effectLst>
                  <a:outerShdw blurRad="50000" dist="50800" dir="7500000" algn="tl">
                    <a:srgbClr val="000000">
                      <a:shade val="5000"/>
                      <a:alpha val="35000"/>
                    </a:srgbClr>
                  </a:outerShdw>
                </a:effectLst>
                <a:latin typeface="Magneto" pitchFamily="82" charset="0"/>
                <a:ea typeface="+mn-ea"/>
              </a:rPr>
              <a:t>Thanks!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chemeClr val="tx2"/>
                </a:solidFill>
              </a:rPr>
              <a:t>1</a:t>
            </a:r>
            <a:r>
              <a:rPr lang="zh-CN" altLang="en-US" u="sng" dirty="0" smtClean="0">
                <a:solidFill>
                  <a:schemeClr val="tx2"/>
                </a:solidFill>
              </a:rPr>
              <a:t>、企业文化及其作用</a:t>
            </a:r>
            <a:r>
              <a:rPr lang="en-US" altLang="zh-CN" u="sng" dirty="0" smtClean="0">
                <a:solidFill>
                  <a:schemeClr val="tx2"/>
                </a:solidFill>
              </a:rPr>
              <a:t>-</a:t>
            </a:r>
            <a:r>
              <a:rPr lang="zh-CN" altLang="en-US" sz="3200" u="sng" dirty="0" smtClean="0">
                <a:solidFill>
                  <a:schemeClr val="tx2"/>
                </a:solidFill>
              </a:rPr>
              <a:t>华为企业文化</a:t>
            </a:r>
            <a:endParaRPr lang="zh-CN" altLang="en-US" sz="3200" u="sng" dirty="0">
              <a:solidFill>
                <a:schemeClr val="tx2"/>
              </a:solidFill>
            </a:endParaRPr>
          </a:p>
        </p:txBody>
      </p:sp>
      <p:sp>
        <p:nvSpPr>
          <p:cNvPr id="3" name="内容占位符 2"/>
          <p:cNvSpPr>
            <a:spLocks noGrp="1"/>
          </p:cNvSpPr>
          <p:nvPr>
            <p:ph idx="1"/>
          </p:nvPr>
        </p:nvSpPr>
        <p:spPr/>
        <p:txBody>
          <a:bodyPr/>
          <a:lstStyle/>
          <a:p>
            <a:pPr marL="571500" indent="-571500">
              <a:buNone/>
            </a:pPr>
            <a:r>
              <a:rPr lang="zh-CN" altLang="en-US" dirty="0" smtClean="0"/>
              <a:t>二</a:t>
            </a:r>
            <a:r>
              <a:rPr lang="en-US" altLang="zh-CN" dirty="0" smtClean="0"/>
              <a:t>. </a:t>
            </a:r>
            <a:r>
              <a:rPr lang="zh-CN" altLang="en-US" dirty="0" smtClean="0"/>
              <a:t>企业文化的作用</a:t>
            </a:r>
            <a:endParaRPr lang="en-US" altLang="zh-CN" dirty="0" smtClean="0"/>
          </a:p>
          <a:p>
            <a:pPr marL="514350" indent="-514350">
              <a:buFont typeface="Wingdings" pitchFamily="2" charset="2"/>
              <a:buChar char="Ø"/>
            </a:pPr>
            <a:r>
              <a:rPr lang="zh-CN" altLang="en-US" sz="2400" dirty="0" smtClean="0"/>
              <a:t>一个高新技术企业不能没有文化，只有文化才能支撑企业持续发展。员工只有认同、接纳、弘扬企业文化，才能使企业文化生生不息。</a:t>
            </a:r>
            <a:endParaRPr lang="en-US" altLang="zh-CN" sz="2400" dirty="0" smtClean="0"/>
          </a:p>
          <a:p>
            <a:pPr marL="514350" indent="-514350">
              <a:buFont typeface="Wingdings" pitchFamily="2" charset="2"/>
              <a:buChar char="Ø"/>
            </a:pPr>
            <a:r>
              <a:rPr lang="zh-CN" altLang="en-US" sz="2400" dirty="0" smtClean="0"/>
              <a:t>文化影响企业的队伍建设，决定着什么人是企业的核心层、核心力量，以及用什么标准来判断。</a:t>
            </a:r>
            <a:endParaRPr lang="en-US" altLang="zh-CN" sz="2400" dirty="0" smtClean="0"/>
          </a:p>
          <a:p>
            <a:pPr marL="514350" indent="-514350">
              <a:buFont typeface="Wingdings" pitchFamily="2" charset="2"/>
              <a:buChar char="Ø"/>
            </a:pPr>
            <a:r>
              <a:rPr lang="zh-CN" altLang="en-US" sz="2400" dirty="0" smtClean="0"/>
              <a:t>文化就是土壤，文化的作用就是刨松土壤，施好肥。如果文化不能产粮食，也就没有价值。</a:t>
            </a:r>
            <a:endParaRPr lang="en-US" altLang="zh-CN"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lstStyle/>
          <a:p>
            <a:r>
              <a:rPr lang="en-US" altLang="zh-CN" u="sng" dirty="0" smtClean="0">
                <a:solidFill>
                  <a:schemeClr val="tx2"/>
                </a:solidFill>
              </a:rPr>
              <a:t>1</a:t>
            </a:r>
            <a:r>
              <a:rPr lang="zh-CN" altLang="en-US" u="sng" dirty="0" smtClean="0">
                <a:solidFill>
                  <a:schemeClr val="tx2"/>
                </a:solidFill>
              </a:rPr>
              <a:t>、企业文化及其作用</a:t>
            </a:r>
            <a:r>
              <a:rPr lang="en-US" altLang="zh-CN" u="sng" dirty="0" smtClean="0">
                <a:solidFill>
                  <a:schemeClr val="tx2"/>
                </a:solidFill>
              </a:rPr>
              <a:t>-</a:t>
            </a:r>
            <a:r>
              <a:rPr lang="zh-CN" altLang="en-US" sz="3200" u="sng" dirty="0" smtClean="0">
                <a:solidFill>
                  <a:schemeClr val="tx2"/>
                </a:solidFill>
              </a:rPr>
              <a:t>华为企业文化</a:t>
            </a:r>
            <a:endParaRPr lang="zh-CN" altLang="en-US" sz="3200" u="sng" dirty="0">
              <a:solidFill>
                <a:schemeClr val="tx2"/>
              </a:solidFill>
            </a:endParaRPr>
          </a:p>
        </p:txBody>
      </p:sp>
      <p:sp>
        <p:nvSpPr>
          <p:cNvPr id="3" name="内容占位符 2"/>
          <p:cNvSpPr>
            <a:spLocks noGrp="1"/>
          </p:cNvSpPr>
          <p:nvPr>
            <p:ph idx="1"/>
          </p:nvPr>
        </p:nvSpPr>
        <p:spPr>
          <a:xfrm>
            <a:off x="467544" y="1268760"/>
            <a:ext cx="8352928" cy="4752528"/>
          </a:xfrm>
        </p:spPr>
        <p:txBody>
          <a:bodyPr/>
          <a:lstStyle/>
          <a:p>
            <a:pPr>
              <a:buNone/>
            </a:pPr>
            <a:r>
              <a:rPr lang="zh-CN" altLang="en-US" dirty="0" smtClean="0"/>
              <a:t>三</a:t>
            </a:r>
            <a:r>
              <a:rPr lang="en-US" altLang="zh-CN" dirty="0" smtClean="0"/>
              <a:t>. </a:t>
            </a:r>
            <a:r>
              <a:rPr lang="zh-CN" altLang="en-US" dirty="0" smtClean="0"/>
              <a:t>华为企业文化的精髓</a:t>
            </a:r>
            <a:endParaRPr lang="en-US" altLang="zh-CN" dirty="0" smtClean="0"/>
          </a:p>
          <a:p>
            <a:pPr>
              <a:buNone/>
            </a:pPr>
            <a:endParaRPr lang="en-US" altLang="zh-CN" sz="2400" dirty="0" smtClean="0"/>
          </a:p>
          <a:p>
            <a:pPr>
              <a:buNone/>
            </a:pPr>
            <a:endParaRPr lang="en-US" altLang="zh-CN" sz="2400" dirty="0" smtClean="0"/>
          </a:p>
          <a:p>
            <a:pPr>
              <a:buNone/>
            </a:pPr>
            <a:endParaRPr lang="zh-CN" alt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29600" cy="778098"/>
          </a:xfrm>
        </p:spPr>
        <p:txBody>
          <a:bodyPr/>
          <a:lstStyle/>
          <a:p>
            <a:r>
              <a:rPr lang="en-US" altLang="zh-CN" u="sng" dirty="0" smtClean="0">
                <a:solidFill>
                  <a:schemeClr val="tx2"/>
                </a:solidFill>
              </a:rPr>
              <a:t>1</a:t>
            </a:r>
            <a:r>
              <a:rPr lang="zh-CN" altLang="en-US" u="sng" dirty="0" smtClean="0">
                <a:solidFill>
                  <a:schemeClr val="tx2"/>
                </a:solidFill>
              </a:rPr>
              <a:t>、企业文化及其作用</a:t>
            </a:r>
            <a:r>
              <a:rPr lang="en-US" altLang="zh-CN" u="sng" dirty="0" smtClean="0">
                <a:solidFill>
                  <a:schemeClr val="tx2"/>
                </a:solidFill>
              </a:rPr>
              <a:t>-</a:t>
            </a:r>
            <a:r>
              <a:rPr lang="zh-CN" altLang="en-US" sz="3200" u="sng" dirty="0" smtClean="0">
                <a:solidFill>
                  <a:schemeClr val="tx2"/>
                </a:solidFill>
              </a:rPr>
              <a:t>华为企业文化</a:t>
            </a:r>
            <a:endParaRPr lang="zh-CN" altLang="en-US" sz="3200" u="sng" dirty="0">
              <a:solidFill>
                <a:schemeClr val="tx2"/>
              </a:solidFill>
            </a:endParaRPr>
          </a:p>
        </p:txBody>
      </p:sp>
      <p:sp>
        <p:nvSpPr>
          <p:cNvPr id="3" name="内容占位符 2"/>
          <p:cNvSpPr>
            <a:spLocks noGrp="1"/>
          </p:cNvSpPr>
          <p:nvPr>
            <p:ph idx="1"/>
          </p:nvPr>
        </p:nvSpPr>
        <p:spPr>
          <a:xfrm>
            <a:off x="467544" y="980728"/>
            <a:ext cx="8352928" cy="5040560"/>
          </a:xfrm>
        </p:spPr>
        <p:txBody>
          <a:bodyPr/>
          <a:lstStyle/>
          <a:p>
            <a:pPr>
              <a:buNone/>
            </a:pPr>
            <a:r>
              <a:rPr lang="zh-CN" altLang="en-US" sz="2800" dirty="0" smtClean="0"/>
              <a:t>三</a:t>
            </a:r>
            <a:r>
              <a:rPr lang="en-US" altLang="zh-CN" sz="2800" dirty="0" smtClean="0"/>
              <a:t>. </a:t>
            </a:r>
            <a:r>
              <a:rPr lang="zh-CN" altLang="en-US" sz="2800" dirty="0" smtClean="0"/>
              <a:t>华为企业文化的精髓</a:t>
            </a:r>
            <a:endParaRPr lang="en-US" altLang="zh-CN" sz="2800" dirty="0" smtClean="0"/>
          </a:p>
          <a:p>
            <a:pPr>
              <a:buNone/>
            </a:pPr>
            <a:r>
              <a:rPr lang="en-US" altLang="zh-CN" sz="1800" dirty="0" smtClean="0"/>
              <a:t>--</a:t>
            </a:r>
            <a:r>
              <a:rPr lang="zh-CN" altLang="zh-CN" sz="1800" b="1" i="1" dirty="0" smtClean="0">
                <a:solidFill>
                  <a:srgbClr val="0070C0"/>
                </a:solidFill>
              </a:rPr>
              <a:t>“胜则举杯相庆，败则拼死相救”——团队协作</a:t>
            </a:r>
            <a:r>
              <a:rPr lang="zh-CN" altLang="en-US" sz="1800" dirty="0" smtClean="0">
                <a:solidFill>
                  <a:srgbClr val="0070C0"/>
                </a:solidFill>
              </a:rPr>
              <a:t>。</a:t>
            </a:r>
            <a:endParaRPr lang="en-US" altLang="zh-CN" sz="1800" dirty="0" smtClean="0">
              <a:solidFill>
                <a:srgbClr val="0070C0"/>
              </a:solidFill>
            </a:endParaRPr>
          </a:p>
          <a:p>
            <a:pPr>
              <a:buNone/>
            </a:pPr>
            <a:endParaRPr lang="en-US" altLang="zh-CN" sz="1800" dirty="0" smtClean="0"/>
          </a:p>
          <a:p>
            <a:pPr>
              <a:buNone/>
            </a:pPr>
            <a:r>
              <a:rPr lang="en-US" altLang="zh-CN" sz="1800" dirty="0" smtClean="0"/>
              <a:t>--</a:t>
            </a:r>
            <a:r>
              <a:rPr lang="zh-CN" altLang="zh-CN" sz="1800" b="1" i="1" dirty="0" smtClean="0">
                <a:solidFill>
                  <a:srgbClr val="0070C0"/>
                </a:solidFill>
              </a:rPr>
              <a:t>“不让雷峰吃亏”——贡献决定回报</a:t>
            </a:r>
            <a:r>
              <a:rPr lang="zh-CN" altLang="en-US" sz="1800" b="1" i="1" dirty="0" smtClean="0">
                <a:solidFill>
                  <a:srgbClr val="0070C0"/>
                </a:solidFill>
              </a:rPr>
              <a:t>。</a:t>
            </a:r>
            <a:endParaRPr lang="en-US" altLang="zh-CN" sz="1800" b="1" i="1" dirty="0" smtClean="0">
              <a:solidFill>
                <a:srgbClr val="0070C0"/>
              </a:solidFill>
            </a:endParaRPr>
          </a:p>
          <a:p>
            <a:pPr>
              <a:buNone/>
            </a:pPr>
            <a:endParaRPr lang="en-US" altLang="zh-CN" sz="1800" dirty="0" smtClean="0"/>
          </a:p>
          <a:p>
            <a:pPr>
              <a:buNone/>
            </a:pPr>
            <a:r>
              <a:rPr lang="en-US" altLang="zh-CN" sz="1800" dirty="0" smtClean="0"/>
              <a:t>--</a:t>
            </a:r>
            <a:r>
              <a:rPr lang="zh-CN" altLang="en-US" sz="1800" b="1" i="1" dirty="0" smtClean="0">
                <a:solidFill>
                  <a:srgbClr val="0070C0"/>
                </a:solidFill>
              </a:rPr>
              <a:t>“把知识做为资本”</a:t>
            </a:r>
            <a:r>
              <a:rPr lang="en-US" altLang="zh-CN" sz="1800" b="1" i="1" dirty="0" smtClean="0">
                <a:solidFill>
                  <a:srgbClr val="0070C0"/>
                </a:solidFill>
              </a:rPr>
              <a:t>——</a:t>
            </a:r>
            <a:r>
              <a:rPr lang="zh-CN" altLang="zh-CN" sz="1800" b="1" i="1" dirty="0" smtClean="0">
                <a:solidFill>
                  <a:srgbClr val="0070C0"/>
                </a:solidFill>
              </a:rPr>
              <a:t>用物质文明来巩固精神文明</a:t>
            </a:r>
            <a:r>
              <a:rPr lang="zh-CN" altLang="en-US" sz="1800" b="1" i="1" dirty="0" smtClean="0">
                <a:solidFill>
                  <a:srgbClr val="0070C0"/>
                </a:solidFill>
              </a:rPr>
              <a:t>。</a:t>
            </a:r>
            <a:endParaRPr lang="en-US" altLang="zh-CN" sz="1800" b="1" i="1" dirty="0" smtClean="0">
              <a:solidFill>
                <a:srgbClr val="0070C0"/>
              </a:solidFill>
            </a:endParaRPr>
          </a:p>
          <a:p>
            <a:pPr>
              <a:buNone/>
            </a:pPr>
            <a:endParaRPr lang="en-US" altLang="zh-CN" sz="1800" dirty="0" smtClean="0"/>
          </a:p>
          <a:p>
            <a:pPr>
              <a:buNone/>
            </a:pPr>
            <a:r>
              <a:rPr lang="en-US" altLang="zh-CN" sz="1800" dirty="0" smtClean="0"/>
              <a:t>--</a:t>
            </a:r>
            <a:r>
              <a:rPr lang="zh-CN" altLang="zh-CN" sz="1800" b="1" i="1" dirty="0" smtClean="0">
                <a:solidFill>
                  <a:srgbClr val="0070C0"/>
                </a:solidFill>
              </a:rPr>
              <a:t>“烧不死的鸟是凤凰”——挫折意识</a:t>
            </a:r>
            <a:r>
              <a:rPr lang="zh-CN" altLang="en-US" sz="1800" b="1" i="1" dirty="0" smtClean="0">
                <a:solidFill>
                  <a:srgbClr val="0070C0"/>
                </a:solidFill>
              </a:rPr>
              <a:t>。</a:t>
            </a:r>
            <a:endParaRPr lang="en-US" altLang="zh-CN" sz="1800" b="1" i="1" dirty="0" smtClean="0">
              <a:solidFill>
                <a:srgbClr val="0070C0"/>
              </a:solidFill>
            </a:endParaRPr>
          </a:p>
          <a:p>
            <a:pPr>
              <a:buNone/>
            </a:pPr>
            <a:endParaRPr lang="en-US" altLang="zh-CN" sz="1800" dirty="0" smtClean="0"/>
          </a:p>
          <a:p>
            <a:pPr>
              <a:buNone/>
            </a:pPr>
            <a:r>
              <a:rPr lang="en-US" altLang="zh-CN" sz="1800" dirty="0" smtClean="0"/>
              <a:t>--</a:t>
            </a:r>
            <a:r>
              <a:rPr lang="zh-CN" altLang="zh-CN" sz="1800" b="1" i="1" dirty="0" smtClean="0">
                <a:solidFill>
                  <a:srgbClr val="0070C0"/>
                </a:solidFill>
              </a:rPr>
              <a:t>“生于忧患，死于安乐”——危机感</a:t>
            </a:r>
            <a:r>
              <a:rPr lang="zh-CN" altLang="en-US" sz="1800" b="1" i="1" dirty="0" smtClean="0">
                <a:solidFill>
                  <a:srgbClr val="0070C0"/>
                </a:solidFill>
              </a:rPr>
              <a:t>。</a:t>
            </a:r>
            <a:endParaRPr lang="zh-CN" altLang="en-US"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29600" cy="648072"/>
          </a:xfrm>
        </p:spPr>
        <p:txBody>
          <a:bodyPr/>
          <a:lstStyle/>
          <a:p>
            <a:r>
              <a:rPr lang="en-US" altLang="zh-CN" u="sng" dirty="0" smtClean="0">
                <a:solidFill>
                  <a:schemeClr val="tx2"/>
                </a:solidFill>
              </a:rPr>
              <a:t>1</a:t>
            </a:r>
            <a:r>
              <a:rPr lang="zh-CN" altLang="en-US" u="sng" dirty="0" smtClean="0">
                <a:solidFill>
                  <a:schemeClr val="tx2"/>
                </a:solidFill>
              </a:rPr>
              <a:t>、企业文化及其作用</a:t>
            </a:r>
            <a:r>
              <a:rPr lang="en-US" altLang="zh-CN" u="sng" dirty="0" smtClean="0">
                <a:solidFill>
                  <a:schemeClr val="tx2"/>
                </a:solidFill>
              </a:rPr>
              <a:t>-</a:t>
            </a:r>
            <a:r>
              <a:rPr lang="zh-CN" altLang="en-US" sz="3200" u="sng" dirty="0" smtClean="0">
                <a:solidFill>
                  <a:schemeClr val="tx2"/>
                </a:solidFill>
              </a:rPr>
              <a:t>华为企业文化</a:t>
            </a:r>
            <a:endParaRPr lang="zh-CN" altLang="en-US" sz="3200" u="sng" dirty="0">
              <a:solidFill>
                <a:schemeClr val="tx2"/>
              </a:solidFill>
            </a:endParaRPr>
          </a:p>
        </p:txBody>
      </p:sp>
      <p:sp>
        <p:nvSpPr>
          <p:cNvPr id="3" name="内容占位符 2"/>
          <p:cNvSpPr>
            <a:spLocks noGrp="1"/>
          </p:cNvSpPr>
          <p:nvPr>
            <p:ph idx="1"/>
          </p:nvPr>
        </p:nvSpPr>
        <p:spPr>
          <a:xfrm>
            <a:off x="467544" y="908720"/>
            <a:ext cx="8424936" cy="5112568"/>
          </a:xfrm>
        </p:spPr>
        <p:txBody>
          <a:bodyPr/>
          <a:lstStyle/>
          <a:p>
            <a:pPr>
              <a:buNone/>
            </a:pPr>
            <a:r>
              <a:rPr lang="zh-CN" altLang="en-US" sz="2400" dirty="0" smtClean="0"/>
              <a:t>四、</a:t>
            </a:r>
            <a:r>
              <a:rPr lang="zh-CN" altLang="zh-CN" sz="2400" dirty="0" smtClean="0"/>
              <a:t>塑造行为文化的“三大法宝”</a:t>
            </a:r>
          </a:p>
          <a:p>
            <a:pPr>
              <a:buNone/>
            </a:pPr>
            <a:r>
              <a:rPr lang="zh-CN" altLang="en-US" sz="1800" dirty="0" smtClean="0"/>
              <a:t>     </a:t>
            </a:r>
            <a:endParaRPr lang="zh-CN" altLang="zh-CN" sz="1800" dirty="0" smtClean="0"/>
          </a:p>
          <a:p>
            <a:pPr>
              <a:buNone/>
            </a:pPr>
            <a:r>
              <a:rPr lang="zh-CN" altLang="zh-CN" sz="1800" b="1" i="1" dirty="0" smtClean="0"/>
              <a:t>企业家的行为</a:t>
            </a:r>
            <a:endParaRPr lang="zh-CN" altLang="zh-CN" sz="1800" dirty="0" smtClean="0"/>
          </a:p>
          <a:p>
            <a:pPr>
              <a:buNone/>
            </a:pPr>
            <a:r>
              <a:rPr lang="zh-CN" altLang="en-US" sz="1800" dirty="0" smtClean="0"/>
              <a:t>     </a:t>
            </a:r>
            <a:endParaRPr lang="zh-CN" altLang="zh-CN" sz="1800" dirty="0" smtClean="0"/>
          </a:p>
          <a:p>
            <a:pPr>
              <a:buNone/>
            </a:pPr>
            <a:r>
              <a:rPr lang="zh-CN" altLang="zh-CN" sz="1800" b="1" i="1" dirty="0" smtClean="0"/>
              <a:t>持续系统的文化宣灌</a:t>
            </a:r>
            <a:endParaRPr lang="en-US" altLang="zh-CN" sz="1800" dirty="0" smtClean="0"/>
          </a:p>
          <a:p>
            <a:pPr>
              <a:buNone/>
            </a:pPr>
            <a:r>
              <a:rPr lang="zh-CN" altLang="en-US" sz="1800" dirty="0" smtClean="0"/>
              <a:t>     </a:t>
            </a:r>
            <a:endParaRPr lang="en-US" altLang="zh-CN" sz="1800" dirty="0" smtClean="0"/>
          </a:p>
          <a:p>
            <a:pPr>
              <a:buNone/>
            </a:pPr>
            <a:r>
              <a:rPr lang="zh-CN" altLang="zh-CN" sz="1800" b="1" i="1" dirty="0" smtClean="0"/>
              <a:t>制度的强化</a:t>
            </a:r>
            <a:endParaRPr lang="zh-CN" altLang="zh-CN" sz="1800" dirty="0" smtClean="0"/>
          </a:p>
          <a:p>
            <a:pPr>
              <a:buNone/>
            </a:pPr>
            <a:r>
              <a:rPr lang="zh-CN" altLang="en-US" sz="1800" dirty="0" smtClean="0"/>
              <a:t>     </a:t>
            </a:r>
            <a:endParaRPr lang="zh-CN" alt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u="sng" dirty="0" smtClean="0">
                <a:solidFill>
                  <a:srgbClr val="990000"/>
                </a:solidFill>
              </a:rPr>
              <a:t>2</a:t>
            </a:r>
            <a:r>
              <a:rPr lang="zh-CN" altLang="en-US" u="sng" dirty="0" smtClean="0">
                <a:solidFill>
                  <a:srgbClr val="990000"/>
                </a:solidFill>
              </a:rPr>
              <a:t>、公司的宗旨</a:t>
            </a:r>
            <a:r>
              <a:rPr lang="en-US" altLang="zh-CN" u="sng" dirty="0" smtClean="0">
                <a:solidFill>
                  <a:srgbClr val="990000"/>
                </a:solidFill>
              </a:rPr>
              <a:t>-</a:t>
            </a:r>
            <a:r>
              <a:rPr lang="zh-CN" altLang="en-US" sz="3200" u="sng" dirty="0" smtClean="0">
                <a:solidFill>
                  <a:srgbClr val="990000"/>
                </a:solidFill>
              </a:rPr>
              <a:t>华为企业文化</a:t>
            </a:r>
            <a:endParaRPr lang="zh-CN" altLang="en-US" sz="3200" u="sng" dirty="0">
              <a:solidFill>
                <a:srgbClr val="990000"/>
              </a:solidFill>
            </a:endParaRPr>
          </a:p>
        </p:txBody>
      </p:sp>
      <p:sp>
        <p:nvSpPr>
          <p:cNvPr id="3" name="内容占位符 2"/>
          <p:cNvSpPr>
            <a:spLocks noGrp="1"/>
          </p:cNvSpPr>
          <p:nvPr>
            <p:ph idx="1"/>
          </p:nvPr>
        </p:nvSpPr>
        <p:spPr/>
        <p:txBody>
          <a:bodyPr/>
          <a:lstStyle/>
          <a:p>
            <a:pPr marL="571500" indent="-571500">
              <a:buFont typeface="+mj-ea"/>
              <a:buAutoNum type="ea1JpnChsDbPeriod"/>
            </a:pPr>
            <a:r>
              <a:rPr lang="zh-CN" altLang="en-US" dirty="0" smtClean="0"/>
              <a:t>核心价值观</a:t>
            </a:r>
            <a:endParaRPr lang="en-US" altLang="zh-CN" dirty="0" smtClean="0"/>
          </a:p>
          <a:p>
            <a:pPr marL="514350" indent="-514350">
              <a:buFont typeface="+mj-lt"/>
              <a:buAutoNum type="ea1JpnChsDbPeriod"/>
            </a:pPr>
            <a:r>
              <a:rPr lang="zh-CN" altLang="en-US" dirty="0" smtClean="0"/>
              <a:t>基本目标</a:t>
            </a:r>
            <a:endParaRPr lang="en-US" altLang="zh-CN" dirty="0" smtClean="0"/>
          </a:p>
          <a:p>
            <a:pPr marL="514350" indent="-514350">
              <a:buFont typeface="+mj-lt"/>
              <a:buAutoNum type="ea1JpnChsDbPeriod"/>
            </a:pPr>
            <a:r>
              <a:rPr lang="zh-CN" altLang="en-US" dirty="0" smtClean="0"/>
              <a:t>公司的成长</a:t>
            </a:r>
            <a:endParaRPr lang="en-US" altLang="zh-CN" dirty="0" smtClean="0"/>
          </a:p>
          <a:p>
            <a:pPr marL="514350" indent="-514350">
              <a:buFont typeface="+mj-lt"/>
              <a:buAutoNum type="ea1JpnChsDbPeriod"/>
            </a:pPr>
            <a:r>
              <a:rPr lang="zh-CN" altLang="en-US" dirty="0" smtClean="0"/>
              <a:t>价值的分配</a:t>
            </a:r>
            <a:endParaRPr lang="en-US" altLang="zh-CN"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演示文稿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演示文稿1</Template>
  <TotalTime>1267</TotalTime>
  <Words>2966</Words>
  <Application>Microsoft Office PowerPoint</Application>
  <PresentationFormat>On-screen Show (4:3)</PresentationFormat>
  <Paragraphs>242</Paragraphs>
  <Slides>44</Slides>
  <Notes>3</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演示文稿1</vt:lpstr>
      <vt:lpstr>Slide 1</vt:lpstr>
      <vt:lpstr>华为企业文化</vt:lpstr>
      <vt:lpstr>1、企业文化及其作用-华为企业文化</vt:lpstr>
      <vt:lpstr>1、企业文化及其作用-华为企业文化</vt:lpstr>
      <vt:lpstr>1、企业文化及其作用-华为企业文化</vt:lpstr>
      <vt:lpstr>1、企业文化及其作用-华为企业文化</vt:lpstr>
      <vt:lpstr>1、企业文化及其作用-华为企业文化</vt:lpstr>
      <vt:lpstr>1、企业文化及其作用-华为企业文化</vt:lpstr>
      <vt:lpstr>2、公司的宗旨-华为企业文化</vt:lpstr>
      <vt:lpstr>2、公司的宗旨-华为企业文化</vt:lpstr>
      <vt:lpstr>2、公司的宗旨-华为企业文化</vt:lpstr>
      <vt:lpstr>2、公司的宗旨-华为企业文化</vt:lpstr>
      <vt:lpstr>2、公司的宗旨-华为企业文化</vt:lpstr>
      <vt:lpstr>2、公司的宗旨-华为企业文化</vt:lpstr>
      <vt:lpstr>2、公司的宗旨-华为企业文化</vt:lpstr>
      <vt:lpstr>2、公司的宗旨-华为企业文化</vt:lpstr>
      <vt:lpstr>3、基本经营政策-华为企业文化</vt:lpstr>
      <vt:lpstr>3、基本经营政策-华为企业文化</vt:lpstr>
      <vt:lpstr>3、基本经营政策-华为企业文化</vt:lpstr>
      <vt:lpstr>3、基本经营政策-华为企业文化</vt:lpstr>
      <vt:lpstr>3、基本经营政策-华为企业文化</vt:lpstr>
      <vt:lpstr>3、基本经营政策-华为企业文化</vt:lpstr>
      <vt:lpstr>3、基本经营政策-华为企业文化</vt:lpstr>
      <vt:lpstr>4、基本组织政策-华为企业文化</vt:lpstr>
      <vt:lpstr>4、基本组织政策-华为企业文化</vt:lpstr>
      <vt:lpstr>4、基本组织政策-华为企业文化</vt:lpstr>
      <vt:lpstr>4、基本组织政策-华为企业文化</vt:lpstr>
      <vt:lpstr>4、基本组织政策-华为企业文化</vt:lpstr>
      <vt:lpstr>4、基本组织政策-华为企业文化</vt:lpstr>
      <vt:lpstr>5、基本人力资源政策-华为企业文化</vt:lpstr>
      <vt:lpstr>5、基本人力资源政策-华为企业文化</vt:lpstr>
      <vt:lpstr>5、基本人力资源政策-华为企业文化</vt:lpstr>
      <vt:lpstr>5、基本人力资源政策-华为企业文化</vt:lpstr>
      <vt:lpstr>5、基本人力资源政策-华为企业文化</vt:lpstr>
      <vt:lpstr>5、基本人力资源政策-华为企业文化</vt:lpstr>
      <vt:lpstr>5、基本人力资源政策-华为企业文化</vt:lpstr>
      <vt:lpstr>5、基本人力资源政策-华为企业文化</vt:lpstr>
      <vt:lpstr>5、基本人力资源政策-华为企业文化</vt:lpstr>
      <vt:lpstr>5、基本人力资源政策-华为企业文化</vt:lpstr>
      <vt:lpstr>6、市场营销文化—华为企业文化</vt:lpstr>
      <vt:lpstr>6、市场营销文化—华为企业文化</vt:lpstr>
      <vt:lpstr>6、市场营销文化—华为企业文化</vt:lpstr>
      <vt:lpstr>华为企业文化</vt:lpstr>
      <vt:lpstr>Slide 44</vt:lpstr>
    </vt:vector>
  </TitlesOfParts>
  <Company>Lenovo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thinkpad</dc:creator>
  <cp:lastModifiedBy>win</cp:lastModifiedBy>
  <cp:revision>217</cp:revision>
  <dcterms:created xsi:type="dcterms:W3CDTF">2010-08-16T08:52:05Z</dcterms:created>
  <dcterms:modified xsi:type="dcterms:W3CDTF">2014-05-07T09:02:40Z</dcterms:modified>
</cp:coreProperties>
</file>