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6"/>
  </p:notesMasterIdLst>
  <p:sldIdLst>
    <p:sldId id="387" r:id="rId2"/>
    <p:sldId id="388" r:id="rId3"/>
    <p:sldId id="389" r:id="rId4"/>
    <p:sldId id="369" r:id="rId5"/>
    <p:sldId id="344" r:id="rId6"/>
    <p:sldId id="260" r:id="rId7"/>
    <p:sldId id="263" r:id="rId8"/>
    <p:sldId id="271" r:id="rId9"/>
    <p:sldId id="367" r:id="rId10"/>
    <p:sldId id="273" r:id="rId11"/>
    <p:sldId id="275" r:id="rId12"/>
    <p:sldId id="348" r:id="rId13"/>
    <p:sldId id="280" r:id="rId14"/>
    <p:sldId id="370" r:id="rId15"/>
    <p:sldId id="284" r:id="rId16"/>
    <p:sldId id="402" r:id="rId17"/>
    <p:sldId id="403" r:id="rId18"/>
    <p:sldId id="404" r:id="rId19"/>
    <p:sldId id="405" r:id="rId20"/>
    <p:sldId id="406" r:id="rId21"/>
    <p:sldId id="407" r:id="rId22"/>
    <p:sldId id="408" r:id="rId23"/>
    <p:sldId id="285" r:id="rId24"/>
    <p:sldId id="287" r:id="rId25"/>
    <p:sldId id="372" r:id="rId26"/>
    <p:sldId id="288" r:id="rId27"/>
    <p:sldId id="374" r:id="rId28"/>
    <p:sldId id="373" r:id="rId29"/>
    <p:sldId id="289" r:id="rId30"/>
    <p:sldId id="290" r:id="rId31"/>
    <p:sldId id="292" r:id="rId32"/>
    <p:sldId id="294" r:id="rId33"/>
    <p:sldId id="296" r:id="rId34"/>
    <p:sldId id="298" r:id="rId35"/>
    <p:sldId id="299" r:id="rId36"/>
    <p:sldId id="394" r:id="rId37"/>
    <p:sldId id="395" r:id="rId38"/>
    <p:sldId id="396" r:id="rId39"/>
    <p:sldId id="397" r:id="rId40"/>
    <p:sldId id="398" r:id="rId41"/>
    <p:sldId id="399" r:id="rId42"/>
    <p:sldId id="400" r:id="rId43"/>
    <p:sldId id="401" r:id="rId44"/>
    <p:sldId id="300" r:id="rId45"/>
    <p:sldId id="309" r:id="rId46"/>
    <p:sldId id="311" r:id="rId47"/>
    <p:sldId id="312" r:id="rId48"/>
    <p:sldId id="313" r:id="rId49"/>
    <p:sldId id="368" r:id="rId50"/>
    <p:sldId id="314" r:id="rId51"/>
    <p:sldId id="315" r:id="rId52"/>
    <p:sldId id="316" r:id="rId53"/>
    <p:sldId id="322" r:id="rId54"/>
    <p:sldId id="324" r:id="rId55"/>
    <p:sldId id="375" r:id="rId56"/>
    <p:sldId id="329" r:id="rId57"/>
    <p:sldId id="330" r:id="rId58"/>
    <p:sldId id="332" r:id="rId59"/>
    <p:sldId id="379" r:id="rId60"/>
    <p:sldId id="377" r:id="rId61"/>
    <p:sldId id="378" r:id="rId62"/>
    <p:sldId id="339" r:id="rId63"/>
    <p:sldId id="342" r:id="rId64"/>
    <p:sldId id="343" r:id="rId6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87" autoAdjust="0"/>
  </p:normalViewPr>
  <p:slideViewPr>
    <p:cSldViewPr>
      <p:cViewPr varScale="1">
        <p:scale>
          <a:sx n="63" d="100"/>
          <a:sy n="63" d="100"/>
        </p:scale>
        <p:origin x="-15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3DA04-C1B7-41AC-9D8D-17C106AE1A6C}" type="datetimeFigureOut">
              <a:rPr lang="zh-CN" altLang="en-US" smtClean="0"/>
              <a:t>2014/6/13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023C7-8672-4962-A07D-8228C7CD05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8521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3E53E0-BC4A-4E38-8E9F-EA3AB1CEB031}" type="slidenum">
              <a:rPr lang="en-US" altLang="zh-CN"/>
              <a:pPr>
                <a:defRPr/>
              </a:pPr>
              <a:t>1</a:t>
            </a:fld>
            <a:endParaRPr lang="en-US" altLang="zh-CN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A2CE88-5FA5-4FAB-B36E-C188E292B427}" type="slidenum">
              <a:rPr lang="en-US" altLang="zh-CN"/>
              <a:pPr>
                <a:defRPr/>
              </a:pPr>
              <a:t>12</a:t>
            </a:fld>
            <a:endParaRPr lang="en-US" altLang="zh-CN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9354D9-21A6-4345-A036-3AD98F9082F8}" type="slidenum">
              <a:rPr lang="en-US" altLang="zh-CN"/>
              <a:pPr>
                <a:defRPr/>
              </a:pPr>
              <a:t>13</a:t>
            </a:fld>
            <a:endParaRPr lang="en-US" altLang="zh-CN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z="16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F72A18-FD20-4A0E-BB25-29C1BAA07CE7}" type="slidenum">
              <a:rPr lang="en-US" altLang="zh-CN"/>
              <a:pPr>
                <a:defRPr/>
              </a:pPr>
              <a:t>15</a:t>
            </a:fld>
            <a:endParaRPr lang="en-US" altLang="zh-CN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684DAD-B78E-41FB-B6C0-18E8F8C6DC85}" type="slidenum">
              <a:rPr lang="en-US" altLang="zh-CN"/>
              <a:pPr/>
              <a:t>19</a:t>
            </a:fld>
            <a:endParaRPr lang="en-US" altLang="zh-CN"/>
          </a:p>
        </p:txBody>
      </p:sp>
      <p:sp>
        <p:nvSpPr>
          <p:cNvPr id="96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977BD9-1678-4CF7-9049-DE00D77EE286}" type="slidenum">
              <a:rPr lang="en-US" altLang="zh-CN"/>
              <a:pPr>
                <a:defRPr/>
              </a:pPr>
              <a:t>21</a:t>
            </a:fld>
            <a:endParaRPr lang="en-US" altLang="zh-CN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43C1F0-754E-42E9-B045-34DFFBE2E1A5}" type="slidenum">
              <a:rPr lang="en-US" altLang="zh-CN"/>
              <a:pPr/>
              <a:t>22</a:t>
            </a:fld>
            <a:endParaRPr lang="en-US" altLang="zh-CN"/>
          </a:p>
        </p:txBody>
      </p:sp>
      <p:sp>
        <p:nvSpPr>
          <p:cNvPr id="1777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zh-CN" altLang="en-US"/>
              <a:t>吃饭</a:t>
            </a:r>
          </a:p>
          <a:p>
            <a:endParaRPr lang="zh-CN" altLang="en-US"/>
          </a:p>
          <a:p>
            <a:r>
              <a:rPr lang="zh-CN" altLang="en-US" b="1" i="1" u="sng"/>
              <a:t>简单化</a:t>
            </a:r>
          </a:p>
          <a:p>
            <a:r>
              <a:rPr lang="zh-CN" altLang="en-US"/>
              <a:t>标准化 系统化</a:t>
            </a:r>
          </a:p>
          <a:p>
            <a:endParaRPr lang="en-US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1E0FCD-EFA2-4DF6-8105-F0ECF6A677FA}" type="slidenum">
              <a:rPr lang="en-US" altLang="zh-CN"/>
              <a:pPr>
                <a:defRPr/>
              </a:pPr>
              <a:t>23</a:t>
            </a:fld>
            <a:endParaRPr lang="en-US" altLang="zh-CN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z="16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F75831-7578-4F8C-95CF-3EE814A120C7}" type="slidenum">
              <a:rPr lang="en-US" altLang="zh-CN"/>
              <a:pPr>
                <a:defRPr/>
              </a:pPr>
              <a:t>26</a:t>
            </a:fld>
            <a:endParaRPr lang="en-US" altLang="zh-CN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4B39F7-3E91-48FF-A7FC-290A5605DD33}" type="slidenum">
              <a:rPr lang="en-US" altLang="zh-CN"/>
              <a:pPr>
                <a:defRPr/>
              </a:pPr>
              <a:t>30</a:t>
            </a:fld>
            <a:endParaRPr lang="en-US" altLang="zh-CN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FBE750-7F6E-41A5-8C34-4FA192A82FBB}" type="slidenum">
              <a:rPr lang="en-US" altLang="zh-CN"/>
              <a:pPr>
                <a:defRPr/>
              </a:pPr>
              <a:t>31</a:t>
            </a:fld>
            <a:endParaRPr lang="en-US" altLang="zh-CN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1F00B5-EE25-40CE-B5F1-64C86E8C681A}" type="slidenum">
              <a:rPr lang="en-US" altLang="zh-CN">
                <a:solidFill>
                  <a:prstClr val="black"/>
                </a:solidFill>
              </a:rPr>
              <a:pPr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132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A377CB-1A63-4AFA-9F36-09A5D37ED14C}" type="slidenum">
              <a:rPr lang="en-US" altLang="zh-CN"/>
              <a:pPr>
                <a:defRPr/>
              </a:pPr>
              <a:t>32</a:t>
            </a:fld>
            <a:endParaRPr lang="en-US" altLang="zh-CN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CFD8D2-B5E4-4374-9CEC-D093C68C4F2D}" type="slidenum">
              <a:rPr lang="en-US" altLang="zh-CN"/>
              <a:pPr>
                <a:defRPr/>
              </a:pPr>
              <a:t>33</a:t>
            </a:fld>
            <a:endParaRPr lang="en-US" altLang="zh-CN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422C91-332A-4044-A58F-4CA1D92A10FE}" type="slidenum">
              <a:rPr lang="en-US" altLang="zh-CN"/>
              <a:pPr>
                <a:defRPr/>
              </a:pPr>
              <a:t>34</a:t>
            </a:fld>
            <a:endParaRPr lang="en-US" altLang="zh-CN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96216A-3477-4705-B3C2-A9B64D9A9245}" type="slidenum">
              <a:rPr lang="en-US" altLang="zh-CN"/>
              <a:pPr>
                <a:defRPr/>
              </a:pPr>
              <a:t>35</a:t>
            </a:fld>
            <a:endParaRPr lang="en-US" altLang="zh-CN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860993-D485-4E8D-9A31-DA2913415BF7}" type="slidenum">
              <a:rPr lang="en-US" altLang="zh-CN"/>
              <a:pPr>
                <a:defRPr/>
              </a:pPr>
              <a:t>45</a:t>
            </a:fld>
            <a:endParaRPr lang="en-US" altLang="zh-CN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1"/>
              </a:buClr>
            </a:pPr>
            <a:endParaRPr lang="zh-CN" altLang="zh-CN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44DFB0-8E97-4335-B58D-0F5028DFE3E9}" type="slidenum">
              <a:rPr lang="en-US" altLang="zh-CN"/>
              <a:pPr>
                <a:defRPr/>
              </a:pPr>
              <a:t>46</a:t>
            </a:fld>
            <a:endParaRPr lang="en-US" altLang="zh-CN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D590EF-C35A-455B-9167-A1CED29A201E}" type="slidenum">
              <a:rPr lang="en-US" altLang="zh-CN"/>
              <a:pPr>
                <a:defRPr/>
              </a:pPr>
              <a:t>47</a:t>
            </a:fld>
            <a:endParaRPr lang="en-US" altLang="zh-CN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36EB77-D7E4-45A4-984C-7A9ADEE13B0E}" type="slidenum">
              <a:rPr lang="en-US" altLang="zh-CN"/>
              <a:pPr>
                <a:defRPr/>
              </a:pPr>
              <a:t>48</a:t>
            </a:fld>
            <a:endParaRPr lang="en-US" altLang="zh-CN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9A36BD-1D28-4CB2-9CE1-92480B0A8C5C}" type="slidenum">
              <a:rPr lang="en-US" altLang="zh-CN"/>
              <a:pPr>
                <a:defRPr/>
              </a:pPr>
              <a:t>50</a:t>
            </a:fld>
            <a:endParaRPr lang="en-US" altLang="zh-CN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5FA165-71B3-46B5-A9F2-F1D09F7AC6B6}" type="slidenum">
              <a:rPr lang="en-US" altLang="zh-CN"/>
              <a:pPr>
                <a:defRPr/>
              </a:pPr>
              <a:t>51</a:t>
            </a:fld>
            <a:endParaRPr lang="en-US" altLang="zh-CN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E05073-9738-4D99-BD45-D1AC85D1E52B}" type="slidenum">
              <a:rPr lang="en-US" altLang="zh-CN">
                <a:solidFill>
                  <a:prstClr val="black"/>
                </a:solidFill>
              </a:rPr>
              <a:pPr/>
              <a:t>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133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AA614D-DBF3-4DBB-AB95-C3F790D5F7ED}" type="slidenum">
              <a:rPr lang="en-US" altLang="zh-CN"/>
              <a:pPr>
                <a:defRPr/>
              </a:pPr>
              <a:t>52</a:t>
            </a:fld>
            <a:endParaRPr lang="en-US" altLang="zh-CN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8DED7B-2628-4257-A02B-238A41C1E4D3}" type="slidenum">
              <a:rPr lang="en-US" altLang="zh-CN"/>
              <a:pPr>
                <a:defRPr/>
              </a:pPr>
              <a:t>53</a:t>
            </a:fld>
            <a:endParaRPr lang="en-US" altLang="zh-CN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4F0C8F-56CD-4E8C-9815-8B777BC13793}" type="slidenum">
              <a:rPr lang="en-US" altLang="zh-CN"/>
              <a:pPr>
                <a:defRPr/>
              </a:pPr>
              <a:t>56</a:t>
            </a:fld>
            <a:endParaRPr lang="en-US" altLang="zh-CN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z="160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8EB63E-C346-4B95-97B8-ADFBD2D83A30}" type="slidenum">
              <a:rPr lang="en-US" altLang="zh-CN"/>
              <a:pPr>
                <a:defRPr/>
              </a:pPr>
              <a:t>57</a:t>
            </a:fld>
            <a:endParaRPr lang="en-US" altLang="zh-CN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587C84-4D2A-4B49-963A-29B74EA04570}" type="slidenum">
              <a:rPr lang="en-US" altLang="zh-CN"/>
              <a:pPr>
                <a:defRPr/>
              </a:pPr>
              <a:t>58</a:t>
            </a:fld>
            <a:endParaRPr lang="en-US" altLang="zh-CN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20F8493B-B2B7-46A4-B2E5-2F1FCDA6015C}" type="slidenum">
              <a:rPr lang="en-US" altLang="zh-CN" sz="1200"/>
              <a:pPr eaLnBrk="1" hangingPunct="1"/>
              <a:t>59</a:t>
            </a:fld>
            <a:endParaRPr lang="en-US" altLang="zh-CN" sz="1200"/>
          </a:p>
        </p:txBody>
      </p:sp>
      <p:sp>
        <p:nvSpPr>
          <p:cNvPr id="283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E6FC0A4-D079-4A10-B403-E47D8198308F}" type="slidenum">
              <a:rPr lang="en-US" altLang="zh-CN"/>
              <a:pPr>
                <a:defRPr/>
              </a:pPr>
              <a:t>61</a:t>
            </a:fld>
            <a:endParaRPr lang="en-US" altLang="zh-CN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023C7-8672-4962-A07D-8228C7CD05A3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7090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45BDF4-8B40-4AA3-B268-1EA529803FFC}" type="slidenum">
              <a:rPr lang="en-US" altLang="zh-CN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069A04-5E8A-40BE-8CEA-8D59E6EF938D}" type="slidenum">
              <a:rPr lang="en-US" altLang="zh-CN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DBB600-2C47-4BE9-893D-08415C9735EB}" type="slidenum">
              <a:rPr lang="en-US" altLang="zh-CN"/>
              <a:pPr>
                <a:defRPr/>
              </a:pPr>
              <a:t>8</a:t>
            </a:fld>
            <a:endParaRPr lang="en-US" altLang="zh-CN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z="16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9F7CC9-2D29-46FD-AC03-62DF817BE0DD}" type="slidenum">
              <a:rPr lang="en-US" altLang="zh-CN"/>
              <a:pPr>
                <a:defRPr/>
              </a:pPr>
              <a:t>10</a:t>
            </a:fld>
            <a:endParaRPr lang="en-US" altLang="zh-CN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49D5E4-2195-480D-A71A-6A8DB66C4702}" type="slidenum">
              <a:rPr lang="en-US" altLang="zh-CN"/>
              <a:pPr>
                <a:defRPr/>
              </a:pPr>
              <a:t>11</a:t>
            </a:fld>
            <a:endParaRPr lang="en-US" altLang="zh-CN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file:///C:\Documents%20and%20Settings\Administrator\Application%20Data\Tencent\Users\200637879\QQ\WinTemp\RichOle\0_%5d_Q6BFFX0%5dIT7R2Q95OUO.jpg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476D7-A1C7-41E3-A8D7-DF68887CFCC6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79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85B15-34A3-472A-8A28-3626C9398A9C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59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8CED5-DCC6-43C1-A302-A996A8F8F0BC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144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2EB09-22DE-48A3-BCF5-759C2D6315BD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35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我的格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26988"/>
            <a:ext cx="9144000" cy="15748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右箭头 4"/>
          <p:cNvSpPr/>
          <p:nvPr userDrawn="1"/>
        </p:nvSpPr>
        <p:spPr>
          <a:xfrm>
            <a:off x="107950" y="6165850"/>
            <a:ext cx="3527425" cy="692150"/>
          </a:xfrm>
          <a:prstGeom prst="rightArrow">
            <a:avLst>
              <a:gd name="adj1" fmla="val 50000"/>
              <a:gd name="adj2" fmla="val 157135"/>
            </a:avLst>
          </a:prstGeom>
          <a:gradFill>
            <a:gsLst>
              <a:gs pos="4000">
                <a:srgbClr val="A0B9E5"/>
              </a:gs>
              <a:gs pos="16000">
                <a:srgbClr val="B2E8EE"/>
              </a:gs>
              <a:gs pos="7456">
                <a:srgbClr val="A2BBE6"/>
              </a:gs>
              <a:gs pos="0">
                <a:schemeClr val="accent1">
                  <a:tint val="660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zh-CN" altLang="en-US" sz="1600" kern="0" dirty="0">
                <a:solidFill>
                  <a:srgbClr val="000000"/>
                </a:solidFill>
                <a:latin typeface="Arial"/>
              </a:rPr>
              <a:t>董玉川  管理培训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6696744" cy="1143000"/>
          </a:xfrm>
        </p:spPr>
        <p:txBody>
          <a:bodyPr/>
          <a:lstStyle>
            <a:lvl1pPr algn="l"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0"/>
          </p:nvPr>
        </p:nvSpPr>
        <p:spPr>
          <a:xfrm>
            <a:off x="8172450" y="6356350"/>
            <a:ext cx="5143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96A5F-0510-4251-A3F9-E271DEEB88D3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Documents and Settings\Administrator\Application Data\Tencent\Users\200637879\QQ\WinTemp\RichOle\0_]_Q6BFFX0]IT7R2Q95OUO.jpg"/>
          <p:cNvPicPr>
            <a:picLocks noChangeAspect="1" noChangeArrowheads="1"/>
          </p:cNvPicPr>
          <p:nvPr userDrawn="1"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6632"/>
            <a:ext cx="152434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3759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我的格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15748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44450"/>
            <a:ext cx="1152525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8"/>
          <p:cNvSpPr>
            <a:spLocks noChangeArrowheads="1"/>
          </p:cNvSpPr>
          <p:nvPr userDrawn="1"/>
        </p:nvSpPr>
        <p:spPr bwMode="auto">
          <a:xfrm>
            <a:off x="7820025" y="1084263"/>
            <a:ext cx="1216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zh-CN" altLang="en-US" sz="2000" b="1">
                <a:solidFill>
                  <a:srgbClr val="000000"/>
                </a:solidFill>
                <a:latin typeface="Arial" charset="0"/>
              </a:rPr>
              <a:t>百朗教育</a:t>
            </a:r>
          </a:p>
        </p:txBody>
      </p:sp>
      <p:sp>
        <p:nvSpPr>
          <p:cNvPr id="7" name="右箭头 6"/>
          <p:cNvSpPr/>
          <p:nvPr userDrawn="1"/>
        </p:nvSpPr>
        <p:spPr>
          <a:xfrm>
            <a:off x="107950" y="6165850"/>
            <a:ext cx="3887788" cy="692150"/>
          </a:xfrm>
          <a:prstGeom prst="rightArrow">
            <a:avLst>
              <a:gd name="adj1" fmla="val 50000"/>
              <a:gd name="adj2" fmla="val 216442"/>
            </a:avLst>
          </a:prstGeom>
          <a:gradFill>
            <a:gsLst>
              <a:gs pos="4000">
                <a:srgbClr val="A0B9E5"/>
              </a:gs>
              <a:gs pos="16000">
                <a:srgbClr val="B2E8EE"/>
              </a:gs>
              <a:gs pos="7456">
                <a:srgbClr val="A2BBE6"/>
              </a:gs>
              <a:gs pos="0">
                <a:schemeClr val="accent1">
                  <a:tint val="660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zh-CN" altLang="en-US" sz="1600" kern="0" dirty="0">
                <a:solidFill>
                  <a:srgbClr val="000000"/>
                </a:solidFill>
                <a:latin typeface="Arial"/>
              </a:rPr>
              <a:t>董玉川  生产管理培训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0"/>
          </p:nvPr>
        </p:nvSpPr>
        <p:spPr>
          <a:xfrm>
            <a:off x="8388350" y="6356350"/>
            <a:ext cx="431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C7C0-D72B-4FB7-89FC-4BE5D7A2FDBB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17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D6A68-0A92-4546-8D20-1C43FF4B41B7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24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B84E9-177E-4F23-9CF0-85612844B368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01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19C2A-61E1-4CC6-B8F6-1C8887EAF971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93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406E9-111B-4376-8E74-A39182E4AB89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1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D2516-F73E-4E58-9016-550B13A4A178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99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6E0A3-7BEA-4DA5-815C-2DD6EE16F166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38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B842DDE-6E49-423B-84C6-0DDB6247A5E6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46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D50E6B-B4A6-4C67-BE3D-6D31B5A12E9F}" type="slidenum">
              <a:rPr lang="en-US" altLang="zh-CN"/>
              <a:pPr>
                <a:defRPr/>
              </a:pPr>
              <a:t>1</a:t>
            </a:fld>
            <a:endParaRPr lang="en-US" altLang="zh-CN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5724525" y="5233252"/>
            <a:ext cx="2663825" cy="648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spcBef>
                <a:spcPct val="20000"/>
              </a:spcBef>
            </a:pPr>
            <a:r>
              <a:rPr lang="zh-CN" altLang="en-US" sz="3200" b="1" dirty="0"/>
              <a:t>讲师：董玉川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206591" y="1916832"/>
            <a:ext cx="8964612" cy="2560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zh-CN" altLang="en-US" sz="6000" b="1" dirty="0" smtClean="0"/>
              <a:t>企业</a:t>
            </a:r>
            <a:r>
              <a:rPr lang="zh-CN" altLang="zh-CN" sz="6000" b="1" dirty="0" smtClean="0"/>
              <a:t>中层</a:t>
            </a:r>
            <a:r>
              <a:rPr lang="zh-CN" altLang="zh-CN" sz="6000" b="1" dirty="0"/>
              <a:t>管理人员</a:t>
            </a:r>
            <a:r>
              <a:rPr lang="zh-CN" altLang="zh-CN" sz="6000" b="1" dirty="0" smtClean="0"/>
              <a:t>的</a:t>
            </a:r>
            <a:endParaRPr lang="en-US" altLang="zh-CN" sz="6000" b="1" dirty="0" smtClean="0"/>
          </a:p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zh-CN" altLang="zh-CN" sz="6000" b="1" dirty="0" smtClean="0"/>
              <a:t>高</a:t>
            </a:r>
            <a:r>
              <a:rPr lang="zh-CN" altLang="zh-CN" sz="6000" b="1" dirty="0"/>
              <a:t>绩效管理修炼</a:t>
            </a:r>
            <a:endParaRPr lang="zh-CN" altLang="en-US" sz="6000" b="1" dirty="0">
              <a:solidFill>
                <a:prstClr val="black"/>
              </a:solidFill>
            </a:endParaRPr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26988" y="260648"/>
            <a:ext cx="677726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sz="4800" b="1" dirty="0"/>
              <a:t>陕西</a:t>
            </a:r>
            <a:r>
              <a:rPr lang="en-US" altLang="zh-CN" sz="4800" b="1" dirty="0" smtClean="0"/>
              <a:t>·</a:t>
            </a:r>
            <a:r>
              <a:rPr lang="zh-CN" altLang="en-US" sz="4800" b="1" dirty="0"/>
              <a:t>西安</a:t>
            </a:r>
            <a:endParaRPr lang="zh-CN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97916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551253-C762-4492-B88F-A2398A03EA14}" type="slidenum">
              <a:rPr lang="en-US" altLang="zh-CN"/>
              <a:pPr>
                <a:defRPr/>
              </a:pPr>
              <a:t>10</a:t>
            </a:fld>
            <a:endParaRPr lang="en-US" altLang="zh-CN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思维的困惑</a:t>
            </a:r>
          </a:p>
        </p:txBody>
      </p:sp>
      <p:sp>
        <p:nvSpPr>
          <p:cNvPr id="14340" name="Rectangle 9"/>
          <p:cNvSpPr>
            <a:spLocks noChangeArrowheads="1"/>
          </p:cNvSpPr>
          <p:nvPr/>
        </p:nvSpPr>
        <p:spPr bwMode="auto">
          <a:xfrm>
            <a:off x="156253" y="1988840"/>
            <a:ext cx="772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zh-CN" altLang="en-US" sz="4400" dirty="0"/>
              <a:t>练就招式的工作技能</a:t>
            </a:r>
          </a:p>
        </p:txBody>
      </p:sp>
      <p:sp>
        <p:nvSpPr>
          <p:cNvPr id="983051" name="Rectangle 11"/>
          <p:cNvSpPr>
            <a:spLocks noChangeArrowheads="1"/>
          </p:cNvSpPr>
          <p:nvPr/>
        </p:nvSpPr>
        <p:spPr bwMode="auto">
          <a:xfrm>
            <a:off x="900113" y="4868863"/>
            <a:ext cx="772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zh-CN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99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9830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C65011-024A-400E-BF6E-21E579131ED8}" type="slidenum">
              <a:rPr lang="en-US" altLang="zh-CN"/>
              <a:pPr>
                <a:defRPr/>
              </a:pPr>
              <a:t>11</a:t>
            </a:fld>
            <a:endParaRPr lang="en-US" altLang="zh-CN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目标制定的</a:t>
            </a:r>
            <a:r>
              <a:rPr kumimoji="1" lang="en-US" altLang="zh-CN" b="1" smtClean="0"/>
              <a:t>SMART</a:t>
            </a:r>
            <a:r>
              <a:rPr lang="zh-CN" altLang="en-US" smtClean="0"/>
              <a:t>原则</a:t>
            </a: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23850" y="1679575"/>
            <a:ext cx="84629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49263" indent="-449263"/>
            <a:r>
              <a:rPr kumimoji="1" lang="en-US" altLang="zh-CN" sz="3200">
                <a:latin typeface="宋体" pitchFamily="2" charset="-122"/>
              </a:rPr>
              <a:t>(1)</a:t>
            </a:r>
            <a:r>
              <a:rPr kumimoji="1" lang="zh-CN" altLang="en-US" sz="3200">
                <a:latin typeface="宋体" pitchFamily="2" charset="-122"/>
              </a:rPr>
              <a:t>Ｓ（</a:t>
            </a:r>
            <a:r>
              <a:rPr kumimoji="1" lang="en-US" altLang="zh-CN" sz="3200">
                <a:latin typeface="宋体" pitchFamily="2" charset="-122"/>
              </a:rPr>
              <a:t>Specific</a:t>
            </a:r>
            <a:r>
              <a:rPr kumimoji="1" lang="zh-CN" altLang="en-US" sz="3200">
                <a:latin typeface="宋体" pitchFamily="2" charset="-122"/>
              </a:rPr>
              <a:t>）</a:t>
            </a:r>
          </a:p>
          <a:p>
            <a:pPr marL="449263" indent="-449263"/>
            <a:r>
              <a:rPr kumimoji="1" lang="zh-CN" altLang="en-US" sz="3200">
                <a:latin typeface="宋体" pitchFamily="2" charset="-122"/>
              </a:rPr>
              <a:t>           </a:t>
            </a:r>
            <a:r>
              <a:rPr kumimoji="1" lang="en-US" altLang="zh-CN" sz="3200">
                <a:latin typeface="宋体" pitchFamily="2" charset="-122"/>
              </a:rPr>
              <a:t>——</a:t>
            </a:r>
            <a:r>
              <a:rPr kumimoji="1" lang="zh-CN" altLang="en-US" sz="3200">
                <a:latin typeface="宋体" pitchFamily="2" charset="-122"/>
              </a:rPr>
              <a:t>明确性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0" y="3068638"/>
            <a:ext cx="60769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zh-CN" sz="3200">
                <a:latin typeface="宋体" pitchFamily="2" charset="-122"/>
              </a:rPr>
              <a:t>(2)</a:t>
            </a:r>
            <a:r>
              <a:rPr lang="zh-CN" altLang="en-US" sz="3200">
                <a:latin typeface="宋体" pitchFamily="2" charset="-122"/>
              </a:rPr>
              <a:t>Ｍ（</a:t>
            </a:r>
            <a:r>
              <a:rPr lang="en-US" altLang="zh-CN" sz="3200">
                <a:latin typeface="宋体" pitchFamily="2" charset="-122"/>
              </a:rPr>
              <a:t>Measurable</a:t>
            </a:r>
            <a:r>
              <a:rPr lang="zh-CN" altLang="en-US" sz="3200">
                <a:latin typeface="宋体" pitchFamily="2" charset="-122"/>
              </a:rPr>
              <a:t>）</a:t>
            </a:r>
            <a:r>
              <a:rPr lang="en-US" altLang="zh-CN" sz="3200">
                <a:latin typeface="宋体" pitchFamily="2" charset="-122"/>
              </a:rPr>
              <a:t>——</a:t>
            </a:r>
            <a:r>
              <a:rPr lang="zh-CN" altLang="en-US" sz="3200">
                <a:latin typeface="宋体" pitchFamily="2" charset="-122"/>
              </a:rPr>
              <a:t>衡量性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4005263"/>
            <a:ext cx="6483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200">
                <a:latin typeface="宋体" pitchFamily="2" charset="-122"/>
              </a:rPr>
              <a:t>(3)</a:t>
            </a:r>
            <a:r>
              <a:rPr lang="zh-CN" altLang="en-US" sz="3200">
                <a:latin typeface="宋体" pitchFamily="2" charset="-122"/>
              </a:rPr>
              <a:t>Ａ（</a:t>
            </a:r>
            <a:r>
              <a:rPr lang="en-US" altLang="zh-CN" sz="3200">
                <a:latin typeface="宋体" pitchFamily="2" charset="-122"/>
              </a:rPr>
              <a:t>Acceptable</a:t>
            </a:r>
            <a:r>
              <a:rPr lang="zh-CN" altLang="en-US" sz="3200">
                <a:latin typeface="宋体" pitchFamily="2" charset="-122"/>
              </a:rPr>
              <a:t>）</a:t>
            </a:r>
            <a:r>
              <a:rPr lang="en-US" altLang="zh-CN" sz="3200">
                <a:latin typeface="宋体" pitchFamily="2" charset="-122"/>
              </a:rPr>
              <a:t>——</a:t>
            </a:r>
            <a:r>
              <a:rPr lang="zh-CN" altLang="en-US" sz="3200">
                <a:latin typeface="宋体" pitchFamily="2" charset="-122"/>
              </a:rPr>
              <a:t>可接受性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54063" y="4870450"/>
            <a:ext cx="7772400" cy="10795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mtClean="0">
                <a:latin typeface="宋体" pitchFamily="2" charset="-122"/>
              </a:rPr>
              <a:t>(4)</a:t>
            </a:r>
            <a:r>
              <a:rPr lang="zh-CN" altLang="en-US" smtClean="0">
                <a:latin typeface="宋体" pitchFamily="2" charset="-122"/>
              </a:rPr>
              <a:t>Ｒ（</a:t>
            </a:r>
            <a:r>
              <a:rPr lang="en-US" altLang="zh-CN" smtClean="0">
                <a:latin typeface="宋体" pitchFamily="2" charset="-122"/>
              </a:rPr>
              <a:t>Realistic</a:t>
            </a:r>
            <a:r>
              <a:rPr lang="zh-CN" altLang="en-US" smtClean="0">
                <a:latin typeface="宋体" pitchFamily="2" charset="-122"/>
              </a:rPr>
              <a:t>）</a:t>
            </a:r>
            <a:r>
              <a:rPr lang="en-US" altLang="zh-CN" smtClean="0">
                <a:latin typeface="宋体" pitchFamily="2" charset="-122"/>
              </a:rPr>
              <a:t>——</a:t>
            </a:r>
            <a:r>
              <a:rPr lang="zh-CN" altLang="en-US" smtClean="0">
                <a:latin typeface="宋体" pitchFamily="2" charset="-122"/>
              </a:rPr>
              <a:t>实际性</a:t>
            </a:r>
          </a:p>
          <a:p>
            <a:pPr>
              <a:lnSpc>
                <a:spcPct val="80000"/>
              </a:lnSpc>
            </a:pPr>
            <a:r>
              <a:rPr lang="en-US" altLang="zh-CN" smtClean="0">
                <a:latin typeface="宋体" pitchFamily="2" charset="-122"/>
              </a:rPr>
              <a:t>(5)</a:t>
            </a:r>
            <a:r>
              <a:rPr lang="zh-CN" altLang="en-US" smtClean="0">
                <a:latin typeface="宋体" pitchFamily="2" charset="-122"/>
              </a:rPr>
              <a:t>Ｔ（</a:t>
            </a:r>
            <a:r>
              <a:rPr lang="en-US" altLang="zh-CN" smtClean="0">
                <a:latin typeface="宋体" pitchFamily="2" charset="-122"/>
              </a:rPr>
              <a:t>Timed</a:t>
            </a:r>
            <a:r>
              <a:rPr lang="zh-CN" altLang="en-US" smtClean="0">
                <a:latin typeface="宋体" pitchFamily="2" charset="-122"/>
              </a:rPr>
              <a:t>）</a:t>
            </a:r>
            <a:r>
              <a:rPr lang="en-US" altLang="zh-CN" smtClean="0">
                <a:latin typeface="宋体" pitchFamily="2" charset="-122"/>
              </a:rPr>
              <a:t>——</a:t>
            </a:r>
            <a:r>
              <a:rPr lang="zh-CN" altLang="en-US" smtClean="0">
                <a:latin typeface="宋体" pitchFamily="2" charset="-122"/>
              </a:rPr>
              <a:t>时限性</a:t>
            </a:r>
          </a:p>
        </p:txBody>
      </p:sp>
    </p:spTree>
    <p:extLst>
      <p:ext uri="{BB962C8B-B14F-4D97-AF65-F5344CB8AC3E}">
        <p14:creationId xmlns:p14="http://schemas.microsoft.com/office/powerpoint/2010/main" val="4127996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EBE54C-6F01-4F99-AF86-B8E5E9FCECEB}" type="slidenum">
              <a:rPr lang="en-US" altLang="zh-CN"/>
              <a:pPr>
                <a:defRPr/>
              </a:pPr>
              <a:t>12</a:t>
            </a:fld>
            <a:endParaRPr lang="en-US" altLang="zh-CN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员工成长之路</a:t>
            </a:r>
            <a:endParaRPr lang="zh-CN" altLang="zh-CN" dirty="0" smtClean="0"/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73238"/>
            <a:ext cx="8229600" cy="4525962"/>
          </a:xfrm>
        </p:spPr>
        <p:txBody>
          <a:bodyPr/>
          <a:lstStyle/>
          <a:p>
            <a:r>
              <a:rPr lang="zh-CN" altLang="en-US" dirty="0" smtClean="0"/>
              <a:t>想法决定活法</a:t>
            </a:r>
          </a:p>
          <a:p>
            <a:r>
              <a:rPr lang="zh-CN" altLang="en-US" dirty="0" smtClean="0"/>
              <a:t>思路决定出路</a:t>
            </a:r>
          </a:p>
          <a:p>
            <a:r>
              <a:rPr lang="zh-CN" altLang="en-US" dirty="0" smtClean="0"/>
              <a:t>格局决定结局</a:t>
            </a:r>
          </a:p>
        </p:txBody>
      </p:sp>
    </p:spTree>
    <p:extLst>
      <p:ext uri="{BB962C8B-B14F-4D97-AF65-F5344CB8AC3E}">
        <p14:creationId xmlns:p14="http://schemas.microsoft.com/office/powerpoint/2010/main" val="22270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4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4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4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75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8BD3A5-C442-4027-874D-EFC500AE202C}" type="slidenum">
              <a:rPr lang="en-US" altLang="zh-CN"/>
              <a:pPr>
                <a:defRPr/>
              </a:pPr>
              <a:t>13</a:t>
            </a:fld>
            <a:endParaRPr lang="en-US" altLang="zh-CN"/>
          </a:p>
        </p:txBody>
      </p:sp>
      <p:sp>
        <p:nvSpPr>
          <p:cNvPr id="2" name="矩形 1"/>
          <p:cNvSpPr/>
          <p:nvPr/>
        </p:nvSpPr>
        <p:spPr>
          <a:xfrm>
            <a:off x="683568" y="1700808"/>
            <a:ext cx="41456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400" b="1" dirty="0" smtClean="0"/>
              <a:t>态度决定一切！</a:t>
            </a:r>
            <a:endParaRPr lang="zh-CN" altLang="en-US" sz="4400" b="1" dirty="0"/>
          </a:p>
        </p:txBody>
      </p:sp>
      <p:sp>
        <p:nvSpPr>
          <p:cNvPr id="7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7056784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b="1" dirty="0"/>
              <a:t>中层管理 </a:t>
            </a:r>
            <a:r>
              <a:rPr lang="en-US" altLang="zh-CN" b="1" dirty="0"/>
              <a:t>· </a:t>
            </a:r>
            <a:r>
              <a:rPr lang="zh-CN" altLang="zh-CN" b="1" dirty="0"/>
              <a:t>高绩效管理修炼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3568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 阳光心态</a:t>
            </a:r>
            <a:r>
              <a:rPr lang="zh-CN" altLang="en-US" dirty="0" smtClean="0"/>
              <a:t>一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/>
              <a:t> 阳光</a:t>
            </a:r>
            <a:r>
              <a:rPr lang="zh-CN" altLang="en-US" dirty="0" smtClean="0"/>
              <a:t>心态二</a:t>
            </a:r>
            <a:endParaRPr lang="zh-CN" altLang="en-US" dirty="0"/>
          </a:p>
          <a:p>
            <a:endParaRPr lang="en-US" altLang="zh-CN" dirty="0" smtClean="0"/>
          </a:p>
          <a:p>
            <a:r>
              <a:rPr lang="zh-CN" altLang="en-US" dirty="0"/>
              <a:t> 阳光</a:t>
            </a:r>
            <a:r>
              <a:rPr lang="zh-CN" altLang="en-US" dirty="0" smtClean="0"/>
              <a:t>心态三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13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C56E80-8226-4AB8-8699-D9C40E7038DB}" type="slidenum">
              <a:rPr lang="en-US" altLang="zh-CN"/>
              <a:pPr>
                <a:defRPr/>
              </a:pPr>
              <a:t>15</a:t>
            </a:fld>
            <a:endParaRPr lang="en-US" altLang="zh-CN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核心态度带来的核心突破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60349" y="2636912"/>
            <a:ext cx="66960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dirty="0" smtClean="0"/>
              <a:t>自我管理的沉思</a:t>
            </a:r>
          </a:p>
        </p:txBody>
      </p:sp>
    </p:spTree>
    <p:extLst>
      <p:ext uri="{BB962C8B-B14F-4D97-AF65-F5344CB8AC3E}">
        <p14:creationId xmlns:p14="http://schemas.microsoft.com/office/powerpoint/2010/main" val="31515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/>
              <a:t>时间</a:t>
            </a:r>
            <a:r>
              <a:rPr lang="zh-CN" altLang="en-US" b="1" dirty="0" smtClean="0"/>
              <a:t>管理</a:t>
            </a:r>
            <a:endParaRPr lang="en-US" altLang="zh-CN" b="1" dirty="0" smtClean="0"/>
          </a:p>
          <a:p>
            <a:endParaRPr lang="en-US" altLang="zh-CN" dirty="0"/>
          </a:p>
          <a:p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忙不？有时间吗？</a:t>
            </a:r>
            <a:endParaRPr lang="en-US" altLang="zh-CN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endParaRPr lang="en-US" altLang="zh-CN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7200800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b="1" dirty="0"/>
              <a:t>中层管理 </a:t>
            </a:r>
            <a:r>
              <a:rPr lang="en-US" altLang="zh-CN" b="1" dirty="0"/>
              <a:t>· </a:t>
            </a:r>
            <a:r>
              <a:rPr lang="zh-CN" altLang="zh-CN" b="1" dirty="0"/>
              <a:t>高绩效管理修炼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四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995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时间象限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7"/>
            <a:ext cx="4464496" cy="417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395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第一象限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第二象限</a:t>
            </a:r>
            <a:endParaRPr lang="zh-CN" altLang="en-US" dirty="0"/>
          </a:p>
          <a:p>
            <a:endParaRPr lang="en-US" altLang="zh-CN" dirty="0" smtClean="0"/>
          </a:p>
          <a:p>
            <a:r>
              <a:rPr lang="zh-CN" altLang="en-US" dirty="0" smtClean="0"/>
              <a:t>第三象限</a:t>
            </a:r>
            <a:endParaRPr lang="zh-CN" altLang="en-US" dirty="0"/>
          </a:p>
          <a:p>
            <a:endParaRPr lang="en-US" altLang="zh-CN" dirty="0" smtClean="0"/>
          </a:p>
          <a:p>
            <a:r>
              <a:rPr lang="zh-CN" altLang="en-US" dirty="0" smtClean="0"/>
              <a:t>第四象限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时间规划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851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D9CC5-8D4C-486B-9EB6-3BFB8A227323}" type="slidenum">
              <a:rPr lang="en-US" altLang="zh-CN"/>
              <a:pPr/>
              <a:t>19</a:t>
            </a:fld>
            <a:endParaRPr lang="en-US" altLang="zh-CN"/>
          </a:p>
        </p:txBody>
      </p:sp>
      <p:sp>
        <p:nvSpPr>
          <p:cNvPr id="95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7128792" cy="1143000"/>
          </a:xfrm>
        </p:spPr>
        <p:txBody>
          <a:bodyPr/>
          <a:lstStyle/>
          <a:p>
            <a:r>
              <a:rPr lang="zh-CN" altLang="en-US" dirty="0"/>
              <a:t>计划你的工作，工作你的计划</a:t>
            </a:r>
          </a:p>
        </p:txBody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pic>
        <p:nvPicPr>
          <p:cNvPr id="9594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1489075"/>
            <a:ext cx="8675688" cy="481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95267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594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1B67FFB4-B70F-4A7B-AFBE-4DE711838896}" type="slidenum">
              <a:rPr lang="en-US" altLang="zh-CN">
                <a:solidFill>
                  <a:srgbClr val="000000"/>
                </a:solidFill>
              </a:rPr>
              <a:pPr/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32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开始前的两个问题</a:t>
            </a:r>
          </a:p>
        </p:txBody>
      </p:sp>
      <p:sp>
        <p:nvSpPr>
          <p:cNvPr id="132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844824"/>
            <a:ext cx="7500565" cy="3273425"/>
          </a:xfrm>
        </p:spPr>
        <p:txBody>
          <a:bodyPr/>
          <a:lstStyle/>
          <a:p>
            <a:r>
              <a:rPr lang="zh-CN" altLang="en-US" b="1" dirty="0"/>
              <a:t>一</a:t>
            </a:r>
            <a:r>
              <a:rPr lang="zh-CN" altLang="en-US" b="1" dirty="0" smtClean="0"/>
              <a:t>、如何理解你服务的企业？</a:t>
            </a:r>
            <a:endParaRPr lang="en-US" altLang="zh-CN" b="1" dirty="0" smtClean="0"/>
          </a:p>
          <a:p>
            <a:r>
              <a:rPr lang="zh-CN" altLang="en-US" b="1" dirty="0" smtClean="0"/>
              <a:t>二、如何定位自己在企业的角色？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6997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2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2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710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产品的性能与功能分解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时间，工作在什么地方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3329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07934-5A00-422F-85A9-85891A0CB142}" type="slidenum">
              <a:rPr lang="en-US" altLang="zh-CN"/>
              <a:pPr>
                <a:defRPr/>
              </a:pPr>
              <a:t>21</a:t>
            </a:fld>
            <a:endParaRPr lang="en-US" altLang="zh-CN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b="1" dirty="0" smtClean="0">
                <a:latin typeface="宋体" pitchFamily="2" charset="-122"/>
              </a:rPr>
              <a:t>标准执行方法</a:t>
            </a:r>
          </a:p>
        </p:txBody>
      </p:sp>
      <p:sp>
        <p:nvSpPr>
          <p:cNvPr id="90009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259143" y="1636540"/>
            <a:ext cx="8382000" cy="862012"/>
          </a:xfrm>
          <a:noFill/>
          <a:extLst>
            <a:ext uri="{91240B29-F687-4F45-9708-019B960494DF}">
              <a14:hiddenLine xmlns:a14="http://schemas.microsoft.com/office/drawing/2010/main" w="28575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b="1" dirty="0" smtClean="0">
                <a:latin typeface="宋体" pitchFamily="2" charset="-122"/>
              </a:rPr>
              <a:t>过程</a:t>
            </a:r>
            <a:r>
              <a:rPr lang="en-US" altLang="zh-CN" b="1" dirty="0" smtClean="0">
                <a:latin typeface="宋体" pitchFamily="2" charset="-122"/>
              </a:rPr>
              <a:t>=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zh-CN" b="1" dirty="0" smtClean="0">
                <a:latin typeface="宋体" pitchFamily="2" charset="-122"/>
              </a:rPr>
              <a:t>                               </a:t>
            </a:r>
          </a:p>
        </p:txBody>
      </p:sp>
      <p:sp>
        <p:nvSpPr>
          <p:cNvPr id="900103" name="AutoShape 7"/>
          <p:cNvSpPr>
            <a:spLocks noChangeArrowheads="1"/>
          </p:cNvSpPr>
          <p:nvPr/>
        </p:nvSpPr>
        <p:spPr bwMode="auto">
          <a:xfrm>
            <a:off x="935038" y="4311650"/>
            <a:ext cx="1828800" cy="617538"/>
          </a:xfrm>
          <a:prstGeom prst="rightArrow">
            <a:avLst>
              <a:gd name="adj1" fmla="val 50000"/>
              <a:gd name="adj2" fmla="val 74036"/>
            </a:avLst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zh-CN" altLang="en-US" sz="2000">
                <a:latin typeface="Times New Roman" pitchFamily="18" charset="0"/>
                <a:ea typeface="黑体" pitchFamily="49" charset="-122"/>
              </a:rPr>
              <a:t>输入</a:t>
            </a:r>
          </a:p>
        </p:txBody>
      </p:sp>
      <p:sp>
        <p:nvSpPr>
          <p:cNvPr id="900104" name="Rectangle 8"/>
          <p:cNvSpPr>
            <a:spLocks noChangeArrowheads="1"/>
          </p:cNvSpPr>
          <p:nvPr/>
        </p:nvSpPr>
        <p:spPr bwMode="auto">
          <a:xfrm>
            <a:off x="2916238" y="4146550"/>
            <a:ext cx="3048000" cy="1011238"/>
          </a:xfrm>
          <a:prstGeom prst="rect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zh-CN" altLang="en-US" sz="2800">
                <a:latin typeface="Times New Roman" pitchFamily="18" charset="0"/>
                <a:ea typeface="黑体" pitchFamily="49" charset="-122"/>
              </a:rPr>
              <a:t>过程步骤</a:t>
            </a:r>
          </a:p>
        </p:txBody>
      </p:sp>
      <p:sp>
        <p:nvSpPr>
          <p:cNvPr id="900105" name="AutoShape 9"/>
          <p:cNvSpPr>
            <a:spLocks noChangeArrowheads="1"/>
          </p:cNvSpPr>
          <p:nvPr/>
        </p:nvSpPr>
        <p:spPr bwMode="auto">
          <a:xfrm>
            <a:off x="6116638" y="4311650"/>
            <a:ext cx="1828800" cy="617538"/>
          </a:xfrm>
          <a:prstGeom prst="rightArrow">
            <a:avLst>
              <a:gd name="adj1" fmla="val 50000"/>
              <a:gd name="adj2" fmla="val 74036"/>
            </a:avLst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zh-CN" altLang="en-US" sz="2000">
                <a:latin typeface="Times New Roman" pitchFamily="18" charset="0"/>
                <a:ea typeface="黑体" pitchFamily="49" charset="-122"/>
              </a:rPr>
              <a:t>输出</a:t>
            </a:r>
          </a:p>
        </p:txBody>
      </p:sp>
      <p:sp>
        <p:nvSpPr>
          <p:cNvPr id="900110" name="Rectangle 14"/>
          <p:cNvSpPr>
            <a:spLocks noChangeArrowheads="1"/>
          </p:cNvSpPr>
          <p:nvPr/>
        </p:nvSpPr>
        <p:spPr bwMode="auto">
          <a:xfrm>
            <a:off x="287338" y="2528888"/>
            <a:ext cx="885666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zh-CN" altLang="en-US" sz="2400" b="1" dirty="0"/>
              <a:t>为使组织有效运作，必须识别和管理众多相互关联的活动。通过使用资源和管理，将输入转化为输出的一项或一组活动可视为过程。</a:t>
            </a:r>
            <a:r>
              <a:rPr lang="zh-CN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971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0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00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001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9001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001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099" grpId="0" build="p"/>
      <p:bldP spid="900103" grpId="0" animBg="1"/>
      <p:bldP spid="900104" grpId="0" animBg="1"/>
      <p:bldP spid="900105" grpId="0" animBg="1"/>
      <p:bldP spid="9001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A7F200-16B9-4BD3-B6D4-BFA7F077617C}" type="slidenum">
              <a:rPr lang="en-US" altLang="zh-CN"/>
              <a:pPr/>
              <a:t>22</a:t>
            </a:fld>
            <a:endParaRPr lang="en-US" altLang="zh-CN"/>
          </a:p>
        </p:txBody>
      </p:sp>
      <p:sp>
        <p:nvSpPr>
          <p:cNvPr id="177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宋体" pitchFamily="2" charset="-122"/>
              </a:rPr>
              <a:t>乌龟图</a:t>
            </a:r>
            <a:r>
              <a:rPr lang="en-US" altLang="zh-CN" b="1" dirty="0">
                <a:latin typeface="宋体" pitchFamily="2" charset="-122"/>
              </a:rPr>
              <a:t>——</a:t>
            </a:r>
            <a:r>
              <a:rPr lang="zh-CN" altLang="en-US" b="1" dirty="0">
                <a:latin typeface="宋体" pitchFamily="2" charset="-122"/>
              </a:rPr>
              <a:t>分解</a:t>
            </a:r>
          </a:p>
        </p:txBody>
      </p:sp>
      <p:grpSp>
        <p:nvGrpSpPr>
          <p:cNvPr id="1776643" name="Group 3"/>
          <p:cNvGrpSpPr>
            <a:grpSpLocks/>
          </p:cNvGrpSpPr>
          <p:nvPr/>
        </p:nvGrpSpPr>
        <p:grpSpPr bwMode="auto">
          <a:xfrm>
            <a:off x="323850" y="1490663"/>
            <a:ext cx="8324850" cy="4962525"/>
            <a:chOff x="252" y="685"/>
            <a:chExt cx="5244" cy="3126"/>
          </a:xfrm>
        </p:grpSpPr>
        <p:sp>
          <p:nvSpPr>
            <p:cNvPr id="1776644" name="Text Box 4"/>
            <p:cNvSpPr txBox="1">
              <a:spLocks noChangeArrowheads="1"/>
            </p:cNvSpPr>
            <p:nvPr/>
          </p:nvSpPr>
          <p:spPr bwMode="auto">
            <a:xfrm>
              <a:off x="2112" y="1984"/>
              <a:ext cx="1524" cy="6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endParaRPr kumimoji="1" lang="en-US" altLang="zh-CN" sz="1800" b="1">
                <a:latin typeface="宋体" pitchFamily="2" charset="-122"/>
              </a:endParaRPr>
            </a:p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过程 </a:t>
              </a:r>
              <a:endParaRPr kumimoji="1" lang="zh-CN" altLang="en-US" sz="1600" b="1">
                <a:latin typeface="宋体" pitchFamily="2" charset="-122"/>
              </a:endParaRPr>
            </a:p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endParaRPr kumimoji="1" lang="en-US" altLang="zh-CN" sz="1600" b="1">
                <a:latin typeface="宋体" pitchFamily="2" charset="-122"/>
              </a:endParaRPr>
            </a:p>
          </p:txBody>
        </p:sp>
        <p:sp>
          <p:nvSpPr>
            <p:cNvPr id="1776645" name="Text Box 5"/>
            <p:cNvSpPr txBox="1">
              <a:spLocks noChangeArrowheads="1"/>
            </p:cNvSpPr>
            <p:nvPr/>
          </p:nvSpPr>
          <p:spPr bwMode="auto">
            <a:xfrm>
              <a:off x="3972" y="1986"/>
              <a:ext cx="1524" cy="60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输出 </a:t>
              </a:r>
            </a:p>
            <a:p>
              <a:pPr algn="ctr"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如产品、文件、计划、报告、信息等 </a:t>
              </a:r>
            </a:p>
          </p:txBody>
        </p:sp>
        <p:sp>
          <p:nvSpPr>
            <p:cNvPr id="1776646" name="Text Box 6"/>
            <p:cNvSpPr txBox="1">
              <a:spLocks noChangeArrowheads="1"/>
            </p:cNvSpPr>
            <p:nvPr/>
          </p:nvSpPr>
          <p:spPr bwMode="auto">
            <a:xfrm>
              <a:off x="252" y="1955"/>
              <a:ext cx="1524" cy="6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输入 </a:t>
              </a:r>
            </a:p>
            <a:p>
              <a:pPr algn="ctr"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如文件、要求、报告、信息、计划等</a:t>
              </a:r>
              <a:r>
                <a:rPr kumimoji="1" lang="zh-CN" altLang="en-US" sz="2000" b="1">
                  <a:latin typeface="Times New Roman" pitchFamily="18" charset="0"/>
                </a:rPr>
                <a:t> </a:t>
              </a:r>
              <a:endParaRPr kumimoji="1" lang="zh-CN" altLang="en-US" sz="1600" b="1">
                <a:latin typeface="宋体" pitchFamily="2" charset="-122"/>
              </a:endParaRPr>
            </a:p>
          </p:txBody>
        </p:sp>
        <p:sp>
          <p:nvSpPr>
            <p:cNvPr id="1776647" name="Text Box 7"/>
            <p:cNvSpPr txBox="1">
              <a:spLocks noChangeArrowheads="1"/>
            </p:cNvSpPr>
            <p:nvPr/>
          </p:nvSpPr>
          <p:spPr bwMode="auto">
            <a:xfrm>
              <a:off x="3552" y="2972"/>
              <a:ext cx="1524" cy="6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使用的关键准则是什么？（测量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评估） 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过程有效性的测量指标、特性值、评估值等</a:t>
              </a:r>
              <a:r>
                <a:rPr kumimoji="1" lang="zh-CN" altLang="en-US" sz="20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1776648" name="Text Box 8"/>
            <p:cNvSpPr txBox="1">
              <a:spLocks noChangeArrowheads="1"/>
            </p:cNvSpPr>
            <p:nvPr/>
          </p:nvSpPr>
          <p:spPr bwMode="auto">
            <a:xfrm>
              <a:off x="612" y="2852"/>
              <a:ext cx="1524" cy="95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如何做？</a:t>
              </a:r>
            </a:p>
            <a:p>
              <a:pPr algn="ctr">
                <a:lnSpc>
                  <a:spcPct val="3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（方法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程序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技术）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相关的过程控制文件、程序、规定，包括相应的支持过程和子支持过程</a:t>
              </a:r>
              <a:r>
                <a:rPr kumimoji="1" lang="zh-CN" altLang="en-US" sz="20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1776649" name="Text Box 9"/>
            <p:cNvSpPr txBox="1">
              <a:spLocks noChangeArrowheads="1"/>
            </p:cNvSpPr>
            <p:nvPr/>
          </p:nvSpPr>
          <p:spPr bwMode="auto">
            <a:xfrm>
              <a:off x="3564" y="685"/>
              <a:ext cx="1524" cy="11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谁进行？ 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（职责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能力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技能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培训）</a:t>
              </a:r>
            </a:p>
            <a:p>
              <a:pPr algn="ctr">
                <a:spcBef>
                  <a:spcPct val="50000"/>
                </a:spcBef>
              </a:pPr>
              <a:r>
                <a:rPr kumimoji="1" lang="zh-CN" altLang="en-US" sz="1600" b="1">
                  <a:latin typeface="宋体" pitchFamily="2" charset="-122"/>
                </a:rPr>
                <a:t>资源要求，特别注意要求的技能和能力准则，安全培训等</a:t>
              </a:r>
            </a:p>
          </p:txBody>
        </p:sp>
        <p:sp>
          <p:nvSpPr>
            <p:cNvPr id="1776650" name="Text Box 10"/>
            <p:cNvSpPr txBox="1">
              <a:spLocks noChangeArrowheads="1"/>
            </p:cNvSpPr>
            <p:nvPr/>
          </p:nvSpPr>
          <p:spPr bwMode="auto">
            <a:xfrm>
              <a:off x="624" y="721"/>
              <a:ext cx="1524" cy="102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使用什么资源？</a:t>
              </a:r>
            </a:p>
            <a:p>
              <a:pPr algn="ctr">
                <a:lnSpc>
                  <a:spcPct val="3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（材料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设备）</a:t>
              </a:r>
            </a:p>
            <a:p>
              <a:pPr algn="ctr">
                <a:lnSpc>
                  <a:spcPct val="95000"/>
                </a:lnSpc>
                <a:spcBef>
                  <a:spcPct val="50000"/>
                </a:spcBef>
              </a:pPr>
              <a:r>
                <a:rPr kumimoji="1" lang="zh-CN" altLang="en-US" sz="1600" b="1">
                  <a:latin typeface="宋体" pitchFamily="2" charset="-122"/>
                </a:rPr>
                <a:t>机器（包括试验设备）、材料、计算机系统和过程中所使用的软件等的详细说明</a:t>
              </a:r>
            </a:p>
          </p:txBody>
        </p:sp>
        <p:sp>
          <p:nvSpPr>
            <p:cNvPr id="1776651" name="AutoShape 11"/>
            <p:cNvSpPr>
              <a:spLocks noChangeArrowheads="1"/>
            </p:cNvSpPr>
            <p:nvPr/>
          </p:nvSpPr>
          <p:spPr bwMode="auto">
            <a:xfrm>
              <a:off x="1788" y="2160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2" name="AutoShape 12"/>
            <p:cNvSpPr>
              <a:spLocks noChangeArrowheads="1"/>
            </p:cNvSpPr>
            <p:nvPr/>
          </p:nvSpPr>
          <p:spPr bwMode="auto">
            <a:xfrm>
              <a:off x="3648" y="2184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3" name="AutoShape 13"/>
            <p:cNvSpPr>
              <a:spLocks noChangeArrowheads="1"/>
            </p:cNvSpPr>
            <p:nvPr/>
          </p:nvSpPr>
          <p:spPr bwMode="auto">
            <a:xfrm rot="2806296">
              <a:off x="1836" y="1680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4" name="AutoShape 14"/>
            <p:cNvSpPr>
              <a:spLocks noChangeArrowheads="1"/>
            </p:cNvSpPr>
            <p:nvPr/>
          </p:nvSpPr>
          <p:spPr bwMode="auto">
            <a:xfrm rot="-2266051">
              <a:off x="1836" y="2676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5" name="AutoShape 15"/>
            <p:cNvSpPr>
              <a:spLocks noChangeArrowheads="1"/>
            </p:cNvSpPr>
            <p:nvPr/>
          </p:nvSpPr>
          <p:spPr bwMode="auto">
            <a:xfrm rot="8444221">
              <a:off x="3600" y="1692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6" name="AutoShape 16"/>
            <p:cNvSpPr>
              <a:spLocks noChangeArrowheads="1"/>
            </p:cNvSpPr>
            <p:nvPr/>
          </p:nvSpPr>
          <p:spPr bwMode="auto">
            <a:xfrm rot="12672576">
              <a:off x="3600" y="2676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496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AD5D76-936E-43C4-A3B1-9C3384E38568}" type="slidenum">
              <a:rPr lang="en-US" altLang="zh-CN"/>
              <a:pPr>
                <a:defRPr/>
              </a:pPr>
              <a:t>23</a:t>
            </a:fld>
            <a:endParaRPr lang="en-US" altLang="zh-CN"/>
          </a:p>
        </p:txBody>
      </p:sp>
      <p:sp>
        <p:nvSpPr>
          <p:cNvPr id="2" name="矩形 1"/>
          <p:cNvSpPr/>
          <p:nvPr/>
        </p:nvSpPr>
        <p:spPr>
          <a:xfrm>
            <a:off x="200088" y="1916832"/>
            <a:ext cx="366318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5400" b="1" dirty="0" smtClean="0"/>
              <a:t>沟通与激励</a:t>
            </a:r>
            <a:endParaRPr lang="zh-CN" altLang="en-US" sz="5400" b="1" dirty="0"/>
          </a:p>
        </p:txBody>
      </p:sp>
      <p:sp>
        <p:nvSpPr>
          <p:cNvPr id="6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7272808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b="1" dirty="0"/>
              <a:t>中层管理 </a:t>
            </a:r>
            <a:r>
              <a:rPr lang="en-US" altLang="zh-CN" b="1" dirty="0"/>
              <a:t>· </a:t>
            </a:r>
            <a:r>
              <a:rPr lang="zh-CN" altLang="zh-CN" b="1" dirty="0"/>
              <a:t>高绩效管理修炼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五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7780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C18262-0308-4D93-AA23-1D595FEB12B6}" type="slidenum">
              <a:rPr lang="zh-CN" altLang="en-US" smtClean="0"/>
              <a:pPr>
                <a:defRPr/>
              </a:pPr>
              <a:t>24</a:t>
            </a:fld>
            <a:endParaRPr lang="zh-CN" alt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87313" y="260350"/>
            <a:ext cx="7724775" cy="1143000"/>
          </a:xfrm>
        </p:spPr>
        <p:txBody>
          <a:bodyPr/>
          <a:lstStyle/>
          <a:p>
            <a:r>
              <a:rPr lang="zh-CN" altLang="en-US" smtClean="0"/>
              <a:t>课堂练习：测试您的性格轮廓</a:t>
            </a:r>
          </a:p>
        </p:txBody>
      </p:sp>
      <p:sp>
        <p:nvSpPr>
          <p:cNvPr id="2" name="矩形 1"/>
          <p:cNvSpPr/>
          <p:nvPr/>
        </p:nvSpPr>
        <p:spPr>
          <a:xfrm>
            <a:off x="251520" y="1641572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/>
              <a:t>本测试共有</a:t>
            </a:r>
            <a:r>
              <a:rPr lang="en-US" altLang="zh-CN" sz="3200" dirty="0"/>
              <a:t>40</a:t>
            </a:r>
            <a:r>
              <a:rPr lang="zh-CN" altLang="zh-CN" sz="3200" dirty="0"/>
              <a:t>题</a:t>
            </a:r>
            <a:r>
              <a:rPr lang="en-US" altLang="zh-CN" sz="3200" dirty="0"/>
              <a:t> </a:t>
            </a:r>
            <a:r>
              <a:rPr lang="zh-CN" altLang="zh-CN" sz="3200" dirty="0"/>
              <a:t>，每道题请选择一个最接近你的答案，记下每道题后你所选的字母</a:t>
            </a:r>
            <a:r>
              <a:rPr lang="en-US" altLang="zh-CN" sz="3200" dirty="0"/>
              <a:t>(CPSM),</a:t>
            </a:r>
            <a:r>
              <a:rPr lang="zh-CN" altLang="zh-CN" sz="3200" dirty="0"/>
              <a:t>并在全部测试题完成后对字母进行统计。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4538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09" y="116632"/>
            <a:ext cx="8712968" cy="6543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448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2A197A-41D4-4537-8A8D-96FA10DF9B89}" type="slidenum">
              <a:rPr lang="en-US" altLang="zh-CN"/>
              <a:pPr>
                <a:defRPr/>
              </a:pPr>
              <a:t>26</a:t>
            </a:fld>
            <a:endParaRPr lang="en-US" altLang="zh-CN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mtClean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73" y="476672"/>
            <a:ext cx="8585831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39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48" y="116632"/>
            <a:ext cx="8906997" cy="6597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327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4106"/>
            <a:ext cx="8892846" cy="6541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186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C4E68-91E1-4EBB-9535-64EEA5DDA2F4}" type="slidenum">
              <a:rPr lang="en-US" altLang="zh-CN"/>
              <a:pPr>
                <a:defRPr/>
              </a:pPr>
              <a:t>29</a:t>
            </a:fld>
            <a:endParaRPr lang="en-US" altLang="zh-CN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结果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7864" y="2017713"/>
            <a:ext cx="5277024" cy="4065587"/>
          </a:xfrm>
        </p:spPr>
        <p:txBody>
          <a:bodyPr/>
          <a:lstStyle/>
          <a:p>
            <a:r>
              <a:rPr lang="zh-CN" altLang="en-US" sz="4000" dirty="0" smtClean="0">
                <a:latin typeface="+mn-ea"/>
              </a:rPr>
              <a:t>（</a:t>
            </a:r>
            <a:r>
              <a:rPr lang="en-US" altLang="zh-CN" sz="4000" dirty="0" smtClean="0">
                <a:latin typeface="+mn-ea"/>
              </a:rPr>
              <a:t>S</a:t>
            </a:r>
            <a:r>
              <a:rPr lang="zh-CN" altLang="en-US" sz="4000" dirty="0" smtClean="0">
                <a:latin typeface="+mn-ea"/>
              </a:rPr>
              <a:t>）：</a:t>
            </a:r>
            <a:r>
              <a:rPr lang="zh-CN" altLang="en-US" sz="4000" u="sng" dirty="0" smtClean="0">
                <a:latin typeface="+mn-ea"/>
              </a:rPr>
              <a:t>          </a:t>
            </a:r>
          </a:p>
          <a:p>
            <a:r>
              <a:rPr lang="zh-CN" altLang="en-US" sz="4000" dirty="0" smtClean="0">
                <a:latin typeface="+mn-ea"/>
              </a:rPr>
              <a:t>（</a:t>
            </a:r>
            <a:r>
              <a:rPr lang="en-US" altLang="zh-CN" sz="4000" dirty="0" smtClean="0">
                <a:latin typeface="+mn-ea"/>
              </a:rPr>
              <a:t>C</a:t>
            </a:r>
            <a:r>
              <a:rPr lang="zh-CN" altLang="en-US" sz="4000" dirty="0" smtClean="0">
                <a:latin typeface="+mn-ea"/>
              </a:rPr>
              <a:t>）：</a:t>
            </a:r>
          </a:p>
          <a:p>
            <a:r>
              <a:rPr lang="zh-CN" altLang="en-US" sz="4000" dirty="0" smtClean="0">
                <a:latin typeface="+mn-ea"/>
              </a:rPr>
              <a:t>（</a:t>
            </a:r>
            <a:r>
              <a:rPr lang="en-US" altLang="zh-CN" sz="4000" dirty="0" smtClean="0">
                <a:latin typeface="+mn-ea"/>
              </a:rPr>
              <a:t>M</a:t>
            </a:r>
            <a:r>
              <a:rPr lang="zh-CN" altLang="en-US" sz="4000" dirty="0" smtClean="0">
                <a:latin typeface="+mn-ea"/>
              </a:rPr>
              <a:t>）：</a:t>
            </a:r>
          </a:p>
          <a:p>
            <a:r>
              <a:rPr lang="zh-CN" altLang="en-US" sz="4000" dirty="0" smtClean="0">
                <a:latin typeface="+mn-ea"/>
              </a:rPr>
              <a:t>（</a:t>
            </a:r>
            <a:r>
              <a:rPr lang="en-US" altLang="zh-CN" sz="4000" dirty="0" smtClean="0">
                <a:latin typeface="+mn-ea"/>
              </a:rPr>
              <a:t>P</a:t>
            </a:r>
            <a:r>
              <a:rPr lang="zh-CN" altLang="en-US" sz="4000" dirty="0" smtClean="0">
                <a:latin typeface="+mn-ea"/>
              </a:rPr>
              <a:t>）：</a:t>
            </a:r>
          </a:p>
        </p:txBody>
      </p:sp>
    </p:spTree>
    <p:extLst>
      <p:ext uri="{BB962C8B-B14F-4D97-AF65-F5344CB8AC3E}">
        <p14:creationId xmlns:p14="http://schemas.microsoft.com/office/powerpoint/2010/main" val="413470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92E749A2-84D7-490C-89A5-DBAF1BE21F59}" type="slidenum">
              <a:rPr lang="en-US" altLang="zh-CN">
                <a:solidFill>
                  <a:srgbClr val="000000"/>
                </a:solidFill>
              </a:rPr>
              <a:pPr/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33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企业管理</a:t>
            </a:r>
            <a:endParaRPr lang="zh-CN" altLang="en-US" dirty="0"/>
          </a:p>
        </p:txBody>
      </p:sp>
      <p:sp>
        <p:nvSpPr>
          <p:cNvPr id="133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28775"/>
            <a:ext cx="8374385" cy="4525963"/>
          </a:xfrm>
        </p:spPr>
        <p:txBody>
          <a:bodyPr/>
          <a:lstStyle/>
          <a:p>
            <a:r>
              <a:rPr lang="en-US" altLang="zh-CN" sz="2400" b="1" dirty="0"/>
              <a:t>          </a:t>
            </a:r>
            <a:r>
              <a:rPr lang="zh-CN" altLang="en-US" sz="2400" b="1" dirty="0"/>
              <a:t>管理就是界定企业的使命，并激励和组织人力资源去实现这个使命。界定使命是企业家的任务，而激励与组织人力资源是领导力的范畴，二者的结合就是管理。</a:t>
            </a:r>
          </a:p>
        </p:txBody>
      </p:sp>
    </p:spTree>
    <p:extLst>
      <p:ext uri="{BB962C8B-B14F-4D97-AF65-F5344CB8AC3E}">
        <p14:creationId xmlns:p14="http://schemas.microsoft.com/office/powerpoint/2010/main" val="364896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25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62B098-C715-4122-9424-FD06BB18D9AE}" type="slidenum">
              <a:rPr lang="en-US" altLang="zh-CN"/>
              <a:pPr>
                <a:defRPr/>
              </a:pPr>
              <a:t>30</a:t>
            </a:fld>
            <a:endParaRPr lang="en-US" altLang="zh-CN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8964613" cy="762000"/>
          </a:xfrm>
        </p:spPr>
        <p:txBody>
          <a:bodyPr/>
          <a:lstStyle/>
          <a:p>
            <a:r>
              <a:rPr lang="zh-CN" altLang="en-US" smtClean="0"/>
              <a:t>活泼型性格（</a:t>
            </a:r>
            <a:r>
              <a:rPr lang="en-US" altLang="zh-CN" smtClean="0"/>
              <a:t>S</a:t>
            </a:r>
            <a:r>
              <a:rPr lang="zh-CN" altLang="en-US" smtClean="0"/>
              <a:t>）   外向</a:t>
            </a:r>
            <a:r>
              <a:rPr lang="en-US" altLang="zh-CN" smtClean="0"/>
              <a:t>·</a:t>
            </a:r>
            <a:r>
              <a:rPr lang="zh-CN" altLang="en-US" smtClean="0"/>
              <a:t>多言</a:t>
            </a:r>
            <a:r>
              <a:rPr lang="en-US" altLang="zh-CN" smtClean="0"/>
              <a:t>·</a:t>
            </a:r>
            <a:r>
              <a:rPr lang="zh-CN" altLang="en-US" smtClean="0"/>
              <a:t>乐观 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172741"/>
            <a:ext cx="203835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sz="2400" u="sng" dirty="0" smtClean="0"/>
              <a:t>情感方面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予人好感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健谈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聚会的灵魂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幽默感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美好的回忆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情绪化及感情外露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热情洋溢，好表现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高兴、得意洋洋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好奇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舞台上的人才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天真无邪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现实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性情善变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诚挚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孩子气</a:t>
            </a:r>
          </a:p>
        </p:txBody>
      </p:sp>
      <p:sp>
        <p:nvSpPr>
          <p:cNvPr id="208900" name="Rectangle 4"/>
          <p:cNvSpPr>
            <a:spLocks noRot="1" noChangeArrowheads="1"/>
          </p:cNvSpPr>
          <p:nvPr/>
        </p:nvSpPr>
        <p:spPr bwMode="auto">
          <a:xfrm>
            <a:off x="2389188" y="119972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对待工作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工作主动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寻找新事物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注重表面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富有创造性，多姿多彩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充满干劲、积极性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闪电式开始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鼓励他人参与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吸引他人工作</a:t>
            </a:r>
          </a:p>
        </p:txBody>
      </p:sp>
      <p:sp>
        <p:nvSpPr>
          <p:cNvPr id="208901" name="Rectangle 5"/>
          <p:cNvSpPr>
            <a:spLocks noRot="1" noChangeArrowheads="1"/>
          </p:cNvSpPr>
          <p:nvPr/>
        </p:nvSpPr>
        <p:spPr bwMode="auto">
          <a:xfrm>
            <a:off x="4549775" y="119972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容易交朋友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热爱别人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喜欢赞扬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看似兴奋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令人羡慕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不怀恨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很快道歉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避免沉闷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喜欢即兴的活动</a:t>
            </a:r>
          </a:p>
        </p:txBody>
      </p:sp>
      <p:sp>
        <p:nvSpPr>
          <p:cNvPr id="208902" name="Rectangle 6"/>
          <p:cNvSpPr>
            <a:spLocks noRot="1" noChangeArrowheads="1"/>
          </p:cNvSpPr>
          <p:nvPr/>
        </p:nvSpPr>
        <p:spPr bwMode="auto">
          <a:xfrm>
            <a:off x="6637338" y="1199728"/>
            <a:ext cx="2038350" cy="179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给家庭带来欢乐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被孩子的朋友喜爱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以苦为乐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象马戏团团长</a:t>
            </a:r>
          </a:p>
        </p:txBody>
      </p:sp>
    </p:spTree>
    <p:extLst>
      <p:ext uri="{BB962C8B-B14F-4D97-AF65-F5344CB8AC3E}">
        <p14:creationId xmlns:p14="http://schemas.microsoft.com/office/powerpoint/2010/main" val="1414968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02218-DBC1-47B3-B5AF-F7B1B9C82B64}" type="slidenum">
              <a:rPr lang="en-US" altLang="zh-CN"/>
              <a:pPr>
                <a:defRPr/>
              </a:pPr>
              <a:t>31</a:t>
            </a:fld>
            <a:endParaRPr lang="en-US" altLang="zh-CN"/>
          </a:p>
        </p:txBody>
      </p:sp>
      <p:sp>
        <p:nvSpPr>
          <p:cNvPr id="33795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7313" y="260350"/>
            <a:ext cx="8805862" cy="1143000"/>
          </a:xfrm>
          <a:noFill/>
        </p:spPr>
        <p:txBody>
          <a:bodyPr/>
          <a:lstStyle/>
          <a:p>
            <a:r>
              <a:rPr lang="zh-CN" altLang="en-US" smtClean="0"/>
              <a:t>力量型性格（</a:t>
            </a:r>
            <a:r>
              <a:rPr lang="en-US" altLang="zh-CN" smtClean="0"/>
              <a:t>C</a:t>
            </a:r>
            <a:r>
              <a:rPr lang="zh-CN" altLang="en-US" smtClean="0"/>
              <a:t>）   外向</a:t>
            </a:r>
            <a:r>
              <a:rPr lang="en-US" altLang="zh-CN" smtClean="0"/>
              <a:t>·</a:t>
            </a:r>
            <a:r>
              <a:rPr lang="zh-CN" altLang="en-US" smtClean="0"/>
              <a:t>行动者</a:t>
            </a:r>
            <a:r>
              <a:rPr lang="en-US" altLang="zh-CN" smtClean="0"/>
              <a:t>·</a:t>
            </a:r>
            <a:r>
              <a:rPr lang="zh-CN" altLang="en-US" smtClean="0"/>
              <a:t>乐观</a:t>
            </a:r>
          </a:p>
        </p:txBody>
      </p:sp>
      <p:sp>
        <p:nvSpPr>
          <p:cNvPr id="2129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2325688" cy="5181600"/>
          </a:xfrm>
          <a:noFill/>
        </p:spPr>
        <p:txBody>
          <a:bodyPr/>
          <a:lstStyle/>
          <a:p>
            <a:r>
              <a:rPr lang="zh-CN" altLang="en-US" sz="2800" u="sng" smtClean="0"/>
              <a:t>情感方面</a:t>
            </a:r>
          </a:p>
          <a:p>
            <a:r>
              <a:rPr lang="zh-CN" altLang="en-US" sz="1800" smtClean="0"/>
              <a:t>天生的领导者</a:t>
            </a:r>
          </a:p>
          <a:p>
            <a:r>
              <a:rPr lang="zh-CN" altLang="en-US" sz="1800" smtClean="0"/>
              <a:t>活力充沛及主动</a:t>
            </a:r>
          </a:p>
          <a:p>
            <a:r>
              <a:rPr lang="zh-CN" altLang="en-US" sz="1800" smtClean="0"/>
              <a:t>急迫需要改变</a:t>
            </a:r>
          </a:p>
          <a:p>
            <a:r>
              <a:rPr lang="zh-CN" altLang="en-US" sz="1800" smtClean="0"/>
              <a:t>不容有错</a:t>
            </a:r>
          </a:p>
          <a:p>
            <a:r>
              <a:rPr lang="zh-CN" altLang="en-US" sz="1800" smtClean="0"/>
              <a:t>意志坚决、果断</a:t>
            </a:r>
          </a:p>
          <a:p>
            <a:r>
              <a:rPr lang="zh-CN" altLang="en-US" sz="1800" smtClean="0"/>
              <a:t>非情绪化</a:t>
            </a:r>
          </a:p>
          <a:p>
            <a:r>
              <a:rPr lang="zh-CN" altLang="en-US" sz="1800" smtClean="0"/>
              <a:t>不易气妥</a:t>
            </a:r>
          </a:p>
          <a:p>
            <a:r>
              <a:rPr lang="zh-CN" altLang="en-US" sz="1800" smtClean="0"/>
              <a:t>自立自足</a:t>
            </a:r>
          </a:p>
          <a:p>
            <a:r>
              <a:rPr lang="zh-CN" altLang="en-US" sz="1800" smtClean="0"/>
              <a:t>充满自信</a:t>
            </a:r>
          </a:p>
          <a:p>
            <a:r>
              <a:rPr lang="zh-CN" altLang="en-US" sz="1800" smtClean="0"/>
              <a:t>能运作一切</a:t>
            </a:r>
          </a:p>
        </p:txBody>
      </p:sp>
      <p:sp>
        <p:nvSpPr>
          <p:cNvPr id="212996" name="Rectangle 4"/>
          <p:cNvSpPr>
            <a:spLocks noRot="1" noChangeArrowheads="1"/>
          </p:cNvSpPr>
          <p:nvPr/>
        </p:nvSpPr>
        <p:spPr bwMode="auto">
          <a:xfrm>
            <a:off x="2605088" y="170338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对待工作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目标主导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综观全局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善于管理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寻求实际的解决方法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行动迅速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委派工作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坚持生产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设定目标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促成行动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越挫越勇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altLang="zh-CN"/>
          </a:p>
        </p:txBody>
      </p:sp>
      <p:sp>
        <p:nvSpPr>
          <p:cNvPr id="212997" name="Rectangle 5"/>
          <p:cNvSpPr>
            <a:spLocks noRot="1" noChangeArrowheads="1"/>
          </p:cNvSpPr>
          <p:nvPr/>
        </p:nvSpPr>
        <p:spPr bwMode="auto">
          <a:xfrm>
            <a:off x="4765675" y="170338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不大需要朋友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为团体而工作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会领导及组织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总是正确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善于应变</a:t>
            </a:r>
          </a:p>
        </p:txBody>
      </p:sp>
      <p:sp>
        <p:nvSpPr>
          <p:cNvPr id="212998" name="Rectangle 6"/>
          <p:cNvSpPr>
            <a:spLocks noRot="1" noChangeArrowheads="1"/>
          </p:cNvSpPr>
          <p:nvPr/>
        </p:nvSpPr>
        <p:spPr bwMode="auto">
          <a:xfrm>
            <a:off x="6854825" y="1703388"/>
            <a:ext cx="20383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行使领导权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设定目标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促使家人行动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知道正确答案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管理家务</a:t>
            </a:r>
          </a:p>
        </p:txBody>
      </p:sp>
    </p:spTree>
    <p:extLst>
      <p:ext uri="{BB962C8B-B14F-4D97-AF65-F5344CB8AC3E}">
        <p14:creationId xmlns:p14="http://schemas.microsoft.com/office/powerpoint/2010/main" val="6010807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246E-9782-4A83-8EA2-EF6F3F89527F}" type="slidenum">
              <a:rPr lang="en-US" altLang="zh-CN"/>
              <a:pPr>
                <a:defRPr/>
              </a:pPr>
              <a:t>32</a:t>
            </a:fld>
            <a:endParaRPr lang="en-US" altLang="zh-CN"/>
          </a:p>
        </p:txBody>
      </p:sp>
      <p:sp>
        <p:nvSpPr>
          <p:cNvPr id="3584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7313" y="260350"/>
            <a:ext cx="8877300" cy="1143000"/>
          </a:xfrm>
          <a:noFill/>
        </p:spPr>
        <p:txBody>
          <a:bodyPr/>
          <a:lstStyle/>
          <a:p>
            <a:r>
              <a:rPr lang="zh-CN" altLang="en-US" smtClean="0"/>
              <a:t>完美型性格（</a:t>
            </a:r>
            <a:r>
              <a:rPr lang="en-US" altLang="zh-CN" smtClean="0"/>
              <a:t>M</a:t>
            </a:r>
            <a:r>
              <a:rPr lang="zh-CN" altLang="en-US" smtClean="0"/>
              <a:t>）内向</a:t>
            </a:r>
            <a:r>
              <a:rPr lang="en-US" altLang="zh-CN" smtClean="0"/>
              <a:t>·</a:t>
            </a:r>
            <a:r>
              <a:rPr lang="zh-CN" altLang="en-US" smtClean="0"/>
              <a:t>思考者</a:t>
            </a:r>
            <a:r>
              <a:rPr lang="en-US" altLang="zh-CN" smtClean="0"/>
              <a:t>·</a:t>
            </a:r>
            <a:r>
              <a:rPr lang="zh-CN" altLang="en-US" smtClean="0"/>
              <a:t>悲观</a:t>
            </a:r>
          </a:p>
        </p:txBody>
      </p:sp>
      <p:sp>
        <p:nvSpPr>
          <p:cNvPr id="2109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532780"/>
            <a:ext cx="2325688" cy="5181600"/>
          </a:xfrm>
          <a:noFill/>
        </p:spPr>
        <p:txBody>
          <a:bodyPr/>
          <a:lstStyle/>
          <a:p>
            <a:r>
              <a:rPr lang="zh-CN" altLang="en-US" u="sng" smtClean="0"/>
              <a:t>情感方面</a:t>
            </a:r>
          </a:p>
          <a:p>
            <a:r>
              <a:rPr lang="zh-CN" altLang="en-US" sz="1800" smtClean="0"/>
              <a:t>深思熟虑、善于分析</a:t>
            </a:r>
          </a:p>
          <a:p>
            <a:r>
              <a:rPr lang="zh-CN" altLang="en-US" sz="1800" smtClean="0"/>
              <a:t>严肃有目标</a:t>
            </a:r>
          </a:p>
          <a:p>
            <a:r>
              <a:rPr lang="zh-CN" altLang="en-US" sz="1800" smtClean="0"/>
              <a:t>有天分</a:t>
            </a:r>
          </a:p>
          <a:p>
            <a:r>
              <a:rPr lang="zh-CN" altLang="en-US" sz="1800" smtClean="0"/>
              <a:t>富有创造力</a:t>
            </a:r>
          </a:p>
          <a:p>
            <a:r>
              <a:rPr lang="zh-CN" altLang="en-US" sz="1800" smtClean="0"/>
              <a:t>富音乐艺术细胞</a:t>
            </a:r>
          </a:p>
          <a:p>
            <a:r>
              <a:rPr lang="zh-CN" altLang="en-US" sz="1800" smtClean="0"/>
              <a:t>冷静富有诗意</a:t>
            </a:r>
          </a:p>
          <a:p>
            <a:r>
              <a:rPr lang="zh-CN" altLang="en-US" sz="1800" smtClean="0"/>
              <a:t>追求完美</a:t>
            </a:r>
          </a:p>
          <a:p>
            <a:r>
              <a:rPr lang="zh-CN" altLang="en-US" sz="1800" smtClean="0"/>
              <a:t>对他人反映敏感</a:t>
            </a:r>
          </a:p>
          <a:p>
            <a:r>
              <a:rPr lang="zh-CN" altLang="en-US" sz="1800" smtClean="0"/>
              <a:t>自我牺牲</a:t>
            </a:r>
          </a:p>
          <a:p>
            <a:r>
              <a:rPr lang="zh-CN" altLang="en-US" sz="1800" smtClean="0"/>
              <a:t>有责任心</a:t>
            </a:r>
          </a:p>
          <a:p>
            <a:r>
              <a:rPr lang="zh-CN" altLang="en-US" sz="1800" smtClean="0"/>
              <a:t>理想主义</a:t>
            </a:r>
          </a:p>
        </p:txBody>
      </p:sp>
      <p:sp>
        <p:nvSpPr>
          <p:cNvPr id="210948" name="Rectangle 4"/>
          <p:cNvSpPr>
            <a:spLocks noRot="1" noChangeArrowheads="1"/>
          </p:cNvSpPr>
          <p:nvPr/>
        </p:nvSpPr>
        <p:spPr bwMode="auto">
          <a:xfrm>
            <a:off x="2605088" y="155976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对待工作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预选计划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完美主义、高标准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注重细节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善始善终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有条理有组织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整洁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讲求经济效益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善于发现问题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有创造性的解决问题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勤俭节约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善用图表、数据、目录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分析问题</a:t>
            </a:r>
          </a:p>
        </p:txBody>
      </p:sp>
      <p:sp>
        <p:nvSpPr>
          <p:cNvPr id="210949" name="Rectangle 5"/>
          <p:cNvSpPr>
            <a:spLocks noRot="1" noChangeArrowheads="1"/>
          </p:cNvSpPr>
          <p:nvPr/>
        </p:nvSpPr>
        <p:spPr bwMode="auto">
          <a:xfrm>
            <a:off x="4765675" y="155976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交友谨慎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甘愿留在幕后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避免引起注意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忠诚可靠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会聆听抱怨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解决别人的问题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喊关心他人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情感丰富，易受感动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寻找理想伴侣</a:t>
            </a:r>
          </a:p>
        </p:txBody>
      </p:sp>
      <p:sp>
        <p:nvSpPr>
          <p:cNvPr id="210950" name="Rectangle 6"/>
          <p:cNvSpPr>
            <a:spLocks noRot="1" noChangeArrowheads="1"/>
          </p:cNvSpPr>
          <p:nvPr/>
        </p:nvSpPr>
        <p:spPr bwMode="auto">
          <a:xfrm>
            <a:off x="6854825" y="1559768"/>
            <a:ext cx="20383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订立高标准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希望一切都做对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保持家里井井有条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帮孩子收拾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为他人牺牲是自己的意愿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鼓励奖学金及才华</a:t>
            </a:r>
          </a:p>
        </p:txBody>
      </p:sp>
    </p:spTree>
    <p:extLst>
      <p:ext uri="{BB962C8B-B14F-4D97-AF65-F5344CB8AC3E}">
        <p14:creationId xmlns:p14="http://schemas.microsoft.com/office/powerpoint/2010/main" val="419004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49941-0BB8-4654-898E-D98046E89EF5}" type="slidenum">
              <a:rPr lang="en-US" altLang="zh-CN"/>
              <a:pPr>
                <a:defRPr/>
              </a:pPr>
              <a:t>33</a:t>
            </a:fld>
            <a:endParaRPr lang="en-US" altLang="zh-CN"/>
          </a:p>
        </p:txBody>
      </p:sp>
      <p:sp>
        <p:nvSpPr>
          <p:cNvPr id="37891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7313" y="260350"/>
            <a:ext cx="9056687" cy="1143000"/>
          </a:xfrm>
          <a:noFill/>
        </p:spPr>
        <p:txBody>
          <a:bodyPr/>
          <a:lstStyle/>
          <a:p>
            <a:r>
              <a:rPr lang="zh-CN" altLang="en-US" smtClean="0"/>
              <a:t>和平型性格（</a:t>
            </a:r>
            <a:r>
              <a:rPr lang="en-US" altLang="zh-CN" smtClean="0"/>
              <a:t>P</a:t>
            </a:r>
            <a:r>
              <a:rPr lang="zh-CN" altLang="en-US" smtClean="0"/>
              <a:t>） 内向</a:t>
            </a:r>
            <a:r>
              <a:rPr lang="en-US" altLang="zh-CN" smtClean="0"/>
              <a:t>·</a:t>
            </a:r>
            <a:r>
              <a:rPr lang="zh-CN" altLang="en-US" smtClean="0"/>
              <a:t>旁观者</a:t>
            </a:r>
            <a:r>
              <a:rPr lang="en-US" altLang="zh-CN" smtClean="0"/>
              <a:t>·</a:t>
            </a:r>
            <a:r>
              <a:rPr lang="zh-CN" altLang="en-US" smtClean="0"/>
              <a:t>悲观</a:t>
            </a:r>
          </a:p>
        </p:txBody>
      </p:sp>
      <p:sp>
        <p:nvSpPr>
          <p:cNvPr id="2150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4788"/>
            <a:ext cx="2325688" cy="4488508"/>
          </a:xfrm>
          <a:noFill/>
        </p:spPr>
        <p:txBody>
          <a:bodyPr/>
          <a:lstStyle/>
          <a:p>
            <a:r>
              <a:rPr lang="zh-CN" altLang="en-US" sz="2800" u="sng" dirty="0" smtClean="0"/>
              <a:t>情感方面</a:t>
            </a:r>
            <a:endParaRPr lang="zh-CN" altLang="en-US" sz="2800" dirty="0" smtClean="0"/>
          </a:p>
          <a:p>
            <a:r>
              <a:rPr lang="zh-CN" altLang="en-US" sz="1800" dirty="0" smtClean="0"/>
              <a:t>性格低调</a:t>
            </a:r>
          </a:p>
          <a:p>
            <a:r>
              <a:rPr lang="zh-CN" altLang="en-US" sz="1800" dirty="0" smtClean="0"/>
              <a:t>易相处、轻松</a:t>
            </a:r>
          </a:p>
          <a:p>
            <a:r>
              <a:rPr lang="zh-CN" altLang="en-US" sz="1800" dirty="0" smtClean="0"/>
              <a:t>平静、镇静、泰然自若</a:t>
            </a:r>
          </a:p>
          <a:p>
            <a:r>
              <a:rPr lang="zh-CN" altLang="en-US" sz="1800" dirty="0" smtClean="0"/>
              <a:t>耐心、易适应</a:t>
            </a:r>
          </a:p>
          <a:p>
            <a:r>
              <a:rPr lang="zh-CN" altLang="en-US" sz="1800" dirty="0" smtClean="0"/>
              <a:t>一成不变的生活</a:t>
            </a:r>
          </a:p>
          <a:p>
            <a:r>
              <a:rPr lang="zh-CN" altLang="en-US" sz="1800" dirty="0" smtClean="0"/>
              <a:t>平静但诙谐</a:t>
            </a:r>
          </a:p>
          <a:p>
            <a:r>
              <a:rPr lang="zh-CN" altLang="en-US" sz="1800" dirty="0" smtClean="0"/>
              <a:t>仁慈善良</a:t>
            </a:r>
          </a:p>
          <a:p>
            <a:r>
              <a:rPr lang="zh-CN" altLang="en-US" sz="1800" dirty="0" smtClean="0"/>
              <a:t>隐藏内心的情绪</a:t>
            </a:r>
          </a:p>
          <a:p>
            <a:r>
              <a:rPr lang="zh-CN" altLang="en-US" sz="1800" dirty="0" smtClean="0"/>
              <a:t>乐天知命</a:t>
            </a:r>
          </a:p>
          <a:p>
            <a:r>
              <a:rPr lang="zh-CN" altLang="en-US" sz="1800" dirty="0" smtClean="0"/>
              <a:t>面面具备</a:t>
            </a:r>
          </a:p>
        </p:txBody>
      </p:sp>
      <p:sp>
        <p:nvSpPr>
          <p:cNvPr id="215044" name="Rectangle 4"/>
          <p:cNvSpPr>
            <a:spLocks noRot="1" noChangeArrowheads="1"/>
          </p:cNvSpPr>
          <p:nvPr/>
        </p:nvSpPr>
        <p:spPr bwMode="auto">
          <a:xfrm>
            <a:off x="2605088" y="1631776"/>
            <a:ext cx="2038350" cy="424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 dirty="0"/>
              <a:t>对待工作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熟悉可靠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平和无异议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有行政能力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调解问题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避免冲突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善于面对压力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寻求容易的解决	方案</a:t>
            </a:r>
          </a:p>
        </p:txBody>
      </p:sp>
      <p:sp>
        <p:nvSpPr>
          <p:cNvPr id="215045" name="Rectangle 5"/>
          <p:cNvSpPr>
            <a:spLocks noRot="1" noChangeArrowheads="1"/>
          </p:cNvSpPr>
          <p:nvPr/>
        </p:nvSpPr>
        <p:spPr bwMode="auto">
          <a:xfrm>
            <a:off x="4765675" y="1631776"/>
            <a:ext cx="2038350" cy="446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 dirty="0"/>
              <a:t>作为朋友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容易相处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开心愉快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无攻击性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好的聆听者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尖刻的幽默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喜欢旁观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有很多朋友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同情、关心</a:t>
            </a:r>
          </a:p>
        </p:txBody>
      </p:sp>
      <p:sp>
        <p:nvSpPr>
          <p:cNvPr id="215046" name="Rectangle 6"/>
          <p:cNvSpPr>
            <a:spLocks noRot="1" noChangeArrowheads="1"/>
          </p:cNvSpPr>
          <p:nvPr/>
        </p:nvSpPr>
        <p:spPr bwMode="auto">
          <a:xfrm>
            <a:off x="6854825" y="1631776"/>
            <a:ext cx="20383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好父母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为孩子花时间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不急躁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宽容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不易生气</a:t>
            </a:r>
          </a:p>
        </p:txBody>
      </p:sp>
    </p:spTree>
    <p:extLst>
      <p:ext uri="{BB962C8B-B14F-4D97-AF65-F5344CB8AC3E}">
        <p14:creationId xmlns:p14="http://schemas.microsoft.com/office/powerpoint/2010/main" val="3681779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34AA47-5DBB-4F57-9800-8E7BF8C53533}" type="slidenum">
              <a:rPr lang="en-US" altLang="zh-CN"/>
              <a:pPr>
                <a:defRPr/>
              </a:pPr>
              <a:t>34</a:t>
            </a:fld>
            <a:endParaRPr lang="en-US" altLang="zh-CN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性格轮廓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2525" y="1730375"/>
            <a:ext cx="1662113" cy="1004888"/>
          </a:xfrm>
        </p:spPr>
        <p:txBody>
          <a:bodyPr/>
          <a:lstStyle/>
          <a:p>
            <a:pPr algn="ctr"/>
            <a:r>
              <a:rPr lang="en-US" altLang="zh-CN" sz="2800" smtClean="0"/>
              <a:t>P</a:t>
            </a:r>
          </a:p>
          <a:p>
            <a:pPr algn="ctr"/>
            <a:r>
              <a:rPr lang="zh-CN" altLang="en-US" sz="2800" smtClean="0"/>
              <a:t>和平型</a:t>
            </a:r>
          </a:p>
        </p:txBody>
      </p:sp>
      <p:sp>
        <p:nvSpPr>
          <p:cNvPr id="39941" name="AutoShape 4"/>
          <p:cNvSpPr>
            <a:spLocks noChangeArrowheads="1"/>
          </p:cNvSpPr>
          <p:nvPr/>
        </p:nvSpPr>
        <p:spPr bwMode="auto">
          <a:xfrm>
            <a:off x="2339975" y="1412875"/>
            <a:ext cx="4535488" cy="41052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059 w 21600"/>
              <a:gd name="T13" fmla="*/ 9821 h 21600"/>
              <a:gd name="T14" fmla="*/ 19541 w 21600"/>
              <a:gd name="T15" fmla="*/ 1177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8747" y="4318"/>
                </a:lnTo>
                <a:lnTo>
                  <a:pt x="9821" y="4318"/>
                </a:lnTo>
                <a:lnTo>
                  <a:pt x="9821" y="9821"/>
                </a:lnTo>
                <a:lnTo>
                  <a:pt x="4318" y="9821"/>
                </a:lnTo>
                <a:lnTo>
                  <a:pt x="4318" y="8747"/>
                </a:lnTo>
                <a:lnTo>
                  <a:pt x="0" y="10800"/>
                </a:lnTo>
                <a:lnTo>
                  <a:pt x="4318" y="12853"/>
                </a:lnTo>
                <a:lnTo>
                  <a:pt x="4318" y="11779"/>
                </a:lnTo>
                <a:lnTo>
                  <a:pt x="9821" y="11779"/>
                </a:lnTo>
                <a:lnTo>
                  <a:pt x="9821" y="17282"/>
                </a:lnTo>
                <a:lnTo>
                  <a:pt x="8747" y="17282"/>
                </a:lnTo>
                <a:lnTo>
                  <a:pt x="10800" y="21600"/>
                </a:lnTo>
                <a:lnTo>
                  <a:pt x="12853" y="17282"/>
                </a:lnTo>
                <a:lnTo>
                  <a:pt x="11779" y="17282"/>
                </a:lnTo>
                <a:lnTo>
                  <a:pt x="11779" y="11779"/>
                </a:lnTo>
                <a:lnTo>
                  <a:pt x="17282" y="11779"/>
                </a:lnTo>
                <a:lnTo>
                  <a:pt x="17282" y="12853"/>
                </a:lnTo>
                <a:lnTo>
                  <a:pt x="21600" y="10800"/>
                </a:lnTo>
                <a:lnTo>
                  <a:pt x="17282" y="8747"/>
                </a:lnTo>
                <a:lnTo>
                  <a:pt x="17282" y="9821"/>
                </a:lnTo>
                <a:lnTo>
                  <a:pt x="11779" y="9821"/>
                </a:lnTo>
                <a:lnTo>
                  <a:pt x="11779" y="4318"/>
                </a:lnTo>
                <a:lnTo>
                  <a:pt x="12853" y="4318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39942" name="Rectangle 5"/>
          <p:cNvSpPr>
            <a:spLocks noRot="1" noChangeArrowheads="1"/>
          </p:cNvSpPr>
          <p:nvPr/>
        </p:nvSpPr>
        <p:spPr bwMode="auto">
          <a:xfrm>
            <a:off x="5076825" y="3933825"/>
            <a:ext cx="133191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zh-CN" sz="2800"/>
              <a:t>C</a:t>
            </a:r>
          </a:p>
          <a:p>
            <a:pPr marL="342900" indent="-342900" algn="ctr">
              <a:spcBef>
                <a:spcPct val="20000"/>
              </a:spcBef>
            </a:pPr>
            <a:r>
              <a:rPr lang="zh-CN" altLang="en-US" sz="2800"/>
              <a:t>力量型</a:t>
            </a:r>
          </a:p>
        </p:txBody>
      </p:sp>
      <p:sp>
        <p:nvSpPr>
          <p:cNvPr id="39943" name="Rectangle 6"/>
          <p:cNvSpPr>
            <a:spLocks noRot="1" noChangeArrowheads="1"/>
          </p:cNvSpPr>
          <p:nvPr/>
        </p:nvSpPr>
        <p:spPr bwMode="auto">
          <a:xfrm>
            <a:off x="2771775" y="3933825"/>
            <a:ext cx="133191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zh-CN" sz="2800"/>
              <a:t>M</a:t>
            </a:r>
          </a:p>
          <a:p>
            <a:pPr marL="342900" indent="-342900" algn="ctr">
              <a:spcBef>
                <a:spcPct val="20000"/>
              </a:spcBef>
            </a:pPr>
            <a:r>
              <a:rPr lang="zh-CN" altLang="en-US" sz="2800"/>
              <a:t>完美型</a:t>
            </a:r>
          </a:p>
        </p:txBody>
      </p:sp>
      <p:sp>
        <p:nvSpPr>
          <p:cNvPr id="39944" name="Rectangle 7"/>
          <p:cNvSpPr>
            <a:spLocks noRot="1" noChangeArrowheads="1"/>
          </p:cNvSpPr>
          <p:nvPr/>
        </p:nvSpPr>
        <p:spPr bwMode="auto">
          <a:xfrm>
            <a:off x="5219700" y="1773238"/>
            <a:ext cx="133191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zh-CN" sz="2800"/>
              <a:t>S</a:t>
            </a:r>
          </a:p>
          <a:p>
            <a:pPr marL="342900" indent="-342900" algn="ctr">
              <a:spcBef>
                <a:spcPct val="20000"/>
              </a:spcBef>
            </a:pPr>
            <a:r>
              <a:rPr lang="zh-CN" altLang="en-US" sz="2800"/>
              <a:t>活泼型</a:t>
            </a:r>
          </a:p>
        </p:txBody>
      </p:sp>
      <p:sp>
        <p:nvSpPr>
          <p:cNvPr id="39945" name="Rectangle 8"/>
          <p:cNvSpPr>
            <a:spLocks noRot="1" noChangeArrowheads="1"/>
          </p:cNvSpPr>
          <p:nvPr/>
        </p:nvSpPr>
        <p:spPr bwMode="auto">
          <a:xfrm>
            <a:off x="611188" y="3068638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内</a:t>
            </a:r>
          </a:p>
        </p:txBody>
      </p:sp>
      <p:sp>
        <p:nvSpPr>
          <p:cNvPr id="39946" name="Rectangle 9"/>
          <p:cNvSpPr>
            <a:spLocks noRot="1" noChangeArrowheads="1"/>
          </p:cNvSpPr>
          <p:nvPr/>
        </p:nvSpPr>
        <p:spPr bwMode="auto">
          <a:xfrm>
            <a:off x="611188" y="3429000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向</a:t>
            </a:r>
          </a:p>
        </p:txBody>
      </p:sp>
      <p:sp>
        <p:nvSpPr>
          <p:cNvPr id="39947" name="Rectangle 10"/>
          <p:cNvSpPr>
            <a:spLocks noRot="1" noChangeArrowheads="1"/>
          </p:cNvSpPr>
          <p:nvPr/>
        </p:nvSpPr>
        <p:spPr bwMode="auto">
          <a:xfrm>
            <a:off x="1116013" y="3213100"/>
            <a:ext cx="100806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 dirty="0"/>
              <a:t>优柔</a:t>
            </a:r>
          </a:p>
        </p:txBody>
      </p:sp>
      <p:sp>
        <p:nvSpPr>
          <p:cNvPr id="39948" name="Rectangle 11"/>
          <p:cNvSpPr>
            <a:spLocks noRot="1" noChangeArrowheads="1"/>
          </p:cNvSpPr>
          <p:nvPr/>
        </p:nvSpPr>
        <p:spPr bwMode="auto">
          <a:xfrm>
            <a:off x="7092950" y="3213100"/>
            <a:ext cx="100806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 dirty="0" smtClean="0"/>
              <a:t>率直</a:t>
            </a:r>
            <a:endParaRPr lang="zh-CN" altLang="en-US" sz="2400" dirty="0"/>
          </a:p>
        </p:txBody>
      </p:sp>
      <p:sp>
        <p:nvSpPr>
          <p:cNvPr id="39949" name="Rectangle 12"/>
          <p:cNvSpPr>
            <a:spLocks noRot="1" noChangeArrowheads="1"/>
          </p:cNvSpPr>
          <p:nvPr/>
        </p:nvSpPr>
        <p:spPr bwMode="auto">
          <a:xfrm>
            <a:off x="8101013" y="2997200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外</a:t>
            </a:r>
          </a:p>
        </p:txBody>
      </p:sp>
      <p:sp>
        <p:nvSpPr>
          <p:cNvPr id="39950" name="Rectangle 13"/>
          <p:cNvSpPr>
            <a:spLocks noRot="1" noChangeArrowheads="1"/>
          </p:cNvSpPr>
          <p:nvPr/>
        </p:nvSpPr>
        <p:spPr bwMode="auto">
          <a:xfrm>
            <a:off x="8101013" y="3357563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向</a:t>
            </a:r>
          </a:p>
        </p:txBody>
      </p:sp>
      <p:sp>
        <p:nvSpPr>
          <p:cNvPr id="39951" name="Rectangle 14"/>
          <p:cNvSpPr>
            <a:spLocks noRot="1" noChangeArrowheads="1"/>
          </p:cNvSpPr>
          <p:nvPr/>
        </p:nvSpPr>
        <p:spPr bwMode="auto">
          <a:xfrm>
            <a:off x="4375150" y="5445125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固</a:t>
            </a:r>
          </a:p>
        </p:txBody>
      </p:sp>
      <p:sp>
        <p:nvSpPr>
          <p:cNvPr id="39952" name="Rectangle 15"/>
          <p:cNvSpPr>
            <a:spLocks noRot="1" noChangeArrowheads="1"/>
          </p:cNvSpPr>
          <p:nvPr/>
        </p:nvSpPr>
        <p:spPr bwMode="auto">
          <a:xfrm>
            <a:off x="4375150" y="5805488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执</a:t>
            </a:r>
          </a:p>
        </p:txBody>
      </p:sp>
      <p:sp>
        <p:nvSpPr>
          <p:cNvPr id="39953" name="Rectangle 16"/>
          <p:cNvSpPr>
            <a:spLocks noRot="1" noChangeArrowheads="1"/>
          </p:cNvSpPr>
          <p:nvPr/>
        </p:nvSpPr>
        <p:spPr bwMode="auto">
          <a:xfrm>
            <a:off x="4356100" y="476250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灵</a:t>
            </a:r>
          </a:p>
        </p:txBody>
      </p:sp>
      <p:sp>
        <p:nvSpPr>
          <p:cNvPr id="39954" name="Rectangle 17"/>
          <p:cNvSpPr>
            <a:spLocks noRot="1" noChangeArrowheads="1"/>
          </p:cNvSpPr>
          <p:nvPr/>
        </p:nvSpPr>
        <p:spPr bwMode="auto">
          <a:xfrm>
            <a:off x="4356100" y="836613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活</a:t>
            </a:r>
          </a:p>
        </p:txBody>
      </p:sp>
      <p:sp>
        <p:nvSpPr>
          <p:cNvPr id="39955" name="Rectangle 18"/>
          <p:cNvSpPr>
            <a:spLocks noRot="1" noChangeArrowheads="1"/>
          </p:cNvSpPr>
          <p:nvPr/>
        </p:nvSpPr>
        <p:spPr bwMode="auto">
          <a:xfrm>
            <a:off x="4140200" y="0"/>
            <a:ext cx="100806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感性</a:t>
            </a:r>
          </a:p>
        </p:txBody>
      </p:sp>
      <p:sp>
        <p:nvSpPr>
          <p:cNvPr id="39956" name="Rectangle 19"/>
          <p:cNvSpPr>
            <a:spLocks noRot="1" noChangeArrowheads="1"/>
          </p:cNvSpPr>
          <p:nvPr/>
        </p:nvSpPr>
        <p:spPr bwMode="auto">
          <a:xfrm>
            <a:off x="4140200" y="6353175"/>
            <a:ext cx="100806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理性</a:t>
            </a:r>
          </a:p>
        </p:txBody>
      </p:sp>
    </p:spTree>
    <p:extLst>
      <p:ext uri="{BB962C8B-B14F-4D97-AF65-F5344CB8AC3E}">
        <p14:creationId xmlns:p14="http://schemas.microsoft.com/office/powerpoint/2010/main" val="6133663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635474-17EF-408F-BFA5-7DC425373989}" type="slidenum">
              <a:rPr lang="en-US" altLang="zh-CN"/>
              <a:pPr>
                <a:defRPr/>
              </a:pPr>
              <a:t>35</a:t>
            </a:fld>
            <a:endParaRPr lang="en-US" altLang="zh-CN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z="6000" smtClean="0"/>
              <a:t>认识自己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2300" y="2306638"/>
            <a:ext cx="7067550" cy="2305050"/>
          </a:xfrm>
        </p:spPr>
        <p:txBody>
          <a:bodyPr/>
          <a:lstStyle/>
          <a:p>
            <a:r>
              <a:rPr lang="zh-CN" altLang="en-US" sz="6000" smtClean="0"/>
              <a:t>了解别人是精明，</a:t>
            </a:r>
          </a:p>
          <a:p>
            <a:r>
              <a:rPr lang="zh-CN" altLang="en-US" sz="6000" smtClean="0"/>
              <a:t>了解自己才是智慧。</a:t>
            </a:r>
          </a:p>
          <a:p>
            <a:endParaRPr lang="en-US" altLang="zh-CN" sz="6000" smtClean="0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250825" y="4868863"/>
            <a:ext cx="772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zh-CN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52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097549-6B3A-47A1-83FE-1BEAC9A98A7F}" type="slidenum">
              <a:rPr lang="en-US" altLang="zh-CN"/>
              <a:pPr>
                <a:defRPr/>
              </a:pPr>
              <a:t>36</a:t>
            </a:fld>
            <a:endParaRPr lang="en-US" altLang="zh-CN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积极地身体语言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3" y="1557338"/>
            <a:ext cx="4259262" cy="4525962"/>
          </a:xfrm>
        </p:spPr>
        <p:txBody>
          <a:bodyPr/>
          <a:lstStyle/>
          <a:p>
            <a:r>
              <a:rPr lang="zh-CN" altLang="en-US" smtClean="0"/>
              <a:t>歪头：</a:t>
            </a:r>
          </a:p>
          <a:p>
            <a:r>
              <a:rPr lang="zh-CN" altLang="en-US" smtClean="0"/>
              <a:t>对所见所闻感兴趣的时候，我们会将头歪向一边。那你就一直讲，但是他一旦头直立起来、摇头晃脑，那就让他参与进来，或者改变话题。</a:t>
            </a:r>
          </a:p>
        </p:txBody>
      </p:sp>
      <p:sp>
        <p:nvSpPr>
          <p:cNvPr id="43013" name="Rectangle 3"/>
          <p:cNvSpPr txBox="1">
            <a:spLocks noChangeArrowheads="1"/>
          </p:cNvSpPr>
          <p:nvPr/>
        </p:nvSpPr>
        <p:spPr bwMode="auto">
          <a:xfrm>
            <a:off x="4716463" y="1557338"/>
            <a:ext cx="390842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手接触脸：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手放在脸上，而且没有支撑着头部，手指触摸太阳穴。这种姿势表明，你的意见得到积极地评价。但是如果手开始支撑着头部，那他的兴趣就在消失。</a:t>
            </a:r>
          </a:p>
        </p:txBody>
      </p:sp>
    </p:spTree>
    <p:extLst>
      <p:ext uri="{BB962C8B-B14F-4D97-AF65-F5344CB8AC3E}">
        <p14:creationId xmlns:p14="http://schemas.microsoft.com/office/powerpoint/2010/main" val="228112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42C0E0-01A4-44F1-BCE3-ED903E6F4D97}" type="slidenum">
              <a:rPr lang="en-US" altLang="zh-CN"/>
              <a:pPr>
                <a:defRPr/>
              </a:pPr>
              <a:t>37</a:t>
            </a:fld>
            <a:endParaRPr lang="en-US" altLang="zh-CN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积极地身体语言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8288" y="1557338"/>
            <a:ext cx="4546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dirty="0" smtClean="0"/>
              <a:t>吮吸眼镜：</a:t>
            </a:r>
          </a:p>
          <a:p>
            <a:pPr>
              <a:lnSpc>
                <a:spcPct val="90000"/>
              </a:lnSpc>
            </a:pPr>
            <a:r>
              <a:rPr lang="zh-CN" altLang="en-US" dirty="0" smtClean="0"/>
              <a:t>人们会吮吸钢笔、铅笔，甚至自己的嘴唇。这是评价的形式，常见于人们作出决定的时候。但也用于拖延作出决定，因为，最被占用了，因此，有理由不回答。</a:t>
            </a:r>
          </a:p>
        </p:txBody>
      </p:sp>
      <p:sp>
        <p:nvSpPr>
          <p:cNvPr id="44037" name="Rectangle 3"/>
          <p:cNvSpPr txBox="1">
            <a:spLocks noChangeArrowheads="1"/>
          </p:cNvSpPr>
          <p:nvPr/>
        </p:nvSpPr>
        <p:spPr bwMode="auto">
          <a:xfrm>
            <a:off x="442913" y="1612900"/>
            <a:ext cx="3598862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 dirty="0"/>
              <a:t>屈身前倾：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 dirty="0"/>
              <a:t>我们会将身体靠近有吸引力的人或有意思的事物。</a:t>
            </a:r>
          </a:p>
        </p:txBody>
      </p:sp>
    </p:spTree>
    <p:extLst>
      <p:ext uri="{BB962C8B-B14F-4D97-AF65-F5344CB8AC3E}">
        <p14:creationId xmlns:p14="http://schemas.microsoft.com/office/powerpoint/2010/main" val="2031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A64A-4AC3-48FD-BE57-F85ADD32A67F}" type="slidenum">
              <a:rPr lang="en-US" altLang="zh-CN"/>
              <a:pPr>
                <a:defRPr/>
              </a:pPr>
              <a:t>38</a:t>
            </a:fld>
            <a:endParaRPr lang="en-US" altLang="zh-CN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积极地身体语言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4330700" cy="4525962"/>
          </a:xfrm>
        </p:spPr>
        <p:txBody>
          <a:bodyPr/>
          <a:lstStyle/>
          <a:p>
            <a:r>
              <a:rPr lang="zh-CN" altLang="en-US" smtClean="0"/>
              <a:t>手指成尖塔形：</a:t>
            </a:r>
          </a:p>
          <a:p>
            <a:r>
              <a:rPr lang="zh-CN" altLang="en-US" smtClean="0"/>
              <a:t>这种姿势表示冷静、自信的心态。但是你要明白他对什么自信。是对你的意见还是他对你的判断。</a:t>
            </a:r>
          </a:p>
        </p:txBody>
      </p:sp>
      <p:sp>
        <p:nvSpPr>
          <p:cNvPr id="45061" name="Rectangle 3"/>
          <p:cNvSpPr txBox="1">
            <a:spLocks noChangeArrowheads="1"/>
          </p:cNvSpPr>
          <p:nvPr/>
        </p:nvSpPr>
        <p:spPr bwMode="auto">
          <a:xfrm>
            <a:off x="5003800" y="1844675"/>
            <a:ext cx="39608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拇指外突：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有优越感，表示自信、冷静，与手指成尖塔形类似。但是容易被误解为自以为是、傲慢自大。</a:t>
            </a:r>
          </a:p>
        </p:txBody>
      </p:sp>
    </p:spTree>
    <p:extLst>
      <p:ext uri="{BB962C8B-B14F-4D97-AF65-F5344CB8AC3E}">
        <p14:creationId xmlns:p14="http://schemas.microsoft.com/office/powerpoint/2010/main" val="228094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21E1E-F26C-4BE7-97B8-3EACD38FA51D}" type="slidenum">
              <a:rPr lang="en-US" altLang="zh-CN"/>
              <a:pPr>
                <a:defRPr/>
              </a:pPr>
              <a:t>39</a:t>
            </a:fld>
            <a:endParaRPr lang="en-US" altLang="zh-CN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积极地身体语言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4043362" cy="4525962"/>
          </a:xfrm>
        </p:spPr>
        <p:txBody>
          <a:bodyPr/>
          <a:lstStyle/>
          <a:p>
            <a:r>
              <a:rPr lang="zh-CN" altLang="en-US" sz="2800" smtClean="0"/>
              <a:t>双手抱在脑后：</a:t>
            </a:r>
          </a:p>
          <a:p>
            <a:r>
              <a:rPr lang="zh-CN" altLang="en-US" sz="2800" smtClean="0"/>
              <a:t>男性专用姿势。表示：“我完全清楚了！”可以向他提问：“我能看出您已经明白了，可以进一步交流一下吗？”</a:t>
            </a:r>
          </a:p>
          <a:p>
            <a:r>
              <a:rPr lang="zh-CN" altLang="en-US" sz="2800" smtClean="0"/>
              <a:t>结果：不是合作就是争论，取决于当时的环境。</a:t>
            </a:r>
          </a:p>
        </p:txBody>
      </p:sp>
    </p:spTree>
    <p:extLst>
      <p:ext uri="{BB962C8B-B14F-4D97-AF65-F5344CB8AC3E}">
        <p14:creationId xmlns:p14="http://schemas.microsoft.com/office/powerpoint/2010/main" val="427094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员工与企业的关系识别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核心竞争力</a:t>
            </a:r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r>
              <a:rPr lang="zh-CN" altLang="en-US" dirty="0" smtClean="0"/>
              <a:t>忠诚、敬业、专业</a:t>
            </a:r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17729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45267-DF8F-4D8A-9032-1D4D29F8E304}" type="slidenum">
              <a:rPr lang="en-US" altLang="zh-CN"/>
              <a:pPr>
                <a:defRPr/>
              </a:pPr>
              <a:t>40</a:t>
            </a:fld>
            <a:endParaRPr lang="en-US" altLang="zh-CN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消极的身体语言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73213"/>
            <a:ext cx="4835525" cy="4525962"/>
          </a:xfrm>
        </p:spPr>
        <p:txBody>
          <a:bodyPr/>
          <a:lstStyle/>
          <a:p>
            <a:r>
              <a:rPr lang="zh-CN" altLang="en-US" dirty="0" smtClean="0"/>
              <a:t>挑剔型评价：</a:t>
            </a:r>
          </a:p>
          <a:p>
            <a:r>
              <a:rPr lang="zh-CN" altLang="en-US" dirty="0" smtClean="0"/>
              <a:t>食指向上伸直贴在面颊，拇指托住下巴，中指放在嘴巴上或嘴巴旁边，表现出聆听者挑剔性的想法。</a:t>
            </a:r>
          </a:p>
          <a:p>
            <a:r>
              <a:rPr lang="zh-CN" altLang="en-US" dirty="0" smtClean="0"/>
              <a:t>问：“你有何高见？”就会引出此人无数的话来！</a:t>
            </a:r>
          </a:p>
        </p:txBody>
      </p:sp>
      <p:sp>
        <p:nvSpPr>
          <p:cNvPr id="47109" name="Rectangle 3"/>
          <p:cNvSpPr txBox="1">
            <a:spLocks noChangeArrowheads="1"/>
          </p:cNvSpPr>
          <p:nvPr/>
        </p:nvSpPr>
        <p:spPr bwMode="auto">
          <a:xfrm>
            <a:off x="5580063" y="1557338"/>
            <a:ext cx="304482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假装拈捡绒毛：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这种姿势表示聆听者不赞同你说的话。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问：“你有什么问题吗？”会产生很好的效果。</a:t>
            </a:r>
          </a:p>
        </p:txBody>
      </p:sp>
    </p:spTree>
    <p:extLst>
      <p:ext uri="{BB962C8B-B14F-4D97-AF65-F5344CB8AC3E}">
        <p14:creationId xmlns:p14="http://schemas.microsoft.com/office/powerpoint/2010/main" val="70331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2A06E3-832B-4A97-AEC8-96FB2DD93A71}" type="slidenum">
              <a:rPr lang="en-US" altLang="zh-CN"/>
              <a:pPr>
                <a:defRPr/>
              </a:pPr>
              <a:t>41</a:t>
            </a:fld>
            <a:endParaRPr lang="en-US" altLang="zh-CN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消极的身体语言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0563" y="1628775"/>
            <a:ext cx="4402137" cy="4525963"/>
          </a:xfrm>
        </p:spPr>
        <p:txBody>
          <a:bodyPr/>
          <a:lstStyle/>
          <a:p>
            <a:r>
              <a:rPr lang="zh-CN" altLang="en-US" smtClean="0"/>
              <a:t>拉扯衣领：</a:t>
            </a:r>
          </a:p>
          <a:p>
            <a:r>
              <a:rPr lang="zh-CN" altLang="en-US" smtClean="0"/>
              <a:t>如果一个人内心藏有怒气、哀怨或欺骗，他的脖子会有刺痛感，就有把衣领拉离脖子的冲动。</a:t>
            </a:r>
          </a:p>
          <a:p>
            <a:r>
              <a:rPr lang="zh-CN" altLang="en-US" smtClean="0"/>
              <a:t>问：“你对此觉得如何？”就可以了。</a:t>
            </a:r>
          </a:p>
        </p:txBody>
      </p:sp>
      <p:sp>
        <p:nvSpPr>
          <p:cNvPr id="48133" name="Rectangle 3"/>
          <p:cNvSpPr txBox="1">
            <a:spLocks noChangeArrowheads="1"/>
          </p:cNvSpPr>
          <p:nvPr/>
        </p:nvSpPr>
        <p:spPr bwMode="auto">
          <a:xfrm>
            <a:off x="17463" y="1557338"/>
            <a:ext cx="461962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脖子疼痛：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极度紧张或极度失望，会让你拍打或揉擦后颈，以缓解某人或某事让你感到的难受。</a:t>
            </a:r>
          </a:p>
        </p:txBody>
      </p:sp>
    </p:spTree>
    <p:extLst>
      <p:ext uri="{BB962C8B-B14F-4D97-AF65-F5344CB8AC3E}">
        <p14:creationId xmlns:p14="http://schemas.microsoft.com/office/powerpoint/2010/main" val="299251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634B77-8997-4FC5-85F8-4292B74196DB}" type="slidenum">
              <a:rPr lang="en-US" altLang="zh-CN"/>
              <a:pPr>
                <a:defRPr/>
              </a:pPr>
              <a:t>42</a:t>
            </a:fld>
            <a:endParaRPr lang="en-US" altLang="zh-CN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消极的身体语言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4114800" cy="4525962"/>
          </a:xfrm>
        </p:spPr>
        <p:txBody>
          <a:bodyPr/>
          <a:lstStyle/>
          <a:p>
            <a:r>
              <a:rPr lang="zh-CN" altLang="en-US" sz="3000" smtClean="0"/>
              <a:t>缓慢眨眼：</a:t>
            </a:r>
          </a:p>
          <a:p>
            <a:r>
              <a:rPr lang="zh-CN" altLang="en-US" sz="3000" smtClean="0"/>
              <a:t>这种姿势令人不悦。有人感觉自己高人一等、更聪明、更富有或更潇洒时，就会用这种姿势，而且还常常抬高脚底，以增加身体的高度。此人看不起你！</a:t>
            </a:r>
          </a:p>
        </p:txBody>
      </p:sp>
      <p:sp>
        <p:nvSpPr>
          <p:cNvPr id="49157" name="Rectangle 3"/>
          <p:cNvSpPr txBox="1">
            <a:spLocks noChangeArrowheads="1"/>
          </p:cNvSpPr>
          <p:nvPr/>
        </p:nvSpPr>
        <p:spPr bwMode="auto">
          <a:xfrm>
            <a:off x="4859338" y="1557338"/>
            <a:ext cx="4284662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2800"/>
              <a:t>腿搭在椅子上：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2800"/>
              <a:t>这种姿势有多重意思：第一，此人感觉轻松，非常自信，尤其是腿搭在别人的椅子上时；第二，它是地盘的象征，他将腿搭在椅子上就标出了自己的地盘。总的来说，这种走势流露出无所谓的态度。</a:t>
            </a:r>
          </a:p>
        </p:txBody>
      </p:sp>
    </p:spTree>
    <p:extLst>
      <p:ext uri="{BB962C8B-B14F-4D97-AF65-F5344CB8AC3E}">
        <p14:creationId xmlns:p14="http://schemas.microsoft.com/office/powerpoint/2010/main" val="128115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56ADBE-4E8D-4AF4-9DC3-0707F00BDA74}" type="slidenum">
              <a:rPr lang="en-US" altLang="zh-CN"/>
              <a:pPr>
                <a:defRPr/>
              </a:pPr>
              <a:t>43</a:t>
            </a:fld>
            <a:endParaRPr lang="en-US" altLang="zh-CN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消极的身体语言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4105275" cy="4525962"/>
          </a:xfrm>
        </p:spPr>
        <p:txBody>
          <a:bodyPr/>
          <a:lstStyle/>
          <a:p>
            <a:r>
              <a:rPr lang="zh-CN" altLang="en-US" smtClean="0"/>
              <a:t>方向跨坐在椅子上：</a:t>
            </a:r>
          </a:p>
          <a:p>
            <a:r>
              <a:rPr lang="zh-CN" altLang="en-US" smtClean="0"/>
              <a:t>男性姿势，传递出支配和优越的信息。椅背是起保护作用的。</a:t>
            </a:r>
          </a:p>
          <a:p>
            <a:r>
              <a:rPr lang="zh-CN" altLang="en-US" smtClean="0"/>
              <a:t>千万不要和这种人争辩，应该让他参与进来，或者叫他把椅子摆正。</a:t>
            </a:r>
          </a:p>
        </p:txBody>
      </p:sp>
      <p:sp>
        <p:nvSpPr>
          <p:cNvPr id="50181" name="Rectangle 3"/>
          <p:cNvSpPr txBox="1">
            <a:spLocks noChangeArrowheads="1"/>
          </p:cNvSpPr>
          <p:nvPr/>
        </p:nvSpPr>
        <p:spPr bwMode="auto">
          <a:xfrm>
            <a:off x="4654550" y="1844675"/>
            <a:ext cx="42592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缓慢揉搓手掌：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揉搓手掌的速度反映了一个人的情绪。快速揉搓手掌的人，会为所有在场者的成就感到兴奋。缓慢揉搓手掌的人，只希望自己得到好处或者从谈话中获得利益。</a:t>
            </a:r>
          </a:p>
        </p:txBody>
      </p:sp>
    </p:spTree>
    <p:extLst>
      <p:ext uri="{BB962C8B-B14F-4D97-AF65-F5344CB8AC3E}">
        <p14:creationId xmlns:p14="http://schemas.microsoft.com/office/powerpoint/2010/main" val="220982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825BB6-2956-471F-8DFB-E7FEB42D2EB8}" type="slidenum">
              <a:rPr lang="en-US" altLang="zh-CN"/>
              <a:pPr>
                <a:defRPr/>
              </a:pPr>
              <a:t>44</a:t>
            </a:fld>
            <a:endParaRPr lang="en-US" altLang="zh-CN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沟通是什么</a:t>
            </a: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4869160"/>
            <a:ext cx="8229600" cy="1257003"/>
          </a:xfrm>
        </p:spPr>
        <p:txBody>
          <a:bodyPr/>
          <a:lstStyle/>
          <a:p>
            <a:r>
              <a:rPr lang="zh-CN" altLang="en-US" dirty="0" smtClean="0"/>
              <a:t>积极和消极的身体语言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2725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4C2102-F46D-4C7B-BE25-55A945A3C53B}" type="slidenum">
              <a:rPr lang="en-US" altLang="zh-CN"/>
              <a:pPr>
                <a:defRPr/>
              </a:pPr>
              <a:t>45</a:t>
            </a:fld>
            <a:endParaRPr lang="en-US" altLang="zh-CN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510588" cy="1325563"/>
          </a:xfrm>
        </p:spPr>
        <p:txBody>
          <a:bodyPr/>
          <a:lstStyle/>
          <a:p>
            <a:r>
              <a:rPr lang="zh-CN" altLang="en-US" smtClean="0"/>
              <a:t>团队的定义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925" y="2025650"/>
            <a:ext cx="8208963" cy="2798763"/>
          </a:xfrm>
        </p:spPr>
        <p:txBody>
          <a:bodyPr/>
          <a:lstStyle/>
          <a:p>
            <a:r>
              <a:rPr lang="en-US" altLang="zh-CN" sz="4000" dirty="0" smtClean="0"/>
              <a:t>  </a:t>
            </a:r>
            <a:r>
              <a:rPr lang="zh-CN" altLang="en-US" sz="4000" dirty="0" smtClean="0"/>
              <a:t>团队是由员工和管理层组成的一个共同体，该共同体合理利用每一个成员的知识和技能协同工作，解决问题，达到共同的目标。</a:t>
            </a:r>
          </a:p>
        </p:txBody>
      </p:sp>
    </p:spTree>
    <p:extLst>
      <p:ext uri="{BB962C8B-B14F-4D97-AF65-F5344CB8AC3E}">
        <p14:creationId xmlns:p14="http://schemas.microsoft.com/office/powerpoint/2010/main" val="3325557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FDF854-CBDD-4D6A-AD3D-143FAD248F2B}" type="slidenum">
              <a:rPr lang="en-US" altLang="zh-CN"/>
              <a:pPr>
                <a:defRPr/>
              </a:pPr>
              <a:t>46</a:t>
            </a:fld>
            <a:endParaRPr lang="en-US" altLang="zh-CN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b="1" smtClean="0"/>
              <a:t>与上级的沟通</a:t>
            </a:r>
          </a:p>
        </p:txBody>
      </p:sp>
      <p:sp>
        <p:nvSpPr>
          <p:cNvPr id="114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一、选择恰当的提议时机 </a:t>
            </a:r>
          </a:p>
          <a:p>
            <a:r>
              <a:rPr lang="zh-CN" altLang="en-US" dirty="0" smtClean="0"/>
              <a:t>二、资讯及数据都极具说服力 </a:t>
            </a:r>
          </a:p>
          <a:p>
            <a:r>
              <a:rPr lang="zh-CN" altLang="en-US" dirty="0" smtClean="0"/>
              <a:t>三、 设想领导质疑，事先准备答案。 </a:t>
            </a:r>
          </a:p>
          <a:p>
            <a:r>
              <a:rPr lang="zh-CN" altLang="en-US" dirty="0" smtClean="0"/>
              <a:t>四、 说话简明扼要，重点突出。 </a:t>
            </a:r>
          </a:p>
          <a:p>
            <a:r>
              <a:rPr lang="zh-CN" altLang="en-US" dirty="0" smtClean="0"/>
              <a:t>五、 面带微笑，充满自信 </a:t>
            </a:r>
          </a:p>
        </p:txBody>
      </p:sp>
    </p:spTree>
    <p:extLst>
      <p:ext uri="{BB962C8B-B14F-4D97-AF65-F5344CB8AC3E}">
        <p14:creationId xmlns:p14="http://schemas.microsoft.com/office/powerpoint/2010/main" val="3240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3EFD1F-9F85-4412-B6F1-F92C783F446D}" type="slidenum">
              <a:rPr lang="en-US" altLang="zh-CN"/>
              <a:pPr>
                <a:defRPr/>
              </a:pPr>
              <a:t>47</a:t>
            </a:fld>
            <a:endParaRPr lang="en-US" altLang="zh-CN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b="1" smtClean="0"/>
              <a:t>与下级的沟通</a:t>
            </a:r>
          </a:p>
        </p:txBody>
      </p:sp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468313" y="2911475"/>
            <a:ext cx="5429250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sz="4000"/>
              <a:t>一、正确传达命令意图 </a:t>
            </a:r>
          </a:p>
        </p:txBody>
      </p:sp>
      <p:sp>
        <p:nvSpPr>
          <p:cNvPr id="54277" name="Rectangle 4"/>
          <p:cNvSpPr>
            <a:spLocks noChangeArrowheads="1"/>
          </p:cNvSpPr>
          <p:nvPr/>
        </p:nvSpPr>
        <p:spPr bwMode="auto">
          <a:xfrm>
            <a:off x="250825" y="4279900"/>
            <a:ext cx="69691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sz="4000"/>
              <a:t>二、如何使部下积极接受命令 </a:t>
            </a:r>
          </a:p>
        </p:txBody>
      </p:sp>
    </p:spTree>
    <p:extLst>
      <p:ext uri="{BB962C8B-B14F-4D97-AF65-F5344CB8AC3E}">
        <p14:creationId xmlns:p14="http://schemas.microsoft.com/office/powerpoint/2010/main" val="327522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BAE2F2-5F89-4B96-92C8-CCEF1129E59E}" type="slidenum">
              <a:rPr lang="en-US" altLang="zh-CN"/>
              <a:pPr>
                <a:defRPr/>
              </a:pPr>
              <a:t>48</a:t>
            </a:fld>
            <a:endParaRPr lang="en-US" altLang="zh-CN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平级沟通</a:t>
            </a:r>
          </a:p>
        </p:txBody>
      </p:sp>
      <p:sp>
        <p:nvSpPr>
          <p:cNvPr id="115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7559675" cy="4321175"/>
          </a:xfrm>
        </p:spPr>
        <p:txBody>
          <a:bodyPr/>
          <a:lstStyle/>
          <a:p>
            <a:r>
              <a:rPr lang="zh-CN" altLang="en-US" sz="4000" smtClean="0"/>
              <a:t>一、无事也沟通。</a:t>
            </a:r>
          </a:p>
          <a:p>
            <a:r>
              <a:rPr lang="zh-CN" altLang="en-US" sz="4000" smtClean="0"/>
              <a:t>二、同级好说话。</a:t>
            </a:r>
          </a:p>
          <a:p>
            <a:r>
              <a:rPr lang="zh-CN" altLang="en-US" sz="4000" smtClean="0"/>
              <a:t>三、做人低调，路好走。</a:t>
            </a:r>
          </a:p>
          <a:p>
            <a:r>
              <a:rPr lang="zh-CN" altLang="en-US" sz="4000" smtClean="0"/>
              <a:t>四、舍得。</a:t>
            </a:r>
          </a:p>
          <a:p>
            <a:r>
              <a:rPr lang="zh-CN" altLang="en-US" sz="4000" smtClean="0"/>
              <a:t>五、角色要知道。</a:t>
            </a:r>
          </a:p>
        </p:txBody>
      </p:sp>
    </p:spTree>
    <p:extLst>
      <p:ext uri="{BB962C8B-B14F-4D97-AF65-F5344CB8AC3E}">
        <p14:creationId xmlns:p14="http://schemas.microsoft.com/office/powerpoint/2010/main" val="271097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肯定过去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讲评现在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期待未来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冲突管理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5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 smtClean="0"/>
              <a:t>自我管理</a:t>
            </a:r>
            <a:endParaRPr lang="en-US" altLang="zh-CN" sz="2000" dirty="0" smtClean="0"/>
          </a:p>
          <a:p>
            <a:endParaRPr lang="en-US" altLang="zh-CN" sz="2000" dirty="0"/>
          </a:p>
          <a:p>
            <a:r>
              <a:rPr lang="zh-CN" altLang="en-US" sz="2000" dirty="0"/>
              <a:t>所谓自我管理，就是指个体对自己本身，对自己的目标、思想、心理和行为等等表现进行的管理，自己把自己组织起来，自己管理自己，自己约束自己，自己激励自己，自己管理自己的事务，最终实现自我奋斗目标的一个过程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7416824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sz="3600" b="1" dirty="0" smtClean="0"/>
              <a:t>中层管理 </a:t>
            </a:r>
            <a:r>
              <a:rPr lang="en-US" altLang="zh-CN" sz="3600" b="1" dirty="0" smtClean="0"/>
              <a:t>· </a:t>
            </a:r>
            <a:r>
              <a:rPr lang="zh-CN" altLang="zh-CN" sz="3600" b="1" dirty="0" smtClean="0"/>
              <a:t>高</a:t>
            </a:r>
            <a:r>
              <a:rPr lang="zh-CN" altLang="zh-CN" sz="3600" b="1" dirty="0"/>
              <a:t>绩效管理</a:t>
            </a:r>
            <a:r>
              <a:rPr lang="zh-CN" altLang="zh-CN" sz="3600" b="1" dirty="0" smtClean="0"/>
              <a:t>修炼</a:t>
            </a:r>
            <a:r>
              <a:rPr lang="zh-CN" altLang="en-US" sz="3600" b="1" dirty="0" smtClean="0">
                <a:solidFill>
                  <a:srgbClr val="000000"/>
                </a:solidFill>
                <a:cs typeface="Times New Roman" pitchFamily="18" charset="0"/>
              </a:rPr>
              <a:t>一</a:t>
            </a:r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5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1151EF-D236-4A1D-876F-F04184B65EE8}" type="slidenum">
              <a:rPr lang="en-US" altLang="zh-CN"/>
              <a:pPr>
                <a:defRPr/>
              </a:pPr>
              <a:t>50</a:t>
            </a:fld>
            <a:endParaRPr lang="en-US" altLang="zh-CN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pPr algn="just"/>
            <a:r>
              <a:rPr lang="zh-CN" altLang="en-US" dirty="0" smtClean="0"/>
              <a:t>万能激励手段</a:t>
            </a:r>
          </a:p>
        </p:txBody>
      </p:sp>
    </p:spTree>
    <p:extLst>
      <p:ext uri="{BB962C8B-B14F-4D97-AF65-F5344CB8AC3E}">
        <p14:creationId xmlns:p14="http://schemas.microsoft.com/office/powerpoint/2010/main" val="14343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977288-ECD1-4142-927F-A07F62FCC7B2}" type="slidenum">
              <a:rPr lang="en-US" altLang="zh-CN"/>
              <a:pPr>
                <a:defRPr/>
              </a:pPr>
              <a:t>51</a:t>
            </a:fld>
            <a:endParaRPr lang="en-US" altLang="zh-CN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标准赞美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3455988" cy="2160587"/>
          </a:xfrm>
        </p:spPr>
        <p:txBody>
          <a:bodyPr/>
          <a:lstStyle/>
          <a:p>
            <a:pPr algn="ctr"/>
            <a:r>
              <a:rPr lang="zh-CN" altLang="en-US" sz="5400" dirty="0" smtClean="0"/>
              <a:t>见人减寿</a:t>
            </a:r>
          </a:p>
          <a:p>
            <a:pPr algn="ctr"/>
            <a:r>
              <a:rPr lang="zh-CN" altLang="en-US" sz="5400" dirty="0" smtClean="0"/>
              <a:t>遇货添钱</a:t>
            </a:r>
          </a:p>
        </p:txBody>
      </p:sp>
    </p:spTree>
    <p:extLst>
      <p:ext uri="{BB962C8B-B14F-4D97-AF65-F5344CB8AC3E}">
        <p14:creationId xmlns:p14="http://schemas.microsoft.com/office/powerpoint/2010/main" val="20997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1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78B27-D00B-4C1F-BCFB-BB11D47A2A0E}" type="slidenum">
              <a:rPr lang="en-US" altLang="zh-CN"/>
              <a:pPr>
                <a:defRPr/>
              </a:pPr>
              <a:t>52</a:t>
            </a:fld>
            <a:endParaRPr lang="en-US" altLang="zh-CN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endParaRPr lang="zh-CN" altLang="en-US" dirty="0" smtClean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28800"/>
            <a:ext cx="8229600" cy="1800200"/>
          </a:xfrm>
          <a:noFill/>
        </p:spPr>
        <p:txBody>
          <a:bodyPr/>
          <a:lstStyle/>
          <a:p>
            <a:r>
              <a:rPr lang="zh-CN" altLang="en-US" sz="2400" dirty="0"/>
              <a:t>沟通的黄金</a:t>
            </a:r>
            <a:r>
              <a:rPr lang="zh-CN" altLang="en-US" sz="2400" dirty="0" smtClean="0"/>
              <a:t>法则</a:t>
            </a:r>
            <a:endParaRPr lang="en-US" altLang="zh-CN" sz="2400" dirty="0" smtClean="0"/>
          </a:p>
          <a:p>
            <a:r>
              <a:rPr lang="zh-CN" altLang="en-US" sz="2400" dirty="0" smtClean="0"/>
              <a:t>我想别人如何对待我，我先如何对待别人！</a:t>
            </a:r>
            <a:endParaRPr lang="en-US" altLang="zh-CN" sz="2400" dirty="0" smtClean="0"/>
          </a:p>
          <a:p>
            <a:r>
              <a:rPr lang="zh-CN" altLang="en-US" sz="2400" dirty="0"/>
              <a:t>沟通的白金法则</a:t>
            </a:r>
          </a:p>
          <a:p>
            <a:r>
              <a:rPr lang="zh-CN" altLang="en-US" sz="2400" dirty="0"/>
              <a:t>别人想我如何对待他，我就如何对待他！</a:t>
            </a:r>
          </a:p>
          <a:p>
            <a:endParaRPr lang="zh-CN" altLang="en-US" sz="2400" dirty="0" smtClean="0"/>
          </a:p>
        </p:txBody>
      </p:sp>
      <p:sp>
        <p:nvSpPr>
          <p:cNvPr id="260100" name="Rectangle 4"/>
          <p:cNvSpPr>
            <a:spLocks noChangeArrowheads="1"/>
          </p:cNvSpPr>
          <p:nvPr/>
        </p:nvSpPr>
        <p:spPr bwMode="auto">
          <a:xfrm>
            <a:off x="179388" y="32845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 sz="2000" dirty="0"/>
          </a:p>
        </p:txBody>
      </p:sp>
      <p:sp>
        <p:nvSpPr>
          <p:cNvPr id="260101" name="Rectangle 5"/>
          <p:cNvSpPr>
            <a:spLocks noChangeArrowheads="1"/>
          </p:cNvSpPr>
          <p:nvPr/>
        </p:nvSpPr>
        <p:spPr bwMode="auto">
          <a:xfrm>
            <a:off x="457200" y="4551363"/>
            <a:ext cx="8229600" cy="154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145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0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60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build="p"/>
      <p:bldP spid="260100" grpId="0"/>
      <p:bldP spid="260101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84A903-C0E7-41EB-81CE-304538A419C0}" type="slidenum">
              <a:rPr lang="en-US" altLang="zh-CN"/>
              <a:pPr>
                <a:defRPr/>
              </a:pPr>
              <a:t>53</a:t>
            </a:fld>
            <a:endParaRPr lang="en-US" altLang="zh-CN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我们被什么激励着？</a:t>
            </a:r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229600" cy="4525963"/>
          </a:xfrm>
        </p:spPr>
        <p:txBody>
          <a:bodyPr/>
          <a:lstStyle/>
          <a:p>
            <a:r>
              <a:rPr lang="zh-CN" altLang="en-US" smtClean="0"/>
              <a:t>效率提升</a:t>
            </a:r>
          </a:p>
          <a:p>
            <a:r>
              <a:rPr lang="zh-CN" altLang="en-US" smtClean="0"/>
              <a:t>质量水平</a:t>
            </a:r>
          </a:p>
          <a:p>
            <a:r>
              <a:rPr lang="zh-CN" altLang="en-US" smtClean="0"/>
              <a:t>人员素质</a:t>
            </a:r>
          </a:p>
          <a:p>
            <a:r>
              <a:rPr lang="zh-CN" altLang="en-US" smtClean="0"/>
              <a:t>交期准时</a:t>
            </a:r>
          </a:p>
          <a:p>
            <a:r>
              <a:rPr lang="zh-CN" altLang="en-US" smtClean="0"/>
              <a:t>士气提升</a:t>
            </a:r>
          </a:p>
          <a:p>
            <a:r>
              <a:rPr lang="zh-CN" altLang="en-US" smtClean="0"/>
              <a:t>目标达成</a:t>
            </a:r>
          </a:p>
        </p:txBody>
      </p:sp>
    </p:spTree>
    <p:extLst>
      <p:ext uri="{BB962C8B-B14F-4D97-AF65-F5344CB8AC3E}">
        <p14:creationId xmlns:p14="http://schemas.microsoft.com/office/powerpoint/2010/main" val="140141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2C258-D0AF-4657-AC17-7252FAAA8AC9}" type="slidenum">
              <a:rPr lang="en-US" altLang="zh-CN"/>
              <a:pPr>
                <a:defRPr/>
              </a:pPr>
              <a:t>54</a:t>
            </a:fld>
            <a:endParaRPr lang="en-US" altLang="zh-CN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正激励</a:t>
            </a: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0" y="1844824"/>
            <a:ext cx="772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zh-CN" altLang="en-US" sz="4400" dirty="0" smtClean="0"/>
              <a:t>负刺激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24329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内容占位符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zh-CN" altLang="en-US" dirty="0" smtClean="0"/>
              <a:t>激励出无畏的执行力！</a:t>
            </a:r>
          </a:p>
        </p:txBody>
      </p:sp>
      <p:sp>
        <p:nvSpPr>
          <p:cNvPr id="27651" name="标题 2"/>
          <p:cNvSpPr>
            <a:spLocks noGrp="1"/>
          </p:cNvSpPr>
          <p:nvPr>
            <p:ph type="title"/>
          </p:nvPr>
        </p:nvSpPr>
        <p:spPr>
          <a:xfrm>
            <a:off x="107950" y="260350"/>
            <a:ext cx="7559675" cy="1143000"/>
          </a:xfrm>
        </p:spPr>
        <p:txBody>
          <a:bodyPr/>
          <a:lstStyle/>
          <a:p>
            <a:r>
              <a:rPr lang="zh-CN" altLang="en-US" smtClean="0"/>
              <a:t>直至人心的激励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ED8C49-E594-46AE-A852-C77A9AD694FE}" type="slidenum">
              <a:rPr lang="zh-CN" altLang="en-US" smtClean="0"/>
              <a:pPr>
                <a:defRPr/>
              </a:pPr>
              <a:t>55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853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67212D-DEED-4C72-B302-A70F5406F563}" type="slidenum">
              <a:rPr lang="en-US" altLang="zh-CN"/>
              <a:pPr>
                <a:defRPr/>
              </a:pPr>
              <a:t>56</a:t>
            </a:fld>
            <a:endParaRPr lang="en-US" altLang="zh-CN"/>
          </a:p>
        </p:txBody>
      </p:sp>
      <p:sp>
        <p:nvSpPr>
          <p:cNvPr id="2" name="矩形 1"/>
          <p:cNvSpPr/>
          <p:nvPr/>
        </p:nvSpPr>
        <p:spPr>
          <a:xfrm>
            <a:off x="539552" y="1916831"/>
            <a:ext cx="24416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400" dirty="0" smtClean="0"/>
              <a:t>领导素养</a:t>
            </a:r>
            <a:endParaRPr lang="zh-CN" altLang="en-US" sz="4400" dirty="0"/>
          </a:p>
        </p:txBody>
      </p:sp>
      <p:sp>
        <p:nvSpPr>
          <p:cNvPr id="6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7200800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b="1" dirty="0"/>
              <a:t>中层管理 </a:t>
            </a:r>
            <a:r>
              <a:rPr lang="en-US" altLang="zh-CN" b="1" dirty="0"/>
              <a:t>· </a:t>
            </a:r>
            <a:r>
              <a:rPr lang="zh-CN" altLang="zh-CN" b="1" dirty="0"/>
              <a:t>高绩效管理修炼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六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967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AA80A-F896-4F5F-937A-92976D071EC7}" type="slidenum">
              <a:rPr lang="en-US" altLang="zh-CN"/>
              <a:pPr>
                <a:defRPr/>
              </a:pPr>
              <a:t>57</a:t>
            </a:fld>
            <a:endParaRPr lang="en-US" altLang="zh-CN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b="1" dirty="0" smtClean="0"/>
              <a:t>领导素养</a:t>
            </a:r>
          </a:p>
        </p:txBody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5040313" cy="3671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smtClean="0"/>
              <a:t>1</a:t>
            </a:r>
            <a:r>
              <a:rPr lang="zh-CN" altLang="en-US" sz="2800" smtClean="0"/>
              <a:t>、敬业精神 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2</a:t>
            </a:r>
            <a:r>
              <a:rPr lang="zh-CN" altLang="en-US" sz="2800" smtClean="0"/>
              <a:t>、忠诚 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3</a:t>
            </a:r>
            <a:r>
              <a:rPr lang="zh-CN" altLang="en-US" sz="2800" smtClean="0"/>
              <a:t>、良好的人际关系和团队精神 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4</a:t>
            </a:r>
            <a:r>
              <a:rPr lang="zh-CN" altLang="en-US" sz="2800" smtClean="0"/>
              <a:t>、高度进取心 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5</a:t>
            </a:r>
            <a:r>
              <a:rPr lang="zh-CN" altLang="en-US" sz="2800" smtClean="0"/>
              <a:t>、自动自发地工作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6</a:t>
            </a:r>
            <a:r>
              <a:rPr lang="zh-CN" altLang="en-US" sz="2800" smtClean="0"/>
              <a:t>、注重细节，追求完美</a:t>
            </a:r>
          </a:p>
        </p:txBody>
      </p:sp>
      <p:sp>
        <p:nvSpPr>
          <p:cNvPr id="1158148" name="Rectangle 4"/>
          <p:cNvSpPr>
            <a:spLocks noChangeArrowheads="1"/>
          </p:cNvSpPr>
          <p:nvPr/>
        </p:nvSpPr>
        <p:spPr bwMode="auto">
          <a:xfrm>
            <a:off x="4284663" y="3429000"/>
            <a:ext cx="45720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/>
              <a:t>7</a:t>
            </a:r>
            <a:r>
              <a:rPr lang="zh-CN" altLang="en-US" sz="2800"/>
              <a:t>、不找任何借口</a:t>
            </a:r>
          </a:p>
          <a:p>
            <a:r>
              <a:rPr lang="en-US" altLang="zh-CN" sz="2800"/>
              <a:t>8</a:t>
            </a:r>
            <a:r>
              <a:rPr lang="zh-CN" altLang="en-US" sz="2800"/>
              <a:t>、具有较强的执行力 </a:t>
            </a:r>
          </a:p>
          <a:p>
            <a:r>
              <a:rPr lang="en-US" altLang="zh-CN" sz="2800"/>
              <a:t>9</a:t>
            </a:r>
            <a:r>
              <a:rPr lang="zh-CN" altLang="en-US" sz="2800"/>
              <a:t>、找方法提高工作效率 </a:t>
            </a:r>
          </a:p>
          <a:p>
            <a:r>
              <a:rPr lang="en-US" altLang="zh-CN" sz="2800"/>
              <a:t>10</a:t>
            </a:r>
            <a:r>
              <a:rPr lang="zh-CN" altLang="en-US" sz="2800"/>
              <a:t>、为企业提好的建议 </a:t>
            </a:r>
          </a:p>
          <a:p>
            <a:r>
              <a:rPr lang="en-US" altLang="zh-CN" sz="2800"/>
              <a:t>11</a:t>
            </a:r>
            <a:r>
              <a:rPr lang="zh-CN" altLang="en-US" sz="2800"/>
              <a:t>、维护企业形象 </a:t>
            </a:r>
          </a:p>
          <a:p>
            <a:r>
              <a:rPr lang="en-US" altLang="zh-CN" sz="2800"/>
              <a:t>12</a:t>
            </a:r>
            <a:r>
              <a:rPr lang="zh-CN" altLang="en-US" sz="2800"/>
              <a:t>、与企业共命运 </a:t>
            </a:r>
          </a:p>
        </p:txBody>
      </p:sp>
    </p:spTree>
    <p:extLst>
      <p:ext uri="{BB962C8B-B14F-4D97-AF65-F5344CB8AC3E}">
        <p14:creationId xmlns:p14="http://schemas.microsoft.com/office/powerpoint/2010/main" val="2070460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5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5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5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15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5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5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158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814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5CA2D7-7005-404B-8009-8DF65F186B1B}" type="slidenum">
              <a:rPr lang="en-US" altLang="zh-CN"/>
              <a:pPr>
                <a:defRPr/>
              </a:pPr>
              <a:t>58</a:t>
            </a:fld>
            <a:endParaRPr lang="en-US" altLang="zh-CN"/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领导（</a:t>
            </a:r>
            <a:r>
              <a:rPr lang="en-US" altLang="zh-CN" smtClean="0"/>
              <a:t>Leadership)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15" y="1700808"/>
            <a:ext cx="8229600" cy="965200"/>
          </a:xfrm>
        </p:spPr>
        <p:txBody>
          <a:bodyPr/>
          <a:lstStyle/>
          <a:p>
            <a:r>
              <a:rPr lang="zh-CN" altLang="en-US" sz="1600" dirty="0" smtClean="0"/>
              <a:t>一种技能，用来影响别人，让他们全身心的投入，为达成共同的目标争战不懈。</a:t>
            </a:r>
          </a:p>
        </p:txBody>
      </p:sp>
      <p:sp>
        <p:nvSpPr>
          <p:cNvPr id="313348" name="Rectangle 4"/>
          <p:cNvSpPr>
            <a:spLocks noChangeArrowheads="1"/>
          </p:cNvSpPr>
          <p:nvPr/>
        </p:nvSpPr>
        <p:spPr bwMode="auto">
          <a:xfrm>
            <a:off x="179512" y="1717221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zh-CN" altLang="en-US" sz="2800" dirty="0"/>
              <a:t>威权（</a:t>
            </a:r>
            <a:r>
              <a:rPr lang="en-US" altLang="zh-CN" sz="2800" dirty="0"/>
              <a:t>power)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179512" y="2492896"/>
            <a:ext cx="8229600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sz="1600" dirty="0"/>
              <a:t>一种能力，利用你的地位，罔顾别人的意愿，强迫他们照着你的决心行事。</a:t>
            </a:r>
          </a:p>
        </p:txBody>
      </p:sp>
      <p:sp>
        <p:nvSpPr>
          <p:cNvPr id="313350" name="Rectangle 6"/>
          <p:cNvSpPr>
            <a:spLocks noChangeArrowheads="1"/>
          </p:cNvSpPr>
          <p:nvPr/>
        </p:nvSpPr>
        <p:spPr bwMode="auto">
          <a:xfrm>
            <a:off x="144555" y="2458616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zh-CN" altLang="en-US" sz="2800" dirty="0"/>
              <a:t>威信（</a:t>
            </a:r>
            <a:r>
              <a:rPr lang="en-US" altLang="zh-CN" sz="2800" dirty="0"/>
              <a:t>authority)</a:t>
            </a:r>
          </a:p>
        </p:txBody>
      </p:sp>
      <p:sp>
        <p:nvSpPr>
          <p:cNvPr id="313351" name="Rectangle 7"/>
          <p:cNvSpPr>
            <a:spLocks noChangeArrowheads="1"/>
          </p:cNvSpPr>
          <p:nvPr/>
        </p:nvSpPr>
        <p:spPr bwMode="auto">
          <a:xfrm>
            <a:off x="144555" y="3356992"/>
            <a:ext cx="8229600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sz="1600"/>
              <a:t>一种技能，运用影响力，让别人心甘情愿的照着你的决心行事。</a:t>
            </a:r>
          </a:p>
        </p:txBody>
      </p:sp>
    </p:spTree>
    <p:extLst>
      <p:ext uri="{BB962C8B-B14F-4D97-AF65-F5344CB8AC3E}">
        <p14:creationId xmlns:p14="http://schemas.microsoft.com/office/powerpoint/2010/main" val="181764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133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133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133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133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8" grpId="0"/>
      <p:bldP spid="313349" grpId="0"/>
      <p:bldP spid="313350" grpId="0"/>
      <p:bldP spid="313351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灯片编号占位符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EE46EA3F-9A4D-41BF-8CD9-1EE6BAA65D05}" type="slidenum">
              <a:rPr lang="en-US" altLang="zh-CN" sz="1400"/>
              <a:pPr eaLnBrk="1" hangingPunct="1"/>
              <a:t>59</a:t>
            </a:fld>
            <a:endParaRPr lang="en-US" altLang="zh-CN" sz="1400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424862" cy="4525963"/>
          </a:xfrm>
          <a:noFill/>
        </p:spPr>
        <p:txBody>
          <a:bodyPr/>
          <a:lstStyle/>
          <a:p>
            <a:pPr eaLnBrk="1" hangingPunct="1"/>
            <a:r>
              <a:rPr lang="zh-CN" altLang="en-US" dirty="0" smtClean="0"/>
              <a:t>人们在职业场所中应当遵循的一系列礼仪规范。 </a:t>
            </a:r>
          </a:p>
          <a:p>
            <a:pPr lvl="1" eaLnBrk="1" hangingPunct="1"/>
            <a:r>
              <a:rPr lang="zh-CN" altLang="en-US" dirty="0" smtClean="0"/>
              <a:t>握手礼仪</a:t>
            </a:r>
          </a:p>
          <a:p>
            <a:pPr lvl="1" eaLnBrk="1" hangingPunct="1"/>
            <a:r>
              <a:rPr lang="zh-CN" altLang="en-US" dirty="0" smtClean="0"/>
              <a:t>电子礼仪</a:t>
            </a:r>
          </a:p>
          <a:p>
            <a:pPr lvl="1" eaLnBrk="1" hangingPunct="1"/>
            <a:r>
              <a:rPr lang="zh-CN" altLang="en-US" dirty="0" smtClean="0"/>
              <a:t>道歉礼仪</a:t>
            </a:r>
          </a:p>
          <a:p>
            <a:pPr lvl="1" eaLnBrk="1" hangingPunct="1"/>
            <a:r>
              <a:rPr lang="zh-CN" altLang="en-US" dirty="0" smtClean="0"/>
              <a:t>电梯礼仪</a:t>
            </a:r>
          </a:p>
          <a:p>
            <a:pPr lvl="1" eaLnBrk="1" hangingPunct="1"/>
            <a:r>
              <a:rPr lang="zh-CN" altLang="en-US" dirty="0" smtClean="0"/>
              <a:t>着装礼仪</a:t>
            </a:r>
          </a:p>
          <a:p>
            <a:pPr lvl="1" eaLnBrk="1" hangingPunct="1"/>
            <a:r>
              <a:rPr lang="zh-CN" altLang="en-US" dirty="0" smtClean="0"/>
              <a:t>商务餐</a:t>
            </a:r>
          </a:p>
          <a:p>
            <a:pPr lvl="1" eaLnBrk="1" hangingPunct="1"/>
            <a:r>
              <a:rPr lang="zh-CN" altLang="en-US" dirty="0" smtClean="0"/>
              <a:t>介绍与被介绍</a:t>
            </a:r>
          </a:p>
        </p:txBody>
      </p:sp>
      <p:sp>
        <p:nvSpPr>
          <p:cNvPr id="5" name="标题 2"/>
          <p:cNvSpPr>
            <a:spLocks noGrp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zh-CN" dirty="0" smtClean="0"/>
              <a:t>职业形象与礼仪的构成要素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655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4599B8-8660-4781-9CD7-54D22CC64F60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z="4800" dirty="0" smtClean="0"/>
              <a:t>自我突破的思想沉淀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438292" y="2132856"/>
            <a:ext cx="8229600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 smtClean="0"/>
              <a:t>学习方法</a:t>
            </a:r>
            <a:endParaRPr lang="en-US" altLang="zh-CN" sz="4000" b="1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z="40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 smtClean="0"/>
              <a:t>思考方式</a:t>
            </a:r>
            <a:endParaRPr lang="en-US" altLang="zh-CN" sz="4000" b="1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z="40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 smtClean="0"/>
              <a:t>心智模式的培养</a:t>
            </a:r>
            <a:endParaRPr lang="zh-CN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053619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全方位的修炼</a:t>
            </a:r>
          </a:p>
        </p:txBody>
      </p:sp>
      <p:sp>
        <p:nvSpPr>
          <p:cNvPr id="32771" name="标题 2"/>
          <p:cNvSpPr>
            <a:spLocks noGrp="1"/>
          </p:cNvSpPr>
          <p:nvPr>
            <p:ph type="title"/>
          </p:nvPr>
        </p:nvSpPr>
        <p:spPr>
          <a:xfrm>
            <a:off x="107950" y="260350"/>
            <a:ext cx="7559675" cy="1143000"/>
          </a:xfrm>
        </p:spPr>
        <p:txBody>
          <a:bodyPr/>
          <a:lstStyle/>
          <a:p>
            <a:r>
              <a:rPr lang="zh-CN" altLang="en-US" dirty="0" smtClean="0"/>
              <a:t>优秀员工，工作之外的修炼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010753-6CF9-42DB-9E03-E8976F1CE0C3}" type="slidenum">
              <a:rPr lang="zh-CN" altLang="en-US" smtClean="0"/>
              <a:pPr>
                <a:defRPr/>
              </a:pPr>
              <a:t>60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73231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A8D6DD-FF3D-4584-A74E-4D6E2C1E9834}" type="slidenum">
              <a:rPr lang="en-US" altLang="zh-CN"/>
              <a:pPr>
                <a:defRPr/>
              </a:pPr>
              <a:t>61</a:t>
            </a:fld>
            <a:endParaRPr lang="en-US" altLang="zh-CN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事业成功十大关键报告 </a:t>
            </a:r>
          </a:p>
        </p:txBody>
      </p:sp>
      <p:sp>
        <p:nvSpPr>
          <p:cNvPr id="111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5338762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sz="2800" dirty="0" smtClean="0"/>
              <a:t>十一：努力</a:t>
            </a:r>
          </a:p>
          <a:p>
            <a:pPr>
              <a:lnSpc>
                <a:spcPct val="90000"/>
              </a:lnSpc>
            </a:pPr>
            <a:r>
              <a:rPr lang="zh-CN" altLang="en-US" sz="2800" dirty="0" smtClean="0"/>
              <a:t>十：靠智商成功             </a:t>
            </a:r>
            <a:r>
              <a:rPr lang="en-US" altLang="zh-CN" sz="2800" dirty="0" smtClean="0"/>
              <a:t>75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九： 靠名校成功           </a:t>
            </a:r>
            <a:r>
              <a:rPr lang="en-US" altLang="zh-CN" sz="2800" dirty="0" smtClean="0"/>
              <a:t>60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八： 靠创意成功           </a:t>
            </a:r>
            <a:r>
              <a:rPr lang="en-US" altLang="zh-CN" sz="2800" dirty="0" smtClean="0"/>
              <a:t>25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</a:t>
            </a:r>
          </a:p>
          <a:p>
            <a:pPr>
              <a:lnSpc>
                <a:spcPct val="90000"/>
              </a:lnSpc>
            </a:pPr>
            <a:r>
              <a:rPr lang="zh-CN" altLang="en-US" sz="2800" dirty="0" smtClean="0"/>
              <a:t>七： 把握时机的能力     </a:t>
            </a:r>
            <a:r>
              <a:rPr lang="en-US" altLang="zh-CN" sz="2800" dirty="0" smtClean="0"/>
              <a:t>18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六： 学会销售               </a:t>
            </a:r>
            <a:r>
              <a:rPr lang="en-US" altLang="zh-CN" sz="2800" dirty="0" smtClean="0"/>
              <a:t>10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 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五： 代理好的商品         </a:t>
            </a:r>
            <a:r>
              <a:rPr lang="en-US" altLang="zh-CN" sz="2800" dirty="0" smtClean="0"/>
              <a:t>5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 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四： 好的商业企划书     </a:t>
            </a:r>
            <a:r>
              <a:rPr lang="en-US" altLang="zh-CN" sz="2800" dirty="0" smtClean="0"/>
              <a:t>4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 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三： 有贵人相助             </a:t>
            </a:r>
            <a:r>
              <a:rPr lang="en-US" altLang="zh-CN" sz="2800" dirty="0" smtClean="0"/>
              <a:t>3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 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二： 好的合伙人             </a:t>
            </a:r>
            <a:r>
              <a:rPr lang="en-US" altLang="zh-CN" sz="2800" dirty="0" smtClean="0"/>
              <a:t>5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3</a:t>
            </a:r>
            <a:r>
              <a:rPr lang="en-US" altLang="zh-CN" sz="2400" dirty="0" smtClean="0"/>
              <a:t> </a:t>
            </a:r>
            <a:br>
              <a:rPr lang="en-US" altLang="zh-CN" sz="2400" dirty="0" smtClean="0"/>
            </a:br>
            <a:endParaRPr lang="en-US" altLang="zh-CN" sz="2400" dirty="0" smtClean="0"/>
          </a:p>
        </p:txBody>
      </p:sp>
      <p:sp>
        <p:nvSpPr>
          <p:cNvPr id="62469" name="Rectangle 4"/>
          <p:cNvSpPr>
            <a:spLocks noChangeArrowheads="1"/>
          </p:cNvSpPr>
          <p:nvPr/>
        </p:nvSpPr>
        <p:spPr bwMode="auto">
          <a:xfrm>
            <a:off x="5940152" y="3501008"/>
            <a:ext cx="5966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200" b="1" dirty="0"/>
              <a:t>一</a:t>
            </a:r>
          </a:p>
        </p:txBody>
      </p:sp>
    </p:spTree>
    <p:extLst>
      <p:ext uri="{BB962C8B-B14F-4D97-AF65-F5344CB8AC3E}">
        <p14:creationId xmlns:p14="http://schemas.microsoft.com/office/powerpoint/2010/main" val="1363851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1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1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1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11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1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16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116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116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116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116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D6EBEA-B85F-459C-81D6-D3CE957F5382}" type="slidenum">
              <a:rPr lang="en-US" altLang="zh-CN"/>
              <a:pPr>
                <a:defRPr/>
              </a:pPr>
              <a:t>62</a:t>
            </a:fld>
            <a:endParaRPr lang="en-US" altLang="zh-CN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顿悟</a:t>
            </a:r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556793"/>
            <a:ext cx="8229600" cy="2232248"/>
          </a:xfrm>
        </p:spPr>
        <p:txBody>
          <a:bodyPr/>
          <a:lstStyle/>
          <a:p>
            <a:r>
              <a:rPr lang="zh-CN" altLang="en-US" dirty="0" smtClean="0"/>
              <a:t>第一层次看穿衣戴帽（知识），</a:t>
            </a:r>
          </a:p>
          <a:p>
            <a:r>
              <a:rPr lang="zh-CN" altLang="en-US" dirty="0" smtClean="0"/>
              <a:t>第二层次看待人接物（技能），</a:t>
            </a:r>
          </a:p>
          <a:p>
            <a:r>
              <a:rPr lang="zh-CN" altLang="en-US" dirty="0" smtClean="0"/>
              <a:t>第三层次是看价值观（态度）。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411760" y="4133850"/>
            <a:ext cx="6264275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zh-CN" altLang="en-US" sz="8000" b="1" dirty="0"/>
              <a:t>总结、致谢</a:t>
            </a:r>
          </a:p>
        </p:txBody>
      </p:sp>
    </p:spTree>
    <p:extLst>
      <p:ext uri="{BB962C8B-B14F-4D97-AF65-F5344CB8AC3E}">
        <p14:creationId xmlns:p14="http://schemas.microsoft.com/office/powerpoint/2010/main" val="9657339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54497-4305-42E6-83B2-A75A97B71065}" type="slidenum">
              <a:rPr lang="en-US" altLang="zh-CN"/>
              <a:pPr/>
              <a:t>63</a:t>
            </a:fld>
            <a:endParaRPr lang="en-US" altLang="zh-CN"/>
          </a:p>
        </p:txBody>
      </p:sp>
      <p:sp>
        <p:nvSpPr>
          <p:cNvPr id="159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 </a:t>
            </a:r>
            <a:r>
              <a:rPr lang="zh-CN" altLang="en-US" b="1"/>
              <a:t>测试（限时三分钟）</a:t>
            </a:r>
            <a:r>
              <a:rPr lang="zh-CN" altLang="en-US"/>
              <a:t> </a:t>
            </a:r>
          </a:p>
        </p:txBody>
      </p:sp>
      <p:sp>
        <p:nvSpPr>
          <p:cNvPr id="159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1</a:t>
            </a:r>
            <a:r>
              <a:rPr lang="zh-CN" altLang="en-US" sz="2800" dirty="0"/>
              <a:t>、请先阅读完所有题目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2</a:t>
            </a:r>
            <a:r>
              <a:rPr lang="zh-CN" altLang="en-US" sz="2800" dirty="0"/>
              <a:t>、在这张纸的右上角写下你的大名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3</a:t>
            </a:r>
            <a:r>
              <a:rPr lang="zh-CN" altLang="en-US" sz="2800"/>
              <a:t>、将第二句中的“大名”两个字圈起来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4</a:t>
            </a:r>
            <a:r>
              <a:rPr lang="zh-CN" altLang="en-US" sz="2800" dirty="0"/>
              <a:t>、在这张纸的左上角画五个正方形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5</a:t>
            </a:r>
            <a:r>
              <a:rPr lang="zh-CN" altLang="en-US" sz="2800" dirty="0"/>
              <a:t>、在刚才所划的正方形中画一个十字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6</a:t>
            </a:r>
            <a:r>
              <a:rPr lang="zh-CN" altLang="en-US" sz="2800" dirty="0"/>
              <a:t>、在正方形的四周画一个圆圈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7</a:t>
            </a:r>
            <a:r>
              <a:rPr lang="zh-CN" altLang="en-US" sz="2800" dirty="0"/>
              <a:t>、在这页纸的右下角签上你的名字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8</a:t>
            </a:r>
            <a:r>
              <a:rPr lang="zh-CN" altLang="en-US" sz="2800" dirty="0"/>
              <a:t>、在签名下写三个“好”字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9</a:t>
            </a:r>
            <a:r>
              <a:rPr lang="zh-CN" altLang="en-US" sz="2800" dirty="0"/>
              <a:t>、在右上角的签名下划一道线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10</a:t>
            </a:r>
            <a:r>
              <a:rPr lang="zh-CN" altLang="en-US" sz="2800" dirty="0"/>
              <a:t>、在这页纸的左下角画一个十字</a:t>
            </a:r>
          </a:p>
        </p:txBody>
      </p:sp>
    </p:spTree>
    <p:extLst>
      <p:ext uri="{BB962C8B-B14F-4D97-AF65-F5344CB8AC3E}">
        <p14:creationId xmlns:p14="http://schemas.microsoft.com/office/powerpoint/2010/main" val="44955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B6D911-D857-44BC-A9F1-F97514388648}" type="slidenum">
              <a:rPr lang="en-US" altLang="zh-CN"/>
              <a:pPr/>
              <a:t>64</a:t>
            </a:fld>
            <a:endParaRPr lang="en-US" altLang="zh-CN"/>
          </a:p>
        </p:txBody>
      </p:sp>
      <p:sp>
        <p:nvSpPr>
          <p:cNvPr id="1596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703982"/>
            <a:ext cx="8785101" cy="5821362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11</a:t>
            </a:r>
            <a:r>
              <a:rPr lang="zh-CN" altLang="en-US" sz="2600" dirty="0"/>
              <a:t>、把刚才所画的十字周围加画一个三角形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12</a:t>
            </a:r>
            <a:r>
              <a:rPr lang="zh-CN" altLang="en-US" sz="2600" dirty="0"/>
              <a:t>、在这张纸上计算一下二十五乘十三的答案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13</a:t>
            </a:r>
            <a:r>
              <a:rPr lang="zh-CN" altLang="en-US" sz="2600" dirty="0"/>
              <a:t>、在第八句的好字画一个圆圈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14</a:t>
            </a:r>
            <a:r>
              <a:rPr lang="zh-CN" altLang="en-US" sz="2600" dirty="0"/>
              <a:t>、在你做到这里时，请大喊一声“我最快！”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15</a:t>
            </a:r>
            <a:r>
              <a:rPr lang="zh-CN" altLang="en-US" sz="2600" dirty="0"/>
              <a:t>、如果你完全遵守规定，请大声说“我最好！“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16</a:t>
            </a:r>
            <a:r>
              <a:rPr lang="zh-CN" altLang="en-US" sz="2600" dirty="0"/>
              <a:t>、在这页纸的任何地方计算二十三加三十二的和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17</a:t>
            </a:r>
            <a:r>
              <a:rPr lang="zh-CN" altLang="en-US" sz="2600" dirty="0"/>
              <a:t>、将刚刚的答案减去二十三。再减去十三等于多少？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18</a:t>
            </a:r>
            <a:r>
              <a:rPr lang="zh-CN" altLang="en-US" sz="2600" dirty="0"/>
              <a:t>、在以上所有双数题的题号上画圈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19</a:t>
            </a:r>
            <a:r>
              <a:rPr lang="zh-CN" altLang="en-US" sz="2600" dirty="0"/>
              <a:t>、假如你做到这里，请拍一下桌子，并大声说“遵从指示，我第一！“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20</a:t>
            </a:r>
            <a:r>
              <a:rPr lang="zh-CN" altLang="en-US" sz="2600" dirty="0"/>
              <a:t>、现在你已全部读完，本测试只要做第一及第二题即可。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21</a:t>
            </a:r>
            <a:r>
              <a:rPr lang="zh-CN" altLang="en-US" sz="2600" dirty="0"/>
              <a:t>、已做完者，请勿出声，也不要举手！敬后测试时间到。</a:t>
            </a:r>
          </a:p>
        </p:txBody>
      </p:sp>
    </p:spTree>
    <p:extLst>
      <p:ext uri="{BB962C8B-B14F-4D97-AF65-F5344CB8AC3E}">
        <p14:creationId xmlns:p14="http://schemas.microsoft.com/office/powerpoint/2010/main" val="2448523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7BEB50-0A12-4003-9423-0CBD9FDE23B5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选择成为什么样的领导者</a:t>
            </a:r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395536" y="1698915"/>
            <a:ext cx="1211263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prstClr val="black"/>
                </a:solidFill>
              </a:rPr>
              <a:t>精品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prstClr val="black"/>
                </a:solidFill>
              </a:rPr>
              <a:t>次品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prstClr val="black"/>
                </a:solidFill>
              </a:rPr>
              <a:t>废品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prstClr val="black"/>
                </a:solidFill>
              </a:rPr>
              <a:t>毒品</a:t>
            </a:r>
          </a:p>
        </p:txBody>
      </p:sp>
    </p:spTree>
    <p:extLst>
      <p:ext uri="{BB962C8B-B14F-4D97-AF65-F5344CB8AC3E}">
        <p14:creationId xmlns:p14="http://schemas.microsoft.com/office/powerpoint/2010/main" val="1663670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718DD6-810C-4A38-9BED-FB7E80ECE863}" type="slidenum">
              <a:rPr lang="en-US" altLang="zh-CN"/>
              <a:pPr>
                <a:defRPr/>
              </a:pPr>
              <a:t>8</a:t>
            </a:fld>
            <a:endParaRPr lang="en-US" altLang="zh-CN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727277" y="2183805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157614" y="2183805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7648277" y="2183805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4727277" y="3623667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7740352" y="5157192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6105227" y="5136555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4716164" y="5207992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7657802" y="3582392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6156027" y="3623667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7128792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b="1" dirty="0"/>
              <a:t>中层管理 </a:t>
            </a:r>
            <a:r>
              <a:rPr lang="en-US" altLang="zh-CN" b="1" dirty="0"/>
              <a:t>· </a:t>
            </a:r>
            <a:r>
              <a:rPr lang="zh-CN" altLang="zh-CN" b="1" dirty="0"/>
              <a:t>高绩效管理</a:t>
            </a:r>
            <a:r>
              <a:rPr lang="zh-CN" altLang="zh-CN" b="1" dirty="0" smtClean="0"/>
              <a:t>修炼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二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5797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79512" y="1628801"/>
            <a:ext cx="8229600" cy="576064"/>
          </a:xfrm>
        </p:spPr>
        <p:txBody>
          <a:bodyPr/>
          <a:lstStyle/>
          <a:p>
            <a:r>
              <a:rPr lang="zh-CN" altLang="en-US" b="1" dirty="0"/>
              <a:t>员工</a:t>
            </a:r>
            <a:r>
              <a:rPr lang="zh-CN" altLang="zh-CN" b="1" dirty="0"/>
              <a:t>晋升之道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建立</a:t>
            </a:r>
            <a:r>
              <a:rPr lang="zh-CN" altLang="en-US" b="1" dirty="0"/>
              <a:t>目标的事业</a:t>
            </a:r>
            <a:r>
              <a:rPr lang="zh-CN" altLang="en-US" b="1" dirty="0" smtClean="0"/>
              <a:t>素养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2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2600</Words>
  <Application>Microsoft Office PowerPoint</Application>
  <PresentationFormat>全屏显示(4:3)</PresentationFormat>
  <Paragraphs>545</Paragraphs>
  <Slides>64</Slides>
  <Notes>36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64</vt:i4>
      </vt:variant>
    </vt:vector>
  </HeadingPairs>
  <TitlesOfParts>
    <vt:vector size="65" baseType="lpstr">
      <vt:lpstr>1_Office 主题​​</vt:lpstr>
      <vt:lpstr>PowerPoint 演示文稿</vt:lpstr>
      <vt:lpstr>开始前的两个问题</vt:lpstr>
      <vt:lpstr>企业管理</vt:lpstr>
      <vt:lpstr>员工与企业的关系识别</vt:lpstr>
      <vt:lpstr>中层管理 · 高绩效管理修炼一</vt:lpstr>
      <vt:lpstr>自我突破的思想沉淀</vt:lpstr>
      <vt:lpstr>选择成为什么样的领导者</vt:lpstr>
      <vt:lpstr>中层管理 · 高绩效管理修炼二</vt:lpstr>
      <vt:lpstr>建立目标的事业素养</vt:lpstr>
      <vt:lpstr>思维的困惑</vt:lpstr>
      <vt:lpstr>目标制定的SMART原则</vt:lpstr>
      <vt:lpstr>员工成长之路</vt:lpstr>
      <vt:lpstr>中层管理 · 高绩效管理修炼三</vt:lpstr>
      <vt:lpstr>PowerPoint 演示文稿</vt:lpstr>
      <vt:lpstr>核心态度带来的核心突破</vt:lpstr>
      <vt:lpstr>中层管理 · 高绩效管理修炼四</vt:lpstr>
      <vt:lpstr>时间象限</vt:lpstr>
      <vt:lpstr>时间规划</vt:lpstr>
      <vt:lpstr>计划你的工作，工作你的计划</vt:lpstr>
      <vt:lpstr>时间，工作在什么地方</vt:lpstr>
      <vt:lpstr>标准执行方法</vt:lpstr>
      <vt:lpstr>乌龟图——分解</vt:lpstr>
      <vt:lpstr>中层管理 · 高绩效管理修炼五</vt:lpstr>
      <vt:lpstr>课堂练习：测试您的性格轮廓</vt:lpstr>
      <vt:lpstr>PowerPoint 演示文稿</vt:lpstr>
      <vt:lpstr>PowerPoint 演示文稿</vt:lpstr>
      <vt:lpstr>PowerPoint 演示文稿</vt:lpstr>
      <vt:lpstr>PowerPoint 演示文稿</vt:lpstr>
      <vt:lpstr>结果</vt:lpstr>
      <vt:lpstr>活泼型性格（S）   外向·多言·乐观 </vt:lpstr>
      <vt:lpstr>力量型性格（C）   外向·行动者·乐观</vt:lpstr>
      <vt:lpstr>完美型性格（M）内向·思考者·悲观</vt:lpstr>
      <vt:lpstr>和平型性格（P） 内向·旁观者·悲观</vt:lpstr>
      <vt:lpstr>性格轮廓</vt:lpstr>
      <vt:lpstr>认识自己</vt:lpstr>
      <vt:lpstr>积极地身体语言</vt:lpstr>
      <vt:lpstr>积极地身体语言</vt:lpstr>
      <vt:lpstr>积极地身体语言</vt:lpstr>
      <vt:lpstr>积极地身体语言</vt:lpstr>
      <vt:lpstr>消极的身体语言</vt:lpstr>
      <vt:lpstr>消极的身体语言</vt:lpstr>
      <vt:lpstr>消极的身体语言</vt:lpstr>
      <vt:lpstr>消极的身体语言</vt:lpstr>
      <vt:lpstr>沟通是什么</vt:lpstr>
      <vt:lpstr>团队的定义</vt:lpstr>
      <vt:lpstr>与上级的沟通</vt:lpstr>
      <vt:lpstr>与下级的沟通</vt:lpstr>
      <vt:lpstr>平级沟通</vt:lpstr>
      <vt:lpstr>冲突管理</vt:lpstr>
      <vt:lpstr>万能激励手段</vt:lpstr>
      <vt:lpstr>标准赞美</vt:lpstr>
      <vt:lpstr>PowerPoint 演示文稿</vt:lpstr>
      <vt:lpstr>我们被什么激励着？</vt:lpstr>
      <vt:lpstr>正激励</vt:lpstr>
      <vt:lpstr>直至人心的激励</vt:lpstr>
      <vt:lpstr>中层管理 · 高绩效管理修炼六</vt:lpstr>
      <vt:lpstr>领导素养</vt:lpstr>
      <vt:lpstr>领导（Leadership)</vt:lpstr>
      <vt:lpstr>职业形象与礼仪的构成要素</vt:lpstr>
      <vt:lpstr>优秀员工，工作之外的修炼</vt:lpstr>
      <vt:lpstr>事业成功十大关键报告 </vt:lpstr>
      <vt:lpstr>顿悟</vt:lpstr>
      <vt:lpstr> 测试（限时三分钟）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董玉川</dc:creator>
  <cp:lastModifiedBy>Administrator</cp:lastModifiedBy>
  <cp:revision>46</cp:revision>
  <dcterms:created xsi:type="dcterms:W3CDTF">2013-05-14T13:46:59Z</dcterms:created>
  <dcterms:modified xsi:type="dcterms:W3CDTF">2014-06-13T08:51:12Z</dcterms:modified>
</cp:coreProperties>
</file>