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0" r:id="rId2"/>
  </p:sldMasterIdLst>
  <p:notesMasterIdLst>
    <p:notesMasterId r:id="rId140"/>
  </p:notesMasterIdLst>
  <p:sldIdLst>
    <p:sldId id="256" r:id="rId3"/>
    <p:sldId id="398" r:id="rId4"/>
    <p:sldId id="550" r:id="rId5"/>
    <p:sldId id="551" r:id="rId6"/>
    <p:sldId id="761" r:id="rId7"/>
    <p:sldId id="762" r:id="rId8"/>
    <p:sldId id="553" r:id="rId9"/>
    <p:sldId id="763" r:id="rId10"/>
    <p:sldId id="766" r:id="rId11"/>
    <p:sldId id="674" r:id="rId12"/>
    <p:sldId id="759" r:id="rId13"/>
    <p:sldId id="760" r:id="rId14"/>
    <p:sldId id="623" r:id="rId15"/>
    <p:sldId id="708" r:id="rId16"/>
    <p:sldId id="710" r:id="rId17"/>
    <p:sldId id="772" r:id="rId18"/>
    <p:sldId id="775" r:id="rId19"/>
    <p:sldId id="776" r:id="rId20"/>
    <p:sldId id="778" r:id="rId21"/>
    <p:sldId id="779" r:id="rId22"/>
    <p:sldId id="780" r:id="rId23"/>
    <p:sldId id="781" r:id="rId24"/>
    <p:sldId id="782" r:id="rId25"/>
    <p:sldId id="785" r:id="rId26"/>
    <p:sldId id="786" r:id="rId27"/>
    <p:sldId id="787" r:id="rId28"/>
    <p:sldId id="788" r:id="rId29"/>
    <p:sldId id="790" r:id="rId30"/>
    <p:sldId id="791" r:id="rId31"/>
    <p:sldId id="792" r:id="rId32"/>
    <p:sldId id="793" r:id="rId33"/>
    <p:sldId id="794" r:id="rId34"/>
    <p:sldId id="796" r:id="rId35"/>
    <p:sldId id="799" r:id="rId36"/>
    <p:sldId id="800" r:id="rId37"/>
    <p:sldId id="801" r:id="rId38"/>
    <p:sldId id="803" r:id="rId39"/>
    <p:sldId id="804" r:id="rId40"/>
    <p:sldId id="805" r:id="rId41"/>
    <p:sldId id="806" r:id="rId42"/>
    <p:sldId id="810" r:id="rId43"/>
    <p:sldId id="811" r:id="rId44"/>
    <p:sldId id="812" r:id="rId45"/>
    <p:sldId id="807" r:id="rId46"/>
    <p:sldId id="808" r:id="rId47"/>
    <p:sldId id="809" r:id="rId48"/>
    <p:sldId id="813" r:id="rId49"/>
    <p:sldId id="819" r:id="rId50"/>
    <p:sldId id="820" r:id="rId51"/>
    <p:sldId id="822" r:id="rId52"/>
    <p:sldId id="823" r:id="rId53"/>
    <p:sldId id="842" r:id="rId54"/>
    <p:sldId id="821" r:id="rId55"/>
    <p:sldId id="825" r:id="rId56"/>
    <p:sldId id="826" r:id="rId57"/>
    <p:sldId id="837" r:id="rId58"/>
    <p:sldId id="839" r:id="rId59"/>
    <p:sldId id="596" r:id="rId60"/>
    <p:sldId id="597" r:id="rId61"/>
    <p:sldId id="599" r:id="rId62"/>
    <p:sldId id="600" r:id="rId63"/>
    <p:sldId id="601" r:id="rId64"/>
    <p:sldId id="602" r:id="rId65"/>
    <p:sldId id="603" r:id="rId66"/>
    <p:sldId id="607" r:id="rId67"/>
    <p:sldId id="608" r:id="rId68"/>
    <p:sldId id="609" r:id="rId69"/>
    <p:sldId id="868" r:id="rId70"/>
    <p:sldId id="843" r:id="rId71"/>
    <p:sldId id="871" r:id="rId72"/>
    <p:sldId id="869" r:id="rId73"/>
    <p:sldId id="870" r:id="rId74"/>
    <p:sldId id="844" r:id="rId75"/>
    <p:sldId id="845" r:id="rId76"/>
    <p:sldId id="846" r:id="rId77"/>
    <p:sldId id="847" r:id="rId78"/>
    <p:sldId id="848" r:id="rId79"/>
    <p:sldId id="849" r:id="rId80"/>
    <p:sldId id="850" r:id="rId81"/>
    <p:sldId id="851" r:id="rId82"/>
    <p:sldId id="852" r:id="rId83"/>
    <p:sldId id="858" r:id="rId84"/>
    <p:sldId id="864" r:id="rId85"/>
    <p:sldId id="865" r:id="rId86"/>
    <p:sldId id="611" r:id="rId87"/>
    <p:sldId id="612" r:id="rId88"/>
    <p:sldId id="613" r:id="rId89"/>
    <p:sldId id="614" r:id="rId90"/>
    <p:sldId id="615" r:id="rId91"/>
    <p:sldId id="616" r:id="rId92"/>
    <p:sldId id="617" r:id="rId93"/>
    <p:sldId id="618" r:id="rId94"/>
    <p:sldId id="619" r:id="rId95"/>
    <p:sldId id="620" r:id="rId96"/>
    <p:sldId id="621" r:id="rId97"/>
    <p:sldId id="622" r:id="rId98"/>
    <p:sldId id="872" r:id="rId99"/>
    <p:sldId id="875" r:id="rId100"/>
    <p:sldId id="876" r:id="rId101"/>
    <p:sldId id="879" r:id="rId102"/>
    <p:sldId id="880" r:id="rId103"/>
    <p:sldId id="932" r:id="rId104"/>
    <p:sldId id="931" r:id="rId105"/>
    <p:sldId id="933" r:id="rId106"/>
    <p:sldId id="930" r:id="rId107"/>
    <p:sldId id="912" r:id="rId108"/>
    <p:sldId id="913" r:id="rId109"/>
    <p:sldId id="914" r:id="rId110"/>
    <p:sldId id="915" r:id="rId111"/>
    <p:sldId id="916" r:id="rId112"/>
    <p:sldId id="917" r:id="rId113"/>
    <p:sldId id="918" r:id="rId114"/>
    <p:sldId id="919" r:id="rId115"/>
    <p:sldId id="920" r:id="rId116"/>
    <p:sldId id="921" r:id="rId117"/>
    <p:sldId id="922" r:id="rId118"/>
    <p:sldId id="923" r:id="rId119"/>
    <p:sldId id="924" r:id="rId120"/>
    <p:sldId id="925" r:id="rId121"/>
    <p:sldId id="926" r:id="rId122"/>
    <p:sldId id="927" r:id="rId123"/>
    <p:sldId id="928" r:id="rId124"/>
    <p:sldId id="929" r:id="rId125"/>
    <p:sldId id="911" r:id="rId126"/>
    <p:sldId id="884" r:id="rId127"/>
    <p:sldId id="888" r:id="rId128"/>
    <p:sldId id="893" r:id="rId129"/>
    <p:sldId id="894" r:id="rId130"/>
    <p:sldId id="896" r:id="rId131"/>
    <p:sldId id="897" r:id="rId132"/>
    <p:sldId id="903" r:id="rId133"/>
    <p:sldId id="904" r:id="rId134"/>
    <p:sldId id="906" r:id="rId135"/>
    <p:sldId id="908" r:id="rId136"/>
    <p:sldId id="909" r:id="rId137"/>
    <p:sldId id="910" r:id="rId138"/>
    <p:sldId id="934" r:id="rId139"/>
  </p:sldIdLst>
  <p:sldSz cx="9144000" cy="6858000" type="screen4x3"/>
  <p:notesSz cx="6858000" cy="9144000"/>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0000CC"/>
    <a:srgbClr val="6DBB08"/>
    <a:srgbClr val="BF1E2D"/>
    <a:srgbClr val="6A8B25"/>
    <a:srgbClr val="CBCBCB"/>
    <a:srgbClr val="FF6600"/>
    <a:srgbClr val="E7E3E7"/>
    <a:srgbClr val="AAAAAA"/>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563" autoAdjust="0"/>
  </p:normalViewPr>
  <p:slideViewPr>
    <p:cSldViewPr>
      <p:cViewPr varScale="1">
        <p:scale>
          <a:sx n="63" d="100"/>
          <a:sy n="63" d="100"/>
        </p:scale>
        <p:origin x="-1584" y="-108"/>
      </p:cViewPr>
      <p:guideLst>
        <p:guide orient="horz" pos="285"/>
        <p:guide orient="horz" pos="165"/>
        <p:guide orient="horz" pos="3891"/>
        <p:guide orient="horz" pos="771"/>
        <p:guide pos="295"/>
        <p:guide pos="5513"/>
        <p:guide pos="2880"/>
      </p:guideLst>
    </p:cSldViewPr>
  </p:slideViewPr>
  <p:outlineViewPr>
    <p:cViewPr>
      <p:scale>
        <a:sx n="33" d="100"/>
        <a:sy n="33" d="100"/>
      </p:scale>
      <p:origin x="0" y="48840"/>
    </p:cViewPr>
    <p:sldLst>
      <p:sld r:id="rId1" collapse="1"/>
      <p:sld r:id="rId2" collapse="1"/>
      <p:sld r:id="rId3" collapse="1"/>
    </p:sldLst>
  </p:outlineViewPr>
  <p:notesTextViewPr>
    <p:cViewPr>
      <p:scale>
        <a:sx n="100" d="100"/>
        <a:sy n="100" d="100"/>
      </p:scale>
      <p:origin x="0" y="0"/>
    </p:cViewPr>
  </p:notesTextViewPr>
  <p:gridSpacing cx="73733025" cy="73733025"/>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_rels/viewProps.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slide" Target="slides/slide72.xml"/><Relationship Id="rId1" Type="http://schemas.openxmlformats.org/officeDocument/2006/relationships/slide" Target="slides/slide7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微软雅黑" pitchFamily="34" charset="-122"/>
              </a:defRPr>
            </a:lvl1pPr>
          </a:lstStyle>
          <a:p>
            <a:endParaRPr lang="zh-CN" altLang="zh-CN"/>
          </a:p>
        </p:txBody>
      </p:sp>
      <p:sp>
        <p:nvSpPr>
          <p:cNvPr id="3075" name="日期占位符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ea typeface="黑体" pitchFamily="49" charset="-122"/>
              </a:defRPr>
            </a:lvl1pPr>
          </a:lstStyle>
          <a:p>
            <a:fld id="{89CF161B-10F5-40DD-A128-CD7062AE7512}" type="datetime1">
              <a:rPr lang="zh-CN" altLang="en-US"/>
              <a:pPr/>
              <a:t>2014/8/21</a:t>
            </a:fld>
            <a:endParaRPr lang="zh-CN" altLang="en-US" sz="1200">
              <a:ea typeface="微软雅黑" pitchFamily="34" charset="-122"/>
            </a:endParaRPr>
          </a:p>
        </p:txBody>
      </p:sp>
      <p:sp>
        <p:nvSpPr>
          <p:cNvPr id="3076" name="幻灯片图像占位符 3"/>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3077" name="备注占位符 4"/>
          <p:cNvSpPr>
            <a:spLocks noGrp="1" noRot="1" noChangeAspect="1" noChangeArrowheads="1"/>
          </p:cNvSpPr>
          <p:nvPr/>
        </p:nvSpPr>
        <p:spPr bwMode="auto">
          <a:xfrm>
            <a:off x="685800" y="4343400"/>
            <a:ext cx="5486400" cy="4114800"/>
          </a:xfrm>
          <a:prstGeom prst="rect">
            <a:avLst/>
          </a:prstGeom>
          <a:noFill/>
          <a:ln w="9525">
            <a:noFill/>
            <a:miter lim="800000"/>
            <a:headEnd/>
            <a:tailEnd/>
          </a:ln>
        </p:spPr>
        <p:txBody>
          <a:bodyPr anchor="ctr"/>
          <a:lstStyle/>
          <a:p>
            <a:pPr defTabSz="0">
              <a:spcBef>
                <a:spcPct val="30000"/>
              </a:spcBef>
              <a:buFontTx/>
              <a:buNone/>
            </a:pPr>
            <a:r>
              <a:rPr lang="zh-CN" sz="1200"/>
              <a:t>单击此处编辑母版文本样式</a:t>
            </a:r>
          </a:p>
          <a:p>
            <a:pPr defTabSz="0">
              <a:spcBef>
                <a:spcPct val="30000"/>
              </a:spcBef>
              <a:buFontTx/>
              <a:buNone/>
            </a:pPr>
            <a:r>
              <a:rPr lang="zh-CN" sz="1200"/>
              <a:t>第二级</a:t>
            </a:r>
          </a:p>
          <a:p>
            <a:pPr defTabSz="0">
              <a:spcBef>
                <a:spcPct val="30000"/>
              </a:spcBef>
              <a:buFontTx/>
              <a:buNone/>
            </a:pPr>
            <a:r>
              <a:rPr lang="zh-CN" sz="1200"/>
              <a:t>第三级</a:t>
            </a:r>
          </a:p>
          <a:p>
            <a:pPr defTabSz="0">
              <a:spcBef>
                <a:spcPct val="30000"/>
              </a:spcBef>
              <a:buFontTx/>
              <a:buNone/>
            </a:pPr>
            <a:r>
              <a:rPr lang="zh-CN" sz="1200"/>
              <a:t>第四级</a:t>
            </a:r>
          </a:p>
          <a:p>
            <a:pPr defTabSz="0">
              <a:spcBef>
                <a:spcPct val="30000"/>
              </a:spcBef>
              <a:buFontTx/>
              <a:buNone/>
            </a:pPr>
            <a:r>
              <a:rPr lang="zh-CN" sz="1200"/>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微软雅黑" pitchFamily="34" charset="-122"/>
              </a:defRPr>
            </a:lvl1pPr>
          </a:lstStyle>
          <a:p>
            <a:endParaRPr lang="zh-CN" altLang="zh-CN"/>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ea typeface="黑体" pitchFamily="49" charset="-122"/>
              </a:defRPr>
            </a:lvl1pPr>
          </a:lstStyle>
          <a:p>
            <a:fld id="{33EC4C71-50A3-4DD1-A207-8B0111078FDB}" type="slidenum">
              <a:rPr lang="zh-CN" altLang="en-US"/>
              <a:pPr/>
              <a:t>‹#›</a:t>
            </a:fld>
            <a:endParaRPr lang="zh-CN" altLang="en-US" sz="1200">
              <a:ea typeface="微软雅黑" pitchFamily="34" charset="-122"/>
            </a:endParaRPr>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85.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87.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view/1337840.htm" TargetMode="External"/><Relationship Id="rId2" Type="http://schemas.openxmlformats.org/officeDocument/2006/relationships/slide" Target="../slides/slide100.xml"/><Relationship Id="rId1" Type="http://schemas.openxmlformats.org/officeDocument/2006/relationships/notesMaster" Target="../notesMasters/notesMaster1.xml"/><Relationship Id="rId5" Type="http://schemas.openxmlformats.org/officeDocument/2006/relationships/hyperlink" Target="/view/1363504.htm" TargetMode="External"/><Relationship Id="rId4" Type="http://schemas.openxmlformats.org/officeDocument/2006/relationships/hyperlink" Target="/view/1189795.htm"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wiki/%E9%AB%98%E6%95%88%E5%9B%A2%E9%98%9F"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3495F90-140A-44DE-8EC9-1C24242BC279}" type="slidenum">
              <a:rPr lang="en-US" altLang="zh-TW"/>
              <a:pPr/>
              <a:t>3</a:t>
            </a:fld>
            <a:endParaRPr lang="en-US" altLang="zh-TW"/>
          </a:p>
        </p:txBody>
      </p:sp>
      <p:sp>
        <p:nvSpPr>
          <p:cNvPr id="1724418" name="Rectangle 2"/>
          <p:cNvSpPr>
            <a:spLocks noGrp="1" noRot="1" noChangeAspect="1" noChangeArrowheads="1" noTextEdit="1"/>
          </p:cNvSpPr>
          <p:nvPr>
            <p:ph type="sldImg"/>
          </p:nvPr>
        </p:nvSpPr>
        <p:spPr>
          <a:xfrm>
            <a:off x="1143000" y="685800"/>
            <a:ext cx="4572000" cy="3429000"/>
          </a:xfrm>
          <a:ln/>
        </p:spPr>
      </p:sp>
      <p:sp>
        <p:nvSpPr>
          <p:cNvPr id="1724419" name="Rectangle 3"/>
          <p:cNvSpPr>
            <a:spLocks noGrp="1" noChangeArrowheads="1"/>
          </p:cNvSpPr>
          <p:nvPr>
            <p:ph type="body" idx="1"/>
          </p:nvPr>
        </p:nvSpPr>
        <p:spPr>
          <a:xfrm>
            <a:off x="685958" y="4342722"/>
            <a:ext cx="5486084" cy="4114951"/>
          </a:xfrm>
          <a:prstGeom prst="rect">
            <a:avLst/>
          </a:prstGeom>
        </p:spPr>
        <p:txBody>
          <a:bodyPr lIns="88615" tIns="44307" rIns="88615" bIns="44307"/>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幻灯片图像占位符 1"/>
          <p:cNvSpPr>
            <a:spLocks noGrp="1" noRot="1" noChangeAspect="1" noTextEdit="1"/>
          </p:cNvSpPr>
          <p:nvPr>
            <p:ph type="sldImg"/>
          </p:nvPr>
        </p:nvSpPr>
        <p:spPr>
          <a:ln/>
        </p:spPr>
      </p:sp>
      <p:sp>
        <p:nvSpPr>
          <p:cNvPr id="211971" name="备注占位符 2"/>
          <p:cNvSpPr>
            <a:spLocks noGrp="1"/>
          </p:cNvSpPr>
          <p:nvPr>
            <p:ph type="body" idx="1"/>
          </p:nvPr>
        </p:nvSpPr>
        <p:spPr>
          <a:xfrm>
            <a:off x="685800" y="4343400"/>
            <a:ext cx="5486400" cy="4114800"/>
          </a:xfrm>
          <a:prstGeom prst="rect">
            <a:avLst/>
          </a:prstGeom>
          <a:noFill/>
          <a:ln/>
        </p:spPr>
        <p:txBody>
          <a:bodyPr/>
          <a:lstStyle/>
          <a:p>
            <a:endParaRPr lang="zh-CN" altLang="en-US" smtClean="0"/>
          </a:p>
        </p:txBody>
      </p:sp>
      <p:sp>
        <p:nvSpPr>
          <p:cNvPr id="4" name="灯片编号占位符 3"/>
          <p:cNvSpPr>
            <a:spLocks noGrp="1"/>
          </p:cNvSpPr>
          <p:nvPr>
            <p:ph type="sldNum" sz="quarter" idx="5"/>
          </p:nvPr>
        </p:nvSpPr>
        <p:spPr/>
        <p:txBody>
          <a:bodyPr/>
          <a:lstStyle/>
          <a:p>
            <a:pPr>
              <a:defRPr/>
            </a:pPr>
            <a:fld id="{42D521A5-C1A0-4F7B-863A-750CA7575F68}" type="slidenum">
              <a:rPr lang="zh-CN" altLang="en-US" smtClean="0"/>
              <a:pPr>
                <a:defRPr/>
              </a:pPr>
              <a:t>33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幻灯片图像占位符 1"/>
          <p:cNvSpPr>
            <a:spLocks noGrp="1" noRot="1" noChangeAspect="1" noTextEdit="1"/>
          </p:cNvSpPr>
          <p:nvPr>
            <p:ph type="sldImg"/>
          </p:nvPr>
        </p:nvSpPr>
        <p:spPr>
          <a:ln/>
        </p:spPr>
      </p:sp>
      <p:sp>
        <p:nvSpPr>
          <p:cNvPr id="210947" name="备注占位符 2"/>
          <p:cNvSpPr>
            <a:spLocks noGrp="1"/>
          </p:cNvSpPr>
          <p:nvPr>
            <p:ph type="body" idx="1"/>
          </p:nvPr>
        </p:nvSpPr>
        <p:spPr>
          <a:xfrm>
            <a:off x="685800" y="4343400"/>
            <a:ext cx="5486400" cy="4114800"/>
          </a:xfrm>
          <a:prstGeom prst="rect">
            <a:avLst/>
          </a:prstGeom>
          <a:noFill/>
          <a:ln/>
        </p:spPr>
        <p:txBody>
          <a:bodyPr/>
          <a:lstStyle/>
          <a:p>
            <a:endParaRPr lang="zh-CN" altLang="en-US" smtClean="0"/>
          </a:p>
        </p:txBody>
      </p:sp>
      <p:sp>
        <p:nvSpPr>
          <p:cNvPr id="4" name="灯片编号占位符 3"/>
          <p:cNvSpPr>
            <a:spLocks noGrp="1"/>
          </p:cNvSpPr>
          <p:nvPr>
            <p:ph type="sldNum" sz="quarter" idx="5"/>
          </p:nvPr>
        </p:nvSpPr>
        <p:spPr/>
        <p:txBody>
          <a:bodyPr/>
          <a:lstStyle/>
          <a:p>
            <a:pPr>
              <a:defRPr/>
            </a:pPr>
            <a:fld id="{80C21D7A-4C34-40DB-81DA-A48FC2424CCC}" type="slidenum">
              <a:rPr lang="zh-CN" altLang="en-US" smtClean="0"/>
              <a:pPr>
                <a:defRPr/>
              </a:pPr>
              <a:t>34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幻灯片图像占位符 1"/>
          <p:cNvSpPr>
            <a:spLocks noGrp="1" noRot="1" noChangeAspect="1" noTextEdit="1"/>
          </p:cNvSpPr>
          <p:nvPr>
            <p:ph type="sldImg"/>
          </p:nvPr>
        </p:nvSpPr>
        <p:spPr>
          <a:ln/>
        </p:spPr>
      </p:sp>
      <p:sp>
        <p:nvSpPr>
          <p:cNvPr id="209923" name="备注占位符 2"/>
          <p:cNvSpPr>
            <a:spLocks noGrp="1"/>
          </p:cNvSpPr>
          <p:nvPr>
            <p:ph type="body" idx="1"/>
          </p:nvPr>
        </p:nvSpPr>
        <p:spPr>
          <a:xfrm>
            <a:off x="685800" y="4343400"/>
            <a:ext cx="5486400" cy="4114800"/>
          </a:xfrm>
          <a:prstGeom prst="rect">
            <a:avLst/>
          </a:prstGeom>
          <a:noFill/>
          <a:ln/>
        </p:spPr>
        <p:txBody>
          <a:bodyPr/>
          <a:lstStyle/>
          <a:p>
            <a:endParaRPr lang="zh-CN" altLang="en-US" smtClean="0"/>
          </a:p>
        </p:txBody>
      </p:sp>
      <p:sp>
        <p:nvSpPr>
          <p:cNvPr id="4" name="灯片编号占位符 3"/>
          <p:cNvSpPr>
            <a:spLocks noGrp="1"/>
          </p:cNvSpPr>
          <p:nvPr>
            <p:ph type="sldNum" sz="quarter" idx="5"/>
          </p:nvPr>
        </p:nvSpPr>
        <p:spPr/>
        <p:txBody>
          <a:bodyPr/>
          <a:lstStyle/>
          <a:p>
            <a:pPr>
              <a:defRPr/>
            </a:pPr>
            <a:fld id="{D0C49DC1-700B-4745-B170-93AA0DF51B7E}" type="slidenum">
              <a:rPr lang="zh-CN" altLang="en-US" smtClean="0"/>
              <a:pPr>
                <a:defRPr/>
              </a:pPr>
              <a:t>35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3000" y="685800"/>
            <a:ext cx="4572000" cy="3429000"/>
          </a:xfrm>
          <a:ln/>
        </p:spPr>
      </p:sp>
      <p:sp>
        <p:nvSpPr>
          <p:cNvPr id="66563" name="Rectangle 3"/>
          <p:cNvSpPr>
            <a:spLocks noGrp="1" noChangeArrowheads="1"/>
          </p:cNvSpPr>
          <p:nvPr>
            <p:ph type="body" idx="1"/>
          </p:nvPr>
        </p:nvSpPr>
        <p:spPr>
          <a:xfrm>
            <a:off x="685494" y="4342939"/>
            <a:ext cx="5487013" cy="4116005"/>
          </a:xfrm>
          <a:prstGeom prst="rect">
            <a:avLst/>
          </a:prstGeom>
          <a:noFill/>
          <a:ln/>
        </p:spPr>
        <p:txBody>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3000" y="685800"/>
            <a:ext cx="4572000" cy="3429000"/>
          </a:xfrm>
          <a:ln/>
        </p:spPr>
      </p:sp>
      <p:sp>
        <p:nvSpPr>
          <p:cNvPr id="72707" name="Rectangle 3"/>
          <p:cNvSpPr>
            <a:spLocks noGrp="1" noChangeArrowheads="1"/>
          </p:cNvSpPr>
          <p:nvPr>
            <p:ph type="body" idx="1"/>
          </p:nvPr>
        </p:nvSpPr>
        <p:spPr>
          <a:xfrm>
            <a:off x="685494" y="4342939"/>
            <a:ext cx="5487013" cy="4116005"/>
          </a:xfrm>
          <a:prstGeom prst="rect">
            <a:avLst/>
          </a:prstGeom>
          <a:noFill/>
          <a:ln/>
        </p:spPr>
        <p:txBody>
          <a:bodyPr/>
          <a:lstStyle/>
          <a:p>
            <a:r>
              <a:rPr lang="en-US" altLang="zh-CN" smtClean="0"/>
              <a:t>A=Agreed On; Attainable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幻灯片图像占位符 1"/>
          <p:cNvSpPr>
            <a:spLocks noGrp="1" noRot="1" noChangeAspect="1" noTextEdit="1"/>
          </p:cNvSpPr>
          <p:nvPr>
            <p:ph type="sldImg"/>
          </p:nvPr>
        </p:nvSpPr>
        <p:spPr>
          <a:ln/>
        </p:spPr>
      </p:sp>
      <p:sp>
        <p:nvSpPr>
          <p:cNvPr id="230403" name="备注占位符 2"/>
          <p:cNvSpPr>
            <a:spLocks noGrp="1"/>
          </p:cNvSpPr>
          <p:nvPr>
            <p:ph type="body" idx="1"/>
          </p:nvPr>
        </p:nvSpPr>
        <p:spPr>
          <a:xfrm>
            <a:off x="685800" y="4343400"/>
            <a:ext cx="5486400" cy="4114800"/>
          </a:xfrm>
          <a:prstGeom prst="rect">
            <a:avLst/>
          </a:prstGeom>
          <a:noFill/>
          <a:ln/>
        </p:spPr>
        <p:txBody>
          <a:bodyPr/>
          <a:lstStyle/>
          <a:p>
            <a:pPr eaLnBrk="1" hangingPunct="1">
              <a:lnSpc>
                <a:spcPct val="80000"/>
              </a:lnSpc>
            </a:pPr>
            <a:endParaRPr lang="en-US" altLang="zh-CN" smtClean="0"/>
          </a:p>
        </p:txBody>
      </p:sp>
      <p:sp>
        <p:nvSpPr>
          <p:cNvPr id="139268" name="灯片编号占位符 3"/>
          <p:cNvSpPr>
            <a:spLocks noGrp="1"/>
          </p:cNvSpPr>
          <p:nvPr>
            <p:ph type="sldNum" sz="quarter" idx="5"/>
          </p:nvPr>
        </p:nvSpPr>
        <p:spPr/>
        <p:txBody>
          <a:bodyPr/>
          <a:lstStyle/>
          <a:p>
            <a:pPr>
              <a:defRPr/>
            </a:pPr>
            <a:fld id="{52AFECB9-6037-408C-A47B-BEF0069CEE39}" type="slidenum">
              <a:rPr lang="zh-CN" altLang="zh-CN" smtClean="0"/>
              <a:pPr>
                <a:defRPr/>
              </a:pPr>
              <a:t>59</a:t>
            </a:fld>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143000" y="684213"/>
            <a:ext cx="4562475" cy="3422650"/>
          </a:xfrm>
          <a:ln/>
        </p:spPr>
      </p:sp>
      <p:sp>
        <p:nvSpPr>
          <p:cNvPr id="247811" name="Rectangle 3"/>
          <p:cNvSpPr>
            <a:spLocks noGrp="1" noChangeArrowheads="1"/>
          </p:cNvSpPr>
          <p:nvPr>
            <p:ph type="body" idx="1"/>
          </p:nvPr>
        </p:nvSpPr>
        <p:spPr>
          <a:xfrm>
            <a:off x="909638" y="4338638"/>
            <a:ext cx="5030787" cy="4111625"/>
          </a:xfrm>
          <a:prstGeom prst="rect">
            <a:avLst/>
          </a:prstGeom>
          <a:noFill/>
          <a:ln/>
        </p:spPr>
        <p:txBody>
          <a:bodyPr/>
          <a:lstStyle/>
          <a:p>
            <a:pPr eaLnBrk="1" hangingPunct="1"/>
            <a:endParaRPr lang="zh-CN"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xfrm>
            <a:off x="685800" y="4343400"/>
            <a:ext cx="5486400" cy="4114800"/>
          </a:xfrm>
          <a:prstGeom prst="rect">
            <a:avLst/>
          </a:prstGeom>
          <a:noFill/>
          <a:ln/>
        </p:spPr>
        <p:txBody>
          <a:bodyPr/>
          <a:lstStyle/>
          <a:p>
            <a:pPr eaLnBrk="1" hangingPunct="1"/>
            <a:endParaRPr lang="zh-CN"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xfrm>
            <a:off x="685800" y="4343400"/>
            <a:ext cx="5486400" cy="4114800"/>
          </a:xfrm>
          <a:prstGeom prst="rect">
            <a:avLst/>
          </a:prstGeom>
          <a:noFill/>
          <a:ln/>
        </p:spPr>
        <p:txBody>
          <a:bodyPr/>
          <a:lstStyle/>
          <a:p>
            <a:pPr eaLnBrk="1" hangingPunct="1"/>
            <a:endParaRPr lang="zh-CN" altLang="zh-CN" smtClean="0"/>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D7D752-CAD2-4BB5-A302-9FEE59808E93}" type="slidenum">
              <a:rPr lang="en-US" altLang="zh-CN"/>
              <a:pPr>
                <a:defRPr/>
              </a:pPr>
              <a:t>94</a:t>
            </a:fld>
            <a:endParaRPr lang="en-US" altLang="zh-CN"/>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xfrm>
            <a:off x="914400" y="4343400"/>
            <a:ext cx="5029200" cy="4114800"/>
          </a:xfrm>
          <a:prstGeom prst="rect">
            <a:avLst/>
          </a:prstGeom>
          <a:noFill/>
          <a:ln/>
        </p:spPr>
        <p:txBody>
          <a:bodyPr lIns="91433" tIns="45716" rIns="91433" bIns="45716"/>
          <a:lstStyle/>
          <a:p>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AF6F1A6-FA0D-410D-8D1B-88E9027F18D6}" type="slidenum">
              <a:rPr lang="en-US" altLang="zh-TW"/>
              <a:pPr/>
              <a:t>4</a:t>
            </a:fld>
            <a:endParaRPr lang="en-US" altLang="zh-TW"/>
          </a:p>
        </p:txBody>
      </p:sp>
      <p:sp>
        <p:nvSpPr>
          <p:cNvPr id="1726466" name="Rectangle 2"/>
          <p:cNvSpPr>
            <a:spLocks noGrp="1" noRot="1" noChangeAspect="1" noChangeArrowheads="1" noTextEdit="1"/>
          </p:cNvSpPr>
          <p:nvPr>
            <p:ph type="sldImg"/>
          </p:nvPr>
        </p:nvSpPr>
        <p:spPr>
          <a:xfrm>
            <a:off x="1143000" y="685800"/>
            <a:ext cx="4572000" cy="3429000"/>
          </a:xfrm>
          <a:ln/>
        </p:spPr>
      </p:sp>
      <p:sp>
        <p:nvSpPr>
          <p:cNvPr id="1726467" name="Rectangle 3"/>
          <p:cNvSpPr>
            <a:spLocks noGrp="1" noChangeArrowheads="1"/>
          </p:cNvSpPr>
          <p:nvPr>
            <p:ph type="body" idx="1"/>
          </p:nvPr>
        </p:nvSpPr>
        <p:spPr>
          <a:xfrm>
            <a:off x="685958" y="4342722"/>
            <a:ext cx="5486084" cy="4114951"/>
          </a:xfrm>
          <a:prstGeom prst="rect">
            <a:avLst/>
          </a:prstGeom>
        </p:spPr>
        <p:txBody>
          <a:bodyPr lIns="88615" tIns="44307" rIns="88615" bIns="44307"/>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03F677-07C6-4CD1-98C6-D4A7510466D3}" type="slidenum">
              <a:rPr lang="en-US" altLang="zh-CN"/>
              <a:pPr>
                <a:defRPr/>
              </a:pPr>
              <a:t>95</a:t>
            </a:fld>
            <a:endParaRPr lang="en-US" altLang="zh-CN"/>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xfrm>
            <a:off x="685800" y="4343400"/>
            <a:ext cx="5486400" cy="4114800"/>
          </a:xfrm>
          <a:prstGeom prst="rect">
            <a:avLst/>
          </a:prstGeom>
          <a:noFill/>
          <a:ln/>
        </p:spPr>
        <p:txBody>
          <a:bodyPr/>
          <a:lstStyle/>
          <a:p>
            <a:endParaRPr lang="zh-CN"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fontScale="77500" lnSpcReduction="20000"/>
          </a:bodyPr>
          <a:lstStyle/>
          <a:p>
            <a:r>
              <a:rPr lang="zh-CN" altLang="en-US" sz="1200" b="1" i="0" kern="1200" dirty="0" smtClean="0">
                <a:solidFill>
                  <a:schemeClr val="tx1"/>
                </a:solidFill>
                <a:latin typeface="+mn-lt"/>
                <a:ea typeface="+mn-ea"/>
                <a:cs typeface="+mn-cs"/>
              </a:rPr>
              <a:t>构成要素</a:t>
            </a:r>
          </a:p>
          <a:p>
            <a:r>
              <a:rPr lang="zh-CN" altLang="en-US" sz="1200" b="0" i="0" kern="1200" dirty="0" smtClean="0">
                <a:solidFill>
                  <a:schemeClr val="tx1"/>
                </a:solidFill>
                <a:latin typeface="+mn-lt"/>
                <a:ea typeface="+mn-ea"/>
                <a:cs typeface="+mn-cs"/>
              </a:rPr>
              <a:t>　　团队有几个重要的构成要素，总结为</a:t>
            </a:r>
            <a:r>
              <a:rPr lang="en-US" altLang="zh-CN" sz="1200" b="1" i="0" kern="1200" dirty="0" smtClean="0">
                <a:solidFill>
                  <a:schemeClr val="tx1"/>
                </a:solidFill>
                <a:latin typeface="+mn-lt"/>
                <a:ea typeface="+mn-ea"/>
                <a:cs typeface="+mn-cs"/>
              </a:rPr>
              <a:t>5P</a:t>
            </a:r>
            <a:r>
              <a:rPr lang="zh-CN" altLang="en-US" sz="1200" b="0" i="0" kern="1200" dirty="0" smtClean="0">
                <a:solidFill>
                  <a:schemeClr val="tx1"/>
                </a:solidFill>
                <a:latin typeface="+mn-lt"/>
                <a:ea typeface="+mn-ea"/>
                <a:cs typeface="+mn-cs"/>
              </a:rPr>
              <a:t> </a:t>
            </a:r>
          </a:p>
          <a:p>
            <a:r>
              <a:rPr lang="zh-CN" altLang="en-US" sz="1200" b="0" i="0" kern="1200" dirty="0" smtClean="0">
                <a:solidFill>
                  <a:schemeClr val="tx1"/>
                </a:solidFill>
                <a:latin typeface="+mn-lt"/>
                <a:ea typeface="+mn-ea"/>
                <a:cs typeface="+mn-cs"/>
              </a:rPr>
              <a:t>　　</a:t>
            </a:r>
            <a:r>
              <a:rPr lang="en-US" altLang="zh-CN" sz="1200" b="1" i="0" kern="1200" dirty="0" smtClean="0">
                <a:solidFill>
                  <a:schemeClr val="tx1"/>
                </a:solidFill>
                <a:latin typeface="+mn-lt"/>
                <a:ea typeface="+mn-ea"/>
                <a:cs typeface="+mn-cs"/>
              </a:rPr>
              <a:t>1</a:t>
            </a:r>
            <a:r>
              <a:rPr lang="zh-CN" altLang="en-US" sz="1200" b="1" i="0" kern="1200" dirty="0" smtClean="0">
                <a:solidFill>
                  <a:schemeClr val="tx1"/>
                </a:solidFill>
                <a:latin typeface="+mn-lt"/>
                <a:ea typeface="+mn-ea"/>
                <a:cs typeface="+mn-cs"/>
              </a:rPr>
              <a:t>．目标</a:t>
            </a:r>
            <a:r>
              <a:rPr lang="en-US" altLang="zh-CN" sz="1200" b="1" i="0" kern="1200" dirty="0" smtClean="0">
                <a:solidFill>
                  <a:schemeClr val="tx1"/>
                </a:solidFill>
                <a:latin typeface="+mn-lt"/>
                <a:ea typeface="+mn-ea"/>
                <a:cs typeface="+mn-cs"/>
              </a:rPr>
              <a:t>(Purpose)</a:t>
            </a:r>
            <a:r>
              <a:rPr lang="zh-CN" altLang="en-US" sz="1200" b="0" i="0" kern="1200" dirty="0" smtClean="0">
                <a:solidFill>
                  <a:schemeClr val="tx1"/>
                </a:solidFill>
                <a:latin typeface="+mn-lt"/>
                <a:ea typeface="+mn-ea"/>
                <a:cs typeface="+mn-cs"/>
              </a:rPr>
              <a:t> </a:t>
            </a:r>
          </a:p>
          <a:p>
            <a:r>
              <a:rPr lang="zh-CN" altLang="en-US" sz="1200" b="0" i="0" kern="1200" dirty="0" smtClean="0">
                <a:solidFill>
                  <a:schemeClr val="tx1"/>
                </a:solidFill>
                <a:latin typeface="+mn-lt"/>
                <a:ea typeface="+mn-ea"/>
                <a:cs typeface="+mn-cs"/>
              </a:rPr>
              <a:t>　　团队应该有一个既定的目标，为团队成员导航，知道要向何处去，没有目标这个团队就没有存在的价值。 </a:t>
            </a:r>
          </a:p>
          <a:p>
            <a:r>
              <a:rPr lang="zh-CN" altLang="en-US" sz="1200" b="0" i="0" kern="1200" dirty="0" smtClean="0">
                <a:solidFill>
                  <a:schemeClr val="tx1"/>
                </a:solidFill>
                <a:latin typeface="+mn-lt"/>
                <a:ea typeface="+mn-ea"/>
                <a:cs typeface="+mn-cs"/>
              </a:rPr>
              <a:t>　　小知识自然界中有一种昆虫很喜欢吃三叶草</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也叫鸡公叶</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，这种昆虫在吃食物的时候都是成群结队的，第一个趴在第二个的身上，第二个趴在第三个的身上，由一只昆虫带队去寻找食物，这些昆虫连接起来就像一节一节的火车车箱。</a:t>
            </a:r>
            <a:r>
              <a:rPr lang="zh-CN" altLang="en-US" sz="1200" b="0" i="0" kern="1200" dirty="0" smtClean="0">
                <a:solidFill>
                  <a:schemeClr val="tx1"/>
                </a:solidFill>
                <a:latin typeface="+mn-lt"/>
                <a:ea typeface="+mn-ea"/>
                <a:cs typeface="+mn-cs"/>
                <a:hlinkClick r:id="rId3" action="ppaction://hlinkfile"/>
              </a:rPr>
              <a:t>管理学家</a:t>
            </a:r>
            <a:r>
              <a:rPr lang="zh-CN" altLang="en-US" sz="1200" b="0" i="0" kern="1200" dirty="0" smtClean="0">
                <a:solidFill>
                  <a:schemeClr val="tx1"/>
                </a:solidFill>
                <a:latin typeface="+mn-lt"/>
                <a:ea typeface="+mn-ea"/>
                <a:cs typeface="+mn-cs"/>
              </a:rPr>
              <a:t>做了一个实验，把这些像火车车箱一样的昆虫连在一起，组成一个圆圈，然后在圆圈中放了它们喜欢吃的三叶草。结果它们爬得精疲力竭也吃不到这些草。这个例子说明在团队中失去目标后，团队成员就不知道上何处去，最后的结果可能是饿死，这个团队存在的价值可能就要打折扣。团队的目标必须跟组织的目标一致，此外还可以把大目标分成小目标具体分到各个团队成员身上，大家合力实现这个共同的目标。同时，目标还应该有效地向大众传播，让团队内外的成员都知道这些目标，有时甚至可以把目标贴在团队成员的办公桌上、会议室里，以此激励所有的人为这个目标去工作。 </a:t>
            </a:r>
          </a:p>
          <a:p>
            <a:r>
              <a:rPr lang="zh-CN" altLang="en-US" sz="1200" b="0" i="0" kern="1200" dirty="0" smtClean="0">
                <a:solidFill>
                  <a:schemeClr val="tx1"/>
                </a:solidFill>
                <a:latin typeface="+mn-lt"/>
                <a:ea typeface="+mn-ea"/>
                <a:cs typeface="+mn-cs"/>
              </a:rPr>
              <a:t>　　</a:t>
            </a:r>
            <a:r>
              <a:rPr lang="en-US" altLang="zh-CN" sz="1200" b="1" i="0" kern="1200" dirty="0" smtClean="0">
                <a:solidFill>
                  <a:schemeClr val="tx1"/>
                </a:solidFill>
                <a:latin typeface="+mn-lt"/>
                <a:ea typeface="+mn-ea"/>
                <a:cs typeface="+mn-cs"/>
              </a:rPr>
              <a:t>2</a:t>
            </a:r>
            <a:r>
              <a:rPr lang="zh-CN" altLang="en-US" sz="1200" b="1" i="0" kern="1200" dirty="0" smtClean="0">
                <a:solidFill>
                  <a:schemeClr val="tx1"/>
                </a:solidFill>
                <a:latin typeface="+mn-lt"/>
                <a:ea typeface="+mn-ea"/>
                <a:cs typeface="+mn-cs"/>
              </a:rPr>
              <a:t>．人</a:t>
            </a:r>
            <a:r>
              <a:rPr lang="en-US" altLang="zh-CN" sz="1200" b="1" i="0" kern="1200" dirty="0" smtClean="0">
                <a:solidFill>
                  <a:schemeClr val="tx1"/>
                </a:solidFill>
                <a:latin typeface="+mn-lt"/>
                <a:ea typeface="+mn-ea"/>
                <a:cs typeface="+mn-cs"/>
              </a:rPr>
              <a:t>(People) </a:t>
            </a:r>
            <a:endParaRPr lang="zh-CN" altLang="en-US"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　　人是构成团队最核心的力量。</a:t>
            </a:r>
            <a:r>
              <a:rPr lang="en-US" altLang="zh-CN" sz="1200" b="0" i="0" kern="12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个</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包含</a:t>
            </a:r>
            <a:r>
              <a:rPr lang="en-US" altLang="zh-CN" sz="1200" b="0" i="0" kern="12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个</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以上的人就可以构成团队。目标是通过人员具体实现的，所以人员的选择是团队中非常重要的一个部分。在一个团队中可能需要有人出主意，有人定计划，有人实施，有人协调不同的人一起去工作，还有人去监督团队工作的进展，评价团队最终的贡献。不同的人通过分工来共同完成团队的目标，在人员选择方面要考虑人员的能力如何，技能是否互补，人员的经验如何。 </a:t>
            </a:r>
          </a:p>
          <a:p>
            <a:r>
              <a:rPr lang="zh-CN" altLang="en-US" sz="1200" b="0" i="0" kern="1200" dirty="0" smtClean="0">
                <a:solidFill>
                  <a:schemeClr val="tx1"/>
                </a:solidFill>
                <a:latin typeface="+mn-lt"/>
                <a:ea typeface="+mn-ea"/>
                <a:cs typeface="+mn-cs"/>
              </a:rPr>
              <a:t>　　</a:t>
            </a:r>
            <a:r>
              <a:rPr lang="en-US" altLang="zh-CN" sz="1200" b="1" i="0" kern="1200" dirty="0" smtClean="0">
                <a:solidFill>
                  <a:schemeClr val="tx1"/>
                </a:solidFill>
                <a:latin typeface="+mn-lt"/>
                <a:ea typeface="+mn-ea"/>
                <a:cs typeface="+mn-cs"/>
              </a:rPr>
              <a:t>3</a:t>
            </a:r>
            <a:r>
              <a:rPr lang="zh-CN" altLang="en-US" sz="1200" b="1" i="0" kern="1200" dirty="0" smtClean="0">
                <a:solidFill>
                  <a:schemeClr val="tx1"/>
                </a:solidFill>
                <a:latin typeface="+mn-lt"/>
                <a:ea typeface="+mn-ea"/>
                <a:cs typeface="+mn-cs"/>
              </a:rPr>
              <a:t>．团队的定位</a:t>
            </a:r>
            <a:r>
              <a:rPr lang="en-US" altLang="zh-CN" sz="1200" b="1" i="0" kern="1200" dirty="0" smtClean="0">
                <a:solidFill>
                  <a:schemeClr val="tx1"/>
                </a:solidFill>
                <a:latin typeface="+mn-lt"/>
                <a:ea typeface="+mn-ea"/>
                <a:cs typeface="+mn-cs"/>
              </a:rPr>
              <a:t>(Place) </a:t>
            </a:r>
            <a:endParaRPr lang="zh-CN" altLang="en-US"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　　团队的定位包含两层意思： </a:t>
            </a:r>
          </a:p>
          <a:p>
            <a:r>
              <a:rPr lang="zh-CN" altLang="en-US" sz="1200" b="0" i="0" kern="1200" dirty="0" smtClean="0">
                <a:solidFill>
                  <a:schemeClr val="tx1"/>
                </a:solidFill>
                <a:latin typeface="+mn-lt"/>
                <a:ea typeface="+mn-ea"/>
                <a:cs typeface="+mn-cs"/>
              </a:rPr>
              <a:t>　　团队的定位，团队在企业中处于什么位置，由谁选择和决定团队的成员，团队最终应对谁负责，团队采取什么方式激励下属</a:t>
            </a:r>
            <a:r>
              <a:rPr lang="en-US" altLang="zh-CN" sz="1200" b="0" i="0" kern="1200" dirty="0" smtClean="0">
                <a:solidFill>
                  <a:schemeClr val="tx1"/>
                </a:solidFill>
                <a:latin typeface="+mn-lt"/>
                <a:ea typeface="+mn-ea"/>
                <a:cs typeface="+mn-cs"/>
              </a:rPr>
              <a:t>? </a:t>
            </a:r>
            <a:r>
              <a:rPr lang="zh-CN" altLang="en-US" sz="1200" b="0" i="0" kern="1200" dirty="0" smtClean="0">
                <a:solidFill>
                  <a:schemeClr val="tx1"/>
                </a:solidFill>
                <a:latin typeface="+mn-lt"/>
                <a:ea typeface="+mn-ea"/>
                <a:cs typeface="+mn-cs"/>
              </a:rPr>
              <a:t>个体的定位，作为成员在团队中扮演什么角色</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是订计划还是具体实施或评估</a:t>
            </a:r>
            <a:r>
              <a:rPr lang="en-US" altLang="zh-CN" sz="1200" b="0" i="0" kern="1200" dirty="0" smtClean="0">
                <a:solidFill>
                  <a:schemeClr val="tx1"/>
                </a:solidFill>
                <a:latin typeface="+mn-lt"/>
                <a:ea typeface="+mn-ea"/>
                <a:cs typeface="+mn-cs"/>
              </a:rPr>
              <a:t>? </a:t>
            </a:r>
          </a:p>
          <a:p>
            <a:r>
              <a:rPr lang="zh-CN" altLang="en-US" sz="1200" b="0" i="0" kern="1200" dirty="0" smtClean="0">
                <a:solidFill>
                  <a:schemeClr val="tx1"/>
                </a:solidFill>
                <a:latin typeface="+mn-lt"/>
                <a:ea typeface="+mn-ea"/>
                <a:cs typeface="+mn-cs"/>
              </a:rPr>
              <a:t>　　</a:t>
            </a:r>
            <a:r>
              <a:rPr lang="en-US" altLang="zh-CN" sz="1200" b="1" i="0" kern="1200" dirty="0" smtClean="0">
                <a:solidFill>
                  <a:schemeClr val="tx1"/>
                </a:solidFill>
                <a:latin typeface="+mn-lt"/>
                <a:ea typeface="+mn-ea"/>
                <a:cs typeface="+mn-cs"/>
              </a:rPr>
              <a:t>4</a:t>
            </a:r>
            <a:r>
              <a:rPr lang="zh-CN" altLang="en-US" sz="1200" b="1" i="0" kern="1200" dirty="0" smtClean="0">
                <a:solidFill>
                  <a:schemeClr val="tx1"/>
                </a:solidFill>
                <a:latin typeface="+mn-lt"/>
                <a:ea typeface="+mn-ea"/>
                <a:cs typeface="+mn-cs"/>
              </a:rPr>
              <a:t>．权限</a:t>
            </a:r>
            <a:r>
              <a:rPr lang="en-US" altLang="zh-CN" sz="1200" b="1" i="0" kern="1200" dirty="0" smtClean="0">
                <a:solidFill>
                  <a:schemeClr val="tx1"/>
                </a:solidFill>
                <a:latin typeface="+mn-lt"/>
                <a:ea typeface="+mn-ea"/>
                <a:cs typeface="+mn-cs"/>
              </a:rPr>
              <a:t>(Power) </a:t>
            </a:r>
            <a:endParaRPr lang="zh-CN" altLang="en-US"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　　团队当中</a:t>
            </a:r>
            <a:r>
              <a:rPr lang="zh-CN" altLang="en-US" sz="1200" b="0" i="0" kern="1200" dirty="0" smtClean="0">
                <a:solidFill>
                  <a:schemeClr val="tx1"/>
                </a:solidFill>
                <a:latin typeface="+mn-lt"/>
                <a:ea typeface="+mn-ea"/>
                <a:cs typeface="+mn-cs"/>
                <a:hlinkClick r:id="rId4" action="ppaction://hlinkfile"/>
              </a:rPr>
              <a:t>领导人</a:t>
            </a:r>
            <a:r>
              <a:rPr lang="zh-CN" altLang="en-US" sz="1200" b="0" i="0" kern="1200" dirty="0" smtClean="0">
                <a:solidFill>
                  <a:schemeClr val="tx1"/>
                </a:solidFill>
                <a:latin typeface="+mn-lt"/>
                <a:ea typeface="+mn-ea"/>
                <a:cs typeface="+mn-cs"/>
              </a:rPr>
              <a:t>的权力大小跟团队的发展阶段相关，一般来说，团队越成熟</a:t>
            </a:r>
            <a:r>
              <a:rPr lang="zh-CN" altLang="en-US" sz="1200" b="0" i="0" kern="1200" dirty="0" smtClean="0">
                <a:solidFill>
                  <a:schemeClr val="tx1"/>
                </a:solidFill>
                <a:latin typeface="+mn-lt"/>
                <a:ea typeface="+mn-ea"/>
                <a:cs typeface="+mn-cs"/>
                <a:hlinkClick r:id="rId5" action="ppaction://hlinkfile"/>
              </a:rPr>
              <a:t>领导者</a:t>
            </a:r>
            <a:r>
              <a:rPr lang="zh-CN" altLang="en-US" sz="1200" b="0" i="0" kern="1200" dirty="0" smtClean="0">
                <a:solidFill>
                  <a:schemeClr val="tx1"/>
                </a:solidFill>
                <a:latin typeface="+mn-lt"/>
                <a:ea typeface="+mn-ea"/>
                <a:cs typeface="+mn-cs"/>
              </a:rPr>
              <a:t>所拥有的权力相应越小，在团队发展的初期阶段领导权是相对比较集中。团队权限关系的两个方面： </a:t>
            </a:r>
          </a:p>
          <a:p>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(1)</a:t>
            </a:r>
            <a:r>
              <a:rPr lang="zh-CN" altLang="en-US" sz="1200" b="0" i="0" kern="1200" dirty="0" smtClean="0">
                <a:solidFill>
                  <a:schemeClr val="tx1"/>
                </a:solidFill>
                <a:latin typeface="+mn-lt"/>
                <a:ea typeface="+mn-ea"/>
                <a:cs typeface="+mn-cs"/>
              </a:rPr>
              <a:t>整个团队在组织中拥有什么样的决定权</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比方说财务决定权、人事决定权、信息决定权。 </a:t>
            </a:r>
          </a:p>
          <a:p>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组织的基本特征。比方说组织的规模多大，团队的数量是否足够多，组织对于团队的授权有多大，它的业务是什么类型。 </a:t>
            </a:r>
          </a:p>
          <a:p>
            <a:r>
              <a:rPr lang="zh-CN" altLang="en-US" sz="1200" b="0" i="0" kern="1200" dirty="0" smtClean="0">
                <a:solidFill>
                  <a:schemeClr val="tx1"/>
                </a:solidFill>
                <a:latin typeface="+mn-lt"/>
                <a:ea typeface="+mn-ea"/>
                <a:cs typeface="+mn-cs"/>
              </a:rPr>
              <a:t>　　</a:t>
            </a:r>
            <a:r>
              <a:rPr lang="en-US" altLang="zh-CN" sz="1200" b="1" i="0" kern="1200" dirty="0" smtClean="0">
                <a:solidFill>
                  <a:schemeClr val="tx1"/>
                </a:solidFill>
                <a:latin typeface="+mn-lt"/>
                <a:ea typeface="+mn-ea"/>
                <a:cs typeface="+mn-cs"/>
              </a:rPr>
              <a:t>5.</a:t>
            </a:r>
            <a:r>
              <a:rPr lang="zh-CN" altLang="en-US" sz="1200" b="1" i="0" kern="1200" dirty="0" smtClean="0">
                <a:solidFill>
                  <a:schemeClr val="tx1"/>
                </a:solidFill>
                <a:latin typeface="+mn-lt"/>
                <a:ea typeface="+mn-ea"/>
                <a:cs typeface="+mn-cs"/>
              </a:rPr>
              <a:t>计划</a:t>
            </a:r>
            <a:r>
              <a:rPr lang="en-US" altLang="zh-CN" sz="1200" b="1" i="0" kern="1200" dirty="0" smtClean="0">
                <a:solidFill>
                  <a:schemeClr val="tx1"/>
                </a:solidFill>
                <a:latin typeface="+mn-lt"/>
                <a:ea typeface="+mn-ea"/>
                <a:cs typeface="+mn-cs"/>
              </a:rPr>
              <a:t>(Plan) </a:t>
            </a:r>
            <a:endParaRPr lang="zh-CN" altLang="en-US"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　　计划的两层面含义： </a:t>
            </a:r>
          </a:p>
          <a:p>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(1)</a:t>
            </a:r>
            <a:r>
              <a:rPr lang="zh-CN" altLang="en-US" sz="1200" b="0" i="0" kern="1200" dirty="0" smtClean="0">
                <a:solidFill>
                  <a:schemeClr val="tx1"/>
                </a:solidFill>
                <a:latin typeface="+mn-lt"/>
                <a:ea typeface="+mn-ea"/>
                <a:cs typeface="+mn-cs"/>
              </a:rPr>
              <a:t>目标最终的实现，需要一系列具体的行动方案，可以把计划理解成目标的具体工作的程序。 </a:t>
            </a:r>
          </a:p>
          <a:p>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提前按计划进行可以保证团队的顺利进度。只有在计划的操作下团队才会一步一步的贴近目标，从而最终实现目标。</a:t>
            </a:r>
            <a:endParaRPr lang="zh-CN" altLang="en-US" dirty="0"/>
          </a:p>
        </p:txBody>
      </p:sp>
      <p:sp>
        <p:nvSpPr>
          <p:cNvPr id="4" name="灯片编号占位符 3"/>
          <p:cNvSpPr>
            <a:spLocks noGrp="1"/>
          </p:cNvSpPr>
          <p:nvPr>
            <p:ph type="sldNum" sz="quarter" idx="10"/>
          </p:nvPr>
        </p:nvSpPr>
        <p:spPr/>
        <p:txBody>
          <a:bodyPr/>
          <a:lstStyle/>
          <a:p>
            <a:fld id="{76590EB0-2083-4710-9C26-4825B22BBFC6}" type="slidenum">
              <a:rPr lang="zh-CN" altLang="en-US" smtClean="0"/>
              <a:pPr/>
              <a:t>100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r>
              <a:rPr lang="zh-CN" altLang="en-US" sz="1200" b="0" i="0" kern="1200" dirty="0" smtClean="0">
                <a:solidFill>
                  <a:schemeClr val="tx1"/>
                </a:solidFill>
                <a:latin typeface="+mn-lt"/>
                <a:ea typeface="+mn-ea"/>
                <a:cs typeface="+mn-cs"/>
              </a:rPr>
              <a:t>团队具有以下八个基本特征： </a:t>
            </a:r>
          </a:p>
          <a:p>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1.</a:t>
            </a:r>
            <a:r>
              <a:rPr lang="zh-CN" altLang="en-US" sz="1200" b="0" i="0" kern="1200" dirty="0" smtClean="0">
                <a:solidFill>
                  <a:schemeClr val="tx1"/>
                </a:solidFill>
                <a:latin typeface="+mn-lt"/>
                <a:ea typeface="+mn-ea"/>
                <a:cs typeface="+mn-cs"/>
              </a:rPr>
              <a:t>明确的目标。团队成员清楚地了解所要达到的目标，以及目标所包含的重大现实意义； </a:t>
            </a:r>
          </a:p>
          <a:p>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2.</a:t>
            </a:r>
            <a:r>
              <a:rPr lang="zh-CN" altLang="en-US" sz="1200" b="0" i="0" kern="1200" dirty="0" smtClean="0">
                <a:solidFill>
                  <a:schemeClr val="tx1"/>
                </a:solidFill>
                <a:latin typeface="+mn-lt"/>
                <a:ea typeface="+mn-ea"/>
                <a:cs typeface="+mn-cs"/>
              </a:rPr>
              <a:t>相关的技能。团队成员具备实现目标所需要的基本技能，并能够良好合作； </a:t>
            </a:r>
          </a:p>
          <a:p>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3.</a:t>
            </a:r>
            <a:r>
              <a:rPr lang="zh-CN" altLang="en-US" sz="1200" b="0" i="0" kern="1200" dirty="0" smtClean="0">
                <a:solidFill>
                  <a:schemeClr val="tx1"/>
                </a:solidFill>
                <a:latin typeface="+mn-lt"/>
                <a:ea typeface="+mn-ea"/>
                <a:cs typeface="+mn-cs"/>
              </a:rPr>
              <a:t>相互间信任。每个人对团队内其他人的品行和能力都确信不疑； </a:t>
            </a:r>
          </a:p>
          <a:p>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4.</a:t>
            </a:r>
            <a:r>
              <a:rPr lang="zh-CN" altLang="en-US" sz="1200" b="0" i="0" kern="1200" dirty="0" smtClean="0">
                <a:solidFill>
                  <a:schemeClr val="tx1"/>
                </a:solidFill>
                <a:latin typeface="+mn-lt"/>
                <a:ea typeface="+mn-ea"/>
                <a:cs typeface="+mn-cs"/>
              </a:rPr>
              <a:t>共同的诺言。这是团队成员对完成目标的奉献精神； </a:t>
            </a:r>
          </a:p>
          <a:p>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5.</a:t>
            </a:r>
            <a:r>
              <a:rPr lang="zh-CN" altLang="en-US" sz="1200" b="0" i="0" kern="1200" dirty="0" smtClean="0">
                <a:solidFill>
                  <a:schemeClr val="tx1"/>
                </a:solidFill>
                <a:latin typeface="+mn-lt"/>
                <a:ea typeface="+mn-ea"/>
                <a:cs typeface="+mn-cs"/>
              </a:rPr>
              <a:t>良好的沟通。团队成员间拥有畅通的信息交流； </a:t>
            </a:r>
          </a:p>
          <a:p>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6.</a:t>
            </a:r>
            <a:r>
              <a:rPr lang="zh-CN" altLang="en-US" sz="1200" b="0" i="0" kern="1200" dirty="0" smtClean="0">
                <a:solidFill>
                  <a:schemeClr val="tx1"/>
                </a:solidFill>
                <a:latin typeface="+mn-lt"/>
                <a:ea typeface="+mn-ea"/>
                <a:cs typeface="+mn-cs"/>
              </a:rPr>
              <a:t>谈判的技能。高效的团队内部成员间角色是经常发生变化的，这要求团队成员具有充分的谈判技能； </a:t>
            </a:r>
          </a:p>
          <a:p>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7.</a:t>
            </a:r>
            <a:r>
              <a:rPr lang="zh-CN" altLang="en-US" sz="1200" b="0" i="0" kern="1200" dirty="0" smtClean="0">
                <a:solidFill>
                  <a:schemeClr val="tx1"/>
                </a:solidFill>
                <a:latin typeface="+mn-lt"/>
                <a:ea typeface="+mn-ea"/>
                <a:cs typeface="+mn-cs"/>
              </a:rPr>
              <a:t>公认的领导。</a:t>
            </a:r>
            <a:r>
              <a:rPr lang="zh-CN" altLang="en-US" sz="1200" b="0" i="0" kern="1200" dirty="0" smtClean="0">
                <a:solidFill>
                  <a:schemeClr val="tx1"/>
                </a:solidFill>
                <a:latin typeface="+mn-lt"/>
                <a:ea typeface="+mn-ea"/>
                <a:cs typeface="+mn-cs"/>
                <a:hlinkClick r:id="rId3" action="ppaction://hlinkfile" tooltip="高效团队"/>
              </a:rPr>
              <a:t>高效团队</a:t>
            </a:r>
            <a:r>
              <a:rPr lang="zh-CN" altLang="en-US" sz="1200" b="0" i="0" kern="1200" dirty="0" smtClean="0">
                <a:solidFill>
                  <a:schemeClr val="tx1"/>
                </a:solidFill>
                <a:latin typeface="+mn-lt"/>
                <a:ea typeface="+mn-ea"/>
                <a:cs typeface="+mn-cs"/>
              </a:rPr>
              <a:t>的领导往往担任的是教练或后盾的作用，他们对团队提供指导和支持，而不是试图去控制下属； </a:t>
            </a:r>
          </a:p>
          <a:p>
            <a:r>
              <a:rPr lang="zh-CN" altLang="en-US" sz="1200" b="0" i="0" kern="1200" dirty="0" smtClean="0">
                <a:solidFill>
                  <a:schemeClr val="tx1"/>
                </a:solidFill>
                <a:latin typeface="+mn-lt"/>
                <a:ea typeface="+mn-ea"/>
                <a:cs typeface="+mn-cs"/>
              </a:rPr>
              <a:t>　　</a:t>
            </a:r>
            <a:r>
              <a:rPr lang="en-US" altLang="zh-CN" sz="1200" b="0" i="0" kern="1200" dirty="0" smtClean="0">
                <a:solidFill>
                  <a:schemeClr val="tx1"/>
                </a:solidFill>
                <a:latin typeface="+mn-lt"/>
                <a:ea typeface="+mn-ea"/>
                <a:cs typeface="+mn-cs"/>
              </a:rPr>
              <a:t>8.</a:t>
            </a:r>
            <a:r>
              <a:rPr lang="zh-CN" altLang="en-US" sz="1200" b="0" i="0" kern="1200" dirty="0" smtClean="0">
                <a:solidFill>
                  <a:schemeClr val="tx1"/>
                </a:solidFill>
                <a:latin typeface="+mn-lt"/>
                <a:ea typeface="+mn-ea"/>
                <a:cs typeface="+mn-cs"/>
              </a:rPr>
              <a:t>内部与外部的支持。既包括内部合理的基础结构，也包括外部给予必要的资源条件。</a:t>
            </a:r>
          </a:p>
          <a:p>
            <a:endParaRPr lang="zh-CN" altLang="en-US" dirty="0"/>
          </a:p>
        </p:txBody>
      </p:sp>
      <p:sp>
        <p:nvSpPr>
          <p:cNvPr id="4" name="灯片编号占位符 3"/>
          <p:cNvSpPr>
            <a:spLocks noGrp="1"/>
          </p:cNvSpPr>
          <p:nvPr>
            <p:ph type="sldNum" sz="quarter" idx="10"/>
          </p:nvPr>
        </p:nvSpPr>
        <p:spPr/>
        <p:txBody>
          <a:bodyPr/>
          <a:lstStyle/>
          <a:p>
            <a:fld id="{76590EB0-2083-4710-9C26-4825B22BBFC6}" type="slidenum">
              <a:rPr lang="zh-CN" altLang="en-US" smtClean="0"/>
              <a:pPr/>
              <a:t>101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D04B9-C55E-43D1-9959-FE3A08FF73DC}" type="slidenum">
              <a:rPr lang="zh-CN" altLang="en-US"/>
              <a:pPr/>
              <a:t>105</a:t>
            </a:fld>
            <a:endParaRPr lang="en-US" altLang="zh-CN"/>
          </a:p>
        </p:txBody>
      </p:sp>
      <p:sp>
        <p:nvSpPr>
          <p:cNvPr id="168141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141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nSpc>
                <a:spcPct val="160000"/>
              </a:lnSpc>
            </a:pPr>
            <a:r>
              <a:rPr lang="zh-CN" altLang="zh-CN" sz="900" b="1" dirty="0">
                <a:latin typeface="宋体" pitchFamily="2" charset="-122"/>
                <a:sym typeface="Wingdings" pitchFamily="2" charset="2"/>
              </a:rPr>
              <a:t>实干者  Implementor 协调者  Coordinator推进者  </a:t>
            </a:r>
            <a:r>
              <a:rPr lang="en-US" altLang="zh-CN" sz="900" b="1" dirty="0" err="1">
                <a:latin typeface="宋体" pitchFamily="2" charset="-122"/>
                <a:sym typeface="Wingdings" pitchFamily="2" charset="2"/>
              </a:rPr>
              <a:t>Shapper</a:t>
            </a:r>
            <a:r>
              <a:rPr lang="zh-CN" altLang="en-US" sz="900" b="1" dirty="0">
                <a:latin typeface="宋体" pitchFamily="2" charset="-122"/>
                <a:sym typeface="Wingdings" pitchFamily="2" charset="2"/>
              </a:rPr>
              <a:t>创新者  </a:t>
            </a:r>
            <a:r>
              <a:rPr lang="en-US" altLang="en-US" sz="900" b="1" dirty="0">
                <a:latin typeface="宋体" pitchFamily="2" charset="-122"/>
                <a:sym typeface="Wingdings" pitchFamily="2" charset="2"/>
              </a:rPr>
              <a:t>Plant  </a:t>
            </a:r>
            <a:endParaRPr lang="zh-CN" altLang="zh-CN" sz="900" b="1" dirty="0">
              <a:latin typeface="宋体" pitchFamily="2" charset="-122"/>
              <a:sym typeface="Wingdings" pitchFamily="2" charset="2"/>
            </a:endParaRPr>
          </a:p>
          <a:p>
            <a:pPr>
              <a:lnSpc>
                <a:spcPct val="160000"/>
              </a:lnSpc>
            </a:pPr>
            <a:r>
              <a:rPr lang="zh-CN" altLang="en-US" sz="900" b="1" dirty="0">
                <a:latin typeface="宋体" pitchFamily="2" charset="-122"/>
                <a:sym typeface="Wingdings" pitchFamily="2" charset="2"/>
              </a:rPr>
              <a:t>信息者  </a:t>
            </a:r>
            <a:r>
              <a:rPr lang="en-US" altLang="zh-CN" sz="900" b="1" dirty="0">
                <a:latin typeface="宋体" pitchFamily="2" charset="-122"/>
                <a:sym typeface="Wingdings" pitchFamily="2" charset="2"/>
              </a:rPr>
              <a:t>Resource Investigator </a:t>
            </a:r>
            <a:r>
              <a:rPr lang="zh-CN" altLang="en-US" sz="900" b="1" dirty="0">
                <a:latin typeface="宋体" pitchFamily="2" charset="-122"/>
                <a:sym typeface="Wingdings" pitchFamily="2" charset="2"/>
              </a:rPr>
              <a:t>监督者  </a:t>
            </a:r>
            <a:r>
              <a:rPr lang="en-US" altLang="zh-CN" sz="900" b="1" dirty="0">
                <a:latin typeface="宋体" pitchFamily="2" charset="-122"/>
                <a:sym typeface="Wingdings" pitchFamily="2" charset="2"/>
              </a:rPr>
              <a:t>Monitor / Evaluator</a:t>
            </a:r>
          </a:p>
          <a:p>
            <a:pPr>
              <a:lnSpc>
                <a:spcPct val="160000"/>
              </a:lnSpc>
            </a:pPr>
            <a:r>
              <a:rPr lang="zh-CN" altLang="en-US" sz="900" b="1" dirty="0">
                <a:latin typeface="宋体" pitchFamily="2" charset="-122"/>
                <a:sym typeface="Wingdings" pitchFamily="2" charset="2"/>
              </a:rPr>
              <a:t>凝聚者  </a:t>
            </a:r>
            <a:r>
              <a:rPr lang="en-US" altLang="en-US" sz="900" b="1" dirty="0">
                <a:latin typeface="宋体" pitchFamily="2" charset="-122"/>
                <a:sym typeface="Wingdings" pitchFamily="2" charset="2"/>
              </a:rPr>
              <a:t>Team Worker</a:t>
            </a:r>
            <a:r>
              <a:rPr lang="zh-CN" altLang="en-US" sz="900" b="1" dirty="0">
                <a:latin typeface="宋体" pitchFamily="2" charset="-122"/>
                <a:sym typeface="Wingdings" pitchFamily="2" charset="2"/>
              </a:rPr>
              <a:t>完善者  </a:t>
            </a:r>
            <a:r>
              <a:rPr lang="en-US" altLang="en-US" sz="900" b="1" dirty="0">
                <a:latin typeface="宋体" pitchFamily="2" charset="-122"/>
                <a:sym typeface="Wingdings" pitchFamily="2" charset="2"/>
              </a:rPr>
              <a:t>Complete / Finisher</a:t>
            </a:r>
            <a:r>
              <a:rPr lang="en-US" altLang="en-US" sz="800" b="1" dirty="0">
                <a:latin typeface="宋体" pitchFamily="2" charset="-122"/>
                <a:sym typeface="Wingdings" pitchFamily="2" charset="2"/>
              </a:rPr>
              <a:t> </a:t>
            </a:r>
            <a:endParaRPr lang="zh-CN" altLang="zh-CN" sz="800" b="1" dirty="0">
              <a:latin typeface="宋体" pitchFamily="2" charset="-122"/>
              <a:sym typeface="Wingdings" pitchFamily="2" charset="2"/>
            </a:endParaRPr>
          </a:p>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xfrm>
            <a:off x="1144588" y="687388"/>
            <a:ext cx="4568825" cy="3427412"/>
          </a:xfrm>
          <a:ln/>
        </p:spPr>
      </p:sp>
      <p:sp>
        <p:nvSpPr>
          <p:cNvPr id="230403" name="Rectangle 3"/>
          <p:cNvSpPr>
            <a:spLocks noGrp="1" noChangeArrowheads="1"/>
          </p:cNvSpPr>
          <p:nvPr>
            <p:ph type="body" idx="1"/>
          </p:nvPr>
        </p:nvSpPr>
        <p:spPr>
          <a:xfrm>
            <a:off x="685800" y="4343400"/>
            <a:ext cx="5486400" cy="4113213"/>
          </a:xfrm>
          <a:prstGeom prst="rect">
            <a:avLst/>
          </a:prstGeom>
          <a:noFill/>
          <a:ln/>
        </p:spPr>
        <p:txBody>
          <a:bodyPr/>
          <a:lstStyle/>
          <a:p>
            <a:pPr eaLnBrk="1" hangingPunct="1"/>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73FDEBC2-4489-475B-B573-5F8A58E2963F}" type="slidenum">
              <a:rPr lang="en-US" altLang="zh-CN"/>
              <a:pPr>
                <a:defRPr/>
              </a:pPr>
              <a:t>127</a:t>
            </a:fld>
            <a:endParaRPr lang="en-US" altLang="zh-CN"/>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xfrm>
            <a:off x="685800" y="4343400"/>
            <a:ext cx="5486400" cy="4114800"/>
          </a:xfrm>
          <a:prstGeom prst="rect">
            <a:avLst/>
          </a:prstGeom>
          <a:noFill/>
          <a:ln/>
        </p:spPr>
        <p:txBody>
          <a:bodyPr/>
          <a:lstStyle/>
          <a:p>
            <a:pPr eaLnBrk="1" hangingPunct="1"/>
            <a:endParaRPr lang="zh-CN"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808B404-2F45-4CF4-BB07-A349B3A8EF05}" type="slidenum">
              <a:rPr lang="en-US" altLang="zh-CN" sz="1200"/>
              <a:pPr algn="r"/>
              <a:t>129</a:t>
            </a:fld>
            <a:endParaRPr lang="en-US" altLang="zh-CN" sz="12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xfrm>
            <a:off x="685800" y="4343400"/>
            <a:ext cx="5486400" cy="4114800"/>
          </a:xfrm>
          <a:prstGeom prst="rect">
            <a:avLst/>
          </a:prstGeom>
          <a:noFill/>
          <a:ln/>
        </p:spPr>
        <p:txBody>
          <a:bodyPr/>
          <a:lstStyle/>
          <a:p>
            <a:pPr eaLnBrk="1" hangingPunct="1">
              <a:spcBef>
                <a:spcPct val="50000"/>
              </a:spcBef>
            </a:pPr>
            <a:endParaRPr lang="en-US" altLang="zh-CN" smtClean="0"/>
          </a:p>
          <a:p>
            <a:pPr eaLnBrk="1" hangingPunct="1">
              <a:spcBef>
                <a:spcPct val="50000"/>
              </a:spcBef>
            </a:pPr>
            <a:endParaRPr lang="en-US"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DF919F21-CCDC-4DE7-8BF0-511F0A176B6B}" type="slidenum">
              <a:rPr lang="en-US" altLang="zh-CN"/>
              <a:pPr>
                <a:defRPr/>
              </a:pPr>
              <a:t>132</a:t>
            </a:fld>
            <a:endParaRPr lang="en-US" altLang="zh-CN"/>
          </a:p>
        </p:txBody>
      </p:sp>
      <p:sp>
        <p:nvSpPr>
          <p:cNvPr id="2396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9B27482-4C0B-463B-A645-844C38020E39}" type="slidenum">
              <a:rPr lang="en-US" altLang="zh-CN" sz="1200"/>
              <a:pPr algn="r"/>
              <a:t>132</a:t>
            </a:fld>
            <a:endParaRPr lang="en-US" altLang="zh-CN" sz="1200"/>
          </a:p>
        </p:txBody>
      </p:sp>
      <p:sp>
        <p:nvSpPr>
          <p:cNvPr id="239620" name="Rectangle 2"/>
          <p:cNvSpPr>
            <a:spLocks noGrp="1" noRot="1" noChangeAspect="1" noChangeArrowheads="1" noTextEdit="1"/>
          </p:cNvSpPr>
          <p:nvPr>
            <p:ph type="sldImg"/>
          </p:nvPr>
        </p:nvSpPr>
        <p:spPr>
          <a:ln/>
        </p:spPr>
      </p:sp>
      <p:sp>
        <p:nvSpPr>
          <p:cNvPr id="239621" name="Rectangle 3"/>
          <p:cNvSpPr>
            <a:spLocks noGrp="1" noChangeArrowheads="1"/>
          </p:cNvSpPr>
          <p:nvPr>
            <p:ph type="body" idx="1"/>
          </p:nvPr>
        </p:nvSpPr>
        <p:spPr>
          <a:xfrm>
            <a:off x="685800" y="4343400"/>
            <a:ext cx="5486400" cy="4114800"/>
          </a:xfrm>
          <a:prstGeom prst="rect">
            <a:avLst/>
          </a:prstGeom>
          <a:noFill/>
          <a:ln/>
        </p:spPr>
        <p:txBody>
          <a:bodyPr/>
          <a:lstStyle/>
          <a:p>
            <a:pPr>
              <a:spcBef>
                <a:spcPct val="0"/>
              </a:spcBef>
            </a:pPr>
            <a:endParaRPr lang="zh-CN"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3EFF75C-5519-44D8-909A-2C1AF3F84EFF}" type="slidenum">
              <a:rPr lang="en-US" altLang="zh-CN" sz="1200"/>
              <a:pPr algn="r"/>
              <a:t>133</a:t>
            </a:fld>
            <a:endParaRPr lang="en-US" altLang="zh-CN" sz="120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xfrm>
            <a:off x="685800" y="4343400"/>
            <a:ext cx="5486400" cy="4114800"/>
          </a:xfrm>
          <a:prstGeom prst="rect">
            <a:avLst/>
          </a:prstGeom>
          <a:noFill/>
          <a:ln/>
        </p:spPr>
        <p:txBody>
          <a:bodyPr/>
          <a:lstStyle/>
          <a:p>
            <a:pPr eaLnBrk="1" hangingPunct="1"/>
            <a:r>
              <a:rPr lang="zh-CN" altLang="en-US" smtClean="0"/>
              <a:t>我们想想企业里是不是经常有这样的俄罗斯人存在？部门之间互相扯皮推诿，没有人对结果负责，反正我的流程走完了，没结果，别找我！</a:t>
            </a:r>
          </a:p>
          <a:p>
            <a:pPr eaLnBrk="1" hangingPunct="1"/>
            <a:endParaRPr lang="en-US"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D209F36-81DC-4C83-92E1-6EAEC98F4E00}" type="slidenum">
              <a:rPr lang="en-US" altLang="zh-CN" sz="1200"/>
              <a:pPr algn="r"/>
              <a:t>134</a:t>
            </a:fld>
            <a:endParaRPr lang="en-US" altLang="zh-CN" sz="120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xfrm>
            <a:off x="685800" y="4343400"/>
            <a:ext cx="5486400" cy="4114800"/>
          </a:xfrm>
          <a:prstGeom prst="rect">
            <a:avLst/>
          </a:prstGeom>
          <a:noFill/>
          <a:ln/>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664BCEF-51D4-412B-ADCF-DEC55F75E9DB}" type="slidenum">
              <a:rPr lang="en-US" altLang="zh-TW"/>
              <a:pPr/>
              <a:t>7</a:t>
            </a:fld>
            <a:endParaRPr lang="en-US" altLang="zh-TW"/>
          </a:p>
        </p:txBody>
      </p:sp>
      <p:sp>
        <p:nvSpPr>
          <p:cNvPr id="1730562" name="Rectangle 2"/>
          <p:cNvSpPr>
            <a:spLocks noGrp="1" noRot="1" noChangeAspect="1" noChangeArrowheads="1" noTextEdit="1"/>
          </p:cNvSpPr>
          <p:nvPr>
            <p:ph type="sldImg"/>
          </p:nvPr>
        </p:nvSpPr>
        <p:spPr>
          <a:xfrm>
            <a:off x="1143000" y="685800"/>
            <a:ext cx="4572000" cy="3429000"/>
          </a:xfrm>
          <a:ln/>
        </p:spPr>
      </p:sp>
      <p:sp>
        <p:nvSpPr>
          <p:cNvPr id="1730563" name="Rectangle 3"/>
          <p:cNvSpPr>
            <a:spLocks noGrp="1" noChangeArrowheads="1"/>
          </p:cNvSpPr>
          <p:nvPr>
            <p:ph type="body" idx="1"/>
          </p:nvPr>
        </p:nvSpPr>
        <p:spPr>
          <a:xfrm>
            <a:off x="685958" y="4342722"/>
            <a:ext cx="5486084" cy="4114951"/>
          </a:xfrm>
          <a:prstGeom prst="rect">
            <a:avLst/>
          </a:prstGeom>
        </p:spPr>
        <p:txBody>
          <a:bodyPr lIns="88615" tIns="44307" rIns="88615" bIns="44307"/>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AF6F1A6-FA0D-410D-8D1B-88E9027F18D6}" type="slidenum">
              <a:rPr lang="en-US" altLang="zh-TW"/>
              <a:pPr/>
              <a:t>10</a:t>
            </a:fld>
            <a:endParaRPr lang="en-US" altLang="zh-TW"/>
          </a:p>
        </p:txBody>
      </p:sp>
      <p:sp>
        <p:nvSpPr>
          <p:cNvPr id="1726466" name="Rectangle 2"/>
          <p:cNvSpPr>
            <a:spLocks noGrp="1" noRot="1" noChangeAspect="1" noChangeArrowheads="1" noTextEdit="1"/>
          </p:cNvSpPr>
          <p:nvPr>
            <p:ph type="sldImg"/>
          </p:nvPr>
        </p:nvSpPr>
        <p:spPr>
          <a:xfrm>
            <a:off x="1143000" y="685800"/>
            <a:ext cx="4572000" cy="3429000"/>
          </a:xfrm>
          <a:ln/>
        </p:spPr>
      </p:sp>
      <p:sp>
        <p:nvSpPr>
          <p:cNvPr id="1726467" name="Rectangle 3"/>
          <p:cNvSpPr>
            <a:spLocks noGrp="1" noChangeArrowheads="1"/>
          </p:cNvSpPr>
          <p:nvPr>
            <p:ph type="body" idx="1"/>
          </p:nvPr>
        </p:nvSpPr>
        <p:spPr>
          <a:xfrm>
            <a:off x="685958" y="4342722"/>
            <a:ext cx="5486084" cy="4114951"/>
          </a:xfrm>
          <a:prstGeom prst="rect">
            <a:avLst/>
          </a:prstGeom>
        </p:spPr>
        <p:txBody>
          <a:bodyPr lIns="88615" tIns="44307" rIns="88615" bIns="44307"/>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 name="备注占位符 2"/>
          <p:cNvSpPr>
            <a:spLocks noGrp="1"/>
          </p:cNvSpPr>
          <p:nvPr>
            <p:ph type="body" idx="1"/>
          </p:nvPr>
        </p:nvSpPr>
        <p:spPr>
          <a:xfrm>
            <a:off x="685800" y="4343400"/>
            <a:ext cx="5486400" cy="4114800"/>
          </a:xfrm>
          <a:prstGeom prst="rect">
            <a:avLst/>
          </a:prstGeom>
        </p:spPr>
        <p:txBody>
          <a:bodyPr>
            <a:normAutofit fontScale="92500" lnSpcReduction="10000"/>
          </a:bodyPr>
          <a:lstStyle/>
          <a:p>
            <a:pPr>
              <a:defRPr/>
            </a:pPr>
            <a:r>
              <a:rPr lang="zh-CN" altLang="en-US" dirty="0" smtClean="0"/>
              <a:t>忠于企业雇主</a:t>
            </a:r>
            <a:r>
              <a:rPr lang="en-US" altLang="zh-CN" dirty="0" smtClean="0"/>
              <a:t>——</a:t>
            </a:r>
            <a:r>
              <a:rPr lang="zh-CN" altLang="en-US" dirty="0" smtClean="0"/>
              <a:t>从前在美国标准石油公司里，有一位小职员叫阿基勃特。他在远行住旅馆时，总是在自己签名的下方，写上“每桶四美元的标准石油”字样，在书信及收据上也不例外，签了名，就一定写上那几个字。他因此被同事叫做“每桶四美元”，而他的真名倒没有人叫了。公司董事长洛克菲勒知道这件事后说：“竟有职员如此努力宣扬公司的声誉，我要见见他。”于是邀请阿基勃特共进晚餐。后来洛克菲勒卸任，阿基勃特成了第二任董事长。这是一件谁都可以做到的事，可是只有阿基勃特一人去做了，而且坚定不移，乐此不疲。嘲笑他的人中，肯定有不少人才华、能力在他之上，可是最后，只有他成了董事长。</a:t>
            </a:r>
            <a:endParaRPr lang="en-US" altLang="zh-CN" dirty="0" smtClean="0"/>
          </a:p>
          <a:p>
            <a:pPr>
              <a:defRPr/>
            </a:pPr>
            <a:r>
              <a:rPr lang="zh-CN" altLang="en-US" dirty="0" smtClean="0"/>
              <a:t>忠于企业员工</a:t>
            </a:r>
            <a:r>
              <a:rPr lang="en-US" altLang="zh-CN" dirty="0" smtClean="0"/>
              <a:t>——</a:t>
            </a:r>
            <a:r>
              <a:rPr lang="zh-CN" altLang="en-US" dirty="0" smtClean="0"/>
              <a:t>王安电脑公司的创始人王安很懂得用人之道。有一次，一个研究对数计算器的工程师告诉王安，公司的工作计划同他在几个月前达成的夏季度假租房协议有很大的冲突，王安听后当即表示，如果因为对数计算器打乱了他个人的计划，他可用自己的别墅去度假。这种做法使这位工程师倍受感动，为了研究课题项目，他不仅没有去别墅，反倒搭上了自己的整个假期。</a:t>
            </a:r>
            <a:endParaRPr lang="en-US" altLang="zh-CN" dirty="0" smtClean="0"/>
          </a:p>
          <a:p>
            <a:pPr>
              <a:defRPr/>
            </a:pPr>
            <a:r>
              <a:rPr lang="zh-CN" altLang="en-US" dirty="0" smtClean="0"/>
              <a:t>忠于团队</a:t>
            </a:r>
            <a:r>
              <a:rPr lang="en-US" altLang="zh-CN" dirty="0" smtClean="0"/>
              <a:t>——</a:t>
            </a:r>
            <a:endParaRPr lang="zh-CN" altLang="en-US" dirty="0" smtClean="0"/>
          </a:p>
          <a:p>
            <a:pPr>
              <a:defRPr/>
            </a:pPr>
            <a:r>
              <a:rPr lang="zh-CN" altLang="en-US" dirty="0" smtClean="0"/>
              <a:t/>
            </a:r>
            <a:br>
              <a:rPr lang="zh-CN" altLang="en-US" dirty="0" smtClean="0"/>
            </a:br>
            <a:endParaRPr lang="zh-CN" altLang="en-US" dirty="0"/>
          </a:p>
        </p:txBody>
      </p:sp>
      <p:sp>
        <p:nvSpPr>
          <p:cNvPr id="32772" name="灯片编号占位符 3"/>
          <p:cNvSpPr>
            <a:spLocks noGrp="1"/>
          </p:cNvSpPr>
          <p:nvPr>
            <p:ph type="sldNum" sz="quarter" idx="5"/>
          </p:nvPr>
        </p:nvSpPr>
        <p:spPr>
          <a:noFill/>
        </p:spPr>
        <p:txBody>
          <a:bodyPr/>
          <a:lstStyle/>
          <a:p>
            <a:fld id="{BE4E15F9-DAC0-452E-9F3A-74D3611FB83D}" type="slidenum">
              <a:rPr lang="en-US" altLang="zh-CN" smtClean="0">
                <a:ea typeface="宋体" charset="-122"/>
              </a:rPr>
              <a:pPr/>
              <a:t>11</a:t>
            </a:fld>
            <a:endParaRPr lang="en-US"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57A45A88-9E74-4ACD-807A-7DD301DEF41D}" type="slidenum">
              <a:rPr lang="zh-CN" altLang="en-US"/>
              <a:pPr>
                <a:defRPr/>
              </a:pPr>
              <a:t>16</a:t>
            </a:fld>
            <a:endParaRPr lang="en-US" altLang="zh-CN"/>
          </a:p>
        </p:txBody>
      </p:sp>
      <p:sp>
        <p:nvSpPr>
          <p:cNvPr id="212995" name="幻灯片图像占位符 1"/>
          <p:cNvSpPr>
            <a:spLocks noGrp="1" noRot="1" noChangeAspect="1" noTextEdit="1"/>
          </p:cNvSpPr>
          <p:nvPr>
            <p:ph type="sldImg"/>
          </p:nvPr>
        </p:nvSpPr>
        <p:spPr>
          <a:ln/>
        </p:spPr>
      </p:sp>
      <p:sp>
        <p:nvSpPr>
          <p:cNvPr id="212996"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1299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6BF8BE5-F183-4EC0-8602-D60B89FE3AA3}" type="slidenum">
              <a:rPr lang="zh-CN" altLang="en-US" sz="1200">
                <a:latin typeface="Calibri" pitchFamily="34" charset="0"/>
              </a:rPr>
              <a:pPr algn="r"/>
              <a:t>16</a:t>
            </a:fld>
            <a:endParaRPr lang="en-US" altLang="zh-CN"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41B65DD0-22F6-4DAE-B76C-BDF914A864EE}" type="slidenum">
              <a:rPr lang="zh-CN" altLang="en-US"/>
              <a:pPr>
                <a:defRPr/>
              </a:pPr>
              <a:t>18</a:t>
            </a:fld>
            <a:endParaRPr lang="en-US" altLang="zh-CN"/>
          </a:p>
        </p:txBody>
      </p:sp>
      <p:sp>
        <p:nvSpPr>
          <p:cNvPr id="200707" name="幻灯片图像占位符 1"/>
          <p:cNvSpPr>
            <a:spLocks noGrp="1" noRot="1" noChangeAspect="1" noTextEdit="1"/>
          </p:cNvSpPr>
          <p:nvPr>
            <p:ph type="sldImg"/>
          </p:nvPr>
        </p:nvSpPr>
        <p:spPr>
          <a:ln/>
        </p:spPr>
      </p:sp>
      <p:sp>
        <p:nvSpPr>
          <p:cNvPr id="200708"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0070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EFD4CCF-47D3-43BF-9327-16016E0BE71C}" type="slidenum">
              <a:rPr lang="zh-CN" altLang="en-US" sz="1200">
                <a:latin typeface="Calibri" pitchFamily="34" charset="0"/>
              </a:rPr>
              <a:pPr algn="r"/>
              <a:t>18</a:t>
            </a:fld>
            <a:endParaRPr lang="en-US" altLang="zh-CN"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A9E86A46-CB47-4874-98DA-ABBC49927A06}" type="slidenum">
              <a:rPr lang="zh-CN" altLang="en-US"/>
              <a:pPr>
                <a:defRPr/>
              </a:pPr>
              <a:t>19</a:t>
            </a:fld>
            <a:endParaRPr lang="en-US" altLang="zh-CN"/>
          </a:p>
        </p:txBody>
      </p:sp>
      <p:sp>
        <p:nvSpPr>
          <p:cNvPr id="201731" name="幻灯片图像占位符 1"/>
          <p:cNvSpPr>
            <a:spLocks noGrp="1" noRot="1" noChangeAspect="1" noTextEdit="1"/>
          </p:cNvSpPr>
          <p:nvPr>
            <p:ph type="sldImg"/>
          </p:nvPr>
        </p:nvSpPr>
        <p:spPr>
          <a:ln/>
        </p:spPr>
      </p:sp>
      <p:sp>
        <p:nvSpPr>
          <p:cNvPr id="201732"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01733"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8A6976A-5BAD-4DA9-A847-EACAD0F32A5D}" type="slidenum">
              <a:rPr lang="zh-CN" altLang="en-US" sz="1200">
                <a:latin typeface="Calibri" pitchFamily="34" charset="0"/>
              </a:rPr>
              <a:pPr algn="r"/>
              <a:t>19</a:t>
            </a:fld>
            <a:endParaRPr lang="en-US" altLang="zh-CN"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16F9CCF2-3003-4D6A-A743-46A634D296E6}" type="slidenum">
              <a:rPr lang="zh-CN" altLang="en-US"/>
              <a:pPr>
                <a:defRPr/>
              </a:pPr>
              <a:t>20</a:t>
            </a:fld>
            <a:endParaRPr lang="en-US" altLang="zh-CN"/>
          </a:p>
        </p:txBody>
      </p:sp>
      <p:sp>
        <p:nvSpPr>
          <p:cNvPr id="202755" name="幻灯片图像占位符 1"/>
          <p:cNvSpPr>
            <a:spLocks noGrp="1" noRot="1" noChangeAspect="1" noTextEdit="1"/>
          </p:cNvSpPr>
          <p:nvPr>
            <p:ph type="sldImg"/>
          </p:nvPr>
        </p:nvSpPr>
        <p:spPr>
          <a:ln/>
        </p:spPr>
      </p:sp>
      <p:sp>
        <p:nvSpPr>
          <p:cNvPr id="202756"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0275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377B101-CE88-4C41-8177-B1D270226BBF}" type="slidenum">
              <a:rPr lang="zh-CN" altLang="en-US" sz="1200">
                <a:latin typeface="Calibri" pitchFamily="34" charset="0"/>
              </a:rPr>
              <a:pPr algn="r"/>
              <a:t>20</a:t>
            </a:fld>
            <a:endParaRPr lang="en-US" altLang="zh-CN"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2" y="2131485"/>
            <a:ext cx="7772400" cy="146896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4" y="452968"/>
            <a:ext cx="2057401"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8"/>
            <a:ext cx="6019801"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5" y="452969"/>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6" y="1604434"/>
            <a:ext cx="4038601"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1"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981200"/>
            <a:ext cx="8229600" cy="3886200"/>
          </a:xfrm>
        </p:spPr>
        <p:txBody>
          <a:bodyPr rtlCol="0">
            <a:normAutofit/>
          </a:bodyPr>
          <a:lstStyle/>
          <a:p>
            <a:pPr lvl="0"/>
            <a:endParaRPr lang="zh-CN" altLang="en-US" noProof="0" smtClean="0"/>
          </a:p>
        </p:txBody>
      </p:sp>
      <p:sp>
        <p:nvSpPr>
          <p:cNvPr id="4" name="Rectangle 2"/>
          <p:cNvSpPr>
            <a:spLocks noGrp="1" noChangeArrowheads="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5" name="Rectangle 3"/>
          <p:cNvSpPr>
            <a:spLocks noGrp="1" noChangeArrowheads="1"/>
          </p:cNvSpPr>
          <p:nvPr>
            <p:ph type="sldNum" sz="quarter" idx="11"/>
          </p:nvPr>
        </p:nvSpPr>
        <p:spPr>
          <a:xfrm>
            <a:off x="6553200" y="6245225"/>
            <a:ext cx="2133600" cy="476250"/>
          </a:xfrm>
          <a:prstGeom prst="rect">
            <a:avLst/>
          </a:prstGeom>
        </p:spPr>
        <p:txBody>
          <a:bodyPr/>
          <a:lstStyle>
            <a:lvl1pPr>
              <a:defRPr/>
            </a:lvl1pPr>
          </a:lstStyle>
          <a:p>
            <a:pPr>
              <a:defRPr/>
            </a:pPr>
            <a:fld id="{54DF61C9-5E04-459A-A108-19936D683FC8}" type="slidenum">
              <a:rPr lang="en-US" altLang="zh-CN"/>
              <a:pPr>
                <a:defRPr/>
              </a:pPr>
              <a:t>‹#›</a:t>
            </a:fld>
            <a:endParaRPr lang="en-US"/>
          </a:p>
        </p:txBody>
      </p:sp>
      <p:sp>
        <p:nvSpPr>
          <p:cNvPr id="6" name="Rectangle 6"/>
          <p:cNvSpPr>
            <a:spLocks noGrp="1" noChangeArrowheads="1"/>
          </p:cNvSpPr>
          <p:nvPr>
            <p:ph type="dt" sz="half" idx="12"/>
          </p:nvPr>
        </p:nvSpPr>
        <p:spPr>
          <a:xfrm>
            <a:off x="457200" y="6245225"/>
            <a:ext cx="2133600" cy="476250"/>
          </a:xfrm>
          <a:prstGeom prst="rect">
            <a:avLst/>
          </a:prstGeom>
        </p:spPr>
        <p:txBody>
          <a:bodyPr/>
          <a:lstStyle>
            <a:lvl1pPr>
              <a:defRPr/>
            </a:lvl1pPr>
          </a:lstStyle>
          <a:p>
            <a:pPr>
              <a:defRPr/>
            </a:pPr>
            <a:endParaRPr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8229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 y="3938588"/>
            <a:ext cx="8229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AE86D2A1-514C-4CA3-AD09-E2FC9B3478D8}"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s-ES" altLang="zh-CN"/>
          </a:p>
        </p:txBody>
      </p:sp>
      <p:sp>
        <p:nvSpPr>
          <p:cNvPr id="5" name="Rectangle 5"/>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2C06867C-0E4F-4C79-8768-114DECBDD0D8}" type="slidenum">
              <a:rPr lang="zh-CN" altLang="es-ES"/>
              <a:pPr>
                <a:defRPr/>
              </a:pPr>
              <a:t>‹#›</a:t>
            </a:fld>
            <a:endParaRPr lang="es-ES" altLang="zh-CN"/>
          </a:p>
        </p:txBody>
      </p:sp>
      <p:sp>
        <p:nvSpPr>
          <p:cNvPr id="6" name="Rectangle 7"/>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s-E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2" y="2131485"/>
            <a:ext cx="7772400" cy="1468967"/>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1"/>
            <a:ext cx="8229600" cy="452543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2"/>
            <a:ext cx="7772400" cy="1363133"/>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906186"/>
            <a:ext cx="7772400" cy="1500716"/>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1600201"/>
            <a:ext cx="4038601" cy="452543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1" cy="452543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4584"/>
            <a:ext cx="4040188" cy="6413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5935"/>
            <a:ext cx="4040188" cy="39497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4584"/>
            <a:ext cx="4041774" cy="6413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5935"/>
            <a:ext cx="4041774" cy="39497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1"/>
            <a:ext cx="3008313" cy="1162049"/>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49" y="273051"/>
            <a:ext cx="5111751" cy="585258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0"/>
            <a:ext cx="3008313" cy="46905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726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3833"/>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867"/>
            <a:ext cx="5486400" cy="8043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1"/>
            <a:ext cx="8229600" cy="452543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399" y="275167"/>
            <a:ext cx="2057401" cy="585046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5167"/>
            <a:ext cx="6019801" cy="585046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2"/>
            <a:ext cx="7772400" cy="136313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906186"/>
            <a:ext cx="7772400" cy="150071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6" y="1604434"/>
            <a:ext cx="4038601" cy="43201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1" cy="43201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5935"/>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4584"/>
            <a:ext cx="4041774"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5935"/>
            <a:ext cx="4041774"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1"/>
            <a:ext cx="3008313" cy="1162049"/>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49" y="273051"/>
            <a:ext cx="5111751"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7267"/>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nordridesign.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hyperlink" Target="http://www.nordridesign.com/" TargetMode="External"/><Relationship Id="rId18" Type="http://schemas.openxmlformats.org/officeDocument/2006/relationships/image" Target="../media/image5.png"/><Relationship Id="rId3" Type="http://schemas.openxmlformats.org/officeDocument/2006/relationships/slideLayout" Target="../slideLayouts/slideLayout20.xml"/><Relationship Id="rId21" Type="http://schemas.openxmlformats.org/officeDocument/2006/relationships/image" Target="../media/image6.png"/><Relationship Id="rId7" Type="http://schemas.openxmlformats.org/officeDocument/2006/relationships/slideLayout" Target="../slideLayouts/slideLayout24.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9.xml"/><Relationship Id="rId16" Type="http://schemas.openxmlformats.org/officeDocument/2006/relationships/image" Target="../media/image3.png"/><Relationship Id="rId20" Type="http://schemas.openxmlformats.org/officeDocument/2006/relationships/hyperlink" Target="http://www.nordri.net/" TargetMode="Externa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19" Type="http://schemas.openxmlformats.org/officeDocument/2006/relationships/hyperlink" Target="http://www.nordridesign.cn/" TargetMode="Externa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hyperlink" Target="http://creativecommons.org/licenses/by-nc/2.5/cn/legalcode" TargetMode="Externa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5" y="452969"/>
            <a:ext cx="6192837" cy="5630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sym typeface="Arial" pitchFamily="34" charset="0"/>
              </a:rPr>
              <a:t>单击此处编辑母版标题样式</a:t>
            </a:r>
          </a:p>
        </p:txBody>
      </p:sp>
      <p:sp>
        <p:nvSpPr>
          <p:cNvPr id="1027" name="Rectangle 6">
            <a:hlinkClick r:id="rId20"/>
          </p:cNvPr>
          <p:cNvSpPr>
            <a:spLocks noChangeArrowheads="1"/>
          </p:cNvSpPr>
          <p:nvPr/>
        </p:nvSpPr>
        <p:spPr bwMode="auto">
          <a:xfrm>
            <a:off x="3" y="6364819"/>
            <a:ext cx="8748713" cy="319616"/>
          </a:xfrm>
          <a:prstGeom prst="rect">
            <a:avLst/>
          </a:prstGeom>
          <a:solidFill>
            <a:srgbClr val="FFFFFF">
              <a:alpha val="0"/>
            </a:srgbClr>
          </a:solidFill>
          <a:ln w="9525">
            <a:noFill/>
            <a:miter lim="800000"/>
            <a:headEnd/>
            <a:tailEnd/>
          </a:ln>
        </p:spPr>
        <p:txBody>
          <a:bodyPr/>
          <a:lstStyle/>
          <a:p>
            <a:pPr algn="r">
              <a:spcBef>
                <a:spcPct val="20000"/>
              </a:spcBef>
              <a:buClr>
                <a:schemeClr val="hlink"/>
              </a:buClr>
              <a:buFont typeface="Wingdings" pitchFamily="2" charset="2"/>
              <a:buNone/>
            </a:pPr>
            <a:r>
              <a:rPr lang="en-US" sz="1000" b="1">
                <a:solidFill>
                  <a:srgbClr val="808080"/>
                </a:solidFill>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sym typeface="Arial" pitchFamily="34" charset="0"/>
              </a:rPr>
              <a:t>单击此处编辑母版文本样式</a:t>
            </a:r>
          </a:p>
          <a:p>
            <a:pPr lvl="1"/>
            <a:r>
              <a:rPr lang="zh-CN" smtClean="0">
                <a:sym typeface="Arial" pitchFamily="34" charset="0"/>
              </a:rPr>
              <a:t>第二级</a:t>
            </a:r>
          </a:p>
          <a:p>
            <a:pPr lvl="2"/>
            <a:r>
              <a:rPr lang="zh-CN" smtClean="0">
                <a:sym typeface="Arial" pitchFamily="34" charset="0"/>
              </a:rPr>
              <a:t>第三级</a:t>
            </a:r>
          </a:p>
          <a:p>
            <a:pPr lvl="3"/>
            <a:r>
              <a:rPr lang="zh-CN" smtClean="0">
                <a:sym typeface="Arial" pitchFamily="34" charset="0"/>
              </a:rPr>
              <a:t>第四级</a:t>
            </a:r>
          </a:p>
          <a:p>
            <a:pPr lvl="4"/>
            <a:r>
              <a:rPr lang="zh-CN" smtClean="0">
                <a:sym typeface="Arial" pitchFamily="34" charset="0"/>
              </a:rPr>
              <a:t>第五级</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4" r:id="rId12"/>
    <p:sldLayoutId id="2147483678" r:id="rId13"/>
    <p:sldLayoutId id="2147483679" r:id="rId14"/>
    <p:sldLayoutId id="2147483683" r:id="rId15"/>
    <p:sldLayoutId id="2147483684" r:id="rId16"/>
    <p:sldLayoutId id="2147483685" r:id="rId17"/>
  </p:sldLayoutIdLst>
  <p:transition>
    <p:fade/>
  </p:transition>
  <p:hf sldNum="0" hdr="0" ftr="0" dt="0"/>
  <p:txStyles>
    <p:titleStyle>
      <a:lvl1pPr algn="l" rtl="0" fontAlgn="base">
        <a:spcBef>
          <a:spcPct val="0"/>
        </a:spcBef>
        <a:spcAft>
          <a:spcPct val="0"/>
        </a:spcAft>
        <a:defRPr sz="2400" b="1">
          <a:solidFill>
            <a:schemeClr val="tx1"/>
          </a:solidFill>
          <a:latin typeface="+mj-lt"/>
          <a:ea typeface="+mj-ea"/>
          <a:cs typeface="+mj-cs"/>
          <a:sym typeface="Arial" pitchFamily="34" charset="0"/>
        </a:defRPr>
      </a:lvl1pPr>
      <a:lvl2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2pPr>
      <a:lvl3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3pPr>
      <a:lvl4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4pPr>
      <a:lvl5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5pPr>
      <a:lvl6pPr marL="4572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6pPr>
      <a:lvl7pPr marL="9144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7pPr>
      <a:lvl8pPr marL="13716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8pPr>
      <a:lvl9pPr marL="18288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9pPr>
    </p:titleStyle>
    <p:bodyStyle>
      <a:lvl1pPr marL="342900" indent="-342900" algn="l" defTabSz="0" rtl="0" fontAlgn="base">
        <a:spcBef>
          <a:spcPct val="20000"/>
        </a:spcBef>
        <a:spcAft>
          <a:spcPct val="0"/>
        </a:spcAft>
        <a:buChar char="•"/>
        <a:defRPr sz="1600">
          <a:solidFill>
            <a:schemeClr val="tx1"/>
          </a:solidFill>
          <a:latin typeface="+mn-lt"/>
          <a:ea typeface="+mn-ea"/>
          <a:cs typeface="+mn-cs"/>
          <a:sym typeface="Arial" pitchFamily="34" charset="0"/>
        </a:defRPr>
      </a:lvl1pPr>
      <a:lvl2pPr marL="742950" indent="-285750" algn="l" defTabSz="0" rtl="0" fontAlgn="base">
        <a:spcBef>
          <a:spcPct val="20000"/>
        </a:spcBef>
        <a:spcAft>
          <a:spcPct val="0"/>
        </a:spcAft>
        <a:buChar char="–"/>
        <a:defRPr sz="1600">
          <a:solidFill>
            <a:schemeClr val="tx1"/>
          </a:solidFill>
          <a:latin typeface="+mn-lt"/>
          <a:ea typeface="+mn-ea"/>
          <a:sym typeface="Arial" pitchFamily="34" charset="0"/>
        </a:defRPr>
      </a:lvl2pPr>
      <a:lvl3pPr marL="1143000" indent="-228600" algn="l" defTabSz="0" rtl="0" fontAlgn="base">
        <a:spcBef>
          <a:spcPct val="20000"/>
        </a:spcBef>
        <a:spcAft>
          <a:spcPct val="0"/>
        </a:spcAft>
        <a:buChar char="•"/>
        <a:defRPr sz="1600">
          <a:solidFill>
            <a:schemeClr val="tx1"/>
          </a:solidFill>
          <a:latin typeface="+mn-lt"/>
          <a:ea typeface="+mn-ea"/>
          <a:sym typeface="Arial" pitchFamily="34" charset="0"/>
        </a:defRPr>
      </a:lvl3pPr>
      <a:lvl4pPr marL="1600200" indent="-228600" algn="l" defTabSz="0" rtl="0" fontAlgn="base">
        <a:spcBef>
          <a:spcPct val="20000"/>
        </a:spcBef>
        <a:spcAft>
          <a:spcPct val="0"/>
        </a:spcAft>
        <a:buChar char="–"/>
        <a:defRPr sz="1600">
          <a:solidFill>
            <a:schemeClr val="tx1"/>
          </a:solidFill>
          <a:latin typeface="+mn-lt"/>
          <a:ea typeface="+mn-ea"/>
          <a:sym typeface="Arial" pitchFamily="34" charset="0"/>
        </a:defRPr>
      </a:lvl4pPr>
      <a:lvl5pPr marL="2057400" indent="-228600" algn="l" defTabSz="0" rtl="0" fontAlgn="base">
        <a:spcBef>
          <a:spcPct val="20000"/>
        </a:spcBef>
        <a:spcAft>
          <a:spcPct val="0"/>
        </a:spcAft>
        <a:buChar char="»"/>
        <a:defRPr sz="1600">
          <a:solidFill>
            <a:schemeClr val="tx1"/>
          </a:solidFill>
          <a:latin typeface="+mn-lt"/>
          <a:ea typeface="+mn-ea"/>
          <a:sym typeface="Arial" pitchFamily="34" charset="0"/>
        </a:defRPr>
      </a:lvl5pPr>
      <a:lvl6pPr marL="2514600" indent="-228600" algn="l" defTabSz="0" rtl="0" fontAlgn="base">
        <a:spcBef>
          <a:spcPct val="20000"/>
        </a:spcBef>
        <a:spcAft>
          <a:spcPct val="0"/>
        </a:spcAft>
        <a:buChar char="»"/>
        <a:defRPr sz="1600">
          <a:solidFill>
            <a:schemeClr val="tx1"/>
          </a:solidFill>
          <a:latin typeface="+mn-lt"/>
          <a:ea typeface="+mn-ea"/>
          <a:sym typeface="Arial" pitchFamily="34" charset="0"/>
        </a:defRPr>
      </a:lvl6pPr>
      <a:lvl7pPr marL="2971800" indent="-228600" algn="l" defTabSz="0" rtl="0" fontAlgn="base">
        <a:spcBef>
          <a:spcPct val="20000"/>
        </a:spcBef>
        <a:spcAft>
          <a:spcPct val="0"/>
        </a:spcAft>
        <a:buChar char="»"/>
        <a:defRPr sz="1600">
          <a:solidFill>
            <a:schemeClr val="tx1"/>
          </a:solidFill>
          <a:latin typeface="+mn-lt"/>
          <a:ea typeface="+mn-ea"/>
          <a:sym typeface="Arial" pitchFamily="34" charset="0"/>
        </a:defRPr>
      </a:lvl7pPr>
      <a:lvl8pPr marL="3429000" indent="-228600" algn="l" defTabSz="0" rtl="0" fontAlgn="base">
        <a:spcBef>
          <a:spcPct val="20000"/>
        </a:spcBef>
        <a:spcAft>
          <a:spcPct val="0"/>
        </a:spcAft>
        <a:buChar char="»"/>
        <a:defRPr sz="1600">
          <a:solidFill>
            <a:schemeClr val="tx1"/>
          </a:solidFill>
          <a:latin typeface="+mn-lt"/>
          <a:ea typeface="+mn-ea"/>
          <a:sym typeface="Arial" pitchFamily="34" charset="0"/>
        </a:defRPr>
      </a:lvl8pPr>
      <a:lvl9pPr marL="3886200" indent="-228600" algn="l" defTabSz="0" rtl="0" fontAlgn="base">
        <a:spcBef>
          <a:spcPct val="20000"/>
        </a:spcBef>
        <a:spcAft>
          <a:spcPct val="0"/>
        </a:spcAft>
        <a:buChar char="»"/>
        <a:defRPr sz="16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7">
            <a:hlinkClick r:id="rId13"/>
          </p:cNvPr>
          <p:cNvSpPr>
            <a:spLocks noChangeArrowheads="1"/>
          </p:cNvSpPr>
          <p:nvPr/>
        </p:nvSpPr>
        <p:spPr bwMode="auto">
          <a:xfrm>
            <a:off x="1333500" y="2277534"/>
            <a:ext cx="2159001"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51" name="Rectangle 7">
            <a:hlinkClick r:id="rId13"/>
          </p:cNvPr>
          <p:cNvSpPr>
            <a:spLocks noChangeArrowheads="1"/>
          </p:cNvSpPr>
          <p:nvPr/>
        </p:nvSpPr>
        <p:spPr bwMode="auto">
          <a:xfrm>
            <a:off x="3492500" y="2277534"/>
            <a:ext cx="2159001"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52" name="Rectangle 7">
            <a:hlinkClick r:id="rId13"/>
          </p:cNvPr>
          <p:cNvSpPr>
            <a:spLocks noChangeArrowheads="1"/>
          </p:cNvSpPr>
          <p:nvPr/>
        </p:nvSpPr>
        <p:spPr bwMode="auto">
          <a:xfrm>
            <a:off x="5653088" y="2277534"/>
            <a:ext cx="2159001"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53" name="Rectangle 13">
            <a:hlinkClick r:id="rId14"/>
          </p:cNvPr>
          <p:cNvSpPr>
            <a:spLocks noChangeArrowheads="1"/>
          </p:cNvSpPr>
          <p:nvPr/>
        </p:nvSpPr>
        <p:spPr bwMode="auto">
          <a:xfrm>
            <a:off x="1331916" y="3858827"/>
            <a:ext cx="5195653" cy="276999"/>
          </a:xfrm>
          <a:prstGeom prst="rect">
            <a:avLst/>
          </a:prstGeom>
          <a:noFill/>
          <a:ln w="9525">
            <a:noFill/>
            <a:miter lim="800000"/>
            <a:headEnd/>
            <a:tailEnd/>
          </a:ln>
        </p:spPr>
        <p:txBody>
          <a:bodyPr wrap="none" anchor="ctr">
            <a:spAutoFit/>
          </a:bodyPr>
          <a:lstStyle/>
          <a:p>
            <a:r>
              <a:rPr lang="zh-CN" altLang="en-US" sz="1200">
                <a:solidFill>
                  <a:srgbClr val="000000"/>
                </a:solidFill>
                <a:ea typeface="微软雅黑" pitchFamily="34" charset="-122"/>
              </a:rPr>
              <a:t>本作品采用</a:t>
            </a:r>
            <a:r>
              <a:rPr lang="zh-CN" altLang="en-US" sz="1200" b="1">
                <a:solidFill>
                  <a:srgbClr val="003366"/>
                </a:solidFill>
                <a:ea typeface="微软雅黑" pitchFamily="34" charset="-122"/>
              </a:rPr>
              <a:t>知识共享署名</a:t>
            </a:r>
            <a:r>
              <a:rPr lang="en-US" sz="1200" b="1">
                <a:solidFill>
                  <a:srgbClr val="003366"/>
                </a:solidFill>
                <a:ea typeface="微软雅黑" pitchFamily="34" charset="-122"/>
              </a:rPr>
              <a:t>-</a:t>
            </a:r>
            <a:r>
              <a:rPr lang="zh-CN" altLang="en-US" sz="1200" b="1">
                <a:solidFill>
                  <a:srgbClr val="003366"/>
                </a:solidFill>
                <a:ea typeface="微软雅黑" pitchFamily="34" charset="-122"/>
              </a:rPr>
              <a:t>非商业性使用 </a:t>
            </a:r>
            <a:r>
              <a:rPr lang="en-US" sz="1200" b="1">
                <a:solidFill>
                  <a:srgbClr val="003366"/>
                </a:solidFill>
                <a:ea typeface="微软雅黑" pitchFamily="34" charset="-122"/>
              </a:rPr>
              <a:t>2.5 </a:t>
            </a:r>
            <a:r>
              <a:rPr lang="zh-CN" altLang="en-US" sz="1200" b="1">
                <a:solidFill>
                  <a:srgbClr val="003366"/>
                </a:solidFill>
                <a:ea typeface="微软雅黑" pitchFamily="34" charset="-122"/>
              </a:rPr>
              <a:t>中国大陆许可协议</a:t>
            </a:r>
            <a:r>
              <a:rPr lang="zh-CN" altLang="en-US" sz="1200">
                <a:solidFill>
                  <a:srgbClr val="000000"/>
                </a:solidFill>
                <a:ea typeface="微软雅黑" pitchFamily="34" charset="-122"/>
              </a:rPr>
              <a:t>进行许可。</a:t>
            </a:r>
            <a:r>
              <a:rPr lang="zh-CN" altLang="en-US" sz="1200" i="1">
                <a:solidFill>
                  <a:srgbClr val="000000"/>
                </a:solidFill>
                <a:ea typeface="微软雅黑" pitchFamily="34" charset="-122"/>
              </a:rPr>
              <a:t> </a:t>
            </a:r>
            <a:endParaRPr lang="zh-CN" altLang="en-US">
              <a:ea typeface="黑体" pitchFamily="49" charset="-122"/>
            </a:endParaRPr>
          </a:p>
        </p:txBody>
      </p:sp>
      <p:pic>
        <p:nvPicPr>
          <p:cNvPr id="2054" name="Picture 14" descr="png-0056"/>
          <p:cNvPicPr>
            <a:picLocks noChangeAspect="1" noChangeArrowheads="1"/>
          </p:cNvPicPr>
          <p:nvPr/>
        </p:nvPicPr>
        <p:blipFill>
          <a:blip r:embed="rId15" cstate="print"/>
          <a:srcRect/>
          <a:stretch>
            <a:fillRect/>
          </a:stretch>
        </p:blipFill>
        <p:spPr bwMode="auto">
          <a:xfrm>
            <a:off x="6372226" y="2347386"/>
            <a:ext cx="720725" cy="721783"/>
          </a:xfrm>
          <a:prstGeom prst="rect">
            <a:avLst/>
          </a:prstGeom>
          <a:noFill/>
          <a:ln w="9525">
            <a:noFill/>
            <a:miter lim="800000"/>
            <a:headEnd/>
            <a:tailEnd/>
          </a:ln>
        </p:spPr>
      </p:pic>
      <p:pic>
        <p:nvPicPr>
          <p:cNvPr id="2055" name="Picture 15" descr="png-0002"/>
          <p:cNvPicPr>
            <a:picLocks noChangeAspect="1" noChangeArrowheads="1"/>
          </p:cNvPicPr>
          <p:nvPr/>
        </p:nvPicPr>
        <p:blipFill>
          <a:blip r:embed="rId16" cstate="print"/>
          <a:srcRect/>
          <a:stretch>
            <a:fillRect/>
          </a:stretch>
        </p:blipFill>
        <p:spPr bwMode="auto">
          <a:xfrm>
            <a:off x="2052638" y="2347384"/>
            <a:ext cx="720725" cy="719667"/>
          </a:xfrm>
          <a:prstGeom prst="rect">
            <a:avLst/>
          </a:prstGeom>
          <a:noFill/>
          <a:ln w="9525">
            <a:noFill/>
            <a:miter lim="800000"/>
            <a:headEnd/>
            <a:tailEnd/>
          </a:ln>
        </p:spPr>
      </p:pic>
      <p:grpSp>
        <p:nvGrpSpPr>
          <p:cNvPr id="2056" name="Group 8"/>
          <p:cNvGrpSpPr>
            <a:grpSpLocks noChangeAspect="1"/>
          </p:cNvGrpSpPr>
          <p:nvPr/>
        </p:nvGrpSpPr>
        <p:grpSpPr bwMode="auto">
          <a:xfrm>
            <a:off x="4211639" y="2347385"/>
            <a:ext cx="720725" cy="647700"/>
            <a:chOff x="0" y="0"/>
            <a:chExt cx="454" cy="447"/>
          </a:xfrm>
        </p:grpSpPr>
        <p:pic>
          <p:nvPicPr>
            <p:cNvPr id="2057" name="Picture 17" descr="soft7"/>
            <p:cNvPicPr>
              <a:picLocks noChangeAspect="1" noChangeArrowheads="1"/>
            </p:cNvPicPr>
            <p:nvPr/>
          </p:nvPicPr>
          <p:blipFill>
            <a:blip r:embed="rId17" cstate="print"/>
            <a:srcRect b="19881"/>
            <a:stretch>
              <a:fillRect/>
            </a:stretch>
          </p:blipFill>
          <p:spPr bwMode="auto">
            <a:xfrm>
              <a:off x="0" y="0"/>
              <a:ext cx="454" cy="421"/>
            </a:xfrm>
            <a:prstGeom prst="rect">
              <a:avLst/>
            </a:prstGeom>
            <a:noFill/>
            <a:ln w="9525">
              <a:noFill/>
              <a:miter lim="800000"/>
              <a:headEnd/>
              <a:tailEnd/>
            </a:ln>
          </p:spPr>
        </p:pic>
        <p:pic>
          <p:nvPicPr>
            <p:cNvPr id="2058" name="Picture 18" descr="soft7"/>
            <p:cNvPicPr>
              <a:picLocks noChangeAspect="1" noChangeArrowheads="1"/>
            </p:cNvPicPr>
            <p:nvPr/>
          </p:nvPicPr>
          <p:blipFill>
            <a:blip r:embed="rId18" cstate="print"/>
            <a:srcRect b="19881"/>
            <a:stretch>
              <a:fillRect/>
            </a:stretch>
          </p:blipFill>
          <p:spPr bwMode="auto">
            <a:xfrm rot="1178135">
              <a:off x="74" y="110"/>
              <a:ext cx="363" cy="337"/>
            </a:xfrm>
            <a:prstGeom prst="rect">
              <a:avLst/>
            </a:prstGeom>
            <a:noFill/>
            <a:ln w="9525">
              <a:noFill/>
              <a:miter lim="800000"/>
              <a:headEnd/>
              <a:tailEnd/>
            </a:ln>
          </p:spPr>
        </p:pic>
      </p:grpSp>
      <p:sp>
        <p:nvSpPr>
          <p:cNvPr id="2059" name="Rectangle 24">
            <a:hlinkClick r:id="rId19"/>
          </p:cNvPr>
          <p:cNvSpPr>
            <a:spLocks noChangeArrowheads="1"/>
          </p:cNvSpPr>
          <p:nvPr/>
        </p:nvSpPr>
        <p:spPr bwMode="auto">
          <a:xfrm>
            <a:off x="1333500" y="3069168"/>
            <a:ext cx="2159001" cy="276999"/>
          </a:xfrm>
          <a:prstGeom prst="rect">
            <a:avLst/>
          </a:prstGeom>
          <a:noFill/>
          <a:ln w="9525">
            <a:noFill/>
            <a:miter lim="800000"/>
            <a:headEnd/>
            <a:tailEnd/>
          </a:ln>
        </p:spPr>
        <p:txBody>
          <a:bodyPr>
            <a:spAutoFit/>
          </a:bodyPr>
          <a:lstStyle/>
          <a:p>
            <a:pPr algn="ctr"/>
            <a:r>
              <a:rPr lang="zh-CN" altLang="en-US" sz="1200" b="1">
                <a:solidFill>
                  <a:srgbClr val="5F5F5F"/>
                </a:solidFill>
                <a:ea typeface="微软雅黑" pitchFamily="34" charset="-122"/>
              </a:rPr>
              <a:t>专业交流</a:t>
            </a:r>
            <a:endParaRPr lang="zh-CN" altLang="en-US">
              <a:ea typeface="黑体" pitchFamily="49" charset="-122"/>
            </a:endParaRPr>
          </a:p>
        </p:txBody>
      </p:sp>
      <p:sp>
        <p:nvSpPr>
          <p:cNvPr id="2060" name="Rectangle 25">
            <a:hlinkClick r:id="rId19"/>
          </p:cNvPr>
          <p:cNvSpPr>
            <a:spLocks noChangeArrowheads="1"/>
          </p:cNvSpPr>
          <p:nvPr/>
        </p:nvSpPr>
        <p:spPr bwMode="auto">
          <a:xfrm>
            <a:off x="3492500" y="3069168"/>
            <a:ext cx="2159001" cy="276999"/>
          </a:xfrm>
          <a:prstGeom prst="rect">
            <a:avLst/>
          </a:prstGeom>
          <a:noFill/>
          <a:ln w="9525">
            <a:noFill/>
            <a:miter lim="800000"/>
            <a:headEnd/>
            <a:tailEnd/>
          </a:ln>
        </p:spPr>
        <p:txBody>
          <a:bodyPr>
            <a:spAutoFit/>
          </a:bodyPr>
          <a:lstStyle/>
          <a:p>
            <a:pPr algn="ctr"/>
            <a:r>
              <a:rPr lang="zh-CN" altLang="en-US" sz="1200" b="1">
                <a:solidFill>
                  <a:srgbClr val="5F5F5F"/>
                </a:solidFill>
                <a:ea typeface="微软雅黑" pitchFamily="34" charset="-122"/>
              </a:rPr>
              <a:t>模板超市</a:t>
            </a:r>
            <a:endParaRPr lang="zh-CN" altLang="en-US">
              <a:ea typeface="黑体" pitchFamily="49" charset="-122"/>
            </a:endParaRPr>
          </a:p>
        </p:txBody>
      </p:sp>
      <p:sp>
        <p:nvSpPr>
          <p:cNvPr id="2061" name="Rectangle 26">
            <a:hlinkClick r:id="rId19"/>
          </p:cNvPr>
          <p:cNvSpPr>
            <a:spLocks noChangeArrowheads="1"/>
          </p:cNvSpPr>
          <p:nvPr/>
        </p:nvSpPr>
        <p:spPr bwMode="auto">
          <a:xfrm>
            <a:off x="5653088" y="3069168"/>
            <a:ext cx="2159001" cy="276999"/>
          </a:xfrm>
          <a:prstGeom prst="rect">
            <a:avLst/>
          </a:prstGeom>
          <a:noFill/>
          <a:ln w="9525">
            <a:noFill/>
            <a:miter lim="800000"/>
            <a:headEnd/>
            <a:tailEnd/>
          </a:ln>
        </p:spPr>
        <p:txBody>
          <a:bodyPr>
            <a:spAutoFit/>
          </a:bodyPr>
          <a:lstStyle/>
          <a:p>
            <a:pPr algn="ctr"/>
            <a:r>
              <a:rPr lang="zh-CN" altLang="en-US" sz="1200" b="1">
                <a:solidFill>
                  <a:srgbClr val="5F5F5F"/>
                </a:solidFill>
                <a:ea typeface="微软雅黑" pitchFamily="34" charset="-122"/>
              </a:rPr>
              <a:t>设计服务</a:t>
            </a:r>
            <a:endParaRPr lang="zh-CN" altLang="en-US">
              <a:ea typeface="黑体" pitchFamily="49" charset="-122"/>
            </a:endParaRPr>
          </a:p>
        </p:txBody>
      </p:sp>
      <p:sp>
        <p:nvSpPr>
          <p:cNvPr id="2062" name="Rectangle 7"/>
          <p:cNvSpPr>
            <a:spLocks noChangeArrowheads="1"/>
          </p:cNvSpPr>
          <p:nvPr/>
        </p:nvSpPr>
        <p:spPr bwMode="auto">
          <a:xfrm>
            <a:off x="1331915" y="2061635"/>
            <a:ext cx="6480174" cy="215900"/>
          </a:xfrm>
          <a:prstGeom prst="rect">
            <a:avLst/>
          </a:prstGeom>
          <a:solidFill>
            <a:srgbClr val="EAEAEA"/>
          </a:solidFill>
          <a:ln w="6350" cmpd="sng">
            <a:solidFill>
              <a:srgbClr val="5F5F5F"/>
            </a:solidFill>
            <a:prstDash val="dash"/>
            <a:miter lim="800000"/>
            <a:headEnd/>
            <a:tailEnd/>
          </a:ln>
        </p:spPr>
        <p:txBody>
          <a:bodyPr wrap="none" anchor="ctr"/>
          <a:lstStyle/>
          <a:p>
            <a:pPr algn="ctr">
              <a:lnSpc>
                <a:spcPct val="150000"/>
              </a:lnSpc>
            </a:pPr>
            <a:r>
              <a:rPr lang="en-US" sz="1000">
                <a:solidFill>
                  <a:srgbClr val="000000"/>
                </a:solidFill>
                <a:ea typeface="微软雅黑" pitchFamily="34" charset="-122"/>
              </a:rPr>
              <a:t>NordriDesign</a:t>
            </a:r>
            <a:r>
              <a:rPr lang="zh-CN" altLang="en-US" sz="1000">
                <a:solidFill>
                  <a:srgbClr val="000000"/>
                </a:solidFill>
                <a:ea typeface="微软雅黑" pitchFamily="34" charset="-122"/>
              </a:rPr>
              <a:t>中国专业</a:t>
            </a:r>
            <a:r>
              <a:rPr lang="en-US" sz="1000">
                <a:solidFill>
                  <a:srgbClr val="000000"/>
                </a:solidFill>
                <a:ea typeface="微软雅黑" pitchFamily="34" charset="-122"/>
              </a:rPr>
              <a:t>PowerPoint</a:t>
            </a:r>
            <a:r>
              <a:rPr lang="zh-CN" altLang="en-US" sz="1000">
                <a:solidFill>
                  <a:srgbClr val="000000"/>
                </a:solidFill>
                <a:ea typeface="微软雅黑" pitchFamily="34" charset="-122"/>
              </a:rPr>
              <a:t>媒体设计与开发</a:t>
            </a:r>
            <a:endParaRPr lang="zh-CN" altLang="en-US" sz="1000">
              <a:solidFill>
                <a:srgbClr val="000000"/>
              </a:solidFill>
              <a:latin typeface="微软雅黑" pitchFamily="34" charset="-122"/>
              <a:ea typeface="微软雅黑" pitchFamily="34" charset="-122"/>
              <a:sym typeface="微软雅黑" pitchFamily="34" charset="-122"/>
            </a:endParaRPr>
          </a:p>
        </p:txBody>
      </p:sp>
      <p:sp>
        <p:nvSpPr>
          <p:cNvPr id="2063" name="Rectangle 28"/>
          <p:cNvSpPr>
            <a:spLocks noChangeArrowheads="1"/>
          </p:cNvSpPr>
          <p:nvPr/>
        </p:nvSpPr>
        <p:spPr bwMode="auto">
          <a:xfrm>
            <a:off x="1331915" y="4188253"/>
            <a:ext cx="6480174" cy="830997"/>
          </a:xfrm>
          <a:prstGeom prst="rect">
            <a:avLst/>
          </a:prstGeom>
          <a:noFill/>
          <a:ln w="9525">
            <a:noFill/>
            <a:miter lim="800000"/>
            <a:headEnd/>
            <a:tailEnd/>
          </a:ln>
        </p:spPr>
        <p:txBody>
          <a:bodyPr anchor="ctr">
            <a:spAutoFit/>
          </a:bodyPr>
          <a:lstStyle/>
          <a:p>
            <a:pPr>
              <a:lnSpc>
                <a:spcPct val="120000"/>
              </a:lnSpc>
            </a:pPr>
            <a:r>
              <a:rPr lang="zh-CN" altLang="en-US" sz="1000">
                <a:solidFill>
                  <a:srgbClr val="111111"/>
                </a:solidFill>
                <a:ea typeface="微软雅黑" pitchFamily="34" charset="-122"/>
              </a:rPr>
              <a:t>本作品的提供是以适用知识共享组织的公共许可（ 简称“</a:t>
            </a:r>
            <a:r>
              <a:rPr lang="en-US" sz="1000">
                <a:solidFill>
                  <a:srgbClr val="111111"/>
                </a:solidFill>
                <a:ea typeface="微软雅黑" pitchFamily="34" charset="-122"/>
              </a:rPr>
              <a:t>CCPL” </a:t>
            </a:r>
            <a:r>
              <a:rPr lang="zh-CN" altLang="en-US" sz="1000">
                <a:solidFill>
                  <a:srgbClr val="111111"/>
                </a:solidFill>
                <a:ea typeface="微软雅黑" pitchFamily="34" charset="-122"/>
              </a:rPr>
              <a:t>或 “许可”） 条款为前提的。本作品受著作权法以及其他相关法律的保护。对本作品的使用不得超越本许可授权的范围。</a:t>
            </a:r>
          </a:p>
          <a:p>
            <a:pPr>
              <a:lnSpc>
                <a:spcPct val="120000"/>
              </a:lnSpc>
            </a:pPr>
            <a:r>
              <a:rPr lang="zh-CN" altLang="en-US" sz="1000">
                <a:solidFill>
                  <a:srgbClr val="111111"/>
                </a:solidFill>
                <a:ea typeface="微软雅黑" pitchFamily="34" charset="-122"/>
              </a:rPr>
              <a:t>如您行使本许可授予的使用本作品的权利，就表明您接受并同意遵守本许可的条款。在您接受这些条款和规定的前提下，许可人授予您本许可所包括的权利。 </a:t>
            </a:r>
            <a:endParaRPr lang="zh-CN" altLang="en-US">
              <a:ea typeface="黑体" pitchFamily="49" charset="-122"/>
            </a:endParaRPr>
          </a:p>
        </p:txBody>
      </p:sp>
      <p:sp>
        <p:nvSpPr>
          <p:cNvPr id="2064" name="Rectangle 7">
            <a:hlinkClick r:id="rId20"/>
          </p:cNvPr>
          <p:cNvSpPr>
            <a:spLocks noChangeArrowheads="1"/>
          </p:cNvSpPr>
          <p:nvPr/>
        </p:nvSpPr>
        <p:spPr bwMode="auto">
          <a:xfrm>
            <a:off x="3492502" y="2277534"/>
            <a:ext cx="2160588" cy="1149351"/>
          </a:xfrm>
          <a:prstGeom prst="rect">
            <a:avLst/>
          </a:prstGeom>
          <a:solidFill>
            <a:srgbClr val="FFFFFF">
              <a:alpha val="0"/>
            </a:srgbClr>
          </a:solidFill>
          <a:ln w="9525">
            <a:noFill/>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65" name="Rectangle 7">
            <a:hlinkClick r:id="rId13"/>
          </p:cNvPr>
          <p:cNvSpPr>
            <a:spLocks noChangeArrowheads="1"/>
          </p:cNvSpPr>
          <p:nvPr/>
        </p:nvSpPr>
        <p:spPr bwMode="auto">
          <a:xfrm>
            <a:off x="5653088" y="2277534"/>
            <a:ext cx="2159001" cy="1149351"/>
          </a:xfrm>
          <a:prstGeom prst="rect">
            <a:avLst/>
          </a:prstGeom>
          <a:solidFill>
            <a:srgbClr val="FFFFFF">
              <a:alpha val="0"/>
            </a:srgbClr>
          </a:solidFill>
          <a:ln w="9525">
            <a:noFill/>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66" name="Rectangle 7">
            <a:hlinkClick r:id="rId19"/>
          </p:cNvPr>
          <p:cNvSpPr>
            <a:spLocks noChangeArrowheads="1"/>
          </p:cNvSpPr>
          <p:nvPr/>
        </p:nvSpPr>
        <p:spPr bwMode="auto">
          <a:xfrm>
            <a:off x="1331913" y="2277534"/>
            <a:ext cx="2160587" cy="1149351"/>
          </a:xfrm>
          <a:prstGeom prst="rect">
            <a:avLst/>
          </a:prstGeom>
          <a:solidFill>
            <a:srgbClr val="FFFFFF">
              <a:alpha val="0"/>
            </a:srgbClr>
          </a:solidFill>
          <a:ln w="9525">
            <a:noFill/>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67" name="Text Box 32">
            <a:hlinkClick r:id="rId14"/>
          </p:cNvPr>
          <p:cNvSpPr>
            <a:spLocks noChangeArrowheads="1"/>
          </p:cNvSpPr>
          <p:nvPr/>
        </p:nvSpPr>
        <p:spPr bwMode="auto">
          <a:xfrm>
            <a:off x="1331916" y="5056718"/>
            <a:ext cx="1079500" cy="246221"/>
          </a:xfrm>
          <a:prstGeom prst="rect">
            <a:avLst/>
          </a:prstGeom>
          <a:noFill/>
          <a:ln w="9525">
            <a:noFill/>
            <a:miter lim="800000"/>
            <a:headEnd/>
            <a:tailEnd/>
          </a:ln>
        </p:spPr>
        <p:txBody>
          <a:bodyPr>
            <a:spAutoFit/>
          </a:bodyPr>
          <a:lstStyle/>
          <a:p>
            <a:r>
              <a:rPr lang="zh-CN" altLang="en-US" sz="1000" b="1">
                <a:solidFill>
                  <a:srgbClr val="003366"/>
                </a:solidFill>
                <a:ea typeface="微软雅黑" pitchFamily="34" charset="-122"/>
              </a:rPr>
              <a:t>查看全部</a:t>
            </a:r>
            <a:r>
              <a:rPr lang="en-US" sz="1000" b="1">
                <a:solidFill>
                  <a:srgbClr val="003366"/>
                </a:solidFill>
                <a:latin typeface="微软雅黑" pitchFamily="34" charset="-122"/>
                <a:ea typeface="微软雅黑" pitchFamily="34" charset="-122"/>
                <a:sym typeface="微软雅黑" pitchFamily="34" charset="-122"/>
              </a:rPr>
              <a:t>…</a:t>
            </a:r>
            <a:endParaRPr lang="en-US" sz="1000" b="1">
              <a:solidFill>
                <a:srgbClr val="003366"/>
              </a:solidFill>
              <a:ea typeface="微软雅黑" pitchFamily="34" charset="-122"/>
            </a:endParaRPr>
          </a:p>
        </p:txBody>
      </p:sp>
      <p:grpSp>
        <p:nvGrpSpPr>
          <p:cNvPr id="2068" name="Group 20"/>
          <p:cNvGrpSpPr>
            <a:grpSpLocks/>
          </p:cNvGrpSpPr>
          <p:nvPr/>
        </p:nvGrpSpPr>
        <p:grpSpPr bwMode="auto">
          <a:xfrm>
            <a:off x="1331916" y="1126067"/>
            <a:ext cx="4321175" cy="575733"/>
            <a:chOff x="0" y="0"/>
            <a:chExt cx="3402" cy="454"/>
          </a:xfrm>
        </p:grpSpPr>
        <p:pic>
          <p:nvPicPr>
            <p:cNvPr id="2069" name="Picture 12" descr="cc"/>
            <p:cNvPicPr>
              <a:picLocks noChangeAspect="1" noChangeArrowheads="1"/>
            </p:cNvPicPr>
            <p:nvPr/>
          </p:nvPicPr>
          <p:blipFill>
            <a:blip r:embed="rId21" cstate="print"/>
            <a:srcRect/>
            <a:stretch>
              <a:fillRect/>
            </a:stretch>
          </p:blipFill>
          <p:spPr bwMode="auto">
            <a:xfrm>
              <a:off x="1814" y="0"/>
              <a:ext cx="1588" cy="408"/>
            </a:xfrm>
            <a:prstGeom prst="rect">
              <a:avLst/>
            </a:prstGeom>
            <a:noFill/>
            <a:ln w="9525">
              <a:noFill/>
              <a:miter lim="800000"/>
              <a:headEnd/>
              <a:tailEnd/>
            </a:ln>
          </p:spPr>
        </p:pic>
        <p:pic>
          <p:nvPicPr>
            <p:cNvPr id="2070" name="Picture 9" descr="logo"/>
            <p:cNvPicPr>
              <a:picLocks noChangeAspect="1" noChangeArrowheads="1"/>
            </p:cNvPicPr>
            <p:nvPr/>
          </p:nvPicPr>
          <p:blipFill>
            <a:blip r:embed="rId22" cstate="print">
              <a:lum bright="-12000"/>
              <a:grayscl/>
            </a:blip>
            <a:srcRect/>
            <a:stretch>
              <a:fillRect/>
            </a:stretch>
          </p:blipFill>
          <p:spPr bwMode="auto">
            <a:xfrm>
              <a:off x="0" y="46"/>
              <a:ext cx="1361" cy="372"/>
            </a:xfrm>
            <a:prstGeom prst="rect">
              <a:avLst/>
            </a:prstGeom>
            <a:noFill/>
            <a:ln w="9525">
              <a:noFill/>
              <a:miter lim="800000"/>
              <a:headEnd/>
              <a:tailEnd/>
            </a:ln>
          </p:spPr>
        </p:pic>
        <p:sp>
          <p:nvSpPr>
            <p:cNvPr id="2071" name="Line 34"/>
            <p:cNvSpPr>
              <a:spLocks noChangeShapeType="1"/>
            </p:cNvSpPr>
            <p:nvPr/>
          </p:nvSpPr>
          <p:spPr bwMode="auto">
            <a:xfrm>
              <a:off x="1588" y="0"/>
              <a:ext cx="1" cy="454"/>
            </a:xfrm>
            <a:prstGeom prst="line">
              <a:avLst/>
            </a:prstGeom>
            <a:noFill/>
            <a:ln w="9525" cmpd="sng">
              <a:solidFill>
                <a:schemeClr val="bg2"/>
              </a:solidFill>
              <a:round/>
              <a:headEnd/>
              <a:tailEnd/>
            </a:ln>
          </p:spPr>
          <p:txBody>
            <a:bodyPr/>
            <a:lstStyle/>
            <a:p>
              <a:endParaRPr lang="zh-CN" altLang="zh-CN">
                <a:solidFill>
                  <a:srgbClr val="000000"/>
                </a:solidFill>
                <a:ea typeface="微软雅黑" pitchFamily="34" charset="-122"/>
              </a:endParaRPr>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ctr" rtl="0" fontAlgn="base">
        <a:spcBef>
          <a:spcPct val="0"/>
        </a:spcBef>
        <a:spcAft>
          <a:spcPct val="0"/>
        </a:spcAft>
        <a:defRPr sz="4400">
          <a:solidFill>
            <a:schemeClr val="tx2"/>
          </a:solidFill>
          <a:latin typeface="+mj-lt"/>
          <a:ea typeface="+mj-ea"/>
          <a:cs typeface="+mj-cs"/>
          <a:sym typeface="Arial" pitchFamily="34" charset="0"/>
        </a:defRPr>
      </a:lvl1pPr>
      <a:lvl2pPr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2pPr>
      <a:lvl3pPr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3pPr>
      <a:lvl4pPr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4pPr>
      <a:lvl5pPr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5pPr>
      <a:lvl6pPr marL="457200"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6pPr>
      <a:lvl7pPr marL="914400"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7pPr>
      <a:lvl8pPr marL="1371600"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8pPr>
      <a:lvl9pPr marL="1828800"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9pPr>
    </p:titleStyle>
    <p:bodyStyle>
      <a:lvl1pPr marL="342900" indent="-342900" algn="l" defTabSz="0" rtl="0" fontAlgn="base">
        <a:spcBef>
          <a:spcPct val="20000"/>
        </a:spcBef>
        <a:spcAft>
          <a:spcPct val="0"/>
        </a:spcAft>
        <a:buChar char="•"/>
        <a:defRPr sz="3200">
          <a:solidFill>
            <a:schemeClr val="tx1"/>
          </a:solidFill>
          <a:latin typeface="+mn-lt"/>
          <a:ea typeface="+mn-ea"/>
          <a:cs typeface="+mn-cs"/>
          <a:sym typeface="Arial" pitchFamily="34" charset="0"/>
        </a:defRPr>
      </a:lvl1pPr>
      <a:lvl2pPr marL="742950" indent="-285750" algn="l" defTabSz="0" rtl="0" fontAlgn="base">
        <a:spcBef>
          <a:spcPct val="20000"/>
        </a:spcBef>
        <a:spcAft>
          <a:spcPct val="0"/>
        </a:spcAft>
        <a:buChar char="–"/>
        <a:defRPr sz="2800">
          <a:solidFill>
            <a:schemeClr val="tx1"/>
          </a:solidFill>
          <a:latin typeface="+mn-lt"/>
          <a:ea typeface="+mn-ea"/>
          <a:sym typeface="Arial" pitchFamily="34" charset="0"/>
        </a:defRPr>
      </a:lvl2pPr>
      <a:lvl3pPr marL="1143000" indent="-228600" algn="l" defTabSz="0" rtl="0" fontAlgn="base">
        <a:spcBef>
          <a:spcPct val="20000"/>
        </a:spcBef>
        <a:spcAft>
          <a:spcPct val="0"/>
        </a:spcAft>
        <a:buChar char="•"/>
        <a:defRPr sz="2400">
          <a:solidFill>
            <a:schemeClr val="tx1"/>
          </a:solidFill>
          <a:latin typeface="+mn-lt"/>
          <a:ea typeface="+mn-ea"/>
          <a:sym typeface="Arial" pitchFamily="34" charset="0"/>
        </a:defRPr>
      </a:lvl3pPr>
      <a:lvl4pPr marL="1600200" indent="-228600" algn="l" defTabSz="0" rtl="0" fontAlgn="base">
        <a:spcBef>
          <a:spcPct val="20000"/>
        </a:spcBef>
        <a:spcAft>
          <a:spcPct val="0"/>
        </a:spcAft>
        <a:buChar char="–"/>
        <a:defRPr sz="2000">
          <a:solidFill>
            <a:schemeClr val="tx1"/>
          </a:solidFill>
          <a:latin typeface="+mn-lt"/>
          <a:ea typeface="+mn-ea"/>
          <a:sym typeface="Arial" pitchFamily="34" charset="0"/>
        </a:defRPr>
      </a:lvl4pPr>
      <a:lvl5pPr marL="2057400" indent="-228600" algn="l" defTabSz="0" rtl="0" fontAlgn="base">
        <a:spcBef>
          <a:spcPct val="20000"/>
        </a:spcBef>
        <a:spcAft>
          <a:spcPct val="0"/>
        </a:spcAft>
        <a:buChar char="»"/>
        <a:defRPr sz="2000">
          <a:solidFill>
            <a:schemeClr val="tx1"/>
          </a:solidFill>
          <a:latin typeface="+mn-lt"/>
          <a:ea typeface="+mn-ea"/>
          <a:sym typeface="Arial" pitchFamily="34" charset="0"/>
        </a:defRPr>
      </a:lvl5pPr>
      <a:lvl6pPr marL="2514600" indent="-228600" algn="l" defTabSz="0" rtl="0" fontAlgn="base">
        <a:spcBef>
          <a:spcPct val="20000"/>
        </a:spcBef>
        <a:spcAft>
          <a:spcPct val="0"/>
        </a:spcAft>
        <a:buChar char="»"/>
        <a:defRPr sz="2000">
          <a:solidFill>
            <a:schemeClr val="tx1"/>
          </a:solidFill>
          <a:latin typeface="+mn-lt"/>
          <a:ea typeface="+mn-ea"/>
          <a:sym typeface="Arial" pitchFamily="34" charset="0"/>
        </a:defRPr>
      </a:lvl6pPr>
      <a:lvl7pPr marL="2971800" indent="-228600" algn="l" defTabSz="0" rtl="0" fontAlgn="base">
        <a:spcBef>
          <a:spcPct val="20000"/>
        </a:spcBef>
        <a:spcAft>
          <a:spcPct val="0"/>
        </a:spcAft>
        <a:buChar char="»"/>
        <a:defRPr sz="2000">
          <a:solidFill>
            <a:schemeClr val="tx1"/>
          </a:solidFill>
          <a:latin typeface="+mn-lt"/>
          <a:ea typeface="+mn-ea"/>
          <a:sym typeface="Arial" pitchFamily="34" charset="0"/>
        </a:defRPr>
      </a:lvl7pPr>
      <a:lvl8pPr marL="3429000" indent="-228600" algn="l" defTabSz="0" rtl="0" fontAlgn="base">
        <a:spcBef>
          <a:spcPct val="20000"/>
        </a:spcBef>
        <a:spcAft>
          <a:spcPct val="0"/>
        </a:spcAft>
        <a:buChar char="»"/>
        <a:defRPr sz="2000">
          <a:solidFill>
            <a:schemeClr val="tx1"/>
          </a:solidFill>
          <a:latin typeface="+mn-lt"/>
          <a:ea typeface="+mn-ea"/>
          <a:sym typeface="Arial" pitchFamily="34" charset="0"/>
        </a:defRPr>
      </a:lvl8pPr>
      <a:lvl9pPr marL="3886200" indent="-228600" algn="l" defTabSz="0" rtl="0" fontAlgn="base">
        <a:spcBef>
          <a:spcPct val="20000"/>
        </a:spcBef>
        <a:spcAft>
          <a:spcPct val="0"/>
        </a:spcAft>
        <a:buChar char="»"/>
        <a:defRPr sz="20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hyperlink" Target="http://www.china-peixun.com/" TargetMode="External"/><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hyperlink" Target="http://e.weibo.com/zhongpei123" TargetMode="External"/><Relationship Id="rId4" Type="http://schemas.openxmlformats.org/officeDocument/2006/relationships/hyperlink" Target="http://www.zhongpei123.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26700;&#38754;/&#25480;&#35838;&#35270;&#39057;/&#39046;&#23548;&#30340;&#32844;&#36131;.f4v"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908177" y="3141135"/>
            <a:ext cx="2947988" cy="787400"/>
          </a:xfrm>
          <a:prstGeom prst="rect">
            <a:avLst/>
          </a:prstGeom>
          <a:noFill/>
          <a:ln w="9525">
            <a:noFill/>
            <a:miter lim="800000"/>
            <a:headEnd/>
            <a:tailEnd/>
          </a:ln>
        </p:spPr>
        <p:txBody>
          <a:bodyPr/>
          <a:lstStyle/>
          <a:p>
            <a:pPr algn="r">
              <a:lnSpc>
                <a:spcPct val="130000"/>
              </a:lnSpc>
            </a:pPr>
            <a:r>
              <a:rPr lang="en-US" sz="1400">
                <a:solidFill>
                  <a:schemeClr val="bg1"/>
                </a:solidFill>
                <a:latin typeface="微软雅黑" pitchFamily="34" charset="-122"/>
                <a:ea typeface="微软雅黑" pitchFamily="34" charset="-122"/>
                <a:sym typeface="微软雅黑" pitchFamily="34" charset="-122"/>
              </a:rPr>
              <a:t>——</a:t>
            </a:r>
            <a:r>
              <a:rPr lang="zh-CN" altLang="en-US" sz="1400">
                <a:solidFill>
                  <a:schemeClr val="bg1"/>
                </a:solidFill>
                <a:latin typeface="微软雅黑" pitchFamily="34" charset="-122"/>
                <a:ea typeface="微软雅黑" pitchFamily="34" charset="-122"/>
                <a:sym typeface="微软雅黑" pitchFamily="34" charset="-122"/>
              </a:rPr>
              <a:t>营销总监</a:t>
            </a:r>
            <a:endParaRPr lang="en-US" sz="2800">
              <a:solidFill>
                <a:schemeClr val="bg1"/>
              </a:solidFill>
              <a:latin typeface="华文行楷" pitchFamily="2" charset="-122"/>
              <a:ea typeface="华文行楷" pitchFamily="2" charset="-122"/>
              <a:sym typeface="华文行楷" pitchFamily="2" charset="-122"/>
            </a:endParaRPr>
          </a:p>
        </p:txBody>
      </p:sp>
      <p:sp>
        <p:nvSpPr>
          <p:cNvPr id="4099" name="TextBox 4"/>
          <p:cNvSpPr>
            <a:spLocks noChangeArrowheads="1"/>
          </p:cNvSpPr>
          <p:nvPr/>
        </p:nvSpPr>
        <p:spPr bwMode="auto">
          <a:xfrm>
            <a:off x="3205164" y="838200"/>
            <a:ext cx="5903913" cy="646331"/>
          </a:xfrm>
          <a:prstGeom prst="rect">
            <a:avLst/>
          </a:prstGeom>
          <a:noFill/>
          <a:ln w="9525">
            <a:noFill/>
            <a:miter lim="800000"/>
            <a:headEnd/>
            <a:tailEnd/>
          </a:ln>
        </p:spPr>
        <p:txBody>
          <a:bodyPr>
            <a:spAutoFit/>
          </a:bodyPr>
          <a:lstStyle/>
          <a:p>
            <a:pPr algn="ctr"/>
            <a:r>
              <a:rPr lang="en-US" altLang="zh-CN" sz="3600" b="1" dirty="0" smtClean="0">
                <a:solidFill>
                  <a:srgbClr val="BF1E2D"/>
                </a:solidFill>
                <a:latin typeface="华文行楷" pitchFamily="2" charset="-122"/>
                <a:ea typeface="微软雅黑" pitchFamily="34" charset="-122"/>
                <a:sym typeface="华文行楷" pitchFamily="2" charset="-122"/>
              </a:rPr>
              <a:t>MTP</a:t>
            </a:r>
            <a:r>
              <a:rPr lang="zh-CN" altLang="en-US" sz="3600" b="1" dirty="0" smtClean="0">
                <a:solidFill>
                  <a:srgbClr val="BF1E2D"/>
                </a:solidFill>
                <a:latin typeface="华文行楷" pitchFamily="2" charset="-122"/>
                <a:ea typeface="微软雅黑" pitchFamily="34" charset="-122"/>
                <a:sym typeface="华文行楷" pitchFamily="2" charset="-122"/>
              </a:rPr>
              <a:t>管理能力提升之路</a:t>
            </a:r>
            <a:endParaRPr lang="zh-CN" altLang="en-US" sz="3600" b="1" dirty="0">
              <a:solidFill>
                <a:srgbClr val="BF1E2D"/>
              </a:solidFill>
              <a:latin typeface="华文行楷" pitchFamily="2" charset="-122"/>
              <a:ea typeface="微软雅黑" pitchFamily="34" charset="-122"/>
              <a:sym typeface="华文行楷" pitchFamily="2" charset="-122"/>
            </a:endParaRPr>
          </a:p>
        </p:txBody>
      </p:sp>
      <p:sp>
        <p:nvSpPr>
          <p:cNvPr id="4100" name="Text Box 4"/>
          <p:cNvSpPr txBox="1">
            <a:spLocks noChangeArrowheads="1"/>
          </p:cNvSpPr>
          <p:nvPr/>
        </p:nvSpPr>
        <p:spPr bwMode="auto">
          <a:xfrm>
            <a:off x="3516315" y="2745317"/>
            <a:ext cx="3792537" cy="369332"/>
          </a:xfrm>
          <a:prstGeom prst="rect">
            <a:avLst/>
          </a:prstGeom>
          <a:noFill/>
          <a:ln w="9525">
            <a:noFill/>
            <a:miter lim="800000"/>
            <a:headEnd/>
            <a:tailEnd/>
          </a:ln>
        </p:spPr>
        <p:txBody>
          <a:bodyPr>
            <a:spAutoFit/>
          </a:bodyPr>
          <a:lstStyle/>
          <a:p>
            <a:endParaRPr lang="zh-CN" altLang="zh-CN"/>
          </a:p>
        </p:txBody>
      </p:sp>
      <p:sp>
        <p:nvSpPr>
          <p:cNvPr id="4102" name="Text Box 6"/>
          <p:cNvSpPr txBox="1">
            <a:spLocks noChangeArrowheads="1"/>
          </p:cNvSpPr>
          <p:nvPr/>
        </p:nvSpPr>
        <p:spPr bwMode="auto">
          <a:xfrm>
            <a:off x="3708401" y="2470152"/>
            <a:ext cx="5113339" cy="584775"/>
          </a:xfrm>
          <a:prstGeom prst="rect">
            <a:avLst/>
          </a:prstGeom>
          <a:noFill/>
          <a:ln w="9525">
            <a:noFill/>
            <a:miter lim="800000"/>
            <a:headEnd/>
            <a:tailEnd/>
          </a:ln>
        </p:spPr>
        <p:txBody>
          <a:bodyPr>
            <a:spAutoFit/>
          </a:bodyPr>
          <a:lstStyle/>
          <a:p>
            <a:pPr algn="ctr"/>
            <a:r>
              <a:rPr lang="zh-CN" altLang="en-US" sz="1600" dirty="0">
                <a:ea typeface="微软雅黑" pitchFamily="34" charset="-122"/>
              </a:rPr>
              <a:t>主讲人</a:t>
            </a:r>
            <a:r>
              <a:rPr lang="zh-CN" altLang="en-US" sz="1600" dirty="0" smtClean="0">
                <a:ea typeface="微软雅黑" pitchFamily="34" charset="-122"/>
              </a:rPr>
              <a:t>：屈晓亮      </a:t>
            </a:r>
            <a:r>
              <a:rPr lang="zh-CN" altLang="en-US" sz="1600" dirty="0">
                <a:ea typeface="微软雅黑" pitchFamily="34" charset="-122"/>
              </a:rPr>
              <a:t>百朗专职讲师、咨询</a:t>
            </a:r>
            <a:r>
              <a:rPr lang="zh-CN" altLang="en-US" sz="1600" dirty="0" smtClean="0">
                <a:ea typeface="微软雅黑" pitchFamily="34" charset="-122"/>
              </a:rPr>
              <a:t>师</a:t>
            </a:r>
            <a:endParaRPr lang="zh-CN" altLang="en-US" sz="1600" dirty="0">
              <a:ea typeface="微软雅黑" pitchFamily="34" charset="-122"/>
            </a:endParaRPr>
          </a:p>
          <a:p>
            <a:pPr algn="ctr"/>
            <a:endParaRPr lang="zh-CN" altLang="en-US" sz="1600" dirty="0">
              <a:solidFill>
                <a:srgbClr val="83B02F"/>
              </a:solidFill>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442" name="Text Box 2"/>
          <p:cNvSpPr txBox="1">
            <a:spLocks noChangeArrowheads="1"/>
          </p:cNvSpPr>
          <p:nvPr/>
        </p:nvSpPr>
        <p:spPr bwMode="auto">
          <a:xfrm>
            <a:off x="2220913" y="2303463"/>
            <a:ext cx="4398962" cy="1585039"/>
          </a:xfrm>
          <a:prstGeom prst="rect">
            <a:avLst/>
          </a:prstGeom>
          <a:noFill/>
          <a:ln w="9525">
            <a:noFill/>
            <a:miter lim="800000"/>
            <a:headEnd/>
            <a:tailEnd/>
          </a:ln>
          <a:effectLst/>
        </p:spPr>
        <p:txBody>
          <a:bodyPr lIns="91430" tIns="45715" rIns="91430" bIns="45715">
            <a:spAutoFit/>
          </a:bodyPr>
          <a:lstStyle/>
          <a:p>
            <a:pPr algn="ctr">
              <a:spcBef>
                <a:spcPct val="50000"/>
              </a:spcBef>
            </a:pPr>
            <a:r>
              <a:rPr kumimoji="1" lang="zh-CN" altLang="en-US" sz="9700" b="1" i="0" dirty="0" smtClean="0">
                <a:solidFill>
                  <a:srgbClr val="FF0000"/>
                </a:solidFill>
                <a:latin typeface="Times New Roman" pitchFamily="18" charset="0"/>
                <a:ea typeface="宋体" pitchFamily="2" charset="-122"/>
              </a:rPr>
              <a:t>忠诚</a:t>
            </a:r>
            <a:endParaRPr kumimoji="1" lang="zh-CN" altLang="en-US" sz="9700" b="1" i="0" dirty="0">
              <a:solidFill>
                <a:srgbClr val="FF0000"/>
              </a:solidFill>
              <a:latin typeface="Times New Roman" pitchFamily="18" charset="0"/>
              <a:ea typeface="宋体" pitchFamily="2" charset="-122"/>
            </a:endParaRPr>
          </a:p>
        </p:txBody>
      </p:sp>
      <p:sp>
        <p:nvSpPr>
          <p:cNvPr id="1725443" name="Text Box 3"/>
          <p:cNvSpPr txBox="1">
            <a:spLocks noChangeArrowheads="1"/>
          </p:cNvSpPr>
          <p:nvPr/>
        </p:nvSpPr>
        <p:spPr bwMode="auto">
          <a:xfrm>
            <a:off x="971750" y="334530"/>
            <a:ext cx="4922837" cy="646300"/>
          </a:xfrm>
          <a:prstGeom prst="rect">
            <a:avLst/>
          </a:prstGeom>
          <a:noFill/>
          <a:ln w="9525" algn="ctr">
            <a:noFill/>
            <a:miter lim="800000"/>
            <a:headEnd/>
            <a:tailEnd/>
          </a:ln>
          <a:effectLst/>
        </p:spPr>
        <p:txBody>
          <a:bodyPr lIns="91412" tIns="45705" rIns="91412" bIns="45705">
            <a:spAutoFit/>
          </a:bodyPr>
          <a:lstStyle/>
          <a:p>
            <a:pPr>
              <a:defRPr/>
            </a:pPr>
            <a:r>
              <a:rPr lang="zh-CN" altLang="en-US" sz="3600" b="1" dirty="0" smtClean="0">
                <a:effectLst>
                  <a:outerShdw blurRad="38100" dist="38100" dir="2700000" algn="tl">
                    <a:srgbClr val="C0C0C0"/>
                  </a:outerShdw>
                </a:effectLst>
                <a:latin typeface="宋体" pitchFamily="2" charset="-122"/>
                <a:cs typeface="+mj-cs"/>
                <a:sym typeface="Arial" pitchFamily="34" charset="0"/>
              </a:rPr>
              <a:t>职业人的必备素质三</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5442">
                                            <p:txEl>
                                              <p:pRg st="0" end="0"/>
                                            </p:txEl>
                                          </p:spTgt>
                                        </p:tgtEl>
                                        <p:attrNameLst>
                                          <p:attrName>style.visibility</p:attrName>
                                        </p:attrNameLst>
                                      </p:cBhvr>
                                      <p:to>
                                        <p:strVal val="visible"/>
                                      </p:to>
                                    </p:set>
                                    <p:anim calcmode="lin" valueType="num">
                                      <p:cBhvr additive="base">
                                        <p:cTn id="7" dur="500" fill="hold"/>
                                        <p:tgtEl>
                                          <p:spTgt spid="1725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54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5442"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团队的要素</a:t>
            </a:r>
            <a:r>
              <a:rPr lang="en-US" altLang="zh-CN" sz="3600" kern="1200" dirty="0" smtClean="0">
                <a:effectLst>
                  <a:outerShdw blurRad="38100" dist="38100" dir="2700000" algn="tl">
                    <a:srgbClr val="C0C0C0"/>
                  </a:outerShdw>
                </a:effectLst>
                <a:latin typeface="宋体" pitchFamily="2" charset="-122"/>
                <a:ea typeface="宋体" pitchFamily="2" charset="-122"/>
              </a:rPr>
              <a:t>5P</a:t>
            </a:r>
            <a:endParaRPr lang="zh-CN" altLang="en-US" sz="3600" kern="1200" dirty="0">
              <a:effectLst>
                <a:outerShdw blurRad="38100" dist="38100" dir="2700000" algn="tl">
                  <a:srgbClr val="C0C0C0"/>
                </a:outerShdw>
              </a:effectLst>
              <a:latin typeface="宋体" pitchFamily="2" charset="-122"/>
              <a:ea typeface="宋体" pitchFamily="2" charset="-122"/>
            </a:endParaRPr>
          </a:p>
        </p:txBody>
      </p:sp>
      <p:sp>
        <p:nvSpPr>
          <p:cNvPr id="3" name="内容占位符 2"/>
          <p:cNvSpPr>
            <a:spLocks noGrp="1"/>
          </p:cNvSpPr>
          <p:nvPr>
            <p:ph idx="1"/>
          </p:nvPr>
        </p:nvSpPr>
        <p:spPr>
          <a:xfrm>
            <a:off x="467715" y="2276920"/>
            <a:ext cx="2900354" cy="3165537"/>
          </a:xfrm>
          <a:ln>
            <a:noFill/>
          </a:ln>
        </p:spPr>
        <p:style>
          <a:lnRef idx="1">
            <a:schemeClr val="accent2"/>
          </a:lnRef>
          <a:fillRef idx="2">
            <a:schemeClr val="accent2"/>
          </a:fillRef>
          <a:effectRef idx="1">
            <a:schemeClr val="accent2"/>
          </a:effectRef>
          <a:fontRef idx="minor">
            <a:schemeClr val="dk1"/>
          </a:fontRef>
        </p:style>
        <p:txBody>
          <a:bodyPr anchor="ctr" anchorCtr="1"/>
          <a:lstStyle/>
          <a:p>
            <a:pPr>
              <a:buNone/>
            </a:pPr>
            <a:r>
              <a:rPr lang="en-US" altLang="zh-CN" sz="2400" dirty="0" smtClean="0">
                <a:latin typeface="宋体" pitchFamily="2" charset="-122"/>
                <a:ea typeface="宋体" pitchFamily="2" charset="-122"/>
              </a:rPr>
              <a:t>1</a:t>
            </a:r>
            <a:r>
              <a:rPr lang="zh-CN" altLang="en-US" sz="2400" dirty="0" smtClean="0">
                <a:latin typeface="宋体" pitchFamily="2" charset="-122"/>
                <a:ea typeface="宋体" pitchFamily="2" charset="-122"/>
              </a:rPr>
              <a:t>．目标</a:t>
            </a:r>
            <a:r>
              <a:rPr lang="en-US" altLang="zh-CN" sz="2400" dirty="0" smtClean="0">
                <a:latin typeface="宋体" pitchFamily="2" charset="-122"/>
                <a:ea typeface="宋体" pitchFamily="2" charset="-122"/>
              </a:rPr>
              <a:t>(Purpose)</a:t>
            </a:r>
            <a:r>
              <a:rPr lang="zh-CN" altLang="en-US" sz="2400" dirty="0" smtClean="0">
                <a:latin typeface="宋体" pitchFamily="2" charset="-122"/>
                <a:ea typeface="宋体" pitchFamily="2" charset="-122"/>
              </a:rPr>
              <a:t> </a:t>
            </a:r>
          </a:p>
          <a:p>
            <a:pPr>
              <a:buNone/>
            </a:pPr>
            <a:r>
              <a:rPr lang="en-US" altLang="zh-CN" sz="2400" dirty="0" smtClean="0">
                <a:latin typeface="宋体" pitchFamily="2" charset="-122"/>
                <a:ea typeface="宋体" pitchFamily="2" charset="-122"/>
              </a:rPr>
              <a:t>2</a:t>
            </a:r>
            <a:r>
              <a:rPr lang="zh-CN" altLang="en-US" sz="2400" dirty="0" smtClean="0">
                <a:latin typeface="宋体" pitchFamily="2" charset="-122"/>
                <a:ea typeface="宋体" pitchFamily="2" charset="-122"/>
              </a:rPr>
              <a:t>．人</a:t>
            </a:r>
            <a:r>
              <a:rPr lang="en-US" altLang="zh-CN" sz="2400" dirty="0" smtClean="0">
                <a:latin typeface="宋体" pitchFamily="2" charset="-122"/>
                <a:ea typeface="宋体" pitchFamily="2" charset="-122"/>
              </a:rPr>
              <a:t>(People) </a:t>
            </a:r>
          </a:p>
          <a:p>
            <a:pPr>
              <a:buNone/>
            </a:pPr>
            <a:r>
              <a:rPr lang="en-US" altLang="zh-CN" sz="2400" dirty="0" smtClean="0">
                <a:latin typeface="宋体" pitchFamily="2" charset="-122"/>
                <a:ea typeface="宋体" pitchFamily="2" charset="-122"/>
              </a:rPr>
              <a:t>3</a:t>
            </a:r>
            <a:r>
              <a:rPr lang="zh-CN" altLang="en-US" sz="2400" dirty="0" smtClean="0">
                <a:latin typeface="宋体" pitchFamily="2" charset="-122"/>
                <a:ea typeface="宋体" pitchFamily="2" charset="-122"/>
              </a:rPr>
              <a:t>．团队的定位</a:t>
            </a:r>
            <a:r>
              <a:rPr lang="en-US" altLang="zh-CN" sz="2400" dirty="0" smtClean="0">
                <a:latin typeface="宋体" pitchFamily="2" charset="-122"/>
                <a:ea typeface="宋体" pitchFamily="2" charset="-122"/>
              </a:rPr>
              <a:t>(Position) </a:t>
            </a:r>
            <a:endParaRPr lang="zh-CN" altLang="en-US" sz="2400" dirty="0" smtClean="0">
              <a:latin typeface="宋体" pitchFamily="2" charset="-122"/>
              <a:ea typeface="宋体" pitchFamily="2" charset="-122"/>
            </a:endParaRPr>
          </a:p>
          <a:p>
            <a:pPr>
              <a:buNone/>
            </a:pPr>
            <a:r>
              <a:rPr lang="en-US" altLang="zh-CN" sz="2400" dirty="0" smtClean="0">
                <a:latin typeface="宋体" pitchFamily="2" charset="-122"/>
                <a:ea typeface="宋体" pitchFamily="2" charset="-122"/>
              </a:rPr>
              <a:t>4</a:t>
            </a:r>
            <a:r>
              <a:rPr lang="zh-CN" altLang="en-US" sz="2400" dirty="0" smtClean="0">
                <a:latin typeface="宋体" pitchFamily="2" charset="-122"/>
                <a:ea typeface="宋体" pitchFamily="2" charset="-122"/>
              </a:rPr>
              <a:t>．权限</a:t>
            </a:r>
            <a:r>
              <a:rPr lang="en-US" altLang="zh-CN" sz="2400" dirty="0" smtClean="0">
                <a:latin typeface="宋体" pitchFamily="2" charset="-122"/>
                <a:ea typeface="宋体" pitchFamily="2" charset="-122"/>
              </a:rPr>
              <a:t>(Power) </a:t>
            </a:r>
            <a:endParaRPr lang="zh-CN" altLang="en-US" sz="2400" dirty="0" smtClean="0">
              <a:latin typeface="宋体" pitchFamily="2" charset="-122"/>
              <a:ea typeface="宋体" pitchFamily="2" charset="-122"/>
            </a:endParaRPr>
          </a:p>
          <a:p>
            <a:pPr>
              <a:buNone/>
            </a:pPr>
            <a:r>
              <a:rPr lang="en-US" altLang="zh-CN" sz="2400" dirty="0" smtClean="0">
                <a:latin typeface="宋体" pitchFamily="2" charset="-122"/>
                <a:ea typeface="宋体" pitchFamily="2" charset="-122"/>
              </a:rPr>
              <a:t>5 . </a:t>
            </a:r>
            <a:r>
              <a:rPr lang="zh-CN" altLang="en-US" sz="2400" dirty="0" smtClean="0">
                <a:latin typeface="宋体" pitchFamily="2" charset="-122"/>
                <a:ea typeface="宋体" pitchFamily="2" charset="-122"/>
              </a:rPr>
              <a:t>计划</a:t>
            </a:r>
            <a:r>
              <a:rPr lang="en-US" altLang="zh-CN" sz="2400" dirty="0" smtClean="0">
                <a:latin typeface="宋体" pitchFamily="2" charset="-122"/>
                <a:ea typeface="宋体" pitchFamily="2" charset="-122"/>
              </a:rPr>
              <a:t>(Plan) </a:t>
            </a:r>
          </a:p>
        </p:txBody>
      </p:sp>
      <p:grpSp>
        <p:nvGrpSpPr>
          <p:cNvPr id="4" name="组合 5"/>
          <p:cNvGrpSpPr/>
          <p:nvPr/>
        </p:nvGrpSpPr>
        <p:grpSpPr>
          <a:xfrm>
            <a:off x="4067944" y="1412776"/>
            <a:ext cx="4928378" cy="5224681"/>
            <a:chOff x="4067944" y="1412776"/>
            <a:chExt cx="4928378" cy="5224681"/>
          </a:xfrm>
        </p:grpSpPr>
        <p:sp>
          <p:nvSpPr>
            <p:cNvPr id="7" name="五角星 6"/>
            <p:cNvSpPr/>
            <p:nvPr/>
          </p:nvSpPr>
          <p:spPr>
            <a:xfrm>
              <a:off x="4567590" y="2060848"/>
              <a:ext cx="3960440" cy="3689640"/>
            </a:xfrm>
            <a:prstGeom prst="star5">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8" name="直接连接符 7"/>
            <p:cNvCxnSpPr/>
            <p:nvPr/>
          </p:nvCxnSpPr>
          <p:spPr>
            <a:xfrm>
              <a:off x="7020273" y="3438856"/>
              <a:ext cx="303980" cy="915861"/>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flipH="1">
              <a:off x="5803271" y="3449171"/>
              <a:ext cx="287479" cy="914599"/>
            </a:xfrm>
            <a:prstGeom prst="line">
              <a:avLst/>
            </a:prstGeom>
            <a:noFill/>
            <a:ln w="28575" cap="flat" cmpd="sng" algn="ctr">
              <a:solidFill>
                <a:sysClr val="windowText" lastClr="000000">
                  <a:shade val="95000"/>
                  <a:satMod val="105000"/>
                </a:sysClr>
              </a:solidFill>
              <a:prstDash val="solid"/>
            </a:ln>
            <a:effectLst/>
          </p:spPr>
        </p:cxnSp>
        <p:cxnSp>
          <p:nvCxnSpPr>
            <p:cNvPr id="10" name="直接连接符 9"/>
            <p:cNvCxnSpPr/>
            <p:nvPr/>
          </p:nvCxnSpPr>
          <p:spPr>
            <a:xfrm flipH="1" flipV="1">
              <a:off x="5785164" y="4345663"/>
              <a:ext cx="778599" cy="552262"/>
            </a:xfrm>
            <a:prstGeom prst="line">
              <a:avLst/>
            </a:prstGeom>
            <a:noFill/>
            <a:ln w="28575" cap="flat" cmpd="sng" algn="ctr">
              <a:solidFill>
                <a:sysClr val="windowText" lastClr="000000">
                  <a:shade val="95000"/>
                  <a:satMod val="105000"/>
                </a:sysClr>
              </a:solidFill>
              <a:prstDash val="solid"/>
            </a:ln>
            <a:effectLst/>
          </p:spPr>
        </p:cxnSp>
        <p:cxnSp>
          <p:nvCxnSpPr>
            <p:cNvPr id="11" name="直接连接符 10"/>
            <p:cNvCxnSpPr/>
            <p:nvPr/>
          </p:nvCxnSpPr>
          <p:spPr>
            <a:xfrm flipH="1">
              <a:off x="6092628" y="3458424"/>
              <a:ext cx="969075" cy="25636"/>
            </a:xfrm>
            <a:prstGeom prst="line">
              <a:avLst/>
            </a:prstGeom>
            <a:noFill/>
            <a:ln w="28575" cap="flat" cmpd="sng" algn="ctr">
              <a:solidFill>
                <a:sysClr val="windowText" lastClr="000000">
                  <a:shade val="95000"/>
                  <a:satMod val="105000"/>
                </a:sysClr>
              </a:solidFill>
              <a:prstDash val="solid"/>
            </a:ln>
            <a:effectLst/>
          </p:spPr>
        </p:cxnSp>
        <p:sp>
          <p:nvSpPr>
            <p:cNvPr id="12" name="文本框 2"/>
            <p:cNvSpPr txBox="1">
              <a:spLocks noChangeArrowheads="1"/>
            </p:cNvSpPr>
            <p:nvPr/>
          </p:nvSpPr>
          <p:spPr bwMode="auto">
            <a:xfrm>
              <a:off x="5859865" y="3676841"/>
              <a:ext cx="1298248" cy="697771"/>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zh-CN" sz="2400" b="1" kern="100" dirty="0">
                  <a:effectLst/>
                  <a:latin typeface="Calibri"/>
                  <a:ea typeface="宋体"/>
                  <a:cs typeface="Times New Roman"/>
                </a:rPr>
                <a:t>团队</a:t>
              </a:r>
              <a:endParaRPr lang="zh-CN" sz="1050" kern="100" dirty="0">
                <a:effectLst/>
                <a:latin typeface="Calibri"/>
                <a:ea typeface="宋体"/>
                <a:cs typeface="Times New Roman"/>
              </a:endParaRPr>
            </a:p>
            <a:p>
              <a:pPr algn="ctr">
                <a:spcAft>
                  <a:spcPts val="0"/>
                </a:spcAft>
              </a:pPr>
              <a:r>
                <a:rPr lang="en-US" sz="2400" b="1" kern="100" dirty="0">
                  <a:effectLst/>
                  <a:latin typeface="Calibri"/>
                  <a:ea typeface="宋体"/>
                  <a:cs typeface="Times New Roman"/>
                </a:rPr>
                <a:t>Team</a:t>
              </a:r>
              <a:endParaRPr lang="zh-CN" sz="1050" kern="100" dirty="0">
                <a:effectLst/>
                <a:latin typeface="Calibri"/>
                <a:ea typeface="宋体"/>
                <a:cs typeface="Times New Roman"/>
              </a:endParaRPr>
            </a:p>
          </p:txBody>
        </p:sp>
        <p:sp>
          <p:nvSpPr>
            <p:cNvPr id="13" name="文本框 2"/>
            <p:cNvSpPr txBox="1">
              <a:spLocks noChangeArrowheads="1"/>
            </p:cNvSpPr>
            <p:nvPr/>
          </p:nvSpPr>
          <p:spPr bwMode="auto">
            <a:xfrm>
              <a:off x="5848789" y="1412776"/>
              <a:ext cx="1309324" cy="577319"/>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zh-CN" b="1" kern="100" dirty="0">
                  <a:effectLst/>
                  <a:latin typeface="Calibri"/>
                  <a:ea typeface="宋体"/>
                  <a:cs typeface="Times New Roman"/>
                </a:rPr>
                <a:t>目标</a:t>
              </a:r>
              <a:endParaRPr lang="zh-CN" kern="100" dirty="0">
                <a:effectLst/>
                <a:latin typeface="Calibri"/>
                <a:ea typeface="宋体"/>
                <a:cs typeface="Times New Roman"/>
              </a:endParaRPr>
            </a:p>
            <a:p>
              <a:pPr algn="ctr">
                <a:spcAft>
                  <a:spcPts val="0"/>
                </a:spcAft>
              </a:pPr>
              <a:r>
                <a:rPr lang="en-US" b="1" kern="100" dirty="0">
                  <a:effectLst/>
                  <a:latin typeface="Calibri"/>
                  <a:ea typeface="宋体"/>
                  <a:cs typeface="Times New Roman"/>
                </a:rPr>
                <a:t>Purpose</a:t>
              </a:r>
              <a:endParaRPr lang="zh-CN" kern="100" dirty="0">
                <a:effectLst/>
                <a:latin typeface="Calibri"/>
                <a:ea typeface="宋体"/>
                <a:cs typeface="Times New Roman"/>
              </a:endParaRPr>
            </a:p>
          </p:txBody>
        </p:sp>
        <p:sp>
          <p:nvSpPr>
            <p:cNvPr id="14" name="文本框 2"/>
            <p:cNvSpPr txBox="1">
              <a:spLocks noChangeArrowheads="1"/>
            </p:cNvSpPr>
            <p:nvPr/>
          </p:nvSpPr>
          <p:spPr bwMode="auto">
            <a:xfrm>
              <a:off x="4067944" y="2856953"/>
              <a:ext cx="1188450" cy="601471"/>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zh-CN" b="1" kern="100" dirty="0">
                  <a:effectLst/>
                  <a:latin typeface="Calibri"/>
                  <a:ea typeface="宋体"/>
                  <a:cs typeface="Times New Roman"/>
                </a:rPr>
                <a:t>定位</a:t>
              </a:r>
              <a:endParaRPr lang="zh-CN" kern="100" dirty="0">
                <a:effectLst/>
                <a:latin typeface="Calibri"/>
                <a:ea typeface="宋体"/>
                <a:cs typeface="Times New Roman"/>
              </a:endParaRPr>
            </a:p>
            <a:p>
              <a:pPr algn="ctr">
                <a:spcAft>
                  <a:spcPts val="0"/>
                </a:spcAft>
              </a:pPr>
              <a:r>
                <a:rPr lang="en-US" b="1" kern="100" dirty="0">
                  <a:effectLst/>
                  <a:latin typeface="Calibri"/>
                  <a:ea typeface="宋体"/>
                  <a:cs typeface="Times New Roman"/>
                </a:rPr>
                <a:t>Place</a:t>
              </a:r>
              <a:endParaRPr lang="zh-CN" kern="100" dirty="0">
                <a:effectLst/>
                <a:latin typeface="Calibri"/>
                <a:ea typeface="宋体"/>
                <a:cs typeface="Times New Roman"/>
              </a:endParaRPr>
            </a:p>
          </p:txBody>
        </p:sp>
        <p:sp>
          <p:nvSpPr>
            <p:cNvPr id="15" name="文本框 2"/>
            <p:cNvSpPr txBox="1">
              <a:spLocks noChangeArrowheads="1"/>
            </p:cNvSpPr>
            <p:nvPr/>
          </p:nvSpPr>
          <p:spPr bwMode="auto">
            <a:xfrm>
              <a:off x="7941320" y="2837385"/>
              <a:ext cx="1055002" cy="601471"/>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zh-CN" b="1" kern="100" dirty="0">
                  <a:effectLst/>
                  <a:latin typeface="Calibri"/>
                  <a:ea typeface="宋体"/>
                  <a:cs typeface="Times New Roman"/>
                </a:rPr>
                <a:t>人员</a:t>
              </a:r>
              <a:endParaRPr lang="zh-CN" kern="100" dirty="0">
                <a:effectLst/>
                <a:latin typeface="Calibri"/>
                <a:ea typeface="宋体"/>
                <a:cs typeface="Times New Roman"/>
              </a:endParaRPr>
            </a:p>
            <a:p>
              <a:pPr algn="ctr">
                <a:spcAft>
                  <a:spcPts val="0"/>
                </a:spcAft>
              </a:pPr>
              <a:r>
                <a:rPr lang="en-US" b="1" kern="100" dirty="0">
                  <a:effectLst/>
                  <a:latin typeface="Calibri"/>
                  <a:ea typeface="宋体"/>
                  <a:cs typeface="Times New Roman"/>
                </a:rPr>
                <a:t>People</a:t>
              </a:r>
              <a:endParaRPr lang="zh-CN" kern="100" dirty="0">
                <a:effectLst/>
                <a:latin typeface="Calibri"/>
                <a:ea typeface="宋体"/>
                <a:cs typeface="Times New Roman"/>
              </a:endParaRPr>
            </a:p>
          </p:txBody>
        </p:sp>
        <p:sp>
          <p:nvSpPr>
            <p:cNvPr id="16" name="文本框 2"/>
            <p:cNvSpPr txBox="1">
              <a:spLocks noChangeArrowheads="1"/>
            </p:cNvSpPr>
            <p:nvPr/>
          </p:nvSpPr>
          <p:spPr bwMode="auto">
            <a:xfrm>
              <a:off x="7364298" y="5638311"/>
              <a:ext cx="1383869" cy="599036"/>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zh-CN" b="1" kern="100" dirty="0">
                  <a:effectLst/>
                  <a:latin typeface="Calibri"/>
                  <a:ea typeface="宋体"/>
                  <a:cs typeface="Times New Roman"/>
                </a:rPr>
                <a:t>权限</a:t>
              </a:r>
              <a:endParaRPr lang="zh-CN" kern="100" dirty="0">
                <a:effectLst/>
                <a:latin typeface="Calibri"/>
                <a:ea typeface="宋体"/>
                <a:cs typeface="Times New Roman"/>
              </a:endParaRPr>
            </a:p>
            <a:p>
              <a:pPr algn="ctr">
                <a:spcAft>
                  <a:spcPts val="0"/>
                </a:spcAft>
              </a:pPr>
              <a:r>
                <a:rPr lang="en-US" b="1" kern="100" dirty="0">
                  <a:effectLst/>
                  <a:latin typeface="Calibri"/>
                  <a:ea typeface="宋体"/>
                  <a:cs typeface="Times New Roman"/>
                </a:rPr>
                <a:t>Power</a:t>
              </a:r>
              <a:endParaRPr lang="zh-CN" kern="100" dirty="0">
                <a:effectLst/>
                <a:latin typeface="Calibri"/>
                <a:ea typeface="宋体"/>
                <a:cs typeface="Times New Roman"/>
              </a:endParaRPr>
            </a:p>
          </p:txBody>
        </p:sp>
        <p:sp>
          <p:nvSpPr>
            <p:cNvPr id="17" name="文本框 2"/>
            <p:cNvSpPr txBox="1">
              <a:spLocks noChangeArrowheads="1"/>
            </p:cNvSpPr>
            <p:nvPr/>
          </p:nvSpPr>
          <p:spPr bwMode="auto">
            <a:xfrm>
              <a:off x="4355976" y="5624645"/>
              <a:ext cx="1344837" cy="626367"/>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zh-CN" b="1" kern="100" dirty="0">
                  <a:effectLst/>
                  <a:latin typeface="Calibri"/>
                  <a:ea typeface="宋体"/>
                  <a:cs typeface="Times New Roman"/>
                </a:rPr>
                <a:t>计划</a:t>
              </a:r>
              <a:endParaRPr lang="zh-CN" kern="100" dirty="0">
                <a:effectLst/>
                <a:latin typeface="Calibri"/>
                <a:ea typeface="宋体"/>
                <a:cs typeface="Times New Roman"/>
              </a:endParaRPr>
            </a:p>
            <a:p>
              <a:pPr algn="ctr">
                <a:spcAft>
                  <a:spcPts val="0"/>
                </a:spcAft>
              </a:pPr>
              <a:r>
                <a:rPr lang="en-US" b="1" kern="100" dirty="0">
                  <a:effectLst/>
                  <a:latin typeface="Calibri"/>
                  <a:ea typeface="宋体"/>
                  <a:cs typeface="Times New Roman"/>
                </a:rPr>
                <a:t>Plan</a:t>
              </a:r>
              <a:endParaRPr lang="zh-CN" kern="100" dirty="0">
                <a:effectLst/>
                <a:latin typeface="Calibri"/>
                <a:ea typeface="宋体"/>
                <a:cs typeface="Times New Roman"/>
              </a:endParaRPr>
            </a:p>
          </p:txBody>
        </p:sp>
        <p:sp>
          <p:nvSpPr>
            <p:cNvPr id="18" name="Rectangle 13"/>
            <p:cNvSpPr>
              <a:spLocks noChangeArrowheads="1"/>
            </p:cNvSpPr>
            <p:nvPr/>
          </p:nvSpPr>
          <p:spPr bwMode="auto">
            <a:xfrm>
              <a:off x="5141827" y="6237347"/>
              <a:ext cx="2799493"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团队的</a:t>
              </a:r>
              <a:r>
                <a:rPr kumimoji="0" lang="en-US" altLang="zh-CN" sz="20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5P</a:t>
              </a:r>
              <a:r>
                <a:rPr kumimoji="0" lang="zh-CN" altLang="en-US" sz="20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要求</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endParaRPr>
            </a:p>
          </p:txBody>
        </p:sp>
        <p:cxnSp>
          <p:nvCxnSpPr>
            <p:cNvPr id="19" name="直接连接符 18"/>
            <p:cNvCxnSpPr/>
            <p:nvPr/>
          </p:nvCxnSpPr>
          <p:spPr>
            <a:xfrm flipH="1">
              <a:off x="6545655" y="4365104"/>
              <a:ext cx="746932" cy="514714"/>
            </a:xfrm>
            <a:prstGeom prst="line">
              <a:avLst/>
            </a:prstGeom>
            <a:noFill/>
            <a:ln w="28575" cap="flat" cmpd="sng" algn="ctr">
              <a:solidFill>
                <a:sysClr val="windowText" lastClr="000000">
                  <a:shade val="95000"/>
                  <a:satMod val="105000"/>
                </a:sysClr>
              </a:solidFill>
              <a:prstDash val="solid"/>
            </a:ln>
            <a:effectLst/>
          </p:spPr>
        </p:cxnSp>
      </p:gr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高效团队</a:t>
            </a:r>
            <a:r>
              <a:rPr lang="zh-CN" altLang="en-US" sz="3600" kern="1200" dirty="0">
                <a:effectLst>
                  <a:outerShdw blurRad="38100" dist="38100" dir="2700000" algn="tl">
                    <a:srgbClr val="C0C0C0"/>
                  </a:outerShdw>
                </a:effectLst>
                <a:latin typeface="宋体" pitchFamily="2" charset="-122"/>
                <a:ea typeface="宋体" pitchFamily="2" charset="-122"/>
              </a:rPr>
              <a:t>特征</a:t>
            </a:r>
          </a:p>
        </p:txBody>
      </p:sp>
      <p:sp>
        <p:nvSpPr>
          <p:cNvPr id="67587" name="Rectangle 3"/>
          <p:cNvSpPr>
            <a:spLocks noGrp="1" noChangeArrowheads="1"/>
          </p:cNvSpPr>
          <p:nvPr>
            <p:ph type="body" idx="1"/>
          </p:nvPr>
        </p:nvSpPr>
        <p:spPr>
          <a:xfrm>
            <a:off x="500034" y="1643050"/>
            <a:ext cx="3351916" cy="3951393"/>
          </a:xfrm>
          <a:ln/>
        </p:spPr>
        <p:style>
          <a:lnRef idx="1">
            <a:schemeClr val="accent2"/>
          </a:lnRef>
          <a:fillRef idx="2">
            <a:schemeClr val="accent2"/>
          </a:fillRef>
          <a:effectRef idx="1">
            <a:schemeClr val="accent2"/>
          </a:effectRef>
          <a:fontRef idx="minor">
            <a:schemeClr val="dk1"/>
          </a:fontRef>
        </p:style>
        <p:txBody>
          <a:bodyPr anchor="ctr" anchorCtr="1"/>
          <a:lstStyle/>
          <a:p>
            <a:pPr>
              <a:lnSpc>
                <a:spcPct val="90000"/>
              </a:lnSpc>
              <a:buNone/>
            </a:pPr>
            <a:r>
              <a:rPr lang="en-US" altLang="zh-CN" sz="2400" dirty="0" smtClean="0">
                <a:latin typeface="宋体" pitchFamily="2" charset="-122"/>
                <a:ea typeface="宋体" pitchFamily="2" charset="-122"/>
              </a:rPr>
              <a:t>1.</a:t>
            </a:r>
            <a:r>
              <a:rPr lang="zh-CN" altLang="en-US" sz="2400" dirty="0" smtClean="0">
                <a:latin typeface="宋体" pitchFamily="2" charset="-122"/>
                <a:ea typeface="宋体" pitchFamily="2" charset="-122"/>
              </a:rPr>
              <a:t>明确</a:t>
            </a:r>
            <a:r>
              <a:rPr lang="zh-CN" altLang="en-US" sz="2400" dirty="0">
                <a:latin typeface="宋体" pitchFamily="2" charset="-122"/>
                <a:ea typeface="宋体" pitchFamily="2" charset="-122"/>
              </a:rPr>
              <a:t>的团队目标</a:t>
            </a:r>
          </a:p>
          <a:p>
            <a:pPr>
              <a:lnSpc>
                <a:spcPct val="90000"/>
              </a:lnSpc>
              <a:buNone/>
            </a:pPr>
            <a:r>
              <a:rPr lang="en-US" altLang="zh-CN" sz="2400" dirty="0" smtClean="0">
                <a:latin typeface="宋体" pitchFamily="2" charset="-122"/>
                <a:ea typeface="宋体" pitchFamily="2" charset="-122"/>
              </a:rPr>
              <a:t>2.</a:t>
            </a:r>
            <a:r>
              <a:rPr lang="zh-CN" altLang="en-US" sz="2400" dirty="0" smtClean="0">
                <a:latin typeface="宋体" pitchFamily="2" charset="-122"/>
                <a:ea typeface="宋体" pitchFamily="2" charset="-122"/>
              </a:rPr>
              <a:t>资源共享、成果共享</a:t>
            </a:r>
            <a:endParaRPr lang="zh-CN" altLang="en-US" sz="2400" dirty="0">
              <a:latin typeface="宋体" pitchFamily="2" charset="-122"/>
              <a:ea typeface="宋体" pitchFamily="2" charset="-122"/>
            </a:endParaRPr>
          </a:p>
          <a:p>
            <a:pPr>
              <a:lnSpc>
                <a:spcPct val="90000"/>
              </a:lnSpc>
              <a:buNone/>
            </a:pPr>
            <a:r>
              <a:rPr lang="en-US" altLang="zh-CN" sz="2400" dirty="0" smtClean="0">
                <a:latin typeface="宋体" pitchFamily="2" charset="-122"/>
                <a:ea typeface="宋体" pitchFamily="2" charset="-122"/>
              </a:rPr>
              <a:t>3.</a:t>
            </a:r>
            <a:r>
              <a:rPr lang="zh-CN" altLang="en-US" sz="2400" dirty="0" smtClean="0">
                <a:latin typeface="宋体" pitchFamily="2" charset="-122"/>
                <a:ea typeface="宋体" pitchFamily="2" charset="-122"/>
              </a:rPr>
              <a:t>不同的角色、互补的技能</a:t>
            </a:r>
            <a:endParaRPr lang="zh-CN" altLang="en-US" sz="2400" dirty="0">
              <a:latin typeface="宋体" pitchFamily="2" charset="-122"/>
              <a:ea typeface="宋体" pitchFamily="2" charset="-122"/>
            </a:endParaRPr>
          </a:p>
          <a:p>
            <a:pPr>
              <a:lnSpc>
                <a:spcPct val="90000"/>
              </a:lnSpc>
              <a:buNone/>
            </a:pPr>
            <a:r>
              <a:rPr lang="en-US" altLang="zh-CN" sz="2400" dirty="0" smtClean="0">
                <a:latin typeface="宋体" pitchFamily="2" charset="-122"/>
                <a:ea typeface="宋体" pitchFamily="2" charset="-122"/>
              </a:rPr>
              <a:t>4.</a:t>
            </a:r>
            <a:r>
              <a:rPr lang="zh-CN" altLang="en-US" sz="2400" dirty="0" smtClean="0">
                <a:latin typeface="宋体" pitchFamily="2" charset="-122"/>
                <a:ea typeface="宋体" pitchFamily="2" charset="-122"/>
              </a:rPr>
              <a:t>良好</a:t>
            </a:r>
            <a:r>
              <a:rPr lang="zh-CN" altLang="en-US" sz="2400" dirty="0">
                <a:latin typeface="宋体" pitchFamily="2" charset="-122"/>
                <a:ea typeface="宋体" pitchFamily="2" charset="-122"/>
              </a:rPr>
              <a:t>的沟通</a:t>
            </a:r>
          </a:p>
          <a:p>
            <a:pPr>
              <a:lnSpc>
                <a:spcPct val="90000"/>
              </a:lnSpc>
              <a:buNone/>
            </a:pPr>
            <a:r>
              <a:rPr lang="en-US" altLang="zh-CN" sz="2400" dirty="0" smtClean="0">
                <a:latin typeface="宋体" pitchFamily="2" charset="-122"/>
                <a:ea typeface="宋体" pitchFamily="2" charset="-122"/>
              </a:rPr>
              <a:t>5.</a:t>
            </a:r>
            <a:r>
              <a:rPr lang="zh-CN" altLang="en-US" sz="2400" dirty="0" smtClean="0">
                <a:latin typeface="宋体" pitchFamily="2" charset="-122"/>
                <a:ea typeface="宋体" pitchFamily="2" charset="-122"/>
              </a:rPr>
              <a:t>共同</a:t>
            </a:r>
            <a:r>
              <a:rPr lang="zh-CN" altLang="en-US" sz="2400" dirty="0">
                <a:latin typeface="宋体" pitchFamily="2" charset="-122"/>
                <a:ea typeface="宋体" pitchFamily="2" charset="-122"/>
              </a:rPr>
              <a:t>的价值观和行为规范</a:t>
            </a:r>
          </a:p>
          <a:p>
            <a:pPr>
              <a:lnSpc>
                <a:spcPct val="90000"/>
              </a:lnSpc>
              <a:buNone/>
            </a:pPr>
            <a:r>
              <a:rPr lang="en-US" altLang="zh-CN" sz="2400" dirty="0" smtClean="0">
                <a:latin typeface="宋体" pitchFamily="2" charset="-122"/>
                <a:ea typeface="宋体" pitchFamily="2" charset="-122"/>
              </a:rPr>
              <a:t>6.</a:t>
            </a:r>
            <a:r>
              <a:rPr lang="zh-CN" altLang="en-US" sz="2400" dirty="0" smtClean="0">
                <a:latin typeface="宋体" pitchFamily="2" charset="-122"/>
                <a:ea typeface="宋体" pitchFamily="2" charset="-122"/>
              </a:rPr>
              <a:t>归属感、信任感</a:t>
            </a:r>
            <a:endParaRPr lang="zh-CN" altLang="en-US" sz="2400" dirty="0">
              <a:latin typeface="宋体" pitchFamily="2" charset="-122"/>
              <a:ea typeface="宋体" pitchFamily="2" charset="-122"/>
            </a:endParaRPr>
          </a:p>
          <a:p>
            <a:pPr>
              <a:lnSpc>
                <a:spcPct val="90000"/>
              </a:lnSpc>
              <a:buNone/>
            </a:pPr>
            <a:r>
              <a:rPr lang="en-US" altLang="zh-CN" sz="2400" dirty="0" smtClean="0">
                <a:latin typeface="宋体" pitchFamily="2" charset="-122"/>
                <a:ea typeface="宋体" pitchFamily="2" charset="-122"/>
              </a:rPr>
              <a:t>7.</a:t>
            </a:r>
            <a:r>
              <a:rPr lang="zh-CN" altLang="en-US" sz="2400" dirty="0" smtClean="0">
                <a:latin typeface="宋体" pitchFamily="2" charset="-122"/>
                <a:ea typeface="宋体" pitchFamily="2" charset="-122"/>
              </a:rPr>
              <a:t>有效</a:t>
            </a:r>
            <a:r>
              <a:rPr lang="zh-CN" altLang="en-US" sz="2400" dirty="0">
                <a:latin typeface="宋体" pitchFamily="2" charset="-122"/>
                <a:ea typeface="宋体" pitchFamily="2" charset="-122"/>
              </a:rPr>
              <a:t>授权</a:t>
            </a:r>
          </a:p>
        </p:txBody>
      </p:sp>
      <p:sp>
        <p:nvSpPr>
          <p:cNvPr id="8" name="Text Box 68"/>
          <p:cNvSpPr txBox="1">
            <a:spLocks noChangeArrowheads="1"/>
          </p:cNvSpPr>
          <p:nvPr/>
        </p:nvSpPr>
        <p:spPr bwMode="auto">
          <a:xfrm>
            <a:off x="5285813" y="5631520"/>
            <a:ext cx="2339102" cy="461665"/>
          </a:xfrm>
          <a:prstGeom prst="rect">
            <a:avLst/>
          </a:prstGeom>
          <a:noFill/>
          <a:ln w="9525">
            <a:noFill/>
            <a:miter lim="800000"/>
            <a:headEnd/>
            <a:tailEnd/>
          </a:ln>
          <a:effectLst/>
        </p:spPr>
        <p:txBody>
          <a:bodyPr wrap="none">
            <a:spAutoFit/>
          </a:bodyPr>
          <a:lstStyle/>
          <a:p>
            <a:pPr algn="l"/>
            <a:r>
              <a:rPr lang="zh-CN" altLang="en-US" sz="2400" dirty="0" smtClean="0">
                <a:latin typeface="微软雅黑" pitchFamily="34" charset="-122"/>
                <a:ea typeface="微软雅黑" pitchFamily="34" charset="-122"/>
              </a:rPr>
              <a:t>有效团队的特征</a:t>
            </a:r>
            <a:endParaRPr lang="zh-CN" altLang="en-US" sz="2400"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cstate="print"/>
          <a:srcRect/>
          <a:stretch>
            <a:fillRect/>
          </a:stretch>
        </p:blipFill>
        <p:spPr bwMode="auto">
          <a:xfrm>
            <a:off x="4499995" y="1680127"/>
            <a:ext cx="4214843" cy="395139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Rot="1" noChangeArrowheads="1"/>
          </p:cNvSpPr>
          <p:nvPr>
            <p:ph type="ctrTitle"/>
          </p:nvPr>
        </p:nvSpPr>
        <p:spPr>
          <a:xfrm>
            <a:off x="999109" y="44765"/>
            <a:ext cx="7677176" cy="1033450"/>
          </a:xfrm>
          <a:noFill/>
        </p:spPr>
        <p:txBody>
          <a:bodyPr/>
          <a:lstStyle/>
          <a:p>
            <a:pPr eaLnBrk="0" hangingPunct="0">
              <a:buFont typeface="Arial" pitchFamily="34" charset="0"/>
              <a:defRPr/>
            </a:pPr>
            <a:r>
              <a:rPr lang="zh-CN" altLang="en-US" sz="3600" kern="1200" dirty="0">
                <a:effectLst>
                  <a:outerShdw blurRad="38100" dist="38100" dir="2700000" algn="tl">
                    <a:srgbClr val="C0C0C0"/>
                  </a:outerShdw>
                </a:effectLst>
                <a:latin typeface="宋体" pitchFamily="2" charset="-122"/>
                <a:ea typeface="宋体" pitchFamily="2" charset="-122"/>
              </a:rPr>
              <a:t>成员关系</a:t>
            </a:r>
            <a:r>
              <a:rPr lang="zh-CN" altLang="en-US" sz="3600" kern="1200" dirty="0" smtClean="0">
                <a:effectLst>
                  <a:outerShdw blurRad="38100" dist="38100" dir="2700000" algn="tl">
                    <a:srgbClr val="C0C0C0"/>
                  </a:outerShdw>
                </a:effectLst>
                <a:latin typeface="宋体" pitchFamily="2" charset="-122"/>
                <a:ea typeface="宋体" pitchFamily="2" charset="-122"/>
              </a:rPr>
              <a:t>：决定</a:t>
            </a:r>
            <a:r>
              <a:rPr lang="zh-CN" altLang="en-US" sz="3600" kern="1200" dirty="0">
                <a:effectLst>
                  <a:outerShdw blurRad="38100" dist="38100" dir="2700000" algn="tl">
                    <a:srgbClr val="C0C0C0"/>
                  </a:outerShdw>
                </a:effectLst>
                <a:latin typeface="宋体" pitchFamily="2" charset="-122"/>
                <a:ea typeface="宋体" pitchFamily="2" charset="-122"/>
              </a:rPr>
              <a:t>团队的整体效能</a:t>
            </a:r>
          </a:p>
        </p:txBody>
      </p:sp>
      <p:sp>
        <p:nvSpPr>
          <p:cNvPr id="209923" name="Rectangle 3"/>
          <p:cNvSpPr>
            <a:spLocks noGrp="1" noRot="1" noChangeArrowheads="1"/>
          </p:cNvSpPr>
          <p:nvPr>
            <p:ph type="subTitle" idx="1"/>
          </p:nvPr>
        </p:nvSpPr>
        <p:spPr>
          <a:xfrm>
            <a:off x="857224" y="2000240"/>
            <a:ext cx="7677176" cy="3214710"/>
          </a:xfrm>
          <a:noFill/>
          <a:ln>
            <a:noFill/>
          </a:ln>
        </p:spPr>
        <p:style>
          <a:lnRef idx="1">
            <a:schemeClr val="accent2"/>
          </a:lnRef>
          <a:fillRef idx="2">
            <a:schemeClr val="accent2"/>
          </a:fillRef>
          <a:effectRef idx="1">
            <a:schemeClr val="accent2"/>
          </a:effectRef>
          <a:fontRef idx="minor">
            <a:schemeClr val="dk1"/>
          </a:fontRef>
        </p:style>
        <p:txBody>
          <a:bodyPr anchor="ctr" anchorCtr="1"/>
          <a:lstStyle/>
          <a:p>
            <a:pPr algn="l"/>
            <a:r>
              <a:rPr lang="zh-CN" altLang="en-US" sz="2800" dirty="0">
                <a:solidFill>
                  <a:schemeClr val="tx1"/>
                </a:solidFill>
                <a:latin typeface="宋体" pitchFamily="2" charset="-122"/>
                <a:ea typeface="宋体" pitchFamily="2" charset="-122"/>
              </a:rPr>
              <a:t>发挥优势，取长补短：</a:t>
            </a:r>
            <a:r>
              <a:rPr lang="en-US" altLang="zh-CN" sz="2800" dirty="0">
                <a:solidFill>
                  <a:schemeClr val="tx1"/>
                </a:solidFill>
                <a:latin typeface="宋体" pitchFamily="2" charset="-122"/>
                <a:ea typeface="宋体" pitchFamily="2" charset="-122"/>
              </a:rPr>
              <a:t>1</a:t>
            </a:r>
            <a:r>
              <a:rPr lang="zh-CN" altLang="en-US" sz="2800" dirty="0">
                <a:solidFill>
                  <a:schemeClr val="tx1"/>
                </a:solidFill>
                <a:latin typeface="宋体" pitchFamily="2" charset="-122"/>
                <a:ea typeface="宋体" pitchFamily="2" charset="-122"/>
              </a:rPr>
              <a:t>＋</a:t>
            </a:r>
            <a:r>
              <a:rPr lang="en-US" altLang="zh-CN" sz="2800" dirty="0">
                <a:solidFill>
                  <a:schemeClr val="tx1"/>
                </a:solidFill>
                <a:latin typeface="宋体" pitchFamily="2" charset="-122"/>
                <a:ea typeface="宋体" pitchFamily="2" charset="-122"/>
              </a:rPr>
              <a:t>1</a:t>
            </a:r>
            <a:r>
              <a:rPr lang="zh-CN" altLang="en-US" sz="2800" dirty="0">
                <a:solidFill>
                  <a:schemeClr val="tx1"/>
                </a:solidFill>
                <a:latin typeface="宋体" pitchFamily="2" charset="-122"/>
                <a:ea typeface="宋体" pitchFamily="2" charset="-122"/>
              </a:rPr>
              <a:t>＞</a:t>
            </a:r>
            <a:r>
              <a:rPr lang="en-US" altLang="zh-CN" sz="2800" dirty="0">
                <a:solidFill>
                  <a:schemeClr val="tx1"/>
                </a:solidFill>
                <a:latin typeface="宋体" pitchFamily="2" charset="-122"/>
                <a:ea typeface="宋体" pitchFamily="2" charset="-122"/>
              </a:rPr>
              <a:t>2</a:t>
            </a:r>
          </a:p>
          <a:p>
            <a:pPr algn="l"/>
            <a:r>
              <a:rPr lang="zh-CN" altLang="en-US" sz="2800" dirty="0">
                <a:solidFill>
                  <a:schemeClr val="tx1"/>
                </a:solidFill>
                <a:latin typeface="宋体" pitchFamily="2" charset="-122"/>
                <a:ea typeface="宋体" pitchFamily="2" charset="-122"/>
              </a:rPr>
              <a:t>相安无事，彬彬有礼：</a:t>
            </a:r>
            <a:r>
              <a:rPr lang="en-US" altLang="zh-CN" sz="2800" dirty="0">
                <a:solidFill>
                  <a:schemeClr val="tx1"/>
                </a:solidFill>
                <a:latin typeface="宋体" pitchFamily="2" charset="-122"/>
                <a:ea typeface="宋体" pitchFamily="2" charset="-122"/>
              </a:rPr>
              <a:t>1</a:t>
            </a:r>
            <a:r>
              <a:rPr lang="zh-CN" altLang="en-US" sz="2800" dirty="0">
                <a:solidFill>
                  <a:schemeClr val="tx1"/>
                </a:solidFill>
                <a:latin typeface="宋体" pitchFamily="2" charset="-122"/>
                <a:ea typeface="宋体" pitchFamily="2" charset="-122"/>
              </a:rPr>
              <a:t>＋</a:t>
            </a:r>
            <a:r>
              <a:rPr lang="en-US" altLang="zh-CN" sz="2800" dirty="0">
                <a:solidFill>
                  <a:schemeClr val="tx1"/>
                </a:solidFill>
                <a:latin typeface="宋体" pitchFamily="2" charset="-122"/>
                <a:ea typeface="宋体" pitchFamily="2" charset="-122"/>
              </a:rPr>
              <a:t>1</a:t>
            </a:r>
            <a:r>
              <a:rPr lang="zh-CN" altLang="en-US" sz="2800" dirty="0">
                <a:solidFill>
                  <a:schemeClr val="tx1"/>
                </a:solidFill>
                <a:latin typeface="宋体" pitchFamily="2" charset="-122"/>
                <a:ea typeface="宋体" pitchFamily="2" charset="-122"/>
              </a:rPr>
              <a:t>＝</a:t>
            </a:r>
            <a:r>
              <a:rPr lang="en-US" altLang="zh-CN" sz="2800" dirty="0">
                <a:solidFill>
                  <a:schemeClr val="tx1"/>
                </a:solidFill>
                <a:latin typeface="宋体" pitchFamily="2" charset="-122"/>
                <a:ea typeface="宋体" pitchFamily="2" charset="-122"/>
              </a:rPr>
              <a:t>2</a:t>
            </a:r>
          </a:p>
          <a:p>
            <a:pPr algn="l"/>
            <a:r>
              <a:rPr lang="zh-CN" altLang="en-US" sz="2800" dirty="0">
                <a:solidFill>
                  <a:schemeClr val="tx1"/>
                </a:solidFill>
                <a:latin typeface="宋体" pitchFamily="2" charset="-122"/>
                <a:ea typeface="宋体" pitchFamily="2" charset="-122"/>
              </a:rPr>
              <a:t>貌合神离，问题成堆：</a:t>
            </a:r>
            <a:r>
              <a:rPr lang="en-US" altLang="zh-CN" sz="2800" dirty="0">
                <a:solidFill>
                  <a:schemeClr val="tx1"/>
                </a:solidFill>
                <a:latin typeface="宋体" pitchFamily="2" charset="-122"/>
                <a:ea typeface="宋体" pitchFamily="2" charset="-122"/>
              </a:rPr>
              <a:t>0</a:t>
            </a:r>
            <a:r>
              <a:rPr lang="zh-CN" altLang="en-US" sz="2800" dirty="0">
                <a:solidFill>
                  <a:schemeClr val="tx1"/>
                </a:solidFill>
                <a:latin typeface="宋体" pitchFamily="2" charset="-122"/>
                <a:ea typeface="宋体" pitchFamily="2" charset="-122"/>
              </a:rPr>
              <a:t>＜</a:t>
            </a:r>
            <a:r>
              <a:rPr lang="en-US" altLang="zh-CN" sz="2800" dirty="0">
                <a:solidFill>
                  <a:schemeClr val="tx1"/>
                </a:solidFill>
                <a:latin typeface="宋体" pitchFamily="2" charset="-122"/>
                <a:ea typeface="宋体" pitchFamily="2" charset="-122"/>
              </a:rPr>
              <a:t>1</a:t>
            </a:r>
            <a:r>
              <a:rPr lang="zh-CN" altLang="en-US" sz="2800" dirty="0">
                <a:solidFill>
                  <a:schemeClr val="tx1"/>
                </a:solidFill>
                <a:latin typeface="宋体" pitchFamily="2" charset="-122"/>
                <a:ea typeface="宋体" pitchFamily="2" charset="-122"/>
              </a:rPr>
              <a:t>＋</a:t>
            </a:r>
            <a:r>
              <a:rPr lang="en-US" altLang="zh-CN" sz="2800" dirty="0">
                <a:solidFill>
                  <a:schemeClr val="tx1"/>
                </a:solidFill>
                <a:latin typeface="宋体" pitchFamily="2" charset="-122"/>
                <a:ea typeface="宋体" pitchFamily="2" charset="-122"/>
              </a:rPr>
              <a:t>1</a:t>
            </a:r>
            <a:r>
              <a:rPr lang="zh-CN" altLang="en-US" sz="2800" dirty="0">
                <a:solidFill>
                  <a:schemeClr val="tx1"/>
                </a:solidFill>
                <a:latin typeface="宋体" pitchFamily="2" charset="-122"/>
                <a:ea typeface="宋体" pitchFamily="2" charset="-122"/>
              </a:rPr>
              <a:t>＜</a:t>
            </a:r>
            <a:r>
              <a:rPr lang="en-US" altLang="zh-CN" sz="2800" dirty="0">
                <a:solidFill>
                  <a:schemeClr val="tx1"/>
                </a:solidFill>
                <a:latin typeface="宋体" pitchFamily="2" charset="-122"/>
                <a:ea typeface="宋体" pitchFamily="2" charset="-122"/>
              </a:rPr>
              <a:t>2</a:t>
            </a:r>
          </a:p>
          <a:p>
            <a:pPr algn="l"/>
            <a:r>
              <a:rPr lang="zh-CN" altLang="en-US" sz="2800" dirty="0">
                <a:solidFill>
                  <a:schemeClr val="tx1"/>
                </a:solidFill>
                <a:latin typeface="宋体" pitchFamily="2" charset="-122"/>
                <a:ea typeface="宋体" pitchFamily="2" charset="-122"/>
              </a:rPr>
              <a:t>双方斗气，躺倒不干：</a:t>
            </a:r>
            <a:r>
              <a:rPr lang="en-US" altLang="zh-CN" sz="2800" dirty="0">
                <a:solidFill>
                  <a:schemeClr val="tx1"/>
                </a:solidFill>
                <a:latin typeface="宋体" pitchFamily="2" charset="-122"/>
                <a:ea typeface="宋体" pitchFamily="2" charset="-122"/>
              </a:rPr>
              <a:t>1</a:t>
            </a:r>
            <a:r>
              <a:rPr lang="zh-CN" altLang="en-US" sz="2800" dirty="0">
                <a:solidFill>
                  <a:schemeClr val="tx1"/>
                </a:solidFill>
                <a:latin typeface="宋体" pitchFamily="2" charset="-122"/>
                <a:ea typeface="宋体" pitchFamily="2" charset="-122"/>
              </a:rPr>
              <a:t>＋</a:t>
            </a:r>
            <a:r>
              <a:rPr lang="en-US" altLang="zh-CN" sz="2800" dirty="0">
                <a:solidFill>
                  <a:schemeClr val="tx1"/>
                </a:solidFill>
                <a:latin typeface="宋体" pitchFamily="2" charset="-122"/>
                <a:ea typeface="宋体" pitchFamily="2" charset="-122"/>
              </a:rPr>
              <a:t>1</a:t>
            </a:r>
            <a:r>
              <a:rPr lang="zh-CN" altLang="en-US" sz="2800" dirty="0">
                <a:solidFill>
                  <a:schemeClr val="tx1"/>
                </a:solidFill>
                <a:latin typeface="宋体" pitchFamily="2" charset="-122"/>
                <a:ea typeface="宋体" pitchFamily="2" charset="-122"/>
              </a:rPr>
              <a:t>＝</a:t>
            </a:r>
            <a:r>
              <a:rPr lang="en-US" altLang="zh-CN" sz="2800" dirty="0">
                <a:solidFill>
                  <a:schemeClr val="tx1"/>
                </a:solidFill>
                <a:latin typeface="宋体" pitchFamily="2" charset="-122"/>
                <a:ea typeface="宋体" pitchFamily="2" charset="-122"/>
              </a:rPr>
              <a:t>0</a:t>
            </a:r>
          </a:p>
          <a:p>
            <a:pPr algn="l"/>
            <a:r>
              <a:rPr lang="zh-CN" altLang="en-US" sz="2800" dirty="0">
                <a:solidFill>
                  <a:schemeClr val="tx1"/>
                </a:solidFill>
                <a:latin typeface="宋体" pitchFamily="2" charset="-122"/>
                <a:ea typeface="宋体" pitchFamily="2" charset="-122"/>
              </a:rPr>
              <a:t>矛盾激化，互相拆台：</a:t>
            </a:r>
            <a:r>
              <a:rPr lang="en-US" altLang="zh-CN" sz="2800" dirty="0">
                <a:solidFill>
                  <a:schemeClr val="tx1"/>
                </a:solidFill>
                <a:latin typeface="宋体" pitchFamily="2" charset="-122"/>
                <a:ea typeface="宋体" pitchFamily="2" charset="-122"/>
              </a:rPr>
              <a:t>1</a:t>
            </a:r>
            <a:r>
              <a:rPr lang="zh-CN" altLang="en-US" sz="2800" dirty="0">
                <a:solidFill>
                  <a:schemeClr val="tx1"/>
                </a:solidFill>
                <a:latin typeface="宋体" pitchFamily="2" charset="-122"/>
                <a:ea typeface="宋体" pitchFamily="2" charset="-122"/>
              </a:rPr>
              <a:t>＋</a:t>
            </a:r>
            <a:r>
              <a:rPr lang="en-US" altLang="zh-CN" sz="2800" dirty="0">
                <a:solidFill>
                  <a:schemeClr val="tx1"/>
                </a:solidFill>
                <a:latin typeface="宋体" pitchFamily="2" charset="-122"/>
                <a:ea typeface="宋体" pitchFamily="2" charset="-122"/>
              </a:rPr>
              <a:t>1</a:t>
            </a:r>
            <a:r>
              <a:rPr lang="zh-CN" altLang="en-US" sz="2800" dirty="0">
                <a:solidFill>
                  <a:schemeClr val="tx1"/>
                </a:solidFill>
                <a:latin typeface="宋体" pitchFamily="2" charset="-122"/>
                <a:ea typeface="宋体" pitchFamily="2" charset="-122"/>
              </a:rPr>
              <a:t>＜</a:t>
            </a:r>
            <a:r>
              <a:rPr lang="en-US" altLang="zh-CN" sz="2800" dirty="0">
                <a:solidFill>
                  <a:schemeClr val="tx1"/>
                </a:solidFill>
                <a:latin typeface="宋体" pitchFamily="2" charset="-122"/>
                <a:ea typeface="宋体" pitchFamily="2" charset="-122"/>
              </a:rPr>
              <a:t>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209922"/>
                                        </p:tgtEl>
                                        <p:attrNameLst>
                                          <p:attrName>style.visibility</p:attrName>
                                        </p:attrNameLst>
                                      </p:cBhvr>
                                      <p:to>
                                        <p:strVal val="visible"/>
                                      </p:to>
                                    </p:set>
                                    <p:anim calcmode="lin" valueType="num">
                                      <p:cBhvr>
                                        <p:cTn id="7" dur="500" fill="hold"/>
                                        <p:tgtEl>
                                          <p:spTgt spid="209922"/>
                                        </p:tgtEl>
                                        <p:attrNameLst>
                                          <p:attrName>ppt_w</p:attrName>
                                        </p:attrNameLst>
                                      </p:cBhvr>
                                      <p:tavLst>
                                        <p:tav tm="0">
                                          <p:val>
                                            <p:strVal val="4/3*#ppt_w"/>
                                          </p:val>
                                        </p:tav>
                                        <p:tav tm="100000">
                                          <p:val>
                                            <p:strVal val="#ppt_w"/>
                                          </p:val>
                                        </p:tav>
                                      </p:tavLst>
                                    </p:anim>
                                    <p:anim calcmode="lin" valueType="num">
                                      <p:cBhvr>
                                        <p:cTn id="8" dur="500" fill="hold"/>
                                        <p:tgtEl>
                                          <p:spTgt spid="20992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iterate type="lt">
                                    <p:tmPct val="100000"/>
                                  </p:iterate>
                                  <p:childTnLst>
                                    <p:set>
                                      <p:cBhvr>
                                        <p:cTn id="12" dur="1" fill="hold">
                                          <p:stCondLst>
                                            <p:cond delay="0"/>
                                          </p:stCondLst>
                                        </p:cTn>
                                        <p:tgtEl>
                                          <p:spTgt spid="209923">
                                            <p:txEl>
                                              <p:pRg st="0" end="0"/>
                                            </p:txEl>
                                          </p:spTgt>
                                        </p:tgtEl>
                                        <p:attrNameLst>
                                          <p:attrName>style.visibility</p:attrName>
                                        </p:attrNameLst>
                                      </p:cBhvr>
                                      <p:to>
                                        <p:strVal val="visible"/>
                                      </p:to>
                                    </p:set>
                                    <p:animEffect transition="in" filter="dissolve">
                                      <p:cBhvr>
                                        <p:cTn id="13" dur="75"/>
                                        <p:tgtEl>
                                          <p:spTgt spid="2099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iterate type="lt">
                                    <p:tmPct val="100000"/>
                                  </p:iterate>
                                  <p:childTnLst>
                                    <p:set>
                                      <p:cBhvr>
                                        <p:cTn id="17" dur="1" fill="hold">
                                          <p:stCondLst>
                                            <p:cond delay="0"/>
                                          </p:stCondLst>
                                        </p:cTn>
                                        <p:tgtEl>
                                          <p:spTgt spid="209923">
                                            <p:txEl>
                                              <p:pRg st="1" end="1"/>
                                            </p:txEl>
                                          </p:spTgt>
                                        </p:tgtEl>
                                        <p:attrNameLst>
                                          <p:attrName>style.visibility</p:attrName>
                                        </p:attrNameLst>
                                      </p:cBhvr>
                                      <p:to>
                                        <p:strVal val="visible"/>
                                      </p:to>
                                    </p:set>
                                    <p:animEffect transition="in" filter="dissolve">
                                      <p:cBhvr>
                                        <p:cTn id="18" dur="75"/>
                                        <p:tgtEl>
                                          <p:spTgt spid="2099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iterate type="lt">
                                    <p:tmPct val="100000"/>
                                  </p:iterate>
                                  <p:childTnLst>
                                    <p:set>
                                      <p:cBhvr>
                                        <p:cTn id="22" dur="1" fill="hold">
                                          <p:stCondLst>
                                            <p:cond delay="0"/>
                                          </p:stCondLst>
                                        </p:cTn>
                                        <p:tgtEl>
                                          <p:spTgt spid="209923">
                                            <p:txEl>
                                              <p:pRg st="2" end="2"/>
                                            </p:txEl>
                                          </p:spTgt>
                                        </p:tgtEl>
                                        <p:attrNameLst>
                                          <p:attrName>style.visibility</p:attrName>
                                        </p:attrNameLst>
                                      </p:cBhvr>
                                      <p:to>
                                        <p:strVal val="visible"/>
                                      </p:to>
                                    </p:set>
                                    <p:animEffect transition="in" filter="dissolve">
                                      <p:cBhvr>
                                        <p:cTn id="23" dur="75"/>
                                        <p:tgtEl>
                                          <p:spTgt spid="2099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iterate type="lt">
                                    <p:tmPct val="100000"/>
                                  </p:iterate>
                                  <p:childTnLst>
                                    <p:set>
                                      <p:cBhvr>
                                        <p:cTn id="27" dur="1" fill="hold">
                                          <p:stCondLst>
                                            <p:cond delay="0"/>
                                          </p:stCondLst>
                                        </p:cTn>
                                        <p:tgtEl>
                                          <p:spTgt spid="209923">
                                            <p:txEl>
                                              <p:pRg st="3" end="3"/>
                                            </p:txEl>
                                          </p:spTgt>
                                        </p:tgtEl>
                                        <p:attrNameLst>
                                          <p:attrName>style.visibility</p:attrName>
                                        </p:attrNameLst>
                                      </p:cBhvr>
                                      <p:to>
                                        <p:strVal val="visible"/>
                                      </p:to>
                                    </p:set>
                                    <p:animEffect transition="in" filter="dissolve">
                                      <p:cBhvr>
                                        <p:cTn id="28" dur="75"/>
                                        <p:tgtEl>
                                          <p:spTgt spid="20992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iterate type="lt">
                                    <p:tmPct val="100000"/>
                                  </p:iterate>
                                  <p:childTnLst>
                                    <p:set>
                                      <p:cBhvr>
                                        <p:cTn id="32" dur="1" fill="hold">
                                          <p:stCondLst>
                                            <p:cond delay="0"/>
                                          </p:stCondLst>
                                        </p:cTn>
                                        <p:tgtEl>
                                          <p:spTgt spid="209923">
                                            <p:txEl>
                                              <p:pRg st="4" end="4"/>
                                            </p:txEl>
                                          </p:spTgt>
                                        </p:tgtEl>
                                        <p:attrNameLst>
                                          <p:attrName>style.visibility</p:attrName>
                                        </p:attrNameLst>
                                      </p:cBhvr>
                                      <p:to>
                                        <p:strVal val="visible"/>
                                      </p:to>
                                    </p:set>
                                    <p:animEffect transition="in" filter="dissolve">
                                      <p:cBhvr>
                                        <p:cTn id="33" dur="75"/>
                                        <p:tgtEl>
                                          <p:spTgt spid="209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P spid="209923"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71750" y="332785"/>
            <a:ext cx="6192837" cy="563033"/>
          </a:xfrm>
        </p:spPr>
        <p:txBody>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为什么</a:t>
            </a:r>
            <a:r>
              <a:rPr lang="zh-CN" altLang="en-US" sz="3600" kern="1200" dirty="0">
                <a:effectLst>
                  <a:outerShdw blurRad="38100" dist="38100" dir="2700000" algn="tl">
                    <a:srgbClr val="C0C0C0"/>
                  </a:outerShdw>
                </a:effectLst>
                <a:latin typeface="宋体" pitchFamily="2" charset="-122"/>
                <a:ea typeface="宋体" pitchFamily="2" charset="-122"/>
              </a:rPr>
              <a:t>会有“坏”团队</a:t>
            </a:r>
          </a:p>
        </p:txBody>
      </p:sp>
      <p:sp>
        <p:nvSpPr>
          <p:cNvPr id="70659" name="Rectangle 3"/>
          <p:cNvSpPr>
            <a:spLocks noGrp="1" noChangeArrowheads="1"/>
          </p:cNvSpPr>
          <p:nvPr>
            <p:ph type="body" idx="1"/>
          </p:nvPr>
        </p:nvSpPr>
        <p:spPr>
          <a:xfrm>
            <a:off x="928662" y="1928803"/>
            <a:ext cx="4357717" cy="3876362"/>
          </a:xfrm>
          <a:noFill/>
          <a:ln>
            <a:noFill/>
          </a:ln>
        </p:spPr>
        <p:style>
          <a:lnRef idx="1">
            <a:schemeClr val="accent2"/>
          </a:lnRef>
          <a:fillRef idx="2">
            <a:schemeClr val="accent2"/>
          </a:fillRef>
          <a:effectRef idx="1">
            <a:schemeClr val="accent2"/>
          </a:effectRef>
          <a:fontRef idx="minor">
            <a:schemeClr val="dk1"/>
          </a:fontRef>
        </p:style>
        <p:txBody>
          <a:bodyPr anchor="ctr" anchorCtr="1"/>
          <a:lstStyle/>
          <a:p>
            <a:endParaRPr lang="en-US" altLang="zh-CN" sz="2800" dirty="0" smtClean="0">
              <a:latin typeface="宋体" pitchFamily="2" charset="-122"/>
              <a:ea typeface="宋体" pitchFamily="2" charset="-122"/>
            </a:endParaRPr>
          </a:p>
          <a:p>
            <a:r>
              <a:rPr lang="zh-CN" altLang="en-US" sz="2800" dirty="0" smtClean="0">
                <a:latin typeface="宋体" pitchFamily="2" charset="-122"/>
                <a:ea typeface="宋体" pitchFamily="2" charset="-122"/>
              </a:rPr>
              <a:t>物</a:t>
            </a:r>
            <a:r>
              <a:rPr lang="zh-CN" altLang="en-US" sz="2800" dirty="0">
                <a:latin typeface="宋体" pitchFamily="2" charset="-122"/>
                <a:ea typeface="宋体" pitchFamily="2" charset="-122"/>
              </a:rPr>
              <a:t>以类聚、人以群分 </a:t>
            </a:r>
          </a:p>
          <a:p>
            <a:r>
              <a:rPr lang="zh-CN" altLang="en-US" sz="2800" dirty="0">
                <a:latin typeface="宋体" pitchFamily="2" charset="-122"/>
                <a:ea typeface="宋体" pitchFamily="2" charset="-122"/>
              </a:rPr>
              <a:t>他有什么了不起 </a:t>
            </a:r>
          </a:p>
          <a:p>
            <a:r>
              <a:rPr lang="zh-CN" altLang="en-US" sz="2800" dirty="0">
                <a:latin typeface="宋体" pitchFamily="2" charset="-122"/>
                <a:ea typeface="宋体" pitchFamily="2" charset="-122"/>
              </a:rPr>
              <a:t>谁的人 </a:t>
            </a:r>
          </a:p>
          <a:p>
            <a:r>
              <a:rPr lang="zh-CN" altLang="en-US" sz="2800" dirty="0">
                <a:latin typeface="宋体" pitchFamily="2" charset="-122"/>
                <a:ea typeface="宋体" pitchFamily="2" charset="-122"/>
              </a:rPr>
              <a:t>总是看别人身上的缺点 </a:t>
            </a:r>
          </a:p>
          <a:p>
            <a:pPr algn="just"/>
            <a:r>
              <a:rPr lang="zh-CN" altLang="en-US" sz="2800" dirty="0">
                <a:latin typeface="宋体" pitchFamily="2" charset="-122"/>
                <a:ea typeface="宋体" pitchFamily="2" charset="-122"/>
              </a:rPr>
              <a:t>各人顾各人</a:t>
            </a:r>
          </a:p>
          <a:p>
            <a:r>
              <a:rPr lang="zh-CN" altLang="en-US" sz="2800" dirty="0">
                <a:latin typeface="宋体" pitchFamily="2" charset="-122"/>
                <a:ea typeface="宋体" pitchFamily="2" charset="-122"/>
              </a:rPr>
              <a:t>严于律人，宽于待</a:t>
            </a:r>
            <a:r>
              <a:rPr lang="zh-CN" altLang="en-US" sz="2800" dirty="0" smtClean="0">
                <a:latin typeface="宋体" pitchFamily="2" charset="-122"/>
                <a:ea typeface="宋体" pitchFamily="2" charset="-122"/>
              </a:rPr>
              <a:t>已</a:t>
            </a:r>
            <a:endParaRPr lang="en-US" altLang="zh-CN" sz="2800" dirty="0" smtClean="0">
              <a:latin typeface="宋体" pitchFamily="2" charset="-122"/>
              <a:ea typeface="宋体" pitchFamily="2" charset="-122"/>
            </a:endParaRPr>
          </a:p>
          <a:p>
            <a:r>
              <a:rPr lang="zh-CN" altLang="en-US" sz="2800" dirty="0" smtClean="0">
                <a:latin typeface="宋体" pitchFamily="2" charset="-122"/>
                <a:ea typeface="宋体" pitchFamily="2" charset="-122"/>
              </a:rPr>
              <a:t>团队角色缺失</a:t>
            </a:r>
            <a:endParaRPr lang="zh-CN" altLang="en-US" sz="2800" dirty="0">
              <a:latin typeface="宋体" pitchFamily="2" charset="-122"/>
              <a:ea typeface="宋体" pitchFamily="2" charset="-122"/>
            </a:endParaRP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贝尔宾团队角色理论</a:t>
            </a:r>
            <a:endParaRPr lang="zh-CN" altLang="en-US" sz="3600" kern="1200" dirty="0">
              <a:effectLst>
                <a:outerShdw blurRad="38100" dist="38100" dir="2700000" algn="tl">
                  <a:srgbClr val="C0C0C0"/>
                </a:outerShdw>
              </a:effectLst>
              <a:latin typeface="宋体" pitchFamily="2" charset="-122"/>
              <a:ea typeface="宋体" pitchFamily="2" charset="-122"/>
            </a:endParaRPr>
          </a:p>
        </p:txBody>
      </p:sp>
      <p:sp>
        <p:nvSpPr>
          <p:cNvPr id="3" name="内容占位符 2"/>
          <p:cNvSpPr>
            <a:spLocks noGrp="1"/>
          </p:cNvSpPr>
          <p:nvPr>
            <p:ph idx="1"/>
          </p:nvPr>
        </p:nvSpPr>
        <p:spPr>
          <a:xfrm>
            <a:off x="466725" y="1604434"/>
            <a:ext cx="8229600" cy="4704766"/>
          </a:xfrm>
        </p:spPr>
        <p:txBody>
          <a:bodyPr/>
          <a:lstStyle/>
          <a:p>
            <a:r>
              <a:rPr lang="zh-CN" altLang="en-US" sz="2800" dirty="0" smtClean="0">
                <a:latin typeface="宋体" pitchFamily="2" charset="-122"/>
                <a:ea typeface="宋体" pitchFamily="2" charset="-122"/>
              </a:rPr>
              <a:t>团队角色理论叫做</a:t>
            </a:r>
            <a:r>
              <a:rPr lang="zh-CN" altLang="en-US" sz="2800" b="1" dirty="0" smtClean="0">
                <a:latin typeface="宋体" pitchFamily="2" charset="-122"/>
                <a:ea typeface="宋体" pitchFamily="2" charset="-122"/>
              </a:rPr>
              <a:t>贝尔宾团队角色理论（</a:t>
            </a:r>
            <a:r>
              <a:rPr lang="en-US" altLang="zh-CN" sz="2800" b="1" dirty="0" err="1" smtClean="0">
                <a:latin typeface="宋体" pitchFamily="2" charset="-122"/>
                <a:ea typeface="宋体" pitchFamily="2" charset="-122"/>
              </a:rPr>
              <a:t>Belbin</a:t>
            </a:r>
            <a:r>
              <a:rPr lang="en-US" altLang="zh-CN" sz="2800" b="1" dirty="0" smtClean="0">
                <a:latin typeface="宋体" pitchFamily="2" charset="-122"/>
                <a:ea typeface="宋体" pitchFamily="2" charset="-122"/>
              </a:rPr>
              <a:t> team roles</a:t>
            </a:r>
            <a:r>
              <a:rPr lang="zh-CN" altLang="en-US" sz="2800" b="1" dirty="0" smtClean="0">
                <a:latin typeface="宋体" pitchFamily="2" charset="-122"/>
                <a:ea typeface="宋体" pitchFamily="2" charset="-122"/>
              </a:rPr>
              <a:t>）</a:t>
            </a:r>
            <a:endParaRPr lang="en-US" altLang="zh-CN" sz="2800" b="1" dirty="0" smtClean="0">
              <a:latin typeface="宋体" pitchFamily="2" charset="-122"/>
              <a:ea typeface="宋体" pitchFamily="2" charset="-122"/>
            </a:endParaRPr>
          </a:p>
          <a:p>
            <a:r>
              <a:rPr lang="zh-CN" altLang="en-US" sz="2800" dirty="0" smtClean="0">
                <a:latin typeface="宋体" pitchFamily="2" charset="-122"/>
                <a:ea typeface="宋体" pitchFamily="2" charset="-122"/>
              </a:rPr>
              <a:t>贝尔宾（</a:t>
            </a:r>
            <a:r>
              <a:rPr lang="en-US" altLang="zh-CN" sz="2800" dirty="0" smtClean="0">
                <a:latin typeface="宋体" pitchFamily="2" charset="-122"/>
                <a:ea typeface="宋体" pitchFamily="2" charset="-122"/>
              </a:rPr>
              <a:t>Dr. Raymond Meredith </a:t>
            </a:r>
            <a:r>
              <a:rPr lang="en-US" altLang="zh-CN" sz="2800" dirty="0" err="1" smtClean="0">
                <a:latin typeface="宋体" pitchFamily="2" charset="-122"/>
                <a:ea typeface="宋体" pitchFamily="2" charset="-122"/>
              </a:rPr>
              <a:t>Belbin</a:t>
            </a:r>
            <a:r>
              <a:rPr lang="zh-CN" altLang="en-US" sz="2800" dirty="0" smtClean="0">
                <a:latin typeface="宋体" pitchFamily="2" charset="-122"/>
                <a:ea typeface="宋体" pitchFamily="2" charset="-122"/>
              </a:rPr>
              <a:t>）是英国的一个教授，他在</a:t>
            </a:r>
            <a:r>
              <a:rPr lang="en-US" altLang="zh-CN" sz="2800" dirty="0" smtClean="0">
                <a:latin typeface="宋体" pitchFamily="2" charset="-122"/>
                <a:ea typeface="宋体" pitchFamily="2" charset="-122"/>
              </a:rPr>
              <a:t>1981</a:t>
            </a:r>
            <a:r>
              <a:rPr lang="zh-CN" altLang="en-US" sz="2800" dirty="0" smtClean="0">
                <a:latin typeface="宋体" pitchFamily="2" charset="-122"/>
                <a:ea typeface="宋体" pitchFamily="2" charset="-122"/>
              </a:rPr>
              <a:t>年出版了一本书</a:t>
            </a:r>
            <a:r>
              <a:rPr lang="en-US" altLang="zh-CN" sz="2800" dirty="0" smtClean="0">
                <a:latin typeface="宋体" pitchFamily="2" charset="-122"/>
                <a:ea typeface="宋体" pitchFamily="2" charset="-122"/>
              </a:rPr>
              <a:t>《</a:t>
            </a:r>
            <a:r>
              <a:rPr lang="zh-CN" altLang="en-US" sz="2800" dirty="0" smtClean="0">
                <a:latin typeface="宋体" pitchFamily="2" charset="-122"/>
                <a:ea typeface="宋体" pitchFamily="2" charset="-122"/>
              </a:rPr>
              <a:t>团队管理：他们为什么成功或失败</a:t>
            </a:r>
            <a:r>
              <a:rPr lang="en-US" altLang="zh-CN" sz="2800" dirty="0" smtClean="0">
                <a:latin typeface="宋体" pitchFamily="2" charset="-122"/>
                <a:ea typeface="宋体" pitchFamily="2" charset="-122"/>
              </a:rPr>
              <a:t>》</a:t>
            </a:r>
            <a:r>
              <a:rPr lang="zh-CN" altLang="en-US" sz="2800" dirty="0" smtClean="0">
                <a:latin typeface="宋体" pitchFamily="2" charset="-122"/>
                <a:ea typeface="宋体" pitchFamily="2" charset="-122"/>
              </a:rPr>
              <a:t>（</a:t>
            </a:r>
            <a:r>
              <a:rPr lang="en-US" altLang="zh-CN" sz="2800" dirty="0" smtClean="0">
                <a:latin typeface="宋体" pitchFamily="2" charset="-122"/>
                <a:ea typeface="宋体" pitchFamily="2" charset="-122"/>
              </a:rPr>
              <a:t>Management Teams - Why They Succeed or Fail</a:t>
            </a:r>
            <a:r>
              <a:rPr lang="zh-CN" altLang="en-US" sz="2800" dirty="0" smtClean="0">
                <a:latin typeface="宋体" pitchFamily="2" charset="-122"/>
                <a:ea typeface="宋体" pitchFamily="2" charset="-122"/>
              </a:rPr>
              <a:t>），在这本书中他提出了这套团队角色模型。 </a:t>
            </a:r>
            <a:endParaRPr lang="en-US" altLang="zh-CN" sz="2800" dirty="0" smtClean="0">
              <a:latin typeface="宋体" pitchFamily="2" charset="-122"/>
              <a:ea typeface="宋体" pitchFamily="2" charset="-122"/>
            </a:endParaRPr>
          </a:p>
          <a:p>
            <a:r>
              <a:rPr lang="zh-CN" altLang="en-US" sz="2800" dirty="0" smtClean="0">
                <a:latin typeface="宋体" pitchFamily="2" charset="-122"/>
                <a:ea typeface="宋体" pitchFamily="2" charset="-122"/>
              </a:rPr>
              <a:t>基本思想是：没有完美的个人，只有完美的团队。人无完人，但团队却可以是完美的团队，只要适当的拥有如下各种角色。</a:t>
            </a:r>
            <a:endParaRPr lang="zh-CN" altLang="en-US" sz="2800" dirty="0">
              <a:latin typeface="宋体" pitchFamily="2" charset="-122"/>
              <a:ea typeface="宋体" pitchFamily="2" charset="-122"/>
            </a:endParaRPr>
          </a:p>
        </p:txBody>
      </p:sp>
    </p:spTree>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Oval 2"/>
          <p:cNvSpPr>
            <a:spLocks noChangeArrowheads="1"/>
          </p:cNvSpPr>
          <p:nvPr/>
        </p:nvSpPr>
        <p:spPr bwMode="auto">
          <a:xfrm>
            <a:off x="1295400" y="2286000"/>
            <a:ext cx="6324600" cy="3429000"/>
          </a:xfrm>
          <a:prstGeom prst="ellipse">
            <a:avLst/>
          </a:prstGeom>
          <a:solidFill>
            <a:schemeClr val="bg1"/>
          </a:solidFill>
          <a:ln w="9525">
            <a:solidFill>
              <a:schemeClr val="tx1"/>
            </a:solidFill>
            <a:miter lim="800000"/>
            <a:headEnd/>
            <a:tailEnd/>
          </a:ln>
          <a:effectLst/>
        </p:spPr>
        <p:txBody>
          <a:bodyPr wrap="none" anchor="ctr"/>
          <a:lstStyle/>
          <a:p>
            <a:endParaRPr lang="zh-CN" altLang="en-US" b="1"/>
          </a:p>
        </p:txBody>
      </p:sp>
      <p:graphicFrame>
        <p:nvGraphicFramePr>
          <p:cNvPr id="1680387" name="Group 3"/>
          <p:cNvGraphicFramePr>
            <a:graphicFrameLocks noGrp="1"/>
          </p:cNvGraphicFramePr>
          <p:nvPr/>
        </p:nvGraphicFramePr>
        <p:xfrm>
          <a:off x="990600" y="2759075"/>
          <a:ext cx="1676400" cy="518160"/>
        </p:xfrm>
        <a:graphic>
          <a:graphicData uri="http://schemas.openxmlformats.org/drawingml/2006/table">
            <a:tbl>
              <a:tblPr/>
              <a:tblGrid>
                <a:gridCol w="1676400"/>
              </a:tblGrid>
              <a:tr h="457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1" i="0" u="none" strike="noStrike" cap="none" normalizeH="0" baseline="0" dirty="0" smtClean="0">
                          <a:ln>
                            <a:noFill/>
                          </a:ln>
                          <a:solidFill>
                            <a:schemeClr val="tx1"/>
                          </a:solidFill>
                          <a:effectLst/>
                          <a:latin typeface="Tahoma" pitchFamily="34" charset="0"/>
                          <a:ea typeface="宋体" pitchFamily="2" charset="-122"/>
                        </a:rPr>
                        <a:t>技术专家</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680393" name="Group 9"/>
          <p:cNvGraphicFramePr>
            <a:graphicFrameLocks noGrp="1"/>
          </p:cNvGraphicFramePr>
          <p:nvPr/>
        </p:nvGraphicFramePr>
        <p:xfrm>
          <a:off x="609600" y="3886200"/>
          <a:ext cx="1371600" cy="533400"/>
        </p:xfrm>
        <a:graphic>
          <a:graphicData uri="http://schemas.openxmlformats.org/drawingml/2006/table">
            <a:tbl>
              <a:tblPr/>
              <a:tblGrid>
                <a:gridCol w="1371600"/>
              </a:tblGrid>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1" i="0" u="none" strike="noStrike" cap="none" normalizeH="0" baseline="0" dirty="0" smtClean="0">
                          <a:ln>
                            <a:noFill/>
                          </a:ln>
                          <a:solidFill>
                            <a:schemeClr val="tx1"/>
                          </a:solidFill>
                          <a:effectLst/>
                          <a:latin typeface="Tahoma" pitchFamily="34" charset="0"/>
                          <a:ea typeface="宋体" pitchFamily="2" charset="-122"/>
                        </a:rPr>
                        <a:t>完美者</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680399" name="Group 15"/>
          <p:cNvGraphicFramePr>
            <a:graphicFrameLocks noGrp="1"/>
          </p:cNvGraphicFramePr>
          <p:nvPr/>
        </p:nvGraphicFramePr>
        <p:xfrm>
          <a:off x="1371600" y="4953000"/>
          <a:ext cx="1371600" cy="533400"/>
        </p:xfrm>
        <a:graphic>
          <a:graphicData uri="http://schemas.openxmlformats.org/drawingml/2006/table">
            <a:tbl>
              <a:tblPr/>
              <a:tblGrid>
                <a:gridCol w="1371600"/>
              </a:tblGrid>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1" i="0" u="none" strike="noStrike" cap="none" normalizeH="0" baseline="0" dirty="0" smtClean="0">
                          <a:ln>
                            <a:noFill/>
                          </a:ln>
                          <a:solidFill>
                            <a:schemeClr val="tx1"/>
                          </a:solidFill>
                          <a:effectLst/>
                          <a:latin typeface="Tahoma" pitchFamily="34" charset="0"/>
                          <a:ea typeface="宋体" pitchFamily="2" charset="-122"/>
                        </a:rPr>
                        <a:t>凝聚者</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680405" name="Group 21"/>
          <p:cNvGraphicFramePr>
            <a:graphicFrameLocks noGrp="1"/>
          </p:cNvGraphicFramePr>
          <p:nvPr/>
        </p:nvGraphicFramePr>
        <p:xfrm>
          <a:off x="3124200" y="5486400"/>
          <a:ext cx="1371600" cy="518160"/>
        </p:xfrm>
        <a:graphic>
          <a:graphicData uri="http://schemas.openxmlformats.org/drawingml/2006/table">
            <a:tbl>
              <a:tblPr/>
              <a:tblGrid>
                <a:gridCol w="1371600"/>
              </a:tblGrid>
              <a:tr h="457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1" i="0" u="none" strike="noStrike" cap="none" normalizeH="0" baseline="0" dirty="0" smtClean="0">
                          <a:ln>
                            <a:noFill/>
                          </a:ln>
                          <a:solidFill>
                            <a:schemeClr val="tx1"/>
                          </a:solidFill>
                          <a:effectLst/>
                          <a:latin typeface="Tahoma" pitchFamily="34" charset="0"/>
                          <a:ea typeface="宋体" pitchFamily="2" charset="-122"/>
                        </a:rPr>
                        <a:t>监督者</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680411" name="Group 27"/>
          <p:cNvGraphicFramePr>
            <a:graphicFrameLocks noGrp="1"/>
          </p:cNvGraphicFramePr>
          <p:nvPr/>
        </p:nvGraphicFramePr>
        <p:xfrm>
          <a:off x="5105400" y="5334000"/>
          <a:ext cx="1371600" cy="518160"/>
        </p:xfrm>
        <a:graphic>
          <a:graphicData uri="http://schemas.openxmlformats.org/drawingml/2006/table">
            <a:tbl>
              <a:tblPr/>
              <a:tblGrid>
                <a:gridCol w="1371600"/>
              </a:tblGrid>
              <a:tr h="457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1" i="0" u="none" strike="noStrike" cap="none" normalizeH="0" baseline="0" dirty="0" smtClean="0">
                          <a:ln>
                            <a:noFill/>
                          </a:ln>
                          <a:solidFill>
                            <a:schemeClr val="tx1"/>
                          </a:solidFill>
                          <a:effectLst/>
                          <a:latin typeface="Tahoma" pitchFamily="34" charset="0"/>
                          <a:ea typeface="宋体" pitchFamily="2" charset="-122"/>
                        </a:rPr>
                        <a:t>信息者</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680417" name="Group 33"/>
          <p:cNvGraphicFramePr>
            <a:graphicFrameLocks noGrp="1"/>
          </p:cNvGraphicFramePr>
          <p:nvPr/>
        </p:nvGraphicFramePr>
        <p:xfrm>
          <a:off x="6629400" y="4435475"/>
          <a:ext cx="1371600" cy="518160"/>
        </p:xfrm>
        <a:graphic>
          <a:graphicData uri="http://schemas.openxmlformats.org/drawingml/2006/table">
            <a:tbl>
              <a:tblPr/>
              <a:tblGrid>
                <a:gridCol w="1371600"/>
              </a:tblGrid>
              <a:tr h="457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1" i="0" u="none" strike="noStrike" cap="none" normalizeH="0" baseline="0" dirty="0" smtClean="0">
                          <a:ln>
                            <a:noFill/>
                          </a:ln>
                          <a:solidFill>
                            <a:schemeClr val="tx1"/>
                          </a:solidFill>
                          <a:effectLst/>
                          <a:latin typeface="Tahoma" pitchFamily="34" charset="0"/>
                          <a:ea typeface="宋体" pitchFamily="2" charset="-122"/>
                        </a:rPr>
                        <a:t>创新者</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680423" name="Group 39"/>
          <p:cNvGraphicFramePr>
            <a:graphicFrameLocks noGrp="1"/>
          </p:cNvGraphicFramePr>
          <p:nvPr/>
        </p:nvGraphicFramePr>
        <p:xfrm>
          <a:off x="6781800" y="3292475"/>
          <a:ext cx="1371600" cy="518160"/>
        </p:xfrm>
        <a:graphic>
          <a:graphicData uri="http://schemas.openxmlformats.org/drawingml/2006/table">
            <a:tbl>
              <a:tblPr/>
              <a:tblGrid>
                <a:gridCol w="1371600"/>
              </a:tblGrid>
              <a:tr h="457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1" i="0" u="none" strike="noStrike" cap="none" normalizeH="0" baseline="0" dirty="0" smtClean="0">
                          <a:ln>
                            <a:noFill/>
                          </a:ln>
                          <a:solidFill>
                            <a:schemeClr val="tx1"/>
                          </a:solidFill>
                          <a:effectLst/>
                          <a:latin typeface="Tahoma" pitchFamily="34" charset="0"/>
                          <a:ea typeface="宋体" pitchFamily="2" charset="-122"/>
                        </a:rPr>
                        <a:t>推进者</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680429" name="Group 45"/>
          <p:cNvGraphicFramePr>
            <a:graphicFrameLocks noGrp="1"/>
          </p:cNvGraphicFramePr>
          <p:nvPr/>
        </p:nvGraphicFramePr>
        <p:xfrm>
          <a:off x="5257800" y="2438400"/>
          <a:ext cx="1371600" cy="533400"/>
        </p:xfrm>
        <a:graphic>
          <a:graphicData uri="http://schemas.openxmlformats.org/drawingml/2006/table">
            <a:tbl>
              <a:tblPr/>
              <a:tblGrid>
                <a:gridCol w="1371600"/>
              </a:tblGrid>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1" i="0" u="none" strike="noStrike" cap="none" normalizeH="0" baseline="0" dirty="0" smtClean="0">
                          <a:ln>
                            <a:noFill/>
                          </a:ln>
                          <a:solidFill>
                            <a:schemeClr val="tx1"/>
                          </a:solidFill>
                          <a:effectLst/>
                          <a:latin typeface="Tahoma" pitchFamily="34" charset="0"/>
                          <a:ea typeface="宋体" pitchFamily="2" charset="-122"/>
                        </a:rPr>
                        <a:t>协调者</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1680435" name="Group 51"/>
          <p:cNvGraphicFramePr>
            <a:graphicFrameLocks noGrp="1"/>
          </p:cNvGraphicFramePr>
          <p:nvPr/>
        </p:nvGraphicFramePr>
        <p:xfrm>
          <a:off x="3352800" y="2057400"/>
          <a:ext cx="1371600" cy="518160"/>
        </p:xfrm>
        <a:graphic>
          <a:graphicData uri="http://schemas.openxmlformats.org/drawingml/2006/table">
            <a:tbl>
              <a:tblPr/>
              <a:tblGrid>
                <a:gridCol w="1371600"/>
              </a:tblGrid>
              <a:tr h="457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800" b="1" i="0" u="none" strike="noStrike" cap="none" normalizeH="0" baseline="0" dirty="0" smtClean="0">
                          <a:ln>
                            <a:noFill/>
                          </a:ln>
                          <a:solidFill>
                            <a:schemeClr val="tx1"/>
                          </a:solidFill>
                          <a:effectLst/>
                          <a:latin typeface="Tahoma" pitchFamily="34" charset="0"/>
                          <a:ea typeface="宋体" pitchFamily="2" charset="-122"/>
                        </a:rPr>
                        <a:t>实干者</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1680441" name="Picture 57" descr="PE01846_"/>
          <p:cNvPicPr>
            <a:picLocks noChangeAspect="1" noChangeArrowheads="1"/>
          </p:cNvPicPr>
          <p:nvPr/>
        </p:nvPicPr>
        <p:blipFill>
          <a:blip r:embed="rId3" cstate="print"/>
          <a:srcRect/>
          <a:stretch>
            <a:fillRect/>
          </a:stretch>
        </p:blipFill>
        <p:spPr bwMode="auto">
          <a:xfrm>
            <a:off x="2279650" y="3260725"/>
            <a:ext cx="3892550" cy="1463675"/>
          </a:xfrm>
          <a:prstGeom prst="rect">
            <a:avLst/>
          </a:prstGeom>
          <a:noFill/>
        </p:spPr>
      </p:pic>
    </p:spTree>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1026"/>
          <p:cNvSpPr>
            <a:spLocks noGrp="1" noChangeArrowheads="1"/>
          </p:cNvSpPr>
          <p:nvPr>
            <p:ph type="title"/>
          </p:nvPr>
        </p:nvSpPr>
        <p:spPr>
          <a:xfrm>
            <a:off x="1043755" y="332785"/>
            <a:ext cx="2895600"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实干者</a:t>
            </a:r>
          </a:p>
        </p:txBody>
      </p:sp>
      <p:sp>
        <p:nvSpPr>
          <p:cNvPr id="1682435" name="Text Box 1027"/>
          <p:cNvSpPr txBox="1">
            <a:spLocks noChangeArrowheads="1"/>
          </p:cNvSpPr>
          <p:nvPr/>
        </p:nvSpPr>
        <p:spPr bwMode="auto">
          <a:xfrm>
            <a:off x="990600" y="2057400"/>
            <a:ext cx="7086600" cy="2266950"/>
          </a:xfrm>
          <a:prstGeom prst="rect">
            <a:avLst/>
          </a:prstGeom>
          <a:noFill/>
          <a:ln w="12700" cap="sq">
            <a:noFill/>
            <a:miter lim="800000"/>
            <a:headEnd type="none" w="sm" len="sm"/>
            <a:tailEnd type="none" w="sm" len="sm"/>
          </a:ln>
          <a:effectLst/>
        </p:spPr>
        <p:txBody>
          <a:bodyPr>
            <a:spAutoFit/>
          </a:bodyPr>
          <a:lstStyle/>
          <a:p>
            <a:pPr eaLnBrk="0" hangingPunct="0">
              <a:lnSpc>
                <a:spcPct val="130000"/>
              </a:lnSpc>
            </a:pPr>
            <a:r>
              <a:rPr kumimoji="0" lang="zh-CN" altLang="en-US" sz="2200">
                <a:latin typeface="宋体" pitchFamily="2" charset="-122"/>
                <a:sym typeface="Wingdings" pitchFamily="2" charset="2"/>
              </a:rPr>
              <a:t>角色描述：实干者非常现实，传统甚至有些保守，他们</a:t>
            </a:r>
          </a:p>
          <a:p>
            <a:pPr eaLnBrk="0" hangingPunct="0">
              <a:lnSpc>
                <a:spcPct val="130000"/>
              </a:lnSpc>
            </a:pPr>
            <a:r>
              <a:rPr kumimoji="0" lang="zh-CN" altLang="en-US" sz="2200">
                <a:latin typeface="宋体" pitchFamily="2" charset="-122"/>
                <a:sym typeface="Wingdings" pitchFamily="2" charset="2"/>
              </a:rPr>
              <a:t>          崇尚努力，计划性强，喜欢用系统的方法解</a:t>
            </a:r>
          </a:p>
          <a:p>
            <a:pPr eaLnBrk="0" hangingPunct="0">
              <a:lnSpc>
                <a:spcPct val="130000"/>
              </a:lnSpc>
            </a:pPr>
            <a:r>
              <a:rPr kumimoji="0" lang="zh-CN" altLang="en-US" sz="2200">
                <a:latin typeface="宋体" pitchFamily="2" charset="-122"/>
                <a:sym typeface="Wingdings" pitchFamily="2" charset="2"/>
              </a:rPr>
              <a:t>          决问题；实干者有很好的自控力和纪律性，</a:t>
            </a:r>
          </a:p>
          <a:p>
            <a:pPr eaLnBrk="0" hangingPunct="0">
              <a:lnSpc>
                <a:spcPct val="130000"/>
              </a:lnSpc>
            </a:pPr>
            <a:r>
              <a:rPr kumimoji="0" lang="zh-CN" altLang="en-US" sz="2200">
                <a:latin typeface="宋体" pitchFamily="2" charset="-122"/>
                <a:sym typeface="Wingdings" pitchFamily="2" charset="2"/>
              </a:rPr>
              <a:t>          对公司的忠诚度高，为公司整体利益着想而</a:t>
            </a:r>
          </a:p>
          <a:p>
            <a:pPr eaLnBrk="0" hangingPunct="0">
              <a:lnSpc>
                <a:spcPct val="130000"/>
              </a:lnSpc>
            </a:pPr>
            <a:r>
              <a:rPr kumimoji="0" lang="zh-CN" altLang="en-US" sz="2200">
                <a:latin typeface="宋体" pitchFamily="2" charset="-122"/>
                <a:sym typeface="Wingdings" pitchFamily="2" charset="2"/>
              </a:rPr>
              <a:t>          较少考虑个人利益。</a:t>
            </a:r>
          </a:p>
        </p:txBody>
      </p:sp>
      <p:sp>
        <p:nvSpPr>
          <p:cNvPr id="1682436" name="Text Box 1028"/>
          <p:cNvSpPr txBox="1">
            <a:spLocks noChangeArrowheads="1"/>
          </p:cNvSpPr>
          <p:nvPr/>
        </p:nvSpPr>
        <p:spPr bwMode="auto">
          <a:xfrm>
            <a:off x="933450" y="4830763"/>
            <a:ext cx="5772150" cy="427037"/>
          </a:xfrm>
          <a:prstGeom prst="rect">
            <a:avLst/>
          </a:prstGeom>
          <a:noFill/>
          <a:ln w="12700" cap="sq">
            <a:noFill/>
            <a:miter lim="800000"/>
            <a:headEnd type="none" w="sm" len="sm"/>
            <a:tailEnd type="none" w="sm" len="sm"/>
          </a:ln>
          <a:effectLst/>
        </p:spPr>
        <p:txBody>
          <a:bodyPr wrap="none">
            <a:spAutoFit/>
          </a:bodyPr>
          <a:lstStyle/>
          <a:p>
            <a:pPr algn="ctr" eaLnBrk="0" hangingPunct="0"/>
            <a:r>
              <a:rPr kumimoji="0" lang="zh-CN" altLang="en-US" sz="2200">
                <a:latin typeface="宋体" pitchFamily="2" charset="-122"/>
                <a:sym typeface="Wingdings" pitchFamily="2" charset="2"/>
              </a:rPr>
              <a:t>典型特征：保守、有责任感、有效率、守纪律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2435"/>
                                        </p:tgtEl>
                                        <p:attrNameLst>
                                          <p:attrName>style.visibility</p:attrName>
                                        </p:attrNameLst>
                                      </p:cBhvr>
                                      <p:to>
                                        <p:strVal val="visible"/>
                                      </p:to>
                                    </p:set>
                                    <p:anim calcmode="lin" valueType="num">
                                      <p:cBhvr additive="base">
                                        <p:cTn id="7" dur="500" fill="hold"/>
                                        <p:tgtEl>
                                          <p:spTgt spid="1682435"/>
                                        </p:tgtEl>
                                        <p:attrNameLst>
                                          <p:attrName>ppt_x</p:attrName>
                                        </p:attrNameLst>
                                      </p:cBhvr>
                                      <p:tavLst>
                                        <p:tav tm="0">
                                          <p:val>
                                            <p:strVal val="0-#ppt_w/2"/>
                                          </p:val>
                                        </p:tav>
                                        <p:tav tm="100000">
                                          <p:val>
                                            <p:strVal val="#ppt_x"/>
                                          </p:val>
                                        </p:tav>
                                      </p:tavLst>
                                    </p:anim>
                                    <p:anim calcmode="lin" valueType="num">
                                      <p:cBhvr additive="base">
                                        <p:cTn id="8" dur="500" fill="hold"/>
                                        <p:tgtEl>
                                          <p:spTgt spid="16824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2436"/>
                                        </p:tgtEl>
                                        <p:attrNameLst>
                                          <p:attrName>style.visibility</p:attrName>
                                        </p:attrNameLst>
                                      </p:cBhvr>
                                      <p:to>
                                        <p:strVal val="visible"/>
                                      </p:to>
                                    </p:set>
                                    <p:anim calcmode="lin" valueType="num">
                                      <p:cBhvr additive="base">
                                        <p:cTn id="13" dur="500" fill="hold"/>
                                        <p:tgtEl>
                                          <p:spTgt spid="1682436"/>
                                        </p:tgtEl>
                                        <p:attrNameLst>
                                          <p:attrName>ppt_x</p:attrName>
                                        </p:attrNameLst>
                                      </p:cBhvr>
                                      <p:tavLst>
                                        <p:tav tm="0">
                                          <p:val>
                                            <p:strVal val="0-#ppt_w/2"/>
                                          </p:val>
                                        </p:tav>
                                        <p:tav tm="100000">
                                          <p:val>
                                            <p:strVal val="#ppt_x"/>
                                          </p:val>
                                        </p:tav>
                                      </p:tavLst>
                                    </p:anim>
                                    <p:anim calcmode="lin" valueType="num">
                                      <p:cBhvr additive="base">
                                        <p:cTn id="14" dur="500" fill="hold"/>
                                        <p:tgtEl>
                                          <p:spTgt spid="1682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2435" grpId="0" autoUpdateAnimBg="0"/>
      <p:bldP spid="1682436"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1026"/>
          <p:cNvSpPr>
            <a:spLocks noGrp="1" noChangeArrowheads="1"/>
          </p:cNvSpPr>
          <p:nvPr>
            <p:ph type="title"/>
          </p:nvPr>
        </p:nvSpPr>
        <p:spPr>
          <a:xfrm>
            <a:off x="1043755" y="332785"/>
            <a:ext cx="3048000"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实干者</a:t>
            </a:r>
          </a:p>
        </p:txBody>
      </p:sp>
      <p:sp>
        <p:nvSpPr>
          <p:cNvPr id="1683459" name="Text Box 1027"/>
          <p:cNvSpPr txBox="1">
            <a:spLocks noChangeArrowheads="1"/>
          </p:cNvSpPr>
          <p:nvPr/>
        </p:nvSpPr>
        <p:spPr bwMode="auto">
          <a:xfrm>
            <a:off x="685800" y="4267200"/>
            <a:ext cx="7543800" cy="895350"/>
          </a:xfrm>
          <a:prstGeom prst="rect">
            <a:avLst/>
          </a:prstGeom>
          <a:noFill/>
          <a:ln w="12700" cap="sq">
            <a:noFill/>
            <a:miter lim="800000"/>
            <a:headEnd type="none" w="sm" len="sm"/>
            <a:tailEnd type="none" w="sm" len="sm"/>
          </a:ln>
          <a:effectLst/>
        </p:spPr>
        <p:txBody>
          <a:bodyPr>
            <a:spAutoFit/>
          </a:bodyPr>
          <a:lstStyle/>
          <a:p>
            <a:pPr algn="ctr" eaLnBrk="0" hangingPunct="0">
              <a:lnSpc>
                <a:spcPct val="120000"/>
              </a:lnSpc>
            </a:pPr>
            <a:r>
              <a:rPr kumimoji="0" lang="zh-CN" altLang="en-US" sz="2200">
                <a:latin typeface="宋体" pitchFamily="2" charset="-122"/>
                <a:sym typeface="Wingdings" pitchFamily="2" charset="2"/>
              </a:rPr>
              <a:t>优    点：有组织能力、务实，能把想法转化为实际行动</a:t>
            </a:r>
          </a:p>
          <a:p>
            <a:pPr eaLnBrk="0" hangingPunct="0">
              <a:lnSpc>
                <a:spcPct val="120000"/>
              </a:lnSpc>
            </a:pPr>
            <a:r>
              <a:rPr kumimoji="0" lang="zh-CN" altLang="en-US" sz="2200">
                <a:latin typeface="宋体" pitchFamily="2" charset="-122"/>
                <a:sym typeface="Wingdings" pitchFamily="2" charset="2"/>
              </a:rPr>
              <a:t>            工作努力、自律</a:t>
            </a:r>
          </a:p>
        </p:txBody>
      </p:sp>
      <p:sp>
        <p:nvSpPr>
          <p:cNvPr id="1683460" name="Text Box 1028"/>
          <p:cNvSpPr txBox="1">
            <a:spLocks noChangeArrowheads="1"/>
          </p:cNvSpPr>
          <p:nvPr/>
        </p:nvSpPr>
        <p:spPr bwMode="auto">
          <a:xfrm>
            <a:off x="914400" y="1676400"/>
            <a:ext cx="7543800" cy="2433638"/>
          </a:xfrm>
          <a:prstGeom prst="rect">
            <a:avLst/>
          </a:prstGeom>
          <a:noFill/>
          <a:ln w="12700" cap="sq">
            <a:noFill/>
            <a:miter lim="800000"/>
            <a:headEnd type="none" w="sm" len="sm"/>
            <a:tailEnd type="none" w="sm" len="sm"/>
          </a:ln>
          <a:effectLst/>
        </p:spPr>
        <p:txBody>
          <a:bodyPr>
            <a:spAutoFit/>
          </a:bodyPr>
          <a:lstStyle/>
          <a:p>
            <a:pPr eaLnBrk="0" hangingPunct="0">
              <a:lnSpc>
                <a:spcPct val="140000"/>
              </a:lnSpc>
            </a:pPr>
            <a:r>
              <a:rPr kumimoji="0" lang="zh-CN" altLang="en-US" sz="2200">
                <a:latin typeface="宋体" pitchFamily="2" charset="-122"/>
                <a:sym typeface="Wingdings" pitchFamily="2" charset="2"/>
              </a:rPr>
              <a:t>作    用：由于其可靠性、高效率及处理具体工作的能力</a:t>
            </a:r>
          </a:p>
          <a:p>
            <a:pPr eaLnBrk="0" hangingPunct="0">
              <a:lnSpc>
                <a:spcPct val="140000"/>
              </a:lnSpc>
            </a:pPr>
            <a:r>
              <a:rPr kumimoji="0" lang="zh-CN" altLang="en-US" sz="2200">
                <a:latin typeface="宋体" pitchFamily="2" charset="-122"/>
                <a:sym typeface="Wingdings" pitchFamily="2" charset="2"/>
              </a:rPr>
              <a:t>          在企业中作用巨大；实干者不会根据个人兴趣   </a:t>
            </a:r>
          </a:p>
          <a:p>
            <a:pPr eaLnBrk="0" hangingPunct="0">
              <a:lnSpc>
                <a:spcPct val="140000"/>
              </a:lnSpc>
            </a:pPr>
            <a:r>
              <a:rPr kumimoji="0" lang="zh-CN" altLang="en-US" sz="2200">
                <a:latin typeface="宋体" pitchFamily="2" charset="-122"/>
                <a:sym typeface="Wingdings" pitchFamily="2" charset="2"/>
              </a:rPr>
              <a:t>          而是根据组织需要来完成工作；好的实干者会</a:t>
            </a:r>
          </a:p>
          <a:p>
            <a:pPr eaLnBrk="0" hangingPunct="0">
              <a:lnSpc>
                <a:spcPct val="140000"/>
              </a:lnSpc>
            </a:pPr>
            <a:r>
              <a:rPr kumimoji="0" lang="zh-CN" altLang="en-US" sz="2200">
                <a:latin typeface="宋体" pitchFamily="2" charset="-122"/>
                <a:sym typeface="Wingdings" pitchFamily="2" charset="2"/>
              </a:rPr>
              <a:t>          因为出色的组织技能和完成重要任务的能力而 </a:t>
            </a:r>
          </a:p>
          <a:p>
            <a:pPr eaLnBrk="0" hangingPunct="0">
              <a:lnSpc>
                <a:spcPct val="140000"/>
              </a:lnSpc>
            </a:pPr>
            <a:r>
              <a:rPr kumimoji="0" lang="zh-CN" altLang="en-US" sz="2200">
                <a:latin typeface="宋体" pitchFamily="2" charset="-122"/>
                <a:sym typeface="Wingdings" pitchFamily="2" charset="2"/>
              </a:rPr>
              <a:t>          胜任高职位。</a:t>
            </a:r>
            <a:endParaRPr kumimoji="0" lang="zh-CN" altLang="en-US" sz="2200">
              <a:solidFill>
                <a:srgbClr val="0000FF"/>
              </a:solidFill>
              <a:latin typeface="Times New Roman" pitchFamily="18" charset="0"/>
            </a:endParaRPr>
          </a:p>
        </p:txBody>
      </p:sp>
      <p:sp>
        <p:nvSpPr>
          <p:cNvPr id="1683461" name="Text Box 1029"/>
          <p:cNvSpPr txBox="1">
            <a:spLocks noChangeArrowheads="1"/>
          </p:cNvSpPr>
          <p:nvPr/>
        </p:nvSpPr>
        <p:spPr bwMode="auto">
          <a:xfrm>
            <a:off x="914400" y="5257800"/>
            <a:ext cx="7315200" cy="1028700"/>
          </a:xfrm>
          <a:prstGeom prst="rect">
            <a:avLst/>
          </a:prstGeom>
          <a:noFill/>
          <a:ln w="12700" cap="sq">
            <a:noFill/>
            <a:miter lim="800000"/>
            <a:headEnd type="none" w="sm" len="sm"/>
            <a:tailEnd type="none" w="sm" len="sm"/>
          </a:ln>
          <a:effectLst/>
        </p:spPr>
        <p:txBody>
          <a:bodyPr>
            <a:spAutoFit/>
          </a:bodyPr>
          <a:lstStyle/>
          <a:p>
            <a:pPr eaLnBrk="0" hangingPunct="0">
              <a:lnSpc>
                <a:spcPct val="140000"/>
              </a:lnSpc>
            </a:pPr>
            <a:r>
              <a:rPr kumimoji="0" lang="zh-CN" altLang="en-US" sz="2200">
                <a:latin typeface="宋体" pitchFamily="2" charset="-122"/>
                <a:sym typeface="Wingdings" pitchFamily="2" charset="2"/>
              </a:rPr>
              <a:t>缺    点：缺乏灵活性，对未被证实的想法不感兴趣；阻</a:t>
            </a:r>
          </a:p>
          <a:p>
            <a:pPr eaLnBrk="0" hangingPunct="0">
              <a:lnSpc>
                <a:spcPct val="140000"/>
              </a:lnSpc>
            </a:pPr>
            <a:r>
              <a:rPr kumimoji="0" lang="zh-CN" altLang="en-US" sz="2200">
                <a:latin typeface="宋体" pitchFamily="2" charset="-122"/>
                <a:sym typeface="Wingdings" pitchFamily="2" charset="2"/>
              </a:rPr>
              <a:t>          碍变革</a:t>
            </a:r>
            <a:endParaRPr kumimoji="0" lang="zh-CN" altLang="en-US" sz="2200">
              <a:solidFill>
                <a:srgbClr val="0000FF"/>
              </a:solidFill>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3460"/>
                                        </p:tgtEl>
                                        <p:attrNameLst>
                                          <p:attrName>style.visibility</p:attrName>
                                        </p:attrNameLst>
                                      </p:cBhvr>
                                      <p:to>
                                        <p:strVal val="visible"/>
                                      </p:to>
                                    </p:set>
                                    <p:animEffect transition="in" filter="blinds(horizontal)">
                                      <p:cBhvr>
                                        <p:cTn id="7" dur="500"/>
                                        <p:tgtEl>
                                          <p:spTgt spid="16834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83459"/>
                                        </p:tgtEl>
                                        <p:attrNameLst>
                                          <p:attrName>style.visibility</p:attrName>
                                        </p:attrNameLst>
                                      </p:cBhvr>
                                      <p:to>
                                        <p:strVal val="visible"/>
                                      </p:to>
                                    </p:set>
                                    <p:animEffect transition="in" filter="blinds(horizontal)">
                                      <p:cBhvr>
                                        <p:cTn id="12" dur="500"/>
                                        <p:tgtEl>
                                          <p:spTgt spid="16834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83461"/>
                                        </p:tgtEl>
                                        <p:attrNameLst>
                                          <p:attrName>style.visibility</p:attrName>
                                        </p:attrNameLst>
                                      </p:cBhvr>
                                      <p:to>
                                        <p:strVal val="visible"/>
                                      </p:to>
                                    </p:set>
                                    <p:animEffect transition="in" filter="blinds(horizontal)">
                                      <p:cBhvr>
                                        <p:cTn id="17" dur="500"/>
                                        <p:tgtEl>
                                          <p:spTgt spid="1683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459" grpId="0" autoUpdateAnimBg="0"/>
      <p:bldP spid="1683460" grpId="0" autoUpdateAnimBg="0"/>
      <p:bldP spid="1683461"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2" name="Rectangle 1026"/>
          <p:cNvSpPr>
            <a:spLocks noGrp="1" noChangeArrowheads="1"/>
          </p:cNvSpPr>
          <p:nvPr>
            <p:ph type="title"/>
          </p:nvPr>
        </p:nvSpPr>
        <p:spPr>
          <a:xfrm>
            <a:off x="1043755" y="332785"/>
            <a:ext cx="2428875"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协调者</a:t>
            </a:r>
          </a:p>
        </p:txBody>
      </p:sp>
      <p:sp>
        <p:nvSpPr>
          <p:cNvPr id="1684483" name="Text Box 1027"/>
          <p:cNvSpPr txBox="1">
            <a:spLocks noChangeArrowheads="1"/>
          </p:cNvSpPr>
          <p:nvPr/>
        </p:nvSpPr>
        <p:spPr bwMode="auto">
          <a:xfrm>
            <a:off x="1069975" y="2011363"/>
            <a:ext cx="7540625" cy="2701925"/>
          </a:xfrm>
          <a:prstGeom prst="rect">
            <a:avLst/>
          </a:prstGeom>
          <a:noFill/>
          <a:ln w="12700" cap="sq">
            <a:noFill/>
            <a:miter lim="800000"/>
            <a:headEnd type="none" w="sm" len="sm"/>
            <a:tailEnd type="none" w="sm" len="sm"/>
          </a:ln>
          <a:effectLst/>
        </p:spPr>
        <p:txBody>
          <a:bodyPr>
            <a:spAutoFit/>
          </a:bodyPr>
          <a:lstStyle/>
          <a:p>
            <a:pPr eaLnBrk="0" hangingPunct="0">
              <a:lnSpc>
                <a:spcPct val="130000"/>
              </a:lnSpc>
            </a:pPr>
            <a:r>
              <a:rPr kumimoji="0" lang="zh-CN" altLang="en-US" sz="2200">
                <a:latin typeface="宋体" pitchFamily="2" charset="-122"/>
                <a:sym typeface="Wingdings" pitchFamily="2" charset="2"/>
              </a:rPr>
              <a:t>角色描述：协调者能够引导一群不同技能和个性的人向着</a:t>
            </a:r>
          </a:p>
          <a:p>
            <a:pPr eaLnBrk="0" hangingPunct="0">
              <a:lnSpc>
                <a:spcPct val="130000"/>
              </a:lnSpc>
            </a:pPr>
            <a:r>
              <a:rPr kumimoji="0" lang="zh-CN" altLang="en-US" sz="2200">
                <a:latin typeface="宋体" pitchFamily="2" charset="-122"/>
                <a:sym typeface="Wingdings" pitchFamily="2" charset="2"/>
              </a:rPr>
              <a:t>          共同的目标努力。他们代表成熟、自信和信任</a:t>
            </a:r>
          </a:p>
          <a:p>
            <a:pPr eaLnBrk="0" hangingPunct="0">
              <a:lnSpc>
                <a:spcPct val="130000"/>
              </a:lnSpc>
            </a:pPr>
            <a:r>
              <a:rPr kumimoji="0" lang="zh-CN" altLang="en-US" sz="2200">
                <a:latin typeface="宋体" pitchFamily="2" charset="-122"/>
                <a:sym typeface="Wingdings" pitchFamily="2" charset="2"/>
              </a:rPr>
              <a:t>          办事客观，不带个人偏见；除权威之外，更有</a:t>
            </a:r>
          </a:p>
          <a:p>
            <a:pPr eaLnBrk="0" hangingPunct="0">
              <a:lnSpc>
                <a:spcPct val="130000"/>
              </a:lnSpc>
            </a:pPr>
            <a:r>
              <a:rPr kumimoji="0" lang="zh-CN" altLang="en-US" sz="2200">
                <a:latin typeface="宋体" pitchFamily="2" charset="-122"/>
                <a:sym typeface="Wingdings" pitchFamily="2" charset="2"/>
              </a:rPr>
              <a:t>          一种个性的感召力，在人际交往中能很快发现</a:t>
            </a:r>
          </a:p>
          <a:p>
            <a:pPr eaLnBrk="0" hangingPunct="0">
              <a:lnSpc>
                <a:spcPct val="130000"/>
              </a:lnSpc>
            </a:pPr>
            <a:r>
              <a:rPr kumimoji="0" lang="zh-CN" altLang="en-US" sz="2200">
                <a:latin typeface="宋体" pitchFamily="2" charset="-122"/>
                <a:sym typeface="Wingdings" pitchFamily="2" charset="2"/>
              </a:rPr>
              <a:t>          每个人的优势，并在实现目标的过程中妥善运</a:t>
            </a:r>
          </a:p>
          <a:p>
            <a:pPr eaLnBrk="0" hangingPunct="0">
              <a:lnSpc>
                <a:spcPct val="130000"/>
              </a:lnSpc>
            </a:pPr>
            <a:r>
              <a:rPr kumimoji="0" lang="zh-CN" altLang="en-US" sz="2200">
                <a:latin typeface="宋体" pitchFamily="2" charset="-122"/>
                <a:sym typeface="Wingdings" pitchFamily="2" charset="2"/>
              </a:rPr>
              <a:t>          用，协调者因其开阔的视野而广受尊敬。          </a:t>
            </a:r>
          </a:p>
        </p:txBody>
      </p:sp>
      <p:sp>
        <p:nvSpPr>
          <p:cNvPr id="1684484" name="Text Box 1028"/>
          <p:cNvSpPr txBox="1">
            <a:spLocks noChangeArrowheads="1"/>
          </p:cNvSpPr>
          <p:nvPr/>
        </p:nvSpPr>
        <p:spPr bwMode="auto">
          <a:xfrm>
            <a:off x="904875" y="5059363"/>
            <a:ext cx="5876925" cy="427037"/>
          </a:xfrm>
          <a:prstGeom prst="rect">
            <a:avLst/>
          </a:prstGeom>
          <a:noFill/>
          <a:ln w="12700" cap="sq">
            <a:noFill/>
            <a:miter lim="800000"/>
            <a:headEnd type="none" w="sm" len="sm"/>
            <a:tailEnd type="none" w="sm" len="sm"/>
          </a:ln>
          <a:effectLst/>
        </p:spPr>
        <p:txBody>
          <a:bodyPr wrap="none">
            <a:spAutoFit/>
          </a:bodyPr>
          <a:lstStyle/>
          <a:p>
            <a:pPr algn="ctr" eaLnBrk="0" hangingPunct="0"/>
            <a:r>
              <a:rPr kumimoji="0" lang="zh-CN" altLang="en-US" sz="2200">
                <a:latin typeface="宋体" pitchFamily="2" charset="-122"/>
                <a:sym typeface="Wingdings" pitchFamily="2" charset="2"/>
              </a:rPr>
              <a:t> 典型特征：冷静、自信、有控制力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4483"/>
                                        </p:tgtEl>
                                        <p:attrNameLst>
                                          <p:attrName>style.visibility</p:attrName>
                                        </p:attrNameLst>
                                      </p:cBhvr>
                                      <p:to>
                                        <p:strVal val="visible"/>
                                      </p:to>
                                    </p:set>
                                    <p:animEffect transition="in" filter="blinds(horizontal)">
                                      <p:cBhvr>
                                        <p:cTn id="7" dur="500"/>
                                        <p:tgtEl>
                                          <p:spTgt spid="16844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84484"/>
                                        </p:tgtEl>
                                        <p:attrNameLst>
                                          <p:attrName>style.visibility</p:attrName>
                                        </p:attrNameLst>
                                      </p:cBhvr>
                                      <p:to>
                                        <p:strVal val="visible"/>
                                      </p:to>
                                    </p:set>
                                    <p:animEffect transition="in" filter="blinds(horizontal)">
                                      <p:cBhvr>
                                        <p:cTn id="12" dur="500"/>
                                        <p:tgtEl>
                                          <p:spTgt spid="1684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4483" grpId="0" autoUpdateAnimBg="0"/>
      <p:bldP spid="1684484"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Rectangle 1026"/>
          <p:cNvSpPr>
            <a:spLocks noGrp="1" noChangeArrowheads="1"/>
          </p:cNvSpPr>
          <p:nvPr>
            <p:ph type="title"/>
          </p:nvPr>
        </p:nvSpPr>
        <p:spPr>
          <a:xfrm>
            <a:off x="971750" y="332785"/>
            <a:ext cx="2428875"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协调者</a:t>
            </a:r>
          </a:p>
        </p:txBody>
      </p:sp>
      <p:sp>
        <p:nvSpPr>
          <p:cNvPr id="1685507" name="Text Box 1027"/>
          <p:cNvSpPr txBox="1">
            <a:spLocks noChangeArrowheads="1"/>
          </p:cNvSpPr>
          <p:nvPr/>
        </p:nvSpPr>
        <p:spPr bwMode="auto">
          <a:xfrm>
            <a:off x="1192213" y="1752600"/>
            <a:ext cx="7037387" cy="2433638"/>
          </a:xfrm>
          <a:prstGeom prst="rect">
            <a:avLst/>
          </a:prstGeom>
          <a:noFill/>
          <a:ln w="12700" cap="sq">
            <a:noFill/>
            <a:miter lim="800000"/>
            <a:headEnd type="none" w="sm" len="sm"/>
            <a:tailEnd type="none" w="sm" len="sm"/>
          </a:ln>
          <a:effectLst/>
        </p:spPr>
        <p:txBody>
          <a:bodyPr>
            <a:spAutoFit/>
          </a:bodyPr>
          <a:lstStyle/>
          <a:p>
            <a:pPr eaLnBrk="0" hangingPunct="0">
              <a:lnSpc>
                <a:spcPct val="140000"/>
              </a:lnSpc>
            </a:pPr>
            <a:r>
              <a:rPr kumimoji="0" lang="zh-CN" altLang="en-US" sz="2200">
                <a:latin typeface="宋体" pitchFamily="2" charset="-122"/>
                <a:sym typeface="Wingdings" pitchFamily="2" charset="2"/>
              </a:rPr>
              <a:t>作    用：擅长领导一个具体各种技能和个性特征的群</a:t>
            </a:r>
          </a:p>
          <a:p>
            <a:pPr eaLnBrk="0" hangingPunct="0">
              <a:lnSpc>
                <a:spcPct val="140000"/>
              </a:lnSpc>
            </a:pPr>
            <a:r>
              <a:rPr kumimoji="0" lang="zh-CN" altLang="en-US" sz="2200">
                <a:latin typeface="宋体" pitchFamily="2" charset="-122"/>
                <a:sym typeface="Wingdings" pitchFamily="2" charset="2"/>
              </a:rPr>
              <a:t>          体，其管理下属的能力稍逊于同级间的协调</a:t>
            </a:r>
          </a:p>
          <a:p>
            <a:pPr eaLnBrk="0" hangingPunct="0">
              <a:lnSpc>
                <a:spcPct val="140000"/>
              </a:lnSpc>
            </a:pPr>
            <a:r>
              <a:rPr kumimoji="0" lang="zh-CN" altLang="en-US" sz="2200">
                <a:latin typeface="宋体" pitchFamily="2" charset="-122"/>
                <a:sym typeface="Wingdings" pitchFamily="2" charset="2"/>
              </a:rPr>
              <a:t>          能力，善于协调各种错综复杂的关系，座右</a:t>
            </a:r>
          </a:p>
          <a:p>
            <a:pPr eaLnBrk="0" hangingPunct="0">
              <a:lnSpc>
                <a:spcPct val="140000"/>
              </a:lnSpc>
            </a:pPr>
            <a:r>
              <a:rPr kumimoji="0" lang="zh-CN" altLang="en-US" sz="2200">
                <a:latin typeface="宋体" pitchFamily="2" charset="-122"/>
                <a:sym typeface="Wingdings" pitchFamily="2" charset="2"/>
              </a:rPr>
              <a:t>          铭是“有控制地协商”喜欢平心静气地解决</a:t>
            </a:r>
          </a:p>
          <a:p>
            <a:pPr eaLnBrk="0" hangingPunct="0">
              <a:lnSpc>
                <a:spcPct val="140000"/>
              </a:lnSpc>
            </a:pPr>
            <a:r>
              <a:rPr kumimoji="0" lang="zh-CN" altLang="en-US" sz="2200">
                <a:latin typeface="宋体" pitchFamily="2" charset="-122"/>
                <a:sym typeface="Wingdings" pitchFamily="2" charset="2"/>
              </a:rPr>
              <a:t>          问题。</a:t>
            </a:r>
            <a:endParaRPr kumimoji="0" lang="zh-CN" altLang="en-US" sz="2200">
              <a:solidFill>
                <a:srgbClr val="0000FF"/>
              </a:solidFill>
              <a:latin typeface="Times New Roman" pitchFamily="18" charset="0"/>
            </a:endParaRPr>
          </a:p>
        </p:txBody>
      </p:sp>
      <p:sp>
        <p:nvSpPr>
          <p:cNvPr id="1685508" name="Text Box 1028"/>
          <p:cNvSpPr txBox="1">
            <a:spLocks noChangeArrowheads="1"/>
          </p:cNvSpPr>
          <p:nvPr/>
        </p:nvSpPr>
        <p:spPr bwMode="auto">
          <a:xfrm>
            <a:off x="990600" y="5038725"/>
            <a:ext cx="6989763" cy="1028700"/>
          </a:xfrm>
          <a:prstGeom prst="rect">
            <a:avLst/>
          </a:prstGeom>
          <a:noFill/>
          <a:ln w="12700" cap="sq">
            <a:noFill/>
            <a:miter lim="800000"/>
            <a:headEnd type="none" w="sm" len="sm"/>
            <a:tailEnd type="none" w="sm" len="sm"/>
          </a:ln>
          <a:effectLst/>
        </p:spPr>
        <p:txBody>
          <a:bodyPr wrap="none">
            <a:spAutoFit/>
          </a:bodyPr>
          <a:lstStyle/>
          <a:p>
            <a:pPr eaLnBrk="0" hangingPunct="0">
              <a:lnSpc>
                <a:spcPct val="140000"/>
              </a:lnSpc>
            </a:pPr>
            <a:r>
              <a:rPr kumimoji="0" lang="zh-CN" altLang="en-US" sz="2200">
                <a:latin typeface="宋体" pitchFamily="2" charset="-122"/>
                <a:sym typeface="Wingdings" pitchFamily="2" charset="2"/>
              </a:rPr>
              <a:t> 缺    点：智力和创造力中等；将团队努力的成果归于</a:t>
            </a:r>
          </a:p>
          <a:p>
            <a:pPr eaLnBrk="0" hangingPunct="0">
              <a:lnSpc>
                <a:spcPct val="140000"/>
              </a:lnSpc>
            </a:pPr>
            <a:r>
              <a:rPr kumimoji="0" lang="zh-CN" altLang="en-US" sz="2200">
                <a:latin typeface="宋体" pitchFamily="2" charset="-122"/>
                <a:sym typeface="Wingdings" pitchFamily="2" charset="2"/>
              </a:rPr>
              <a:t>           自己</a:t>
            </a:r>
            <a:endParaRPr kumimoji="0" lang="zh-CN" altLang="en-US" sz="2200">
              <a:solidFill>
                <a:srgbClr val="0000FF"/>
              </a:solidFill>
              <a:latin typeface="Times New Roman" pitchFamily="18" charset="0"/>
            </a:endParaRPr>
          </a:p>
        </p:txBody>
      </p:sp>
      <p:sp>
        <p:nvSpPr>
          <p:cNvPr id="1685509" name="Text Box 1029"/>
          <p:cNvSpPr txBox="1">
            <a:spLocks noChangeArrowheads="1"/>
          </p:cNvSpPr>
          <p:nvPr/>
        </p:nvSpPr>
        <p:spPr bwMode="auto">
          <a:xfrm>
            <a:off x="990600" y="4449763"/>
            <a:ext cx="5570538" cy="427037"/>
          </a:xfrm>
          <a:prstGeom prst="rect">
            <a:avLst/>
          </a:prstGeom>
          <a:noFill/>
          <a:ln w="12700" cap="sq">
            <a:noFill/>
            <a:miter lim="800000"/>
            <a:headEnd type="none" w="sm" len="sm"/>
            <a:tailEnd type="none" w="sm" len="sm"/>
          </a:ln>
          <a:effectLst/>
        </p:spPr>
        <p:txBody>
          <a:bodyPr wrap="none">
            <a:spAutoFit/>
          </a:bodyPr>
          <a:lstStyle/>
          <a:p>
            <a:pPr algn="ctr" eaLnBrk="0" hangingPunct="0"/>
            <a:r>
              <a:rPr kumimoji="0" lang="zh-CN" altLang="en-US" sz="2200">
                <a:latin typeface="宋体" pitchFamily="2" charset="-122"/>
                <a:sym typeface="Wingdings" pitchFamily="2" charset="2"/>
              </a:rPr>
              <a:t> 优    点：目标性强，待人公平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5507"/>
                                        </p:tgtEl>
                                        <p:attrNameLst>
                                          <p:attrName>style.visibility</p:attrName>
                                        </p:attrNameLst>
                                      </p:cBhvr>
                                      <p:to>
                                        <p:strVal val="visible"/>
                                      </p:to>
                                    </p:set>
                                    <p:animEffect transition="in" filter="blinds(horizontal)">
                                      <p:cBhvr>
                                        <p:cTn id="7" dur="500"/>
                                        <p:tgtEl>
                                          <p:spTgt spid="16855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85509"/>
                                        </p:tgtEl>
                                        <p:attrNameLst>
                                          <p:attrName>style.visibility</p:attrName>
                                        </p:attrNameLst>
                                      </p:cBhvr>
                                      <p:to>
                                        <p:strVal val="visible"/>
                                      </p:to>
                                    </p:set>
                                    <p:animEffect transition="in" filter="blinds(horizontal)">
                                      <p:cBhvr>
                                        <p:cTn id="12" dur="500"/>
                                        <p:tgtEl>
                                          <p:spTgt spid="16855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85508"/>
                                        </p:tgtEl>
                                        <p:attrNameLst>
                                          <p:attrName>style.visibility</p:attrName>
                                        </p:attrNameLst>
                                      </p:cBhvr>
                                      <p:to>
                                        <p:strVal val="visible"/>
                                      </p:to>
                                    </p:set>
                                    <p:animEffect transition="in" filter="blinds(horizontal)">
                                      <p:cBhvr>
                                        <p:cTn id="17" dur="500"/>
                                        <p:tgtEl>
                                          <p:spTgt spid="1685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5507" grpId="0" autoUpdateAnimBg="0"/>
      <p:bldP spid="1685508" grpId="0" autoUpdateAnimBg="0"/>
      <p:bldP spid="168550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Box 13"/>
          <p:cNvSpPr txBox="1">
            <a:spLocks noChangeArrowheads="1"/>
          </p:cNvSpPr>
          <p:nvPr/>
        </p:nvSpPr>
        <p:spPr bwMode="auto">
          <a:xfrm>
            <a:off x="323850" y="1700213"/>
            <a:ext cx="4751388" cy="4500562"/>
          </a:xfrm>
          <a:prstGeom prst="rect">
            <a:avLst/>
          </a:prstGeom>
          <a:noFill/>
          <a:ln w="9525">
            <a:noFill/>
            <a:miter lim="800000"/>
            <a:headEnd/>
            <a:tailEnd/>
          </a:ln>
        </p:spPr>
        <p:txBody>
          <a:bodyPr/>
          <a:lstStyle/>
          <a:p>
            <a:pPr>
              <a:lnSpc>
                <a:spcPts val="3800"/>
              </a:lnSpc>
              <a:buFont typeface="Wingdings" pitchFamily="2" charset="2"/>
              <a:buChar char="ü"/>
            </a:pPr>
            <a:r>
              <a:rPr lang="zh-CN" altLang="en-US" sz="2400" dirty="0">
                <a:latin typeface="宋体" pitchFamily="2" charset="-122"/>
              </a:rPr>
              <a:t>忠于你的公司</a:t>
            </a:r>
            <a:r>
              <a:rPr lang="en-US" altLang="zh-CN" sz="2400" dirty="0" smtClean="0">
                <a:latin typeface="宋体" pitchFamily="2" charset="-122"/>
              </a:rPr>
              <a:t>——</a:t>
            </a:r>
            <a:endParaRPr lang="en-US" altLang="zh-CN" sz="2400" dirty="0">
              <a:latin typeface="宋体" pitchFamily="2" charset="-122"/>
            </a:endParaRPr>
          </a:p>
          <a:p>
            <a:pPr>
              <a:lnSpc>
                <a:spcPts val="3800"/>
              </a:lnSpc>
              <a:buFont typeface="Wingdings" pitchFamily="2" charset="2"/>
              <a:buChar char="ü"/>
            </a:pPr>
            <a:r>
              <a:rPr lang="zh-CN" altLang="en-US" sz="2400" dirty="0">
                <a:latin typeface="宋体" pitchFamily="2" charset="-122"/>
              </a:rPr>
              <a:t>忠于你的团队</a:t>
            </a:r>
            <a:r>
              <a:rPr lang="en-US" altLang="zh-CN" sz="2400" dirty="0" smtClean="0">
                <a:latin typeface="宋体" pitchFamily="2" charset="-122"/>
              </a:rPr>
              <a:t>——</a:t>
            </a:r>
            <a:endParaRPr lang="zh-CN" altLang="en-US" sz="2400" dirty="0">
              <a:latin typeface="宋体" pitchFamily="2" charset="-122"/>
            </a:endParaRPr>
          </a:p>
          <a:p>
            <a:pPr>
              <a:lnSpc>
                <a:spcPts val="3800"/>
              </a:lnSpc>
              <a:buFont typeface="Wingdings" pitchFamily="2" charset="2"/>
              <a:buChar char="ü"/>
            </a:pPr>
            <a:r>
              <a:rPr lang="zh-CN" altLang="en-US" sz="2400" dirty="0">
                <a:latin typeface="宋体" pitchFamily="2" charset="-122"/>
              </a:rPr>
              <a:t>专注于你的职业与专业</a:t>
            </a:r>
            <a:r>
              <a:rPr lang="zh-CN" altLang="en-US" sz="2400" dirty="0" smtClean="0">
                <a:latin typeface="宋体" pitchFamily="2" charset="-122"/>
              </a:rPr>
              <a:t>：</a:t>
            </a:r>
            <a:endParaRPr lang="zh-CN" altLang="en-US" sz="2400" dirty="0">
              <a:latin typeface="宋体" pitchFamily="2" charset="-122"/>
            </a:endParaRPr>
          </a:p>
        </p:txBody>
      </p:sp>
      <p:pic>
        <p:nvPicPr>
          <p:cNvPr id="13320" name="Picture 2" descr="概念,主题,历史,战争,军事_创意图片_Getty Images China"/>
          <p:cNvPicPr>
            <a:picLocks noChangeAspect="1" noChangeArrowheads="1"/>
          </p:cNvPicPr>
          <p:nvPr/>
        </p:nvPicPr>
        <p:blipFill>
          <a:blip r:embed="rId3" cstate="print"/>
          <a:srcRect/>
          <a:stretch>
            <a:fillRect/>
          </a:stretch>
        </p:blipFill>
        <p:spPr bwMode="auto">
          <a:xfrm>
            <a:off x="5219700" y="1844675"/>
            <a:ext cx="3643313" cy="42560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0" name="Rectangle 2050"/>
          <p:cNvSpPr>
            <a:spLocks noGrp="1" noChangeArrowheads="1"/>
          </p:cNvSpPr>
          <p:nvPr>
            <p:ph type="title"/>
          </p:nvPr>
        </p:nvSpPr>
        <p:spPr>
          <a:xfrm>
            <a:off x="1043755" y="334499"/>
            <a:ext cx="2438400"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推进者</a:t>
            </a:r>
          </a:p>
        </p:txBody>
      </p:sp>
      <p:sp>
        <p:nvSpPr>
          <p:cNvPr id="1686531" name="Text Box 2051"/>
          <p:cNvSpPr txBox="1">
            <a:spLocks noChangeArrowheads="1"/>
          </p:cNvSpPr>
          <p:nvPr/>
        </p:nvSpPr>
        <p:spPr bwMode="auto">
          <a:xfrm>
            <a:off x="1092200" y="1905000"/>
            <a:ext cx="7213600" cy="3136900"/>
          </a:xfrm>
          <a:prstGeom prst="rect">
            <a:avLst/>
          </a:prstGeom>
          <a:noFill/>
          <a:ln w="12700" cap="sq">
            <a:noFill/>
            <a:miter lim="800000"/>
            <a:headEnd type="none" w="sm" len="sm"/>
            <a:tailEnd type="none" w="sm" len="sm"/>
          </a:ln>
          <a:effectLst/>
        </p:spPr>
        <p:txBody>
          <a:bodyPr>
            <a:spAutoFit/>
          </a:bodyPr>
          <a:lstStyle/>
          <a:p>
            <a:pPr eaLnBrk="0" hangingPunct="0">
              <a:lnSpc>
                <a:spcPct val="130000"/>
              </a:lnSpc>
            </a:pPr>
            <a:r>
              <a:rPr kumimoji="0" lang="zh-CN" altLang="en-US" sz="2200">
                <a:latin typeface="宋体" pitchFamily="2" charset="-122"/>
                <a:sym typeface="Wingdings" pitchFamily="2" charset="2"/>
              </a:rPr>
              <a:t>角色描述：说干就干，办事效率高，他们自发性强，目的</a:t>
            </a:r>
          </a:p>
          <a:p>
            <a:pPr eaLnBrk="0" hangingPunct="0">
              <a:lnSpc>
                <a:spcPct val="130000"/>
              </a:lnSpc>
            </a:pPr>
            <a:r>
              <a:rPr kumimoji="0" lang="zh-CN" altLang="en-US" sz="2200">
                <a:latin typeface="宋体" pitchFamily="2" charset="-122"/>
                <a:sym typeface="Wingdings" pitchFamily="2" charset="2"/>
              </a:rPr>
              <a:t>          明确，有高度的工作热情和成就感；遇到困难</a:t>
            </a:r>
          </a:p>
          <a:p>
            <a:pPr eaLnBrk="0" hangingPunct="0">
              <a:lnSpc>
                <a:spcPct val="130000"/>
              </a:lnSpc>
            </a:pPr>
            <a:r>
              <a:rPr kumimoji="0" lang="zh-CN" altLang="en-US" sz="2200">
                <a:latin typeface="宋体" pitchFamily="2" charset="-122"/>
                <a:sym typeface="Wingdings" pitchFamily="2" charset="2"/>
              </a:rPr>
              <a:t>          时，他们总能找到解决办法；推进者大都性格</a:t>
            </a:r>
          </a:p>
          <a:p>
            <a:pPr eaLnBrk="0" hangingPunct="0">
              <a:lnSpc>
                <a:spcPct val="130000"/>
              </a:lnSpc>
            </a:pPr>
            <a:r>
              <a:rPr kumimoji="0" lang="zh-CN" altLang="en-US" sz="2200">
                <a:latin typeface="宋体" pitchFamily="2" charset="-122"/>
                <a:sym typeface="Wingdings" pitchFamily="2" charset="2"/>
              </a:rPr>
              <a:t>          外向且干劲十足，喜欢挑战别人，好争辩，而</a:t>
            </a:r>
          </a:p>
          <a:p>
            <a:pPr eaLnBrk="0" hangingPunct="0">
              <a:lnSpc>
                <a:spcPct val="130000"/>
              </a:lnSpc>
            </a:pPr>
            <a:r>
              <a:rPr kumimoji="0" lang="zh-CN" altLang="en-US" sz="2200">
                <a:latin typeface="宋体" pitchFamily="2" charset="-122"/>
                <a:sym typeface="Wingdings" pitchFamily="2" charset="2"/>
              </a:rPr>
              <a:t>          且一心想取胜，缺乏人际间的相互理解，是</a:t>
            </a:r>
          </a:p>
          <a:p>
            <a:pPr eaLnBrk="0" hangingPunct="0">
              <a:lnSpc>
                <a:spcPct val="130000"/>
              </a:lnSpc>
            </a:pPr>
            <a:r>
              <a:rPr kumimoji="0" lang="zh-CN" altLang="en-US" sz="2200">
                <a:latin typeface="宋体" pitchFamily="2" charset="-122"/>
                <a:sym typeface="Wingdings" pitchFamily="2" charset="2"/>
              </a:rPr>
              <a:t>          一个具有竞争性的角色。意志坚定、过分自信</a:t>
            </a:r>
          </a:p>
          <a:p>
            <a:pPr eaLnBrk="0" hangingPunct="0">
              <a:lnSpc>
                <a:spcPct val="130000"/>
              </a:lnSpc>
            </a:pPr>
            <a:r>
              <a:rPr kumimoji="0" lang="zh-CN" altLang="en-US" sz="2200">
                <a:latin typeface="宋体" pitchFamily="2" charset="-122"/>
                <a:sym typeface="Wingdings" pitchFamily="2" charset="2"/>
              </a:rPr>
              <a:t>          的推进者对于任何失望或失败都反映强烈。</a:t>
            </a:r>
          </a:p>
        </p:txBody>
      </p:sp>
      <p:sp>
        <p:nvSpPr>
          <p:cNvPr id="1686532" name="Text Box 2052"/>
          <p:cNvSpPr txBox="1">
            <a:spLocks noChangeArrowheads="1"/>
          </p:cNvSpPr>
          <p:nvPr/>
        </p:nvSpPr>
        <p:spPr bwMode="auto">
          <a:xfrm>
            <a:off x="914400" y="5364163"/>
            <a:ext cx="6026150" cy="427037"/>
          </a:xfrm>
          <a:prstGeom prst="rect">
            <a:avLst/>
          </a:prstGeom>
          <a:noFill/>
          <a:ln w="12700" cap="sq">
            <a:noFill/>
            <a:miter lim="800000"/>
            <a:headEnd type="none" w="sm" len="sm"/>
            <a:tailEnd type="none" w="sm" len="sm"/>
          </a:ln>
          <a:effectLst/>
        </p:spPr>
        <p:txBody>
          <a:bodyPr wrap="none">
            <a:spAutoFit/>
          </a:bodyPr>
          <a:lstStyle/>
          <a:p>
            <a:pPr algn="ctr" eaLnBrk="0" hangingPunct="0"/>
            <a:r>
              <a:rPr kumimoji="0" lang="zh-CN" altLang="en-US" sz="2200">
                <a:latin typeface="宋体" pitchFamily="2" charset="-122"/>
                <a:sym typeface="Wingdings" pitchFamily="2" charset="2"/>
              </a:rPr>
              <a:t> 典型特征：挑战性、好交际、富有激情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6531"/>
                                        </p:tgtEl>
                                        <p:attrNameLst>
                                          <p:attrName>style.visibility</p:attrName>
                                        </p:attrNameLst>
                                      </p:cBhvr>
                                      <p:to>
                                        <p:strVal val="visible"/>
                                      </p:to>
                                    </p:set>
                                    <p:animEffect transition="in" filter="blinds(horizontal)">
                                      <p:cBhvr>
                                        <p:cTn id="7" dur="500"/>
                                        <p:tgtEl>
                                          <p:spTgt spid="16865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86532"/>
                                        </p:tgtEl>
                                        <p:attrNameLst>
                                          <p:attrName>style.visibility</p:attrName>
                                        </p:attrNameLst>
                                      </p:cBhvr>
                                      <p:to>
                                        <p:strVal val="visible"/>
                                      </p:to>
                                    </p:set>
                                    <p:animEffect transition="in" filter="blinds(horizontal)">
                                      <p:cBhvr>
                                        <p:cTn id="12" dur="500"/>
                                        <p:tgtEl>
                                          <p:spTgt spid="1686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531" grpId="0" autoUpdateAnimBg="0"/>
      <p:bldP spid="1686532"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7554" name="Rectangle 1026"/>
          <p:cNvSpPr>
            <a:spLocks noGrp="1" noChangeArrowheads="1"/>
          </p:cNvSpPr>
          <p:nvPr>
            <p:ph type="title"/>
          </p:nvPr>
        </p:nvSpPr>
        <p:spPr>
          <a:xfrm>
            <a:off x="1043755" y="334499"/>
            <a:ext cx="2809875"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推进者</a:t>
            </a:r>
          </a:p>
        </p:txBody>
      </p:sp>
      <p:sp>
        <p:nvSpPr>
          <p:cNvPr id="1687555" name="Text Box 1027"/>
          <p:cNvSpPr txBox="1">
            <a:spLocks noChangeArrowheads="1"/>
          </p:cNvSpPr>
          <p:nvPr/>
        </p:nvSpPr>
        <p:spPr bwMode="auto">
          <a:xfrm>
            <a:off x="1189038" y="4362450"/>
            <a:ext cx="7345362" cy="895350"/>
          </a:xfrm>
          <a:prstGeom prst="rect">
            <a:avLst/>
          </a:prstGeom>
          <a:noFill/>
          <a:ln w="12700" cap="sq">
            <a:noFill/>
            <a:miter lim="800000"/>
            <a:headEnd type="none" w="sm" len="sm"/>
            <a:tailEnd type="none" w="sm" len="sm"/>
          </a:ln>
          <a:effectLst/>
        </p:spPr>
        <p:txBody>
          <a:bodyPr>
            <a:spAutoFit/>
          </a:bodyPr>
          <a:lstStyle/>
          <a:p>
            <a:pPr eaLnBrk="0" hangingPunct="0">
              <a:lnSpc>
                <a:spcPct val="120000"/>
              </a:lnSpc>
            </a:pPr>
            <a:r>
              <a:rPr kumimoji="0" lang="zh-CN" altLang="en-US" sz="2200">
                <a:latin typeface="宋体" pitchFamily="2" charset="-122"/>
                <a:sym typeface="Wingdings" pitchFamily="2" charset="2"/>
              </a:rPr>
              <a:t>优    点：随时愿意挑战传统、厌恶低效率，反对自满和  </a:t>
            </a:r>
          </a:p>
          <a:p>
            <a:pPr eaLnBrk="0" hangingPunct="0">
              <a:lnSpc>
                <a:spcPct val="120000"/>
              </a:lnSpc>
            </a:pPr>
            <a:r>
              <a:rPr kumimoji="0" lang="zh-CN" altLang="en-US" sz="2200">
                <a:latin typeface="宋体" pitchFamily="2" charset="-122"/>
                <a:sym typeface="Wingdings" pitchFamily="2" charset="2"/>
              </a:rPr>
              <a:t>          欺骗行为                                     </a:t>
            </a:r>
          </a:p>
        </p:txBody>
      </p:sp>
      <p:sp>
        <p:nvSpPr>
          <p:cNvPr id="1687556" name="Text Box 1028"/>
          <p:cNvSpPr txBox="1">
            <a:spLocks noChangeArrowheads="1"/>
          </p:cNvSpPr>
          <p:nvPr/>
        </p:nvSpPr>
        <p:spPr bwMode="auto">
          <a:xfrm>
            <a:off x="1219200" y="1752600"/>
            <a:ext cx="7345363" cy="2433638"/>
          </a:xfrm>
          <a:prstGeom prst="rect">
            <a:avLst/>
          </a:prstGeom>
          <a:noFill/>
          <a:ln w="12700" cap="sq">
            <a:noFill/>
            <a:miter lim="800000"/>
            <a:headEnd type="none" w="sm" len="sm"/>
            <a:tailEnd type="none" w="sm" len="sm"/>
          </a:ln>
          <a:effectLst/>
        </p:spPr>
        <p:txBody>
          <a:bodyPr>
            <a:spAutoFit/>
          </a:bodyPr>
          <a:lstStyle/>
          <a:p>
            <a:pPr eaLnBrk="0" hangingPunct="0">
              <a:lnSpc>
                <a:spcPct val="140000"/>
              </a:lnSpc>
            </a:pPr>
            <a:r>
              <a:rPr kumimoji="0" lang="zh-CN" altLang="en-US" sz="2200">
                <a:latin typeface="宋体" pitchFamily="2" charset="-122"/>
                <a:sym typeface="Wingdings" pitchFamily="2" charset="2"/>
              </a:rPr>
              <a:t>作    用：是行动的发起者，在团队中活力四射，尤其在</a:t>
            </a:r>
          </a:p>
          <a:p>
            <a:pPr eaLnBrk="0" hangingPunct="0">
              <a:lnSpc>
                <a:spcPct val="140000"/>
              </a:lnSpc>
            </a:pPr>
            <a:r>
              <a:rPr kumimoji="0" lang="zh-CN" altLang="en-US" sz="2200">
                <a:latin typeface="宋体" pitchFamily="2" charset="-122"/>
                <a:sym typeface="Wingdings" pitchFamily="2" charset="2"/>
              </a:rPr>
              <a:t>          压力下工作精力旺盛。推进者一般都是高效的</a:t>
            </a:r>
          </a:p>
          <a:p>
            <a:pPr eaLnBrk="0" hangingPunct="0">
              <a:lnSpc>
                <a:spcPct val="140000"/>
              </a:lnSpc>
            </a:pPr>
            <a:r>
              <a:rPr kumimoji="0" lang="zh-CN" altLang="en-US" sz="2200">
                <a:latin typeface="宋体" pitchFamily="2" charset="-122"/>
                <a:sym typeface="Wingdings" pitchFamily="2" charset="2"/>
              </a:rPr>
              <a:t>          管理者，他们敢于面对困难，并义无反顾地加</a:t>
            </a:r>
          </a:p>
          <a:p>
            <a:pPr eaLnBrk="0" hangingPunct="0">
              <a:lnSpc>
                <a:spcPct val="140000"/>
              </a:lnSpc>
            </a:pPr>
            <a:r>
              <a:rPr kumimoji="0" lang="zh-CN" altLang="en-US" sz="2200">
                <a:latin typeface="宋体" pitchFamily="2" charset="-122"/>
                <a:sym typeface="Wingdings" pitchFamily="2" charset="2"/>
              </a:rPr>
              <a:t>          快速度；敢于独自做决定而不介意别人的反对</a:t>
            </a:r>
          </a:p>
          <a:p>
            <a:pPr eaLnBrk="0" hangingPunct="0">
              <a:lnSpc>
                <a:spcPct val="140000"/>
              </a:lnSpc>
            </a:pPr>
            <a:r>
              <a:rPr kumimoji="0" lang="zh-CN" altLang="en-US" sz="2200">
                <a:latin typeface="宋体" pitchFamily="2" charset="-122"/>
                <a:sym typeface="Wingdings" pitchFamily="2" charset="2"/>
              </a:rPr>
              <a:t>          推进者是确保团队快速行动的最有效成员。</a:t>
            </a:r>
            <a:endParaRPr kumimoji="0" lang="zh-CN" altLang="en-US" sz="2200">
              <a:solidFill>
                <a:srgbClr val="0000FF"/>
              </a:solidFill>
              <a:latin typeface="Times New Roman" pitchFamily="18" charset="0"/>
            </a:endParaRPr>
          </a:p>
        </p:txBody>
      </p:sp>
      <p:sp>
        <p:nvSpPr>
          <p:cNvPr id="1687557" name="Text Box 1029"/>
          <p:cNvSpPr txBox="1">
            <a:spLocks noChangeArrowheads="1"/>
          </p:cNvSpPr>
          <p:nvPr/>
        </p:nvSpPr>
        <p:spPr bwMode="auto">
          <a:xfrm>
            <a:off x="1163638" y="5219700"/>
            <a:ext cx="7146925" cy="1028700"/>
          </a:xfrm>
          <a:prstGeom prst="rect">
            <a:avLst/>
          </a:prstGeom>
          <a:noFill/>
          <a:ln w="12700" cap="sq">
            <a:noFill/>
            <a:miter lim="800000"/>
            <a:headEnd type="none" w="sm" len="sm"/>
            <a:tailEnd type="none" w="sm" len="sm"/>
          </a:ln>
          <a:effectLst/>
        </p:spPr>
        <p:txBody>
          <a:bodyPr wrap="none">
            <a:spAutoFit/>
          </a:bodyPr>
          <a:lstStyle/>
          <a:p>
            <a:pPr eaLnBrk="0" hangingPunct="0">
              <a:lnSpc>
                <a:spcPct val="140000"/>
              </a:lnSpc>
            </a:pPr>
            <a:r>
              <a:rPr kumimoji="0" lang="zh-CN" altLang="en-US" sz="2200">
                <a:latin typeface="宋体" pitchFamily="2" charset="-122"/>
                <a:sym typeface="Wingdings" pitchFamily="2" charset="2"/>
              </a:rPr>
              <a:t>缺    点：喜欢挑衅、易怒，做事不耐心；不会用幽默或</a:t>
            </a:r>
          </a:p>
          <a:p>
            <a:pPr eaLnBrk="0" hangingPunct="0">
              <a:lnSpc>
                <a:spcPct val="140000"/>
              </a:lnSpc>
            </a:pPr>
            <a:r>
              <a:rPr kumimoji="0" lang="zh-CN" altLang="en-US" sz="2200">
                <a:latin typeface="宋体" pitchFamily="2" charset="-122"/>
                <a:sym typeface="Wingdings" pitchFamily="2" charset="2"/>
              </a:rPr>
              <a:t>          道歉的方式来缓和局势</a:t>
            </a:r>
            <a:r>
              <a:rPr kumimoji="0" lang="zh-CN" altLang="en-US" sz="2200">
                <a:solidFill>
                  <a:srgbClr val="0000FF"/>
                </a:solidFill>
                <a:latin typeface="宋体" pitchFamily="2" charset="-122"/>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87556"/>
                                        </p:tgtEl>
                                        <p:attrNameLst>
                                          <p:attrName>style.visibility</p:attrName>
                                        </p:attrNameLst>
                                      </p:cBhvr>
                                      <p:to>
                                        <p:strVal val="visible"/>
                                      </p:to>
                                    </p:set>
                                    <p:animEffect transition="in" filter="blinds(horizontal)">
                                      <p:cBhvr>
                                        <p:cTn id="7" dur="500"/>
                                        <p:tgtEl>
                                          <p:spTgt spid="16875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87555"/>
                                        </p:tgtEl>
                                        <p:attrNameLst>
                                          <p:attrName>style.visibility</p:attrName>
                                        </p:attrNameLst>
                                      </p:cBhvr>
                                      <p:to>
                                        <p:strVal val="visible"/>
                                      </p:to>
                                    </p:set>
                                    <p:animEffect transition="in" filter="blinds(horizontal)">
                                      <p:cBhvr>
                                        <p:cTn id="12" dur="500"/>
                                        <p:tgtEl>
                                          <p:spTgt spid="16875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87557"/>
                                        </p:tgtEl>
                                        <p:attrNameLst>
                                          <p:attrName>style.visibility</p:attrName>
                                        </p:attrNameLst>
                                      </p:cBhvr>
                                      <p:to>
                                        <p:strVal val="visible"/>
                                      </p:to>
                                    </p:set>
                                    <p:animEffect transition="in" filter="blinds(horizontal)">
                                      <p:cBhvr>
                                        <p:cTn id="17" dur="500"/>
                                        <p:tgtEl>
                                          <p:spTgt spid="1687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7555" grpId="0" autoUpdateAnimBg="0"/>
      <p:bldP spid="1687556" grpId="0" autoUpdateAnimBg="0"/>
      <p:bldP spid="1687557"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578" name="Rectangle 2050"/>
          <p:cNvSpPr>
            <a:spLocks noGrp="1" noChangeArrowheads="1"/>
          </p:cNvSpPr>
          <p:nvPr>
            <p:ph type="title"/>
          </p:nvPr>
        </p:nvSpPr>
        <p:spPr>
          <a:xfrm>
            <a:off x="1043755" y="332785"/>
            <a:ext cx="2505075"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创新者</a:t>
            </a:r>
          </a:p>
        </p:txBody>
      </p:sp>
      <p:sp>
        <p:nvSpPr>
          <p:cNvPr id="1688579" name="Text Box 2051"/>
          <p:cNvSpPr txBox="1">
            <a:spLocks noChangeArrowheads="1"/>
          </p:cNvSpPr>
          <p:nvPr/>
        </p:nvSpPr>
        <p:spPr bwMode="auto">
          <a:xfrm>
            <a:off x="838200" y="2006600"/>
            <a:ext cx="7924800" cy="2701925"/>
          </a:xfrm>
          <a:prstGeom prst="rect">
            <a:avLst/>
          </a:prstGeom>
          <a:noFill/>
          <a:ln w="12700" cap="sq">
            <a:noFill/>
            <a:miter lim="800000"/>
            <a:headEnd type="none" w="sm" len="sm"/>
            <a:tailEnd type="none" w="sm" len="sm"/>
          </a:ln>
          <a:effectLst/>
        </p:spPr>
        <p:txBody>
          <a:bodyPr>
            <a:spAutoFit/>
          </a:bodyPr>
          <a:lstStyle/>
          <a:p>
            <a:pPr eaLnBrk="0" hangingPunct="0">
              <a:lnSpc>
                <a:spcPct val="130000"/>
              </a:lnSpc>
            </a:pPr>
            <a:r>
              <a:rPr kumimoji="0" lang="zh-CN" altLang="en-US" sz="2200">
                <a:latin typeface="宋体" pitchFamily="2" charset="-122"/>
                <a:sym typeface="Wingdings" pitchFamily="2" charset="2"/>
              </a:rPr>
              <a:t>角色描述：创新者拥有高度的创造力，思路开阔，观念新</a:t>
            </a:r>
          </a:p>
          <a:p>
            <a:pPr eaLnBrk="0" hangingPunct="0">
              <a:lnSpc>
                <a:spcPct val="130000"/>
              </a:lnSpc>
            </a:pPr>
            <a:r>
              <a:rPr kumimoji="0" lang="zh-CN" altLang="en-US" sz="2200">
                <a:latin typeface="宋体" pitchFamily="2" charset="-122"/>
                <a:sym typeface="Wingdings" pitchFamily="2" charset="2"/>
              </a:rPr>
              <a:t>          富有想象力，是“点子型的人才”；他们爱出</a:t>
            </a:r>
          </a:p>
          <a:p>
            <a:pPr eaLnBrk="0" hangingPunct="0">
              <a:lnSpc>
                <a:spcPct val="130000"/>
              </a:lnSpc>
            </a:pPr>
            <a:r>
              <a:rPr kumimoji="0" lang="zh-CN" altLang="en-US" sz="2200">
                <a:latin typeface="宋体" pitchFamily="2" charset="-122"/>
                <a:sym typeface="Wingdings" pitchFamily="2" charset="2"/>
              </a:rPr>
              <a:t>          注意，是否高明则另当别论，其想法往往十分</a:t>
            </a:r>
          </a:p>
          <a:p>
            <a:pPr eaLnBrk="0" hangingPunct="0">
              <a:lnSpc>
                <a:spcPct val="130000"/>
              </a:lnSpc>
            </a:pPr>
            <a:r>
              <a:rPr kumimoji="0" lang="zh-CN" altLang="en-US" sz="2200">
                <a:latin typeface="宋体" pitchFamily="2" charset="-122"/>
                <a:sym typeface="Wingdings" pitchFamily="2" charset="2"/>
              </a:rPr>
              <a:t>          偏激和缺乏实际感；创新者不受条条框框约束</a:t>
            </a:r>
          </a:p>
          <a:p>
            <a:pPr eaLnBrk="0" hangingPunct="0">
              <a:lnSpc>
                <a:spcPct val="130000"/>
              </a:lnSpc>
            </a:pPr>
            <a:r>
              <a:rPr kumimoji="0" lang="zh-CN" altLang="en-US" sz="2200">
                <a:latin typeface="宋体" pitchFamily="2" charset="-122"/>
                <a:sym typeface="Wingdings" pitchFamily="2" charset="2"/>
              </a:rPr>
              <a:t>          不拘小节，难守规则；他们大多性格内向，以 </a:t>
            </a:r>
          </a:p>
          <a:p>
            <a:pPr eaLnBrk="0" hangingPunct="0">
              <a:lnSpc>
                <a:spcPct val="130000"/>
              </a:lnSpc>
            </a:pPr>
            <a:r>
              <a:rPr kumimoji="0" lang="zh-CN" altLang="en-US" sz="2200">
                <a:latin typeface="宋体" pitchFamily="2" charset="-122"/>
                <a:sym typeface="Wingdings" pitchFamily="2" charset="2"/>
              </a:rPr>
              <a:t>          奇异的方式工作，与人打交道是他们的弱项。</a:t>
            </a:r>
          </a:p>
        </p:txBody>
      </p:sp>
      <p:sp>
        <p:nvSpPr>
          <p:cNvPr id="1688580" name="Text Box 2052"/>
          <p:cNvSpPr txBox="1">
            <a:spLocks noChangeArrowheads="1"/>
          </p:cNvSpPr>
          <p:nvPr/>
        </p:nvSpPr>
        <p:spPr bwMode="auto">
          <a:xfrm>
            <a:off x="671513" y="5059363"/>
            <a:ext cx="5881687" cy="427037"/>
          </a:xfrm>
          <a:prstGeom prst="rect">
            <a:avLst/>
          </a:prstGeom>
          <a:noFill/>
          <a:ln w="12700" cap="sq">
            <a:noFill/>
            <a:miter lim="800000"/>
            <a:headEnd type="none" w="sm" len="sm"/>
            <a:tailEnd type="none" w="sm" len="sm"/>
          </a:ln>
          <a:effectLst/>
        </p:spPr>
        <p:txBody>
          <a:bodyPr wrap="none">
            <a:spAutoFit/>
          </a:bodyPr>
          <a:lstStyle/>
          <a:p>
            <a:pPr algn="ctr" eaLnBrk="0" hangingPunct="0"/>
            <a:r>
              <a:rPr kumimoji="0" lang="zh-CN" altLang="en-US" sz="2200">
                <a:latin typeface="宋体" pitchFamily="2" charset="-122"/>
                <a:sym typeface="Wingdings" pitchFamily="2" charset="2"/>
              </a:rPr>
              <a:t> 典型特征：有创造力，个人主义，非正统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8579"/>
                                        </p:tgtEl>
                                        <p:attrNameLst>
                                          <p:attrName>style.visibility</p:attrName>
                                        </p:attrNameLst>
                                      </p:cBhvr>
                                      <p:to>
                                        <p:strVal val="visible"/>
                                      </p:to>
                                    </p:set>
                                    <p:animEffect transition="in" filter="box(in)">
                                      <p:cBhvr>
                                        <p:cTn id="7" dur="500"/>
                                        <p:tgtEl>
                                          <p:spTgt spid="168857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88580"/>
                                        </p:tgtEl>
                                        <p:attrNameLst>
                                          <p:attrName>style.visibility</p:attrName>
                                        </p:attrNameLst>
                                      </p:cBhvr>
                                      <p:to>
                                        <p:strVal val="visible"/>
                                      </p:to>
                                    </p:set>
                                    <p:animEffect transition="in" filter="box(in)">
                                      <p:cBhvr>
                                        <p:cTn id="12" dur="500"/>
                                        <p:tgtEl>
                                          <p:spTgt spid="1688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8579" grpId="0" autoUpdateAnimBg="0"/>
      <p:bldP spid="1688580"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02" name="Rectangle 2050"/>
          <p:cNvSpPr>
            <a:spLocks noGrp="1" noChangeArrowheads="1"/>
          </p:cNvSpPr>
          <p:nvPr>
            <p:ph type="title"/>
          </p:nvPr>
        </p:nvSpPr>
        <p:spPr>
          <a:xfrm>
            <a:off x="971750" y="334499"/>
            <a:ext cx="3114675"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创新者</a:t>
            </a:r>
          </a:p>
        </p:txBody>
      </p:sp>
      <p:sp>
        <p:nvSpPr>
          <p:cNvPr id="1689603" name="Text Box 2051"/>
          <p:cNvSpPr txBox="1">
            <a:spLocks noChangeArrowheads="1"/>
          </p:cNvSpPr>
          <p:nvPr/>
        </p:nvSpPr>
        <p:spPr bwMode="auto">
          <a:xfrm>
            <a:off x="1219200" y="1828800"/>
            <a:ext cx="7239000" cy="1965325"/>
          </a:xfrm>
          <a:prstGeom prst="rect">
            <a:avLst/>
          </a:prstGeom>
          <a:noFill/>
          <a:ln w="12700" cap="sq">
            <a:noFill/>
            <a:miter lim="800000"/>
            <a:headEnd type="none" w="sm" len="sm"/>
            <a:tailEnd type="none" w="sm" len="sm"/>
          </a:ln>
          <a:effectLst/>
        </p:spPr>
        <p:txBody>
          <a:bodyPr>
            <a:spAutoFit/>
          </a:bodyPr>
          <a:lstStyle/>
          <a:p>
            <a:pPr eaLnBrk="0" hangingPunct="0">
              <a:lnSpc>
                <a:spcPct val="140000"/>
              </a:lnSpc>
            </a:pPr>
            <a:r>
              <a:rPr kumimoji="0" lang="zh-CN" altLang="en-US" sz="2200">
                <a:latin typeface="宋体" pitchFamily="2" charset="-122"/>
                <a:sym typeface="Wingdings" pitchFamily="2" charset="2"/>
              </a:rPr>
              <a:t>作    用：提出新想法和开拓新思路，通常在一个项</a:t>
            </a:r>
          </a:p>
          <a:p>
            <a:pPr eaLnBrk="0" hangingPunct="0">
              <a:lnSpc>
                <a:spcPct val="140000"/>
              </a:lnSpc>
            </a:pPr>
            <a:r>
              <a:rPr kumimoji="0" lang="zh-CN" altLang="en-US" sz="2200">
                <a:latin typeface="宋体" pitchFamily="2" charset="-122"/>
                <a:sym typeface="Wingdings" pitchFamily="2" charset="2"/>
              </a:rPr>
              <a:t>          目刚刚起动或陷入困境时，创新者显得非</a:t>
            </a:r>
          </a:p>
          <a:p>
            <a:pPr eaLnBrk="0" hangingPunct="0">
              <a:lnSpc>
                <a:spcPct val="140000"/>
              </a:lnSpc>
            </a:pPr>
            <a:r>
              <a:rPr kumimoji="0" lang="zh-CN" altLang="en-US" sz="2200">
                <a:latin typeface="宋体" pitchFamily="2" charset="-122"/>
                <a:sym typeface="Wingdings" pitchFamily="2" charset="2"/>
              </a:rPr>
              <a:t>          常重要；创新者通常会成为一个公司的创</a:t>
            </a:r>
          </a:p>
          <a:p>
            <a:pPr eaLnBrk="0" hangingPunct="0">
              <a:lnSpc>
                <a:spcPct val="140000"/>
              </a:lnSpc>
            </a:pPr>
            <a:r>
              <a:rPr kumimoji="0" lang="zh-CN" altLang="en-US" sz="2200">
                <a:latin typeface="宋体" pitchFamily="2" charset="-122"/>
                <a:sym typeface="Wingdings" pitchFamily="2" charset="2"/>
              </a:rPr>
              <a:t>          始人或一个新产品的发明者。</a:t>
            </a:r>
            <a:endParaRPr kumimoji="0" lang="zh-CN" altLang="en-US" sz="2200">
              <a:solidFill>
                <a:srgbClr val="0000FF"/>
              </a:solidFill>
              <a:latin typeface="Times New Roman" pitchFamily="18" charset="0"/>
            </a:endParaRPr>
          </a:p>
        </p:txBody>
      </p:sp>
      <p:sp>
        <p:nvSpPr>
          <p:cNvPr id="1689604" name="Text Box 2052"/>
          <p:cNvSpPr txBox="1">
            <a:spLocks noChangeArrowheads="1"/>
          </p:cNvSpPr>
          <p:nvPr/>
        </p:nvSpPr>
        <p:spPr bwMode="auto">
          <a:xfrm>
            <a:off x="1143000" y="4724400"/>
            <a:ext cx="6807200" cy="1497013"/>
          </a:xfrm>
          <a:prstGeom prst="rect">
            <a:avLst/>
          </a:prstGeom>
          <a:noFill/>
          <a:ln w="12700" cap="sq">
            <a:noFill/>
            <a:miter lim="800000"/>
            <a:headEnd type="none" w="sm" len="sm"/>
            <a:tailEnd type="none" w="sm" len="sm"/>
          </a:ln>
          <a:effectLst/>
        </p:spPr>
        <p:txBody>
          <a:bodyPr>
            <a:spAutoFit/>
          </a:bodyPr>
          <a:lstStyle/>
          <a:p>
            <a:pPr eaLnBrk="0" hangingPunct="0">
              <a:lnSpc>
                <a:spcPct val="140000"/>
              </a:lnSpc>
            </a:pPr>
            <a:r>
              <a:rPr kumimoji="0" lang="zh-CN" altLang="en-US" sz="2200">
                <a:latin typeface="宋体" pitchFamily="2" charset="-122"/>
                <a:sym typeface="Wingdings" pitchFamily="2" charset="2"/>
              </a:rPr>
              <a:t>缺    点：好高骛远，无视工作细节和计划；与别人 </a:t>
            </a:r>
          </a:p>
          <a:p>
            <a:pPr eaLnBrk="0" hangingPunct="0">
              <a:lnSpc>
                <a:spcPct val="140000"/>
              </a:lnSpc>
            </a:pPr>
            <a:r>
              <a:rPr kumimoji="0" lang="zh-CN" altLang="en-US" sz="2200">
                <a:latin typeface="宋体" pitchFamily="2" charset="-122"/>
                <a:sym typeface="Wingdings" pitchFamily="2" charset="2"/>
              </a:rPr>
              <a:t>          合作本可以得到更好的结果时，却过分强</a:t>
            </a:r>
          </a:p>
          <a:p>
            <a:pPr eaLnBrk="0" hangingPunct="0">
              <a:lnSpc>
                <a:spcPct val="140000"/>
              </a:lnSpc>
            </a:pPr>
            <a:r>
              <a:rPr kumimoji="0" lang="zh-CN" altLang="en-US" sz="2200">
                <a:latin typeface="宋体" pitchFamily="2" charset="-122"/>
                <a:sym typeface="Wingdings" pitchFamily="2" charset="2"/>
              </a:rPr>
              <a:t>          调自己的观点。</a:t>
            </a:r>
            <a:endParaRPr kumimoji="0" lang="zh-CN" altLang="en-US" sz="2200">
              <a:solidFill>
                <a:srgbClr val="0000FF"/>
              </a:solidFill>
              <a:latin typeface="Times New Roman" pitchFamily="18" charset="0"/>
            </a:endParaRPr>
          </a:p>
        </p:txBody>
      </p:sp>
      <p:sp>
        <p:nvSpPr>
          <p:cNvPr id="1689605" name="Text Box 2053"/>
          <p:cNvSpPr txBox="1">
            <a:spLocks noChangeArrowheads="1"/>
          </p:cNvSpPr>
          <p:nvPr/>
        </p:nvSpPr>
        <p:spPr bwMode="auto">
          <a:xfrm>
            <a:off x="1189038" y="4098925"/>
            <a:ext cx="5745162" cy="427038"/>
          </a:xfrm>
          <a:prstGeom prst="rect">
            <a:avLst/>
          </a:prstGeom>
          <a:noFill/>
          <a:ln w="12700" cap="sq">
            <a:noFill/>
            <a:miter lim="800000"/>
            <a:headEnd type="none" w="sm" len="sm"/>
            <a:tailEnd type="none" w="sm" len="sm"/>
          </a:ln>
          <a:effectLst/>
        </p:spPr>
        <p:txBody>
          <a:bodyPr wrap="none">
            <a:spAutoFit/>
          </a:bodyPr>
          <a:lstStyle/>
          <a:p>
            <a:pPr algn="ctr" eaLnBrk="0" hangingPunct="0"/>
            <a:r>
              <a:rPr kumimoji="0" lang="zh-CN" altLang="en-US" sz="2200">
                <a:latin typeface="宋体" pitchFamily="2" charset="-122"/>
                <a:sym typeface="Wingdings" pitchFamily="2" charset="2"/>
              </a:rPr>
              <a:t>优    点：有天分，富于想象力，智慧，博学</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89605"/>
                                        </p:tgtEl>
                                        <p:attrNameLst>
                                          <p:attrName>style.visibility</p:attrName>
                                        </p:attrNameLst>
                                      </p:cBhvr>
                                      <p:to>
                                        <p:strVal val="visible"/>
                                      </p:to>
                                    </p:set>
                                    <p:animEffect transition="in" filter="box(in)">
                                      <p:cBhvr>
                                        <p:cTn id="7" dur="500"/>
                                        <p:tgtEl>
                                          <p:spTgt spid="16896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89603"/>
                                        </p:tgtEl>
                                        <p:attrNameLst>
                                          <p:attrName>style.visibility</p:attrName>
                                        </p:attrNameLst>
                                      </p:cBhvr>
                                      <p:to>
                                        <p:strVal val="visible"/>
                                      </p:to>
                                    </p:set>
                                    <p:animEffect transition="in" filter="box(in)">
                                      <p:cBhvr>
                                        <p:cTn id="12" dur="500"/>
                                        <p:tgtEl>
                                          <p:spTgt spid="168960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89604"/>
                                        </p:tgtEl>
                                        <p:attrNameLst>
                                          <p:attrName>style.visibility</p:attrName>
                                        </p:attrNameLst>
                                      </p:cBhvr>
                                      <p:to>
                                        <p:strVal val="visible"/>
                                      </p:to>
                                    </p:set>
                                    <p:animEffect transition="in" filter="box(in)">
                                      <p:cBhvr>
                                        <p:cTn id="17" dur="500"/>
                                        <p:tgtEl>
                                          <p:spTgt spid="1689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03" grpId="0" autoUpdateAnimBg="0"/>
      <p:bldP spid="1689604" grpId="0" autoUpdateAnimBg="0"/>
      <p:bldP spid="1689605"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0626" name="Rectangle 2050"/>
          <p:cNvSpPr>
            <a:spLocks noGrp="1" noChangeArrowheads="1"/>
          </p:cNvSpPr>
          <p:nvPr>
            <p:ph type="title"/>
          </p:nvPr>
        </p:nvSpPr>
        <p:spPr>
          <a:xfrm>
            <a:off x="971750" y="334499"/>
            <a:ext cx="2809875"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信息者</a:t>
            </a:r>
          </a:p>
        </p:txBody>
      </p:sp>
      <p:sp>
        <p:nvSpPr>
          <p:cNvPr id="1690627" name="Text Box 2051"/>
          <p:cNvSpPr txBox="1">
            <a:spLocks noChangeArrowheads="1"/>
          </p:cNvSpPr>
          <p:nvPr/>
        </p:nvSpPr>
        <p:spPr bwMode="auto">
          <a:xfrm>
            <a:off x="1049338" y="2006600"/>
            <a:ext cx="7104062" cy="2266950"/>
          </a:xfrm>
          <a:prstGeom prst="rect">
            <a:avLst/>
          </a:prstGeom>
          <a:noFill/>
          <a:ln w="12700" cap="sq">
            <a:noFill/>
            <a:miter lim="800000"/>
            <a:headEnd type="none" w="sm" len="sm"/>
            <a:tailEnd type="none" w="sm" len="sm"/>
          </a:ln>
          <a:effectLst/>
        </p:spPr>
        <p:txBody>
          <a:bodyPr>
            <a:spAutoFit/>
          </a:bodyPr>
          <a:lstStyle/>
          <a:p>
            <a:pPr eaLnBrk="0" hangingPunct="0">
              <a:lnSpc>
                <a:spcPct val="130000"/>
              </a:lnSpc>
            </a:pPr>
            <a:r>
              <a:rPr kumimoji="0" lang="zh-CN" altLang="en-US" sz="2200">
                <a:latin typeface="宋体" pitchFamily="2" charset="-122"/>
                <a:sym typeface="Wingdings" pitchFamily="2" charset="2"/>
              </a:rPr>
              <a:t>角色描述：信息者经常表现出高度热情，是一个反映敏</a:t>
            </a:r>
          </a:p>
          <a:p>
            <a:pPr eaLnBrk="0" hangingPunct="0">
              <a:lnSpc>
                <a:spcPct val="130000"/>
              </a:lnSpc>
            </a:pPr>
            <a:r>
              <a:rPr kumimoji="0" lang="zh-CN" altLang="en-US" sz="2200">
                <a:latin typeface="宋体" pitchFamily="2" charset="-122"/>
                <a:sym typeface="Wingdings" pitchFamily="2" charset="2"/>
              </a:rPr>
              <a:t>          捷 、性格外向的人；他们的强项是与人交往</a:t>
            </a:r>
          </a:p>
          <a:p>
            <a:pPr eaLnBrk="0" hangingPunct="0">
              <a:lnSpc>
                <a:spcPct val="130000"/>
              </a:lnSpc>
            </a:pPr>
            <a:r>
              <a:rPr kumimoji="0" lang="zh-CN" altLang="en-US" sz="2200">
                <a:latin typeface="宋体" pitchFamily="2" charset="-122"/>
                <a:sym typeface="Wingdings" pitchFamily="2" charset="2"/>
              </a:rPr>
              <a:t>          信息者是天生的交流家，喜欢聚会与交友，</a:t>
            </a:r>
          </a:p>
          <a:p>
            <a:pPr eaLnBrk="0" hangingPunct="0">
              <a:lnSpc>
                <a:spcPct val="130000"/>
              </a:lnSpc>
            </a:pPr>
            <a:r>
              <a:rPr kumimoji="0" lang="zh-CN" altLang="en-US" sz="2200">
                <a:latin typeface="宋体" pitchFamily="2" charset="-122"/>
                <a:sym typeface="Wingdings" pitchFamily="2" charset="2"/>
              </a:rPr>
              <a:t>          在交往中获取信息并加深友谊；信息者对外</a:t>
            </a:r>
          </a:p>
          <a:p>
            <a:pPr eaLnBrk="0" hangingPunct="0">
              <a:lnSpc>
                <a:spcPct val="130000"/>
              </a:lnSpc>
            </a:pPr>
            <a:r>
              <a:rPr kumimoji="0" lang="zh-CN" altLang="en-US" sz="2200">
                <a:latin typeface="宋体" pitchFamily="2" charset="-122"/>
                <a:sym typeface="Wingdings" pitchFamily="2" charset="2"/>
              </a:rPr>
              <a:t>          界环境十分敏感，最早感受到变化。          </a:t>
            </a:r>
          </a:p>
        </p:txBody>
      </p:sp>
      <p:sp>
        <p:nvSpPr>
          <p:cNvPr id="1690628" name="Text Box 2052"/>
          <p:cNvSpPr txBox="1">
            <a:spLocks noChangeArrowheads="1"/>
          </p:cNvSpPr>
          <p:nvPr/>
        </p:nvSpPr>
        <p:spPr bwMode="auto">
          <a:xfrm>
            <a:off x="1066800" y="4648200"/>
            <a:ext cx="6715125" cy="427038"/>
          </a:xfrm>
          <a:prstGeom prst="rect">
            <a:avLst/>
          </a:prstGeom>
          <a:noFill/>
          <a:ln w="12700" cap="sq">
            <a:noFill/>
            <a:miter lim="800000"/>
            <a:headEnd type="none" w="sm" len="sm"/>
            <a:tailEnd type="none" w="sm" len="sm"/>
          </a:ln>
          <a:effectLst/>
        </p:spPr>
        <p:txBody>
          <a:bodyPr wrap="none">
            <a:spAutoFit/>
          </a:bodyPr>
          <a:lstStyle/>
          <a:p>
            <a:pPr algn="ctr" eaLnBrk="0" hangingPunct="0"/>
            <a:r>
              <a:rPr kumimoji="0" lang="zh-CN" altLang="en-US" sz="2200">
                <a:latin typeface="宋体" pitchFamily="2" charset="-122"/>
                <a:sym typeface="Wingdings" pitchFamily="2" charset="2"/>
              </a:rPr>
              <a:t>典型特征：外向、热情、好奇、善于交际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0627"/>
                                        </p:tgtEl>
                                        <p:attrNameLst>
                                          <p:attrName>style.visibility</p:attrName>
                                        </p:attrNameLst>
                                      </p:cBhvr>
                                      <p:to>
                                        <p:strVal val="visible"/>
                                      </p:to>
                                    </p:set>
                                    <p:animEffect transition="in" filter="blinds(horizontal)">
                                      <p:cBhvr>
                                        <p:cTn id="7" dur="500"/>
                                        <p:tgtEl>
                                          <p:spTgt spid="16906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90628"/>
                                        </p:tgtEl>
                                        <p:attrNameLst>
                                          <p:attrName>style.visibility</p:attrName>
                                        </p:attrNameLst>
                                      </p:cBhvr>
                                      <p:to>
                                        <p:strVal val="visible"/>
                                      </p:to>
                                    </p:set>
                                    <p:animEffect transition="in" filter="blinds(horizontal)">
                                      <p:cBhvr>
                                        <p:cTn id="12" dur="500"/>
                                        <p:tgtEl>
                                          <p:spTgt spid="1690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0627" grpId="0" autoUpdateAnimBg="0"/>
      <p:bldP spid="1690628"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50" name="Rectangle 2"/>
          <p:cNvSpPr>
            <a:spLocks noGrp="1" noChangeArrowheads="1"/>
          </p:cNvSpPr>
          <p:nvPr>
            <p:ph type="title"/>
          </p:nvPr>
        </p:nvSpPr>
        <p:spPr>
          <a:xfrm>
            <a:off x="971750" y="332785"/>
            <a:ext cx="2733675"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信息者</a:t>
            </a:r>
          </a:p>
        </p:txBody>
      </p:sp>
      <p:sp>
        <p:nvSpPr>
          <p:cNvPr id="1691651" name="Text Box 3"/>
          <p:cNvSpPr txBox="1">
            <a:spLocks noChangeArrowheads="1"/>
          </p:cNvSpPr>
          <p:nvPr/>
        </p:nvSpPr>
        <p:spPr bwMode="auto">
          <a:xfrm>
            <a:off x="1082675" y="3810000"/>
            <a:ext cx="7070725" cy="895350"/>
          </a:xfrm>
          <a:prstGeom prst="rect">
            <a:avLst/>
          </a:prstGeom>
          <a:noFill/>
          <a:ln w="12700" cap="sq">
            <a:noFill/>
            <a:miter lim="800000"/>
            <a:headEnd type="none" w="sm" len="sm"/>
            <a:tailEnd type="none" w="sm" len="sm"/>
          </a:ln>
          <a:effectLst/>
        </p:spPr>
        <p:txBody>
          <a:bodyPr>
            <a:spAutoFit/>
          </a:bodyPr>
          <a:lstStyle/>
          <a:p>
            <a:pPr eaLnBrk="0" hangingPunct="0">
              <a:lnSpc>
                <a:spcPct val="120000"/>
              </a:lnSpc>
            </a:pPr>
            <a:r>
              <a:rPr kumimoji="0" lang="zh-CN" altLang="en-US" sz="2200">
                <a:latin typeface="宋体" pitchFamily="2" charset="-122"/>
                <a:sym typeface="Wingdings" pitchFamily="2" charset="2"/>
              </a:rPr>
              <a:t>优    点：有与人交往和发现新事物的能力，善于迎接</a:t>
            </a:r>
          </a:p>
          <a:p>
            <a:pPr eaLnBrk="0" hangingPunct="0">
              <a:lnSpc>
                <a:spcPct val="120000"/>
              </a:lnSpc>
            </a:pPr>
            <a:r>
              <a:rPr kumimoji="0" lang="zh-CN" altLang="en-US" sz="2200">
                <a:latin typeface="宋体" pitchFamily="2" charset="-122"/>
                <a:sym typeface="Wingdings" pitchFamily="2" charset="2"/>
              </a:rPr>
              <a:t>          挑战                                                      </a:t>
            </a:r>
          </a:p>
        </p:txBody>
      </p:sp>
      <p:sp>
        <p:nvSpPr>
          <p:cNvPr id="1691652" name="Text Box 4"/>
          <p:cNvSpPr txBox="1">
            <a:spLocks noChangeArrowheads="1"/>
          </p:cNvSpPr>
          <p:nvPr/>
        </p:nvSpPr>
        <p:spPr bwMode="auto">
          <a:xfrm>
            <a:off x="1066800" y="2057400"/>
            <a:ext cx="7086600" cy="1497013"/>
          </a:xfrm>
          <a:prstGeom prst="rect">
            <a:avLst/>
          </a:prstGeom>
          <a:noFill/>
          <a:ln w="12700" cap="sq">
            <a:noFill/>
            <a:miter lim="800000"/>
            <a:headEnd type="none" w="sm" len="sm"/>
            <a:tailEnd type="none" w="sm" len="sm"/>
          </a:ln>
          <a:effectLst/>
        </p:spPr>
        <p:txBody>
          <a:bodyPr>
            <a:spAutoFit/>
          </a:bodyPr>
          <a:lstStyle/>
          <a:p>
            <a:pPr eaLnBrk="0" hangingPunct="0">
              <a:lnSpc>
                <a:spcPct val="140000"/>
              </a:lnSpc>
            </a:pPr>
            <a:r>
              <a:rPr kumimoji="0" lang="zh-CN" altLang="en-US" sz="2200">
                <a:latin typeface="宋体" pitchFamily="2" charset="-122"/>
                <a:sym typeface="Wingdings" pitchFamily="2" charset="2"/>
              </a:rPr>
              <a:t>作    用：调查团队外的意见、进展和资源并予以汇报</a:t>
            </a:r>
          </a:p>
          <a:p>
            <a:pPr eaLnBrk="0" hangingPunct="0">
              <a:lnSpc>
                <a:spcPct val="140000"/>
              </a:lnSpc>
            </a:pPr>
            <a:r>
              <a:rPr kumimoji="0" lang="zh-CN" altLang="en-US" sz="2200">
                <a:latin typeface="宋体" pitchFamily="2" charset="-122"/>
                <a:sym typeface="Wingdings" pitchFamily="2" charset="2"/>
              </a:rPr>
              <a:t>          适合做外联和持续性的谈判工作，具备从自  </a:t>
            </a:r>
          </a:p>
          <a:p>
            <a:pPr eaLnBrk="0" hangingPunct="0">
              <a:lnSpc>
                <a:spcPct val="140000"/>
              </a:lnSpc>
            </a:pPr>
            <a:r>
              <a:rPr kumimoji="0" lang="zh-CN" altLang="en-US" sz="2200">
                <a:latin typeface="宋体" pitchFamily="2" charset="-122"/>
                <a:sym typeface="Wingdings" pitchFamily="2" charset="2"/>
              </a:rPr>
              <a:t>          身角度出发获取信息的能力。</a:t>
            </a:r>
            <a:endParaRPr kumimoji="0" lang="zh-CN" altLang="en-US" sz="2200">
              <a:solidFill>
                <a:srgbClr val="0000FF"/>
              </a:solidFill>
              <a:latin typeface="Times New Roman" pitchFamily="18" charset="0"/>
            </a:endParaRPr>
          </a:p>
        </p:txBody>
      </p:sp>
      <p:sp>
        <p:nvSpPr>
          <p:cNvPr id="1691653" name="Text Box 5"/>
          <p:cNvSpPr txBox="1">
            <a:spLocks noChangeArrowheads="1"/>
          </p:cNvSpPr>
          <p:nvPr/>
        </p:nvSpPr>
        <p:spPr bwMode="auto">
          <a:xfrm>
            <a:off x="1066800" y="4876800"/>
            <a:ext cx="6858000" cy="560388"/>
          </a:xfrm>
          <a:prstGeom prst="rect">
            <a:avLst/>
          </a:prstGeom>
          <a:noFill/>
          <a:ln w="12700" cap="sq">
            <a:noFill/>
            <a:miter lim="800000"/>
            <a:headEnd type="none" w="sm" len="sm"/>
            <a:tailEnd type="none" w="sm" len="sm"/>
          </a:ln>
          <a:effectLst/>
        </p:spPr>
        <p:txBody>
          <a:bodyPr wrap="none">
            <a:spAutoFit/>
          </a:bodyPr>
          <a:lstStyle/>
          <a:p>
            <a:pPr eaLnBrk="0" hangingPunct="0">
              <a:lnSpc>
                <a:spcPct val="140000"/>
              </a:lnSpc>
            </a:pPr>
            <a:r>
              <a:rPr kumimoji="0" lang="zh-CN" altLang="en-US" sz="2200">
                <a:latin typeface="宋体" pitchFamily="2" charset="-122"/>
                <a:sym typeface="Wingdings" pitchFamily="2" charset="2"/>
              </a:rPr>
              <a:t>缺    点：当最初的兴奋消逝后，容易对工作失去兴趣</a:t>
            </a:r>
            <a:endParaRPr kumimoji="0" lang="zh-CN" altLang="en-US" sz="2200">
              <a:solidFill>
                <a:srgbClr val="0000FF"/>
              </a:solidFill>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1652"/>
                                        </p:tgtEl>
                                        <p:attrNameLst>
                                          <p:attrName>style.visibility</p:attrName>
                                        </p:attrNameLst>
                                      </p:cBhvr>
                                      <p:to>
                                        <p:strVal val="visible"/>
                                      </p:to>
                                    </p:set>
                                    <p:animEffect transition="in" filter="blinds(horizontal)">
                                      <p:cBhvr>
                                        <p:cTn id="7" dur="500"/>
                                        <p:tgtEl>
                                          <p:spTgt spid="16916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91651"/>
                                        </p:tgtEl>
                                        <p:attrNameLst>
                                          <p:attrName>style.visibility</p:attrName>
                                        </p:attrNameLst>
                                      </p:cBhvr>
                                      <p:to>
                                        <p:strVal val="visible"/>
                                      </p:to>
                                    </p:set>
                                    <p:animEffect transition="in" filter="blinds(horizontal)">
                                      <p:cBhvr>
                                        <p:cTn id="12" dur="500"/>
                                        <p:tgtEl>
                                          <p:spTgt spid="16916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91653"/>
                                        </p:tgtEl>
                                        <p:attrNameLst>
                                          <p:attrName>style.visibility</p:attrName>
                                        </p:attrNameLst>
                                      </p:cBhvr>
                                      <p:to>
                                        <p:strVal val="visible"/>
                                      </p:to>
                                    </p:set>
                                    <p:animEffect transition="in" filter="blinds(horizontal)">
                                      <p:cBhvr>
                                        <p:cTn id="17" dur="500"/>
                                        <p:tgtEl>
                                          <p:spTgt spid="1691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1651" grpId="0" autoUpdateAnimBg="0"/>
      <p:bldP spid="1691652" grpId="0" autoUpdateAnimBg="0"/>
      <p:bldP spid="1691653"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4" name="Rectangle 4098"/>
          <p:cNvSpPr>
            <a:spLocks noGrp="1" noChangeArrowheads="1"/>
          </p:cNvSpPr>
          <p:nvPr>
            <p:ph type="title"/>
          </p:nvPr>
        </p:nvSpPr>
        <p:spPr>
          <a:xfrm>
            <a:off x="971750" y="332785"/>
            <a:ext cx="2809875"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监督者</a:t>
            </a:r>
          </a:p>
        </p:txBody>
      </p:sp>
      <p:sp>
        <p:nvSpPr>
          <p:cNvPr id="1692675" name="Text Box 4099"/>
          <p:cNvSpPr txBox="1">
            <a:spLocks noChangeArrowheads="1"/>
          </p:cNvSpPr>
          <p:nvPr/>
        </p:nvSpPr>
        <p:spPr bwMode="auto">
          <a:xfrm>
            <a:off x="1023938" y="5287963"/>
            <a:ext cx="5910262" cy="427037"/>
          </a:xfrm>
          <a:prstGeom prst="rect">
            <a:avLst/>
          </a:prstGeom>
          <a:noFill/>
          <a:ln w="12700" cap="sq">
            <a:noFill/>
            <a:miter lim="800000"/>
            <a:headEnd type="none" w="sm" len="sm"/>
            <a:tailEnd type="none" w="sm" len="sm"/>
          </a:ln>
          <a:effectLst/>
        </p:spPr>
        <p:txBody>
          <a:bodyPr wrap="none">
            <a:spAutoFit/>
          </a:bodyPr>
          <a:lstStyle/>
          <a:p>
            <a:pPr algn="ctr" eaLnBrk="0" hangingPunct="0"/>
            <a:r>
              <a:rPr kumimoji="0" lang="zh-CN" altLang="en-US" sz="2200">
                <a:latin typeface="宋体" pitchFamily="2" charset="-122"/>
                <a:sym typeface="Wingdings" pitchFamily="2" charset="2"/>
              </a:rPr>
              <a:t>典型特征：冷静、不易激动、谨慎、精确判断 </a:t>
            </a:r>
          </a:p>
        </p:txBody>
      </p:sp>
      <p:sp>
        <p:nvSpPr>
          <p:cNvPr id="1692676" name="Text Box 4100"/>
          <p:cNvSpPr txBox="1">
            <a:spLocks noChangeArrowheads="1"/>
          </p:cNvSpPr>
          <p:nvPr/>
        </p:nvSpPr>
        <p:spPr bwMode="auto">
          <a:xfrm>
            <a:off x="1030288" y="1828800"/>
            <a:ext cx="7104062" cy="3136900"/>
          </a:xfrm>
          <a:prstGeom prst="rect">
            <a:avLst/>
          </a:prstGeom>
          <a:noFill/>
          <a:ln w="12700" cap="sq">
            <a:noFill/>
            <a:miter lim="800000"/>
            <a:headEnd type="none" w="sm" len="sm"/>
            <a:tailEnd type="none" w="sm" len="sm"/>
          </a:ln>
          <a:effectLst/>
        </p:spPr>
        <p:txBody>
          <a:bodyPr>
            <a:spAutoFit/>
          </a:bodyPr>
          <a:lstStyle/>
          <a:p>
            <a:pPr eaLnBrk="0" hangingPunct="0">
              <a:lnSpc>
                <a:spcPct val="130000"/>
              </a:lnSpc>
            </a:pPr>
            <a:r>
              <a:rPr kumimoji="0" lang="zh-CN" altLang="en-US" sz="2200">
                <a:latin typeface="宋体" pitchFamily="2" charset="-122"/>
                <a:sym typeface="Wingdings" pitchFamily="2" charset="2"/>
              </a:rPr>
              <a:t>角色描述：监督者是个严肃、谨慎、理智、冷血气质的</a:t>
            </a:r>
            <a:endParaRPr kumimoji="0" lang="en-US" altLang="zh-CN" sz="2200">
              <a:latin typeface="宋体" pitchFamily="2" charset="-122"/>
              <a:sym typeface="Wingdings" pitchFamily="2" charset="2"/>
            </a:endParaRPr>
          </a:p>
          <a:p>
            <a:pPr eaLnBrk="0" hangingPunct="0">
              <a:lnSpc>
                <a:spcPct val="130000"/>
              </a:lnSpc>
            </a:pPr>
            <a:r>
              <a:rPr kumimoji="0" lang="zh-CN" altLang="en-US" sz="2200">
                <a:latin typeface="宋体" pitchFamily="2" charset="-122"/>
                <a:sym typeface="Wingdings" pitchFamily="2" charset="2"/>
              </a:rPr>
              <a:t>          人，天生就不会过分热情，也不易情绪化，</a:t>
            </a:r>
          </a:p>
          <a:p>
            <a:pPr eaLnBrk="0" hangingPunct="0">
              <a:lnSpc>
                <a:spcPct val="130000"/>
              </a:lnSpc>
            </a:pPr>
            <a:r>
              <a:rPr kumimoji="0" lang="zh-CN" altLang="en-US" sz="2200">
                <a:latin typeface="宋体" pitchFamily="2" charset="-122"/>
                <a:sym typeface="Wingdings" pitchFamily="2" charset="2"/>
              </a:rPr>
              <a:t>          在外人看来监督者都是冷冰冰的、乏味的甚</a:t>
            </a:r>
          </a:p>
          <a:p>
            <a:pPr eaLnBrk="0" hangingPunct="0">
              <a:lnSpc>
                <a:spcPct val="130000"/>
              </a:lnSpc>
            </a:pPr>
            <a:r>
              <a:rPr kumimoji="0" lang="zh-CN" altLang="en-US" sz="2200">
                <a:latin typeface="宋体" pitchFamily="2" charset="-122"/>
                <a:sym typeface="Wingdings" pitchFamily="2" charset="2"/>
              </a:rPr>
              <a:t>          至是苛刻的，他们与群体保持一定的距离，</a:t>
            </a:r>
          </a:p>
          <a:p>
            <a:pPr eaLnBrk="0" hangingPunct="0">
              <a:lnSpc>
                <a:spcPct val="130000"/>
              </a:lnSpc>
            </a:pPr>
            <a:r>
              <a:rPr kumimoji="0" lang="zh-CN" altLang="en-US" sz="2200">
                <a:latin typeface="宋体" pitchFamily="2" charset="-122"/>
                <a:sym typeface="Wingdings" pitchFamily="2" charset="2"/>
              </a:rPr>
              <a:t>          在团队中最不受欢迎；监督者有很枪的批判</a:t>
            </a:r>
          </a:p>
          <a:p>
            <a:pPr eaLnBrk="0" hangingPunct="0">
              <a:lnSpc>
                <a:spcPct val="130000"/>
              </a:lnSpc>
            </a:pPr>
            <a:r>
              <a:rPr kumimoji="0" lang="zh-CN" altLang="en-US" sz="2200">
                <a:latin typeface="宋体" pitchFamily="2" charset="-122"/>
                <a:sym typeface="Wingdings" pitchFamily="2" charset="2"/>
              </a:rPr>
              <a:t>          能力，作决定时思前想后，综合考虑各方面</a:t>
            </a:r>
          </a:p>
          <a:p>
            <a:pPr eaLnBrk="0" hangingPunct="0">
              <a:lnSpc>
                <a:spcPct val="130000"/>
              </a:lnSpc>
            </a:pPr>
            <a:r>
              <a:rPr kumimoji="0" lang="zh-CN" altLang="en-US" sz="2200">
                <a:latin typeface="宋体" pitchFamily="2" charset="-122"/>
                <a:sym typeface="Wingdings" pitchFamily="2" charset="2"/>
              </a:rPr>
              <a:t>          因素谨慎决策，好的监督者几乎从不出错。</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2676"/>
                                        </p:tgtEl>
                                        <p:attrNameLst>
                                          <p:attrName>style.visibility</p:attrName>
                                        </p:attrNameLst>
                                      </p:cBhvr>
                                      <p:to>
                                        <p:strVal val="visible"/>
                                      </p:to>
                                    </p:set>
                                    <p:animEffect transition="in" filter="blinds(horizontal)">
                                      <p:cBhvr>
                                        <p:cTn id="7" dur="500"/>
                                        <p:tgtEl>
                                          <p:spTgt spid="16926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92675"/>
                                        </p:tgtEl>
                                        <p:attrNameLst>
                                          <p:attrName>style.visibility</p:attrName>
                                        </p:attrNameLst>
                                      </p:cBhvr>
                                      <p:to>
                                        <p:strVal val="visible"/>
                                      </p:to>
                                    </p:set>
                                    <p:animEffect transition="in" filter="blinds(horizontal)">
                                      <p:cBhvr>
                                        <p:cTn id="12" dur="500"/>
                                        <p:tgtEl>
                                          <p:spTgt spid="1692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2675" grpId="0" autoUpdateAnimBg="0"/>
      <p:bldP spid="1692676"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698" name="Rectangle 1026"/>
          <p:cNvSpPr>
            <a:spLocks noGrp="1" noChangeArrowheads="1"/>
          </p:cNvSpPr>
          <p:nvPr>
            <p:ph type="title"/>
          </p:nvPr>
        </p:nvSpPr>
        <p:spPr>
          <a:xfrm>
            <a:off x="1043755" y="332785"/>
            <a:ext cx="2886075"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监督者</a:t>
            </a:r>
          </a:p>
        </p:txBody>
      </p:sp>
      <p:sp>
        <p:nvSpPr>
          <p:cNvPr id="1693699" name="Text Box 1027"/>
          <p:cNvSpPr txBox="1">
            <a:spLocks noChangeArrowheads="1"/>
          </p:cNvSpPr>
          <p:nvPr/>
        </p:nvSpPr>
        <p:spPr bwMode="auto">
          <a:xfrm>
            <a:off x="685800" y="4383088"/>
            <a:ext cx="8001000" cy="493712"/>
          </a:xfrm>
          <a:prstGeom prst="rect">
            <a:avLst/>
          </a:prstGeom>
          <a:noFill/>
          <a:ln w="12700" cap="sq">
            <a:noFill/>
            <a:miter lim="800000"/>
            <a:headEnd type="none" w="sm" len="sm"/>
            <a:tailEnd type="none" w="sm" len="sm"/>
          </a:ln>
          <a:effectLst/>
        </p:spPr>
        <p:txBody>
          <a:bodyPr>
            <a:spAutoFit/>
          </a:bodyPr>
          <a:lstStyle/>
          <a:p>
            <a:pPr eaLnBrk="0" hangingPunct="0">
              <a:lnSpc>
                <a:spcPct val="120000"/>
              </a:lnSpc>
            </a:pPr>
            <a:r>
              <a:rPr kumimoji="0" lang="zh-CN" altLang="en-US" sz="2200">
                <a:latin typeface="宋体" pitchFamily="2" charset="-122"/>
                <a:sym typeface="Wingdings" pitchFamily="2" charset="2"/>
              </a:rPr>
              <a:t>   优    点：冷静，判断、辨别能力强                                                      </a:t>
            </a:r>
          </a:p>
        </p:txBody>
      </p:sp>
      <p:sp>
        <p:nvSpPr>
          <p:cNvPr id="1693700" name="Text Box 1028"/>
          <p:cNvSpPr txBox="1">
            <a:spLocks noChangeArrowheads="1"/>
          </p:cNvSpPr>
          <p:nvPr/>
        </p:nvSpPr>
        <p:spPr bwMode="auto">
          <a:xfrm>
            <a:off x="977900" y="5113338"/>
            <a:ext cx="6723063" cy="1363662"/>
          </a:xfrm>
          <a:prstGeom prst="rect">
            <a:avLst/>
          </a:prstGeom>
          <a:noFill/>
          <a:ln w="12700" cap="sq">
            <a:noFill/>
            <a:miter lim="800000"/>
            <a:headEnd type="none" w="sm" len="sm"/>
            <a:tailEnd type="none" w="sm" len="sm"/>
          </a:ln>
          <a:effectLst/>
        </p:spPr>
        <p:txBody>
          <a:bodyPr wrap="none">
            <a:spAutoFit/>
          </a:bodyPr>
          <a:lstStyle/>
          <a:p>
            <a:pPr eaLnBrk="0" hangingPunct="0">
              <a:lnSpc>
                <a:spcPct val="140000"/>
              </a:lnSpc>
            </a:pPr>
            <a:r>
              <a:rPr kumimoji="0" lang="zh-CN" altLang="en-US" sz="2200">
                <a:latin typeface="宋体" pitchFamily="2" charset="-122"/>
                <a:sym typeface="Wingdings" pitchFamily="2" charset="2"/>
              </a:rPr>
              <a:t> 缺    点：缺少鼓舞他人的能力和热情；毫无逻辑地</a:t>
            </a:r>
          </a:p>
          <a:p>
            <a:pPr eaLnBrk="0" hangingPunct="0">
              <a:lnSpc>
                <a:spcPct val="140000"/>
              </a:lnSpc>
            </a:pPr>
            <a:r>
              <a:rPr kumimoji="0" lang="zh-CN" altLang="en-US" sz="2200">
                <a:latin typeface="宋体" pitchFamily="2" charset="-122"/>
                <a:sym typeface="Wingdings" pitchFamily="2" charset="2"/>
              </a:rPr>
              <a:t>           挖苦、讽刺别人</a:t>
            </a:r>
          </a:p>
          <a:p>
            <a:pPr eaLnBrk="0" hangingPunct="0"/>
            <a:endParaRPr kumimoji="0" lang="zh-CN" altLang="en-US" sz="2200">
              <a:solidFill>
                <a:srgbClr val="0000FF"/>
              </a:solidFill>
              <a:latin typeface="Times New Roman" pitchFamily="18" charset="0"/>
            </a:endParaRPr>
          </a:p>
        </p:txBody>
      </p:sp>
      <p:sp>
        <p:nvSpPr>
          <p:cNvPr id="1693701" name="Text Box 1029"/>
          <p:cNvSpPr txBox="1">
            <a:spLocks noChangeArrowheads="1"/>
          </p:cNvSpPr>
          <p:nvPr/>
        </p:nvSpPr>
        <p:spPr bwMode="auto">
          <a:xfrm>
            <a:off x="1066800" y="2057400"/>
            <a:ext cx="7086600" cy="1965325"/>
          </a:xfrm>
          <a:prstGeom prst="rect">
            <a:avLst/>
          </a:prstGeom>
          <a:noFill/>
          <a:ln w="12700" cap="sq">
            <a:noFill/>
            <a:miter lim="800000"/>
            <a:headEnd type="none" w="sm" len="sm"/>
            <a:tailEnd type="none" w="sm" len="sm"/>
          </a:ln>
          <a:effectLst/>
        </p:spPr>
        <p:txBody>
          <a:bodyPr>
            <a:spAutoFit/>
          </a:bodyPr>
          <a:lstStyle/>
          <a:p>
            <a:pPr eaLnBrk="0" hangingPunct="0">
              <a:lnSpc>
                <a:spcPct val="140000"/>
              </a:lnSpc>
            </a:pPr>
            <a:r>
              <a:rPr kumimoji="0" lang="zh-CN" altLang="en-US" sz="2200">
                <a:latin typeface="宋体" pitchFamily="2" charset="-122"/>
                <a:sym typeface="Wingdings" pitchFamily="2" charset="2"/>
              </a:rPr>
              <a:t>作    用：监督者善于分析和评价，善于权衡利弊来选</a:t>
            </a:r>
          </a:p>
          <a:p>
            <a:pPr eaLnBrk="0" hangingPunct="0">
              <a:lnSpc>
                <a:spcPct val="140000"/>
              </a:lnSpc>
            </a:pPr>
            <a:r>
              <a:rPr kumimoji="0" lang="zh-CN" altLang="en-US" sz="2200">
                <a:latin typeface="宋体" pitchFamily="2" charset="-122"/>
                <a:sym typeface="Wingdings" pitchFamily="2" charset="2"/>
              </a:rPr>
              <a:t>          择方案，许多监督者处于企业的战略性位置</a:t>
            </a:r>
          </a:p>
          <a:p>
            <a:pPr eaLnBrk="0" hangingPunct="0">
              <a:lnSpc>
                <a:spcPct val="140000"/>
              </a:lnSpc>
            </a:pPr>
            <a:r>
              <a:rPr kumimoji="0" lang="zh-CN" altLang="en-US" sz="2200">
                <a:latin typeface="宋体" pitchFamily="2" charset="-122"/>
                <a:sym typeface="Wingdings" pitchFamily="2" charset="2"/>
              </a:rPr>
              <a:t>          他们往往在组织的几个关键性决策方面谨慎</a:t>
            </a:r>
          </a:p>
          <a:p>
            <a:pPr eaLnBrk="0" hangingPunct="0">
              <a:lnSpc>
                <a:spcPct val="140000"/>
              </a:lnSpc>
            </a:pPr>
            <a:r>
              <a:rPr kumimoji="0" lang="zh-CN" altLang="en-US" sz="2200">
                <a:latin typeface="宋体" pitchFamily="2" charset="-122"/>
                <a:sym typeface="Wingdings" pitchFamily="2" charset="2"/>
              </a:rPr>
              <a:t>          决策和从不出错而最终获得成功。</a:t>
            </a:r>
            <a:endParaRPr kumimoji="0" lang="zh-CN" altLang="en-US" sz="2200">
              <a:solidFill>
                <a:srgbClr val="0000FF"/>
              </a:solidFill>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3701"/>
                                        </p:tgtEl>
                                        <p:attrNameLst>
                                          <p:attrName>style.visibility</p:attrName>
                                        </p:attrNameLst>
                                      </p:cBhvr>
                                      <p:to>
                                        <p:strVal val="visible"/>
                                      </p:to>
                                    </p:set>
                                    <p:animEffect transition="in" filter="blinds(horizontal)">
                                      <p:cBhvr>
                                        <p:cTn id="7" dur="500"/>
                                        <p:tgtEl>
                                          <p:spTgt spid="16937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93699"/>
                                        </p:tgtEl>
                                        <p:attrNameLst>
                                          <p:attrName>style.visibility</p:attrName>
                                        </p:attrNameLst>
                                      </p:cBhvr>
                                      <p:to>
                                        <p:strVal val="visible"/>
                                      </p:to>
                                    </p:set>
                                    <p:anim calcmode="lin" valueType="num">
                                      <p:cBhvr additive="base">
                                        <p:cTn id="12" dur="500" fill="hold"/>
                                        <p:tgtEl>
                                          <p:spTgt spid="1693699"/>
                                        </p:tgtEl>
                                        <p:attrNameLst>
                                          <p:attrName>ppt_x</p:attrName>
                                        </p:attrNameLst>
                                      </p:cBhvr>
                                      <p:tavLst>
                                        <p:tav tm="0">
                                          <p:val>
                                            <p:strVal val="0-#ppt_w/2"/>
                                          </p:val>
                                        </p:tav>
                                        <p:tav tm="100000">
                                          <p:val>
                                            <p:strVal val="#ppt_x"/>
                                          </p:val>
                                        </p:tav>
                                      </p:tavLst>
                                    </p:anim>
                                    <p:anim calcmode="lin" valueType="num">
                                      <p:cBhvr additive="base">
                                        <p:cTn id="13" dur="500" fill="hold"/>
                                        <p:tgtEl>
                                          <p:spTgt spid="169369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93700"/>
                                        </p:tgtEl>
                                        <p:attrNameLst>
                                          <p:attrName>style.visibility</p:attrName>
                                        </p:attrNameLst>
                                      </p:cBhvr>
                                      <p:to>
                                        <p:strVal val="visible"/>
                                      </p:to>
                                    </p:set>
                                    <p:anim calcmode="lin" valueType="num">
                                      <p:cBhvr additive="base">
                                        <p:cTn id="18" dur="500" fill="hold"/>
                                        <p:tgtEl>
                                          <p:spTgt spid="1693700"/>
                                        </p:tgtEl>
                                        <p:attrNameLst>
                                          <p:attrName>ppt_x</p:attrName>
                                        </p:attrNameLst>
                                      </p:cBhvr>
                                      <p:tavLst>
                                        <p:tav tm="0">
                                          <p:val>
                                            <p:strVal val="0-#ppt_w/2"/>
                                          </p:val>
                                        </p:tav>
                                        <p:tav tm="100000">
                                          <p:val>
                                            <p:strVal val="#ppt_x"/>
                                          </p:val>
                                        </p:tav>
                                      </p:tavLst>
                                    </p:anim>
                                    <p:anim calcmode="lin" valueType="num">
                                      <p:cBhvr additive="base">
                                        <p:cTn id="19" dur="500" fill="hold"/>
                                        <p:tgtEl>
                                          <p:spTgt spid="16937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3699" grpId="0" autoUpdateAnimBg="0"/>
      <p:bldP spid="1693700" grpId="0" autoUpdateAnimBg="0"/>
      <p:bldP spid="1693701"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722" name="Rectangle 1026"/>
          <p:cNvSpPr>
            <a:spLocks noGrp="1" noChangeArrowheads="1"/>
          </p:cNvSpPr>
          <p:nvPr>
            <p:ph type="title"/>
          </p:nvPr>
        </p:nvSpPr>
        <p:spPr>
          <a:xfrm>
            <a:off x="1043755" y="334499"/>
            <a:ext cx="2657475"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凝聚者</a:t>
            </a:r>
          </a:p>
        </p:txBody>
      </p:sp>
      <p:sp>
        <p:nvSpPr>
          <p:cNvPr id="1694723" name="Text Box 1027"/>
          <p:cNvSpPr txBox="1">
            <a:spLocks noChangeArrowheads="1"/>
          </p:cNvSpPr>
          <p:nvPr/>
        </p:nvSpPr>
        <p:spPr bwMode="auto">
          <a:xfrm>
            <a:off x="990600" y="4678363"/>
            <a:ext cx="5876925" cy="427037"/>
          </a:xfrm>
          <a:prstGeom prst="rect">
            <a:avLst/>
          </a:prstGeom>
          <a:noFill/>
          <a:ln w="12700" cap="sq">
            <a:noFill/>
            <a:miter lim="800000"/>
            <a:headEnd type="none" w="sm" len="sm"/>
            <a:tailEnd type="none" w="sm" len="sm"/>
          </a:ln>
          <a:effectLst/>
        </p:spPr>
        <p:txBody>
          <a:bodyPr wrap="none">
            <a:spAutoFit/>
          </a:bodyPr>
          <a:lstStyle/>
          <a:p>
            <a:pPr algn="ctr" eaLnBrk="0" hangingPunct="0"/>
            <a:r>
              <a:rPr kumimoji="0" lang="zh-CN" altLang="en-US" sz="2200">
                <a:latin typeface="宋体" pitchFamily="2" charset="-122"/>
                <a:sym typeface="Wingdings" pitchFamily="2" charset="2"/>
              </a:rPr>
              <a:t>典型特征：合作性强，性情温和，敏感       </a:t>
            </a:r>
          </a:p>
        </p:txBody>
      </p:sp>
      <p:sp>
        <p:nvSpPr>
          <p:cNvPr id="1694724" name="Text Box 1028"/>
          <p:cNvSpPr txBox="1">
            <a:spLocks noChangeArrowheads="1"/>
          </p:cNvSpPr>
          <p:nvPr/>
        </p:nvSpPr>
        <p:spPr bwMode="auto">
          <a:xfrm>
            <a:off x="1030288" y="2011363"/>
            <a:ext cx="7104062" cy="2266950"/>
          </a:xfrm>
          <a:prstGeom prst="rect">
            <a:avLst/>
          </a:prstGeom>
          <a:noFill/>
          <a:ln w="12700" cap="sq">
            <a:noFill/>
            <a:miter lim="800000"/>
            <a:headEnd type="none" w="sm" len="sm"/>
            <a:tailEnd type="none" w="sm" len="sm"/>
          </a:ln>
          <a:effectLst/>
        </p:spPr>
        <p:txBody>
          <a:bodyPr>
            <a:spAutoFit/>
          </a:bodyPr>
          <a:lstStyle/>
          <a:p>
            <a:pPr eaLnBrk="0" hangingPunct="0">
              <a:lnSpc>
                <a:spcPct val="130000"/>
              </a:lnSpc>
            </a:pPr>
            <a:r>
              <a:rPr kumimoji="0" lang="zh-CN" altLang="en-US" sz="2200">
                <a:latin typeface="宋体" pitchFamily="2" charset="-122"/>
                <a:sym typeface="Wingdings" pitchFamily="2" charset="2"/>
              </a:rPr>
              <a:t>角色描述：是团队中最积极的成员。他们温文尔雅，善</a:t>
            </a:r>
          </a:p>
          <a:p>
            <a:pPr eaLnBrk="0" hangingPunct="0">
              <a:lnSpc>
                <a:spcPct val="130000"/>
              </a:lnSpc>
            </a:pPr>
            <a:r>
              <a:rPr kumimoji="0" lang="zh-CN" altLang="en-US" sz="2200">
                <a:latin typeface="宋体" pitchFamily="2" charset="-122"/>
                <a:sym typeface="Wingdings" pitchFamily="2" charset="2"/>
              </a:rPr>
              <a:t>          于与人打交道，善解人意，关心他人，处事</a:t>
            </a:r>
          </a:p>
          <a:p>
            <a:pPr eaLnBrk="0" hangingPunct="0">
              <a:lnSpc>
                <a:spcPct val="130000"/>
              </a:lnSpc>
            </a:pPr>
            <a:r>
              <a:rPr kumimoji="0" lang="zh-CN" altLang="en-US" sz="2200">
                <a:latin typeface="宋体" pitchFamily="2" charset="-122"/>
                <a:sym typeface="Wingdings" pitchFamily="2" charset="2"/>
              </a:rPr>
              <a:t>          灵活；很容易把自己同化到群体中，去适应</a:t>
            </a:r>
          </a:p>
          <a:p>
            <a:pPr eaLnBrk="0" hangingPunct="0">
              <a:lnSpc>
                <a:spcPct val="130000"/>
              </a:lnSpc>
            </a:pPr>
            <a:r>
              <a:rPr kumimoji="0" lang="zh-CN" altLang="en-US" sz="2200">
                <a:latin typeface="宋体" pitchFamily="2" charset="-122"/>
                <a:sym typeface="Wingdings" pitchFamily="2" charset="2"/>
              </a:rPr>
              <a:t>          环境凝聚者是群体中最听话的人，对任何人</a:t>
            </a:r>
          </a:p>
          <a:p>
            <a:pPr eaLnBrk="0" hangingPunct="0">
              <a:lnSpc>
                <a:spcPct val="130000"/>
              </a:lnSpc>
            </a:pPr>
            <a:r>
              <a:rPr kumimoji="0" lang="zh-CN" altLang="en-US" sz="2200">
                <a:latin typeface="宋体" pitchFamily="2" charset="-122"/>
                <a:sym typeface="Wingdings" pitchFamily="2" charset="2"/>
              </a:rPr>
              <a:t>          都没有威胁，因而也最受欢迎。</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4724"/>
                                        </p:tgtEl>
                                        <p:attrNameLst>
                                          <p:attrName>style.visibility</p:attrName>
                                        </p:attrNameLst>
                                      </p:cBhvr>
                                      <p:to>
                                        <p:strVal val="visible"/>
                                      </p:to>
                                    </p:set>
                                    <p:animEffect transition="in" filter="blinds(horizontal)">
                                      <p:cBhvr>
                                        <p:cTn id="7" dur="500"/>
                                        <p:tgtEl>
                                          <p:spTgt spid="16947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94723"/>
                                        </p:tgtEl>
                                        <p:attrNameLst>
                                          <p:attrName>style.visibility</p:attrName>
                                        </p:attrNameLst>
                                      </p:cBhvr>
                                      <p:to>
                                        <p:strVal val="visible"/>
                                      </p:to>
                                    </p:set>
                                    <p:animEffect transition="in" filter="blinds(horizontal)">
                                      <p:cBhvr>
                                        <p:cTn id="12" dur="500"/>
                                        <p:tgtEl>
                                          <p:spTgt spid="1694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4723" grpId="0" autoUpdateAnimBg="0"/>
      <p:bldP spid="1694724" grpId="0"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Rectangle 1026"/>
          <p:cNvSpPr>
            <a:spLocks noGrp="1" noChangeArrowheads="1"/>
          </p:cNvSpPr>
          <p:nvPr>
            <p:ph type="title"/>
          </p:nvPr>
        </p:nvSpPr>
        <p:spPr>
          <a:xfrm>
            <a:off x="1043755" y="332785"/>
            <a:ext cx="2581275"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凝聚者</a:t>
            </a:r>
          </a:p>
        </p:txBody>
      </p:sp>
      <p:sp>
        <p:nvSpPr>
          <p:cNvPr id="1695747" name="Text Box 1027"/>
          <p:cNvSpPr txBox="1">
            <a:spLocks noChangeArrowheads="1"/>
          </p:cNvSpPr>
          <p:nvPr/>
        </p:nvSpPr>
        <p:spPr bwMode="auto">
          <a:xfrm>
            <a:off x="685800" y="4133850"/>
            <a:ext cx="8001000" cy="895350"/>
          </a:xfrm>
          <a:prstGeom prst="rect">
            <a:avLst/>
          </a:prstGeom>
          <a:noFill/>
          <a:ln w="12700" cap="sq">
            <a:noFill/>
            <a:miter lim="800000"/>
            <a:headEnd type="none" w="sm" len="sm"/>
            <a:tailEnd type="none" w="sm" len="sm"/>
          </a:ln>
          <a:effectLst/>
        </p:spPr>
        <p:txBody>
          <a:bodyPr>
            <a:spAutoFit/>
          </a:bodyPr>
          <a:lstStyle/>
          <a:p>
            <a:pPr eaLnBrk="0" hangingPunct="0">
              <a:lnSpc>
                <a:spcPct val="120000"/>
              </a:lnSpc>
            </a:pPr>
            <a:r>
              <a:rPr kumimoji="0" lang="zh-CN" altLang="en-US" sz="2200">
                <a:latin typeface="宋体" pitchFamily="2" charset="-122"/>
                <a:sym typeface="Wingdings" pitchFamily="2" charset="2"/>
              </a:rPr>
              <a:t>   优    点：随机应变，善于化解各种矛盾，促进团队</a:t>
            </a:r>
          </a:p>
          <a:p>
            <a:pPr eaLnBrk="0" hangingPunct="0">
              <a:lnSpc>
                <a:spcPct val="120000"/>
              </a:lnSpc>
            </a:pPr>
            <a:r>
              <a:rPr kumimoji="0" lang="zh-CN" altLang="en-US" sz="2200">
                <a:latin typeface="宋体" pitchFamily="2" charset="-122"/>
                <a:sym typeface="Wingdings" pitchFamily="2" charset="2"/>
              </a:rPr>
              <a:t>             精神                                                      </a:t>
            </a:r>
          </a:p>
        </p:txBody>
      </p:sp>
      <p:sp>
        <p:nvSpPr>
          <p:cNvPr id="1695748" name="Text Box 1028"/>
          <p:cNvSpPr txBox="1">
            <a:spLocks noChangeArrowheads="1"/>
          </p:cNvSpPr>
          <p:nvPr/>
        </p:nvSpPr>
        <p:spPr bwMode="auto">
          <a:xfrm>
            <a:off x="979488" y="5154613"/>
            <a:ext cx="6183312" cy="560387"/>
          </a:xfrm>
          <a:prstGeom prst="rect">
            <a:avLst/>
          </a:prstGeom>
          <a:noFill/>
          <a:ln w="12700" cap="sq">
            <a:noFill/>
            <a:miter lim="800000"/>
            <a:headEnd type="none" w="sm" len="sm"/>
            <a:tailEnd type="none" w="sm" len="sm"/>
          </a:ln>
          <a:effectLst/>
        </p:spPr>
        <p:txBody>
          <a:bodyPr wrap="none">
            <a:spAutoFit/>
          </a:bodyPr>
          <a:lstStyle/>
          <a:p>
            <a:pPr eaLnBrk="0" hangingPunct="0">
              <a:lnSpc>
                <a:spcPct val="140000"/>
              </a:lnSpc>
            </a:pPr>
            <a:r>
              <a:rPr kumimoji="0" lang="zh-CN" altLang="en-US" sz="2200">
                <a:latin typeface="宋体" pitchFamily="2" charset="-122"/>
                <a:sym typeface="Wingdings" pitchFamily="2" charset="2"/>
              </a:rPr>
              <a:t> 缺    点：在危机时刻优柔寡断；不愿承担压力</a:t>
            </a:r>
            <a:endParaRPr kumimoji="0" lang="zh-CN" altLang="en-US" sz="2200">
              <a:solidFill>
                <a:srgbClr val="0000FF"/>
              </a:solidFill>
              <a:latin typeface="Times New Roman" pitchFamily="18" charset="0"/>
            </a:endParaRPr>
          </a:p>
        </p:txBody>
      </p:sp>
      <p:sp>
        <p:nvSpPr>
          <p:cNvPr id="1695749" name="Text Box 1029"/>
          <p:cNvSpPr txBox="1">
            <a:spLocks noChangeArrowheads="1"/>
          </p:cNvSpPr>
          <p:nvPr/>
        </p:nvSpPr>
        <p:spPr bwMode="auto">
          <a:xfrm>
            <a:off x="1066800" y="2057400"/>
            <a:ext cx="7086600" cy="1965325"/>
          </a:xfrm>
          <a:prstGeom prst="rect">
            <a:avLst/>
          </a:prstGeom>
          <a:noFill/>
          <a:ln w="12700" cap="sq">
            <a:noFill/>
            <a:miter lim="800000"/>
            <a:headEnd type="none" w="sm" len="sm"/>
            <a:tailEnd type="none" w="sm" len="sm"/>
          </a:ln>
          <a:effectLst/>
        </p:spPr>
        <p:txBody>
          <a:bodyPr>
            <a:spAutoFit/>
          </a:bodyPr>
          <a:lstStyle/>
          <a:p>
            <a:pPr eaLnBrk="0" hangingPunct="0">
              <a:lnSpc>
                <a:spcPct val="140000"/>
              </a:lnSpc>
            </a:pPr>
            <a:r>
              <a:rPr kumimoji="0" lang="zh-CN" altLang="en-US" sz="2200">
                <a:latin typeface="宋体" pitchFamily="2" charset="-122"/>
                <a:sym typeface="Wingdings" pitchFamily="2" charset="2"/>
              </a:rPr>
              <a:t>作    用：凝聚者善于调和各种人际关系，在冲突环境</a:t>
            </a:r>
          </a:p>
          <a:p>
            <a:pPr eaLnBrk="0" hangingPunct="0">
              <a:lnSpc>
                <a:spcPct val="140000"/>
              </a:lnSpc>
            </a:pPr>
            <a:r>
              <a:rPr kumimoji="0" lang="zh-CN" altLang="en-US" sz="2200">
                <a:latin typeface="宋体" pitchFamily="2" charset="-122"/>
                <a:sym typeface="Wingdings" pitchFamily="2" charset="2"/>
              </a:rPr>
              <a:t>          中其社交和理解能力会成为资本；凝聚者信</a:t>
            </a:r>
          </a:p>
          <a:p>
            <a:pPr eaLnBrk="0" hangingPunct="0">
              <a:lnSpc>
                <a:spcPct val="140000"/>
              </a:lnSpc>
            </a:pPr>
            <a:r>
              <a:rPr kumimoji="0" lang="zh-CN" altLang="en-US" sz="2200">
                <a:latin typeface="宋体" pitchFamily="2" charset="-122"/>
                <a:sym typeface="Wingdings" pitchFamily="2" charset="2"/>
              </a:rPr>
              <a:t>          奉</a:t>
            </a:r>
            <a:r>
              <a:rPr kumimoji="0" lang="zh-CN" altLang="en-US" sz="2200">
                <a:latin typeface="Times New Roman"/>
                <a:sym typeface="Wingdings" pitchFamily="2" charset="2"/>
              </a:rPr>
              <a:t>“</a:t>
            </a:r>
            <a:r>
              <a:rPr kumimoji="0" lang="zh-CN" altLang="en-US" sz="2200">
                <a:latin typeface="宋体" pitchFamily="2" charset="-122"/>
                <a:sym typeface="Wingdings" pitchFamily="2" charset="2"/>
              </a:rPr>
              <a:t>和为贵</a:t>
            </a:r>
            <a:r>
              <a:rPr kumimoji="0" lang="zh-CN" altLang="en-US" sz="2200">
                <a:latin typeface="Times New Roman"/>
                <a:sym typeface="Wingdings" pitchFamily="2" charset="2"/>
              </a:rPr>
              <a:t>”</a:t>
            </a:r>
            <a:r>
              <a:rPr kumimoji="0" lang="zh-CN" altLang="en-US" sz="2200">
                <a:latin typeface="宋体" pitchFamily="2" charset="-122"/>
                <a:sym typeface="Wingdings" pitchFamily="2" charset="2"/>
              </a:rPr>
              <a:t>，有他们在的时候，人们能协作</a:t>
            </a:r>
          </a:p>
          <a:p>
            <a:pPr eaLnBrk="0" hangingPunct="0">
              <a:lnSpc>
                <a:spcPct val="140000"/>
              </a:lnSpc>
            </a:pPr>
            <a:r>
              <a:rPr kumimoji="0" lang="zh-CN" altLang="en-US" sz="2200">
                <a:latin typeface="宋体" pitchFamily="2" charset="-122"/>
                <a:sym typeface="Wingdings" pitchFamily="2" charset="2"/>
              </a:rPr>
              <a:t>          得更好，团队士气更高。</a:t>
            </a:r>
            <a:endParaRPr kumimoji="0" lang="zh-CN" altLang="en-US" sz="2200">
              <a:solidFill>
                <a:srgbClr val="0000FF"/>
              </a:solidFill>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5749"/>
                                        </p:tgtEl>
                                        <p:attrNameLst>
                                          <p:attrName>style.visibility</p:attrName>
                                        </p:attrNameLst>
                                      </p:cBhvr>
                                      <p:to>
                                        <p:strVal val="visible"/>
                                      </p:to>
                                    </p:set>
                                    <p:animEffect transition="in" filter="blinds(horizontal)">
                                      <p:cBhvr>
                                        <p:cTn id="7" dur="500"/>
                                        <p:tgtEl>
                                          <p:spTgt spid="16957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95747"/>
                                        </p:tgtEl>
                                        <p:attrNameLst>
                                          <p:attrName>style.visibility</p:attrName>
                                        </p:attrNameLst>
                                      </p:cBhvr>
                                      <p:to>
                                        <p:strVal val="visible"/>
                                      </p:to>
                                    </p:set>
                                    <p:anim calcmode="lin" valueType="num">
                                      <p:cBhvr additive="base">
                                        <p:cTn id="12" dur="500" fill="hold"/>
                                        <p:tgtEl>
                                          <p:spTgt spid="1695747"/>
                                        </p:tgtEl>
                                        <p:attrNameLst>
                                          <p:attrName>ppt_x</p:attrName>
                                        </p:attrNameLst>
                                      </p:cBhvr>
                                      <p:tavLst>
                                        <p:tav tm="0">
                                          <p:val>
                                            <p:strVal val="0-#ppt_w/2"/>
                                          </p:val>
                                        </p:tav>
                                        <p:tav tm="100000">
                                          <p:val>
                                            <p:strVal val="#ppt_x"/>
                                          </p:val>
                                        </p:tav>
                                      </p:tavLst>
                                    </p:anim>
                                    <p:anim calcmode="lin" valueType="num">
                                      <p:cBhvr additive="base">
                                        <p:cTn id="13" dur="500" fill="hold"/>
                                        <p:tgtEl>
                                          <p:spTgt spid="169574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95748"/>
                                        </p:tgtEl>
                                        <p:attrNameLst>
                                          <p:attrName>style.visibility</p:attrName>
                                        </p:attrNameLst>
                                      </p:cBhvr>
                                      <p:to>
                                        <p:strVal val="visible"/>
                                      </p:to>
                                    </p:set>
                                    <p:anim calcmode="lin" valueType="num">
                                      <p:cBhvr additive="base">
                                        <p:cTn id="18" dur="500" fill="hold"/>
                                        <p:tgtEl>
                                          <p:spTgt spid="1695748"/>
                                        </p:tgtEl>
                                        <p:attrNameLst>
                                          <p:attrName>ppt_x</p:attrName>
                                        </p:attrNameLst>
                                      </p:cBhvr>
                                      <p:tavLst>
                                        <p:tav tm="0">
                                          <p:val>
                                            <p:strVal val="0-#ppt_w/2"/>
                                          </p:val>
                                        </p:tav>
                                        <p:tav tm="100000">
                                          <p:val>
                                            <p:strVal val="#ppt_x"/>
                                          </p:val>
                                        </p:tav>
                                      </p:tavLst>
                                    </p:anim>
                                    <p:anim calcmode="lin" valueType="num">
                                      <p:cBhvr additive="base">
                                        <p:cTn id="19" dur="500" fill="hold"/>
                                        <p:tgtEl>
                                          <p:spTgt spid="16957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7" grpId="0" autoUpdateAnimBg="0"/>
      <p:bldP spid="1695748" grpId="0" autoUpdateAnimBg="0"/>
      <p:bldP spid="169574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86250" y="1643063"/>
            <a:ext cx="4429125" cy="4500562"/>
          </a:xfrm>
          <a:prstGeom prst="rect">
            <a:avLst/>
          </a:prstGeom>
          <a:noFill/>
        </p:spPr>
        <p:txBody>
          <a:bodyPr/>
          <a:lstStyle/>
          <a:p>
            <a:pPr>
              <a:lnSpc>
                <a:spcPts val="6700"/>
              </a:lnSpc>
              <a:buFont typeface="Wingdings" pitchFamily="2" charset="2"/>
              <a:buChar char="u"/>
              <a:defRPr/>
            </a:pPr>
            <a:r>
              <a:rPr lang="zh-CN" altLang="en-US" sz="2800" dirty="0" smtClean="0">
                <a:latin typeface="宋体" pitchFamily="2" charset="-122"/>
              </a:rPr>
              <a:t>拉</a:t>
            </a:r>
            <a:r>
              <a:rPr lang="zh-CN" altLang="en-US" sz="2800" dirty="0">
                <a:latin typeface="宋体" pitchFamily="2" charset="-122"/>
              </a:rPr>
              <a:t>帮结派，自立山头</a:t>
            </a:r>
            <a:endParaRPr lang="en-US" altLang="zh-CN" sz="2800" dirty="0">
              <a:latin typeface="宋体" pitchFamily="2" charset="-122"/>
            </a:endParaRPr>
          </a:p>
          <a:p>
            <a:pPr>
              <a:lnSpc>
                <a:spcPts val="6700"/>
              </a:lnSpc>
              <a:buFont typeface="Wingdings" pitchFamily="2" charset="2"/>
              <a:buChar char="u"/>
              <a:defRPr/>
            </a:pPr>
            <a:r>
              <a:rPr lang="zh-CN" altLang="en-US" sz="2800" dirty="0" smtClean="0">
                <a:latin typeface="宋体" pitchFamily="2" charset="-122"/>
              </a:rPr>
              <a:t>泄</a:t>
            </a:r>
            <a:r>
              <a:rPr lang="zh-CN" altLang="en-US" sz="2800" dirty="0">
                <a:latin typeface="宋体" pitchFamily="2" charset="-122"/>
              </a:rPr>
              <a:t>露商业机密，离职后甚至回原公司挖角</a:t>
            </a:r>
            <a:endParaRPr lang="en-US" altLang="zh-CN" sz="2800" dirty="0">
              <a:latin typeface="宋体" pitchFamily="2" charset="-122"/>
            </a:endParaRPr>
          </a:p>
          <a:p>
            <a:pPr>
              <a:lnSpc>
                <a:spcPts val="6700"/>
              </a:lnSpc>
              <a:buFont typeface="Wingdings" pitchFamily="2" charset="2"/>
              <a:buChar char="u"/>
              <a:defRPr/>
            </a:pPr>
            <a:r>
              <a:rPr lang="zh-CN" altLang="en-US" sz="2800" dirty="0" smtClean="0">
                <a:solidFill>
                  <a:srgbClr val="000000"/>
                </a:solidFill>
                <a:latin typeface="宋体" pitchFamily="2" charset="-122"/>
              </a:rPr>
              <a:t>利</a:t>
            </a:r>
            <a:r>
              <a:rPr lang="zh-CN" altLang="en-US" sz="2800" dirty="0">
                <a:solidFill>
                  <a:srgbClr val="000000"/>
                </a:solidFill>
                <a:latin typeface="宋体" pitchFamily="2" charset="-122"/>
              </a:rPr>
              <a:t>用职业便利做缺德乃至违法的事情</a:t>
            </a:r>
            <a:endParaRPr lang="en-US" altLang="zh-CN" sz="2800" dirty="0">
              <a:solidFill>
                <a:srgbClr val="000000"/>
              </a:solidFill>
              <a:latin typeface="宋体" pitchFamily="2" charset="-122"/>
            </a:endParaRPr>
          </a:p>
        </p:txBody>
      </p:sp>
      <p:pic>
        <p:nvPicPr>
          <p:cNvPr id="14344" name="Picture 4" descr="战争,摄影,Y51007,户内,侍从_创意图片_Getty Images China"/>
          <p:cNvPicPr>
            <a:picLocks noChangeAspect="1" noChangeArrowheads="1"/>
          </p:cNvPicPr>
          <p:nvPr/>
        </p:nvPicPr>
        <p:blipFill>
          <a:blip r:embed="rId2" cstate="print"/>
          <a:srcRect/>
          <a:stretch>
            <a:fillRect/>
          </a:stretch>
        </p:blipFill>
        <p:spPr bwMode="auto">
          <a:xfrm>
            <a:off x="500063" y="1785938"/>
            <a:ext cx="3500437" cy="4286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6770" name="Rectangle 2"/>
          <p:cNvSpPr>
            <a:spLocks noGrp="1" noChangeArrowheads="1"/>
          </p:cNvSpPr>
          <p:nvPr>
            <p:ph type="title"/>
          </p:nvPr>
        </p:nvSpPr>
        <p:spPr>
          <a:xfrm>
            <a:off x="1043755" y="334499"/>
            <a:ext cx="2962275"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完美者</a:t>
            </a:r>
          </a:p>
        </p:txBody>
      </p:sp>
      <p:sp>
        <p:nvSpPr>
          <p:cNvPr id="1696771" name="Text Box 3"/>
          <p:cNvSpPr txBox="1">
            <a:spLocks noChangeArrowheads="1"/>
          </p:cNvSpPr>
          <p:nvPr/>
        </p:nvSpPr>
        <p:spPr bwMode="auto">
          <a:xfrm>
            <a:off x="1012825" y="4983163"/>
            <a:ext cx="6454775" cy="427037"/>
          </a:xfrm>
          <a:prstGeom prst="rect">
            <a:avLst/>
          </a:prstGeom>
          <a:noFill/>
          <a:ln w="12700" cap="sq">
            <a:noFill/>
            <a:miter lim="800000"/>
            <a:headEnd type="none" w="sm" len="sm"/>
            <a:tailEnd type="none" w="sm" len="sm"/>
          </a:ln>
          <a:effectLst/>
        </p:spPr>
        <p:txBody>
          <a:bodyPr wrap="none">
            <a:spAutoFit/>
          </a:bodyPr>
          <a:lstStyle/>
          <a:p>
            <a:pPr algn="ctr" eaLnBrk="0" hangingPunct="0"/>
            <a:r>
              <a:rPr kumimoji="0" lang="zh-CN" altLang="en-US" sz="2200">
                <a:latin typeface="宋体" pitchFamily="2" charset="-122"/>
                <a:sym typeface="Wingdings" pitchFamily="2" charset="2"/>
              </a:rPr>
              <a:t>典型特征：埋头苦干，守秩守，尽职尽责，易焦虑 </a:t>
            </a:r>
          </a:p>
        </p:txBody>
      </p:sp>
      <p:sp>
        <p:nvSpPr>
          <p:cNvPr id="1696772" name="Text Box 4"/>
          <p:cNvSpPr txBox="1">
            <a:spLocks noChangeArrowheads="1"/>
          </p:cNvSpPr>
          <p:nvPr/>
        </p:nvSpPr>
        <p:spPr bwMode="auto">
          <a:xfrm>
            <a:off x="1030288" y="2011363"/>
            <a:ext cx="7104062" cy="2701925"/>
          </a:xfrm>
          <a:prstGeom prst="rect">
            <a:avLst/>
          </a:prstGeom>
          <a:noFill/>
          <a:ln w="12700" cap="sq">
            <a:noFill/>
            <a:miter lim="800000"/>
            <a:headEnd type="none" w="sm" len="sm"/>
            <a:tailEnd type="none" w="sm" len="sm"/>
          </a:ln>
          <a:effectLst/>
        </p:spPr>
        <p:txBody>
          <a:bodyPr>
            <a:spAutoFit/>
          </a:bodyPr>
          <a:lstStyle/>
          <a:p>
            <a:pPr eaLnBrk="0" hangingPunct="0">
              <a:lnSpc>
                <a:spcPct val="130000"/>
              </a:lnSpc>
            </a:pPr>
            <a:r>
              <a:rPr kumimoji="0" lang="zh-CN" altLang="en-US" sz="2200">
                <a:latin typeface="宋体" pitchFamily="2" charset="-122"/>
                <a:sym typeface="Wingdings" pitchFamily="2" charset="2"/>
              </a:rPr>
              <a:t>角色描述：具有持之以恒的毅力，做事注重细节，力求</a:t>
            </a:r>
          </a:p>
          <a:p>
            <a:pPr eaLnBrk="0" hangingPunct="0">
              <a:lnSpc>
                <a:spcPct val="130000"/>
              </a:lnSpc>
            </a:pPr>
            <a:r>
              <a:rPr kumimoji="0" lang="zh-CN" altLang="en-US" sz="2200">
                <a:latin typeface="宋体" pitchFamily="2" charset="-122"/>
                <a:sym typeface="Wingdings" pitchFamily="2" charset="2"/>
              </a:rPr>
              <a:t>          完美；完美者性格内向，工作动力源于内心</a:t>
            </a:r>
          </a:p>
          <a:p>
            <a:pPr eaLnBrk="0" hangingPunct="0">
              <a:lnSpc>
                <a:spcPct val="130000"/>
              </a:lnSpc>
            </a:pPr>
            <a:r>
              <a:rPr kumimoji="0" lang="zh-CN" altLang="en-US" sz="2200">
                <a:latin typeface="宋体" pitchFamily="2" charset="-122"/>
                <a:sym typeface="Wingdings" pitchFamily="2" charset="2"/>
              </a:rPr>
              <a:t>          的渴望，几乎不需要外界的刺激；他们不大</a:t>
            </a:r>
          </a:p>
          <a:p>
            <a:pPr eaLnBrk="0" hangingPunct="0">
              <a:lnSpc>
                <a:spcPct val="130000"/>
              </a:lnSpc>
            </a:pPr>
            <a:r>
              <a:rPr kumimoji="0" lang="zh-CN" altLang="en-US" sz="2200">
                <a:latin typeface="宋体" pitchFamily="2" charset="-122"/>
                <a:sym typeface="Wingdings" pitchFamily="2" charset="2"/>
              </a:rPr>
              <a:t>          可能去做那些没有把握的事情；喜欢事必躬</a:t>
            </a:r>
          </a:p>
          <a:p>
            <a:pPr eaLnBrk="0" hangingPunct="0">
              <a:lnSpc>
                <a:spcPct val="130000"/>
              </a:lnSpc>
            </a:pPr>
            <a:r>
              <a:rPr kumimoji="0" lang="zh-CN" altLang="en-US" sz="2200">
                <a:latin typeface="宋体" pitchFamily="2" charset="-122"/>
                <a:sym typeface="Wingdings" pitchFamily="2" charset="2"/>
              </a:rPr>
              <a:t>          亲，不愿授权；他们无法忍受那些做事随随</a:t>
            </a:r>
          </a:p>
          <a:p>
            <a:pPr eaLnBrk="0" hangingPunct="0">
              <a:lnSpc>
                <a:spcPct val="130000"/>
              </a:lnSpc>
            </a:pPr>
            <a:r>
              <a:rPr kumimoji="0" lang="zh-CN" altLang="en-US" sz="2200">
                <a:latin typeface="宋体" pitchFamily="2" charset="-122"/>
                <a:sym typeface="Wingdings" pitchFamily="2" charset="2"/>
              </a:rPr>
              <a:t>          便便的人。</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6772"/>
                                        </p:tgtEl>
                                        <p:attrNameLst>
                                          <p:attrName>style.visibility</p:attrName>
                                        </p:attrNameLst>
                                      </p:cBhvr>
                                      <p:to>
                                        <p:strVal val="visible"/>
                                      </p:to>
                                    </p:set>
                                    <p:animEffect transition="in" filter="blinds(horizontal)">
                                      <p:cBhvr>
                                        <p:cTn id="7" dur="500"/>
                                        <p:tgtEl>
                                          <p:spTgt spid="16967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96771"/>
                                        </p:tgtEl>
                                        <p:attrNameLst>
                                          <p:attrName>style.visibility</p:attrName>
                                        </p:attrNameLst>
                                      </p:cBhvr>
                                      <p:to>
                                        <p:strVal val="visible"/>
                                      </p:to>
                                    </p:set>
                                    <p:animEffect transition="in" filter="blinds(horizontal)">
                                      <p:cBhvr>
                                        <p:cTn id="12" dur="500"/>
                                        <p:tgtEl>
                                          <p:spTgt spid="1696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6771" grpId="0" autoUpdateAnimBg="0"/>
      <p:bldP spid="1696772"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794" name="Rectangle 2050"/>
          <p:cNvSpPr>
            <a:spLocks noGrp="1" noChangeArrowheads="1"/>
          </p:cNvSpPr>
          <p:nvPr>
            <p:ph type="title"/>
          </p:nvPr>
        </p:nvSpPr>
        <p:spPr>
          <a:xfrm>
            <a:off x="1043755" y="332785"/>
            <a:ext cx="2962275"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完美者</a:t>
            </a:r>
          </a:p>
        </p:txBody>
      </p:sp>
      <p:sp>
        <p:nvSpPr>
          <p:cNvPr id="1697795" name="Text Box 2051"/>
          <p:cNvSpPr txBox="1">
            <a:spLocks noChangeArrowheads="1"/>
          </p:cNvSpPr>
          <p:nvPr/>
        </p:nvSpPr>
        <p:spPr bwMode="auto">
          <a:xfrm>
            <a:off x="1066800" y="4916488"/>
            <a:ext cx="6781800" cy="493712"/>
          </a:xfrm>
          <a:prstGeom prst="rect">
            <a:avLst/>
          </a:prstGeom>
          <a:noFill/>
          <a:ln w="12700" cap="sq">
            <a:noFill/>
            <a:miter lim="800000"/>
            <a:headEnd type="none" w="sm" len="sm"/>
            <a:tailEnd type="none" w="sm" len="sm"/>
          </a:ln>
          <a:effectLst/>
        </p:spPr>
        <p:txBody>
          <a:bodyPr>
            <a:spAutoFit/>
          </a:bodyPr>
          <a:lstStyle/>
          <a:p>
            <a:pPr eaLnBrk="0" hangingPunct="0">
              <a:lnSpc>
                <a:spcPct val="120000"/>
              </a:lnSpc>
            </a:pPr>
            <a:r>
              <a:rPr kumimoji="0" lang="zh-CN" altLang="en-US" sz="2200">
                <a:latin typeface="宋体" pitchFamily="2" charset="-122"/>
                <a:sym typeface="Wingdings" pitchFamily="2" charset="2"/>
              </a:rPr>
              <a:t>优    点：坚持不懈，精益求精                                                      </a:t>
            </a:r>
          </a:p>
        </p:txBody>
      </p:sp>
      <p:sp>
        <p:nvSpPr>
          <p:cNvPr id="1697796" name="Text Box 2052"/>
          <p:cNvSpPr txBox="1">
            <a:spLocks noChangeArrowheads="1"/>
          </p:cNvSpPr>
          <p:nvPr/>
        </p:nvSpPr>
        <p:spPr bwMode="auto">
          <a:xfrm>
            <a:off x="1066800" y="5372100"/>
            <a:ext cx="7086600" cy="1028700"/>
          </a:xfrm>
          <a:prstGeom prst="rect">
            <a:avLst/>
          </a:prstGeom>
          <a:noFill/>
          <a:ln w="12700" cap="sq">
            <a:noFill/>
            <a:miter lim="800000"/>
            <a:headEnd type="none" w="sm" len="sm"/>
            <a:tailEnd type="none" w="sm" len="sm"/>
          </a:ln>
          <a:effectLst/>
        </p:spPr>
        <p:txBody>
          <a:bodyPr>
            <a:spAutoFit/>
          </a:bodyPr>
          <a:lstStyle/>
          <a:p>
            <a:pPr eaLnBrk="0" hangingPunct="0">
              <a:lnSpc>
                <a:spcPct val="140000"/>
              </a:lnSpc>
            </a:pPr>
            <a:r>
              <a:rPr kumimoji="0" lang="zh-CN" altLang="en-US" sz="2200">
                <a:latin typeface="宋体" pitchFamily="2" charset="-122"/>
                <a:sym typeface="Wingdings" pitchFamily="2" charset="2"/>
              </a:rPr>
              <a:t>缺    点：容易为小事而焦虑，不愿放手；甚至吹毛</a:t>
            </a:r>
          </a:p>
          <a:p>
            <a:pPr eaLnBrk="0" hangingPunct="0">
              <a:lnSpc>
                <a:spcPct val="140000"/>
              </a:lnSpc>
            </a:pPr>
            <a:r>
              <a:rPr kumimoji="0" lang="zh-CN" altLang="en-US" sz="2200">
                <a:latin typeface="宋体" pitchFamily="2" charset="-122"/>
                <a:sym typeface="Wingdings" pitchFamily="2" charset="2"/>
              </a:rPr>
              <a:t>          求疵</a:t>
            </a:r>
            <a:endParaRPr kumimoji="0" lang="zh-CN" altLang="en-US" sz="2200">
              <a:solidFill>
                <a:srgbClr val="0000FF"/>
              </a:solidFill>
              <a:latin typeface="Times New Roman" pitchFamily="18" charset="0"/>
            </a:endParaRPr>
          </a:p>
        </p:txBody>
      </p:sp>
      <p:sp>
        <p:nvSpPr>
          <p:cNvPr id="1697797" name="Text Box 2053"/>
          <p:cNvSpPr txBox="1">
            <a:spLocks noChangeArrowheads="1"/>
          </p:cNvSpPr>
          <p:nvPr/>
        </p:nvSpPr>
        <p:spPr bwMode="auto">
          <a:xfrm>
            <a:off x="1066800" y="1905000"/>
            <a:ext cx="7086600" cy="2901950"/>
          </a:xfrm>
          <a:prstGeom prst="rect">
            <a:avLst/>
          </a:prstGeom>
          <a:noFill/>
          <a:ln w="12700" cap="sq">
            <a:noFill/>
            <a:miter lim="800000"/>
            <a:headEnd type="none" w="sm" len="sm"/>
            <a:tailEnd type="none" w="sm" len="sm"/>
          </a:ln>
          <a:effectLst/>
        </p:spPr>
        <p:txBody>
          <a:bodyPr>
            <a:spAutoFit/>
          </a:bodyPr>
          <a:lstStyle/>
          <a:p>
            <a:pPr eaLnBrk="0" hangingPunct="0">
              <a:lnSpc>
                <a:spcPct val="140000"/>
              </a:lnSpc>
            </a:pPr>
            <a:r>
              <a:rPr kumimoji="0" lang="zh-CN" altLang="en-US" sz="2200">
                <a:latin typeface="宋体" pitchFamily="2" charset="-122"/>
                <a:sym typeface="Wingdings" pitchFamily="2" charset="2"/>
              </a:rPr>
              <a:t>作    用：对于那些重要且要求高度准确性的任务，完</a:t>
            </a:r>
          </a:p>
          <a:p>
            <a:pPr eaLnBrk="0" hangingPunct="0">
              <a:lnSpc>
                <a:spcPct val="140000"/>
              </a:lnSpc>
            </a:pPr>
            <a:r>
              <a:rPr kumimoji="0" lang="zh-CN" altLang="en-US" sz="2200">
                <a:latin typeface="宋体" pitchFamily="2" charset="-122"/>
                <a:sym typeface="Wingdings" pitchFamily="2" charset="2"/>
              </a:rPr>
              <a:t>          美者起着不可估量的作用；他们力求在团队</a:t>
            </a:r>
          </a:p>
          <a:p>
            <a:pPr eaLnBrk="0" hangingPunct="0">
              <a:lnSpc>
                <a:spcPct val="140000"/>
              </a:lnSpc>
            </a:pPr>
            <a:r>
              <a:rPr kumimoji="0" lang="zh-CN" altLang="en-US" sz="2200">
                <a:latin typeface="宋体" pitchFamily="2" charset="-122"/>
                <a:sym typeface="Wingdings" pitchFamily="2" charset="2"/>
              </a:rPr>
              <a:t>          中培养一种紧迫感，非常善于按照时间表来</a:t>
            </a:r>
          </a:p>
          <a:p>
            <a:pPr eaLnBrk="0" hangingPunct="0">
              <a:lnSpc>
                <a:spcPct val="140000"/>
              </a:lnSpc>
            </a:pPr>
            <a:r>
              <a:rPr kumimoji="0" lang="zh-CN" altLang="en-US" sz="2200">
                <a:latin typeface="宋体" pitchFamily="2" charset="-122"/>
                <a:sym typeface="Wingdings" pitchFamily="2" charset="2"/>
              </a:rPr>
              <a:t>          完成任务；在管理方面崇尚高标准、注重准</a:t>
            </a:r>
          </a:p>
          <a:p>
            <a:pPr eaLnBrk="0" hangingPunct="0">
              <a:lnSpc>
                <a:spcPct val="140000"/>
              </a:lnSpc>
            </a:pPr>
            <a:r>
              <a:rPr kumimoji="0" lang="zh-CN" altLang="en-US" sz="2200">
                <a:latin typeface="宋体" pitchFamily="2" charset="-122"/>
                <a:sym typeface="Wingdings" pitchFamily="2" charset="2"/>
              </a:rPr>
              <a:t>          确性、关注细节、坚持不懈而比别人更胜一</a:t>
            </a:r>
          </a:p>
          <a:p>
            <a:pPr eaLnBrk="0" hangingPunct="0">
              <a:lnSpc>
                <a:spcPct val="140000"/>
              </a:lnSpc>
            </a:pPr>
            <a:r>
              <a:rPr kumimoji="0" lang="zh-CN" altLang="en-US" sz="2200">
                <a:latin typeface="宋体" pitchFamily="2" charset="-122"/>
                <a:sym typeface="Wingdings" pitchFamily="2" charset="2"/>
              </a:rPr>
              <a:t>          筹。</a:t>
            </a:r>
            <a:endParaRPr kumimoji="0" lang="zh-CN" altLang="en-US" sz="2200">
              <a:solidFill>
                <a:srgbClr val="0000FF"/>
              </a:solidFill>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7797"/>
                                        </p:tgtEl>
                                        <p:attrNameLst>
                                          <p:attrName>style.visibility</p:attrName>
                                        </p:attrNameLst>
                                      </p:cBhvr>
                                      <p:to>
                                        <p:strVal val="visible"/>
                                      </p:to>
                                    </p:set>
                                    <p:animEffect transition="in" filter="blinds(horizontal)">
                                      <p:cBhvr>
                                        <p:cTn id="7" dur="500"/>
                                        <p:tgtEl>
                                          <p:spTgt spid="16977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97795"/>
                                        </p:tgtEl>
                                        <p:attrNameLst>
                                          <p:attrName>style.visibility</p:attrName>
                                        </p:attrNameLst>
                                      </p:cBhvr>
                                      <p:to>
                                        <p:strVal val="visible"/>
                                      </p:to>
                                    </p:set>
                                    <p:animEffect transition="in" filter="blinds(horizontal)">
                                      <p:cBhvr>
                                        <p:cTn id="12" dur="500"/>
                                        <p:tgtEl>
                                          <p:spTgt spid="16977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97796"/>
                                        </p:tgtEl>
                                        <p:attrNameLst>
                                          <p:attrName>style.visibility</p:attrName>
                                        </p:attrNameLst>
                                      </p:cBhvr>
                                      <p:to>
                                        <p:strVal val="visible"/>
                                      </p:to>
                                    </p:set>
                                    <p:animEffect transition="in" filter="blinds(horizontal)">
                                      <p:cBhvr>
                                        <p:cTn id="17" dur="500"/>
                                        <p:tgtEl>
                                          <p:spTgt spid="1697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7795" grpId="0" autoUpdateAnimBg="0"/>
      <p:bldP spid="1697796" grpId="0" autoUpdateAnimBg="0"/>
      <p:bldP spid="1697797" grpId="0"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818" name="Rectangle 1026"/>
          <p:cNvSpPr>
            <a:spLocks noGrp="1" noChangeArrowheads="1"/>
          </p:cNvSpPr>
          <p:nvPr>
            <p:ph type="title"/>
          </p:nvPr>
        </p:nvSpPr>
        <p:spPr>
          <a:xfrm>
            <a:off x="1043755" y="332785"/>
            <a:ext cx="3392488"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技术专家</a:t>
            </a:r>
          </a:p>
        </p:txBody>
      </p:sp>
      <p:sp>
        <p:nvSpPr>
          <p:cNvPr id="1698819" name="Text Box 1027"/>
          <p:cNvSpPr txBox="1">
            <a:spLocks noChangeArrowheads="1"/>
          </p:cNvSpPr>
          <p:nvPr/>
        </p:nvSpPr>
        <p:spPr bwMode="auto">
          <a:xfrm>
            <a:off x="1008063" y="4678363"/>
            <a:ext cx="6459537" cy="427037"/>
          </a:xfrm>
          <a:prstGeom prst="rect">
            <a:avLst/>
          </a:prstGeom>
          <a:noFill/>
          <a:ln w="12700" cap="sq">
            <a:noFill/>
            <a:miter lim="800000"/>
            <a:headEnd type="none" w="sm" len="sm"/>
            <a:tailEnd type="none" w="sm" len="sm"/>
          </a:ln>
          <a:effectLst/>
        </p:spPr>
        <p:txBody>
          <a:bodyPr wrap="none">
            <a:spAutoFit/>
          </a:bodyPr>
          <a:lstStyle/>
          <a:p>
            <a:pPr algn="ctr" eaLnBrk="0" hangingPunct="0"/>
            <a:r>
              <a:rPr kumimoji="0" lang="zh-CN" altLang="en-US" sz="2200">
                <a:latin typeface="宋体" pitchFamily="2" charset="-122"/>
                <a:sym typeface="Wingdings" pitchFamily="2" charset="2"/>
              </a:rPr>
              <a:t>典型特征：诚心诚意、主动性强、甘于奉献       </a:t>
            </a:r>
          </a:p>
        </p:txBody>
      </p:sp>
      <p:sp>
        <p:nvSpPr>
          <p:cNvPr id="1698820" name="Text Box 1028"/>
          <p:cNvSpPr txBox="1">
            <a:spLocks noChangeArrowheads="1"/>
          </p:cNvSpPr>
          <p:nvPr/>
        </p:nvSpPr>
        <p:spPr bwMode="auto">
          <a:xfrm>
            <a:off x="1030288" y="2011363"/>
            <a:ext cx="7104062" cy="2266950"/>
          </a:xfrm>
          <a:prstGeom prst="rect">
            <a:avLst/>
          </a:prstGeom>
          <a:noFill/>
          <a:ln w="12700" cap="sq">
            <a:noFill/>
            <a:miter lim="800000"/>
            <a:headEnd type="none" w="sm" len="sm"/>
            <a:tailEnd type="none" w="sm" len="sm"/>
          </a:ln>
          <a:effectLst/>
        </p:spPr>
        <p:txBody>
          <a:bodyPr>
            <a:spAutoFit/>
          </a:bodyPr>
          <a:lstStyle/>
          <a:p>
            <a:pPr eaLnBrk="0" hangingPunct="0">
              <a:lnSpc>
                <a:spcPct val="130000"/>
              </a:lnSpc>
            </a:pPr>
            <a:r>
              <a:rPr kumimoji="0" lang="zh-CN" altLang="en-US" sz="2200">
                <a:latin typeface="宋体" pitchFamily="2" charset="-122"/>
                <a:sym typeface="Wingdings" pitchFamily="2" charset="2"/>
              </a:rPr>
              <a:t>角色描述：专家是具有奉献精神的人，因拥有专业知识</a:t>
            </a:r>
          </a:p>
          <a:p>
            <a:pPr eaLnBrk="0" hangingPunct="0">
              <a:lnSpc>
                <a:spcPct val="130000"/>
              </a:lnSpc>
            </a:pPr>
            <a:r>
              <a:rPr kumimoji="0" lang="zh-CN" altLang="en-US" sz="2200">
                <a:latin typeface="宋体" pitchFamily="2" charset="-122"/>
                <a:sym typeface="Wingdings" pitchFamily="2" charset="2"/>
              </a:rPr>
              <a:t>          和技能而自豪，他们致力于维护专业标准，</a:t>
            </a:r>
          </a:p>
          <a:p>
            <a:pPr eaLnBrk="0" hangingPunct="0">
              <a:lnSpc>
                <a:spcPct val="130000"/>
              </a:lnSpc>
            </a:pPr>
            <a:r>
              <a:rPr kumimoji="0" lang="zh-CN" altLang="en-US" sz="2200">
                <a:latin typeface="宋体" pitchFamily="2" charset="-122"/>
                <a:sym typeface="Wingdings" pitchFamily="2" charset="2"/>
              </a:rPr>
              <a:t>          当他们陶醉在自己的专题时，一般对别人的</a:t>
            </a:r>
          </a:p>
          <a:p>
            <a:pPr eaLnBrk="0" hangingPunct="0">
              <a:lnSpc>
                <a:spcPct val="130000"/>
              </a:lnSpc>
            </a:pPr>
            <a:r>
              <a:rPr kumimoji="0" lang="zh-CN" altLang="en-US" sz="2200">
                <a:latin typeface="宋体" pitchFamily="2" charset="-122"/>
                <a:sym typeface="Wingdings" pitchFamily="2" charset="2"/>
              </a:rPr>
              <a:t>          主题缺乏兴趣，最终技术专家变成了一个狭</a:t>
            </a:r>
          </a:p>
          <a:p>
            <a:pPr eaLnBrk="0" hangingPunct="0">
              <a:lnSpc>
                <a:spcPct val="130000"/>
              </a:lnSpc>
            </a:pPr>
            <a:r>
              <a:rPr kumimoji="0" lang="zh-CN" altLang="en-US" sz="2200">
                <a:latin typeface="宋体" pitchFamily="2" charset="-122"/>
                <a:sym typeface="Wingdings" pitchFamily="2" charset="2"/>
              </a:rPr>
              <a:t>          窄领域的绝对权威。</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8820"/>
                                        </p:tgtEl>
                                        <p:attrNameLst>
                                          <p:attrName>style.visibility</p:attrName>
                                        </p:attrNameLst>
                                      </p:cBhvr>
                                      <p:to>
                                        <p:strVal val="visible"/>
                                      </p:to>
                                    </p:set>
                                    <p:animEffect transition="in" filter="blinds(horizontal)">
                                      <p:cBhvr>
                                        <p:cTn id="7" dur="500"/>
                                        <p:tgtEl>
                                          <p:spTgt spid="16988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98819"/>
                                        </p:tgtEl>
                                        <p:attrNameLst>
                                          <p:attrName>style.visibility</p:attrName>
                                        </p:attrNameLst>
                                      </p:cBhvr>
                                      <p:to>
                                        <p:strVal val="visible"/>
                                      </p:to>
                                    </p:set>
                                    <p:animEffect transition="in" filter="blinds(horizontal)">
                                      <p:cBhvr>
                                        <p:cTn id="12" dur="500"/>
                                        <p:tgtEl>
                                          <p:spTgt spid="1698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8819" grpId="0" autoUpdateAnimBg="0"/>
      <p:bldP spid="1698820"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2" name="Rectangle 2050"/>
          <p:cNvSpPr>
            <a:spLocks noGrp="1" noChangeArrowheads="1"/>
          </p:cNvSpPr>
          <p:nvPr>
            <p:ph type="title"/>
          </p:nvPr>
        </p:nvSpPr>
        <p:spPr>
          <a:xfrm>
            <a:off x="1115760" y="332785"/>
            <a:ext cx="3468688" cy="646331"/>
          </a:xfrm>
          <a:noFill/>
          <a:ln/>
        </p:spPr>
        <p:txBody>
          <a:bodyPr anchor="t">
            <a:spAutoFit/>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技术专家</a:t>
            </a:r>
          </a:p>
        </p:txBody>
      </p:sp>
      <p:sp>
        <p:nvSpPr>
          <p:cNvPr id="1699843" name="Text Box 2051"/>
          <p:cNvSpPr txBox="1">
            <a:spLocks noChangeArrowheads="1"/>
          </p:cNvSpPr>
          <p:nvPr/>
        </p:nvSpPr>
        <p:spPr bwMode="auto">
          <a:xfrm>
            <a:off x="990600" y="4286250"/>
            <a:ext cx="6934200" cy="895350"/>
          </a:xfrm>
          <a:prstGeom prst="rect">
            <a:avLst/>
          </a:prstGeom>
          <a:noFill/>
          <a:ln w="12700" cap="sq">
            <a:noFill/>
            <a:miter lim="800000"/>
            <a:headEnd type="none" w="sm" len="sm"/>
            <a:tailEnd type="none" w="sm" len="sm"/>
          </a:ln>
          <a:effectLst/>
        </p:spPr>
        <p:txBody>
          <a:bodyPr>
            <a:spAutoFit/>
          </a:bodyPr>
          <a:lstStyle/>
          <a:p>
            <a:pPr eaLnBrk="0" hangingPunct="0">
              <a:lnSpc>
                <a:spcPct val="120000"/>
              </a:lnSpc>
            </a:pPr>
            <a:r>
              <a:rPr kumimoji="0" lang="zh-CN" altLang="en-US" sz="2200">
                <a:latin typeface="宋体" pitchFamily="2" charset="-122"/>
                <a:sym typeface="Wingdings" pitchFamily="2" charset="2"/>
              </a:rPr>
              <a:t>优    点：具有奉献精神，拥有丰富得专业技能，致力</a:t>
            </a:r>
          </a:p>
          <a:p>
            <a:pPr eaLnBrk="0" hangingPunct="0">
              <a:lnSpc>
                <a:spcPct val="120000"/>
              </a:lnSpc>
            </a:pPr>
            <a:r>
              <a:rPr kumimoji="0" lang="zh-CN" altLang="en-US" sz="2200">
                <a:latin typeface="宋体" pitchFamily="2" charset="-122"/>
                <a:sym typeface="Wingdings" pitchFamily="2" charset="2"/>
              </a:rPr>
              <a:t>          于维护专业标准。                                                      </a:t>
            </a:r>
          </a:p>
        </p:txBody>
      </p:sp>
      <p:sp>
        <p:nvSpPr>
          <p:cNvPr id="1699844" name="Text Box 2052"/>
          <p:cNvSpPr txBox="1">
            <a:spLocks noChangeArrowheads="1"/>
          </p:cNvSpPr>
          <p:nvPr/>
        </p:nvSpPr>
        <p:spPr bwMode="auto">
          <a:xfrm>
            <a:off x="990600" y="5154613"/>
            <a:ext cx="6934200" cy="1028700"/>
          </a:xfrm>
          <a:prstGeom prst="rect">
            <a:avLst/>
          </a:prstGeom>
          <a:noFill/>
          <a:ln w="12700" cap="sq">
            <a:noFill/>
            <a:miter lim="800000"/>
            <a:headEnd type="none" w="sm" len="sm"/>
            <a:tailEnd type="none" w="sm" len="sm"/>
          </a:ln>
          <a:effectLst/>
        </p:spPr>
        <p:txBody>
          <a:bodyPr>
            <a:spAutoFit/>
          </a:bodyPr>
          <a:lstStyle/>
          <a:p>
            <a:pPr eaLnBrk="0" hangingPunct="0">
              <a:lnSpc>
                <a:spcPct val="140000"/>
              </a:lnSpc>
            </a:pPr>
            <a:r>
              <a:rPr kumimoji="0" lang="zh-CN" altLang="en-US" sz="2200">
                <a:latin typeface="宋体" pitchFamily="2" charset="-122"/>
                <a:sym typeface="Wingdings" pitchFamily="2" charset="2"/>
              </a:rPr>
              <a:t>缺    点：只局限于狭窄得领域，专注于技术而忽略大</a:t>
            </a:r>
          </a:p>
          <a:p>
            <a:pPr eaLnBrk="0" hangingPunct="0">
              <a:lnSpc>
                <a:spcPct val="140000"/>
              </a:lnSpc>
            </a:pPr>
            <a:r>
              <a:rPr kumimoji="0" lang="zh-CN" altLang="en-US" sz="2200">
                <a:latin typeface="宋体" pitchFamily="2" charset="-122"/>
                <a:sym typeface="Wingdings" pitchFamily="2" charset="2"/>
              </a:rPr>
              <a:t>          局；忽视能力之外的因素</a:t>
            </a:r>
            <a:endParaRPr kumimoji="0" lang="zh-CN" altLang="en-US" sz="2200">
              <a:solidFill>
                <a:srgbClr val="0000FF"/>
              </a:solidFill>
              <a:latin typeface="Times New Roman" pitchFamily="18" charset="0"/>
            </a:endParaRPr>
          </a:p>
        </p:txBody>
      </p:sp>
      <p:sp>
        <p:nvSpPr>
          <p:cNvPr id="1699845" name="Text Box 2053"/>
          <p:cNvSpPr txBox="1">
            <a:spLocks noChangeArrowheads="1"/>
          </p:cNvSpPr>
          <p:nvPr/>
        </p:nvSpPr>
        <p:spPr bwMode="auto">
          <a:xfrm>
            <a:off x="1066800" y="1828800"/>
            <a:ext cx="7086600" cy="2433638"/>
          </a:xfrm>
          <a:prstGeom prst="rect">
            <a:avLst/>
          </a:prstGeom>
          <a:noFill/>
          <a:ln w="12700" cap="sq">
            <a:noFill/>
            <a:miter lim="800000"/>
            <a:headEnd type="none" w="sm" len="sm"/>
            <a:tailEnd type="none" w="sm" len="sm"/>
          </a:ln>
          <a:effectLst/>
        </p:spPr>
        <p:txBody>
          <a:bodyPr>
            <a:spAutoFit/>
          </a:bodyPr>
          <a:lstStyle/>
          <a:p>
            <a:pPr eaLnBrk="0" hangingPunct="0">
              <a:lnSpc>
                <a:spcPct val="140000"/>
              </a:lnSpc>
            </a:pPr>
            <a:r>
              <a:rPr kumimoji="0" lang="zh-CN" altLang="en-US" sz="2200">
                <a:latin typeface="宋体" pitchFamily="2" charset="-122"/>
                <a:sym typeface="Wingdings" pitchFamily="2" charset="2"/>
              </a:rPr>
              <a:t>作    用：不可或缺的团队角色，他们为组织的产品和</a:t>
            </a:r>
          </a:p>
          <a:p>
            <a:pPr eaLnBrk="0" hangingPunct="0">
              <a:lnSpc>
                <a:spcPct val="140000"/>
              </a:lnSpc>
            </a:pPr>
            <a:r>
              <a:rPr kumimoji="0" lang="zh-CN" altLang="en-US" sz="2200">
                <a:latin typeface="宋体" pitchFamily="2" charset="-122"/>
                <a:sym typeface="Wingdings" pitchFamily="2" charset="2"/>
              </a:rPr>
              <a:t>          服务提供专业的支持；作为管理者，由于他</a:t>
            </a:r>
          </a:p>
          <a:p>
            <a:pPr eaLnBrk="0" hangingPunct="0">
              <a:lnSpc>
                <a:spcPct val="140000"/>
              </a:lnSpc>
            </a:pPr>
            <a:r>
              <a:rPr kumimoji="0" lang="zh-CN" altLang="en-US" sz="2200">
                <a:latin typeface="宋体" pitchFamily="2" charset="-122"/>
                <a:sym typeface="Wingdings" pitchFamily="2" charset="2"/>
              </a:rPr>
              <a:t>          们在专业领域知道得比任何人都多，因此他</a:t>
            </a:r>
          </a:p>
          <a:p>
            <a:pPr eaLnBrk="0" hangingPunct="0">
              <a:lnSpc>
                <a:spcPct val="140000"/>
              </a:lnSpc>
            </a:pPr>
            <a:r>
              <a:rPr kumimoji="0" lang="zh-CN" altLang="en-US" sz="2200">
                <a:latin typeface="宋体" pitchFamily="2" charset="-122"/>
                <a:sym typeface="Wingdings" pitchFamily="2" charset="2"/>
              </a:rPr>
              <a:t>          们要求别人得服从和支持，通常他们会根据</a:t>
            </a:r>
          </a:p>
          <a:p>
            <a:pPr eaLnBrk="0" hangingPunct="0">
              <a:lnSpc>
                <a:spcPct val="140000"/>
              </a:lnSpc>
            </a:pPr>
            <a:r>
              <a:rPr kumimoji="0" lang="zh-CN" altLang="en-US" sz="2200">
                <a:latin typeface="宋体" pitchFamily="2" charset="-122"/>
                <a:sym typeface="Wingdings" pitchFamily="2" charset="2"/>
              </a:rPr>
              <a:t>          其深入得知识经验做决策。</a:t>
            </a:r>
            <a:endParaRPr kumimoji="0" lang="en-US" altLang="zh-CN" sz="2200">
              <a:solidFill>
                <a:srgbClr val="0000FF"/>
              </a:solidFill>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9845"/>
                                        </p:tgtEl>
                                        <p:attrNameLst>
                                          <p:attrName>style.visibility</p:attrName>
                                        </p:attrNameLst>
                                      </p:cBhvr>
                                      <p:to>
                                        <p:strVal val="visible"/>
                                      </p:to>
                                    </p:set>
                                    <p:animEffect transition="in" filter="blinds(horizontal)">
                                      <p:cBhvr>
                                        <p:cTn id="7" dur="500"/>
                                        <p:tgtEl>
                                          <p:spTgt spid="16998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99843"/>
                                        </p:tgtEl>
                                        <p:attrNameLst>
                                          <p:attrName>style.visibility</p:attrName>
                                        </p:attrNameLst>
                                      </p:cBhvr>
                                      <p:to>
                                        <p:strVal val="visible"/>
                                      </p:to>
                                    </p:set>
                                    <p:animEffect transition="in" filter="blinds(horizontal)">
                                      <p:cBhvr>
                                        <p:cTn id="12" dur="500"/>
                                        <p:tgtEl>
                                          <p:spTgt spid="16998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99844"/>
                                        </p:tgtEl>
                                        <p:attrNameLst>
                                          <p:attrName>style.visibility</p:attrName>
                                        </p:attrNameLst>
                                      </p:cBhvr>
                                      <p:to>
                                        <p:strVal val="visible"/>
                                      </p:to>
                                    </p:set>
                                    <p:animEffect transition="in" filter="blinds(horizontal)">
                                      <p:cBhvr>
                                        <p:cTn id="17" dur="500"/>
                                        <p:tgtEl>
                                          <p:spTgt spid="1699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43" grpId="0" autoUpdateAnimBg="0"/>
      <p:bldP spid="1699844" grpId="0" autoUpdateAnimBg="0"/>
      <p:bldP spid="1699845"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010" name="Rectangle 1026"/>
          <p:cNvSpPr>
            <a:spLocks noChangeArrowheads="1"/>
          </p:cNvSpPr>
          <p:nvPr/>
        </p:nvSpPr>
        <p:spPr bwMode="auto">
          <a:xfrm>
            <a:off x="971750" y="125850"/>
            <a:ext cx="8153400" cy="1143000"/>
          </a:xfrm>
          <a:prstGeom prst="rect">
            <a:avLst/>
          </a:prstGeom>
          <a:noFill/>
          <a:ln w="9525">
            <a:noFill/>
            <a:miter lim="800000"/>
            <a:headEnd/>
            <a:tailEnd/>
          </a:ln>
          <a:effectLst/>
        </p:spPr>
        <p:txBody>
          <a:bodyPr anchor="ctr"/>
          <a:lstStyle/>
          <a:p>
            <a:pPr>
              <a:defRPr/>
            </a:pPr>
            <a:r>
              <a:rPr lang="zh-CN" altLang="en-US" sz="3600" b="1" dirty="0" smtClean="0">
                <a:effectLst>
                  <a:outerShdw blurRad="38100" dist="38100" dir="2700000" algn="tl">
                    <a:srgbClr val="C0C0C0"/>
                  </a:outerShdw>
                </a:effectLst>
                <a:latin typeface="宋体" pitchFamily="2" charset="-122"/>
                <a:cs typeface="+mj-cs"/>
                <a:sym typeface="Arial" pitchFamily="34" charset="0"/>
              </a:rPr>
              <a:t>团队中能缺少哪类角色？</a:t>
            </a:r>
          </a:p>
        </p:txBody>
      </p:sp>
      <p:sp>
        <p:nvSpPr>
          <p:cNvPr id="1707011" name="Rectangle 1027"/>
          <p:cNvSpPr>
            <a:spLocks noChangeArrowheads="1"/>
          </p:cNvSpPr>
          <p:nvPr/>
        </p:nvSpPr>
        <p:spPr bwMode="auto">
          <a:xfrm>
            <a:off x="2971800" y="1905000"/>
            <a:ext cx="5410200" cy="4495800"/>
          </a:xfrm>
          <a:prstGeom prst="rect">
            <a:avLst/>
          </a:prstGeom>
          <a:noFill/>
          <a:ln w="9525">
            <a:noFill/>
            <a:miter lim="800000"/>
            <a:headEnd/>
            <a:tailEnd/>
          </a:ln>
        </p:spPr>
        <p:txBody>
          <a:bodyPr/>
          <a:lstStyle/>
          <a:p>
            <a:pPr marL="476250" indent="-476250">
              <a:lnSpc>
                <a:spcPct val="70000"/>
              </a:lnSpc>
              <a:spcBef>
                <a:spcPct val="20000"/>
              </a:spcBef>
              <a:buClr>
                <a:schemeClr val="folHlink"/>
              </a:buClr>
              <a:buSzPct val="60000"/>
              <a:buFont typeface="Wingdings" pitchFamily="2" charset="2"/>
              <a:buNone/>
            </a:pPr>
            <a:r>
              <a:rPr lang="zh-CN" altLang="en-US" sz="2000" b="1" dirty="0">
                <a:latin typeface="宋体" pitchFamily="2" charset="-122"/>
                <a:sym typeface="Wingdings" pitchFamily="2" charset="2"/>
              </a:rPr>
              <a:t>实干者                    </a:t>
            </a:r>
            <a:r>
              <a:rPr lang="zh-CN" altLang="en-US" sz="2000" b="1" dirty="0" smtClean="0">
                <a:latin typeface="宋体" pitchFamily="2" charset="-122"/>
                <a:sym typeface="Wingdings" pitchFamily="2" charset="2"/>
              </a:rPr>
              <a:t> </a:t>
            </a: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r>
              <a:rPr lang="zh-CN" altLang="en-US" sz="2000" b="1" dirty="0">
                <a:latin typeface="宋体" pitchFamily="2" charset="-122"/>
                <a:sym typeface="Wingdings" pitchFamily="2" charset="2"/>
              </a:rPr>
              <a:t>协调者                    </a:t>
            </a:r>
            <a:r>
              <a:rPr lang="zh-CN" altLang="en-US" sz="2000" b="1" dirty="0" smtClean="0">
                <a:latin typeface="宋体" pitchFamily="2" charset="-122"/>
                <a:sym typeface="Wingdings" pitchFamily="2" charset="2"/>
              </a:rPr>
              <a:t> </a:t>
            </a: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r>
              <a:rPr lang="zh-CN" altLang="en-US" sz="2000" b="1" dirty="0">
                <a:latin typeface="宋体" pitchFamily="2" charset="-122"/>
                <a:sym typeface="Wingdings" pitchFamily="2" charset="2"/>
              </a:rPr>
              <a:t>信息者                    </a:t>
            </a:r>
            <a:r>
              <a:rPr lang="zh-CN" altLang="en-US" sz="2000" b="1" dirty="0" smtClean="0">
                <a:latin typeface="宋体" pitchFamily="2" charset="-122"/>
                <a:sym typeface="Wingdings" pitchFamily="2" charset="2"/>
              </a:rPr>
              <a:t> </a:t>
            </a: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r>
              <a:rPr lang="zh-CN" altLang="en-US" sz="2000" b="1" dirty="0">
                <a:latin typeface="宋体" pitchFamily="2" charset="-122"/>
                <a:sym typeface="Wingdings" pitchFamily="2" charset="2"/>
              </a:rPr>
              <a:t>监督者                    </a:t>
            </a:r>
            <a:r>
              <a:rPr lang="zh-CN" altLang="en-US" sz="2000" b="1" dirty="0" smtClean="0">
                <a:latin typeface="宋体" pitchFamily="2" charset="-122"/>
                <a:sym typeface="Wingdings" pitchFamily="2" charset="2"/>
              </a:rPr>
              <a:t> </a:t>
            </a: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r>
              <a:rPr lang="zh-CN" altLang="en-US" sz="2000" b="1" dirty="0">
                <a:latin typeface="宋体" pitchFamily="2" charset="-122"/>
                <a:sym typeface="Wingdings" pitchFamily="2" charset="2"/>
              </a:rPr>
              <a:t>凝聚者                    </a:t>
            </a:r>
            <a:r>
              <a:rPr lang="zh-CN" altLang="en-US" sz="2000" b="1" dirty="0" smtClean="0">
                <a:latin typeface="宋体" pitchFamily="2" charset="-122"/>
                <a:sym typeface="Wingdings" pitchFamily="2" charset="2"/>
              </a:rPr>
              <a:t> </a:t>
            </a: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r>
              <a:rPr lang="zh-CN" altLang="en-US" sz="2000" b="1" dirty="0">
                <a:latin typeface="宋体" pitchFamily="2" charset="-122"/>
                <a:sym typeface="Wingdings" pitchFamily="2" charset="2"/>
              </a:rPr>
              <a:t>完美者                    </a:t>
            </a:r>
            <a:r>
              <a:rPr lang="zh-CN" altLang="en-US" sz="2000" b="1" dirty="0" smtClean="0">
                <a:latin typeface="宋体" pitchFamily="2" charset="-122"/>
                <a:sym typeface="Wingdings" pitchFamily="2" charset="2"/>
              </a:rPr>
              <a:t> </a:t>
            </a: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r>
              <a:rPr lang="zh-CN" altLang="en-US" sz="2000" b="1" dirty="0">
                <a:latin typeface="宋体" pitchFamily="2" charset="-122"/>
                <a:sym typeface="Wingdings" pitchFamily="2" charset="2"/>
              </a:rPr>
              <a:t>推进者                    </a:t>
            </a:r>
            <a:r>
              <a:rPr lang="zh-CN" altLang="en-US" sz="2000" b="1" dirty="0" smtClean="0">
                <a:latin typeface="宋体" pitchFamily="2" charset="-122"/>
                <a:sym typeface="Wingdings" pitchFamily="2" charset="2"/>
              </a:rPr>
              <a:t> </a:t>
            </a: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endParaRPr lang="zh-CN" altLang="en-US" sz="2000" b="1" dirty="0">
              <a:latin typeface="宋体" pitchFamily="2" charset="-122"/>
              <a:sym typeface="Wingdings" pitchFamily="2" charset="2"/>
            </a:endParaRPr>
          </a:p>
          <a:p>
            <a:pPr marL="476250" indent="-476250">
              <a:lnSpc>
                <a:spcPct val="70000"/>
              </a:lnSpc>
              <a:spcBef>
                <a:spcPct val="20000"/>
              </a:spcBef>
              <a:buClr>
                <a:schemeClr val="folHlink"/>
              </a:buClr>
              <a:buSzPct val="60000"/>
              <a:buFont typeface="Wingdings" pitchFamily="2" charset="2"/>
              <a:buNone/>
            </a:pPr>
            <a:r>
              <a:rPr lang="zh-CN" altLang="en-US" sz="2000" b="1" dirty="0">
                <a:latin typeface="宋体" pitchFamily="2" charset="-122"/>
                <a:sym typeface="Wingdings" pitchFamily="2" charset="2"/>
              </a:rPr>
              <a:t>创新者                    </a:t>
            </a:r>
            <a:r>
              <a:rPr lang="zh-CN" altLang="en-US" sz="2000" b="1" dirty="0" smtClean="0">
                <a:latin typeface="宋体" pitchFamily="2" charset="-122"/>
                <a:sym typeface="Wingdings" pitchFamily="2" charset="2"/>
              </a:rPr>
              <a:t> </a:t>
            </a:r>
            <a:endParaRPr lang="zh-CN" altLang="en-US" sz="2000" b="1" dirty="0">
              <a:latin typeface="宋体" pitchFamily="2" charset="-122"/>
              <a:sym typeface="Wingdings" pitchFamily="2" charset="2"/>
            </a:endParaRPr>
          </a:p>
        </p:txBody>
      </p:sp>
      <p:sp>
        <p:nvSpPr>
          <p:cNvPr id="1707012" name="Text Box 1028"/>
          <p:cNvSpPr txBox="1">
            <a:spLocks noChangeArrowheads="1"/>
          </p:cNvSpPr>
          <p:nvPr/>
        </p:nvSpPr>
        <p:spPr bwMode="auto">
          <a:xfrm>
            <a:off x="1371600" y="3683000"/>
            <a:ext cx="1403350" cy="457200"/>
          </a:xfrm>
          <a:prstGeom prst="rect">
            <a:avLst/>
          </a:prstGeom>
          <a:noFill/>
          <a:ln w="12700" cap="sq">
            <a:noFill/>
            <a:miter lim="800000"/>
            <a:headEnd type="none" w="sm" len="sm"/>
            <a:tailEnd type="none" w="sm" len="sm"/>
          </a:ln>
          <a:effectLst/>
        </p:spPr>
        <p:txBody>
          <a:bodyPr wrap="none">
            <a:spAutoFit/>
          </a:bodyPr>
          <a:lstStyle/>
          <a:p>
            <a:pPr algn="ctr">
              <a:spcBef>
                <a:spcPct val="50000"/>
              </a:spcBef>
            </a:pPr>
            <a:r>
              <a:rPr kumimoji="0" lang="zh-CN" altLang="en-US">
                <a:solidFill>
                  <a:srgbClr val="0000FF"/>
                </a:solidFill>
                <a:latin typeface="Times New Roman" pitchFamily="18" charset="0"/>
                <a:ea typeface="长城美黑体" pitchFamily="49" charset="-122"/>
              </a:rPr>
              <a:t>团队缺乏</a:t>
            </a:r>
            <a:endParaRPr kumimoji="0" lang="zh-CN" altLang="en-US">
              <a:solidFill>
                <a:srgbClr val="0000FF"/>
              </a:solidFill>
              <a:latin typeface="Times New Roman" pitchFamily="18" charset="0"/>
            </a:endParaRPr>
          </a:p>
        </p:txBody>
      </p:sp>
      <p:sp>
        <p:nvSpPr>
          <p:cNvPr id="1707013" name="Text Box 1029"/>
          <p:cNvSpPr txBox="1">
            <a:spLocks noChangeArrowheads="1"/>
          </p:cNvSpPr>
          <p:nvPr/>
        </p:nvSpPr>
        <p:spPr bwMode="auto">
          <a:xfrm>
            <a:off x="4387850" y="3683000"/>
            <a:ext cx="1708150" cy="457200"/>
          </a:xfrm>
          <a:prstGeom prst="rect">
            <a:avLst/>
          </a:prstGeom>
          <a:noFill/>
          <a:ln w="12700" cap="sq">
            <a:noFill/>
            <a:miter lim="800000"/>
            <a:headEnd type="none" w="sm" len="sm"/>
            <a:tailEnd type="none" w="sm" len="sm"/>
          </a:ln>
          <a:effectLst/>
        </p:spPr>
        <p:txBody>
          <a:bodyPr wrap="none">
            <a:spAutoFit/>
          </a:bodyPr>
          <a:lstStyle/>
          <a:p>
            <a:pPr algn="ctr">
              <a:spcBef>
                <a:spcPct val="50000"/>
              </a:spcBef>
            </a:pPr>
            <a:r>
              <a:rPr kumimoji="0" lang="zh-CN" altLang="en-US">
                <a:solidFill>
                  <a:srgbClr val="0000FF"/>
                </a:solidFill>
                <a:latin typeface="Times New Roman" pitchFamily="18" charset="0"/>
                <a:ea typeface="长城美黑体" pitchFamily="49" charset="-122"/>
              </a:rPr>
              <a:t>将会怎样？</a:t>
            </a:r>
            <a:endParaRPr kumimoji="0" lang="zh-CN" altLang="en-US">
              <a:solidFill>
                <a:srgbClr val="0000FF"/>
              </a:solidFill>
              <a:latin typeface="Times New Roman" pitchFamily="18" charset="0"/>
            </a:endParaRPr>
          </a:p>
        </p:txBody>
      </p:sp>
      <p:sp>
        <p:nvSpPr>
          <p:cNvPr id="1707014" name="AutoShape 1030"/>
          <p:cNvSpPr>
            <a:spLocks/>
          </p:cNvSpPr>
          <p:nvPr/>
        </p:nvSpPr>
        <p:spPr bwMode="auto">
          <a:xfrm>
            <a:off x="2606890" y="1916895"/>
            <a:ext cx="381000" cy="3962400"/>
          </a:xfrm>
          <a:prstGeom prst="leftBrace">
            <a:avLst>
              <a:gd name="adj1" fmla="val 86667"/>
              <a:gd name="adj2" fmla="val 50000"/>
            </a:avLst>
          </a:prstGeom>
          <a:noFill/>
          <a:ln w="12700" cap="sq">
            <a:solidFill>
              <a:schemeClr val="tx1"/>
            </a:solidFill>
            <a:round/>
            <a:headEnd type="none" w="sm" len="sm"/>
            <a:tailEnd type="none" w="sm" len="sm"/>
          </a:ln>
          <a:effectLst/>
        </p:spPr>
        <p:txBody>
          <a:bodyPr wrap="none" anchor="ctr">
            <a:spAutoFit/>
          </a:bodyPr>
          <a:lstStyle/>
          <a:p>
            <a:endParaRPr lang="zh-CN" altLang="en-US"/>
          </a:p>
        </p:txBody>
      </p:sp>
      <p:sp>
        <p:nvSpPr>
          <p:cNvPr id="1707015" name="AutoShape 1031"/>
          <p:cNvSpPr>
            <a:spLocks/>
          </p:cNvSpPr>
          <p:nvPr/>
        </p:nvSpPr>
        <p:spPr bwMode="auto">
          <a:xfrm>
            <a:off x="6019800" y="1981200"/>
            <a:ext cx="381000" cy="3962400"/>
          </a:xfrm>
          <a:prstGeom prst="leftBrace">
            <a:avLst>
              <a:gd name="adj1" fmla="val 86667"/>
              <a:gd name="adj2" fmla="val 50000"/>
            </a:avLst>
          </a:prstGeom>
          <a:noFill/>
          <a:ln w="12700" cap="sq">
            <a:solidFill>
              <a:schemeClr val="tx1"/>
            </a:solidFill>
            <a:round/>
            <a:headEnd type="none" w="sm" len="sm"/>
            <a:tailEnd type="none" w="sm" len="sm"/>
          </a:ln>
          <a:effectLst/>
        </p:spPr>
        <p:txBody>
          <a:bodyPr wrap="none" anchor="ctr">
            <a:spAutoFit/>
          </a:bodyPr>
          <a:lstStyle/>
          <a:p>
            <a:endParaRPr lang="zh-CN" altLang="en-US"/>
          </a:p>
        </p:txBody>
      </p:sp>
      <p:graphicFrame>
        <p:nvGraphicFramePr>
          <p:cNvPr id="1707016" name="Object 1032"/>
          <p:cNvGraphicFramePr>
            <a:graphicFrameLocks noChangeAspect="1"/>
          </p:cNvGraphicFramePr>
          <p:nvPr/>
        </p:nvGraphicFramePr>
        <p:xfrm>
          <a:off x="1787525" y="4191000"/>
          <a:ext cx="715963" cy="1176338"/>
        </p:xfrm>
        <a:graphic>
          <a:graphicData uri="http://schemas.openxmlformats.org/presentationml/2006/ole">
            <p:oleObj spid="_x0000_s317442" name="剪辑" r:id="rId4" imgW="3919320" imgH="6429600" progId="">
              <p:embed/>
            </p:oleObj>
          </a:graphicData>
        </a:graphic>
      </p:graphicFrame>
      <p:graphicFrame>
        <p:nvGraphicFramePr>
          <p:cNvPr id="1707017" name="Object 1033"/>
          <p:cNvGraphicFramePr>
            <a:graphicFrameLocks noChangeAspect="1"/>
          </p:cNvGraphicFramePr>
          <p:nvPr/>
        </p:nvGraphicFramePr>
        <p:xfrm>
          <a:off x="5106988" y="4132263"/>
          <a:ext cx="565150" cy="1219200"/>
        </p:xfrm>
        <a:graphic>
          <a:graphicData uri="http://schemas.openxmlformats.org/presentationml/2006/ole">
            <p:oleObj spid="_x0000_s317443" name="剪辑" r:id="rId5" imgW="1069920" imgH="2307960" progId="">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07011">
                                            <p:txEl>
                                              <p:pRg st="0" end="0"/>
                                            </p:txEl>
                                          </p:spTgt>
                                        </p:tgtEl>
                                        <p:attrNameLst>
                                          <p:attrName>style.visibility</p:attrName>
                                        </p:attrNameLst>
                                      </p:cBhvr>
                                      <p:to>
                                        <p:strVal val="visible"/>
                                      </p:to>
                                    </p:set>
                                    <p:anim calcmode="lin" valueType="num">
                                      <p:cBhvr additive="base">
                                        <p:cTn id="7" dur="500" fill="hold"/>
                                        <p:tgtEl>
                                          <p:spTgt spid="1707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070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07011">
                                            <p:txEl>
                                              <p:pRg st="2" end="2"/>
                                            </p:txEl>
                                          </p:spTgt>
                                        </p:tgtEl>
                                        <p:attrNameLst>
                                          <p:attrName>style.visibility</p:attrName>
                                        </p:attrNameLst>
                                      </p:cBhvr>
                                      <p:to>
                                        <p:strVal val="visible"/>
                                      </p:to>
                                    </p:set>
                                    <p:anim calcmode="lin" valueType="num">
                                      <p:cBhvr additive="base">
                                        <p:cTn id="13" dur="500" fill="hold"/>
                                        <p:tgtEl>
                                          <p:spTgt spid="17070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070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07011">
                                            <p:txEl>
                                              <p:pRg st="4" end="4"/>
                                            </p:txEl>
                                          </p:spTgt>
                                        </p:tgtEl>
                                        <p:attrNameLst>
                                          <p:attrName>style.visibility</p:attrName>
                                        </p:attrNameLst>
                                      </p:cBhvr>
                                      <p:to>
                                        <p:strVal val="visible"/>
                                      </p:to>
                                    </p:set>
                                    <p:anim calcmode="lin" valueType="num">
                                      <p:cBhvr additive="base">
                                        <p:cTn id="19" dur="500" fill="hold"/>
                                        <p:tgtEl>
                                          <p:spTgt spid="17070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070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07011">
                                            <p:txEl>
                                              <p:pRg st="6" end="6"/>
                                            </p:txEl>
                                          </p:spTgt>
                                        </p:tgtEl>
                                        <p:attrNameLst>
                                          <p:attrName>style.visibility</p:attrName>
                                        </p:attrNameLst>
                                      </p:cBhvr>
                                      <p:to>
                                        <p:strVal val="visible"/>
                                      </p:to>
                                    </p:set>
                                    <p:anim calcmode="lin" valueType="num">
                                      <p:cBhvr additive="base">
                                        <p:cTn id="25" dur="500" fill="hold"/>
                                        <p:tgtEl>
                                          <p:spTgt spid="170701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0701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07011">
                                            <p:txEl>
                                              <p:pRg st="8" end="8"/>
                                            </p:txEl>
                                          </p:spTgt>
                                        </p:tgtEl>
                                        <p:attrNameLst>
                                          <p:attrName>style.visibility</p:attrName>
                                        </p:attrNameLst>
                                      </p:cBhvr>
                                      <p:to>
                                        <p:strVal val="visible"/>
                                      </p:to>
                                    </p:set>
                                    <p:anim calcmode="lin" valueType="num">
                                      <p:cBhvr additive="base">
                                        <p:cTn id="31" dur="500" fill="hold"/>
                                        <p:tgtEl>
                                          <p:spTgt spid="1707011">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0701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07011">
                                            <p:txEl>
                                              <p:pRg st="10" end="10"/>
                                            </p:txEl>
                                          </p:spTgt>
                                        </p:tgtEl>
                                        <p:attrNameLst>
                                          <p:attrName>style.visibility</p:attrName>
                                        </p:attrNameLst>
                                      </p:cBhvr>
                                      <p:to>
                                        <p:strVal val="visible"/>
                                      </p:to>
                                    </p:set>
                                    <p:anim calcmode="lin" valueType="num">
                                      <p:cBhvr additive="base">
                                        <p:cTn id="37" dur="500" fill="hold"/>
                                        <p:tgtEl>
                                          <p:spTgt spid="1707011">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0701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07011">
                                            <p:txEl>
                                              <p:pRg st="12" end="12"/>
                                            </p:txEl>
                                          </p:spTgt>
                                        </p:tgtEl>
                                        <p:attrNameLst>
                                          <p:attrName>style.visibility</p:attrName>
                                        </p:attrNameLst>
                                      </p:cBhvr>
                                      <p:to>
                                        <p:strVal val="visible"/>
                                      </p:to>
                                    </p:set>
                                    <p:anim calcmode="lin" valueType="num">
                                      <p:cBhvr additive="base">
                                        <p:cTn id="43" dur="500" fill="hold"/>
                                        <p:tgtEl>
                                          <p:spTgt spid="1707011">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07011">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07011">
                                            <p:txEl>
                                              <p:pRg st="14" end="14"/>
                                            </p:txEl>
                                          </p:spTgt>
                                        </p:tgtEl>
                                        <p:attrNameLst>
                                          <p:attrName>style.visibility</p:attrName>
                                        </p:attrNameLst>
                                      </p:cBhvr>
                                      <p:to>
                                        <p:strVal val="visible"/>
                                      </p:to>
                                    </p:set>
                                    <p:anim calcmode="lin" valueType="num">
                                      <p:cBhvr additive="base">
                                        <p:cTn id="49" dur="500" fill="hold"/>
                                        <p:tgtEl>
                                          <p:spTgt spid="1707011">
                                            <p:txEl>
                                              <p:pRg st="14" end="1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707011">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7011"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35496" y="2924175"/>
            <a:ext cx="8893175" cy="936625"/>
          </a:xfrm>
          <a:prstGeom prst="rect">
            <a:avLst/>
          </a:prstGeom>
          <a:noFill/>
          <a:ln w="12700">
            <a:noFill/>
            <a:miter lim="800000"/>
            <a:headEnd/>
            <a:tailEnd/>
          </a:ln>
        </p:spPr>
        <p:txBody>
          <a:bodyPr lIns="90487" tIns="44450" rIns="90487" bIns="44450" anchor="b"/>
          <a:lstStyle/>
          <a:p>
            <a:pPr marL="342900" indent="-342900" algn="ctr" eaLnBrk="0" hangingPunct="0">
              <a:lnSpc>
                <a:spcPct val="130000"/>
              </a:lnSpc>
              <a:spcBef>
                <a:spcPct val="20000"/>
              </a:spcBef>
              <a:buClr>
                <a:schemeClr val="accent1"/>
              </a:buClr>
            </a:pPr>
            <a:r>
              <a:rPr lang="zh-CN" altLang="en-US" sz="6000" b="1" dirty="0" smtClean="0">
                <a:solidFill>
                  <a:srgbClr val="FF0000"/>
                </a:solidFill>
                <a:latin typeface="+mn-lt"/>
              </a:rPr>
              <a:t/>
            </a:r>
            <a:br>
              <a:rPr lang="zh-CN" altLang="en-US" sz="6000" b="1" dirty="0" smtClean="0">
                <a:solidFill>
                  <a:srgbClr val="FF0000"/>
                </a:solidFill>
                <a:latin typeface="+mn-lt"/>
              </a:rPr>
            </a:br>
            <a:r>
              <a:rPr lang="zh-CN" altLang="en-US" sz="4800" b="1" dirty="0" smtClean="0">
                <a:solidFill>
                  <a:srgbClr val="FF0000"/>
                </a:solidFill>
                <a:latin typeface="+mn-lt"/>
              </a:rPr>
              <a:t>结果思维的建立</a:t>
            </a: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idx="1"/>
          </p:nvPr>
        </p:nvSpPr>
        <p:spPr>
          <a:xfrm>
            <a:off x="323850" y="2205038"/>
            <a:ext cx="8229600" cy="3989387"/>
          </a:xfrm>
        </p:spPr>
        <p:txBody>
          <a:bodyPr/>
          <a:lstStyle/>
          <a:p>
            <a:pPr>
              <a:buFontTx/>
              <a:buNone/>
            </a:pPr>
            <a:r>
              <a:rPr lang="en-US" altLang="zh-CN" sz="2800" b="1" dirty="0" smtClean="0">
                <a:latin typeface="宋体" pitchFamily="2" charset="-122"/>
                <a:ea typeface="宋体" pitchFamily="2" charset="-122"/>
              </a:rPr>
              <a:t>         </a:t>
            </a:r>
            <a:r>
              <a:rPr lang="zh-CN" altLang="en-US" sz="2800" b="1" dirty="0" smtClean="0">
                <a:latin typeface="宋体" pitchFamily="2" charset="-122"/>
                <a:ea typeface="宋体" pitchFamily="2" charset="-122"/>
              </a:rPr>
              <a:t>进入公司，就意味着在你的人生中，你每天都要用结果来交换自己的工资，也要用结果来证明自己的价值。结果怎样，与其他人无关，在于你是不是真正的对企业，对自己有价值！只在于你是不是一个合格的员工或合格的管理者。</a:t>
            </a:r>
          </a:p>
          <a:p>
            <a:pPr>
              <a:buFontTx/>
              <a:buNone/>
            </a:pPr>
            <a:r>
              <a:rPr lang="zh-CN" altLang="en-US" sz="2800" b="1" dirty="0" smtClean="0">
                <a:latin typeface="宋体" pitchFamily="2" charset="-122"/>
                <a:ea typeface="宋体" pitchFamily="2" charset="-122"/>
              </a:rPr>
              <a:t>     </a:t>
            </a:r>
          </a:p>
          <a:p>
            <a:pPr>
              <a:buFontTx/>
              <a:buNone/>
            </a:pPr>
            <a:r>
              <a:rPr lang="zh-CN" altLang="en-US" sz="2800" b="1" dirty="0" smtClean="0">
                <a:latin typeface="宋体" pitchFamily="2" charset="-122"/>
                <a:ea typeface="宋体" pitchFamily="2" charset="-122"/>
              </a:rPr>
              <a:t>      </a:t>
            </a:r>
            <a:r>
              <a:rPr lang="zh-CN" altLang="en-US" sz="4000" b="1" dirty="0" smtClean="0">
                <a:solidFill>
                  <a:srgbClr val="FF0000"/>
                </a:solidFill>
                <a:latin typeface="宋体" pitchFamily="2" charset="-122"/>
                <a:ea typeface="宋体" pitchFamily="2" charset="-122"/>
              </a:rPr>
              <a:t>结果，完全掌握在自己的手上</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5298">
                                            <p:txEl>
                                              <p:pRg st="2" end="2"/>
                                            </p:txEl>
                                          </p:spTgt>
                                        </p:tgtEl>
                                        <p:attrNameLst>
                                          <p:attrName>style.visibility</p:attrName>
                                        </p:attrNameLst>
                                      </p:cBhvr>
                                      <p:to>
                                        <p:strVal val="visible"/>
                                      </p:to>
                                    </p:set>
                                    <p:animEffect transition="in" filter="strips(downRight)">
                                      <p:cBhvr>
                                        <p:cTn id="7" dur="500"/>
                                        <p:tgtEl>
                                          <p:spTgt spid="55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1906588"/>
            <a:ext cx="5905500" cy="730250"/>
          </a:xfrm>
        </p:spPr>
        <p:txBody>
          <a:bodyPr>
            <a:normAutofit fontScale="90000"/>
          </a:bodyPr>
          <a:lstStyle/>
          <a:p>
            <a:pPr eaLnBrk="1" hangingPunct="1">
              <a:defRPr/>
            </a:pPr>
            <a:r>
              <a:rPr lang="zh-CN" altLang="en-US" sz="4300" b="1" dirty="0" smtClean="0">
                <a:latin typeface="宋体" pitchFamily="2" charset="-122"/>
                <a:ea typeface="宋体" pitchFamily="2" charset="-122"/>
              </a:rPr>
              <a:t>一个价值百万的定义</a:t>
            </a:r>
            <a:r>
              <a:rPr lang="en-US" altLang="zh-CN" sz="4300" b="1" dirty="0" smtClean="0">
                <a:latin typeface="宋体" pitchFamily="2" charset="-122"/>
                <a:ea typeface="宋体" pitchFamily="2" charset="-122"/>
              </a:rPr>
              <a:t>:</a:t>
            </a:r>
          </a:p>
        </p:txBody>
      </p:sp>
      <p:sp>
        <p:nvSpPr>
          <p:cNvPr id="174083" name="Text Box 3"/>
          <p:cNvSpPr txBox="1">
            <a:spLocks noChangeArrowheads="1"/>
          </p:cNvSpPr>
          <p:nvPr/>
        </p:nvSpPr>
        <p:spPr bwMode="auto">
          <a:xfrm>
            <a:off x="611188" y="5084763"/>
            <a:ext cx="7920037" cy="1311275"/>
          </a:xfrm>
          <a:prstGeom prst="rect">
            <a:avLst/>
          </a:prstGeom>
          <a:noFill/>
          <a:ln w="9525">
            <a:noFill/>
            <a:miter lim="800000"/>
            <a:headEnd type="none" w="sm" len="sm"/>
            <a:tailEnd type="none" w="sm" len="sm"/>
          </a:ln>
        </p:spPr>
        <p:txBody>
          <a:bodyPr lIns="93600" tIns="46800" rIns="93600" bIns="46800">
            <a:spAutoFit/>
          </a:bodyPr>
          <a:lstStyle/>
          <a:p>
            <a:endParaRPr lang="en-US" altLang="zh-CN" sz="8000" b="1">
              <a:solidFill>
                <a:srgbClr val="020290"/>
              </a:solidFill>
              <a:latin typeface="黑体" pitchFamily="49" charset="-122"/>
              <a:ea typeface="黑体" pitchFamily="49" charset="-122"/>
            </a:endParaRPr>
          </a:p>
        </p:txBody>
      </p:sp>
      <p:sp>
        <p:nvSpPr>
          <p:cNvPr id="174084" name="矩形 3"/>
          <p:cNvSpPr>
            <a:spLocks noChangeArrowheads="1"/>
          </p:cNvSpPr>
          <p:nvPr/>
        </p:nvSpPr>
        <p:spPr bwMode="auto">
          <a:xfrm>
            <a:off x="935527" y="188775"/>
            <a:ext cx="8532813" cy="914400"/>
          </a:xfrm>
          <a:prstGeom prst="rect">
            <a:avLst/>
          </a:prstGeom>
          <a:noFill/>
          <a:ln w="9525">
            <a:noFill/>
            <a:miter lim="800000"/>
            <a:headEnd/>
            <a:tailEnd/>
          </a:ln>
        </p:spPr>
        <p:txBody>
          <a:bodyPr>
            <a:spAutoFit/>
          </a:bodyPr>
          <a:lstStyle/>
          <a:p>
            <a:r>
              <a:rPr lang="zh-CN" altLang="en-US" sz="5400" b="1" dirty="0">
                <a:solidFill>
                  <a:srgbClr val="FF0000"/>
                </a:solidFill>
                <a:ea typeface="黑体" pitchFamily="49" charset="-122"/>
              </a:rPr>
              <a:t>什 么 叫 做 执 行</a:t>
            </a:r>
            <a:r>
              <a:rPr lang="en-US" altLang="zh-CN" sz="5400" b="1" dirty="0">
                <a:solidFill>
                  <a:srgbClr val="FF0000"/>
                </a:solidFill>
                <a:ea typeface="黑体" pitchFamily="49" charset="-122"/>
              </a:rPr>
              <a:t>?</a:t>
            </a:r>
            <a:endParaRPr lang="en-US" altLang="zh-CN" sz="5400" dirty="0"/>
          </a:p>
        </p:txBody>
      </p:sp>
      <p:sp>
        <p:nvSpPr>
          <p:cNvPr id="17416" name="内容占位符 1"/>
          <p:cNvSpPr>
            <a:spLocks/>
          </p:cNvSpPr>
          <p:nvPr/>
        </p:nvSpPr>
        <p:spPr bwMode="auto">
          <a:xfrm>
            <a:off x="468313" y="2852738"/>
            <a:ext cx="8353425" cy="2736850"/>
          </a:xfrm>
          <a:prstGeom prst="rect">
            <a:avLst/>
          </a:prstGeom>
          <a:noFill/>
          <a:ln w="9525">
            <a:noFill/>
            <a:miter lim="800000"/>
            <a:headEnd/>
            <a:tailEnd/>
          </a:ln>
        </p:spPr>
        <p:txBody>
          <a:bodyPr/>
          <a:lstStyle/>
          <a:p>
            <a:pPr marL="342900" indent="-342900" eaLnBrk="0" hangingPunct="0">
              <a:spcBef>
                <a:spcPct val="20000"/>
              </a:spcBef>
            </a:pPr>
            <a:r>
              <a:rPr lang="zh-CN" altLang="en-US" sz="8800" b="1">
                <a:solidFill>
                  <a:srgbClr val="FF0000"/>
                </a:solidFill>
                <a:ea typeface="黑体" pitchFamily="49" charset="-122"/>
              </a:rPr>
              <a:t>     执行</a:t>
            </a:r>
            <a:r>
              <a:rPr lang="zh-CN" altLang="en-US" sz="8800" b="1">
                <a:solidFill>
                  <a:srgbClr val="0303C5"/>
                </a:solidFill>
                <a:ea typeface="黑体" pitchFamily="49" charset="-122"/>
              </a:rPr>
              <a:t>就是有</a:t>
            </a:r>
            <a:r>
              <a:rPr lang="zh-CN" altLang="en-US" sz="8800" b="1">
                <a:solidFill>
                  <a:srgbClr val="FF0000"/>
                </a:solidFill>
                <a:ea typeface="黑体" pitchFamily="49" charset="-122"/>
              </a:rPr>
              <a:t>结果</a:t>
            </a:r>
            <a:r>
              <a:rPr lang="zh-CN" altLang="en-US" sz="8800" b="1">
                <a:solidFill>
                  <a:srgbClr val="0303C5"/>
                </a:solidFill>
                <a:ea typeface="黑体" pitchFamily="49" charset="-122"/>
              </a:rPr>
              <a:t>的行动</a:t>
            </a:r>
            <a:r>
              <a:rPr lang="en-US" altLang="zh-CN" sz="8800" b="1">
                <a:solidFill>
                  <a:srgbClr val="0303C5"/>
                </a:solidFill>
                <a:ea typeface="黑体" pitchFamily="49" charset="-122"/>
              </a:rPr>
              <a:t>!!!</a:t>
            </a:r>
            <a:endParaRPr lang="zh-CN" altLang="en-US" sz="8800" b="1">
              <a:solidFill>
                <a:srgbClr val="0303C5"/>
              </a:solidFill>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 calcmode="lin" valueType="num">
                                      <p:cBhvr additive="base">
                                        <p:cTn id="12" dur="500" fill="hold"/>
                                        <p:tgtEl>
                                          <p:spTgt spid="17416"/>
                                        </p:tgtEl>
                                        <p:attrNameLst>
                                          <p:attrName>ppt_x</p:attrName>
                                        </p:attrNameLst>
                                      </p:cBhvr>
                                      <p:tavLst>
                                        <p:tav tm="0">
                                          <p:val>
                                            <p:strVal val="#ppt_x"/>
                                          </p:val>
                                        </p:tav>
                                        <p:tav tm="100000">
                                          <p:val>
                                            <p:strVal val="#ppt_x"/>
                                          </p:val>
                                        </p:tav>
                                      </p:tavLst>
                                    </p:anim>
                                    <p:anim calcmode="lin" valueType="num">
                                      <p:cBhvr additive="base">
                                        <p:cTn id="13"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1741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内容占位符 1"/>
          <p:cNvSpPr>
            <a:spLocks noGrp="1"/>
          </p:cNvSpPr>
          <p:nvPr>
            <p:ph idx="1"/>
          </p:nvPr>
        </p:nvSpPr>
        <p:spPr>
          <a:xfrm>
            <a:off x="468313" y="2060575"/>
            <a:ext cx="8353425" cy="3816350"/>
          </a:xfrm>
        </p:spPr>
        <p:txBody>
          <a:bodyPr/>
          <a:lstStyle/>
          <a:p>
            <a:pPr>
              <a:buFontTx/>
              <a:buNone/>
            </a:pPr>
            <a:r>
              <a:rPr lang="zh-CN" altLang="en-US" sz="8000" b="1" dirty="0" smtClean="0">
                <a:solidFill>
                  <a:srgbClr val="FF0000"/>
                </a:solidFill>
                <a:latin typeface="宋体" pitchFamily="2" charset="-122"/>
                <a:ea typeface="宋体" pitchFamily="2" charset="-122"/>
              </a:rPr>
              <a:t>   </a:t>
            </a:r>
            <a:r>
              <a:rPr lang="zh-CN" altLang="en-US" sz="8000" b="1" u="sng" dirty="0" smtClean="0">
                <a:solidFill>
                  <a:srgbClr val="FF0000"/>
                </a:solidFill>
                <a:latin typeface="宋体" pitchFamily="2" charset="-122"/>
                <a:ea typeface="宋体" pitchFamily="2" charset="-122"/>
              </a:rPr>
              <a:t>执行力</a:t>
            </a:r>
            <a:r>
              <a:rPr lang="zh-CN" altLang="en-US" sz="8000" b="1" dirty="0" smtClean="0">
                <a:solidFill>
                  <a:srgbClr val="0303C5"/>
                </a:solidFill>
                <a:latin typeface="宋体" pitchFamily="2" charset="-122"/>
                <a:ea typeface="宋体" pitchFamily="2" charset="-122"/>
              </a:rPr>
              <a:t>就是把目标转变成</a:t>
            </a:r>
            <a:r>
              <a:rPr lang="zh-CN" altLang="en-US" sz="8000" b="1" u="sng" dirty="0" smtClean="0">
                <a:solidFill>
                  <a:srgbClr val="FF0000"/>
                </a:solidFill>
                <a:latin typeface="宋体" pitchFamily="2" charset="-122"/>
                <a:ea typeface="宋体" pitchFamily="2" charset="-122"/>
              </a:rPr>
              <a:t>结果</a:t>
            </a:r>
            <a:r>
              <a:rPr lang="zh-CN" altLang="en-US" sz="8000" b="1" dirty="0" smtClean="0">
                <a:solidFill>
                  <a:srgbClr val="0303C5"/>
                </a:solidFill>
                <a:latin typeface="宋体" pitchFamily="2" charset="-122"/>
                <a:ea typeface="宋体" pitchFamily="2" charset="-122"/>
              </a:rPr>
              <a:t>的能力</a:t>
            </a:r>
            <a:r>
              <a:rPr lang="en-US" altLang="zh-CN" sz="8000" b="1" dirty="0" smtClean="0">
                <a:solidFill>
                  <a:srgbClr val="0303C5"/>
                </a:solidFill>
                <a:latin typeface="宋体" pitchFamily="2" charset="-122"/>
                <a:ea typeface="宋体" pitchFamily="2" charset="-122"/>
              </a:rPr>
              <a:t>!!!</a:t>
            </a:r>
            <a:endParaRPr lang="zh-CN" altLang="en-US" sz="8000" b="1" dirty="0" smtClean="0">
              <a:solidFill>
                <a:srgbClr val="0303C5"/>
              </a:solidFill>
              <a:latin typeface="宋体" pitchFamily="2" charset="-122"/>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style.rotation</p:attrName>
                                        </p:attrNameLst>
                                      </p:cBhvr>
                                      <p:tavLst>
                                        <p:tav tm="0">
                                          <p:val>
                                            <p:fltVal val="90"/>
                                          </p:val>
                                        </p:tav>
                                        <p:tav tm="100000">
                                          <p:val>
                                            <p:fltVal val="0"/>
                                          </p:val>
                                        </p:tav>
                                      </p:tavLst>
                                    </p:anim>
                                    <p:animEffect transition="in" filter="fade">
                                      <p:cBhvr>
                                        <p:cTn id="10"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0" y="274638"/>
            <a:ext cx="8229600" cy="1143000"/>
          </a:xfrm>
        </p:spPr>
        <p:txBody>
          <a:bodyPr anchor="t"/>
          <a:lstStyle/>
          <a:p>
            <a:r>
              <a:rPr lang="en-US" altLang="zh-CN" dirty="0" smtClean="0">
                <a:latin typeface="宋体" pitchFamily="2" charset="-122"/>
                <a:ea typeface="宋体" pitchFamily="2" charset="-122"/>
              </a:rPr>
              <a:t> </a:t>
            </a:r>
          </a:p>
        </p:txBody>
      </p:sp>
      <p:sp>
        <p:nvSpPr>
          <p:cNvPr id="21507" name="Text Box 3"/>
          <p:cNvSpPr txBox="1">
            <a:spLocks noChangeArrowheads="1"/>
          </p:cNvSpPr>
          <p:nvPr/>
        </p:nvSpPr>
        <p:spPr bwMode="auto">
          <a:xfrm>
            <a:off x="1403350" y="3590925"/>
            <a:ext cx="6192838" cy="2052638"/>
          </a:xfrm>
          <a:prstGeom prst="rect">
            <a:avLst/>
          </a:prstGeom>
          <a:solidFill>
            <a:srgbClr val="FFFF00"/>
          </a:solidFill>
          <a:ln w="9525">
            <a:solidFill>
              <a:schemeClr val="tx1"/>
            </a:solidFill>
            <a:miter lim="800000"/>
            <a:headEnd/>
            <a:tailEnd/>
          </a:ln>
        </p:spPr>
        <p:txBody>
          <a:bodyPr>
            <a:spAutoFit/>
          </a:bodyPr>
          <a:lstStyle/>
          <a:p>
            <a:pPr>
              <a:spcBef>
                <a:spcPct val="50000"/>
              </a:spcBef>
              <a:buClr>
                <a:schemeClr val="hlink"/>
              </a:buClr>
              <a:buFont typeface="Wingdings" pitchFamily="2" charset="2"/>
              <a:buChar char="ü"/>
            </a:pPr>
            <a:r>
              <a:rPr kumimoji="1" lang="en-US" altLang="zh-CN" sz="3200" b="1">
                <a:solidFill>
                  <a:srgbClr val="FF0000"/>
                </a:solidFill>
                <a:latin typeface="黑体" pitchFamily="49" charset="-122"/>
                <a:ea typeface="黑体" pitchFamily="49" charset="-122"/>
              </a:rPr>
              <a:t> </a:t>
            </a:r>
            <a:r>
              <a:rPr kumimoji="1" lang="zh-CN" altLang="en-US" sz="3200" b="1">
                <a:solidFill>
                  <a:srgbClr val="FF0000"/>
                </a:solidFill>
                <a:latin typeface="黑体" pitchFamily="49" charset="-122"/>
                <a:ea typeface="黑体" pitchFamily="49" charset="-122"/>
              </a:rPr>
              <a:t>完成任务是对程序、过程负责</a:t>
            </a:r>
          </a:p>
          <a:p>
            <a:pPr>
              <a:spcBef>
                <a:spcPct val="50000"/>
              </a:spcBef>
              <a:buClr>
                <a:schemeClr val="hlink"/>
              </a:buClr>
              <a:buFont typeface="Wingdings" pitchFamily="2" charset="2"/>
              <a:buChar char="ü"/>
            </a:pPr>
            <a:r>
              <a:rPr kumimoji="1" lang="zh-CN" altLang="en-US" sz="3200" b="1">
                <a:solidFill>
                  <a:srgbClr val="FF0000"/>
                </a:solidFill>
                <a:latin typeface="黑体" pitchFamily="49" charset="-122"/>
                <a:ea typeface="黑体" pitchFamily="49" charset="-122"/>
              </a:rPr>
              <a:t> 收获结果是对价值、目的负责</a:t>
            </a:r>
          </a:p>
          <a:p>
            <a:pPr>
              <a:spcBef>
                <a:spcPct val="50000"/>
              </a:spcBef>
              <a:buClr>
                <a:schemeClr val="hlink"/>
              </a:buClr>
              <a:buFont typeface="Wingdings" pitchFamily="2" charset="2"/>
              <a:buChar char="ü"/>
            </a:pPr>
            <a:r>
              <a:rPr kumimoji="1" lang="zh-CN" altLang="en-US" sz="3200" b="1">
                <a:solidFill>
                  <a:srgbClr val="FF0000"/>
                </a:solidFill>
                <a:latin typeface="黑体" pitchFamily="49" charset="-122"/>
                <a:ea typeface="黑体" pitchFamily="49" charset="-122"/>
              </a:rPr>
              <a:t> 完成任务不等于拿到结果</a:t>
            </a:r>
          </a:p>
        </p:txBody>
      </p:sp>
      <p:sp>
        <p:nvSpPr>
          <p:cNvPr id="34820" name="Rectangle 4"/>
          <p:cNvSpPr>
            <a:spLocks noChangeArrowheads="1"/>
          </p:cNvSpPr>
          <p:nvPr/>
        </p:nvSpPr>
        <p:spPr bwMode="auto">
          <a:xfrm>
            <a:off x="1357313" y="2019300"/>
            <a:ext cx="6357937" cy="623888"/>
          </a:xfrm>
          <a:prstGeom prst="rect">
            <a:avLst/>
          </a:prstGeom>
          <a:solidFill>
            <a:srgbClr val="F2F2F2"/>
          </a:solidFill>
          <a:ln w="12700" algn="ctr">
            <a:solidFill>
              <a:srgbClr val="366B7C"/>
            </a:solidFill>
            <a:miter lim="800000"/>
            <a:headEnd/>
            <a:tailEnd/>
          </a:ln>
          <a:effectLst/>
        </p:spPr>
        <p:txBody>
          <a:bodyPr wrap="none" lIns="90000" tIns="46800" rIns="90000" bIns="46800" anchor="ctr"/>
          <a:lstStyle/>
          <a:p>
            <a:pPr marL="381000" indent="-381000">
              <a:spcBef>
                <a:spcPct val="20000"/>
              </a:spcBef>
              <a:buClr>
                <a:schemeClr val="tx2"/>
              </a:buClr>
              <a:buFont typeface="Wingdings" pitchFamily="2" charset="2"/>
              <a:buNone/>
              <a:defRPr/>
            </a:pPr>
            <a:r>
              <a:rPr lang="zh-CN" altLang="en-US" sz="3600" b="1" dirty="0">
                <a:solidFill>
                  <a:schemeClr val="tx2"/>
                </a:solidFill>
                <a:effectLst>
                  <a:outerShdw blurRad="38100" dist="38100" dir="2700000" algn="tl">
                    <a:srgbClr val="C0C0C0"/>
                  </a:outerShdw>
                </a:effectLst>
                <a:latin typeface="黑体" pitchFamily="2" charset="-122"/>
                <a:ea typeface="黑体" pitchFamily="2" charset="-122"/>
              </a:rPr>
              <a:t>重要结论一：任务不等于结果</a:t>
            </a:r>
            <a:r>
              <a:rPr lang="en-US" altLang="zh-CN" sz="3600" b="1" dirty="0">
                <a:solidFill>
                  <a:schemeClr val="tx2"/>
                </a:solidFill>
                <a:effectLst>
                  <a:outerShdw blurRad="38100" dist="38100" dir="2700000" algn="tl">
                    <a:srgbClr val="C0C0C0"/>
                  </a:outerShdw>
                </a:effectLst>
                <a:latin typeface="黑体" pitchFamily="2" charset="-122"/>
                <a:ea typeface="黑体" pitchFamily="2" charset="-122"/>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1042988" y="332656"/>
            <a:ext cx="7705725" cy="720725"/>
          </a:xfrm>
        </p:spPr>
        <p:txBody>
          <a:bodyPr/>
          <a:lstStyle/>
          <a:p>
            <a:pPr>
              <a:defRPr/>
            </a:pPr>
            <a:r>
              <a:rPr lang="zh-CN" altLang="en-US" sz="3600" b="1" dirty="0" smtClean="0">
                <a:effectLst>
                  <a:outerShdw blurRad="38100" dist="38100" dir="2700000" algn="tl">
                    <a:srgbClr val="C0C0C0"/>
                  </a:outerShdw>
                </a:effectLst>
                <a:latin typeface="宋体" pitchFamily="2" charset="-122"/>
                <a:ea typeface="宋体" pitchFamily="2" charset="-122"/>
              </a:rPr>
              <a:t>我们最需要洞察是自己的</a:t>
            </a:r>
            <a:endParaRPr lang="en-US" altLang="zh-CN" sz="3600" b="1" dirty="0" smtClean="0">
              <a:effectLst>
                <a:outerShdw blurRad="38100" dist="38100" dir="2700000" algn="tl">
                  <a:srgbClr val="C0C0C0"/>
                </a:outerShdw>
              </a:effectLst>
              <a:latin typeface="宋体" pitchFamily="2" charset="-122"/>
              <a:ea typeface="宋体" pitchFamily="2" charset="-122"/>
            </a:endParaRPr>
          </a:p>
        </p:txBody>
      </p:sp>
      <p:sp>
        <p:nvSpPr>
          <p:cNvPr id="499715" name="Text Box 3"/>
          <p:cNvSpPr txBox="1">
            <a:spLocks noChangeArrowheads="1"/>
          </p:cNvSpPr>
          <p:nvPr/>
        </p:nvSpPr>
        <p:spPr bwMode="auto">
          <a:xfrm>
            <a:off x="1403350" y="2493963"/>
            <a:ext cx="3816350" cy="1006475"/>
          </a:xfrm>
          <a:prstGeom prst="rect">
            <a:avLst/>
          </a:prstGeom>
          <a:noFill/>
          <a:ln w="9525">
            <a:noFill/>
            <a:miter lim="800000"/>
            <a:headEnd/>
            <a:tailEnd/>
          </a:ln>
        </p:spPr>
        <p:txBody>
          <a:bodyPr>
            <a:spAutoFit/>
          </a:bodyPr>
          <a:lstStyle/>
          <a:p>
            <a:pPr>
              <a:spcBef>
                <a:spcPct val="50000"/>
              </a:spcBef>
            </a:pPr>
            <a:r>
              <a:rPr lang="zh-CN" altLang="en-US" sz="4800" b="1">
                <a:solidFill>
                  <a:srgbClr val="FF0000"/>
                </a:solidFill>
                <a:ea typeface="华文中宋" pitchFamily="2" charset="-122"/>
              </a:rPr>
              <a:t>思维方式 </a:t>
            </a:r>
            <a:r>
              <a:rPr lang="zh-CN" altLang="en-US" sz="6000" b="1"/>
              <a:t>与</a:t>
            </a:r>
          </a:p>
        </p:txBody>
      </p:sp>
      <p:sp>
        <p:nvSpPr>
          <p:cNvPr id="499716" name="Text Box 4"/>
          <p:cNvSpPr txBox="1">
            <a:spLocks noChangeArrowheads="1"/>
          </p:cNvSpPr>
          <p:nvPr/>
        </p:nvSpPr>
        <p:spPr bwMode="auto">
          <a:xfrm>
            <a:off x="4930775" y="2636838"/>
            <a:ext cx="3168650" cy="823912"/>
          </a:xfrm>
          <a:prstGeom prst="rect">
            <a:avLst/>
          </a:prstGeom>
          <a:noFill/>
          <a:ln w="9525">
            <a:noFill/>
            <a:miter lim="800000"/>
            <a:headEnd/>
            <a:tailEnd/>
          </a:ln>
        </p:spPr>
        <p:txBody>
          <a:bodyPr>
            <a:spAutoFit/>
          </a:bodyPr>
          <a:lstStyle/>
          <a:p>
            <a:pPr>
              <a:spcBef>
                <a:spcPct val="50000"/>
              </a:spcBef>
            </a:pPr>
            <a:r>
              <a:rPr lang="zh-CN" altLang="en-US" sz="4800" b="1">
                <a:solidFill>
                  <a:srgbClr val="FF0000"/>
                </a:solidFill>
                <a:ea typeface="华文中宋" pitchFamily="2" charset="-122"/>
              </a:rPr>
              <a:t>行为模式</a:t>
            </a:r>
          </a:p>
        </p:txBody>
      </p:sp>
      <p:sp>
        <p:nvSpPr>
          <p:cNvPr id="499717" name="Text Box 5"/>
          <p:cNvSpPr txBox="1">
            <a:spLocks noChangeArrowheads="1"/>
          </p:cNvSpPr>
          <p:nvPr/>
        </p:nvSpPr>
        <p:spPr bwMode="auto">
          <a:xfrm>
            <a:off x="684213" y="4652963"/>
            <a:ext cx="7848600" cy="1189037"/>
          </a:xfrm>
          <a:prstGeom prst="rect">
            <a:avLst/>
          </a:prstGeom>
          <a:noFill/>
          <a:ln w="9525">
            <a:noFill/>
            <a:miter lim="800000"/>
            <a:headEnd/>
            <a:tailEnd/>
          </a:ln>
        </p:spPr>
        <p:txBody>
          <a:bodyPr>
            <a:spAutoFit/>
          </a:bodyPr>
          <a:lstStyle/>
          <a:p>
            <a:pPr>
              <a:lnSpc>
                <a:spcPct val="120000"/>
              </a:lnSpc>
              <a:spcBef>
                <a:spcPct val="50000"/>
              </a:spcBef>
            </a:pPr>
            <a:r>
              <a:rPr lang="en-US" altLang="zh-CN" sz="3200" dirty="0"/>
              <a:t>     </a:t>
            </a:r>
            <a:r>
              <a:rPr lang="zh-CN" altLang="en-US" sz="2800"/>
              <a:t>二十世纪人类最大的发现不是电脑</a:t>
            </a:r>
            <a:r>
              <a:rPr lang="en-US" altLang="zh-CN" sz="2800" dirty="0"/>
              <a:t>.</a:t>
            </a:r>
            <a:r>
              <a:rPr lang="zh-CN" altLang="en-US" sz="2800"/>
              <a:t>原子弹：而是发现人类可以通过改变思维来改变命运。</a:t>
            </a: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99715"/>
                                        </p:tgtEl>
                                        <p:attrNameLst>
                                          <p:attrName>style.visibility</p:attrName>
                                        </p:attrNameLst>
                                      </p:cBhvr>
                                      <p:to>
                                        <p:strVal val="visible"/>
                                      </p:to>
                                    </p:set>
                                    <p:animEffect transition="in" filter="fade">
                                      <p:cBhvr>
                                        <p:cTn id="7" dur="770" decel="100000"/>
                                        <p:tgtEl>
                                          <p:spTgt spid="499715"/>
                                        </p:tgtEl>
                                      </p:cBhvr>
                                    </p:animEffect>
                                    <p:animScale>
                                      <p:cBhvr>
                                        <p:cTn id="8" dur="770" decel="100000"/>
                                        <p:tgtEl>
                                          <p:spTgt spid="499715"/>
                                        </p:tgtEl>
                                      </p:cBhvr>
                                      <p:from x="10000" y="10000"/>
                                      <p:to x="200000" y="450000"/>
                                    </p:animScale>
                                    <p:animScale>
                                      <p:cBhvr>
                                        <p:cTn id="9" dur="1230" accel="100000" fill="hold">
                                          <p:stCondLst>
                                            <p:cond delay="770"/>
                                          </p:stCondLst>
                                        </p:cTn>
                                        <p:tgtEl>
                                          <p:spTgt spid="499715"/>
                                        </p:tgtEl>
                                      </p:cBhvr>
                                      <p:from x="200000" y="450000"/>
                                      <p:to x="100000" y="100000"/>
                                    </p:animScale>
                                    <p:set>
                                      <p:cBhvr>
                                        <p:cTn id="10" dur="770" fill="hold"/>
                                        <p:tgtEl>
                                          <p:spTgt spid="499715"/>
                                        </p:tgtEl>
                                        <p:attrNameLst>
                                          <p:attrName>ppt_x</p:attrName>
                                        </p:attrNameLst>
                                      </p:cBhvr>
                                      <p:to>
                                        <p:strVal val="(0.5)"/>
                                      </p:to>
                                    </p:set>
                                    <p:anim from="(0.5)" to="(#ppt_x)" calcmode="lin" valueType="num">
                                      <p:cBhvr>
                                        <p:cTn id="11" dur="1230" accel="100000" fill="hold">
                                          <p:stCondLst>
                                            <p:cond delay="770"/>
                                          </p:stCondLst>
                                        </p:cTn>
                                        <p:tgtEl>
                                          <p:spTgt spid="499715"/>
                                        </p:tgtEl>
                                        <p:attrNameLst>
                                          <p:attrName>ppt_x</p:attrName>
                                        </p:attrNameLst>
                                      </p:cBhvr>
                                    </p:anim>
                                    <p:set>
                                      <p:cBhvr>
                                        <p:cTn id="12" dur="770" fill="hold"/>
                                        <p:tgtEl>
                                          <p:spTgt spid="499715"/>
                                        </p:tgtEl>
                                        <p:attrNameLst>
                                          <p:attrName>ppt_y</p:attrName>
                                        </p:attrNameLst>
                                      </p:cBhvr>
                                      <p:to>
                                        <p:strVal val="(#ppt_y+0.4)"/>
                                      </p:to>
                                    </p:set>
                                    <p:anim from="(#ppt_y+0.4)" to="(#ppt_y)" calcmode="lin" valueType="num">
                                      <p:cBhvr>
                                        <p:cTn id="13" dur="1230" accel="100000" fill="hold">
                                          <p:stCondLst>
                                            <p:cond delay="770"/>
                                          </p:stCondLst>
                                        </p:cTn>
                                        <p:tgtEl>
                                          <p:spTgt spid="499715"/>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499716"/>
                                        </p:tgtEl>
                                        <p:attrNameLst>
                                          <p:attrName>style.visibility</p:attrName>
                                        </p:attrNameLst>
                                      </p:cBhvr>
                                      <p:to>
                                        <p:strVal val="visible"/>
                                      </p:to>
                                    </p:set>
                                    <p:animEffect transition="in" filter="fade">
                                      <p:cBhvr>
                                        <p:cTn id="16" dur="770" decel="100000"/>
                                        <p:tgtEl>
                                          <p:spTgt spid="499716"/>
                                        </p:tgtEl>
                                      </p:cBhvr>
                                    </p:animEffect>
                                    <p:animScale>
                                      <p:cBhvr>
                                        <p:cTn id="17" dur="770" decel="100000"/>
                                        <p:tgtEl>
                                          <p:spTgt spid="499716"/>
                                        </p:tgtEl>
                                      </p:cBhvr>
                                      <p:from x="10000" y="10000"/>
                                      <p:to x="200000" y="450000"/>
                                    </p:animScale>
                                    <p:animScale>
                                      <p:cBhvr>
                                        <p:cTn id="18" dur="1230" accel="100000" fill="hold">
                                          <p:stCondLst>
                                            <p:cond delay="770"/>
                                          </p:stCondLst>
                                        </p:cTn>
                                        <p:tgtEl>
                                          <p:spTgt spid="499716"/>
                                        </p:tgtEl>
                                      </p:cBhvr>
                                      <p:from x="200000" y="450000"/>
                                      <p:to x="100000" y="100000"/>
                                    </p:animScale>
                                    <p:set>
                                      <p:cBhvr>
                                        <p:cTn id="19" dur="770" fill="hold"/>
                                        <p:tgtEl>
                                          <p:spTgt spid="499716"/>
                                        </p:tgtEl>
                                        <p:attrNameLst>
                                          <p:attrName>ppt_x</p:attrName>
                                        </p:attrNameLst>
                                      </p:cBhvr>
                                      <p:to>
                                        <p:strVal val="(0.5)"/>
                                      </p:to>
                                    </p:set>
                                    <p:anim from="(0.5)" to="(#ppt_x)" calcmode="lin" valueType="num">
                                      <p:cBhvr>
                                        <p:cTn id="20" dur="1230" accel="100000" fill="hold">
                                          <p:stCondLst>
                                            <p:cond delay="770"/>
                                          </p:stCondLst>
                                        </p:cTn>
                                        <p:tgtEl>
                                          <p:spTgt spid="499716"/>
                                        </p:tgtEl>
                                        <p:attrNameLst>
                                          <p:attrName>ppt_x</p:attrName>
                                        </p:attrNameLst>
                                      </p:cBhvr>
                                    </p:anim>
                                    <p:set>
                                      <p:cBhvr>
                                        <p:cTn id="21" dur="770" fill="hold"/>
                                        <p:tgtEl>
                                          <p:spTgt spid="499716"/>
                                        </p:tgtEl>
                                        <p:attrNameLst>
                                          <p:attrName>ppt_y</p:attrName>
                                        </p:attrNameLst>
                                      </p:cBhvr>
                                      <p:to>
                                        <p:strVal val="(#ppt_y+0.4)"/>
                                      </p:to>
                                    </p:set>
                                    <p:anim from="(#ppt_y+0.4)" to="(#ppt_y)" calcmode="lin" valueType="num">
                                      <p:cBhvr>
                                        <p:cTn id="22" dur="1230" accel="100000" fill="hold">
                                          <p:stCondLst>
                                            <p:cond delay="770"/>
                                          </p:stCondLst>
                                        </p:cTn>
                                        <p:tgtEl>
                                          <p:spTgt spid="499716"/>
                                        </p:tgtEl>
                                        <p:attrNameLst>
                                          <p:attrName>ppt_y</p:attrName>
                                        </p:attrNameLst>
                                      </p:cBhvr>
                                    </p:anim>
                                  </p:childTnLst>
                                </p:cTn>
                              </p:par>
                              <p:par>
                                <p:cTn id="23" presetID="15" presetClass="entr" presetSubtype="0" fill="hold" grpId="0" nodeType="withEffect">
                                  <p:stCondLst>
                                    <p:cond delay="0"/>
                                  </p:stCondLst>
                                  <p:childTnLst>
                                    <p:set>
                                      <p:cBhvr>
                                        <p:cTn id="24" dur="1" fill="hold">
                                          <p:stCondLst>
                                            <p:cond delay="0"/>
                                          </p:stCondLst>
                                        </p:cTn>
                                        <p:tgtEl>
                                          <p:spTgt spid="499717"/>
                                        </p:tgtEl>
                                        <p:attrNameLst>
                                          <p:attrName>style.visibility</p:attrName>
                                        </p:attrNameLst>
                                      </p:cBhvr>
                                      <p:to>
                                        <p:strVal val="visible"/>
                                      </p:to>
                                    </p:set>
                                    <p:anim calcmode="lin" valueType="num">
                                      <p:cBhvr>
                                        <p:cTn id="25" dur="1000" fill="hold"/>
                                        <p:tgtEl>
                                          <p:spTgt spid="499717"/>
                                        </p:tgtEl>
                                        <p:attrNameLst>
                                          <p:attrName>ppt_w</p:attrName>
                                        </p:attrNameLst>
                                      </p:cBhvr>
                                      <p:tavLst>
                                        <p:tav tm="0">
                                          <p:val>
                                            <p:fltVal val="0"/>
                                          </p:val>
                                        </p:tav>
                                        <p:tav tm="100000">
                                          <p:val>
                                            <p:strVal val="#ppt_w"/>
                                          </p:val>
                                        </p:tav>
                                      </p:tavLst>
                                    </p:anim>
                                    <p:anim calcmode="lin" valueType="num">
                                      <p:cBhvr>
                                        <p:cTn id="26" dur="1000" fill="hold"/>
                                        <p:tgtEl>
                                          <p:spTgt spid="499717"/>
                                        </p:tgtEl>
                                        <p:attrNameLst>
                                          <p:attrName>ppt_h</p:attrName>
                                        </p:attrNameLst>
                                      </p:cBhvr>
                                      <p:tavLst>
                                        <p:tav tm="0">
                                          <p:val>
                                            <p:fltVal val="0"/>
                                          </p:val>
                                        </p:tav>
                                        <p:tav tm="100000">
                                          <p:val>
                                            <p:strVal val="#ppt_h"/>
                                          </p:val>
                                        </p:tav>
                                      </p:tavLst>
                                    </p:anim>
                                    <p:anim calcmode="lin" valueType="num">
                                      <p:cBhvr>
                                        <p:cTn id="27" dur="1000" fill="hold"/>
                                        <p:tgtEl>
                                          <p:spTgt spid="49971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997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5" grpId="0"/>
      <p:bldP spid="499716" grpId="0"/>
      <p:bldP spid="499717"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977900"/>
            <a:ext cx="4205288" cy="5880100"/>
          </a:xfrm>
          <a:prstGeom prst="rect">
            <a:avLst/>
          </a:prstGeom>
          <a:solidFill>
            <a:schemeClr val="bg1"/>
          </a:solidFill>
          <a:ln w="9525">
            <a:noFill/>
            <a:miter lim="800000"/>
            <a:headEnd/>
            <a:tailEnd/>
          </a:ln>
        </p:spPr>
        <p:txBody>
          <a:bodyPr>
            <a:spAutoFit/>
          </a:bodyPr>
          <a:lstStyle/>
          <a:p>
            <a:pPr algn="ctr"/>
            <a:r>
              <a:rPr lang="zh-CN" altLang="en-US" sz="3200" b="1"/>
              <a:t>任务</a:t>
            </a:r>
          </a:p>
          <a:p>
            <a:pPr algn="ctr"/>
            <a:endParaRPr lang="zh-CN" altLang="en-US" sz="3200" b="1"/>
          </a:p>
          <a:p>
            <a:pPr algn="ctr"/>
            <a:r>
              <a:rPr lang="zh-CN" altLang="en-US" sz="3200" b="1"/>
              <a:t>发传真</a:t>
            </a:r>
          </a:p>
          <a:p>
            <a:pPr algn="ctr"/>
            <a:endParaRPr lang="zh-CN" altLang="en-US" sz="3200" b="1"/>
          </a:p>
          <a:p>
            <a:pPr algn="ctr"/>
            <a:r>
              <a:rPr lang="zh-CN" altLang="en-US" sz="3200" b="1"/>
              <a:t>开会</a:t>
            </a:r>
          </a:p>
          <a:p>
            <a:pPr algn="ctr"/>
            <a:endParaRPr lang="zh-CN" altLang="en-US" sz="3200" b="1"/>
          </a:p>
          <a:p>
            <a:pPr algn="ctr"/>
            <a:r>
              <a:rPr lang="zh-CN" altLang="en-US" sz="3200" b="1"/>
              <a:t>招聘</a:t>
            </a:r>
          </a:p>
          <a:p>
            <a:pPr algn="ctr"/>
            <a:endParaRPr lang="zh-CN" altLang="en-US" sz="3200" b="1"/>
          </a:p>
          <a:p>
            <a:pPr algn="ctr"/>
            <a:r>
              <a:rPr lang="zh-CN" altLang="en-US" sz="3200" b="1"/>
              <a:t>出差</a:t>
            </a:r>
          </a:p>
          <a:p>
            <a:pPr algn="ctr"/>
            <a:endParaRPr lang="zh-CN" altLang="en-US" sz="3200" b="1"/>
          </a:p>
          <a:p>
            <a:pPr algn="ctr"/>
            <a:r>
              <a:rPr lang="zh-CN" altLang="en-US" sz="3200" b="1"/>
              <a:t>做财务报表</a:t>
            </a:r>
          </a:p>
          <a:p>
            <a:pPr algn="ctr"/>
            <a:endParaRPr lang="en-US" altLang="zh-CN" sz="2800"/>
          </a:p>
        </p:txBody>
      </p:sp>
      <p:sp>
        <p:nvSpPr>
          <p:cNvPr id="88067" name="Text Box 3"/>
          <p:cNvSpPr txBox="1">
            <a:spLocks noChangeArrowheads="1"/>
          </p:cNvSpPr>
          <p:nvPr/>
        </p:nvSpPr>
        <p:spPr bwMode="auto">
          <a:xfrm>
            <a:off x="3886200" y="1066800"/>
            <a:ext cx="5257800" cy="5453063"/>
          </a:xfrm>
          <a:prstGeom prst="rect">
            <a:avLst/>
          </a:prstGeom>
          <a:solidFill>
            <a:schemeClr val="accent1"/>
          </a:solidFill>
          <a:ln w="9525">
            <a:noFill/>
            <a:miter lim="800000"/>
            <a:headEnd/>
            <a:tailEnd/>
          </a:ln>
        </p:spPr>
        <p:txBody>
          <a:bodyPr>
            <a:spAutoFit/>
          </a:bodyPr>
          <a:lstStyle/>
          <a:p>
            <a:pPr algn="ctr"/>
            <a:r>
              <a:rPr lang="zh-CN" altLang="en-US" sz="3200" b="1"/>
              <a:t>结果</a:t>
            </a:r>
          </a:p>
          <a:p>
            <a:pPr algn="ctr"/>
            <a:endParaRPr lang="zh-CN" altLang="en-US" sz="3200" b="1"/>
          </a:p>
          <a:p>
            <a:pPr algn="ctr"/>
            <a:r>
              <a:rPr lang="zh-CN" altLang="en-US" sz="3200" b="1"/>
              <a:t>收到清晰的传真</a:t>
            </a:r>
          </a:p>
          <a:p>
            <a:pPr algn="ctr"/>
            <a:endParaRPr lang="zh-CN" altLang="en-US" sz="3200" b="1"/>
          </a:p>
          <a:p>
            <a:pPr algn="ctr"/>
            <a:r>
              <a:rPr lang="zh-CN" altLang="en-US" sz="3200" b="1"/>
              <a:t>战略变成措施和承诺</a:t>
            </a:r>
          </a:p>
          <a:p>
            <a:pPr algn="ctr"/>
            <a:endParaRPr lang="zh-CN" altLang="en-US" sz="3200" b="1"/>
          </a:p>
          <a:p>
            <a:pPr algn="ctr"/>
            <a:r>
              <a:rPr lang="zh-CN" altLang="en-US" sz="3200" b="1"/>
              <a:t>招聘到合适的人</a:t>
            </a:r>
          </a:p>
          <a:p>
            <a:pPr algn="ctr"/>
            <a:endParaRPr lang="zh-CN" altLang="en-US" sz="3200" b="1"/>
          </a:p>
          <a:p>
            <a:pPr algn="ctr"/>
            <a:r>
              <a:rPr lang="zh-CN" altLang="en-US" sz="3200" b="1"/>
              <a:t>解决问题达成目标</a:t>
            </a:r>
          </a:p>
          <a:p>
            <a:pPr algn="ctr"/>
            <a:endParaRPr lang="zh-CN" altLang="en-US" sz="3200" b="1"/>
          </a:p>
          <a:p>
            <a:pPr algn="ctr"/>
            <a:r>
              <a:rPr lang="zh-CN" altLang="en-US" sz="3200" b="1"/>
              <a:t>清晰准确的财务报表</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8066">
                                            <p:txEl>
                                              <p:pRg st="2" end="2"/>
                                            </p:txEl>
                                          </p:spTgt>
                                        </p:tgtEl>
                                        <p:attrNameLst>
                                          <p:attrName>style.visibility</p:attrName>
                                        </p:attrNameLst>
                                      </p:cBhvr>
                                      <p:to>
                                        <p:strVal val="visible"/>
                                      </p:to>
                                    </p:set>
                                    <p:animEffect transition="in" filter="blinds(horizontal)">
                                      <p:cBhvr>
                                        <p:cTn id="7" dur="500"/>
                                        <p:tgtEl>
                                          <p:spTgt spid="8806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8067">
                                            <p:txEl>
                                              <p:pRg st="2" end="2"/>
                                            </p:txEl>
                                          </p:spTgt>
                                        </p:tgtEl>
                                        <p:attrNameLst>
                                          <p:attrName>style.visibility</p:attrName>
                                        </p:attrNameLst>
                                      </p:cBhvr>
                                      <p:to>
                                        <p:strVal val="visible"/>
                                      </p:to>
                                    </p:set>
                                    <p:anim calcmode="lin" valueType="num">
                                      <p:cBhvr additive="base">
                                        <p:cTn id="12"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8066">
                                            <p:txEl>
                                              <p:pRg st="4" end="4"/>
                                            </p:txEl>
                                          </p:spTgt>
                                        </p:tgtEl>
                                        <p:attrNameLst>
                                          <p:attrName>style.visibility</p:attrName>
                                        </p:attrNameLst>
                                      </p:cBhvr>
                                      <p:to>
                                        <p:strVal val="visible"/>
                                      </p:to>
                                    </p:set>
                                    <p:animEffect transition="in" filter="blinds(horizontal)">
                                      <p:cBhvr>
                                        <p:cTn id="18" dur="500"/>
                                        <p:tgtEl>
                                          <p:spTgt spid="8806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8067">
                                            <p:txEl>
                                              <p:pRg st="4" end="4"/>
                                            </p:txEl>
                                          </p:spTgt>
                                        </p:tgtEl>
                                        <p:attrNameLst>
                                          <p:attrName>style.visibility</p:attrName>
                                        </p:attrNameLst>
                                      </p:cBhvr>
                                      <p:to>
                                        <p:strVal val="visible"/>
                                      </p:to>
                                    </p:set>
                                    <p:anim calcmode="lin" valueType="num">
                                      <p:cBhvr additive="base">
                                        <p:cTn id="23"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8066">
                                            <p:txEl>
                                              <p:pRg st="6" end="6"/>
                                            </p:txEl>
                                          </p:spTgt>
                                        </p:tgtEl>
                                        <p:attrNameLst>
                                          <p:attrName>style.visibility</p:attrName>
                                        </p:attrNameLst>
                                      </p:cBhvr>
                                      <p:to>
                                        <p:strVal val="visible"/>
                                      </p:to>
                                    </p:set>
                                    <p:animEffect transition="in" filter="blinds(horizontal)">
                                      <p:cBhvr>
                                        <p:cTn id="29" dur="500"/>
                                        <p:tgtEl>
                                          <p:spTgt spid="8806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8067">
                                            <p:txEl>
                                              <p:pRg st="6" end="6"/>
                                            </p:txEl>
                                          </p:spTgt>
                                        </p:tgtEl>
                                        <p:attrNameLst>
                                          <p:attrName>style.visibility</p:attrName>
                                        </p:attrNameLst>
                                      </p:cBhvr>
                                      <p:to>
                                        <p:strVal val="visible"/>
                                      </p:to>
                                    </p:set>
                                    <p:anim calcmode="lin" valueType="num">
                                      <p:cBhvr additive="base">
                                        <p:cTn id="34" dur="500" fill="hold"/>
                                        <p:tgtEl>
                                          <p:spTgt spid="88067">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80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8066">
                                            <p:txEl>
                                              <p:pRg st="8" end="8"/>
                                            </p:txEl>
                                          </p:spTgt>
                                        </p:tgtEl>
                                        <p:attrNameLst>
                                          <p:attrName>style.visibility</p:attrName>
                                        </p:attrNameLst>
                                      </p:cBhvr>
                                      <p:to>
                                        <p:strVal val="visible"/>
                                      </p:to>
                                    </p:set>
                                    <p:animEffect transition="in" filter="blinds(horizontal)">
                                      <p:cBhvr>
                                        <p:cTn id="40" dur="500"/>
                                        <p:tgtEl>
                                          <p:spTgt spid="88066">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8067">
                                            <p:txEl>
                                              <p:pRg st="8" end="8"/>
                                            </p:txEl>
                                          </p:spTgt>
                                        </p:tgtEl>
                                        <p:attrNameLst>
                                          <p:attrName>style.visibility</p:attrName>
                                        </p:attrNameLst>
                                      </p:cBhvr>
                                      <p:to>
                                        <p:strVal val="visible"/>
                                      </p:to>
                                    </p:set>
                                    <p:anim calcmode="lin" valueType="num">
                                      <p:cBhvr additive="base">
                                        <p:cTn id="45" dur="500" fill="hold"/>
                                        <p:tgtEl>
                                          <p:spTgt spid="8806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80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88066">
                                            <p:txEl>
                                              <p:pRg st="10" end="10"/>
                                            </p:txEl>
                                          </p:spTgt>
                                        </p:tgtEl>
                                        <p:attrNameLst>
                                          <p:attrName>style.visibility</p:attrName>
                                        </p:attrNameLst>
                                      </p:cBhvr>
                                      <p:to>
                                        <p:strVal val="visible"/>
                                      </p:to>
                                    </p:set>
                                    <p:animEffect transition="in" filter="blinds(horizontal)">
                                      <p:cBhvr>
                                        <p:cTn id="51" dur="500"/>
                                        <p:tgtEl>
                                          <p:spTgt spid="88066">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88067">
                                            <p:txEl>
                                              <p:pRg st="10" end="10"/>
                                            </p:txEl>
                                          </p:spTgt>
                                        </p:tgtEl>
                                        <p:attrNameLst>
                                          <p:attrName>style.visibility</p:attrName>
                                        </p:attrNameLst>
                                      </p:cBhvr>
                                      <p:to>
                                        <p:strVal val="visible"/>
                                      </p:to>
                                    </p:set>
                                    <p:anim calcmode="lin" valueType="num">
                                      <p:cBhvr additive="base">
                                        <p:cTn id="56" dur="500" fill="hold"/>
                                        <p:tgtEl>
                                          <p:spTgt spid="88067">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80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2078038" y="2203450"/>
            <a:ext cx="5662612" cy="649288"/>
          </a:xfrm>
          <a:prstGeom prst="rect">
            <a:avLst/>
          </a:prstGeom>
          <a:solidFill>
            <a:srgbClr val="F2F2F2"/>
          </a:solidFill>
          <a:ln w="12700" algn="ctr">
            <a:solidFill>
              <a:srgbClr val="366B7C"/>
            </a:solidFill>
            <a:miter lim="800000"/>
            <a:headEnd/>
            <a:tailEnd/>
          </a:ln>
          <a:effectLst/>
        </p:spPr>
        <p:txBody>
          <a:bodyPr wrap="none" lIns="90000" tIns="46800" rIns="90000" bIns="46800" anchor="ctr"/>
          <a:lstStyle/>
          <a:p>
            <a:pPr marL="381000" indent="-381000">
              <a:spcBef>
                <a:spcPct val="20000"/>
              </a:spcBef>
              <a:buClr>
                <a:schemeClr val="tx2"/>
              </a:buClr>
              <a:buFont typeface="Wingdings" pitchFamily="2" charset="2"/>
              <a:buNone/>
              <a:defRPr/>
            </a:pPr>
            <a:r>
              <a:rPr lang="zh-CN" altLang="en-US" sz="3200" b="1" dirty="0">
                <a:solidFill>
                  <a:schemeClr val="tx2"/>
                </a:solidFill>
                <a:effectLst>
                  <a:outerShdw blurRad="38100" dist="38100" dir="2700000" algn="tl">
                    <a:srgbClr val="C0C0C0"/>
                  </a:outerShdw>
                </a:effectLst>
                <a:latin typeface="黑体" pitchFamily="2" charset="-122"/>
                <a:ea typeface="黑体" pitchFamily="2" charset="-122"/>
              </a:rPr>
              <a:t>重要结论二：态度不等于结果</a:t>
            </a:r>
            <a:r>
              <a:rPr lang="en-US" altLang="zh-CN" sz="3200" b="1" dirty="0">
                <a:solidFill>
                  <a:schemeClr val="tx2"/>
                </a:solidFill>
                <a:effectLst>
                  <a:outerShdw blurRad="38100" dist="38100" dir="2700000" algn="tl">
                    <a:srgbClr val="C0C0C0"/>
                  </a:outerShdw>
                </a:effectLst>
                <a:latin typeface="黑体" pitchFamily="2" charset="-122"/>
                <a:ea typeface="黑体" pitchFamily="2" charset="-122"/>
              </a:rPr>
              <a:t>! </a:t>
            </a:r>
          </a:p>
        </p:txBody>
      </p:sp>
      <p:sp>
        <p:nvSpPr>
          <p:cNvPr id="19458" name="Rectangle 2"/>
          <p:cNvSpPr>
            <a:spLocks noChangeArrowheads="1"/>
          </p:cNvSpPr>
          <p:nvPr/>
        </p:nvSpPr>
        <p:spPr bwMode="auto">
          <a:xfrm>
            <a:off x="1403350" y="3429000"/>
            <a:ext cx="6697663" cy="2736850"/>
          </a:xfrm>
          <a:prstGeom prst="rect">
            <a:avLst/>
          </a:prstGeom>
          <a:solidFill>
            <a:srgbClr val="FFFF00"/>
          </a:solidFill>
          <a:ln w="9525">
            <a:solidFill>
              <a:schemeClr val="tx1"/>
            </a:solidFill>
            <a:miter lim="800000"/>
            <a:headEnd/>
            <a:tailEnd/>
          </a:ln>
        </p:spPr>
        <p:txBody>
          <a:bodyPr/>
          <a:lstStyle/>
          <a:p>
            <a:pPr marL="342900" indent="-342900" algn="ctr">
              <a:lnSpc>
                <a:spcPct val="90000"/>
              </a:lnSpc>
              <a:spcBef>
                <a:spcPct val="20000"/>
              </a:spcBef>
              <a:defRPr/>
            </a:pPr>
            <a:r>
              <a:rPr lang="zh-CN" altLang="en-US" sz="4000">
                <a:solidFill>
                  <a:srgbClr val="FF0000"/>
                </a:solidFill>
                <a:effectLst>
                  <a:outerShdw blurRad="38100" dist="38100" dir="2700000" algn="tl">
                    <a:srgbClr val="000000"/>
                  </a:outerShdw>
                </a:effectLst>
                <a:latin typeface="黑体" pitchFamily="49" charset="-122"/>
                <a:ea typeface="黑体" pitchFamily="49" charset="-122"/>
              </a:rPr>
              <a:t>所以，这些都不是结果：</a:t>
            </a:r>
          </a:p>
          <a:p>
            <a:pPr marL="342900" indent="-342900" algn="ctr">
              <a:lnSpc>
                <a:spcPct val="90000"/>
              </a:lnSpc>
              <a:spcBef>
                <a:spcPct val="20000"/>
              </a:spcBef>
              <a:defRPr/>
            </a:pPr>
            <a:r>
              <a:rPr lang="zh-CN" altLang="en-US" sz="4000">
                <a:solidFill>
                  <a:srgbClr val="FF0000"/>
                </a:solidFill>
                <a:effectLst>
                  <a:outerShdw blurRad="38100" dist="38100" dir="2700000" algn="tl">
                    <a:srgbClr val="000000"/>
                  </a:outerShdw>
                </a:effectLst>
                <a:latin typeface="黑体" pitchFamily="49" charset="-122"/>
                <a:ea typeface="黑体" pitchFamily="49" charset="-122"/>
              </a:rPr>
              <a:t>拼命≠结果</a:t>
            </a:r>
          </a:p>
          <a:p>
            <a:pPr marL="342900" indent="-342900" algn="ctr">
              <a:lnSpc>
                <a:spcPct val="90000"/>
              </a:lnSpc>
              <a:spcBef>
                <a:spcPct val="20000"/>
              </a:spcBef>
              <a:defRPr/>
            </a:pPr>
            <a:r>
              <a:rPr lang="zh-CN" altLang="en-US" sz="4000">
                <a:solidFill>
                  <a:srgbClr val="FF0000"/>
                </a:solidFill>
                <a:effectLst>
                  <a:outerShdw blurRad="38100" dist="38100" dir="2700000" algn="tl">
                    <a:srgbClr val="000000"/>
                  </a:outerShdw>
                </a:effectLst>
                <a:latin typeface="黑体" pitchFamily="49" charset="-122"/>
                <a:ea typeface="黑体" pitchFamily="49" charset="-122"/>
              </a:rPr>
              <a:t>苦劳≠结果</a:t>
            </a:r>
          </a:p>
          <a:p>
            <a:pPr marL="342900" indent="-342900" algn="ctr">
              <a:lnSpc>
                <a:spcPct val="90000"/>
              </a:lnSpc>
              <a:spcBef>
                <a:spcPct val="20000"/>
              </a:spcBef>
              <a:defRPr/>
            </a:pPr>
            <a:r>
              <a:rPr lang="en-US" altLang="zh-CN" sz="4000">
                <a:solidFill>
                  <a:srgbClr val="FF0000"/>
                </a:solidFill>
                <a:effectLst>
                  <a:outerShdw blurRad="38100" dist="38100" dir="2700000" algn="tl">
                    <a:srgbClr val="000000"/>
                  </a:outerShdw>
                </a:effectLst>
                <a:latin typeface="宋体" pitchFamily="2" charset="-122"/>
                <a:ea typeface="黑体" pitchFamily="49" charset="-122"/>
              </a:rPr>
              <a:t>……</a:t>
            </a:r>
            <a:endParaRPr lang="zh-CN" altLang="en-US" b="1">
              <a:solidFill>
                <a:srgbClr val="0000CC"/>
              </a:solidFill>
              <a:effectLst>
                <a:outerShdw blurRad="38100" dist="38100" dir="2700000" algn="tl">
                  <a:srgbClr val="000000"/>
                </a:outerShdw>
              </a:effectLst>
              <a:latin typeface="宋体" pitchFamily="2" charset="-122"/>
              <a:ea typeface="黑体" pitchFamily="49"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8">
                                            <p:bg/>
                                          </p:spTgt>
                                        </p:tgtEl>
                                        <p:attrNameLst>
                                          <p:attrName>style.visibility</p:attrName>
                                        </p:attrNameLst>
                                      </p:cBhvr>
                                      <p:to>
                                        <p:strVal val="visible"/>
                                      </p:to>
                                    </p:set>
                                    <p:animEffect transition="in" filter="blinds(horizontal)">
                                      <p:cBhvr>
                                        <p:cTn id="7" dur="500"/>
                                        <p:tgtEl>
                                          <p:spTgt spid="19458">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8">
                                            <p:txEl>
                                              <p:pRg st="0" end="0"/>
                                            </p:txEl>
                                          </p:spTgt>
                                        </p:tgtEl>
                                        <p:attrNameLst>
                                          <p:attrName>style.visibility</p:attrName>
                                        </p:attrNameLst>
                                      </p:cBhvr>
                                      <p:to>
                                        <p:strVal val="visible"/>
                                      </p:to>
                                    </p:set>
                                    <p:animEffect transition="in" filter="blinds(horizontal)">
                                      <p:cBhvr>
                                        <p:cTn id="12" dur="500"/>
                                        <p:tgtEl>
                                          <p:spTgt spid="194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58">
                                            <p:txEl>
                                              <p:pRg st="1" end="1"/>
                                            </p:txEl>
                                          </p:spTgt>
                                        </p:tgtEl>
                                        <p:attrNameLst>
                                          <p:attrName>style.visibility</p:attrName>
                                        </p:attrNameLst>
                                      </p:cBhvr>
                                      <p:to>
                                        <p:strVal val="visible"/>
                                      </p:to>
                                    </p:set>
                                    <p:animEffect transition="in" filter="blinds(horizontal)">
                                      <p:cBhvr>
                                        <p:cTn id="17" dur="500"/>
                                        <p:tgtEl>
                                          <p:spTgt spid="1945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58">
                                            <p:txEl>
                                              <p:pRg st="2" end="2"/>
                                            </p:txEl>
                                          </p:spTgt>
                                        </p:tgtEl>
                                        <p:attrNameLst>
                                          <p:attrName>style.visibility</p:attrName>
                                        </p:attrNameLst>
                                      </p:cBhvr>
                                      <p:to>
                                        <p:strVal val="visible"/>
                                      </p:to>
                                    </p:set>
                                    <p:animEffect transition="in" filter="blinds(horizontal)">
                                      <p:cBhvr>
                                        <p:cTn id="22" dur="500"/>
                                        <p:tgtEl>
                                          <p:spTgt spid="1945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58">
                                            <p:txEl>
                                              <p:pRg st="3" end="3"/>
                                            </p:txEl>
                                          </p:spTgt>
                                        </p:tgtEl>
                                        <p:attrNameLst>
                                          <p:attrName>style.visibility</p:attrName>
                                        </p:attrNameLst>
                                      </p:cBhvr>
                                      <p:to>
                                        <p:strVal val="visible"/>
                                      </p:to>
                                    </p:set>
                                    <p:animEffect transition="in" filter="blinds(horizontal)">
                                      <p:cBhvr>
                                        <p:cTn id="27" dur="500"/>
                                        <p:tgtEl>
                                          <p:spTgt spid="19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381000" y="2590800"/>
            <a:ext cx="8280400" cy="1441450"/>
          </a:xfrm>
          <a:prstGeom prst="rect">
            <a:avLst/>
          </a:prstGeom>
          <a:noFill/>
          <a:ln w="9525">
            <a:noFill/>
            <a:miter lim="800000"/>
            <a:headEnd/>
            <a:tailEnd/>
          </a:ln>
        </p:spPr>
        <p:txBody>
          <a:bodyPr>
            <a:spAutoFit/>
          </a:bodyPr>
          <a:lstStyle/>
          <a:p>
            <a:pPr>
              <a:spcBef>
                <a:spcPct val="50000"/>
              </a:spcBef>
            </a:pPr>
            <a:r>
              <a:rPr lang="zh-CN" altLang="en-US" sz="2800" b="1">
                <a:solidFill>
                  <a:srgbClr val="FF0000"/>
                </a:solidFill>
                <a:latin typeface="宋体" pitchFamily="2" charset="-122"/>
              </a:rPr>
              <a:t>态度</a:t>
            </a:r>
            <a:r>
              <a:rPr lang="zh-CN" altLang="en-US" sz="2800" b="1">
                <a:latin typeface="宋体" pitchFamily="2" charset="-122"/>
              </a:rPr>
              <a:t>与</a:t>
            </a:r>
            <a:r>
              <a:rPr lang="zh-CN" altLang="en-US" sz="2800" b="1">
                <a:solidFill>
                  <a:srgbClr val="FF0000"/>
                </a:solidFill>
                <a:latin typeface="宋体" pitchFamily="2" charset="-122"/>
              </a:rPr>
              <a:t>结果</a:t>
            </a:r>
            <a:r>
              <a:rPr lang="zh-CN" altLang="en-US" sz="2800" b="1">
                <a:latin typeface="宋体" pitchFamily="2" charset="-122"/>
              </a:rPr>
              <a:t>是两个独立的系统！</a:t>
            </a:r>
          </a:p>
          <a:p>
            <a:pPr>
              <a:spcBef>
                <a:spcPct val="50000"/>
              </a:spcBef>
            </a:pPr>
            <a:r>
              <a:rPr lang="zh-CN" altLang="en-US" sz="2400" b="1">
                <a:latin typeface="宋体" pitchFamily="2" charset="-122"/>
              </a:rPr>
              <a:t>我们表扬勇于承担责任的人，但同时我们处罚没有提供结果的人。公司一定要建立起这样的结果导向文化。</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ppt_x"/>
                                          </p:val>
                                        </p:tav>
                                        <p:tav tm="100000">
                                          <p:val>
                                            <p:strVal val="#ppt_x"/>
                                          </p:val>
                                        </p:tav>
                                      </p:tavLst>
                                    </p:anim>
                                    <p:anim calcmode="lin" valueType="num">
                                      <p:cBhvr additive="base">
                                        <p:cTn id="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54063" y="3679825"/>
            <a:ext cx="7604125" cy="1320800"/>
          </a:xfrm>
          <a:prstGeom prst="rect">
            <a:avLst/>
          </a:prstGeom>
          <a:solidFill>
            <a:srgbClr val="FFFF00"/>
          </a:solidFill>
          <a:ln w="9525">
            <a:solidFill>
              <a:schemeClr val="tx1"/>
            </a:solidFill>
            <a:miter lim="800000"/>
            <a:headEnd/>
            <a:tailEnd/>
          </a:ln>
        </p:spPr>
        <p:txBody>
          <a:bodyPr>
            <a:spAutoFit/>
          </a:bodyPr>
          <a:lstStyle/>
          <a:p>
            <a:pPr marL="342900" indent="-342900">
              <a:spcBef>
                <a:spcPct val="50000"/>
              </a:spcBef>
              <a:buFontTx/>
              <a:buChar char="•"/>
            </a:pPr>
            <a:r>
              <a:rPr lang="zh-CN" altLang="en-US" sz="3200" b="1">
                <a:solidFill>
                  <a:srgbClr val="FF0000"/>
                </a:solidFill>
                <a:latin typeface="黑体" pitchFamily="49" charset="-122"/>
                <a:ea typeface="黑体" pitchFamily="49" charset="-122"/>
              </a:rPr>
              <a:t>职责是对工作范围和边界的抽象概括。</a:t>
            </a:r>
          </a:p>
          <a:p>
            <a:pPr marL="342900" indent="-342900">
              <a:spcBef>
                <a:spcPct val="50000"/>
              </a:spcBef>
              <a:buFontTx/>
              <a:buChar char="•"/>
            </a:pPr>
            <a:r>
              <a:rPr lang="zh-CN" altLang="en-US" sz="3200" b="1">
                <a:solidFill>
                  <a:srgbClr val="FF0000"/>
                </a:solidFill>
                <a:latin typeface="黑体" pitchFamily="49" charset="-122"/>
                <a:ea typeface="黑体" pitchFamily="49" charset="-122"/>
              </a:rPr>
              <a:t>没有结果意识，职责就是一纸空文。</a:t>
            </a:r>
          </a:p>
        </p:txBody>
      </p:sp>
      <p:sp>
        <p:nvSpPr>
          <p:cNvPr id="26627" name="Rectangle 3"/>
          <p:cNvSpPr>
            <a:spLocks noChangeArrowheads="1"/>
          </p:cNvSpPr>
          <p:nvPr/>
        </p:nvSpPr>
        <p:spPr bwMode="auto">
          <a:xfrm>
            <a:off x="1214438" y="2211388"/>
            <a:ext cx="6429375" cy="574675"/>
          </a:xfrm>
          <a:prstGeom prst="rect">
            <a:avLst/>
          </a:prstGeom>
          <a:solidFill>
            <a:srgbClr val="F2F2F2"/>
          </a:solidFill>
          <a:ln w="12700" algn="ctr">
            <a:solidFill>
              <a:srgbClr val="366B7C"/>
            </a:solidFill>
            <a:miter lim="800000"/>
            <a:headEnd/>
            <a:tailEnd/>
          </a:ln>
          <a:effectLst/>
        </p:spPr>
        <p:txBody>
          <a:bodyPr wrap="none" lIns="90000" tIns="46800" rIns="90000" bIns="46800" anchor="ctr"/>
          <a:lstStyle/>
          <a:p>
            <a:pPr marL="381000" indent="-381000">
              <a:spcBef>
                <a:spcPct val="20000"/>
              </a:spcBef>
              <a:buClr>
                <a:schemeClr val="tx2"/>
              </a:buClr>
              <a:buFont typeface="Wingdings" pitchFamily="2" charset="2"/>
              <a:buNone/>
              <a:defRPr/>
            </a:pPr>
            <a:r>
              <a:rPr lang="zh-CN" altLang="en-US" sz="3600" b="1" dirty="0">
                <a:solidFill>
                  <a:schemeClr val="tx2"/>
                </a:solidFill>
                <a:effectLst>
                  <a:outerShdw blurRad="38100" dist="38100" dir="2700000" algn="tl">
                    <a:srgbClr val="C0C0C0"/>
                  </a:outerShdw>
                </a:effectLst>
                <a:latin typeface="黑体" pitchFamily="2" charset="-122"/>
                <a:ea typeface="黑体" pitchFamily="2" charset="-122"/>
              </a:rPr>
              <a:t>重要结论三：职责不等于结果</a:t>
            </a:r>
            <a:r>
              <a:rPr lang="en-US" altLang="zh-CN" sz="3600" b="1" dirty="0">
                <a:solidFill>
                  <a:schemeClr val="tx2"/>
                </a:solidFill>
                <a:effectLst>
                  <a:outerShdw blurRad="38100" dist="38100" dir="2700000" algn="tl">
                    <a:srgbClr val="C0C0C0"/>
                  </a:outerShdw>
                </a:effectLst>
                <a:latin typeface="黑体" pitchFamily="2" charset="-122"/>
                <a:ea typeface="黑体" pitchFamily="2" charset="-122"/>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a:xfrm>
            <a:off x="676275" y="404813"/>
            <a:ext cx="8467725" cy="869950"/>
          </a:xfrm>
        </p:spPr>
        <p:txBody>
          <a:bodyPr anchor="t"/>
          <a:lstStyle/>
          <a:p>
            <a:pPr eaLnBrk="1" hangingPunct="1"/>
            <a:r>
              <a:rPr lang="en-US" altLang="zh-CN" dirty="0" smtClean="0">
                <a:latin typeface="宋体" pitchFamily="2" charset="-122"/>
                <a:ea typeface="宋体" pitchFamily="2" charset="-122"/>
              </a:rPr>
              <a:t> </a:t>
            </a:r>
          </a:p>
        </p:txBody>
      </p:sp>
      <p:sp>
        <p:nvSpPr>
          <p:cNvPr id="28676" name="Text Box 4"/>
          <p:cNvSpPr txBox="1">
            <a:spLocks noChangeArrowheads="1"/>
          </p:cNvSpPr>
          <p:nvPr/>
        </p:nvSpPr>
        <p:spPr bwMode="auto">
          <a:xfrm>
            <a:off x="1428750" y="4933950"/>
            <a:ext cx="2447925" cy="101600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zh-CN" altLang="en-US" sz="6000" b="1">
                <a:solidFill>
                  <a:srgbClr val="FF0000"/>
                </a:solidFill>
                <a:latin typeface="黑体" pitchFamily="49" charset="-122"/>
                <a:ea typeface="黑体" pitchFamily="49" charset="-122"/>
              </a:rPr>
              <a:t>职责</a:t>
            </a:r>
          </a:p>
        </p:txBody>
      </p:sp>
      <p:sp>
        <p:nvSpPr>
          <p:cNvPr id="28679" name="Text Box 7"/>
          <p:cNvSpPr txBox="1">
            <a:spLocks noChangeArrowheads="1"/>
          </p:cNvSpPr>
          <p:nvPr/>
        </p:nvSpPr>
        <p:spPr bwMode="auto">
          <a:xfrm>
            <a:off x="5075238" y="4933950"/>
            <a:ext cx="2592387" cy="101600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zh-CN" altLang="en-US" sz="6000" b="1">
                <a:solidFill>
                  <a:srgbClr val="FF0000"/>
                </a:solidFill>
                <a:latin typeface="黑体" pitchFamily="49" charset="-122"/>
                <a:ea typeface="黑体" pitchFamily="49" charset="-122"/>
              </a:rPr>
              <a:t>结果</a:t>
            </a:r>
          </a:p>
        </p:txBody>
      </p:sp>
      <p:sp>
        <p:nvSpPr>
          <p:cNvPr id="28680" name="Text Box 8"/>
          <p:cNvSpPr txBox="1">
            <a:spLocks noChangeArrowheads="1"/>
          </p:cNvSpPr>
          <p:nvPr/>
        </p:nvSpPr>
        <p:spPr bwMode="auto">
          <a:xfrm>
            <a:off x="3924300" y="4760913"/>
            <a:ext cx="792163" cy="1189037"/>
          </a:xfrm>
          <a:prstGeom prst="rect">
            <a:avLst/>
          </a:prstGeom>
          <a:noFill/>
          <a:ln w="9525">
            <a:noFill/>
            <a:miter lim="800000"/>
            <a:headEnd/>
            <a:tailEnd/>
          </a:ln>
        </p:spPr>
        <p:txBody>
          <a:bodyPr>
            <a:spAutoFit/>
          </a:bodyPr>
          <a:lstStyle/>
          <a:p>
            <a:pPr>
              <a:spcBef>
                <a:spcPct val="50000"/>
              </a:spcBef>
            </a:pPr>
            <a:r>
              <a:rPr lang="en-US" altLang="zh-CN" sz="7200" b="1">
                <a:solidFill>
                  <a:srgbClr val="FF0000"/>
                </a:solidFill>
                <a:latin typeface="黑体" pitchFamily="49" charset="-122"/>
                <a:ea typeface="黑体" pitchFamily="49" charset="-122"/>
              </a:rPr>
              <a:t>≠</a:t>
            </a:r>
          </a:p>
        </p:txBody>
      </p:sp>
      <p:sp>
        <p:nvSpPr>
          <p:cNvPr id="186374" name="Rectangle 9"/>
          <p:cNvSpPr>
            <a:spLocks noChangeArrowheads="1"/>
          </p:cNvSpPr>
          <p:nvPr/>
        </p:nvSpPr>
        <p:spPr bwMode="auto">
          <a:xfrm>
            <a:off x="1115760" y="332785"/>
            <a:ext cx="6844272" cy="690563"/>
          </a:xfrm>
          <a:prstGeom prst="rect">
            <a:avLst/>
          </a:prstGeom>
          <a:noFill/>
          <a:ln w="9525" algn="ctr">
            <a:noFill/>
            <a:miter lim="800000"/>
            <a:headEnd/>
            <a:tailEnd/>
          </a:ln>
        </p:spPr>
        <p:txBody>
          <a:bodyPr anchor="b"/>
          <a:lstStyle/>
          <a:p>
            <a:r>
              <a:rPr lang="zh-CN" altLang="en-US" sz="4000" b="1" dirty="0" smtClean="0"/>
              <a:t>结</a:t>
            </a:r>
            <a:r>
              <a:rPr lang="zh-CN" altLang="en-US" sz="4000" b="1" dirty="0"/>
              <a:t>果观点三个不等式</a:t>
            </a:r>
          </a:p>
        </p:txBody>
      </p:sp>
      <p:sp>
        <p:nvSpPr>
          <p:cNvPr id="28682" name="Text Box 10"/>
          <p:cNvSpPr txBox="1">
            <a:spLocks noChangeArrowheads="1"/>
          </p:cNvSpPr>
          <p:nvPr/>
        </p:nvSpPr>
        <p:spPr bwMode="auto">
          <a:xfrm>
            <a:off x="3922713" y="2168525"/>
            <a:ext cx="974725" cy="1189038"/>
          </a:xfrm>
          <a:prstGeom prst="rect">
            <a:avLst/>
          </a:prstGeom>
          <a:noFill/>
          <a:ln w="9525">
            <a:noFill/>
            <a:miter lim="800000"/>
            <a:headEnd/>
            <a:tailEnd/>
          </a:ln>
        </p:spPr>
        <p:txBody>
          <a:bodyPr>
            <a:spAutoFit/>
          </a:bodyPr>
          <a:lstStyle/>
          <a:p>
            <a:pPr>
              <a:spcBef>
                <a:spcPct val="50000"/>
              </a:spcBef>
            </a:pPr>
            <a:r>
              <a:rPr lang="en-US" altLang="zh-CN" sz="7200" b="1">
                <a:solidFill>
                  <a:srgbClr val="FF0000"/>
                </a:solidFill>
                <a:latin typeface="黑体" pitchFamily="49" charset="-122"/>
                <a:ea typeface="黑体" pitchFamily="49" charset="-122"/>
              </a:rPr>
              <a:t>≠</a:t>
            </a:r>
          </a:p>
        </p:txBody>
      </p:sp>
      <p:sp>
        <p:nvSpPr>
          <p:cNvPr id="28683" name="Text Box 11"/>
          <p:cNvSpPr txBox="1">
            <a:spLocks noChangeArrowheads="1"/>
          </p:cNvSpPr>
          <p:nvPr/>
        </p:nvSpPr>
        <p:spPr bwMode="auto">
          <a:xfrm>
            <a:off x="1403350" y="2276475"/>
            <a:ext cx="2447925" cy="101600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zh-CN" altLang="en-US" sz="6000" b="1">
                <a:solidFill>
                  <a:srgbClr val="FF0000"/>
                </a:solidFill>
                <a:latin typeface="黑体" pitchFamily="49" charset="-122"/>
                <a:ea typeface="黑体" pitchFamily="49" charset="-122"/>
              </a:rPr>
              <a:t>任务</a:t>
            </a:r>
          </a:p>
        </p:txBody>
      </p:sp>
      <p:sp>
        <p:nvSpPr>
          <p:cNvPr id="28684" name="Text Box 12"/>
          <p:cNvSpPr txBox="1">
            <a:spLocks noChangeArrowheads="1"/>
          </p:cNvSpPr>
          <p:nvPr/>
        </p:nvSpPr>
        <p:spPr bwMode="auto">
          <a:xfrm>
            <a:off x="5075238" y="2276475"/>
            <a:ext cx="2592387" cy="101600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zh-CN" altLang="en-US" sz="6000" b="1">
                <a:solidFill>
                  <a:srgbClr val="FF0000"/>
                </a:solidFill>
                <a:latin typeface="黑体" pitchFamily="49" charset="-122"/>
                <a:ea typeface="黑体" pitchFamily="49" charset="-122"/>
              </a:rPr>
              <a:t>结果</a:t>
            </a:r>
          </a:p>
        </p:txBody>
      </p:sp>
      <p:sp>
        <p:nvSpPr>
          <p:cNvPr id="2" name="Text Box 4"/>
          <p:cNvSpPr txBox="1">
            <a:spLocks noChangeArrowheads="1"/>
          </p:cNvSpPr>
          <p:nvPr/>
        </p:nvSpPr>
        <p:spPr bwMode="auto">
          <a:xfrm>
            <a:off x="1476375" y="3644900"/>
            <a:ext cx="2447925" cy="101600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zh-CN" altLang="en-US" sz="6000" b="1">
                <a:solidFill>
                  <a:srgbClr val="FF0000"/>
                </a:solidFill>
                <a:latin typeface="黑体" pitchFamily="49" charset="-122"/>
                <a:ea typeface="黑体" pitchFamily="49" charset="-122"/>
              </a:rPr>
              <a:t>态度</a:t>
            </a:r>
          </a:p>
        </p:txBody>
      </p:sp>
      <p:sp>
        <p:nvSpPr>
          <p:cNvPr id="3" name="Text Box 7"/>
          <p:cNvSpPr txBox="1">
            <a:spLocks noChangeArrowheads="1"/>
          </p:cNvSpPr>
          <p:nvPr/>
        </p:nvSpPr>
        <p:spPr bwMode="auto">
          <a:xfrm>
            <a:off x="5122863" y="3644900"/>
            <a:ext cx="2592387" cy="101600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zh-CN" altLang="en-US" sz="6000" b="1">
                <a:solidFill>
                  <a:srgbClr val="FF0000"/>
                </a:solidFill>
                <a:latin typeface="黑体" pitchFamily="49" charset="-122"/>
                <a:ea typeface="黑体" pitchFamily="49" charset="-122"/>
              </a:rPr>
              <a:t>结果</a:t>
            </a:r>
          </a:p>
        </p:txBody>
      </p:sp>
      <p:sp>
        <p:nvSpPr>
          <p:cNvPr id="4" name="Text Box 8"/>
          <p:cNvSpPr txBox="1">
            <a:spLocks noChangeArrowheads="1"/>
          </p:cNvSpPr>
          <p:nvPr/>
        </p:nvSpPr>
        <p:spPr bwMode="auto">
          <a:xfrm>
            <a:off x="3971925" y="3471863"/>
            <a:ext cx="792163" cy="1189037"/>
          </a:xfrm>
          <a:prstGeom prst="rect">
            <a:avLst/>
          </a:prstGeom>
          <a:noFill/>
          <a:ln w="9525">
            <a:noFill/>
            <a:miter lim="800000"/>
            <a:headEnd/>
            <a:tailEnd/>
          </a:ln>
        </p:spPr>
        <p:txBody>
          <a:bodyPr>
            <a:spAutoFit/>
          </a:bodyPr>
          <a:lstStyle/>
          <a:p>
            <a:pPr>
              <a:spcBef>
                <a:spcPct val="50000"/>
              </a:spcBef>
            </a:pPr>
            <a:r>
              <a:rPr lang="en-US" altLang="zh-CN" sz="7200" b="1">
                <a:solidFill>
                  <a:srgbClr val="FF0000"/>
                </a:solidFill>
                <a:latin typeface="黑体" pitchFamily="49" charset="-122"/>
                <a:ea typeface="黑体" pitchFamily="49" charset="-122"/>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679"/>
                                        </p:tgtEl>
                                        <p:attrNameLst>
                                          <p:attrName>style.visibility</p:attrName>
                                        </p:attrNameLst>
                                      </p:cBhvr>
                                      <p:to>
                                        <p:strVal val="visible"/>
                                      </p:to>
                                    </p:set>
                                    <p:anim calcmode="lin" valueType="num">
                                      <p:cBhvr additive="base">
                                        <p:cTn id="11" dur="500" fill="hold"/>
                                        <p:tgtEl>
                                          <p:spTgt spid="28679"/>
                                        </p:tgtEl>
                                        <p:attrNameLst>
                                          <p:attrName>ppt_x</p:attrName>
                                        </p:attrNameLst>
                                      </p:cBhvr>
                                      <p:tavLst>
                                        <p:tav tm="0">
                                          <p:val>
                                            <p:strVal val="#ppt_x"/>
                                          </p:val>
                                        </p:tav>
                                        <p:tav tm="100000">
                                          <p:val>
                                            <p:strVal val="#ppt_x"/>
                                          </p:val>
                                        </p:tav>
                                      </p:tavLst>
                                    </p:anim>
                                    <p:anim calcmode="lin" valueType="num">
                                      <p:cBhvr additive="base">
                                        <p:cTn id="12" dur="500" fill="hold"/>
                                        <p:tgtEl>
                                          <p:spTgt spid="2867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680"/>
                                        </p:tgtEl>
                                        <p:attrNameLst>
                                          <p:attrName>style.visibility</p:attrName>
                                        </p:attrNameLst>
                                      </p:cBhvr>
                                      <p:to>
                                        <p:strVal val="visible"/>
                                      </p:to>
                                    </p:set>
                                    <p:anim calcmode="lin" valueType="num">
                                      <p:cBhvr additive="base">
                                        <p:cTn id="15" dur="500" fill="hold"/>
                                        <p:tgtEl>
                                          <p:spTgt spid="28680"/>
                                        </p:tgtEl>
                                        <p:attrNameLst>
                                          <p:attrName>ppt_x</p:attrName>
                                        </p:attrNameLst>
                                      </p:cBhvr>
                                      <p:tavLst>
                                        <p:tav tm="0">
                                          <p:val>
                                            <p:strVal val="#ppt_x"/>
                                          </p:val>
                                        </p:tav>
                                        <p:tav tm="100000">
                                          <p:val>
                                            <p:strVal val="#ppt_x"/>
                                          </p:val>
                                        </p:tav>
                                      </p:tavLst>
                                    </p:anim>
                                    <p:anim calcmode="lin" valueType="num">
                                      <p:cBhvr additive="base">
                                        <p:cTn id="16" dur="500" fill="hold"/>
                                        <p:tgtEl>
                                          <p:spTgt spid="2868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682"/>
                                        </p:tgtEl>
                                        <p:attrNameLst>
                                          <p:attrName>style.visibility</p:attrName>
                                        </p:attrNameLst>
                                      </p:cBhvr>
                                      <p:to>
                                        <p:strVal val="visible"/>
                                      </p:to>
                                    </p:set>
                                    <p:anim calcmode="lin" valueType="num">
                                      <p:cBhvr additive="base">
                                        <p:cTn id="19" dur="500" fill="hold"/>
                                        <p:tgtEl>
                                          <p:spTgt spid="28682"/>
                                        </p:tgtEl>
                                        <p:attrNameLst>
                                          <p:attrName>ppt_x</p:attrName>
                                        </p:attrNameLst>
                                      </p:cBhvr>
                                      <p:tavLst>
                                        <p:tav tm="0">
                                          <p:val>
                                            <p:strVal val="#ppt_x"/>
                                          </p:val>
                                        </p:tav>
                                        <p:tav tm="100000">
                                          <p:val>
                                            <p:strVal val="#ppt_x"/>
                                          </p:val>
                                        </p:tav>
                                      </p:tavLst>
                                    </p:anim>
                                    <p:anim calcmode="lin" valueType="num">
                                      <p:cBhvr additive="base">
                                        <p:cTn id="20" dur="500" fill="hold"/>
                                        <p:tgtEl>
                                          <p:spTgt spid="2868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683"/>
                                        </p:tgtEl>
                                        <p:attrNameLst>
                                          <p:attrName>style.visibility</p:attrName>
                                        </p:attrNameLst>
                                      </p:cBhvr>
                                      <p:to>
                                        <p:strVal val="visible"/>
                                      </p:to>
                                    </p:set>
                                    <p:anim calcmode="lin" valueType="num">
                                      <p:cBhvr additive="base">
                                        <p:cTn id="23" dur="500" fill="hold"/>
                                        <p:tgtEl>
                                          <p:spTgt spid="28683"/>
                                        </p:tgtEl>
                                        <p:attrNameLst>
                                          <p:attrName>ppt_x</p:attrName>
                                        </p:attrNameLst>
                                      </p:cBhvr>
                                      <p:tavLst>
                                        <p:tav tm="0">
                                          <p:val>
                                            <p:strVal val="#ppt_x"/>
                                          </p:val>
                                        </p:tav>
                                        <p:tav tm="100000">
                                          <p:val>
                                            <p:strVal val="#ppt_x"/>
                                          </p:val>
                                        </p:tav>
                                      </p:tavLst>
                                    </p:anim>
                                    <p:anim calcmode="lin" valueType="num">
                                      <p:cBhvr additive="base">
                                        <p:cTn id="24" dur="500" fill="hold"/>
                                        <p:tgtEl>
                                          <p:spTgt spid="2868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684"/>
                                        </p:tgtEl>
                                        <p:attrNameLst>
                                          <p:attrName>style.visibility</p:attrName>
                                        </p:attrNameLst>
                                      </p:cBhvr>
                                      <p:to>
                                        <p:strVal val="visible"/>
                                      </p:to>
                                    </p:set>
                                    <p:anim calcmode="lin" valueType="num">
                                      <p:cBhvr additive="base">
                                        <p:cTn id="27" dur="500" fill="hold"/>
                                        <p:tgtEl>
                                          <p:spTgt spid="28684"/>
                                        </p:tgtEl>
                                        <p:attrNameLst>
                                          <p:attrName>ppt_x</p:attrName>
                                        </p:attrNameLst>
                                      </p:cBhvr>
                                      <p:tavLst>
                                        <p:tav tm="0">
                                          <p:val>
                                            <p:strVal val="#ppt_x"/>
                                          </p:val>
                                        </p:tav>
                                        <p:tav tm="100000">
                                          <p:val>
                                            <p:strVal val="#ppt_x"/>
                                          </p:val>
                                        </p:tav>
                                      </p:tavLst>
                                    </p:anim>
                                    <p:anim calcmode="lin" valueType="num">
                                      <p:cBhvr additive="base">
                                        <p:cTn id="28" dur="500" fill="hold"/>
                                        <p:tgtEl>
                                          <p:spTgt spid="2868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9" grpId="0" animBg="1"/>
      <p:bldP spid="28680" grpId="0"/>
      <p:bldP spid="28682" grpId="0"/>
      <p:bldP spid="28683" grpId="0" animBg="1"/>
      <p:bldP spid="28684" grpId="0" animBg="1"/>
      <p:bldP spid="2" grpId="0" animBg="1"/>
      <p:bldP spid="3" grpId="0" animBg="1"/>
      <p:bldP spid="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标题 1"/>
          <p:cNvSpPr>
            <a:spLocks noGrp="1"/>
          </p:cNvSpPr>
          <p:nvPr>
            <p:ph type="title" idx="4294967295"/>
          </p:nvPr>
        </p:nvSpPr>
        <p:spPr>
          <a:xfrm>
            <a:off x="971750" y="116770"/>
            <a:ext cx="8229600" cy="1143000"/>
          </a:xfrm>
          <a:ln/>
        </p:spPr>
        <p:txBody>
          <a:bodyPr/>
          <a:lstStyle/>
          <a:p>
            <a:pPr eaLnBrk="0" hangingPunct="0">
              <a:buFont typeface="Arial" pitchFamily="34" charset="0"/>
            </a:pPr>
            <a:r>
              <a:rPr lang="zh-CN" altLang="en-US" sz="4000" kern="1200" dirty="0" smtClean="0">
                <a:latin typeface="Arial" pitchFamily="34" charset="0"/>
                <a:ea typeface="宋体" pitchFamily="2" charset="-122"/>
                <a:cs typeface="+mn-cs"/>
              </a:rPr>
              <a:t>执行的</a:t>
            </a:r>
            <a:r>
              <a:rPr lang="en-US" altLang="zh-CN" sz="4000" kern="1200" dirty="0" smtClean="0">
                <a:latin typeface="Arial" pitchFamily="34" charset="0"/>
                <a:ea typeface="宋体" pitchFamily="2" charset="-122"/>
                <a:cs typeface="+mn-cs"/>
              </a:rPr>
              <a:t>24</a:t>
            </a:r>
            <a:r>
              <a:rPr lang="zh-CN" altLang="en-US" sz="4000" kern="1200" dirty="0" smtClean="0">
                <a:latin typeface="Arial" pitchFamily="34" charset="0"/>
                <a:ea typeface="宋体" pitchFamily="2" charset="-122"/>
                <a:cs typeface="+mn-cs"/>
              </a:rPr>
              <a:t>字流程</a:t>
            </a:r>
          </a:p>
        </p:txBody>
      </p:sp>
      <p:sp>
        <p:nvSpPr>
          <p:cNvPr id="163843" name="内容占位符 2"/>
          <p:cNvSpPr>
            <a:spLocks noGrp="1"/>
          </p:cNvSpPr>
          <p:nvPr>
            <p:ph idx="4294967295"/>
          </p:nvPr>
        </p:nvSpPr>
        <p:spPr>
          <a:xfrm>
            <a:off x="466725" y="1340855"/>
            <a:ext cx="8229600" cy="5517145"/>
          </a:xfrm>
          <a:ln/>
        </p:spPr>
        <p:txBody>
          <a:bodyPr/>
          <a:lstStyle/>
          <a:p>
            <a:pPr>
              <a:buNone/>
            </a:pPr>
            <a:r>
              <a:rPr lang="zh-CN" altLang="en-US" sz="2800" b="1" dirty="0"/>
              <a:t>一、 执行前</a:t>
            </a:r>
          </a:p>
          <a:p>
            <a:pPr>
              <a:buNone/>
            </a:pPr>
            <a:r>
              <a:rPr lang="en-US" altLang="zh-CN" sz="2800" b="1" dirty="0" smtClean="0">
                <a:solidFill>
                  <a:srgbClr val="FF0000"/>
                </a:solidFill>
              </a:rPr>
              <a:t>	</a:t>
            </a:r>
            <a:r>
              <a:rPr lang="zh-CN" altLang="en-US" sz="2800" b="1" dirty="0" smtClean="0">
                <a:solidFill>
                  <a:srgbClr val="FF0000"/>
                </a:solidFill>
              </a:rPr>
              <a:t>决</a:t>
            </a:r>
            <a:r>
              <a:rPr lang="zh-CN" altLang="en-US" sz="2800" b="1" dirty="0">
                <a:solidFill>
                  <a:srgbClr val="FF0000"/>
                </a:solidFill>
              </a:rPr>
              <a:t>心第一  成败第二 </a:t>
            </a:r>
            <a:r>
              <a:rPr lang="zh-CN" altLang="en-US" sz="2800" b="1" dirty="0"/>
              <a:t>（决心原理：如果不想做事的话，任何人都可以找一百个、一万个理由出来不做它，如果想去做，一个理由就可以让我们行动）</a:t>
            </a:r>
          </a:p>
          <a:p>
            <a:pPr>
              <a:buNone/>
            </a:pPr>
            <a:endParaRPr lang="en-US" altLang="zh-CN" sz="2800" b="1" dirty="0" smtClean="0"/>
          </a:p>
          <a:p>
            <a:pPr>
              <a:buNone/>
            </a:pPr>
            <a:r>
              <a:rPr lang="zh-CN" altLang="en-US" sz="2800" b="1" dirty="0" smtClean="0"/>
              <a:t>二</a:t>
            </a:r>
            <a:r>
              <a:rPr lang="zh-CN" altLang="en-US" sz="2800" b="1" dirty="0"/>
              <a:t>、 执行中</a:t>
            </a:r>
          </a:p>
          <a:p>
            <a:pPr>
              <a:buNone/>
            </a:pPr>
            <a:r>
              <a:rPr lang="en-US" altLang="zh-CN" sz="2800" b="1" dirty="0" smtClean="0">
                <a:solidFill>
                  <a:srgbClr val="FF0000"/>
                </a:solidFill>
              </a:rPr>
              <a:t>	</a:t>
            </a:r>
            <a:r>
              <a:rPr lang="zh-CN" altLang="en-US" sz="2800" b="1" dirty="0" smtClean="0">
                <a:solidFill>
                  <a:srgbClr val="FF0000"/>
                </a:solidFill>
              </a:rPr>
              <a:t>速</a:t>
            </a:r>
            <a:r>
              <a:rPr lang="zh-CN" altLang="en-US" sz="2800" b="1" dirty="0">
                <a:solidFill>
                  <a:srgbClr val="FF0000"/>
                </a:solidFill>
              </a:rPr>
              <a:t>度第一  完美第二（ </a:t>
            </a:r>
            <a:r>
              <a:rPr lang="en-US" altLang="zh-CN" sz="2800" b="1" dirty="0">
                <a:solidFill>
                  <a:srgbClr val="FF0000"/>
                </a:solidFill>
              </a:rPr>
              <a:t>0.1&gt;0 </a:t>
            </a:r>
            <a:r>
              <a:rPr lang="zh-CN" altLang="en-US" sz="2800" b="1" dirty="0">
                <a:solidFill>
                  <a:srgbClr val="FF0000"/>
                </a:solidFill>
              </a:rPr>
              <a:t>）</a:t>
            </a:r>
          </a:p>
          <a:p>
            <a:pPr>
              <a:buNone/>
            </a:pPr>
            <a:endParaRPr lang="en-US" altLang="zh-CN" sz="2800" b="1" dirty="0" smtClean="0"/>
          </a:p>
          <a:p>
            <a:pPr>
              <a:buNone/>
            </a:pPr>
            <a:r>
              <a:rPr lang="zh-CN" altLang="en-US" sz="2800" b="1" dirty="0" smtClean="0"/>
              <a:t>三</a:t>
            </a:r>
            <a:r>
              <a:rPr lang="zh-CN" altLang="en-US" sz="2800" b="1" dirty="0"/>
              <a:t>、 执行后</a:t>
            </a:r>
          </a:p>
          <a:p>
            <a:pPr>
              <a:buNone/>
            </a:pPr>
            <a:r>
              <a:rPr lang="en-US" altLang="zh-CN" sz="2800" b="1" dirty="0" smtClean="0">
                <a:solidFill>
                  <a:srgbClr val="FF0000"/>
                </a:solidFill>
              </a:rPr>
              <a:t>	</a:t>
            </a:r>
            <a:r>
              <a:rPr lang="zh-CN" altLang="en-US" sz="2800" b="1" dirty="0" smtClean="0">
                <a:solidFill>
                  <a:srgbClr val="FF0000"/>
                </a:solidFill>
              </a:rPr>
              <a:t>结</a:t>
            </a:r>
            <a:r>
              <a:rPr lang="zh-CN" altLang="en-US" sz="2800" b="1" dirty="0">
                <a:solidFill>
                  <a:srgbClr val="FF0000"/>
                </a:solidFill>
              </a:rPr>
              <a:t>果第一  理由第二</a:t>
            </a: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Box 2"/>
          <p:cNvSpPr txBox="1">
            <a:spLocks noChangeArrowheads="1"/>
          </p:cNvSpPr>
          <p:nvPr/>
        </p:nvSpPr>
        <p:spPr bwMode="auto">
          <a:xfrm>
            <a:off x="428625" y="2000250"/>
            <a:ext cx="8107363" cy="769938"/>
          </a:xfrm>
          <a:prstGeom prst="rect">
            <a:avLst/>
          </a:prstGeom>
          <a:noFill/>
          <a:ln w="9525">
            <a:noFill/>
            <a:miter lim="800000"/>
            <a:headEnd/>
            <a:tailEnd/>
          </a:ln>
        </p:spPr>
        <p:txBody>
          <a:bodyPr wrap="none">
            <a:spAutoFit/>
          </a:bodyPr>
          <a:lstStyle/>
          <a:p>
            <a:pPr eaLnBrk="0" hangingPunct="0"/>
            <a:r>
              <a:rPr lang="zh-CN" altLang="en-US" sz="4400" b="1"/>
              <a:t>高效执行力永远是效能高于效率</a:t>
            </a:r>
          </a:p>
        </p:txBody>
      </p:sp>
      <p:sp>
        <p:nvSpPr>
          <p:cNvPr id="188419" name="TextBox 7"/>
          <p:cNvSpPr txBox="1">
            <a:spLocks noChangeArrowheads="1"/>
          </p:cNvSpPr>
          <p:nvPr/>
        </p:nvSpPr>
        <p:spPr bwMode="auto">
          <a:xfrm>
            <a:off x="1643063" y="3429000"/>
            <a:ext cx="5845175" cy="708025"/>
          </a:xfrm>
          <a:prstGeom prst="rect">
            <a:avLst/>
          </a:prstGeom>
          <a:noFill/>
          <a:ln w="9525">
            <a:noFill/>
            <a:miter lim="800000"/>
            <a:headEnd/>
            <a:tailEnd/>
          </a:ln>
        </p:spPr>
        <p:txBody>
          <a:bodyPr wrap="none">
            <a:spAutoFit/>
          </a:bodyPr>
          <a:lstStyle/>
          <a:p>
            <a:pPr eaLnBrk="0" hangingPunct="0"/>
            <a:r>
              <a:rPr lang="zh-CN" altLang="en-US" sz="4000" b="1">
                <a:solidFill>
                  <a:srgbClr val="FF0000"/>
                </a:solidFill>
              </a:rPr>
              <a:t>执行力永远以结果为导向</a:t>
            </a:r>
            <a:endParaRPr lang="en-US" altLang="zh-CN" sz="4000" b="1">
              <a:solidFill>
                <a:srgbClr val="FF0000"/>
              </a:solidFill>
            </a:endParaRP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187451" y="397934"/>
            <a:ext cx="6337300" cy="369332"/>
          </a:xfrm>
          <a:prstGeom prst="rect">
            <a:avLst/>
          </a:prstGeom>
          <a:noFill/>
          <a:ln w="9525">
            <a:noFill/>
            <a:miter lim="800000"/>
            <a:headEnd/>
            <a:tailEnd/>
          </a:ln>
        </p:spPr>
        <p:txBody>
          <a:bodyPr>
            <a:spAutoFit/>
          </a:bodyPr>
          <a:lstStyle/>
          <a:p>
            <a:endParaRPr lang="zh-CN" altLang="zh-CN"/>
          </a:p>
        </p:txBody>
      </p:sp>
      <p:sp>
        <p:nvSpPr>
          <p:cNvPr id="12291" name="Text Box 3"/>
          <p:cNvSpPr txBox="1">
            <a:spLocks noChangeArrowheads="1"/>
          </p:cNvSpPr>
          <p:nvPr/>
        </p:nvSpPr>
        <p:spPr bwMode="auto">
          <a:xfrm>
            <a:off x="139701" y="1727201"/>
            <a:ext cx="8753476" cy="369332"/>
          </a:xfrm>
          <a:prstGeom prst="rect">
            <a:avLst/>
          </a:prstGeom>
          <a:noFill/>
          <a:ln w="9525">
            <a:noFill/>
            <a:miter lim="800000"/>
            <a:headEnd/>
            <a:tailEnd/>
          </a:ln>
        </p:spPr>
        <p:txBody>
          <a:bodyPr>
            <a:spAutoFit/>
          </a:bodyPr>
          <a:lstStyle/>
          <a:p>
            <a:endParaRPr lang="zh-CN" altLang="zh-CN"/>
          </a:p>
        </p:txBody>
      </p:sp>
      <p:pic>
        <p:nvPicPr>
          <p:cNvPr id="12292" name="Picture 4" descr="C:\Users\Administrator\Desktop\PPT\102.jpg102"/>
          <p:cNvPicPr>
            <a:picLocks noChangeAspect="1" noChangeArrowheads="1"/>
          </p:cNvPicPr>
          <p:nvPr/>
        </p:nvPicPr>
        <p:blipFill>
          <a:blip r:embed="rId2" cstate="print"/>
          <a:srcRect/>
          <a:stretch>
            <a:fillRect/>
          </a:stretch>
        </p:blipFill>
        <p:spPr bwMode="auto">
          <a:xfrm>
            <a:off x="5291138" y="3134785"/>
            <a:ext cx="792164" cy="605367"/>
          </a:xfrm>
          <a:prstGeom prst="rect">
            <a:avLst/>
          </a:prstGeom>
          <a:noFill/>
          <a:ln w="9525">
            <a:noFill/>
            <a:miter lim="800000"/>
            <a:headEnd/>
            <a:tailEnd/>
          </a:ln>
          <a:effectLst/>
        </p:spPr>
      </p:pic>
      <p:sp>
        <p:nvSpPr>
          <p:cNvPr id="12293" name="Text Box 5"/>
          <p:cNvSpPr txBox="1">
            <a:spLocks noChangeArrowheads="1"/>
          </p:cNvSpPr>
          <p:nvPr/>
        </p:nvSpPr>
        <p:spPr bwMode="auto">
          <a:xfrm>
            <a:off x="1589" y="1308100"/>
            <a:ext cx="9251950" cy="1938992"/>
          </a:xfrm>
          <a:prstGeom prst="rect">
            <a:avLst/>
          </a:prstGeom>
          <a:noFill/>
          <a:ln w="9525">
            <a:noFill/>
            <a:miter lim="800000"/>
            <a:headEnd/>
            <a:tailEnd/>
          </a:ln>
        </p:spPr>
        <p:txBody>
          <a:bodyPr>
            <a:spAutoFit/>
          </a:bodyPr>
          <a:lstStyle/>
          <a:p>
            <a:pPr algn="ctr"/>
            <a:r>
              <a:rPr lang="zh-CN" altLang="en-US" sz="4000">
                <a:solidFill>
                  <a:srgbClr val="BF1E2D"/>
                </a:solidFill>
                <a:latin typeface="方正综艺简体" charset="-122"/>
                <a:ea typeface="方正综艺简体" charset="-122"/>
              </a:rPr>
              <a:t>尊享尊贵  合作共赢</a:t>
            </a:r>
          </a:p>
          <a:p>
            <a:pPr algn="ctr"/>
            <a:r>
              <a:rPr lang="zh-CN" altLang="en-US" sz="4000">
                <a:solidFill>
                  <a:srgbClr val="BF1E2D"/>
                </a:solidFill>
                <a:latin typeface="方正综艺简体" charset="-122"/>
                <a:ea typeface="方正综艺简体" charset="-122"/>
              </a:rPr>
              <a:t>培训就是竞争力</a:t>
            </a:r>
          </a:p>
          <a:p>
            <a:pPr algn="ctr"/>
            <a:r>
              <a:rPr lang="zh-CN" altLang="en-US" sz="4000">
                <a:solidFill>
                  <a:srgbClr val="6A8B25"/>
                </a:solidFill>
                <a:latin typeface="方正综艺简体" charset="-122"/>
                <a:ea typeface="方正综艺简体" charset="-122"/>
              </a:rPr>
              <a:t>谢谢!</a:t>
            </a:r>
          </a:p>
        </p:txBody>
      </p:sp>
      <p:sp>
        <p:nvSpPr>
          <p:cNvPr id="12294" name="Text Box 6"/>
          <p:cNvSpPr txBox="1">
            <a:spLocks noChangeArrowheads="1"/>
          </p:cNvSpPr>
          <p:nvPr/>
        </p:nvSpPr>
        <p:spPr bwMode="auto">
          <a:xfrm>
            <a:off x="2057401" y="4102101"/>
            <a:ext cx="6397625" cy="2123658"/>
          </a:xfrm>
          <a:prstGeom prst="rect">
            <a:avLst/>
          </a:prstGeom>
          <a:noFill/>
          <a:ln w="9525">
            <a:noFill/>
            <a:miter lim="800000"/>
            <a:headEnd/>
            <a:tailEnd/>
          </a:ln>
        </p:spPr>
        <p:txBody>
          <a:bodyPr>
            <a:spAutoFit/>
          </a:bodyPr>
          <a:lstStyle/>
          <a:p>
            <a:r>
              <a:rPr lang="zh-CN" altLang="en-US" sz="1600">
                <a:latin typeface="微软雅黑" pitchFamily="34" charset="-122"/>
                <a:ea typeface="微软雅黑" pitchFamily="34" charset="-122"/>
              </a:rPr>
              <a:t>地址：北京市海淀区紫竹院路</a:t>
            </a:r>
            <a:r>
              <a:rPr lang="en-US" sz="1600">
                <a:latin typeface="微软雅黑" pitchFamily="34" charset="-122"/>
                <a:ea typeface="微软雅黑" pitchFamily="34" charset="-122"/>
              </a:rPr>
              <a:t>31</a:t>
            </a:r>
            <a:r>
              <a:rPr lang="zh-CN" altLang="en-US" sz="1600">
                <a:latin typeface="微软雅黑" pitchFamily="34" charset="-122"/>
                <a:ea typeface="微软雅黑" pitchFamily="34" charset="-122"/>
              </a:rPr>
              <a:t>号华澳中心</a:t>
            </a:r>
            <a:r>
              <a:rPr lang="en-US" sz="1600">
                <a:latin typeface="微软雅黑" pitchFamily="34" charset="-122"/>
                <a:ea typeface="微软雅黑" pitchFamily="34" charset="-122"/>
              </a:rPr>
              <a:t>1 </a:t>
            </a:r>
            <a:r>
              <a:rPr lang="zh-CN" altLang="en-US" sz="1600">
                <a:latin typeface="微软雅黑" pitchFamily="34" charset="-122"/>
                <a:ea typeface="微软雅黑" pitchFamily="34" charset="-122"/>
              </a:rPr>
              <a:t>号楼</a:t>
            </a:r>
            <a:r>
              <a:rPr lang="en-US" sz="1600">
                <a:latin typeface="微软雅黑" pitchFamily="34" charset="-122"/>
                <a:ea typeface="微软雅黑" pitchFamily="34" charset="-122"/>
              </a:rPr>
              <a:t>18</a:t>
            </a:r>
            <a:r>
              <a:rPr lang="zh-CN" altLang="en-US" sz="1600">
                <a:latin typeface="微软雅黑" pitchFamily="34" charset="-122"/>
                <a:ea typeface="微软雅黑" pitchFamily="34" charset="-122"/>
              </a:rPr>
              <a:t>层</a:t>
            </a:r>
          </a:p>
          <a:p>
            <a:r>
              <a:rPr lang="zh-CN" altLang="en-US" sz="1600">
                <a:latin typeface="微软雅黑" pitchFamily="34" charset="-122"/>
                <a:ea typeface="微软雅黑" pitchFamily="34" charset="-122"/>
              </a:rPr>
              <a:t>联系电话：（</a:t>
            </a:r>
            <a:r>
              <a:rPr lang="en-US" sz="1600">
                <a:latin typeface="微软雅黑" pitchFamily="34" charset="-122"/>
                <a:ea typeface="微软雅黑" pitchFamily="34" charset="-122"/>
              </a:rPr>
              <a:t>010</a:t>
            </a:r>
            <a:r>
              <a:rPr lang="zh-CN" altLang="en-US" sz="1600">
                <a:latin typeface="微软雅黑" pitchFamily="34" charset="-122"/>
                <a:ea typeface="微软雅黑" pitchFamily="34" charset="-122"/>
              </a:rPr>
              <a:t>）</a:t>
            </a:r>
            <a:r>
              <a:rPr lang="en-US" sz="1600">
                <a:latin typeface="微软雅黑" pitchFamily="34" charset="-122"/>
                <a:ea typeface="微软雅黑" pitchFamily="34" charset="-122"/>
              </a:rPr>
              <a:t>62126161    62126363    62193562</a:t>
            </a:r>
          </a:p>
          <a:p>
            <a:r>
              <a:rPr lang="zh-CN" altLang="en-US" sz="1600">
                <a:latin typeface="微软雅黑" pitchFamily="34" charset="-122"/>
                <a:ea typeface="微软雅黑" pitchFamily="34" charset="-122"/>
              </a:rPr>
              <a:t>电子邮箱：</a:t>
            </a:r>
            <a:r>
              <a:rPr lang="en-US" sz="1600">
                <a:latin typeface="微软雅黑" pitchFamily="34" charset="-122"/>
                <a:ea typeface="微软雅黑" pitchFamily="34" charset="-122"/>
              </a:rPr>
              <a:t>hy@ china-peixun.com</a:t>
            </a:r>
            <a:r>
              <a:rPr lang="zh-CN" altLang="en-US" sz="1600">
                <a:latin typeface="微软雅黑" pitchFamily="34" charset="-122"/>
                <a:ea typeface="微软雅黑" pitchFamily="34" charset="-122"/>
              </a:rPr>
              <a:t> </a:t>
            </a:r>
          </a:p>
          <a:p>
            <a:r>
              <a:rPr lang="zh-CN" altLang="en-US" sz="1600">
                <a:latin typeface="微软雅黑" pitchFamily="34" charset="-122"/>
                <a:ea typeface="微软雅黑" pitchFamily="34" charset="-122"/>
              </a:rPr>
              <a:t>百朗官网：</a:t>
            </a:r>
            <a:r>
              <a:rPr lang="en-US" sz="1600" u="sng">
                <a:latin typeface="微软雅黑" pitchFamily="34" charset="-122"/>
                <a:ea typeface="微软雅黑" pitchFamily="34" charset="-122"/>
                <a:hlinkClick r:id="rId3"/>
              </a:rPr>
              <a:t> www.2001bailang.com</a:t>
            </a:r>
            <a:endParaRPr lang="en-US" sz="1600">
              <a:latin typeface="微软雅黑" pitchFamily="34" charset="-122"/>
              <a:ea typeface="微软雅黑" pitchFamily="34" charset="-122"/>
            </a:endParaRPr>
          </a:p>
          <a:p>
            <a:r>
              <a:rPr lang="zh-CN" altLang="en-US" sz="1600">
                <a:latin typeface="微软雅黑" pitchFamily="34" charset="-122"/>
                <a:ea typeface="微软雅黑" pitchFamily="34" charset="-122"/>
              </a:rPr>
              <a:t>中企培训网</a:t>
            </a:r>
            <a:r>
              <a:rPr lang="en-US" sz="1600" u="sng">
                <a:latin typeface="微软雅黑" pitchFamily="34" charset="-122"/>
                <a:ea typeface="微软雅黑" pitchFamily="34" charset="-122"/>
                <a:hlinkClick r:id="rId3"/>
              </a:rPr>
              <a:t>www.china-peixun.com</a:t>
            </a:r>
            <a:r>
              <a:rPr lang="zh-CN" altLang="en-US" sz="1600" u="sng">
                <a:latin typeface="微软雅黑" pitchFamily="34" charset="-122"/>
                <a:ea typeface="微软雅黑" pitchFamily="34" charset="-122"/>
              </a:rPr>
              <a:t>   </a:t>
            </a:r>
          </a:p>
          <a:p>
            <a:r>
              <a:rPr lang="zh-CN" altLang="en-US" sz="1600">
                <a:latin typeface="微软雅黑" pitchFamily="34" charset="-122"/>
                <a:ea typeface="微软雅黑" pitchFamily="34" charset="-122"/>
              </a:rPr>
              <a:t>中培在线</a:t>
            </a:r>
            <a:r>
              <a:rPr lang="en-US" sz="1600" u="sng">
                <a:latin typeface="微软雅黑" pitchFamily="34" charset="-122"/>
                <a:ea typeface="微软雅黑" pitchFamily="34" charset="-122"/>
                <a:hlinkClick r:id="rId4"/>
              </a:rPr>
              <a:t>www.zhongpei123.com</a:t>
            </a:r>
            <a:endParaRPr lang="zh-CN" altLang="en-US" sz="1600">
              <a:latin typeface="微软雅黑" pitchFamily="34" charset="-122"/>
              <a:ea typeface="微软雅黑" pitchFamily="34" charset="-122"/>
            </a:endParaRPr>
          </a:p>
          <a:p>
            <a:r>
              <a:rPr lang="zh-CN" altLang="en-US" sz="1600">
                <a:latin typeface="微软雅黑" pitchFamily="34" charset="-122"/>
                <a:ea typeface="微软雅黑" pitchFamily="34" charset="-122"/>
              </a:rPr>
              <a:t>中培在线新浪官网微博：</a:t>
            </a:r>
            <a:r>
              <a:rPr lang="en-US" sz="1600" u="sng">
                <a:latin typeface="微软雅黑" pitchFamily="34" charset="-122"/>
                <a:ea typeface="微软雅黑" pitchFamily="34" charset="-122"/>
                <a:hlinkClick r:id="rId5"/>
              </a:rPr>
              <a:t>http://e.weibo.com/zhongpei123</a:t>
            </a:r>
            <a:endParaRPr lang="zh-CN" altLang="en-US" sz="1600">
              <a:latin typeface="微软雅黑" pitchFamily="34" charset="-122"/>
              <a:ea typeface="微软雅黑" pitchFamily="34" charset="-122"/>
            </a:endParaRPr>
          </a:p>
          <a:p>
            <a:endParaRPr lang="zh-CN" altLang="en-US">
              <a:ea typeface="黑体" pitchFamily="49" charset="-122"/>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536" y="2996952"/>
            <a:ext cx="8229600" cy="1143000"/>
          </a:xfrm>
        </p:spPr>
        <p:txBody>
          <a:bodyPr/>
          <a:lstStyle/>
          <a:p>
            <a:pPr algn="ctr" eaLnBrk="1" hangingPunct="1">
              <a:defRPr/>
            </a:pPr>
            <a:r>
              <a:rPr lang="zh-CN" altLang="en-US" sz="6000" b="1" dirty="0" smtClean="0">
                <a:solidFill>
                  <a:srgbClr val="FF0000"/>
                </a:solidFill>
                <a:ea typeface="黑体" pitchFamily="49" charset="-122"/>
              </a:rPr>
              <a:t>成为真正的领导</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9900" y="2895600"/>
            <a:ext cx="8134350" cy="1470025"/>
          </a:xfrm>
          <a:prstGeom prst="rect">
            <a:avLst/>
          </a:prstGeom>
        </p:spPr>
        <p:txBody>
          <a:bodyPr/>
          <a:lstStyle/>
          <a:p>
            <a:pPr algn="ctr">
              <a:defRPr/>
            </a:pPr>
            <a:r>
              <a:rPr lang="en-US" altLang="zh-CN" sz="4000" b="1" kern="0" dirty="0">
                <a:solidFill>
                  <a:srgbClr val="FF0000"/>
                </a:solidFill>
                <a:latin typeface="+mj-lt"/>
                <a:ea typeface="黑体" pitchFamily="49" charset="-122"/>
                <a:cs typeface="+mj-cs"/>
              </a:rPr>
              <a:t>1</a:t>
            </a:r>
            <a:r>
              <a:rPr lang="zh-CN" altLang="en-US" sz="4000" b="1" kern="0" dirty="0">
                <a:solidFill>
                  <a:srgbClr val="FF0000"/>
                </a:solidFill>
                <a:latin typeface="+mj-lt"/>
                <a:ea typeface="黑体" pitchFamily="49" charset="-122"/>
                <a:cs typeface="+mj-cs"/>
              </a:rPr>
              <a:t>、领导者的自我认知</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63588" y="1556778"/>
            <a:ext cx="8229600" cy="1339850"/>
          </a:xfrm>
          <a:prstGeom prst="rect">
            <a:avLst/>
          </a:prstGeom>
          <a:noFill/>
          <a:ln w="9525">
            <a:noFill/>
            <a:miter lim="800000"/>
            <a:headEnd/>
            <a:tailEnd/>
          </a:ln>
        </p:spPr>
        <p:txBody>
          <a:bodyPr/>
          <a:lstStyle/>
          <a:p>
            <a:pPr>
              <a:spcBef>
                <a:spcPct val="20000"/>
              </a:spcBef>
            </a:pPr>
            <a:r>
              <a:rPr lang="zh-CN" altLang="en-US" sz="4000" b="1"/>
              <a:t>管理者的各角色认知：</a:t>
            </a:r>
          </a:p>
        </p:txBody>
      </p:sp>
      <p:sp>
        <p:nvSpPr>
          <p:cNvPr id="28" name="平行四边形 27"/>
          <p:cNvSpPr/>
          <p:nvPr/>
        </p:nvSpPr>
        <p:spPr>
          <a:xfrm>
            <a:off x="5885115" y="1484865"/>
            <a:ext cx="2143125"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dirty="0">
                <a:solidFill>
                  <a:schemeClr val="bg1"/>
                </a:solidFill>
                <a:latin typeface="微软雅黑" pitchFamily="34" charset="-122"/>
                <a:ea typeface="微软雅黑" pitchFamily="34" charset="-122"/>
              </a:rPr>
              <a:t>布道者</a:t>
            </a:r>
          </a:p>
        </p:txBody>
      </p:sp>
      <p:sp>
        <p:nvSpPr>
          <p:cNvPr id="9" name="矩形 4"/>
          <p:cNvSpPr>
            <a:spLocks noChangeArrowheads="1"/>
          </p:cNvSpPr>
          <p:nvPr/>
        </p:nvSpPr>
        <p:spPr bwMode="auto">
          <a:xfrm>
            <a:off x="252413" y="3068638"/>
            <a:ext cx="4751387" cy="2070100"/>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3200" b="1">
                <a:solidFill>
                  <a:srgbClr val="FF0000"/>
                </a:solidFill>
                <a:latin typeface="宋体" pitchFamily="2" charset="-122"/>
              </a:rPr>
              <a:t>企业文化的凝聚与传承的关键所在</a:t>
            </a:r>
          </a:p>
          <a:p>
            <a:pPr indent="412750">
              <a:lnSpc>
                <a:spcPct val="150000"/>
              </a:lnSpc>
              <a:spcBef>
                <a:spcPts val="200"/>
              </a:spcBef>
              <a:spcAft>
                <a:spcPts val="63"/>
              </a:spcAft>
            </a:pPr>
            <a:endParaRPr lang="zh-CN" altLang="en-US" sz="2000" b="1">
              <a:latin typeface="微软雅黑" pitchFamily="34" charset="-122"/>
              <a:ea typeface="微软雅黑" pitchFamily="34" charset="-122"/>
            </a:endParaRPr>
          </a:p>
        </p:txBody>
      </p:sp>
      <p:pic>
        <p:nvPicPr>
          <p:cNvPr id="2" name="图片 1"/>
          <p:cNvPicPr>
            <a:picLocks noChangeAspect="1"/>
          </p:cNvPicPr>
          <p:nvPr/>
        </p:nvPicPr>
        <p:blipFill>
          <a:blip r:embed="rId3" cstate="print"/>
          <a:stretch>
            <a:fillRect/>
          </a:stretch>
        </p:blipFill>
        <p:spPr>
          <a:xfrm>
            <a:off x="5076825" y="3068638"/>
            <a:ext cx="3170238" cy="20939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57200" y="990600"/>
            <a:ext cx="8077200" cy="4800600"/>
          </a:xfrm>
          <a:prstGeom prst="rect">
            <a:avLst/>
          </a:prstGeom>
          <a:noFill/>
          <a:ln w="9525">
            <a:noFill/>
            <a:miter lim="800000"/>
            <a:headEnd/>
            <a:tailEnd/>
          </a:ln>
        </p:spPr>
        <p:txBody>
          <a:bodyPr wrap="none" anchor="ctr"/>
          <a:lstStyle/>
          <a:p>
            <a:pPr>
              <a:lnSpc>
                <a:spcPct val="115000"/>
              </a:lnSpc>
            </a:pPr>
            <a:r>
              <a:rPr lang="en-US" altLang="zh-CN" sz="2200" b="1">
                <a:solidFill>
                  <a:srgbClr val="0000FF"/>
                </a:solidFill>
                <a:latin typeface="黑体" pitchFamily="49" charset="-122"/>
                <a:ea typeface="楷体_GB2312" pitchFamily="49" charset="-122"/>
              </a:rPr>
              <a:t>   </a:t>
            </a:r>
          </a:p>
        </p:txBody>
      </p:sp>
      <p:sp>
        <p:nvSpPr>
          <p:cNvPr id="527363" name="Rectangle 3"/>
          <p:cNvSpPr>
            <a:spLocks noChangeArrowheads="1"/>
          </p:cNvSpPr>
          <p:nvPr/>
        </p:nvSpPr>
        <p:spPr bwMode="auto">
          <a:xfrm>
            <a:off x="533400" y="2204915"/>
            <a:ext cx="8229600" cy="2406813"/>
          </a:xfrm>
          <a:prstGeom prst="rect">
            <a:avLst/>
          </a:prstGeom>
          <a:noFill/>
          <a:ln w="28575">
            <a:noFill/>
            <a:miter lim="800000"/>
            <a:headEnd/>
            <a:tailEnd/>
          </a:ln>
        </p:spPr>
        <p:txBody>
          <a:bodyPr anchor="ctr">
            <a:spAutoFit/>
          </a:bodyPr>
          <a:lstStyle/>
          <a:p>
            <a:pPr marL="342900" indent="-342900">
              <a:lnSpc>
                <a:spcPct val="80000"/>
              </a:lnSpc>
              <a:spcBef>
                <a:spcPct val="20000"/>
              </a:spcBef>
            </a:pPr>
            <a:endParaRPr lang="en-US" altLang="zh-CN" sz="2800" dirty="0">
              <a:sym typeface="Wingdings 2"/>
            </a:endParaRPr>
          </a:p>
          <a:p>
            <a:pPr marL="342900" indent="-342900">
              <a:lnSpc>
                <a:spcPct val="80000"/>
              </a:lnSpc>
              <a:spcBef>
                <a:spcPct val="20000"/>
              </a:spcBef>
            </a:pPr>
            <a:r>
              <a:rPr lang="en-US" altLang="zh-CN" sz="3200" dirty="0">
                <a:sym typeface="Wingdings 2"/>
              </a:rPr>
              <a:t>1</a:t>
            </a:r>
            <a:r>
              <a:rPr lang="zh-CN" altLang="en-US" sz="3200" dirty="0" smtClean="0">
                <a:sym typeface="Wingdings 2"/>
              </a:rPr>
              <a:t>、 </a:t>
            </a:r>
            <a:endParaRPr lang="en-US" altLang="zh-CN" sz="3200" dirty="0">
              <a:sym typeface="Wingdings 2"/>
            </a:endParaRPr>
          </a:p>
          <a:p>
            <a:pPr marL="342900" indent="-342900">
              <a:lnSpc>
                <a:spcPct val="80000"/>
              </a:lnSpc>
              <a:spcBef>
                <a:spcPct val="20000"/>
              </a:spcBef>
            </a:pPr>
            <a:r>
              <a:rPr lang="en-US" altLang="zh-CN" sz="3200" dirty="0">
                <a:sym typeface="Wingdings 2"/>
              </a:rPr>
              <a:t>2</a:t>
            </a:r>
            <a:r>
              <a:rPr lang="zh-CN" altLang="en-US" sz="3200" dirty="0" smtClean="0">
                <a:sym typeface="Wingdings 2"/>
              </a:rPr>
              <a:t>、 </a:t>
            </a:r>
            <a:endParaRPr lang="en-US" altLang="zh-CN" sz="3200" dirty="0" smtClean="0">
              <a:sym typeface="Wingdings 2"/>
            </a:endParaRPr>
          </a:p>
          <a:p>
            <a:pPr marL="342900" indent="-342900">
              <a:lnSpc>
                <a:spcPct val="80000"/>
              </a:lnSpc>
              <a:spcBef>
                <a:spcPct val="20000"/>
              </a:spcBef>
            </a:pPr>
            <a:r>
              <a:rPr lang="en-US" altLang="zh-CN" sz="3200" dirty="0" smtClean="0">
                <a:sym typeface="Wingdings 2"/>
              </a:rPr>
              <a:t>3</a:t>
            </a:r>
            <a:r>
              <a:rPr lang="zh-CN" altLang="en-US" sz="3200" dirty="0" smtClean="0">
                <a:sym typeface="Wingdings 2"/>
              </a:rPr>
              <a:t>、 </a:t>
            </a:r>
            <a:endParaRPr lang="en-US" altLang="zh-CN" sz="3200" dirty="0" smtClean="0">
              <a:sym typeface="Wingdings 2"/>
            </a:endParaRPr>
          </a:p>
          <a:p>
            <a:pPr marL="342900" indent="-342900">
              <a:lnSpc>
                <a:spcPct val="80000"/>
              </a:lnSpc>
              <a:spcBef>
                <a:spcPct val="20000"/>
              </a:spcBef>
            </a:pPr>
            <a:r>
              <a:rPr lang="en-US" altLang="zh-CN" sz="3200" dirty="0" smtClean="0">
                <a:sym typeface="Wingdings 2"/>
              </a:rPr>
              <a:t>4</a:t>
            </a:r>
            <a:r>
              <a:rPr lang="zh-CN" altLang="en-US" sz="3200" dirty="0" smtClean="0">
                <a:sym typeface="Wingdings 2"/>
              </a:rPr>
              <a:t>、 </a:t>
            </a:r>
            <a:endParaRPr lang="zh-CN" altLang="en-US" sz="3200" dirty="0">
              <a:sym typeface="Wingdings 2"/>
            </a:endParaRPr>
          </a:p>
        </p:txBody>
      </p:sp>
      <p:sp>
        <p:nvSpPr>
          <p:cNvPr id="79876" name="Rectangle 2"/>
          <p:cNvSpPr>
            <a:spLocks noGrp="1" noChangeArrowheads="1"/>
          </p:cNvSpPr>
          <p:nvPr>
            <p:ph type="title"/>
          </p:nvPr>
        </p:nvSpPr>
        <p:spPr/>
        <p:txBody>
          <a:bodyPr/>
          <a:lstStyle/>
          <a:p>
            <a:pPr eaLnBrk="1" hangingPunct="1"/>
            <a:r>
              <a:rPr lang="zh-CN" altLang="en-US" sz="4000" b="1" smtClean="0">
                <a:solidFill>
                  <a:schemeClr val="tx1"/>
                </a:solidFill>
                <a:ea typeface="宋体" pitchFamily="2" charset="-122"/>
              </a:rPr>
              <a:t>企业信仰构建的方法</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7363">
                                            <p:txEl>
                                              <p:pRg st="1" end="1"/>
                                            </p:txEl>
                                          </p:spTgt>
                                        </p:tgtEl>
                                        <p:attrNameLst>
                                          <p:attrName>style.visibility</p:attrName>
                                        </p:attrNameLst>
                                      </p:cBhvr>
                                      <p:to>
                                        <p:strVal val="visible"/>
                                      </p:to>
                                    </p:set>
                                    <p:anim calcmode="lin" valueType="num">
                                      <p:cBhvr additive="base">
                                        <p:cTn id="7" dur="500" fill="hold"/>
                                        <p:tgtEl>
                                          <p:spTgt spid="527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7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7363">
                                            <p:txEl>
                                              <p:pRg st="2" end="2"/>
                                            </p:txEl>
                                          </p:spTgt>
                                        </p:tgtEl>
                                        <p:attrNameLst>
                                          <p:attrName>style.visibility</p:attrName>
                                        </p:attrNameLst>
                                      </p:cBhvr>
                                      <p:to>
                                        <p:strVal val="visible"/>
                                      </p:to>
                                    </p:set>
                                    <p:anim calcmode="lin" valueType="num">
                                      <p:cBhvr additive="base">
                                        <p:cTn id="13" dur="500" fill="hold"/>
                                        <p:tgtEl>
                                          <p:spTgt spid="527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7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7363">
                                            <p:txEl>
                                              <p:pRg st="3" end="3"/>
                                            </p:txEl>
                                          </p:spTgt>
                                        </p:tgtEl>
                                        <p:attrNameLst>
                                          <p:attrName>style.visibility</p:attrName>
                                        </p:attrNameLst>
                                      </p:cBhvr>
                                      <p:to>
                                        <p:strVal val="visible"/>
                                      </p:to>
                                    </p:set>
                                    <p:anim calcmode="lin" valueType="num">
                                      <p:cBhvr additive="base">
                                        <p:cTn id="19" dur="500" fill="hold"/>
                                        <p:tgtEl>
                                          <p:spTgt spid="527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7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7363">
                                            <p:txEl>
                                              <p:pRg st="4" end="4"/>
                                            </p:txEl>
                                          </p:spTgt>
                                        </p:tgtEl>
                                        <p:attrNameLst>
                                          <p:attrName>style.visibility</p:attrName>
                                        </p:attrNameLst>
                                      </p:cBhvr>
                                      <p:to>
                                        <p:strVal val="visible"/>
                                      </p:to>
                                    </p:set>
                                    <p:anim calcmode="lin" valueType="num">
                                      <p:cBhvr additive="base">
                                        <p:cTn id="25" dur="500" fill="hold"/>
                                        <p:tgtEl>
                                          <p:spTgt spid="5273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7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950720" y="260780"/>
            <a:ext cx="8229600" cy="1339850"/>
          </a:xfrm>
          <a:prstGeom prst="rect">
            <a:avLst/>
          </a:prstGeom>
          <a:noFill/>
          <a:ln w="9525">
            <a:noFill/>
            <a:miter lim="800000"/>
            <a:headEnd/>
            <a:tailEnd/>
          </a:ln>
        </p:spPr>
        <p:txBody>
          <a:bodyPr/>
          <a:lstStyle/>
          <a:p>
            <a:pPr eaLnBrk="0" hangingPunct="0">
              <a:spcBef>
                <a:spcPct val="20000"/>
              </a:spcBef>
              <a:buFont typeface="Arial" pitchFamily="34" charset="0"/>
              <a:buNone/>
            </a:pPr>
            <a:r>
              <a:rPr lang="zh-CN" altLang="en-US" sz="4000" b="1" dirty="0"/>
              <a:t>管理者的各角色认知：</a:t>
            </a:r>
          </a:p>
        </p:txBody>
      </p:sp>
      <p:sp>
        <p:nvSpPr>
          <p:cNvPr id="28" name="平行四边形 27"/>
          <p:cNvSpPr/>
          <p:nvPr/>
        </p:nvSpPr>
        <p:spPr>
          <a:xfrm>
            <a:off x="5867400" y="1440537"/>
            <a:ext cx="3035300"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lIns="36000" rIns="36000" anchor="ctr"/>
          <a:lstStyle/>
          <a:p>
            <a:pPr algn="ctr" fontAlgn="auto">
              <a:spcBef>
                <a:spcPts val="0"/>
              </a:spcBef>
              <a:spcAft>
                <a:spcPts val="0"/>
              </a:spcAft>
              <a:defRPr/>
            </a:pPr>
            <a:r>
              <a:rPr lang="zh-CN" altLang="en-US" b="1" kern="0" dirty="0" smtClean="0">
                <a:solidFill>
                  <a:sysClr val="window" lastClr="FFFFFF"/>
                </a:solidFill>
                <a:latin typeface="微软雅黑" pitchFamily="34" charset="-122"/>
                <a:ea typeface="微软雅黑"/>
              </a:rPr>
              <a:t>问题的发现者</a:t>
            </a:r>
            <a:r>
              <a:rPr lang="en-US" altLang="zh-CN" b="1" kern="0" dirty="0" smtClean="0">
                <a:solidFill>
                  <a:sysClr val="window" lastClr="FFFFFF"/>
                </a:solidFill>
                <a:latin typeface="微软雅黑" pitchFamily="34" charset="-122"/>
                <a:ea typeface="微软雅黑"/>
              </a:rPr>
              <a:t>/</a:t>
            </a:r>
            <a:r>
              <a:rPr lang="zh-CN" altLang="en-US" b="1" kern="0" dirty="0" smtClean="0">
                <a:solidFill>
                  <a:sysClr val="window" lastClr="FFFFFF"/>
                </a:solidFill>
                <a:latin typeface="微软雅黑" pitchFamily="34" charset="-122"/>
                <a:ea typeface="微软雅黑"/>
              </a:rPr>
              <a:t>解</a:t>
            </a:r>
            <a:r>
              <a:rPr lang="zh-CN" altLang="en-US" b="1" kern="0" dirty="0">
                <a:solidFill>
                  <a:sysClr val="window" lastClr="FFFFFF"/>
                </a:solidFill>
                <a:latin typeface="微软雅黑" pitchFamily="34" charset="-122"/>
                <a:ea typeface="微软雅黑"/>
              </a:rPr>
              <a:t>决者</a:t>
            </a:r>
          </a:p>
        </p:txBody>
      </p:sp>
      <p:sp>
        <p:nvSpPr>
          <p:cNvPr id="36868" name="Text Box 4"/>
          <p:cNvSpPr txBox="1">
            <a:spLocks noChangeArrowheads="1"/>
          </p:cNvSpPr>
          <p:nvPr/>
        </p:nvSpPr>
        <p:spPr bwMode="auto">
          <a:xfrm>
            <a:off x="5292725" y="3429000"/>
            <a:ext cx="3240088" cy="762000"/>
          </a:xfrm>
          <a:prstGeom prst="rect">
            <a:avLst/>
          </a:prstGeom>
          <a:noFill/>
          <a:ln w="9525">
            <a:noFill/>
            <a:miter lim="800000"/>
            <a:headEnd/>
            <a:tailEnd/>
          </a:ln>
        </p:spPr>
        <p:txBody>
          <a:bodyPr>
            <a:spAutoFit/>
          </a:bodyPr>
          <a:lstStyle/>
          <a:p>
            <a:pPr>
              <a:spcBef>
                <a:spcPct val="50000"/>
              </a:spcBef>
            </a:pPr>
            <a:r>
              <a:rPr lang="zh-CN" altLang="en-US" sz="4400">
                <a:solidFill>
                  <a:srgbClr val="FF0000"/>
                </a:solidFill>
                <a:hlinkClick r:id="rId3" action="ppaction://hlinkfile"/>
              </a:rPr>
              <a:t>亮剑视频：</a:t>
            </a:r>
            <a:endParaRPr lang="zh-CN" altLang="en-US" sz="4400">
              <a:solidFill>
                <a:srgbClr val="FF0000"/>
              </a:solidFill>
            </a:endParaRPr>
          </a:p>
        </p:txBody>
      </p:sp>
      <p:grpSp>
        <p:nvGrpSpPr>
          <p:cNvPr id="2" name="组合 4"/>
          <p:cNvGrpSpPr>
            <a:grpSpLocks/>
          </p:cNvGrpSpPr>
          <p:nvPr/>
        </p:nvGrpSpPr>
        <p:grpSpPr bwMode="auto">
          <a:xfrm>
            <a:off x="755650" y="2636860"/>
            <a:ext cx="2879725" cy="3816350"/>
            <a:chOff x="755576" y="2276872"/>
            <a:chExt cx="2880320" cy="3816424"/>
          </a:xfrm>
        </p:grpSpPr>
        <p:sp>
          <p:nvSpPr>
            <p:cNvPr id="6" name="等腰三角形 5"/>
            <p:cNvSpPr/>
            <p:nvPr/>
          </p:nvSpPr>
          <p:spPr>
            <a:xfrm>
              <a:off x="755576" y="2276872"/>
              <a:ext cx="2880320" cy="38164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cxnSp>
          <p:nvCxnSpPr>
            <p:cNvPr id="7" name="直接连接符 6"/>
            <p:cNvCxnSpPr/>
            <p:nvPr/>
          </p:nvCxnSpPr>
          <p:spPr>
            <a:xfrm>
              <a:off x="1187465" y="5013775"/>
              <a:ext cx="201654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直接连接符 7"/>
            <p:cNvCxnSpPr/>
            <p:nvPr/>
          </p:nvCxnSpPr>
          <p:spPr>
            <a:xfrm>
              <a:off x="1692395" y="3645324"/>
              <a:ext cx="1006683" cy="0"/>
            </a:xfrm>
            <a:prstGeom prst="line">
              <a:avLst/>
            </a:prstGeom>
          </p:spPr>
          <p:style>
            <a:lnRef idx="3">
              <a:schemeClr val="accent4"/>
            </a:lnRef>
            <a:fillRef idx="0">
              <a:schemeClr val="accent4"/>
            </a:fillRef>
            <a:effectRef idx="2">
              <a:schemeClr val="accent4"/>
            </a:effectRef>
            <a:fontRef idx="minor">
              <a:schemeClr val="tx1"/>
            </a:fontRef>
          </p:style>
        </p:cxnSp>
      </p:grpSp>
      <p:sp>
        <p:nvSpPr>
          <p:cNvPr id="24582" name="TextBox 8"/>
          <p:cNvSpPr txBox="1">
            <a:spLocks noChangeArrowheads="1"/>
          </p:cNvSpPr>
          <p:nvPr/>
        </p:nvSpPr>
        <p:spPr bwMode="auto">
          <a:xfrm>
            <a:off x="1763713" y="5869010"/>
            <a:ext cx="1944687" cy="368300"/>
          </a:xfrm>
          <a:prstGeom prst="rect">
            <a:avLst/>
          </a:prstGeom>
          <a:noFill/>
          <a:ln w="9525">
            <a:noFill/>
            <a:miter lim="800000"/>
            <a:headEnd/>
            <a:tailEnd/>
          </a:ln>
        </p:spPr>
        <p:txBody>
          <a:bodyPr>
            <a:spAutoFit/>
          </a:bodyPr>
          <a:lstStyle/>
          <a:p>
            <a:r>
              <a:rPr lang="zh-CN" altLang="en-US" b="1">
                <a:solidFill>
                  <a:srgbClr val="FF0000"/>
                </a:solidFill>
              </a:rPr>
              <a:t>遵守规定</a:t>
            </a:r>
          </a:p>
        </p:txBody>
      </p:sp>
      <p:sp>
        <p:nvSpPr>
          <p:cNvPr id="24583" name="TextBox 9"/>
          <p:cNvSpPr txBox="1">
            <a:spLocks noChangeArrowheads="1"/>
          </p:cNvSpPr>
          <p:nvPr/>
        </p:nvSpPr>
        <p:spPr bwMode="auto">
          <a:xfrm>
            <a:off x="1331913" y="4716485"/>
            <a:ext cx="1944687" cy="368300"/>
          </a:xfrm>
          <a:prstGeom prst="rect">
            <a:avLst/>
          </a:prstGeom>
          <a:noFill/>
          <a:ln w="9525">
            <a:noFill/>
            <a:miter lim="800000"/>
            <a:headEnd/>
            <a:tailEnd/>
          </a:ln>
        </p:spPr>
        <p:txBody>
          <a:bodyPr>
            <a:spAutoFit/>
          </a:bodyPr>
          <a:lstStyle/>
          <a:p>
            <a:r>
              <a:rPr lang="zh-CN" altLang="en-US" b="1">
                <a:solidFill>
                  <a:srgbClr val="FF0000"/>
                </a:solidFill>
              </a:rPr>
              <a:t>发现、解决问题</a:t>
            </a:r>
          </a:p>
        </p:txBody>
      </p:sp>
      <p:sp>
        <p:nvSpPr>
          <p:cNvPr id="24584" name="TextBox 10"/>
          <p:cNvSpPr txBox="1">
            <a:spLocks noChangeArrowheads="1"/>
          </p:cNvSpPr>
          <p:nvPr/>
        </p:nvSpPr>
        <p:spPr bwMode="auto">
          <a:xfrm>
            <a:off x="1547813" y="3141685"/>
            <a:ext cx="1439862" cy="646113"/>
          </a:xfrm>
          <a:prstGeom prst="rect">
            <a:avLst/>
          </a:prstGeom>
          <a:noFill/>
          <a:ln w="9525">
            <a:noFill/>
            <a:miter lim="800000"/>
            <a:headEnd/>
            <a:tailEnd/>
          </a:ln>
        </p:spPr>
        <p:txBody>
          <a:bodyPr>
            <a:spAutoFit/>
          </a:bodyPr>
          <a:lstStyle/>
          <a:p>
            <a:r>
              <a:rPr lang="zh-CN" altLang="en-US" b="1">
                <a:solidFill>
                  <a:srgbClr val="FF0000"/>
                </a:solidFill>
              </a:rPr>
              <a:t>设计新思路发展规划</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582"/>
                                        </p:tgtEl>
                                        <p:attrNameLst>
                                          <p:attrName>style.visibility</p:attrName>
                                        </p:attrNameLst>
                                      </p:cBhvr>
                                      <p:to>
                                        <p:strVal val="visible"/>
                                      </p:to>
                                    </p:set>
                                    <p:anim calcmode="lin" valueType="num">
                                      <p:cBhvr additive="base">
                                        <p:cTn id="23" dur="500" fill="hold"/>
                                        <p:tgtEl>
                                          <p:spTgt spid="24582"/>
                                        </p:tgtEl>
                                        <p:attrNameLst>
                                          <p:attrName>ppt_x</p:attrName>
                                        </p:attrNameLst>
                                      </p:cBhvr>
                                      <p:tavLst>
                                        <p:tav tm="0">
                                          <p:val>
                                            <p:strVal val="#ppt_x"/>
                                          </p:val>
                                        </p:tav>
                                        <p:tav tm="100000">
                                          <p:val>
                                            <p:strVal val="#ppt_x"/>
                                          </p:val>
                                        </p:tav>
                                      </p:tavLst>
                                    </p:anim>
                                    <p:anim calcmode="lin" valueType="num">
                                      <p:cBhvr additive="base">
                                        <p:cTn id="24" dur="500" fill="hold"/>
                                        <p:tgtEl>
                                          <p:spTgt spid="2458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583"/>
                                        </p:tgtEl>
                                        <p:attrNameLst>
                                          <p:attrName>style.visibility</p:attrName>
                                        </p:attrNameLst>
                                      </p:cBhvr>
                                      <p:to>
                                        <p:strVal val="visible"/>
                                      </p:to>
                                    </p:set>
                                    <p:anim calcmode="lin" valueType="num">
                                      <p:cBhvr additive="base">
                                        <p:cTn id="27" dur="500" fill="hold"/>
                                        <p:tgtEl>
                                          <p:spTgt spid="24583"/>
                                        </p:tgtEl>
                                        <p:attrNameLst>
                                          <p:attrName>ppt_x</p:attrName>
                                        </p:attrNameLst>
                                      </p:cBhvr>
                                      <p:tavLst>
                                        <p:tav tm="0">
                                          <p:val>
                                            <p:strVal val="#ppt_x"/>
                                          </p:val>
                                        </p:tav>
                                        <p:tav tm="100000">
                                          <p:val>
                                            <p:strVal val="#ppt_x"/>
                                          </p:val>
                                        </p:tav>
                                      </p:tavLst>
                                    </p:anim>
                                    <p:anim calcmode="lin" valueType="num">
                                      <p:cBhvr additive="base">
                                        <p:cTn id="28" dur="500" fill="hold"/>
                                        <p:tgtEl>
                                          <p:spTgt spid="2458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584"/>
                                        </p:tgtEl>
                                        <p:attrNameLst>
                                          <p:attrName>style.visibility</p:attrName>
                                        </p:attrNameLst>
                                      </p:cBhvr>
                                      <p:to>
                                        <p:strVal val="visible"/>
                                      </p:to>
                                    </p:set>
                                    <p:anim calcmode="lin" valueType="num">
                                      <p:cBhvr additive="base">
                                        <p:cTn id="31" dur="500" fill="hold"/>
                                        <p:tgtEl>
                                          <p:spTgt spid="24584"/>
                                        </p:tgtEl>
                                        <p:attrNameLst>
                                          <p:attrName>ppt_x</p:attrName>
                                        </p:attrNameLst>
                                      </p:cBhvr>
                                      <p:tavLst>
                                        <p:tav tm="0">
                                          <p:val>
                                            <p:strVal val="#ppt_x"/>
                                          </p:val>
                                        </p:tav>
                                        <p:tav tm="100000">
                                          <p:val>
                                            <p:strVal val="#ppt_x"/>
                                          </p:val>
                                        </p:tav>
                                      </p:tavLst>
                                    </p:anim>
                                    <p:anim calcmode="lin" valueType="num">
                                      <p:cBhvr additive="base">
                                        <p:cTn id="32"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P spid="24582" grpId="0"/>
      <p:bldP spid="24583" grpId="0"/>
      <p:bldP spid="245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950720" y="289025"/>
            <a:ext cx="8229600" cy="1339850"/>
          </a:xfrm>
          <a:prstGeom prst="rect">
            <a:avLst/>
          </a:prstGeom>
          <a:noFill/>
          <a:ln w="9525">
            <a:noFill/>
            <a:miter lim="800000"/>
            <a:headEnd/>
            <a:tailEnd/>
          </a:ln>
        </p:spPr>
        <p:txBody>
          <a:bodyPr/>
          <a:lstStyle/>
          <a:p>
            <a:pPr eaLnBrk="0" hangingPunct="0">
              <a:spcBef>
                <a:spcPct val="20000"/>
              </a:spcBef>
              <a:buFont typeface="Arial" pitchFamily="34" charset="0"/>
              <a:buNone/>
            </a:pPr>
            <a:r>
              <a:rPr lang="zh-CN" altLang="en-US" sz="4000" b="1" dirty="0"/>
              <a:t>管理者的各角色认知：</a:t>
            </a:r>
          </a:p>
        </p:txBody>
      </p:sp>
      <p:sp>
        <p:nvSpPr>
          <p:cNvPr id="28" name="平行四边形 27"/>
          <p:cNvSpPr/>
          <p:nvPr/>
        </p:nvSpPr>
        <p:spPr>
          <a:xfrm>
            <a:off x="5854163" y="1297095"/>
            <a:ext cx="2678112"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smtClean="0">
                <a:solidFill>
                  <a:sysClr val="window" lastClr="FFFFFF"/>
                </a:solidFill>
                <a:latin typeface="微软雅黑" pitchFamily="34" charset="-122"/>
                <a:ea typeface="微软雅黑"/>
              </a:rPr>
              <a:t>监督</a:t>
            </a:r>
            <a:r>
              <a:rPr lang="en-US" altLang="zh-CN" sz="2800" b="1" kern="0" dirty="0" smtClean="0">
                <a:solidFill>
                  <a:sysClr val="window" lastClr="FFFFFF"/>
                </a:solidFill>
                <a:latin typeface="微软雅黑" pitchFamily="34" charset="-122"/>
                <a:ea typeface="微软雅黑"/>
              </a:rPr>
              <a:t>/</a:t>
            </a:r>
            <a:r>
              <a:rPr lang="zh-CN" altLang="en-US" sz="2800" b="1" kern="0" dirty="0" smtClean="0">
                <a:solidFill>
                  <a:sysClr val="window" lastClr="FFFFFF"/>
                </a:solidFill>
                <a:latin typeface="微软雅黑" pitchFamily="34" charset="-122"/>
                <a:ea typeface="微软雅黑"/>
              </a:rPr>
              <a:t>检查者</a:t>
            </a:r>
            <a:endParaRPr lang="zh-CN" altLang="en-US" sz="2800" b="1" kern="0" dirty="0">
              <a:solidFill>
                <a:sysClr val="window" lastClr="FFFFFF"/>
              </a:solidFill>
              <a:latin typeface="微软雅黑" pitchFamily="34" charset="-122"/>
              <a:ea typeface="微软雅黑"/>
            </a:endParaRPr>
          </a:p>
        </p:txBody>
      </p:sp>
      <p:sp>
        <p:nvSpPr>
          <p:cNvPr id="9" name="矩形 4"/>
          <p:cNvSpPr>
            <a:spLocks noChangeArrowheads="1"/>
          </p:cNvSpPr>
          <p:nvPr/>
        </p:nvSpPr>
        <p:spPr bwMode="auto">
          <a:xfrm>
            <a:off x="-180975" y="4868863"/>
            <a:ext cx="8963025" cy="1152525"/>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2400" dirty="0">
                <a:latin typeface="宋体" pitchFamily="2" charset="-122"/>
              </a:rPr>
              <a:t>第一</a:t>
            </a:r>
            <a:r>
              <a:rPr lang="zh-CN" altLang="en-US" sz="2400" dirty="0" smtClean="0">
                <a:latin typeface="宋体" pitchFamily="2" charset="-122"/>
              </a:rPr>
              <a:t>句</a:t>
            </a:r>
            <a:r>
              <a:rPr lang="zh-CN" altLang="en-US" sz="2400" b="1" dirty="0" smtClean="0">
                <a:solidFill>
                  <a:srgbClr val="FF0000"/>
                </a:solidFill>
                <a:latin typeface="宋体" pitchFamily="2" charset="-122"/>
              </a:rPr>
              <a:t> </a:t>
            </a:r>
            <a:endParaRPr lang="en-US" altLang="zh-CN" sz="2400" b="1" dirty="0">
              <a:solidFill>
                <a:srgbClr val="FF0000"/>
              </a:solidFill>
              <a:latin typeface="宋体" pitchFamily="2" charset="-122"/>
            </a:endParaRPr>
          </a:p>
          <a:p>
            <a:pPr indent="412750">
              <a:lnSpc>
                <a:spcPct val="150000"/>
              </a:lnSpc>
              <a:spcBef>
                <a:spcPts val="200"/>
              </a:spcBef>
              <a:spcAft>
                <a:spcPts val="63"/>
              </a:spcAft>
            </a:pPr>
            <a:r>
              <a:rPr lang="zh-CN" altLang="en-US" sz="2400" dirty="0">
                <a:latin typeface="宋体" pitchFamily="2" charset="-122"/>
              </a:rPr>
              <a:t>第二</a:t>
            </a:r>
            <a:r>
              <a:rPr lang="zh-CN" altLang="en-US" sz="2400" dirty="0" smtClean="0">
                <a:latin typeface="宋体" pitchFamily="2" charset="-122"/>
              </a:rPr>
              <a:t>句 </a:t>
            </a:r>
            <a:endParaRPr lang="zh-CN" altLang="en-US" sz="2400" b="1" dirty="0">
              <a:solidFill>
                <a:srgbClr val="FF0000"/>
              </a:solidFill>
              <a:latin typeface="宋体" pitchFamily="2" charset="-122"/>
            </a:endParaRPr>
          </a:p>
        </p:txBody>
      </p:sp>
      <p:pic>
        <p:nvPicPr>
          <p:cNvPr id="38917" name="Picture 5"/>
          <p:cNvPicPr>
            <a:picLocks noChangeAspect="1" noChangeArrowheads="1"/>
          </p:cNvPicPr>
          <p:nvPr/>
        </p:nvPicPr>
        <p:blipFill>
          <a:blip r:embed="rId3" cstate="print"/>
          <a:srcRect/>
          <a:stretch>
            <a:fillRect/>
          </a:stretch>
        </p:blipFill>
        <p:spPr bwMode="auto">
          <a:xfrm>
            <a:off x="2700338" y="1992313"/>
            <a:ext cx="3590925" cy="28765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347894" y="1412860"/>
            <a:ext cx="5544406" cy="5386090"/>
          </a:xfrm>
          <a:prstGeom prst="rect">
            <a:avLst/>
          </a:prstGeom>
          <a:noFill/>
          <a:ln w="9525">
            <a:noFill/>
            <a:miter lim="800000"/>
            <a:headEnd/>
            <a:tailEnd/>
          </a:ln>
        </p:spPr>
        <p:txBody>
          <a:bodyPr wrap="square">
            <a:spAutoFit/>
          </a:bodyPr>
          <a:lstStyle/>
          <a:p>
            <a:r>
              <a:rPr lang="zh-CN" altLang="en-US" sz="2400" b="1" dirty="0">
                <a:solidFill>
                  <a:srgbClr val="FF3300"/>
                </a:solidFill>
              </a:rPr>
              <a:t>    </a:t>
            </a:r>
            <a:r>
              <a:rPr lang="en-US" altLang="zh-CN" sz="2000" b="1" dirty="0">
                <a:latin typeface="Times New Roman" pitchFamily="18" charset="0"/>
              </a:rPr>
              <a:t>  </a:t>
            </a:r>
            <a:r>
              <a:rPr lang="zh-CN" altLang="en-US" sz="2000" b="1" dirty="0">
                <a:latin typeface="Times New Roman" pitchFamily="18" charset="0"/>
              </a:rPr>
              <a:t>中国一级企业培训师、中国企业联合会特聘专家、管理者心智模式研究专家、</a:t>
            </a:r>
            <a:r>
              <a:rPr lang="en-US" altLang="zh-CN" sz="2000" b="1" dirty="0">
                <a:latin typeface="Times New Roman" pitchFamily="18" charset="0"/>
              </a:rPr>
              <a:t>IBM</a:t>
            </a:r>
            <a:r>
              <a:rPr lang="zh-CN" altLang="en-US" sz="2000" b="1" dirty="0">
                <a:latin typeface="Times New Roman" pitchFamily="18" charset="0"/>
              </a:rPr>
              <a:t>认证培训师、</a:t>
            </a:r>
            <a:r>
              <a:rPr lang="zh-CN" altLang="zh-CN" sz="2000" b="1" dirty="0">
                <a:latin typeface="Times New Roman" pitchFamily="18" charset="0"/>
              </a:rPr>
              <a:t>曾服务过世界</a:t>
            </a:r>
            <a:r>
              <a:rPr lang="en-US" altLang="zh-CN" sz="2000" b="1" dirty="0">
                <a:latin typeface="Times New Roman" pitchFamily="18" charset="0"/>
              </a:rPr>
              <a:t>500</a:t>
            </a:r>
            <a:r>
              <a:rPr lang="zh-CN" altLang="zh-CN" sz="2000" b="1" dirty="0">
                <a:latin typeface="Times New Roman" pitchFamily="18" charset="0"/>
              </a:rPr>
              <a:t>强企业，担任</a:t>
            </a:r>
            <a:r>
              <a:rPr lang="zh-CN" altLang="en-US" sz="2000" b="1" dirty="0">
                <a:latin typeface="Times New Roman" pitchFamily="18" charset="0"/>
              </a:rPr>
              <a:t>过执行副总的</a:t>
            </a:r>
            <a:r>
              <a:rPr lang="zh-CN" altLang="zh-CN" sz="2000" b="1" dirty="0">
                <a:latin typeface="Times New Roman" pitchFamily="18" charset="0"/>
              </a:rPr>
              <a:t>职</a:t>
            </a:r>
            <a:r>
              <a:rPr lang="zh-CN" altLang="zh-CN" sz="2000" b="1" dirty="0" smtClean="0">
                <a:latin typeface="Times New Roman" pitchFamily="18" charset="0"/>
              </a:rPr>
              <a:t>务</a:t>
            </a:r>
            <a:endParaRPr lang="en-US" altLang="zh-CN" sz="2000" b="1" dirty="0" smtClean="0">
              <a:latin typeface="Times New Roman" pitchFamily="18" charset="0"/>
            </a:endParaRPr>
          </a:p>
          <a:p>
            <a:endParaRPr lang="en-US" altLang="zh-CN" sz="2000" b="1" dirty="0">
              <a:latin typeface="Times New Roman" pitchFamily="18" charset="0"/>
            </a:endParaRPr>
          </a:p>
          <a:p>
            <a:r>
              <a:rPr lang="zh-CN" altLang="en-US" sz="2000" b="1" dirty="0">
                <a:solidFill>
                  <a:srgbClr val="FF0000"/>
                </a:solidFill>
                <a:latin typeface="Times New Roman" pitchFamily="18" charset="0"/>
              </a:rPr>
              <a:t>主讲课程： </a:t>
            </a:r>
            <a:r>
              <a:rPr lang="zh-CN" altLang="en-US" sz="2000" b="1" dirty="0">
                <a:latin typeface="Times New Roman" pitchFamily="18" charset="0"/>
              </a:rPr>
              <a:t>卓越中层系列、领导力提升、</a:t>
            </a:r>
            <a:r>
              <a:rPr lang="en-US" altLang="zh-CN" sz="2000" b="1" dirty="0">
                <a:latin typeface="Times New Roman" pitchFamily="18" charset="0"/>
              </a:rPr>
              <a:t>80</a:t>
            </a:r>
            <a:r>
              <a:rPr lang="zh-CN" altLang="en-US" sz="2000" b="1" dirty="0">
                <a:latin typeface="Times New Roman" pitchFamily="18" charset="0"/>
              </a:rPr>
              <a:t>、</a:t>
            </a:r>
            <a:r>
              <a:rPr lang="en-US" altLang="zh-CN" sz="2000" b="1" dirty="0">
                <a:latin typeface="Times New Roman" pitchFamily="18" charset="0"/>
              </a:rPr>
              <a:t>90</a:t>
            </a:r>
            <a:r>
              <a:rPr lang="zh-CN" altLang="en-US" sz="2000" b="1" dirty="0">
                <a:latin typeface="Times New Roman" pitchFamily="18" charset="0"/>
              </a:rPr>
              <a:t>后员工管理、阳光心态、超级营销、销售团队管理及销售经理技能提升等课</a:t>
            </a:r>
            <a:r>
              <a:rPr lang="zh-CN" altLang="en-US" sz="2000" b="1" dirty="0" smtClean="0">
                <a:latin typeface="Times New Roman" pitchFamily="18" charset="0"/>
              </a:rPr>
              <a:t>程</a:t>
            </a:r>
            <a:endParaRPr lang="en-US" altLang="zh-CN" sz="2000" b="1" dirty="0" smtClean="0">
              <a:latin typeface="Times New Roman" pitchFamily="18" charset="0"/>
            </a:endParaRPr>
          </a:p>
          <a:p>
            <a:endParaRPr lang="en-US" altLang="zh-CN" sz="2000" b="1" dirty="0">
              <a:latin typeface="Times New Roman" pitchFamily="18" charset="0"/>
            </a:endParaRPr>
          </a:p>
          <a:p>
            <a:r>
              <a:rPr lang="zh-CN" altLang="en-US" sz="2000" b="1" dirty="0">
                <a:solidFill>
                  <a:srgbClr val="FF0000"/>
                </a:solidFill>
                <a:latin typeface="Times New Roman" pitchFamily="18" charset="0"/>
              </a:rPr>
              <a:t>服务企业</a:t>
            </a:r>
            <a:r>
              <a:rPr lang="zh-CN" altLang="en-US" sz="2000" b="1" dirty="0" smtClean="0">
                <a:solidFill>
                  <a:srgbClr val="FF0000"/>
                </a:solidFill>
                <a:latin typeface="Times New Roman" pitchFamily="18" charset="0"/>
              </a:rPr>
              <a:t>：</a:t>
            </a:r>
            <a:r>
              <a:rPr lang="zh-CN" altLang="en-US" sz="2000" b="1" dirty="0" smtClean="0">
                <a:latin typeface="Times New Roman" pitchFamily="18" charset="0"/>
              </a:rPr>
              <a:t>国家电网、南</a:t>
            </a:r>
            <a:r>
              <a:rPr lang="zh-CN" altLang="en-US" sz="2000" b="1" dirty="0">
                <a:latin typeface="Times New Roman" pitchFamily="18" charset="0"/>
              </a:rPr>
              <a:t>方航空</a:t>
            </a:r>
            <a:r>
              <a:rPr lang="zh-CN" altLang="zh-CN" sz="2000" b="1" dirty="0">
                <a:latin typeface="Times New Roman" pitchFamily="18" charset="0"/>
              </a:rPr>
              <a:t>，</a:t>
            </a:r>
            <a:r>
              <a:rPr lang="zh-CN" altLang="en-US" sz="2000" b="1" dirty="0">
                <a:latin typeface="Times New Roman" pitchFamily="18" charset="0"/>
              </a:rPr>
              <a:t>中国石油天然气管道公司、中国核工业集团、中国船舶有限公司、中粮、工商银行、中国平安</a:t>
            </a:r>
            <a:r>
              <a:rPr lang="zh-CN" altLang="en-US" sz="2000" b="1" dirty="0" smtClean="0">
                <a:latin typeface="Times New Roman" pitchFamily="18" charset="0"/>
              </a:rPr>
              <a:t>、中铁四院、</a:t>
            </a:r>
            <a:r>
              <a:rPr lang="zh-CN" altLang="zh-CN" sz="2000" b="1" dirty="0" smtClean="0">
                <a:latin typeface="Times New Roman" pitchFamily="18" charset="0"/>
              </a:rPr>
              <a:t>燕</a:t>
            </a:r>
            <a:r>
              <a:rPr lang="zh-CN" altLang="zh-CN" sz="2000" b="1" dirty="0">
                <a:latin typeface="Times New Roman" pitchFamily="18" charset="0"/>
              </a:rPr>
              <a:t>京啤酒，平煤集团，哈药集团</a:t>
            </a:r>
            <a:r>
              <a:rPr lang="zh-CN" altLang="zh-CN" sz="2000" b="1" dirty="0" smtClean="0">
                <a:latin typeface="Times New Roman" pitchFamily="18" charset="0"/>
              </a:rPr>
              <a:t>，</a:t>
            </a:r>
            <a:r>
              <a:rPr lang="zh-CN" altLang="en-US" sz="2000" b="1" dirty="0" smtClean="0">
                <a:latin typeface="Times New Roman" pitchFamily="18" charset="0"/>
              </a:rPr>
              <a:t>北汽福田、北京现代等</a:t>
            </a:r>
            <a:endParaRPr lang="en-US" altLang="zh-CN" sz="2000" b="1" dirty="0" smtClean="0">
              <a:latin typeface="Times New Roman" pitchFamily="18" charset="0"/>
            </a:endParaRPr>
          </a:p>
          <a:p>
            <a:endParaRPr lang="zh-CN" altLang="zh-CN" sz="2000" b="1" dirty="0">
              <a:latin typeface="Times New Roman" pitchFamily="18" charset="0"/>
            </a:endParaRPr>
          </a:p>
          <a:p>
            <a:r>
              <a:rPr lang="zh-CN" altLang="en-US" sz="2000" b="1" dirty="0">
                <a:solidFill>
                  <a:srgbClr val="FF0000"/>
                </a:solidFill>
                <a:latin typeface="宋体" pitchFamily="2" charset="-122"/>
              </a:rPr>
              <a:t>主    研</a:t>
            </a:r>
            <a:r>
              <a:rPr lang="zh-TW" sz="2000" b="1" dirty="0">
                <a:solidFill>
                  <a:srgbClr val="FF0000"/>
                </a:solidFill>
                <a:latin typeface="Times New Roman" pitchFamily="18" charset="0"/>
                <a:ea typeface="PMingLiU" pitchFamily="18" charset="-120"/>
              </a:rPr>
              <a:t>：</a:t>
            </a:r>
            <a:r>
              <a:rPr lang="zh-CN" altLang="en-US" sz="2000" b="1" dirty="0">
                <a:latin typeface="Times New Roman" pitchFamily="18" charset="0"/>
              </a:rPr>
              <a:t>人力资源管理</a:t>
            </a:r>
            <a:r>
              <a:rPr lang="zh-TW" sz="2000" b="1" dirty="0">
                <a:latin typeface="Times New Roman" pitchFamily="18" charset="0"/>
              </a:rPr>
              <a:t>、</a:t>
            </a:r>
            <a:r>
              <a:rPr lang="zh-CN" altLang="en-US" sz="2000" b="1" dirty="0">
                <a:latin typeface="Times New Roman" pitchFamily="18" charset="0"/>
              </a:rPr>
              <a:t>组织行为学</a:t>
            </a:r>
            <a:r>
              <a:rPr lang="zh-CN" altLang="en-US" sz="2000" b="1" dirty="0" smtClean="0">
                <a:latin typeface="Times New Roman" pitchFamily="18" charset="0"/>
              </a:rPr>
              <a:t>、领导力心智模式、营</a:t>
            </a:r>
            <a:r>
              <a:rPr lang="zh-CN" altLang="en-US" sz="2000" b="1" dirty="0">
                <a:latin typeface="Times New Roman" pitchFamily="18" charset="0"/>
              </a:rPr>
              <a:t>销</a:t>
            </a:r>
            <a:r>
              <a:rPr lang="zh-CN" altLang="en-US" sz="2000" b="1" dirty="0" smtClean="0">
                <a:latin typeface="Times New Roman" pitchFamily="18" charset="0"/>
              </a:rPr>
              <a:t>学等课程</a:t>
            </a:r>
            <a:endParaRPr lang="zh-CN" altLang="en-US" sz="2000" b="1" dirty="0">
              <a:latin typeface="Times New Roman" pitchFamily="18" charset="0"/>
            </a:endParaRPr>
          </a:p>
        </p:txBody>
      </p:sp>
      <p:pic>
        <p:nvPicPr>
          <p:cNvPr id="12291" name="图片 5" descr="QQ截图20130106124638.jpg"/>
          <p:cNvPicPr>
            <a:picLocks noChangeAspect="1"/>
          </p:cNvPicPr>
          <p:nvPr/>
        </p:nvPicPr>
        <p:blipFill>
          <a:blip r:embed="rId2" cstate="print"/>
          <a:srcRect/>
          <a:stretch>
            <a:fillRect/>
          </a:stretch>
        </p:blipFill>
        <p:spPr bwMode="auto">
          <a:xfrm>
            <a:off x="395710" y="2276920"/>
            <a:ext cx="2592360" cy="1926128"/>
          </a:xfrm>
          <a:prstGeom prst="rect">
            <a:avLst/>
          </a:prstGeom>
          <a:noFill/>
          <a:ln w="9525">
            <a:noFill/>
            <a:miter lim="800000"/>
            <a:headEnd/>
            <a:tailEnd/>
          </a:ln>
        </p:spPr>
      </p:pic>
      <p:sp>
        <p:nvSpPr>
          <p:cNvPr id="12292" name="矩形 5"/>
          <p:cNvSpPr>
            <a:spLocks noChangeArrowheads="1"/>
          </p:cNvSpPr>
          <p:nvPr/>
        </p:nvSpPr>
        <p:spPr bwMode="auto">
          <a:xfrm>
            <a:off x="179695" y="4509075"/>
            <a:ext cx="3068637" cy="584200"/>
          </a:xfrm>
          <a:prstGeom prst="rect">
            <a:avLst/>
          </a:prstGeom>
          <a:noFill/>
          <a:ln w="9525">
            <a:noFill/>
            <a:miter lim="800000"/>
            <a:headEnd/>
            <a:tailEnd/>
          </a:ln>
        </p:spPr>
        <p:txBody>
          <a:bodyPr wrap="none">
            <a:spAutoFit/>
          </a:bodyPr>
          <a:lstStyle/>
          <a:p>
            <a:r>
              <a:rPr lang="zh-CN" altLang="en-US" sz="3200" b="1" dirty="0">
                <a:solidFill>
                  <a:srgbClr val="FF3300"/>
                </a:solidFill>
                <a:ea typeface="黑体" pitchFamily="49" charset="-122"/>
              </a:rPr>
              <a:t>培训师：屈晓亮</a:t>
            </a:r>
            <a:endParaRPr lang="zh-CN" altLang="en-US" sz="32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950720" y="260780"/>
            <a:ext cx="8229600" cy="1339850"/>
          </a:xfrm>
          <a:prstGeom prst="rect">
            <a:avLst/>
          </a:prstGeom>
          <a:noFill/>
          <a:ln w="9525">
            <a:noFill/>
            <a:miter lim="800000"/>
            <a:headEnd/>
            <a:tailEnd/>
          </a:ln>
        </p:spPr>
        <p:txBody>
          <a:bodyPr/>
          <a:lstStyle/>
          <a:p>
            <a:pPr eaLnBrk="0" hangingPunct="0">
              <a:spcBef>
                <a:spcPct val="20000"/>
              </a:spcBef>
              <a:buFont typeface="Arial" pitchFamily="34" charset="0"/>
              <a:buNone/>
            </a:pPr>
            <a:r>
              <a:rPr lang="zh-CN" altLang="en-US" sz="4000" b="1" dirty="0"/>
              <a:t>管理者的各角色认知：</a:t>
            </a:r>
          </a:p>
        </p:txBody>
      </p:sp>
      <p:sp>
        <p:nvSpPr>
          <p:cNvPr id="28" name="平行四边形 27"/>
          <p:cNvSpPr/>
          <p:nvPr/>
        </p:nvSpPr>
        <p:spPr>
          <a:xfrm>
            <a:off x="6156325" y="1440537"/>
            <a:ext cx="1944688"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dirty="0">
                <a:solidFill>
                  <a:schemeClr val="bg1"/>
                </a:solidFill>
                <a:latin typeface="微软雅黑" pitchFamily="34" charset="-122"/>
                <a:ea typeface="微软雅黑" pitchFamily="34" charset="-122"/>
              </a:rPr>
              <a:t>领导者</a:t>
            </a:r>
          </a:p>
        </p:txBody>
      </p:sp>
      <p:sp>
        <p:nvSpPr>
          <p:cNvPr id="10" name="矩形 4"/>
          <p:cNvSpPr>
            <a:spLocks noChangeArrowheads="1"/>
          </p:cNvSpPr>
          <p:nvPr/>
        </p:nvSpPr>
        <p:spPr bwMode="auto">
          <a:xfrm>
            <a:off x="839788" y="2755010"/>
            <a:ext cx="6756400" cy="2978150"/>
          </a:xfrm>
          <a:prstGeom prst="rect">
            <a:avLst/>
          </a:prstGeom>
          <a:noFill/>
          <a:ln w="9525">
            <a:noFill/>
            <a:miter lim="800000"/>
            <a:headEnd/>
            <a:tailEnd/>
          </a:ln>
        </p:spPr>
        <p:txBody>
          <a:bodyPr>
            <a:spAutoFit/>
          </a:bodyPr>
          <a:lstStyle/>
          <a:p>
            <a:pPr>
              <a:lnSpc>
                <a:spcPct val="150000"/>
              </a:lnSpc>
              <a:spcBef>
                <a:spcPts val="200"/>
              </a:spcBef>
              <a:spcAft>
                <a:spcPts val="63"/>
              </a:spcAft>
            </a:pPr>
            <a:r>
              <a:rPr lang="zh-CN" altLang="en-US" sz="2000" b="1">
                <a:solidFill>
                  <a:srgbClr val="FF0000"/>
                </a:solidFill>
                <a:latin typeface="微软雅黑" pitchFamily="34" charset="-122"/>
                <a:ea typeface="微软雅黑" pitchFamily="34" charset="-122"/>
              </a:rPr>
              <a:t>作为领导者：</a:t>
            </a:r>
          </a:p>
          <a:p>
            <a:pPr>
              <a:lnSpc>
                <a:spcPct val="150000"/>
              </a:lnSpc>
              <a:spcBef>
                <a:spcPts val="200"/>
              </a:spcBef>
              <a:spcAft>
                <a:spcPts val="63"/>
              </a:spcAft>
              <a:buFont typeface="Wingdings" pitchFamily="2" charset="2"/>
              <a:buChar char="u"/>
            </a:pPr>
            <a:r>
              <a:rPr lang="zh-CN" altLang="en-US" sz="2000"/>
              <a:t>与管理相比，领导的概念更加广泛。当你试图去影响他人时，你可以有许多不同的目的。</a:t>
            </a:r>
            <a:endParaRPr lang="en-US" altLang="zh-CN" sz="2000"/>
          </a:p>
          <a:p>
            <a:pPr>
              <a:lnSpc>
                <a:spcPct val="150000"/>
              </a:lnSpc>
              <a:spcBef>
                <a:spcPts val="200"/>
              </a:spcBef>
              <a:spcAft>
                <a:spcPts val="63"/>
              </a:spcAft>
              <a:buFont typeface="Wingdings" pitchFamily="2" charset="2"/>
              <a:buChar char="u"/>
            </a:pPr>
            <a:r>
              <a:rPr lang="zh-CN" altLang="en-US" sz="2000"/>
              <a:t>管理是与组织目标相关的一种特殊的领导形式，而领导可以出于各种原因。</a:t>
            </a:r>
          </a:p>
          <a:p>
            <a:pPr>
              <a:lnSpc>
                <a:spcPct val="150000"/>
              </a:lnSpc>
              <a:spcBef>
                <a:spcPts val="200"/>
              </a:spcBef>
              <a:spcAft>
                <a:spcPts val="63"/>
              </a:spcAft>
              <a:buFont typeface="Wingdings" pitchFamily="2" charset="2"/>
              <a:buChar char="u"/>
            </a:pPr>
            <a:endParaRPr lang="en-US" altLang="zh-CN" sz="2000">
              <a:latin typeface="宋体"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899745" y="-129623"/>
            <a:ext cx="7676268" cy="1614488"/>
          </a:xfrm>
        </p:spPr>
        <p:txBody>
          <a:bodyPr/>
          <a:lstStyle/>
          <a:p>
            <a:pPr eaLnBrk="1" hangingPunct="1"/>
            <a:r>
              <a:rPr lang="zh-CN" altLang="en-US" sz="3200" b="1" dirty="0" smtClean="0">
                <a:ea typeface="宋体" pitchFamily="2" charset="-122"/>
              </a:rPr>
              <a:t>测测您的管理才能（领导商数</a:t>
            </a:r>
            <a:r>
              <a:rPr lang="zh-CN" altLang="en-US" b="1" dirty="0" smtClean="0">
                <a:ea typeface="宋体" pitchFamily="2" charset="-122"/>
              </a:rPr>
              <a:t>）</a:t>
            </a:r>
          </a:p>
        </p:txBody>
      </p:sp>
      <p:sp>
        <p:nvSpPr>
          <p:cNvPr id="152579" name="Rectangle 3"/>
          <p:cNvSpPr>
            <a:spLocks noGrp="1" noRot="1" noChangeArrowheads="1"/>
          </p:cNvSpPr>
          <p:nvPr>
            <p:ph type="body" idx="1"/>
          </p:nvPr>
        </p:nvSpPr>
        <p:spPr>
          <a:xfrm>
            <a:off x="1" y="1268850"/>
            <a:ext cx="9144000" cy="5373135"/>
          </a:xfrm>
          <a:solidFill>
            <a:schemeClr val="bg1"/>
          </a:solidFill>
        </p:spPr>
        <p:txBody>
          <a:bodyPr/>
          <a:lstStyle/>
          <a:p>
            <a:pPr eaLnBrk="1" hangingPunct="1">
              <a:lnSpc>
                <a:spcPct val="80000"/>
              </a:lnSpc>
            </a:pPr>
            <a:r>
              <a:rPr lang="zh-CN" altLang="en-US" sz="2800" dirty="0" smtClean="0">
                <a:ea typeface="宋体" pitchFamily="2" charset="-122"/>
              </a:rPr>
              <a:t>下面</a:t>
            </a:r>
            <a:r>
              <a:rPr lang="en-US" altLang="zh-CN" sz="2800" dirty="0" smtClean="0">
                <a:ea typeface="宋体" pitchFamily="2" charset="-122"/>
              </a:rPr>
              <a:t>25</a:t>
            </a:r>
            <a:r>
              <a:rPr lang="zh-CN" altLang="en-US" sz="2800" dirty="0" smtClean="0">
                <a:ea typeface="宋体" pitchFamily="2" charset="-122"/>
              </a:rPr>
              <a:t>个题目，您只需回答同意或不同意</a:t>
            </a:r>
            <a:endParaRPr lang="en-US" altLang="zh-CN" sz="2800" dirty="0" smtClean="0">
              <a:ea typeface="宋体" pitchFamily="2" charset="-122"/>
            </a:endParaRPr>
          </a:p>
          <a:p>
            <a:pPr eaLnBrk="1" hangingPunct="1">
              <a:lnSpc>
                <a:spcPct val="80000"/>
              </a:lnSpc>
            </a:pPr>
            <a:endParaRPr lang="zh-CN" altLang="en-US" sz="2800" dirty="0" smtClean="0">
              <a:ea typeface="宋体" pitchFamily="2" charset="-122"/>
            </a:endParaRPr>
          </a:p>
          <a:p>
            <a:pPr eaLnBrk="1" hangingPunct="1">
              <a:lnSpc>
                <a:spcPct val="80000"/>
              </a:lnSpc>
              <a:buFontTx/>
              <a:buNone/>
            </a:pPr>
            <a:r>
              <a:rPr lang="en-US" altLang="zh-CN" sz="2800" dirty="0" smtClean="0">
                <a:ea typeface="宋体" pitchFamily="2" charset="-122"/>
              </a:rPr>
              <a:t>1</a:t>
            </a:r>
            <a:r>
              <a:rPr lang="zh-CN" altLang="en-US" sz="2800" dirty="0" smtClean="0">
                <a:ea typeface="宋体" pitchFamily="2" charset="-122"/>
              </a:rPr>
              <a:t>、为纠正员工的错处，应首先指出其长处，再讨论错处；</a:t>
            </a:r>
          </a:p>
          <a:p>
            <a:pPr eaLnBrk="1" hangingPunct="1">
              <a:lnSpc>
                <a:spcPct val="80000"/>
              </a:lnSpc>
              <a:buFontTx/>
              <a:buNone/>
            </a:pPr>
            <a:r>
              <a:rPr lang="en-US" altLang="zh-CN" sz="2800" dirty="0" smtClean="0">
                <a:ea typeface="宋体" pitchFamily="2" charset="-122"/>
              </a:rPr>
              <a:t>2</a:t>
            </a:r>
            <a:r>
              <a:rPr lang="zh-CN" altLang="en-US" sz="2800" dirty="0" smtClean="0">
                <a:ea typeface="宋体" pitchFamily="2" charset="-122"/>
              </a:rPr>
              <a:t>、管理者没有必要与下属讨论组织的远景目标。</a:t>
            </a:r>
          </a:p>
          <a:p>
            <a:pPr eaLnBrk="1" hangingPunct="1">
              <a:lnSpc>
                <a:spcPct val="80000"/>
              </a:lnSpc>
              <a:buFontTx/>
              <a:buNone/>
            </a:pPr>
            <a:r>
              <a:rPr lang="zh-CN" altLang="en-US" sz="2800" dirty="0" smtClean="0">
                <a:ea typeface="宋体" pitchFamily="2" charset="-122"/>
              </a:rPr>
              <a:t>只要下属能了解组织当前目标，他们即能有效履行任务；</a:t>
            </a:r>
          </a:p>
          <a:p>
            <a:pPr eaLnBrk="1" hangingPunct="1">
              <a:lnSpc>
                <a:spcPct val="80000"/>
              </a:lnSpc>
              <a:buFontTx/>
              <a:buNone/>
            </a:pPr>
            <a:r>
              <a:rPr lang="en-US" altLang="zh-CN" sz="2800" dirty="0" smtClean="0">
                <a:ea typeface="宋体" pitchFamily="2" charset="-122"/>
              </a:rPr>
              <a:t>3</a:t>
            </a:r>
            <a:r>
              <a:rPr lang="zh-CN" altLang="en-US" sz="2800" dirty="0" smtClean="0">
                <a:ea typeface="宋体" pitchFamily="2" charset="-122"/>
              </a:rPr>
              <a:t>、最佳的谴责方式是当众斥责；</a:t>
            </a:r>
          </a:p>
          <a:p>
            <a:pPr eaLnBrk="1" hangingPunct="1">
              <a:lnSpc>
                <a:spcPct val="80000"/>
              </a:lnSpc>
              <a:buFontTx/>
              <a:buNone/>
            </a:pPr>
            <a:r>
              <a:rPr lang="en-US" altLang="zh-CN" sz="2800" dirty="0" smtClean="0">
                <a:ea typeface="宋体" pitchFamily="2" charset="-122"/>
              </a:rPr>
              <a:t>4</a:t>
            </a:r>
            <a:r>
              <a:rPr lang="zh-CN" altLang="en-US" sz="2800" dirty="0" smtClean="0">
                <a:ea typeface="宋体" pitchFamily="2" charset="-122"/>
              </a:rPr>
              <a:t>、冤情或士气问题一般应由员工的直属上司处理，而不宜诉诸特别指定的专人处理；</a:t>
            </a:r>
          </a:p>
          <a:p>
            <a:pPr eaLnBrk="1" hangingPunct="1">
              <a:lnSpc>
                <a:spcPct val="80000"/>
              </a:lnSpc>
              <a:buFontTx/>
              <a:buNone/>
            </a:pPr>
            <a:r>
              <a:rPr lang="en-US" altLang="zh-CN" sz="2800" dirty="0" smtClean="0">
                <a:ea typeface="宋体" pitchFamily="2" charset="-122"/>
              </a:rPr>
              <a:t>5</a:t>
            </a:r>
            <a:r>
              <a:rPr lang="zh-CN" altLang="en-US" sz="2800" dirty="0" smtClean="0">
                <a:ea typeface="宋体" pitchFamily="2" charset="-122"/>
              </a:rPr>
              <a:t>、为下属制定工作目标时，应该让工作量超过他们所能负荷的限度；</a:t>
            </a:r>
          </a:p>
          <a:p>
            <a:pPr eaLnBrk="1" hangingPunct="1">
              <a:lnSpc>
                <a:spcPct val="80000"/>
              </a:lnSpc>
              <a:buFontTx/>
              <a:buNone/>
            </a:pPr>
            <a:r>
              <a:rPr lang="en-US" altLang="zh-CN" sz="2800" dirty="0" smtClean="0">
                <a:ea typeface="宋体" pitchFamily="2" charset="-122"/>
              </a:rPr>
              <a:t>6</a:t>
            </a:r>
            <a:r>
              <a:rPr lang="zh-CN" altLang="en-US" sz="2800" dirty="0" smtClean="0">
                <a:ea typeface="宋体" pitchFamily="2" charset="-122"/>
              </a:rPr>
              <a:t>、管理者的首要任务在于执行规章制度；</a:t>
            </a:r>
          </a:p>
          <a:p>
            <a:pPr eaLnBrk="1" hangingPunct="1">
              <a:lnSpc>
                <a:spcPct val="80000"/>
              </a:lnSpc>
              <a:buFontTx/>
              <a:buNone/>
            </a:pPr>
            <a:r>
              <a:rPr lang="en-US" altLang="zh-CN" sz="2800" dirty="0" smtClean="0">
                <a:ea typeface="宋体" pitchFamily="2" charset="-122"/>
              </a:rPr>
              <a:t>7</a:t>
            </a:r>
            <a:r>
              <a:rPr lang="zh-CN" altLang="en-US" sz="2800" dirty="0" smtClean="0">
                <a:ea typeface="宋体" pitchFamily="2" charset="-122"/>
              </a:rPr>
              <a:t>、同僚之间人缘最佳者理应成为合适的管理者；</a:t>
            </a:r>
          </a:p>
          <a:p>
            <a:pPr eaLnBrk="1" hangingPunct="1">
              <a:lnSpc>
                <a:spcPct val="80000"/>
              </a:lnSpc>
              <a:buFontTx/>
              <a:buNone/>
            </a:pPr>
            <a:r>
              <a:rPr lang="en-US" altLang="zh-CN" sz="2800" dirty="0" smtClean="0">
                <a:ea typeface="宋体" pitchFamily="2" charset="-122"/>
              </a:rPr>
              <a:t>8</a:t>
            </a:r>
            <a:r>
              <a:rPr lang="zh-CN" altLang="en-US" sz="2800" dirty="0" smtClean="0">
                <a:ea typeface="宋体" pitchFamily="2" charset="-122"/>
              </a:rPr>
              <a:t>、管理者如在下属面前认错，则将丧失下属对他的尊敬；</a:t>
            </a:r>
          </a:p>
          <a:p>
            <a:pPr eaLnBrk="1" hangingPunct="1">
              <a:lnSpc>
                <a:spcPct val="80000"/>
              </a:lnSpc>
              <a:buFont typeface="Wingdings" pitchFamily="2" charset="2"/>
              <a:buNone/>
            </a:pPr>
            <a:endParaRPr lang="zh-CN" altLang="en-US" sz="2400" dirty="0" smtClean="0">
              <a:ea typeface="宋体" pitchFamily="2" charset="-122"/>
            </a:endParaRPr>
          </a:p>
          <a:p>
            <a:pPr eaLnBrk="1" hangingPunct="1">
              <a:lnSpc>
                <a:spcPct val="80000"/>
              </a:lnSpc>
            </a:pPr>
            <a:endParaRPr lang="en-US" altLang="zh-CN" sz="3600" dirty="0" smtClean="0">
              <a:ea typeface="宋体" pitchFamily="2" charset="-12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0" fill="hold">
                                          <p:stCondLst>
                                            <p:cond delay="0"/>
                                          </p:stCondLst>
                                        </p:cTn>
                                        <p:tgtEl>
                                          <p:spTgt spid="152578"/>
                                        </p:tgtEl>
                                        <p:attrNameLst>
                                          <p:attrName>style.visibility</p:attrName>
                                        </p:attrNameLst>
                                      </p:cBhvr>
                                      <p:to>
                                        <p:strVal val="visible"/>
                                      </p:to>
                                    </p:set>
                                    <p:animEffect transition="in" filter="fade">
                                      <p:cBhvr>
                                        <p:cTn id="7" dur="767" decel="100000"/>
                                        <p:tgtEl>
                                          <p:spTgt spid="152578"/>
                                        </p:tgtEl>
                                      </p:cBhvr>
                                    </p:animEffect>
                                    <p:animScale>
                                      <p:cBhvr>
                                        <p:cTn id="8" dur="767" decel="100000"/>
                                        <p:tgtEl>
                                          <p:spTgt spid="152578"/>
                                        </p:tgtEl>
                                      </p:cBhvr>
                                      <p:from x="10000" y="10000"/>
                                      <p:to x="200000" y="450000"/>
                                    </p:animScale>
                                    <p:animScale>
                                      <p:cBhvr>
                                        <p:cTn id="9" dur="1228" accel="100000" fill="hold">
                                          <p:stCondLst>
                                            <p:cond delay="767"/>
                                          </p:stCondLst>
                                        </p:cTn>
                                        <p:tgtEl>
                                          <p:spTgt spid="152578"/>
                                        </p:tgtEl>
                                      </p:cBhvr>
                                      <p:from x="200000" y="450000"/>
                                      <p:to x="100000" y="100000"/>
                                    </p:animScale>
                                    <p:set>
                                      <p:cBhvr>
                                        <p:cTn id="10" dur="767" fill="hold"/>
                                        <p:tgtEl>
                                          <p:spTgt spid="152578"/>
                                        </p:tgtEl>
                                        <p:attrNameLst>
                                          <p:attrName>ppt_x</p:attrName>
                                        </p:attrNameLst>
                                      </p:cBhvr>
                                      <p:to>
                                        <p:strVal val="(0.5)"/>
                                      </p:to>
                                    </p:set>
                                    <p:anim from="(0.5)" to="(#ppt_x)" calcmode="lin" valueType="num">
                                      <p:cBhvr>
                                        <p:cTn id="11" dur="1228" accel="100000" fill="hold">
                                          <p:stCondLst>
                                            <p:cond delay="767"/>
                                          </p:stCondLst>
                                        </p:cTn>
                                        <p:tgtEl>
                                          <p:spTgt spid="152578"/>
                                        </p:tgtEl>
                                        <p:attrNameLst>
                                          <p:attrName>ppt_x</p:attrName>
                                        </p:attrNameLst>
                                      </p:cBhvr>
                                    </p:anim>
                                    <p:set>
                                      <p:cBhvr>
                                        <p:cTn id="12" dur="767" fill="hold"/>
                                        <p:tgtEl>
                                          <p:spTgt spid="152578"/>
                                        </p:tgtEl>
                                        <p:attrNameLst>
                                          <p:attrName>ppt_y</p:attrName>
                                        </p:attrNameLst>
                                      </p:cBhvr>
                                      <p:to>
                                        <p:strVal val="(#ppt_y+0.4)"/>
                                      </p:to>
                                    </p:set>
                                    <p:anim from="(#ppt_y+0.4)" to="(#ppt_y)" calcmode="lin" valueType="num">
                                      <p:cBhvr>
                                        <p:cTn id="13" dur="1228" accel="100000" fill="hold">
                                          <p:stCondLst>
                                            <p:cond delay="767"/>
                                          </p:stCondLst>
                                        </p:cTn>
                                        <p:tgtEl>
                                          <p:spTgt spid="15257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0" fill="hold">
                                          <p:stCondLst>
                                            <p:cond delay="0"/>
                                          </p:stCondLst>
                                        </p:cTn>
                                        <p:tgtEl>
                                          <p:spTgt spid="152579">
                                            <p:bg/>
                                          </p:spTgt>
                                        </p:tgtEl>
                                        <p:attrNameLst>
                                          <p:attrName>style.visibility</p:attrName>
                                        </p:attrNameLst>
                                      </p:cBhvr>
                                      <p:to>
                                        <p:strVal val="visible"/>
                                      </p:to>
                                    </p:set>
                                    <p:anim calcmode="lin" valueType="num">
                                      <p:cBhvr>
                                        <p:cTn id="18" dur="500" fill="hold"/>
                                        <p:tgtEl>
                                          <p:spTgt spid="152579">
                                            <p:bg/>
                                          </p:spTgt>
                                        </p:tgtEl>
                                        <p:attrNameLst>
                                          <p:attrName>ppt_w</p:attrName>
                                        </p:attrNameLst>
                                      </p:cBhvr>
                                      <p:tavLst>
                                        <p:tav tm="0">
                                          <p:val>
                                            <p:fltVal val="0"/>
                                          </p:val>
                                        </p:tav>
                                        <p:tav tm="100000">
                                          <p:val>
                                            <p:strVal val="#ppt_w"/>
                                          </p:val>
                                        </p:tav>
                                      </p:tavLst>
                                    </p:anim>
                                    <p:anim calcmode="lin" valueType="num">
                                      <p:cBhvr>
                                        <p:cTn id="19" dur="500" fill="hold"/>
                                        <p:tgtEl>
                                          <p:spTgt spid="152579">
                                            <p:bg/>
                                          </p:spTgt>
                                        </p:tgtEl>
                                        <p:attrNameLst>
                                          <p:attrName>ppt_h</p:attrName>
                                        </p:attrNameLst>
                                      </p:cBhvr>
                                      <p:tavLst>
                                        <p:tav tm="0">
                                          <p:val>
                                            <p:fltVal val="0"/>
                                          </p:val>
                                        </p:tav>
                                        <p:tav tm="100000">
                                          <p:val>
                                            <p:strVal val="#ppt_h"/>
                                          </p:val>
                                        </p:tav>
                                      </p:tavLst>
                                    </p:anim>
                                    <p:animEffect transition="in" filter="fade">
                                      <p:cBhvr>
                                        <p:cTn id="20" dur="500"/>
                                        <p:tgtEl>
                                          <p:spTgt spid="152579">
                                            <p:bg/>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0" fill="hold">
                                          <p:stCondLst>
                                            <p:cond delay="0"/>
                                          </p:stCondLst>
                                        </p:cTn>
                                        <p:tgtEl>
                                          <p:spTgt spid="152579">
                                            <p:txEl>
                                              <p:pRg st="0" end="0"/>
                                            </p:txEl>
                                          </p:spTgt>
                                        </p:tgtEl>
                                        <p:attrNameLst>
                                          <p:attrName>style.visibility</p:attrName>
                                        </p:attrNameLst>
                                      </p:cBhvr>
                                      <p:to>
                                        <p:strVal val="visible"/>
                                      </p:to>
                                    </p:set>
                                    <p:anim calcmode="lin" valueType="num">
                                      <p:cBhvr>
                                        <p:cTn id="25" dur="500" fill="hold"/>
                                        <p:tgtEl>
                                          <p:spTgt spid="15257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257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5257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0" fill="hold">
                                          <p:stCondLst>
                                            <p:cond delay="0"/>
                                          </p:stCondLst>
                                        </p:cTn>
                                        <p:tgtEl>
                                          <p:spTgt spid="152579">
                                            <p:txEl>
                                              <p:pRg st="2" end="2"/>
                                            </p:txEl>
                                          </p:spTgt>
                                        </p:tgtEl>
                                        <p:attrNameLst>
                                          <p:attrName>style.visibility</p:attrName>
                                        </p:attrNameLst>
                                      </p:cBhvr>
                                      <p:to>
                                        <p:strVal val="visible"/>
                                      </p:to>
                                    </p:set>
                                    <p:anim calcmode="lin" valueType="num">
                                      <p:cBhvr>
                                        <p:cTn id="32" dur="500" fill="hold"/>
                                        <p:tgtEl>
                                          <p:spTgt spid="15257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5257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52579">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0" fill="hold">
                                          <p:stCondLst>
                                            <p:cond delay="0"/>
                                          </p:stCondLst>
                                        </p:cTn>
                                        <p:tgtEl>
                                          <p:spTgt spid="152579">
                                            <p:txEl>
                                              <p:pRg st="3" end="3"/>
                                            </p:txEl>
                                          </p:spTgt>
                                        </p:tgtEl>
                                        <p:attrNameLst>
                                          <p:attrName>style.visibility</p:attrName>
                                        </p:attrNameLst>
                                      </p:cBhvr>
                                      <p:to>
                                        <p:strVal val="visible"/>
                                      </p:to>
                                    </p:set>
                                    <p:anim calcmode="lin" valueType="num">
                                      <p:cBhvr>
                                        <p:cTn id="39" dur="500" fill="hold"/>
                                        <p:tgtEl>
                                          <p:spTgt spid="15257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52579">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152579">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0" fill="hold">
                                          <p:stCondLst>
                                            <p:cond delay="0"/>
                                          </p:stCondLst>
                                        </p:cTn>
                                        <p:tgtEl>
                                          <p:spTgt spid="152579">
                                            <p:txEl>
                                              <p:pRg st="4" end="4"/>
                                            </p:txEl>
                                          </p:spTgt>
                                        </p:tgtEl>
                                        <p:attrNameLst>
                                          <p:attrName>style.visibility</p:attrName>
                                        </p:attrNameLst>
                                      </p:cBhvr>
                                      <p:to>
                                        <p:strVal val="visible"/>
                                      </p:to>
                                    </p:set>
                                    <p:anim calcmode="lin" valueType="num">
                                      <p:cBhvr>
                                        <p:cTn id="46" dur="500" fill="hold"/>
                                        <p:tgtEl>
                                          <p:spTgt spid="152579">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152579">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152579">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0" fill="hold">
                                          <p:stCondLst>
                                            <p:cond delay="0"/>
                                          </p:stCondLst>
                                        </p:cTn>
                                        <p:tgtEl>
                                          <p:spTgt spid="152579">
                                            <p:txEl>
                                              <p:pRg st="5" end="5"/>
                                            </p:txEl>
                                          </p:spTgt>
                                        </p:tgtEl>
                                        <p:attrNameLst>
                                          <p:attrName>style.visibility</p:attrName>
                                        </p:attrNameLst>
                                      </p:cBhvr>
                                      <p:to>
                                        <p:strVal val="visible"/>
                                      </p:to>
                                    </p:set>
                                    <p:anim calcmode="lin" valueType="num">
                                      <p:cBhvr>
                                        <p:cTn id="53" dur="500" fill="hold"/>
                                        <p:tgtEl>
                                          <p:spTgt spid="152579">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152579">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152579">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0" fill="hold">
                                          <p:stCondLst>
                                            <p:cond delay="0"/>
                                          </p:stCondLst>
                                        </p:cTn>
                                        <p:tgtEl>
                                          <p:spTgt spid="152579">
                                            <p:txEl>
                                              <p:pRg st="6" end="6"/>
                                            </p:txEl>
                                          </p:spTgt>
                                        </p:tgtEl>
                                        <p:attrNameLst>
                                          <p:attrName>style.visibility</p:attrName>
                                        </p:attrNameLst>
                                      </p:cBhvr>
                                      <p:to>
                                        <p:strVal val="visible"/>
                                      </p:to>
                                    </p:set>
                                    <p:anim calcmode="lin" valueType="num">
                                      <p:cBhvr>
                                        <p:cTn id="60" dur="500" fill="hold"/>
                                        <p:tgtEl>
                                          <p:spTgt spid="152579">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152579">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152579">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0" fill="hold">
                                          <p:stCondLst>
                                            <p:cond delay="0"/>
                                          </p:stCondLst>
                                        </p:cTn>
                                        <p:tgtEl>
                                          <p:spTgt spid="152579">
                                            <p:txEl>
                                              <p:pRg st="7" end="7"/>
                                            </p:txEl>
                                          </p:spTgt>
                                        </p:tgtEl>
                                        <p:attrNameLst>
                                          <p:attrName>style.visibility</p:attrName>
                                        </p:attrNameLst>
                                      </p:cBhvr>
                                      <p:to>
                                        <p:strVal val="visible"/>
                                      </p:to>
                                    </p:set>
                                    <p:anim calcmode="lin" valueType="num">
                                      <p:cBhvr>
                                        <p:cTn id="67" dur="500" fill="hold"/>
                                        <p:tgtEl>
                                          <p:spTgt spid="152579">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152579">
                                            <p:txEl>
                                              <p:pRg st="7" end="7"/>
                                            </p:txEl>
                                          </p:spTgt>
                                        </p:tgtEl>
                                        <p:attrNameLst>
                                          <p:attrName>ppt_h</p:attrName>
                                        </p:attrNameLst>
                                      </p:cBhvr>
                                      <p:tavLst>
                                        <p:tav tm="0">
                                          <p:val>
                                            <p:fltVal val="0"/>
                                          </p:val>
                                        </p:tav>
                                        <p:tav tm="100000">
                                          <p:val>
                                            <p:strVal val="#ppt_h"/>
                                          </p:val>
                                        </p:tav>
                                      </p:tavLst>
                                    </p:anim>
                                    <p:animEffect transition="in" filter="fade">
                                      <p:cBhvr>
                                        <p:cTn id="69" dur="500"/>
                                        <p:tgtEl>
                                          <p:spTgt spid="152579">
                                            <p:txEl>
                                              <p:pRg st="7" end="7"/>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0" fill="hold">
                                          <p:stCondLst>
                                            <p:cond delay="0"/>
                                          </p:stCondLst>
                                        </p:cTn>
                                        <p:tgtEl>
                                          <p:spTgt spid="152579">
                                            <p:txEl>
                                              <p:pRg st="8" end="8"/>
                                            </p:txEl>
                                          </p:spTgt>
                                        </p:tgtEl>
                                        <p:attrNameLst>
                                          <p:attrName>style.visibility</p:attrName>
                                        </p:attrNameLst>
                                      </p:cBhvr>
                                      <p:to>
                                        <p:strVal val="visible"/>
                                      </p:to>
                                    </p:set>
                                    <p:anim calcmode="lin" valueType="num">
                                      <p:cBhvr>
                                        <p:cTn id="74" dur="500" fill="hold"/>
                                        <p:tgtEl>
                                          <p:spTgt spid="152579">
                                            <p:txEl>
                                              <p:pRg st="8" end="8"/>
                                            </p:txEl>
                                          </p:spTgt>
                                        </p:tgtEl>
                                        <p:attrNameLst>
                                          <p:attrName>ppt_w</p:attrName>
                                        </p:attrNameLst>
                                      </p:cBhvr>
                                      <p:tavLst>
                                        <p:tav tm="0">
                                          <p:val>
                                            <p:fltVal val="0"/>
                                          </p:val>
                                        </p:tav>
                                        <p:tav tm="100000">
                                          <p:val>
                                            <p:strVal val="#ppt_w"/>
                                          </p:val>
                                        </p:tav>
                                      </p:tavLst>
                                    </p:anim>
                                    <p:anim calcmode="lin" valueType="num">
                                      <p:cBhvr>
                                        <p:cTn id="75" dur="500" fill="hold"/>
                                        <p:tgtEl>
                                          <p:spTgt spid="152579">
                                            <p:txEl>
                                              <p:pRg st="8" end="8"/>
                                            </p:txEl>
                                          </p:spTgt>
                                        </p:tgtEl>
                                        <p:attrNameLst>
                                          <p:attrName>ppt_h</p:attrName>
                                        </p:attrNameLst>
                                      </p:cBhvr>
                                      <p:tavLst>
                                        <p:tav tm="0">
                                          <p:val>
                                            <p:fltVal val="0"/>
                                          </p:val>
                                        </p:tav>
                                        <p:tav tm="100000">
                                          <p:val>
                                            <p:strVal val="#ppt_h"/>
                                          </p:val>
                                        </p:tav>
                                      </p:tavLst>
                                    </p:anim>
                                    <p:animEffect transition="in" filter="fade">
                                      <p:cBhvr>
                                        <p:cTn id="76" dur="500"/>
                                        <p:tgtEl>
                                          <p:spTgt spid="152579">
                                            <p:txEl>
                                              <p:pRg st="8" end="8"/>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0" fill="hold">
                                          <p:stCondLst>
                                            <p:cond delay="0"/>
                                          </p:stCondLst>
                                        </p:cTn>
                                        <p:tgtEl>
                                          <p:spTgt spid="152579">
                                            <p:txEl>
                                              <p:pRg st="9" end="9"/>
                                            </p:txEl>
                                          </p:spTgt>
                                        </p:tgtEl>
                                        <p:attrNameLst>
                                          <p:attrName>style.visibility</p:attrName>
                                        </p:attrNameLst>
                                      </p:cBhvr>
                                      <p:to>
                                        <p:strVal val="visible"/>
                                      </p:to>
                                    </p:set>
                                    <p:anim calcmode="lin" valueType="num">
                                      <p:cBhvr>
                                        <p:cTn id="81" dur="500" fill="hold"/>
                                        <p:tgtEl>
                                          <p:spTgt spid="152579">
                                            <p:txEl>
                                              <p:pRg st="9" end="9"/>
                                            </p:txEl>
                                          </p:spTgt>
                                        </p:tgtEl>
                                        <p:attrNameLst>
                                          <p:attrName>ppt_w</p:attrName>
                                        </p:attrNameLst>
                                      </p:cBhvr>
                                      <p:tavLst>
                                        <p:tav tm="0">
                                          <p:val>
                                            <p:fltVal val="0"/>
                                          </p:val>
                                        </p:tav>
                                        <p:tav tm="100000">
                                          <p:val>
                                            <p:strVal val="#ppt_w"/>
                                          </p:val>
                                        </p:tav>
                                      </p:tavLst>
                                    </p:anim>
                                    <p:anim calcmode="lin" valueType="num">
                                      <p:cBhvr>
                                        <p:cTn id="82" dur="500" fill="hold"/>
                                        <p:tgtEl>
                                          <p:spTgt spid="152579">
                                            <p:txEl>
                                              <p:pRg st="9" end="9"/>
                                            </p:txEl>
                                          </p:spTgt>
                                        </p:tgtEl>
                                        <p:attrNameLst>
                                          <p:attrName>ppt_h</p:attrName>
                                        </p:attrNameLst>
                                      </p:cBhvr>
                                      <p:tavLst>
                                        <p:tav tm="0">
                                          <p:val>
                                            <p:fltVal val="0"/>
                                          </p:val>
                                        </p:tav>
                                        <p:tav tm="100000">
                                          <p:val>
                                            <p:strVal val="#ppt_h"/>
                                          </p:val>
                                        </p:tav>
                                      </p:tavLst>
                                    </p:anim>
                                    <p:animEffect transition="in" filter="fade">
                                      <p:cBhvr>
                                        <p:cTn id="83" dur="500"/>
                                        <p:tgtEl>
                                          <p:spTgt spid="152579">
                                            <p:txEl>
                                              <p:pRg st="9" end="9"/>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0" fill="hold">
                                          <p:stCondLst>
                                            <p:cond delay="0"/>
                                          </p:stCondLst>
                                        </p:cTn>
                                        <p:tgtEl>
                                          <p:spTgt spid="152579">
                                            <p:txEl>
                                              <p:pRg st="10" end="10"/>
                                            </p:txEl>
                                          </p:spTgt>
                                        </p:tgtEl>
                                        <p:attrNameLst>
                                          <p:attrName>style.visibility</p:attrName>
                                        </p:attrNameLst>
                                      </p:cBhvr>
                                      <p:to>
                                        <p:strVal val="visible"/>
                                      </p:to>
                                    </p:set>
                                    <p:anim calcmode="lin" valueType="num">
                                      <p:cBhvr>
                                        <p:cTn id="88" dur="500" fill="hold"/>
                                        <p:tgtEl>
                                          <p:spTgt spid="152579">
                                            <p:txEl>
                                              <p:pRg st="10" end="10"/>
                                            </p:txEl>
                                          </p:spTgt>
                                        </p:tgtEl>
                                        <p:attrNameLst>
                                          <p:attrName>ppt_w</p:attrName>
                                        </p:attrNameLst>
                                      </p:cBhvr>
                                      <p:tavLst>
                                        <p:tav tm="0">
                                          <p:val>
                                            <p:fltVal val="0"/>
                                          </p:val>
                                        </p:tav>
                                        <p:tav tm="100000">
                                          <p:val>
                                            <p:strVal val="#ppt_w"/>
                                          </p:val>
                                        </p:tav>
                                      </p:tavLst>
                                    </p:anim>
                                    <p:anim calcmode="lin" valueType="num">
                                      <p:cBhvr>
                                        <p:cTn id="89" dur="500" fill="hold"/>
                                        <p:tgtEl>
                                          <p:spTgt spid="152579">
                                            <p:txEl>
                                              <p:pRg st="10" end="10"/>
                                            </p:txEl>
                                          </p:spTgt>
                                        </p:tgtEl>
                                        <p:attrNameLst>
                                          <p:attrName>ppt_h</p:attrName>
                                        </p:attrNameLst>
                                      </p:cBhvr>
                                      <p:tavLst>
                                        <p:tav tm="0">
                                          <p:val>
                                            <p:fltVal val="0"/>
                                          </p:val>
                                        </p:tav>
                                        <p:tav tm="100000">
                                          <p:val>
                                            <p:strVal val="#ppt_h"/>
                                          </p:val>
                                        </p:tav>
                                      </p:tavLst>
                                    </p:anim>
                                    <p:animEffect transition="in" filter="fade">
                                      <p:cBhvr>
                                        <p:cTn id="90" dur="500"/>
                                        <p:tgtEl>
                                          <p:spTgt spid="1525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Rot="1" noChangeArrowheads="1"/>
          </p:cNvSpPr>
          <p:nvPr>
            <p:ph type="body" idx="1"/>
          </p:nvPr>
        </p:nvSpPr>
        <p:spPr>
          <a:xfrm>
            <a:off x="0" y="260350"/>
            <a:ext cx="9144000" cy="6597650"/>
          </a:xfrm>
          <a:solidFill>
            <a:schemeClr val="bg1"/>
          </a:solidFill>
        </p:spPr>
        <p:txBody>
          <a:bodyPr/>
          <a:lstStyle/>
          <a:p>
            <a:pPr eaLnBrk="1" hangingPunct="1">
              <a:lnSpc>
                <a:spcPct val="90000"/>
              </a:lnSpc>
            </a:pPr>
            <a:r>
              <a:rPr lang="en-US" altLang="zh-CN" sz="2800" smtClean="0">
                <a:ea typeface="宋体" pitchFamily="2" charset="-122"/>
              </a:rPr>
              <a:t>9</a:t>
            </a:r>
            <a:r>
              <a:rPr lang="zh-CN" altLang="en-US" sz="2800" smtClean="0">
                <a:ea typeface="宋体" pitchFamily="2" charset="-122"/>
              </a:rPr>
              <a:t>、管理者如以“我不知道，但是我将寻求答案，然后在答  复您”作问题 的答复，则该管理者必将有资格教导他人该如何做这项工作；</a:t>
            </a:r>
          </a:p>
          <a:p>
            <a:pPr eaLnBrk="1" hangingPunct="1">
              <a:lnSpc>
                <a:spcPct val="90000"/>
              </a:lnSpc>
            </a:pPr>
            <a:r>
              <a:rPr lang="en-US" altLang="zh-CN" sz="2800" smtClean="0">
                <a:ea typeface="宋体" pitchFamily="2" charset="-122"/>
              </a:rPr>
              <a:t>10</a:t>
            </a:r>
            <a:r>
              <a:rPr lang="zh-CN" altLang="en-US" sz="2800" smtClean="0">
                <a:ea typeface="宋体" pitchFamily="2" charset="-122"/>
              </a:rPr>
              <a:t>、技术人士当任管理人员比其他人员更佳；</a:t>
            </a:r>
          </a:p>
          <a:p>
            <a:pPr eaLnBrk="1" hangingPunct="1">
              <a:lnSpc>
                <a:spcPct val="90000"/>
              </a:lnSpc>
            </a:pPr>
            <a:r>
              <a:rPr lang="en-US" altLang="zh-CN" sz="2800" smtClean="0">
                <a:ea typeface="宋体" pitchFamily="2" charset="-122"/>
              </a:rPr>
              <a:t>11</a:t>
            </a:r>
            <a:r>
              <a:rPr lang="zh-CN" altLang="en-US" sz="2800" smtClean="0">
                <a:ea typeface="宋体" pitchFamily="2" charset="-122"/>
              </a:rPr>
              <a:t>、管理者是天生的，而非后天培养的；</a:t>
            </a:r>
          </a:p>
          <a:p>
            <a:pPr eaLnBrk="1" hangingPunct="1">
              <a:lnSpc>
                <a:spcPct val="90000"/>
              </a:lnSpc>
            </a:pPr>
            <a:r>
              <a:rPr lang="en-US" altLang="zh-CN" sz="2800" smtClean="0">
                <a:ea typeface="宋体" pitchFamily="2" charset="-122"/>
              </a:rPr>
              <a:t>12</a:t>
            </a:r>
            <a:r>
              <a:rPr lang="zh-CN" altLang="en-US" sz="2800" smtClean="0">
                <a:ea typeface="宋体" pitchFamily="2" charset="-122"/>
              </a:rPr>
              <a:t>、管理者值得花大量时间来让新员工接受良好的训练</a:t>
            </a:r>
          </a:p>
          <a:p>
            <a:pPr eaLnBrk="1" hangingPunct="1">
              <a:lnSpc>
                <a:spcPct val="90000"/>
              </a:lnSpc>
            </a:pPr>
            <a:r>
              <a:rPr lang="en-US" altLang="zh-CN" sz="2800" smtClean="0">
                <a:ea typeface="宋体" pitchFamily="2" charset="-122"/>
              </a:rPr>
              <a:t>13</a:t>
            </a:r>
            <a:r>
              <a:rPr lang="zh-CN" altLang="en-US" sz="2800" smtClean="0">
                <a:ea typeface="宋体" pitchFamily="2" charset="-122"/>
              </a:rPr>
              <a:t>、讽刺是对付多嘴的员工的妙方；</a:t>
            </a:r>
          </a:p>
          <a:p>
            <a:pPr eaLnBrk="1" hangingPunct="1">
              <a:lnSpc>
                <a:spcPct val="90000"/>
              </a:lnSpc>
            </a:pPr>
            <a:r>
              <a:rPr lang="en-US" altLang="zh-CN" sz="2800" smtClean="0">
                <a:ea typeface="宋体" pitchFamily="2" charset="-122"/>
              </a:rPr>
              <a:t>14</a:t>
            </a:r>
            <a:r>
              <a:rPr lang="zh-CN" altLang="en-US" sz="2800" smtClean="0">
                <a:ea typeface="宋体" pitchFamily="2" charset="-122"/>
              </a:rPr>
              <a:t>、让规章被执行的最好的方法，便是制定多重违规惩戒措施；</a:t>
            </a:r>
          </a:p>
          <a:p>
            <a:pPr eaLnBrk="1" hangingPunct="1">
              <a:lnSpc>
                <a:spcPct val="90000"/>
              </a:lnSpc>
            </a:pPr>
            <a:r>
              <a:rPr lang="en-US" altLang="zh-CN" sz="2800" smtClean="0">
                <a:ea typeface="宋体" pitchFamily="2" charset="-122"/>
              </a:rPr>
              <a:t>15</a:t>
            </a:r>
            <a:r>
              <a:rPr lang="zh-CN" altLang="en-US" sz="2800" smtClean="0">
                <a:ea typeface="宋体" pitchFamily="2" charset="-122"/>
              </a:rPr>
              <a:t>、管理者应询问下属有关他们对工作方法的意见；</a:t>
            </a:r>
          </a:p>
          <a:p>
            <a:pPr eaLnBrk="1" hangingPunct="1">
              <a:lnSpc>
                <a:spcPct val="90000"/>
              </a:lnSpc>
            </a:pPr>
            <a:r>
              <a:rPr lang="en-US" altLang="zh-CN" sz="2800" smtClean="0">
                <a:ea typeface="宋体" pitchFamily="2" charset="-122"/>
              </a:rPr>
              <a:t>16</a:t>
            </a:r>
            <a:r>
              <a:rPr lang="zh-CN" altLang="en-US" sz="2800" smtClean="0">
                <a:ea typeface="宋体" pitchFamily="2" charset="-122"/>
              </a:rPr>
              <a:t>、好的管理者应尽量授权下以履行他职务范围内的工作；</a:t>
            </a:r>
          </a:p>
          <a:p>
            <a:pPr eaLnBrk="1" hangingPunct="1">
              <a:lnSpc>
                <a:spcPct val="90000"/>
              </a:lnSpc>
            </a:pPr>
            <a:r>
              <a:rPr lang="en-US" altLang="zh-CN" sz="2800" smtClean="0">
                <a:ea typeface="宋体" pitchFamily="2" charset="-122"/>
              </a:rPr>
              <a:t>17</a:t>
            </a:r>
            <a:r>
              <a:rPr lang="zh-CN" altLang="en-US" sz="2800" smtClean="0">
                <a:ea typeface="宋体" pitchFamily="2" charset="-122"/>
              </a:rPr>
              <a:t>、为了绝对公平起见，管理者应不理会员工之间的个别差异，而对他们一视同仁；</a:t>
            </a:r>
          </a:p>
          <a:p>
            <a:pPr eaLnBrk="1" hangingPunct="1">
              <a:lnSpc>
                <a:spcPct val="90000"/>
              </a:lnSpc>
            </a:pPr>
            <a:endParaRPr lang="zh-CN" altLang="en-US" sz="2800" smtClean="0">
              <a:ea typeface="宋体" pitchFamily="2" charset="-122"/>
            </a:endParaRPr>
          </a:p>
          <a:p>
            <a:pPr eaLnBrk="1" hangingPunct="1">
              <a:lnSpc>
                <a:spcPct val="90000"/>
              </a:lnSpc>
            </a:pPr>
            <a:endParaRPr lang="zh-CN" altLang="en-US" sz="2800" smtClean="0">
              <a:ea typeface="宋体" pitchFamily="2" charset="-122"/>
            </a:endParaRPr>
          </a:p>
          <a:p>
            <a:pPr eaLnBrk="1" hangingPunct="1">
              <a:lnSpc>
                <a:spcPct val="90000"/>
              </a:lnSpc>
            </a:pPr>
            <a:endParaRPr lang="zh-CN" altLang="en-US" smtClean="0">
              <a:ea typeface="宋体" pitchFamily="2" charset="-122"/>
            </a:endParaRPr>
          </a:p>
          <a:p>
            <a:pPr eaLnBrk="1" hangingPunct="1">
              <a:lnSpc>
                <a:spcPct val="90000"/>
              </a:lnSpc>
            </a:pPr>
            <a:endParaRPr lang="en-US" altLang="zh-CN" smtClean="0">
              <a:ea typeface="宋体" pitchFamily="2" charset="-12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0" fill="hold">
                                          <p:stCondLst>
                                            <p:cond delay="0"/>
                                          </p:stCondLst>
                                        </p:cTn>
                                        <p:tgtEl>
                                          <p:spTgt spid="153602">
                                            <p:bg/>
                                          </p:spTgt>
                                        </p:tgtEl>
                                        <p:attrNameLst>
                                          <p:attrName>style.visibility</p:attrName>
                                        </p:attrNameLst>
                                      </p:cBhvr>
                                      <p:to>
                                        <p:strVal val="visible"/>
                                      </p:to>
                                    </p:set>
                                    <p:anim calcmode="lin" valueType="num">
                                      <p:cBhvr>
                                        <p:cTn id="7" dur="500" fill="hold"/>
                                        <p:tgtEl>
                                          <p:spTgt spid="153602">
                                            <p:bg/>
                                          </p:spTgt>
                                        </p:tgtEl>
                                        <p:attrNameLst>
                                          <p:attrName>ppt_w</p:attrName>
                                        </p:attrNameLst>
                                      </p:cBhvr>
                                      <p:tavLst>
                                        <p:tav tm="0">
                                          <p:val>
                                            <p:fltVal val="0"/>
                                          </p:val>
                                        </p:tav>
                                        <p:tav tm="100000">
                                          <p:val>
                                            <p:strVal val="#ppt_w"/>
                                          </p:val>
                                        </p:tav>
                                      </p:tavLst>
                                    </p:anim>
                                    <p:anim calcmode="lin" valueType="num">
                                      <p:cBhvr>
                                        <p:cTn id="8" dur="500" fill="hold"/>
                                        <p:tgtEl>
                                          <p:spTgt spid="153602">
                                            <p:bg/>
                                          </p:spTgt>
                                        </p:tgtEl>
                                        <p:attrNameLst>
                                          <p:attrName>ppt_h</p:attrName>
                                        </p:attrNameLst>
                                      </p:cBhvr>
                                      <p:tavLst>
                                        <p:tav tm="0">
                                          <p:val>
                                            <p:fltVal val="0"/>
                                          </p:val>
                                        </p:tav>
                                        <p:tav tm="100000">
                                          <p:val>
                                            <p:strVal val="#ppt_h"/>
                                          </p:val>
                                        </p:tav>
                                      </p:tavLst>
                                    </p:anim>
                                    <p:animEffect transition="in" filter="fade">
                                      <p:cBhvr>
                                        <p:cTn id="9" dur="500"/>
                                        <p:tgtEl>
                                          <p:spTgt spid="15360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0" fill="hold">
                                          <p:stCondLst>
                                            <p:cond delay="0"/>
                                          </p:stCondLst>
                                        </p:cTn>
                                        <p:tgtEl>
                                          <p:spTgt spid="153602">
                                            <p:txEl>
                                              <p:pRg st="0" end="0"/>
                                            </p:txEl>
                                          </p:spTgt>
                                        </p:tgtEl>
                                        <p:attrNameLst>
                                          <p:attrName>style.visibility</p:attrName>
                                        </p:attrNameLst>
                                      </p:cBhvr>
                                      <p:to>
                                        <p:strVal val="visible"/>
                                      </p:to>
                                    </p:set>
                                    <p:anim calcmode="lin" valueType="num">
                                      <p:cBhvr>
                                        <p:cTn id="14" dur="500" fill="hold"/>
                                        <p:tgtEl>
                                          <p:spTgt spid="15360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5360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5360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0" fill="hold">
                                          <p:stCondLst>
                                            <p:cond delay="0"/>
                                          </p:stCondLst>
                                        </p:cTn>
                                        <p:tgtEl>
                                          <p:spTgt spid="153602">
                                            <p:txEl>
                                              <p:pRg st="1" end="1"/>
                                            </p:txEl>
                                          </p:spTgt>
                                        </p:tgtEl>
                                        <p:attrNameLst>
                                          <p:attrName>style.visibility</p:attrName>
                                        </p:attrNameLst>
                                      </p:cBhvr>
                                      <p:to>
                                        <p:strVal val="visible"/>
                                      </p:to>
                                    </p:set>
                                    <p:anim calcmode="lin" valueType="num">
                                      <p:cBhvr>
                                        <p:cTn id="21" dur="500" fill="hold"/>
                                        <p:tgtEl>
                                          <p:spTgt spid="15360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5360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53602">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0" fill="hold">
                                          <p:stCondLst>
                                            <p:cond delay="0"/>
                                          </p:stCondLst>
                                        </p:cTn>
                                        <p:tgtEl>
                                          <p:spTgt spid="153602">
                                            <p:txEl>
                                              <p:pRg st="2" end="2"/>
                                            </p:txEl>
                                          </p:spTgt>
                                        </p:tgtEl>
                                        <p:attrNameLst>
                                          <p:attrName>style.visibility</p:attrName>
                                        </p:attrNameLst>
                                      </p:cBhvr>
                                      <p:to>
                                        <p:strVal val="visible"/>
                                      </p:to>
                                    </p:set>
                                    <p:anim calcmode="lin" valueType="num">
                                      <p:cBhvr>
                                        <p:cTn id="28" dur="500" fill="hold"/>
                                        <p:tgtEl>
                                          <p:spTgt spid="15360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5360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53602">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0" fill="hold">
                                          <p:stCondLst>
                                            <p:cond delay="0"/>
                                          </p:stCondLst>
                                        </p:cTn>
                                        <p:tgtEl>
                                          <p:spTgt spid="153602">
                                            <p:txEl>
                                              <p:pRg st="3" end="3"/>
                                            </p:txEl>
                                          </p:spTgt>
                                        </p:tgtEl>
                                        <p:attrNameLst>
                                          <p:attrName>style.visibility</p:attrName>
                                        </p:attrNameLst>
                                      </p:cBhvr>
                                      <p:to>
                                        <p:strVal val="visible"/>
                                      </p:to>
                                    </p:set>
                                    <p:anim calcmode="lin" valueType="num">
                                      <p:cBhvr>
                                        <p:cTn id="35" dur="500" fill="hold"/>
                                        <p:tgtEl>
                                          <p:spTgt spid="153602">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53602">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53602">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0" fill="hold">
                                          <p:stCondLst>
                                            <p:cond delay="0"/>
                                          </p:stCondLst>
                                        </p:cTn>
                                        <p:tgtEl>
                                          <p:spTgt spid="153602">
                                            <p:txEl>
                                              <p:pRg st="4" end="4"/>
                                            </p:txEl>
                                          </p:spTgt>
                                        </p:tgtEl>
                                        <p:attrNameLst>
                                          <p:attrName>style.visibility</p:attrName>
                                        </p:attrNameLst>
                                      </p:cBhvr>
                                      <p:to>
                                        <p:strVal val="visible"/>
                                      </p:to>
                                    </p:set>
                                    <p:anim calcmode="lin" valueType="num">
                                      <p:cBhvr>
                                        <p:cTn id="42" dur="500" fill="hold"/>
                                        <p:tgtEl>
                                          <p:spTgt spid="153602">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53602">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53602">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0" fill="hold">
                                          <p:stCondLst>
                                            <p:cond delay="0"/>
                                          </p:stCondLst>
                                        </p:cTn>
                                        <p:tgtEl>
                                          <p:spTgt spid="153602">
                                            <p:txEl>
                                              <p:pRg st="5" end="5"/>
                                            </p:txEl>
                                          </p:spTgt>
                                        </p:tgtEl>
                                        <p:attrNameLst>
                                          <p:attrName>style.visibility</p:attrName>
                                        </p:attrNameLst>
                                      </p:cBhvr>
                                      <p:to>
                                        <p:strVal val="visible"/>
                                      </p:to>
                                    </p:set>
                                    <p:anim calcmode="lin" valueType="num">
                                      <p:cBhvr>
                                        <p:cTn id="49" dur="500" fill="hold"/>
                                        <p:tgtEl>
                                          <p:spTgt spid="153602">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53602">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153602">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0" fill="hold">
                                          <p:stCondLst>
                                            <p:cond delay="0"/>
                                          </p:stCondLst>
                                        </p:cTn>
                                        <p:tgtEl>
                                          <p:spTgt spid="153602">
                                            <p:txEl>
                                              <p:pRg st="6" end="6"/>
                                            </p:txEl>
                                          </p:spTgt>
                                        </p:tgtEl>
                                        <p:attrNameLst>
                                          <p:attrName>style.visibility</p:attrName>
                                        </p:attrNameLst>
                                      </p:cBhvr>
                                      <p:to>
                                        <p:strVal val="visible"/>
                                      </p:to>
                                    </p:set>
                                    <p:anim calcmode="lin" valueType="num">
                                      <p:cBhvr>
                                        <p:cTn id="56" dur="500" fill="hold"/>
                                        <p:tgtEl>
                                          <p:spTgt spid="153602">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153602">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153602">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0" fill="hold">
                                          <p:stCondLst>
                                            <p:cond delay="0"/>
                                          </p:stCondLst>
                                        </p:cTn>
                                        <p:tgtEl>
                                          <p:spTgt spid="153602">
                                            <p:txEl>
                                              <p:pRg st="7" end="7"/>
                                            </p:txEl>
                                          </p:spTgt>
                                        </p:tgtEl>
                                        <p:attrNameLst>
                                          <p:attrName>style.visibility</p:attrName>
                                        </p:attrNameLst>
                                      </p:cBhvr>
                                      <p:to>
                                        <p:strVal val="visible"/>
                                      </p:to>
                                    </p:set>
                                    <p:anim calcmode="lin" valueType="num">
                                      <p:cBhvr>
                                        <p:cTn id="63" dur="500" fill="hold"/>
                                        <p:tgtEl>
                                          <p:spTgt spid="153602">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53602">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153602">
                                            <p:txEl>
                                              <p:pRg st="7" end="7"/>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0" fill="hold">
                                          <p:stCondLst>
                                            <p:cond delay="0"/>
                                          </p:stCondLst>
                                        </p:cTn>
                                        <p:tgtEl>
                                          <p:spTgt spid="153602">
                                            <p:txEl>
                                              <p:pRg st="8" end="8"/>
                                            </p:txEl>
                                          </p:spTgt>
                                        </p:tgtEl>
                                        <p:attrNameLst>
                                          <p:attrName>style.visibility</p:attrName>
                                        </p:attrNameLst>
                                      </p:cBhvr>
                                      <p:to>
                                        <p:strVal val="visible"/>
                                      </p:to>
                                    </p:set>
                                    <p:anim calcmode="lin" valueType="num">
                                      <p:cBhvr>
                                        <p:cTn id="70" dur="500" fill="hold"/>
                                        <p:tgtEl>
                                          <p:spTgt spid="153602">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153602">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1536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Rot="1" noChangeArrowheads="1"/>
          </p:cNvSpPr>
          <p:nvPr>
            <p:ph type="body" idx="1"/>
          </p:nvPr>
        </p:nvSpPr>
        <p:spPr>
          <a:xfrm>
            <a:off x="0" y="0"/>
            <a:ext cx="9144000" cy="6858000"/>
          </a:xfrm>
          <a:solidFill>
            <a:schemeClr val="bg1"/>
          </a:solidFill>
        </p:spPr>
        <p:txBody>
          <a:bodyPr/>
          <a:lstStyle/>
          <a:p>
            <a:pPr eaLnBrk="1" hangingPunct="1"/>
            <a:r>
              <a:rPr lang="en-US" altLang="zh-CN" sz="2700" smtClean="0">
                <a:ea typeface="宋体" pitchFamily="2" charset="-122"/>
              </a:rPr>
              <a:t>18</a:t>
            </a:r>
            <a:r>
              <a:rPr lang="zh-CN" altLang="en-US" sz="2700" smtClean="0">
                <a:ea typeface="宋体" pitchFamily="2" charset="-122"/>
              </a:rPr>
              <a:t>、管理者不应不断提醒员工过去所犯错误，改了不应再提；</a:t>
            </a:r>
          </a:p>
          <a:p>
            <a:pPr eaLnBrk="1" hangingPunct="1"/>
            <a:r>
              <a:rPr lang="en-US" altLang="zh-CN" sz="2700" smtClean="0">
                <a:ea typeface="宋体" pitchFamily="2" charset="-122"/>
              </a:rPr>
              <a:t>19</a:t>
            </a:r>
            <a:r>
              <a:rPr lang="zh-CN" altLang="en-US" sz="2700" smtClean="0">
                <a:ea typeface="宋体" pitchFamily="2" charset="-122"/>
              </a:rPr>
              <a:t>、偶尔对于员工责骂将有助于让一般员工循规蹈矩；</a:t>
            </a:r>
          </a:p>
          <a:p>
            <a:pPr eaLnBrk="1" hangingPunct="1"/>
            <a:r>
              <a:rPr lang="en-US" altLang="zh-CN" sz="2700" smtClean="0">
                <a:ea typeface="宋体" pitchFamily="2" charset="-122"/>
              </a:rPr>
              <a:t>20</a:t>
            </a:r>
            <a:r>
              <a:rPr lang="zh-CN" altLang="en-US" sz="2700" smtClean="0">
                <a:ea typeface="宋体" pitchFamily="2" charset="-122"/>
              </a:rPr>
              <a:t>、惩罚员工之时，管理者应避免说（做）出任何足以令其憎恨的事情；</a:t>
            </a:r>
          </a:p>
          <a:p>
            <a:pPr eaLnBrk="1" hangingPunct="1"/>
            <a:r>
              <a:rPr lang="en-US" altLang="zh-CN" sz="2700" smtClean="0">
                <a:ea typeface="宋体" pitchFamily="2" charset="-122"/>
              </a:rPr>
              <a:t>21</a:t>
            </a:r>
            <a:r>
              <a:rPr lang="zh-CN" altLang="en-US" sz="2700" smtClean="0">
                <a:ea typeface="宋体" pitchFamily="2" charset="-122"/>
              </a:rPr>
              <a:t>、在倔强与要求严格的管理者之下，员工的工作会做得最好；</a:t>
            </a:r>
          </a:p>
          <a:p>
            <a:pPr eaLnBrk="1" hangingPunct="1"/>
            <a:r>
              <a:rPr lang="en-US" altLang="zh-CN" sz="2700" smtClean="0">
                <a:ea typeface="宋体" pitchFamily="2" charset="-122"/>
              </a:rPr>
              <a:t>22</a:t>
            </a:r>
            <a:r>
              <a:rPr lang="zh-CN" altLang="en-US" sz="2700" smtClean="0">
                <a:ea typeface="宋体" pitchFamily="2" charset="-122"/>
              </a:rPr>
              <a:t>、倘若新员工没有学好履行分内工作的方法，则应视为他们未曾接受良好的教导；</a:t>
            </a:r>
          </a:p>
          <a:p>
            <a:pPr eaLnBrk="1" hangingPunct="1"/>
            <a:r>
              <a:rPr lang="en-US" altLang="zh-CN" sz="2700" smtClean="0">
                <a:ea typeface="宋体" pitchFamily="2" charset="-122"/>
              </a:rPr>
              <a:t>23</a:t>
            </a:r>
            <a:r>
              <a:rPr lang="zh-CN" altLang="en-US" sz="2700" smtClean="0">
                <a:ea typeface="宋体" pitchFamily="2" charset="-122"/>
              </a:rPr>
              <a:t>、管理者对自身工作感兴趣与否，要比他是否能够有效地履行工作更重要</a:t>
            </a:r>
          </a:p>
          <a:p>
            <a:pPr eaLnBrk="1" hangingPunct="1"/>
            <a:r>
              <a:rPr lang="en-US" altLang="zh-CN" sz="2700" smtClean="0">
                <a:ea typeface="宋体" pitchFamily="2" charset="-122"/>
              </a:rPr>
              <a:t>24 </a:t>
            </a:r>
            <a:r>
              <a:rPr lang="zh-CN" altLang="en-US" sz="2700" smtClean="0">
                <a:ea typeface="宋体" pitchFamily="2" charset="-122"/>
              </a:rPr>
              <a:t>、如果管理者对员工详细说明工作的细节，则员工将能以最有效率的方式履行工作；</a:t>
            </a:r>
          </a:p>
          <a:p>
            <a:pPr eaLnBrk="1" hangingPunct="1"/>
            <a:r>
              <a:rPr lang="en-US" altLang="zh-CN" sz="2700" smtClean="0">
                <a:ea typeface="宋体" pitchFamily="2" charset="-122"/>
              </a:rPr>
              <a:t>25</a:t>
            </a:r>
            <a:r>
              <a:rPr lang="zh-CN" altLang="en-US" sz="2700" smtClean="0">
                <a:ea typeface="宋体" pitchFamily="2" charset="-122"/>
              </a:rPr>
              <a:t>、管理者若想有效地做好工作，则对下属的感受、态度、和观念必须能够非常了解。</a:t>
            </a:r>
            <a:br>
              <a:rPr lang="zh-CN" altLang="en-US" sz="2700" smtClean="0">
                <a:ea typeface="宋体" pitchFamily="2" charset="-122"/>
              </a:rPr>
            </a:br>
            <a:endParaRPr lang="zh-CN" altLang="en-US" sz="2700" smtClean="0">
              <a:ea typeface="宋体" pitchFamily="2" charset="-12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0" fill="hold">
                                          <p:stCondLst>
                                            <p:cond delay="0"/>
                                          </p:stCondLst>
                                        </p:cTn>
                                        <p:tgtEl>
                                          <p:spTgt spid="154626">
                                            <p:bg/>
                                          </p:spTgt>
                                        </p:tgtEl>
                                        <p:attrNameLst>
                                          <p:attrName>style.visibility</p:attrName>
                                        </p:attrNameLst>
                                      </p:cBhvr>
                                      <p:to>
                                        <p:strVal val="visible"/>
                                      </p:to>
                                    </p:set>
                                    <p:anim calcmode="lin" valueType="num">
                                      <p:cBhvr>
                                        <p:cTn id="7" dur="500" fill="hold"/>
                                        <p:tgtEl>
                                          <p:spTgt spid="154626">
                                            <p:bg/>
                                          </p:spTgt>
                                        </p:tgtEl>
                                        <p:attrNameLst>
                                          <p:attrName>ppt_w</p:attrName>
                                        </p:attrNameLst>
                                      </p:cBhvr>
                                      <p:tavLst>
                                        <p:tav tm="0">
                                          <p:val>
                                            <p:fltVal val="0"/>
                                          </p:val>
                                        </p:tav>
                                        <p:tav tm="100000">
                                          <p:val>
                                            <p:strVal val="#ppt_w"/>
                                          </p:val>
                                        </p:tav>
                                      </p:tavLst>
                                    </p:anim>
                                    <p:anim calcmode="lin" valueType="num">
                                      <p:cBhvr>
                                        <p:cTn id="8" dur="500" fill="hold"/>
                                        <p:tgtEl>
                                          <p:spTgt spid="154626">
                                            <p:bg/>
                                          </p:spTgt>
                                        </p:tgtEl>
                                        <p:attrNameLst>
                                          <p:attrName>ppt_h</p:attrName>
                                        </p:attrNameLst>
                                      </p:cBhvr>
                                      <p:tavLst>
                                        <p:tav tm="0">
                                          <p:val>
                                            <p:fltVal val="0"/>
                                          </p:val>
                                        </p:tav>
                                        <p:tav tm="100000">
                                          <p:val>
                                            <p:strVal val="#ppt_h"/>
                                          </p:val>
                                        </p:tav>
                                      </p:tavLst>
                                    </p:anim>
                                    <p:animEffect transition="in" filter="fade">
                                      <p:cBhvr>
                                        <p:cTn id="9" dur="500"/>
                                        <p:tgtEl>
                                          <p:spTgt spid="154626">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0" fill="hold">
                                          <p:stCondLst>
                                            <p:cond delay="0"/>
                                          </p:stCondLst>
                                        </p:cTn>
                                        <p:tgtEl>
                                          <p:spTgt spid="154626">
                                            <p:txEl>
                                              <p:pRg st="0" end="0"/>
                                            </p:txEl>
                                          </p:spTgt>
                                        </p:tgtEl>
                                        <p:attrNameLst>
                                          <p:attrName>style.visibility</p:attrName>
                                        </p:attrNameLst>
                                      </p:cBhvr>
                                      <p:to>
                                        <p:strVal val="visible"/>
                                      </p:to>
                                    </p:set>
                                    <p:anim calcmode="lin" valueType="num">
                                      <p:cBhvr>
                                        <p:cTn id="14" dur="500" fill="hold"/>
                                        <p:tgtEl>
                                          <p:spTgt spid="15462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5462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5462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0" fill="hold">
                                          <p:stCondLst>
                                            <p:cond delay="0"/>
                                          </p:stCondLst>
                                        </p:cTn>
                                        <p:tgtEl>
                                          <p:spTgt spid="154626">
                                            <p:txEl>
                                              <p:pRg st="1" end="1"/>
                                            </p:txEl>
                                          </p:spTgt>
                                        </p:tgtEl>
                                        <p:attrNameLst>
                                          <p:attrName>style.visibility</p:attrName>
                                        </p:attrNameLst>
                                      </p:cBhvr>
                                      <p:to>
                                        <p:strVal val="visible"/>
                                      </p:to>
                                    </p:set>
                                    <p:anim calcmode="lin" valueType="num">
                                      <p:cBhvr>
                                        <p:cTn id="21" dur="500" fill="hold"/>
                                        <p:tgtEl>
                                          <p:spTgt spid="15462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5462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54626">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0" fill="hold">
                                          <p:stCondLst>
                                            <p:cond delay="0"/>
                                          </p:stCondLst>
                                        </p:cTn>
                                        <p:tgtEl>
                                          <p:spTgt spid="154626">
                                            <p:txEl>
                                              <p:pRg st="2" end="2"/>
                                            </p:txEl>
                                          </p:spTgt>
                                        </p:tgtEl>
                                        <p:attrNameLst>
                                          <p:attrName>style.visibility</p:attrName>
                                        </p:attrNameLst>
                                      </p:cBhvr>
                                      <p:to>
                                        <p:strVal val="visible"/>
                                      </p:to>
                                    </p:set>
                                    <p:anim calcmode="lin" valueType="num">
                                      <p:cBhvr>
                                        <p:cTn id="28" dur="500" fill="hold"/>
                                        <p:tgtEl>
                                          <p:spTgt spid="15462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5462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54626">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0" fill="hold">
                                          <p:stCondLst>
                                            <p:cond delay="0"/>
                                          </p:stCondLst>
                                        </p:cTn>
                                        <p:tgtEl>
                                          <p:spTgt spid="154626">
                                            <p:txEl>
                                              <p:pRg st="3" end="3"/>
                                            </p:txEl>
                                          </p:spTgt>
                                        </p:tgtEl>
                                        <p:attrNameLst>
                                          <p:attrName>style.visibility</p:attrName>
                                        </p:attrNameLst>
                                      </p:cBhvr>
                                      <p:to>
                                        <p:strVal val="visible"/>
                                      </p:to>
                                    </p:set>
                                    <p:anim calcmode="lin" valueType="num">
                                      <p:cBhvr>
                                        <p:cTn id="35" dur="500" fill="hold"/>
                                        <p:tgtEl>
                                          <p:spTgt spid="154626">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54626">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54626">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0" fill="hold">
                                          <p:stCondLst>
                                            <p:cond delay="0"/>
                                          </p:stCondLst>
                                        </p:cTn>
                                        <p:tgtEl>
                                          <p:spTgt spid="154626">
                                            <p:txEl>
                                              <p:pRg st="4" end="4"/>
                                            </p:txEl>
                                          </p:spTgt>
                                        </p:tgtEl>
                                        <p:attrNameLst>
                                          <p:attrName>style.visibility</p:attrName>
                                        </p:attrNameLst>
                                      </p:cBhvr>
                                      <p:to>
                                        <p:strVal val="visible"/>
                                      </p:to>
                                    </p:set>
                                    <p:anim calcmode="lin" valueType="num">
                                      <p:cBhvr>
                                        <p:cTn id="42" dur="500" fill="hold"/>
                                        <p:tgtEl>
                                          <p:spTgt spid="154626">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54626">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54626">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0" fill="hold">
                                          <p:stCondLst>
                                            <p:cond delay="0"/>
                                          </p:stCondLst>
                                        </p:cTn>
                                        <p:tgtEl>
                                          <p:spTgt spid="154626">
                                            <p:txEl>
                                              <p:pRg st="5" end="5"/>
                                            </p:txEl>
                                          </p:spTgt>
                                        </p:tgtEl>
                                        <p:attrNameLst>
                                          <p:attrName>style.visibility</p:attrName>
                                        </p:attrNameLst>
                                      </p:cBhvr>
                                      <p:to>
                                        <p:strVal val="visible"/>
                                      </p:to>
                                    </p:set>
                                    <p:anim calcmode="lin" valueType="num">
                                      <p:cBhvr>
                                        <p:cTn id="49" dur="500" fill="hold"/>
                                        <p:tgtEl>
                                          <p:spTgt spid="154626">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54626">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154626">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0" fill="hold">
                                          <p:stCondLst>
                                            <p:cond delay="0"/>
                                          </p:stCondLst>
                                        </p:cTn>
                                        <p:tgtEl>
                                          <p:spTgt spid="154626">
                                            <p:txEl>
                                              <p:pRg st="6" end="6"/>
                                            </p:txEl>
                                          </p:spTgt>
                                        </p:tgtEl>
                                        <p:attrNameLst>
                                          <p:attrName>style.visibility</p:attrName>
                                        </p:attrNameLst>
                                      </p:cBhvr>
                                      <p:to>
                                        <p:strVal val="visible"/>
                                      </p:to>
                                    </p:set>
                                    <p:anim calcmode="lin" valueType="num">
                                      <p:cBhvr>
                                        <p:cTn id="56" dur="500" fill="hold"/>
                                        <p:tgtEl>
                                          <p:spTgt spid="154626">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154626">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154626">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0" fill="hold">
                                          <p:stCondLst>
                                            <p:cond delay="0"/>
                                          </p:stCondLst>
                                        </p:cTn>
                                        <p:tgtEl>
                                          <p:spTgt spid="154626">
                                            <p:txEl>
                                              <p:pRg st="7" end="7"/>
                                            </p:txEl>
                                          </p:spTgt>
                                        </p:tgtEl>
                                        <p:attrNameLst>
                                          <p:attrName>style.visibility</p:attrName>
                                        </p:attrNameLst>
                                      </p:cBhvr>
                                      <p:to>
                                        <p:strVal val="visible"/>
                                      </p:to>
                                    </p:set>
                                    <p:anim calcmode="lin" valueType="num">
                                      <p:cBhvr>
                                        <p:cTn id="63" dur="500" fill="hold"/>
                                        <p:tgtEl>
                                          <p:spTgt spid="154626">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54626">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1546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3"/>
          <p:cNvSpPr>
            <a:spLocks noGrp="1"/>
          </p:cNvSpPr>
          <p:nvPr>
            <p:ph type="title"/>
          </p:nvPr>
        </p:nvSpPr>
        <p:spPr>
          <a:xfrm>
            <a:off x="323850" y="2997200"/>
            <a:ext cx="8229600" cy="1143000"/>
          </a:xfrm>
        </p:spPr>
        <p:txBody>
          <a:bodyPr/>
          <a:lstStyle/>
          <a:p>
            <a:r>
              <a:rPr lang="zh-CN" altLang="en-US" sz="4000" b="1" dirty="0" smtClean="0">
                <a:ea typeface="宋体" pitchFamily="2" charset="-122"/>
              </a:rPr>
              <a:t>权利</a:t>
            </a:r>
            <a:r>
              <a:rPr lang="en-US" altLang="zh-CN" sz="4000" b="1" dirty="0" smtClean="0">
                <a:ea typeface="宋体" pitchFamily="2" charset="-122"/>
              </a:rPr>
              <a:t>—</a:t>
            </a:r>
            <a:r>
              <a:rPr lang="zh-CN" altLang="en-US" sz="4000" b="1" dirty="0" smtClean="0">
                <a:ea typeface="宋体" pitchFamily="2" charset="-122"/>
              </a:rPr>
              <a:t>将意愿加于他人身上并产生</a:t>
            </a:r>
            <a:r>
              <a:rPr lang="en-US" altLang="zh-CN" sz="4000" b="1" dirty="0" smtClean="0">
                <a:ea typeface="宋体" pitchFamily="2" charset="-122"/>
              </a:rPr>
              <a:t/>
            </a:r>
            <a:br>
              <a:rPr lang="en-US" altLang="zh-CN" sz="4000" b="1" dirty="0" smtClean="0">
                <a:ea typeface="宋体" pitchFamily="2" charset="-122"/>
              </a:rPr>
            </a:br>
            <a:r>
              <a:rPr lang="en-US" altLang="zh-CN" sz="4000" dirty="0" smtClean="0">
                <a:ea typeface="宋体" pitchFamily="2" charset="-122"/>
              </a:rPr>
              <a:t>         </a:t>
            </a:r>
            <a:r>
              <a:rPr lang="zh-CN" altLang="en-US" sz="4000" b="1" dirty="0" smtClean="0">
                <a:ea typeface="宋体" pitchFamily="2" charset="-122"/>
              </a:rPr>
              <a:t>  预期效果的能力</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内容占位符 2"/>
          <p:cNvSpPr>
            <a:spLocks noGrp="1"/>
          </p:cNvSpPr>
          <p:nvPr>
            <p:ph idx="1"/>
          </p:nvPr>
        </p:nvSpPr>
        <p:spPr>
          <a:xfrm>
            <a:off x="457200" y="1989138"/>
            <a:ext cx="8229600" cy="4137025"/>
          </a:xfrm>
        </p:spPr>
        <p:txBody>
          <a:bodyPr/>
          <a:lstStyle/>
          <a:p>
            <a:r>
              <a:rPr lang="zh-CN" altLang="en-US" sz="3200" dirty="0" smtClean="0">
                <a:ea typeface="宋体" pitchFamily="2" charset="-122"/>
              </a:rPr>
              <a:t>强制权</a:t>
            </a:r>
            <a:endParaRPr lang="en-US" altLang="zh-CN" sz="3200" dirty="0" smtClean="0">
              <a:ea typeface="宋体" pitchFamily="2" charset="-122"/>
            </a:endParaRPr>
          </a:p>
          <a:p>
            <a:r>
              <a:rPr lang="zh-CN" altLang="en-US" sz="3200" dirty="0" smtClean="0">
                <a:ea typeface="宋体" pitchFamily="2" charset="-122"/>
              </a:rPr>
              <a:t>奖励权</a:t>
            </a:r>
            <a:endParaRPr lang="en-US" altLang="zh-CN" sz="3200" dirty="0" smtClean="0">
              <a:ea typeface="宋体" pitchFamily="2" charset="-122"/>
            </a:endParaRPr>
          </a:p>
          <a:p>
            <a:r>
              <a:rPr lang="zh-CN" altLang="en-US" sz="3200" dirty="0" smtClean="0">
                <a:ea typeface="宋体" pitchFamily="2" charset="-122"/>
              </a:rPr>
              <a:t>法定权</a:t>
            </a:r>
            <a:endParaRPr lang="en-US" altLang="zh-CN" sz="3200" dirty="0" smtClean="0">
              <a:ea typeface="宋体" pitchFamily="2" charset="-122"/>
            </a:endParaRPr>
          </a:p>
          <a:p>
            <a:r>
              <a:rPr lang="zh-CN" altLang="en-US" sz="3200" dirty="0" smtClean="0">
                <a:ea typeface="宋体" pitchFamily="2" charset="-122"/>
              </a:rPr>
              <a:t>专长权</a:t>
            </a:r>
            <a:endParaRPr lang="en-US" altLang="zh-CN" sz="3200" dirty="0" smtClean="0">
              <a:ea typeface="宋体" pitchFamily="2" charset="-122"/>
            </a:endParaRPr>
          </a:p>
          <a:p>
            <a:endParaRPr lang="en-US" altLang="zh-CN" sz="3200" dirty="0" smtClean="0">
              <a:ea typeface="宋体" pitchFamily="2" charset="-122"/>
            </a:endParaRPr>
          </a:p>
          <a:p>
            <a:r>
              <a:rPr lang="zh-CN" altLang="en-US" sz="3200" dirty="0" smtClean="0">
                <a:ea typeface="宋体" pitchFamily="2" charset="-122"/>
              </a:rPr>
              <a:t>影响权</a:t>
            </a:r>
          </a:p>
        </p:txBody>
      </p:sp>
      <p:sp>
        <p:nvSpPr>
          <p:cNvPr id="2" name="标题 1"/>
          <p:cNvSpPr>
            <a:spLocks noGrp="1"/>
          </p:cNvSpPr>
          <p:nvPr>
            <p:ph type="title"/>
          </p:nvPr>
        </p:nvSpPr>
        <p:spPr/>
        <p:txBody>
          <a:bodyPr/>
          <a:lstStyle/>
          <a:p>
            <a:pPr>
              <a:defRPr/>
            </a:pPr>
            <a:r>
              <a:rPr lang="zh-CN" altLang="en-US" sz="3200" b="1" dirty="0" smtClean="0">
                <a:effectLst>
                  <a:outerShdw blurRad="38100" dist="38100" dir="2700000" algn="tl">
                    <a:srgbClr val="C0C0C0"/>
                  </a:outerShdw>
                </a:effectLst>
                <a:ea typeface="宋体" pitchFamily="2" charset="-122"/>
              </a:rPr>
              <a:t>领导的五种权利</a:t>
            </a:r>
          </a:p>
        </p:txBody>
      </p:sp>
      <p:sp>
        <p:nvSpPr>
          <p:cNvPr id="4" name="矩形 3"/>
          <p:cNvSpPr/>
          <p:nvPr/>
        </p:nvSpPr>
        <p:spPr>
          <a:xfrm>
            <a:off x="250825" y="1989138"/>
            <a:ext cx="3313113" cy="23764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TextBox 11"/>
          <p:cNvSpPr txBox="1">
            <a:spLocks noChangeArrowheads="1"/>
          </p:cNvSpPr>
          <p:nvPr/>
        </p:nvSpPr>
        <p:spPr bwMode="auto">
          <a:xfrm>
            <a:off x="5076825" y="1916113"/>
            <a:ext cx="790575" cy="2555875"/>
          </a:xfrm>
          <a:prstGeom prst="rect">
            <a:avLst/>
          </a:prstGeom>
          <a:noFill/>
          <a:ln w="9525">
            <a:noFill/>
            <a:miter lim="800000"/>
            <a:headEnd/>
            <a:tailEnd/>
          </a:ln>
        </p:spPr>
        <p:txBody>
          <a:bodyPr>
            <a:spAutoFit/>
          </a:bodyPr>
          <a:lstStyle/>
          <a:p>
            <a:r>
              <a:rPr lang="zh-CN" altLang="en-US" sz="4000" b="1">
                <a:solidFill>
                  <a:srgbClr val="FF0000"/>
                </a:solidFill>
              </a:rPr>
              <a:t>职</a:t>
            </a:r>
            <a:endParaRPr lang="en-US" altLang="zh-CN" sz="4000" b="1">
              <a:solidFill>
                <a:srgbClr val="FF0000"/>
              </a:solidFill>
            </a:endParaRPr>
          </a:p>
          <a:p>
            <a:r>
              <a:rPr lang="zh-CN" altLang="en-US" sz="4000" b="1">
                <a:solidFill>
                  <a:srgbClr val="FF0000"/>
                </a:solidFill>
              </a:rPr>
              <a:t>位</a:t>
            </a:r>
            <a:endParaRPr lang="en-US" altLang="zh-CN" sz="4000" b="1">
              <a:solidFill>
                <a:srgbClr val="FF0000"/>
              </a:solidFill>
            </a:endParaRPr>
          </a:p>
          <a:p>
            <a:r>
              <a:rPr lang="zh-CN" altLang="en-US" sz="4000" b="1">
                <a:solidFill>
                  <a:srgbClr val="FF0000"/>
                </a:solidFill>
              </a:rPr>
              <a:t>权</a:t>
            </a:r>
            <a:endParaRPr lang="en-US" altLang="zh-CN" sz="4000" b="1">
              <a:solidFill>
                <a:srgbClr val="FF0000"/>
              </a:solidFill>
            </a:endParaRPr>
          </a:p>
          <a:p>
            <a:r>
              <a:rPr lang="zh-CN" altLang="en-US" sz="4000" b="1">
                <a:solidFill>
                  <a:srgbClr val="FF0000"/>
                </a:solidFill>
              </a:rPr>
              <a:t>力</a:t>
            </a:r>
          </a:p>
        </p:txBody>
      </p:sp>
      <p:cxnSp>
        <p:nvCxnSpPr>
          <p:cNvPr id="14" name="直接箭头连接符 13"/>
          <p:cNvCxnSpPr/>
          <p:nvPr/>
        </p:nvCxnSpPr>
        <p:spPr>
          <a:xfrm>
            <a:off x="3563938" y="3284538"/>
            <a:ext cx="1439862"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1187764" y="344488"/>
            <a:ext cx="7499035" cy="579437"/>
          </a:xfrm>
        </p:spPr>
        <p:txBody>
          <a:bodyPr>
            <a:normAutofit fontScale="90000"/>
          </a:bodyPr>
          <a:lstStyle/>
          <a:p>
            <a:pPr>
              <a:defRPr/>
            </a:pPr>
            <a:r>
              <a:rPr lang="zh-CN" altLang="en-US" sz="3600" b="1" dirty="0" smtClean="0">
                <a:effectLst>
                  <a:outerShdw blurRad="38100" dist="38100" dir="2700000" algn="tl">
                    <a:srgbClr val="C0C0C0"/>
                  </a:outerShdw>
                </a:effectLst>
                <a:ea typeface="宋体" pitchFamily="2" charset="-122"/>
              </a:rPr>
              <a:t>什么是影响力？</a:t>
            </a:r>
          </a:p>
        </p:txBody>
      </p:sp>
      <p:sp>
        <p:nvSpPr>
          <p:cNvPr id="230403" name="WordArt 3"/>
          <p:cNvSpPr>
            <a:spLocks noChangeArrowheads="1" noChangeShapeType="1" noTextEdit="1"/>
          </p:cNvSpPr>
          <p:nvPr/>
        </p:nvSpPr>
        <p:spPr bwMode="auto">
          <a:xfrm>
            <a:off x="533400" y="2438400"/>
            <a:ext cx="8229600" cy="3276600"/>
          </a:xfrm>
          <a:prstGeom prst="rect">
            <a:avLst/>
          </a:prstGeom>
        </p:spPr>
        <p:txBody>
          <a:bodyPr wrap="none" fromWordArt="1">
            <a:prstTxWarp prst="textPlain">
              <a:avLst>
                <a:gd name="adj" fmla="val 50000"/>
              </a:avLst>
            </a:prstTxWarp>
          </a:bodyPr>
          <a:lstStyle/>
          <a:p>
            <a:pPr algn="ctr">
              <a:defRPr/>
            </a:pPr>
            <a:r>
              <a:rPr lang="zh-CN" altLang="en-US" sz="3600" i="1" kern="10" dirty="0">
                <a:ln w="9525">
                  <a:solidFill>
                    <a:srgbClr val="000000"/>
                  </a:solidFill>
                  <a:round/>
                  <a:headEnd type="none" w="sm" len="sm"/>
                  <a:tailEnd type="none" w="sm" len="sm"/>
                </a:ln>
                <a:solidFill>
                  <a:srgbClr val="FFFFFF"/>
                </a:solidFill>
                <a:effectLst>
                  <a:outerShdw dist="35921" dir="2700000" algn="ctr" rotWithShape="0">
                    <a:srgbClr val="808080"/>
                  </a:outerShdw>
                </a:effectLst>
                <a:latin typeface="宋体"/>
                <a:ea typeface="宋体"/>
              </a:rPr>
              <a:t>影响力</a:t>
            </a:r>
            <a:r>
              <a:rPr lang="en-US" altLang="zh-CN" sz="3600" i="1" kern="10" dirty="0">
                <a:ln w="9525">
                  <a:solidFill>
                    <a:srgbClr val="000000"/>
                  </a:solidFill>
                  <a:round/>
                  <a:headEnd type="none" w="sm" len="sm"/>
                  <a:tailEnd type="none" w="sm" len="sm"/>
                </a:ln>
                <a:solidFill>
                  <a:srgbClr val="FFFFFF"/>
                </a:solidFill>
                <a:effectLst>
                  <a:outerShdw dist="35921" dir="2700000" algn="ctr" rotWithShape="0">
                    <a:srgbClr val="808080"/>
                  </a:outerShdw>
                </a:effectLst>
                <a:latin typeface="宋体"/>
                <a:ea typeface="宋体"/>
              </a:rPr>
              <a:t>——</a:t>
            </a:r>
            <a:r>
              <a:rPr lang="zh-CN" altLang="en-US" sz="3600" i="1" kern="10" dirty="0">
                <a:ln w="9525">
                  <a:solidFill>
                    <a:srgbClr val="000000"/>
                  </a:solidFill>
                  <a:round/>
                  <a:headEnd type="none" w="sm" len="sm"/>
                  <a:tailEnd type="none" w="sm" len="sm"/>
                </a:ln>
                <a:solidFill>
                  <a:srgbClr val="FFFFFF"/>
                </a:solidFill>
                <a:effectLst>
                  <a:outerShdw dist="35921" dir="2700000" algn="ctr" rotWithShape="0">
                    <a:srgbClr val="808080"/>
                  </a:outerShdw>
                </a:effectLst>
                <a:latin typeface="宋体"/>
                <a:ea typeface="宋体"/>
              </a:rPr>
              <a:t>不运用权力</a:t>
            </a:r>
          </a:p>
          <a:p>
            <a:pPr algn="ctr">
              <a:defRPr/>
            </a:pPr>
            <a:r>
              <a:rPr lang="zh-CN" altLang="en-US" sz="3600" i="1" kern="10" dirty="0">
                <a:ln w="9525">
                  <a:solidFill>
                    <a:srgbClr val="000000"/>
                  </a:solidFill>
                  <a:round/>
                  <a:headEnd type="none" w="sm" len="sm"/>
                  <a:tailEnd type="none" w="sm" len="sm"/>
                </a:ln>
                <a:solidFill>
                  <a:srgbClr val="FFFFFF"/>
                </a:solidFill>
                <a:effectLst>
                  <a:outerShdw dist="35921" dir="2700000" algn="ctr" rotWithShape="0">
                    <a:srgbClr val="808080"/>
                  </a:outerShdw>
                </a:effectLst>
                <a:latin typeface="宋体"/>
                <a:ea typeface="宋体"/>
              </a:rPr>
              <a:t>就能使他人或下属做事的能力</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1259770" y="344488"/>
            <a:ext cx="7427030" cy="579437"/>
          </a:xfrm>
        </p:spPr>
        <p:txBody>
          <a:bodyPr>
            <a:normAutofit fontScale="90000"/>
          </a:bodyPr>
          <a:lstStyle/>
          <a:p>
            <a:pPr>
              <a:defRPr/>
            </a:pPr>
            <a:r>
              <a:rPr lang="zh-CN" altLang="en-US" sz="3600" b="1" dirty="0" smtClean="0">
                <a:ea typeface="宋体" pitchFamily="2" charset="-122"/>
              </a:rPr>
              <a:t>影响力的特征：</a:t>
            </a:r>
          </a:p>
        </p:txBody>
      </p:sp>
      <p:sp>
        <p:nvSpPr>
          <p:cNvPr id="49155" name="Rectangle 3"/>
          <p:cNvSpPr>
            <a:spLocks noGrp="1" noChangeArrowheads="1"/>
          </p:cNvSpPr>
          <p:nvPr>
            <p:ph idx="1"/>
          </p:nvPr>
        </p:nvSpPr>
        <p:spPr>
          <a:xfrm>
            <a:off x="1371600" y="2133600"/>
            <a:ext cx="6553200" cy="4267200"/>
          </a:xfrm>
        </p:spPr>
        <p:txBody>
          <a:bodyPr/>
          <a:lstStyle/>
          <a:p>
            <a:r>
              <a:rPr lang="zh-CN" altLang="en-US" sz="2800" b="1" dirty="0" smtClean="0">
                <a:ea typeface="楷体_GB2312" pitchFamily="49" charset="-122"/>
              </a:rPr>
              <a:t>影响力是一种追随</a:t>
            </a:r>
          </a:p>
          <a:p>
            <a:endParaRPr lang="zh-CN" altLang="en-US" sz="2800" b="1" dirty="0" smtClean="0">
              <a:ea typeface="楷体_GB2312" pitchFamily="49" charset="-122"/>
            </a:endParaRPr>
          </a:p>
          <a:p>
            <a:r>
              <a:rPr lang="zh-CN" altLang="en-US" sz="2800" b="1" dirty="0" smtClean="0">
                <a:ea typeface="楷体_GB2312" pitchFamily="49" charset="-122"/>
              </a:rPr>
              <a:t>影响力是一种自觉</a:t>
            </a:r>
          </a:p>
          <a:p>
            <a:endParaRPr lang="zh-CN" altLang="en-US" sz="2800" b="1" dirty="0" smtClean="0">
              <a:ea typeface="楷体_GB2312" pitchFamily="49" charset="-122"/>
            </a:endParaRPr>
          </a:p>
          <a:p>
            <a:r>
              <a:rPr lang="zh-CN" altLang="en-US" sz="2800" b="1" dirty="0" smtClean="0">
                <a:ea typeface="楷体_GB2312" pitchFamily="49" charset="-122"/>
              </a:rPr>
              <a:t>影响力是一种认同</a:t>
            </a:r>
          </a:p>
          <a:p>
            <a:endParaRPr lang="zh-CN" altLang="en-US" sz="2800" b="1" dirty="0" smtClean="0">
              <a:ea typeface="楷体_GB2312" pitchFamily="49" charset="-122"/>
            </a:endParaRPr>
          </a:p>
          <a:p>
            <a:r>
              <a:rPr lang="zh-CN" altLang="en-US" sz="2800" b="1" dirty="0" smtClean="0">
                <a:ea typeface="楷体_GB2312" pitchFamily="49" charset="-122"/>
              </a:rPr>
              <a:t>影响力是非制度化的</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1115760" y="344488"/>
            <a:ext cx="7571040" cy="579437"/>
          </a:xfrm>
        </p:spPr>
        <p:txBody>
          <a:bodyPr>
            <a:normAutofit fontScale="90000"/>
          </a:bodyPr>
          <a:lstStyle/>
          <a:p>
            <a:pPr>
              <a:defRPr/>
            </a:pPr>
            <a:r>
              <a:rPr lang="zh-CN" altLang="en-US" sz="3600" b="1" dirty="0" smtClean="0">
                <a:ea typeface="宋体" pitchFamily="2" charset="-122"/>
              </a:rPr>
              <a:t>职位权力与影响力</a:t>
            </a:r>
          </a:p>
        </p:txBody>
      </p:sp>
      <p:graphicFrame>
        <p:nvGraphicFramePr>
          <p:cNvPr id="233475" name="Group 3"/>
          <p:cNvGraphicFramePr>
            <a:graphicFrameLocks noGrp="1"/>
          </p:cNvGraphicFramePr>
          <p:nvPr/>
        </p:nvGraphicFramePr>
        <p:xfrm>
          <a:off x="323850" y="1989138"/>
          <a:ext cx="8001000" cy="4118611"/>
        </p:xfrm>
        <a:graphic>
          <a:graphicData uri="http://schemas.openxmlformats.org/drawingml/2006/table">
            <a:tbl>
              <a:tblPr/>
              <a:tblGrid>
                <a:gridCol w="1300163"/>
                <a:gridCol w="3424237"/>
                <a:gridCol w="3276600"/>
              </a:tblGrid>
              <a:tr h="449263">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项目</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职务权力</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影响力</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来源</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法定职责，由组织规定</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完全依靠个人的素质、品德、业绩和魅力</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范围</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受时空限制，受权限限制</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不受时空限制，可以超越权限，甚至可以超越组织原则</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0688">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大小</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是确定的，不因人而异</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不确定，因人而异</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方式</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以行政命令方式实现，是一种外在的作用</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自觉接受，是一种内在影响</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438">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效果</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服从、敬畏，也可以调职、离职等方式逃避</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追随，依赖，爱戴</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44500">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性质</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强制性地影响</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dirty="0" smtClean="0">
                          <a:ln>
                            <a:noFill/>
                          </a:ln>
                          <a:solidFill>
                            <a:schemeClr val="tx1"/>
                          </a:solidFill>
                          <a:effectLst/>
                          <a:latin typeface="Arial" pitchFamily="34" charset="0"/>
                          <a:ea typeface="楷体_GB2312" pitchFamily="49" charset="-122"/>
                        </a:rPr>
                        <a:t>自然地影响</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1115760" y="344488"/>
            <a:ext cx="7571040" cy="579437"/>
          </a:xfrm>
        </p:spPr>
        <p:txBody>
          <a:bodyPr>
            <a:normAutofit fontScale="90000"/>
          </a:bodyPr>
          <a:lstStyle/>
          <a:p>
            <a:pPr>
              <a:defRPr/>
            </a:pPr>
            <a:r>
              <a:rPr lang="zh-CN" altLang="en-US" sz="3600" b="1" dirty="0" smtClean="0">
                <a:ea typeface="宋体" pitchFamily="2" charset="-122"/>
              </a:rPr>
              <a:t>职位权力＋影响力</a:t>
            </a:r>
          </a:p>
        </p:txBody>
      </p:sp>
      <p:sp>
        <p:nvSpPr>
          <p:cNvPr id="52227" name="Rectangle 3"/>
          <p:cNvSpPr>
            <a:spLocks noGrp="1" noChangeArrowheads="1"/>
          </p:cNvSpPr>
          <p:nvPr>
            <p:ph idx="1"/>
          </p:nvPr>
        </p:nvSpPr>
        <p:spPr>
          <a:xfrm>
            <a:off x="457200" y="2060575"/>
            <a:ext cx="5245100" cy="4264025"/>
          </a:xfrm>
        </p:spPr>
        <p:txBody>
          <a:bodyPr/>
          <a:lstStyle/>
          <a:p>
            <a:r>
              <a:rPr lang="zh-CN" altLang="en-US" sz="2800" b="1" dirty="0" smtClean="0">
                <a:ea typeface="楷体_GB2312" pitchFamily="49" charset="-122"/>
              </a:rPr>
              <a:t>建立影响力</a:t>
            </a:r>
          </a:p>
          <a:p>
            <a:pPr lvl="1"/>
            <a:r>
              <a:rPr lang="zh-CN" altLang="en-US" sz="2800" b="1" dirty="0" smtClean="0">
                <a:ea typeface="楷体_GB2312" pitchFamily="49" charset="-122"/>
              </a:rPr>
              <a:t>无影响力，就没有领导力，更没有有效地领导和管理</a:t>
            </a:r>
          </a:p>
          <a:p>
            <a:endParaRPr lang="en-US" altLang="zh-CN" sz="2800" b="1" dirty="0" smtClean="0">
              <a:ea typeface="楷体_GB2312" pitchFamily="49" charset="-122"/>
            </a:endParaRPr>
          </a:p>
          <a:p>
            <a:r>
              <a:rPr lang="zh-CN" altLang="en-US" sz="2800" b="1" dirty="0" smtClean="0">
                <a:ea typeface="楷体_GB2312" pitchFamily="49" charset="-122"/>
              </a:rPr>
              <a:t>慎用职位权力</a:t>
            </a:r>
          </a:p>
          <a:p>
            <a:pPr lvl="1"/>
            <a:r>
              <a:rPr lang="zh-CN" altLang="en-US" sz="2800" b="1" dirty="0" smtClean="0">
                <a:ea typeface="楷体_GB2312" pitchFamily="49" charset="-122"/>
              </a:rPr>
              <a:t>职位权力与影响力呈反比</a:t>
            </a:r>
          </a:p>
        </p:txBody>
      </p:sp>
      <p:sp>
        <p:nvSpPr>
          <p:cNvPr id="52228" name="Line 4"/>
          <p:cNvSpPr>
            <a:spLocks noChangeShapeType="1"/>
          </p:cNvSpPr>
          <p:nvPr/>
        </p:nvSpPr>
        <p:spPr bwMode="auto">
          <a:xfrm>
            <a:off x="6096000" y="5486400"/>
            <a:ext cx="2819400" cy="0"/>
          </a:xfrm>
          <a:prstGeom prst="line">
            <a:avLst/>
          </a:prstGeom>
          <a:noFill/>
          <a:ln w="12700">
            <a:solidFill>
              <a:schemeClr val="tx1"/>
            </a:solidFill>
            <a:round/>
            <a:headEnd type="none" w="sm" len="sm"/>
            <a:tailEnd type="triangle" w="lg" len="lg"/>
          </a:ln>
        </p:spPr>
        <p:txBody>
          <a:bodyPr wrap="none"/>
          <a:lstStyle/>
          <a:p>
            <a:endParaRPr lang="zh-CN" altLang="en-US"/>
          </a:p>
        </p:txBody>
      </p:sp>
      <p:sp>
        <p:nvSpPr>
          <p:cNvPr id="52229" name="Line 5"/>
          <p:cNvSpPr>
            <a:spLocks noChangeShapeType="1"/>
          </p:cNvSpPr>
          <p:nvPr/>
        </p:nvSpPr>
        <p:spPr bwMode="auto">
          <a:xfrm flipV="1">
            <a:off x="6096000" y="2590800"/>
            <a:ext cx="0" cy="2895600"/>
          </a:xfrm>
          <a:prstGeom prst="line">
            <a:avLst/>
          </a:prstGeom>
          <a:noFill/>
          <a:ln w="12700">
            <a:solidFill>
              <a:schemeClr val="tx1"/>
            </a:solidFill>
            <a:round/>
            <a:headEnd type="none" w="sm" len="sm"/>
            <a:tailEnd type="triangle" w="lg" len="lg"/>
          </a:ln>
        </p:spPr>
        <p:txBody>
          <a:bodyPr wrap="none"/>
          <a:lstStyle/>
          <a:p>
            <a:endParaRPr lang="zh-CN" altLang="en-US"/>
          </a:p>
        </p:txBody>
      </p:sp>
      <p:sp>
        <p:nvSpPr>
          <p:cNvPr id="52230" name="AutoShape 6"/>
          <p:cNvSpPr>
            <a:spLocks noChangeArrowheads="1"/>
          </p:cNvSpPr>
          <p:nvPr/>
        </p:nvSpPr>
        <p:spPr bwMode="auto">
          <a:xfrm rot="2664456">
            <a:off x="6096000" y="3429000"/>
            <a:ext cx="2667000" cy="1371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8325 h 21600"/>
              <a:gd name="T14" fmla="*/ 20203 w 21600"/>
              <a:gd name="T15" fmla="*/ 13275 h 21600"/>
            </a:gdLst>
            <a:ahLst/>
            <a:cxnLst>
              <a:cxn ang="T8">
                <a:pos x="T0" y="T1"/>
              </a:cxn>
              <a:cxn ang="T9">
                <a:pos x="T2" y="T3"/>
              </a:cxn>
              <a:cxn ang="T10">
                <a:pos x="T4" y="T5"/>
              </a:cxn>
              <a:cxn ang="T11">
                <a:pos x="T6" y="T7"/>
              </a:cxn>
            </a:cxnLst>
            <a:rect l="T12" t="T13" r="T14" b="T15"/>
            <a:pathLst>
              <a:path w="21600" h="21600">
                <a:moveTo>
                  <a:pt x="15502" y="0"/>
                </a:moveTo>
                <a:lnTo>
                  <a:pt x="15502" y="8325"/>
                </a:lnTo>
                <a:lnTo>
                  <a:pt x="3375" y="8325"/>
                </a:lnTo>
                <a:lnTo>
                  <a:pt x="3375" y="13275"/>
                </a:lnTo>
                <a:lnTo>
                  <a:pt x="15502" y="13275"/>
                </a:lnTo>
                <a:lnTo>
                  <a:pt x="15502" y="21600"/>
                </a:lnTo>
                <a:lnTo>
                  <a:pt x="21600" y="10800"/>
                </a:lnTo>
                <a:close/>
              </a:path>
              <a:path w="21600" h="21600">
                <a:moveTo>
                  <a:pt x="1350" y="8325"/>
                </a:moveTo>
                <a:lnTo>
                  <a:pt x="1350" y="13275"/>
                </a:lnTo>
                <a:lnTo>
                  <a:pt x="2700" y="13275"/>
                </a:lnTo>
                <a:lnTo>
                  <a:pt x="2700" y="8325"/>
                </a:lnTo>
                <a:close/>
              </a:path>
              <a:path w="21600" h="21600">
                <a:moveTo>
                  <a:pt x="0" y="8325"/>
                </a:moveTo>
                <a:lnTo>
                  <a:pt x="0" y="13275"/>
                </a:lnTo>
                <a:lnTo>
                  <a:pt x="675" y="13275"/>
                </a:lnTo>
                <a:lnTo>
                  <a:pt x="675" y="8325"/>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zh-CN" altLang="en-US"/>
          </a:p>
        </p:txBody>
      </p:sp>
      <p:sp>
        <p:nvSpPr>
          <p:cNvPr id="52231" name="Text Box 7"/>
          <p:cNvSpPr txBox="1">
            <a:spLocks noChangeArrowheads="1"/>
          </p:cNvSpPr>
          <p:nvPr/>
        </p:nvSpPr>
        <p:spPr bwMode="auto">
          <a:xfrm>
            <a:off x="5562600" y="2133600"/>
            <a:ext cx="1295400" cy="457200"/>
          </a:xfrm>
          <a:prstGeom prst="rect">
            <a:avLst/>
          </a:prstGeom>
          <a:noFill/>
          <a:ln w="12700">
            <a:noFill/>
            <a:miter lim="800000"/>
            <a:headEnd type="none" w="sm" len="sm"/>
            <a:tailEnd type="none" w="sm" len="sm"/>
          </a:ln>
        </p:spPr>
        <p:txBody>
          <a:bodyPr>
            <a:spAutoFit/>
          </a:bodyPr>
          <a:lstStyle/>
          <a:p>
            <a:pPr>
              <a:spcBef>
                <a:spcPct val="50000"/>
              </a:spcBef>
            </a:pPr>
            <a:r>
              <a:rPr kumimoji="1" lang="zh-CN" altLang="en-US" sz="2400" b="1">
                <a:latin typeface="Times New Roman" pitchFamily="18" charset="0"/>
                <a:ea typeface="楷体_GB2312" pitchFamily="49" charset="-122"/>
              </a:rPr>
              <a:t>影响力</a:t>
            </a:r>
          </a:p>
        </p:txBody>
      </p:sp>
      <p:sp>
        <p:nvSpPr>
          <p:cNvPr id="52232" name="Text Box 8"/>
          <p:cNvSpPr txBox="1">
            <a:spLocks noChangeArrowheads="1"/>
          </p:cNvSpPr>
          <p:nvPr/>
        </p:nvSpPr>
        <p:spPr bwMode="auto">
          <a:xfrm>
            <a:off x="5508104" y="5638800"/>
            <a:ext cx="3331096" cy="461665"/>
          </a:xfrm>
          <a:prstGeom prst="rect">
            <a:avLst/>
          </a:prstGeom>
          <a:noFill/>
          <a:ln w="12700">
            <a:noFill/>
            <a:miter lim="800000"/>
            <a:headEnd type="none" w="sm" len="sm"/>
            <a:tailEnd type="none" w="sm" len="sm"/>
          </a:ln>
        </p:spPr>
        <p:txBody>
          <a:bodyPr wrap="square">
            <a:spAutoFit/>
          </a:bodyPr>
          <a:lstStyle/>
          <a:p>
            <a:pPr algn="ctr">
              <a:spcBef>
                <a:spcPct val="50000"/>
              </a:spcBef>
            </a:pPr>
            <a:r>
              <a:rPr kumimoji="1" lang="zh-CN" altLang="en-US" sz="2400" b="1" dirty="0">
                <a:latin typeface="Times New Roman" pitchFamily="18" charset="0"/>
                <a:ea typeface="楷体_GB2312" pitchFamily="49" charset="-122"/>
              </a:rPr>
              <a:t>使</a:t>
            </a:r>
            <a:r>
              <a:rPr kumimoji="1" lang="zh-CN" altLang="en-US" sz="2400" b="1" dirty="0" smtClean="0">
                <a:latin typeface="Times New Roman" pitchFamily="18" charset="0"/>
                <a:ea typeface="楷体_GB2312" pitchFamily="49" charset="-122"/>
              </a:rPr>
              <a:t>用职位权</a:t>
            </a:r>
            <a:r>
              <a:rPr kumimoji="1" lang="zh-CN" altLang="en-US" sz="2400" b="1" dirty="0">
                <a:latin typeface="Times New Roman" pitchFamily="18" charset="0"/>
                <a:ea typeface="楷体_GB2312" pitchFamily="49" charset="-122"/>
              </a:rPr>
              <a:t>力的频率</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Rectangle 2"/>
          <p:cNvSpPr>
            <a:spLocks noChangeArrowheads="1"/>
          </p:cNvSpPr>
          <p:nvPr/>
        </p:nvSpPr>
        <p:spPr bwMode="white">
          <a:xfrm>
            <a:off x="647700" y="1479550"/>
            <a:ext cx="7800975" cy="1425575"/>
          </a:xfrm>
          <a:prstGeom prst="rect">
            <a:avLst/>
          </a:prstGeom>
          <a:noFill/>
          <a:ln w="9525">
            <a:noFill/>
            <a:miter lim="800000"/>
            <a:headEnd/>
            <a:tailEnd/>
          </a:ln>
          <a:effectLst/>
        </p:spPr>
        <p:txBody>
          <a:bodyPr lIns="91430" tIns="45715" rIns="91430" bIns="45715" anchor="ctr"/>
          <a:lstStyle/>
          <a:p>
            <a:pPr algn="ctr"/>
            <a:r>
              <a:rPr lang="zh-CN" altLang="en-US" sz="3200" b="1" i="0">
                <a:latin typeface="Verdana" pitchFamily="34" charset="0"/>
                <a:ea typeface="宋体" pitchFamily="2" charset="-122"/>
              </a:rPr>
              <a:t>请谈谈你的看法</a:t>
            </a:r>
          </a:p>
        </p:txBody>
      </p:sp>
      <p:sp>
        <p:nvSpPr>
          <p:cNvPr id="1723395" name="Text Box 3"/>
          <p:cNvSpPr txBox="1">
            <a:spLocks noChangeArrowheads="1"/>
          </p:cNvSpPr>
          <p:nvPr/>
        </p:nvSpPr>
        <p:spPr bwMode="auto">
          <a:xfrm>
            <a:off x="971750" y="332785"/>
            <a:ext cx="4922838" cy="646300"/>
          </a:xfrm>
          <a:prstGeom prst="rect">
            <a:avLst/>
          </a:prstGeom>
          <a:noFill/>
          <a:ln w="9525" algn="ctr">
            <a:noFill/>
            <a:miter lim="800000"/>
            <a:headEnd/>
            <a:tailEnd/>
          </a:ln>
          <a:effectLst/>
        </p:spPr>
        <p:txBody>
          <a:bodyPr lIns="91412" tIns="45705" rIns="91412" bIns="45705">
            <a:spAutoFit/>
          </a:bodyPr>
          <a:lstStyle/>
          <a:p>
            <a:pPr>
              <a:defRPr/>
            </a:pPr>
            <a:r>
              <a:rPr lang="zh-CN" altLang="en-US" sz="3600" b="1" dirty="0" smtClean="0">
                <a:effectLst>
                  <a:outerShdw blurRad="38100" dist="38100" dir="2700000" algn="tl">
                    <a:srgbClr val="C0C0C0"/>
                  </a:outerShdw>
                </a:effectLst>
                <a:latin typeface="宋体" pitchFamily="2" charset="-122"/>
                <a:cs typeface="+mj-cs"/>
                <a:sym typeface="Arial" pitchFamily="34" charset="0"/>
              </a:rPr>
              <a:t>什么是职业经理人？</a:t>
            </a:r>
          </a:p>
        </p:txBody>
      </p:sp>
      <p:pic>
        <p:nvPicPr>
          <p:cNvPr id="1723396" name="Picture 4" descr="MCj02294310000[1]"/>
          <p:cNvPicPr>
            <a:picLocks noChangeAspect="1" noChangeArrowheads="1"/>
          </p:cNvPicPr>
          <p:nvPr/>
        </p:nvPicPr>
        <p:blipFill>
          <a:blip r:embed="rId3" cstate="print"/>
          <a:srcRect/>
          <a:stretch>
            <a:fillRect/>
          </a:stretch>
        </p:blipFill>
        <p:spPr bwMode="auto">
          <a:xfrm>
            <a:off x="3648075" y="3205163"/>
            <a:ext cx="1846263" cy="1668462"/>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3"/>
          <p:cNvSpPr>
            <a:spLocks noGrp="1"/>
          </p:cNvSpPr>
          <p:nvPr>
            <p:ph type="title"/>
          </p:nvPr>
        </p:nvSpPr>
        <p:spPr/>
        <p:txBody>
          <a:bodyPr/>
          <a:lstStyle/>
          <a:p>
            <a:endParaRPr lang="zh-CN" altLang="en-US" smtClean="0">
              <a:ea typeface="宋体" pitchFamily="2" charset="-122"/>
            </a:endParaRPr>
          </a:p>
        </p:txBody>
      </p:sp>
      <p:sp>
        <p:nvSpPr>
          <p:cNvPr id="53251" name="Rectangle 3"/>
          <p:cNvSpPr>
            <a:spLocks noGrp="1" noChangeArrowheads="1"/>
          </p:cNvSpPr>
          <p:nvPr>
            <p:ph idx="1"/>
          </p:nvPr>
        </p:nvSpPr>
        <p:spPr>
          <a:xfrm>
            <a:off x="457200" y="2598738"/>
            <a:ext cx="8229600" cy="1490662"/>
          </a:xfrm>
        </p:spPr>
        <p:txBody>
          <a:bodyPr/>
          <a:lstStyle/>
          <a:p>
            <a:pPr algn="ctr">
              <a:buFont typeface="Wingdings" pitchFamily="2" charset="2"/>
              <a:buNone/>
            </a:pPr>
            <a:r>
              <a:rPr lang="zh-CN" altLang="en-US" sz="5400" b="1" smtClean="0">
                <a:solidFill>
                  <a:srgbClr val="FF0000"/>
                </a:solidFill>
                <a:ea typeface="隶书"/>
                <a:cs typeface="隶书"/>
              </a:rPr>
              <a:t>建立影响力之天龙八步</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87764" y="401638"/>
            <a:ext cx="7499035" cy="579437"/>
          </a:xfrm>
        </p:spPr>
        <p:txBody>
          <a:bodyPr/>
          <a:lstStyle/>
          <a:p>
            <a:r>
              <a:rPr lang="zh-CN" altLang="en-US" sz="3200" b="1" dirty="0" smtClean="0">
                <a:ea typeface="宋体" pitchFamily="2" charset="-122"/>
              </a:rPr>
              <a:t>规则一：要有一颗“公心”</a:t>
            </a:r>
          </a:p>
        </p:txBody>
      </p:sp>
      <p:sp>
        <p:nvSpPr>
          <p:cNvPr id="54275" name="Rectangle 3"/>
          <p:cNvSpPr>
            <a:spLocks noGrp="1" noChangeArrowheads="1"/>
          </p:cNvSpPr>
          <p:nvPr>
            <p:ph idx="1"/>
          </p:nvPr>
        </p:nvSpPr>
        <p:spPr>
          <a:xfrm>
            <a:off x="1022350" y="2130425"/>
            <a:ext cx="5567363" cy="3819525"/>
          </a:xfrm>
        </p:spPr>
        <p:txBody>
          <a:bodyPr/>
          <a:lstStyle/>
          <a:p>
            <a:r>
              <a:rPr lang="zh-CN" altLang="en-US" sz="2800" b="1" dirty="0" smtClean="0">
                <a:ea typeface="楷体_GB2312" pitchFamily="49" charset="-122"/>
              </a:rPr>
              <a:t>要点：</a:t>
            </a:r>
          </a:p>
          <a:p>
            <a:pPr lvl="1"/>
            <a:r>
              <a:rPr lang="zh-CN" altLang="en-US" sz="2800" b="1" dirty="0" smtClean="0">
                <a:ea typeface="楷体_GB2312" pitchFamily="49" charset="-122"/>
              </a:rPr>
              <a:t>坚持原则</a:t>
            </a:r>
          </a:p>
          <a:p>
            <a:pPr lvl="1"/>
            <a:r>
              <a:rPr lang="zh-CN" altLang="en-US" sz="2800" b="1" dirty="0" smtClean="0">
                <a:ea typeface="楷体_GB2312" pitchFamily="49" charset="-122"/>
              </a:rPr>
              <a:t>等距离，一视同仁</a:t>
            </a:r>
          </a:p>
          <a:p>
            <a:pPr lvl="1"/>
            <a:r>
              <a:rPr lang="zh-CN" altLang="en-US" sz="2800" b="1" dirty="0" smtClean="0">
                <a:ea typeface="楷体_GB2312" pitchFamily="49" charset="-122"/>
              </a:rPr>
              <a:t>一心为大家</a:t>
            </a:r>
          </a:p>
          <a:p>
            <a:pPr lvl="1"/>
            <a:r>
              <a:rPr lang="zh-CN" altLang="en-US" sz="2800" b="1" dirty="0" smtClean="0">
                <a:ea typeface="楷体_GB2312" pitchFamily="49" charset="-122"/>
              </a:rPr>
              <a:t>积极奉献</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15760" y="344488"/>
            <a:ext cx="7571040" cy="579437"/>
          </a:xfrm>
        </p:spPr>
        <p:txBody>
          <a:bodyPr/>
          <a:lstStyle/>
          <a:p>
            <a:r>
              <a:rPr lang="zh-CN" altLang="en-US" sz="3200" b="1" dirty="0" smtClean="0">
                <a:ea typeface="宋体" pitchFamily="2" charset="-122"/>
              </a:rPr>
              <a:t>规则二：要“敢于得罪人”</a:t>
            </a:r>
          </a:p>
        </p:txBody>
      </p:sp>
      <p:sp>
        <p:nvSpPr>
          <p:cNvPr id="55299" name="Rectangle 3"/>
          <p:cNvSpPr>
            <a:spLocks noGrp="1" noChangeArrowheads="1"/>
          </p:cNvSpPr>
          <p:nvPr>
            <p:ph idx="1"/>
          </p:nvPr>
        </p:nvSpPr>
        <p:spPr>
          <a:xfrm>
            <a:off x="941388" y="2205038"/>
            <a:ext cx="7302500" cy="4319587"/>
          </a:xfrm>
        </p:spPr>
        <p:txBody>
          <a:bodyPr/>
          <a:lstStyle/>
          <a:p>
            <a:r>
              <a:rPr lang="zh-CN" altLang="en-US" sz="2800" b="1" dirty="0" smtClean="0">
                <a:latin typeface="宋体" pitchFamily="2" charset="-122"/>
                <a:ea typeface="宋体" pitchFamily="2" charset="-122"/>
              </a:rPr>
              <a:t>负责是企业中层管理者的天职</a:t>
            </a:r>
            <a:endParaRPr lang="en-US" altLang="zh-CN" sz="2800" b="1" dirty="0" smtClean="0">
              <a:latin typeface="宋体" pitchFamily="2" charset="-122"/>
              <a:ea typeface="宋体" pitchFamily="2" charset="-122"/>
            </a:endParaRPr>
          </a:p>
          <a:p>
            <a:endParaRPr lang="en-US" altLang="zh-CN" sz="2800" b="1" dirty="0" smtClean="0">
              <a:latin typeface="宋体" pitchFamily="2" charset="-122"/>
              <a:ea typeface="宋体" pitchFamily="2" charset="-122"/>
            </a:endParaRPr>
          </a:p>
          <a:p>
            <a:endParaRPr lang="en-US" altLang="zh-CN" sz="2800" b="1" dirty="0" smtClean="0">
              <a:latin typeface="宋体" pitchFamily="2" charset="-122"/>
              <a:ea typeface="宋体" pitchFamily="2" charset="-122"/>
            </a:endParaRPr>
          </a:p>
          <a:p>
            <a:r>
              <a:rPr lang="zh-CN" altLang="en-US" sz="2800" b="1" dirty="0" smtClean="0">
                <a:latin typeface="宋体" pitchFamily="2" charset="-122"/>
                <a:ea typeface="宋体" pitchFamily="2" charset="-122"/>
              </a:rPr>
              <a:t>中层管理者最害怕的事情</a:t>
            </a:r>
            <a:r>
              <a:rPr lang="en-US" altLang="zh-CN" sz="2800" b="1" dirty="0" smtClean="0">
                <a:latin typeface="宋体" pitchFamily="2" charset="-122"/>
                <a:ea typeface="宋体" pitchFamily="2" charset="-122"/>
              </a:rPr>
              <a:t>---</a:t>
            </a:r>
            <a:r>
              <a:rPr lang="zh-CN" altLang="en-US" sz="2800" b="1" dirty="0" smtClean="0">
                <a:latin typeface="宋体" pitchFamily="2" charset="-122"/>
                <a:ea typeface="宋体" pitchFamily="2" charset="-122"/>
              </a:rPr>
              <a:t>得罪人！所以“负责”对于中层来说是个难题！</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43754" y="115888"/>
            <a:ext cx="7414445" cy="1462087"/>
          </a:xfrm>
        </p:spPr>
        <p:txBody>
          <a:bodyPr/>
          <a:lstStyle/>
          <a:p>
            <a:r>
              <a:rPr lang="zh-TW" altLang="en-US" sz="3200" b="1" dirty="0" smtClean="0">
                <a:ea typeface="宋体" pitchFamily="2" charset="-122"/>
              </a:rPr>
              <a:t>知道何时该得罪人</a:t>
            </a:r>
          </a:p>
        </p:txBody>
      </p:sp>
      <p:sp>
        <p:nvSpPr>
          <p:cNvPr id="64515" name="Rectangle 3"/>
          <p:cNvSpPr>
            <a:spLocks noGrp="1" noChangeArrowheads="1"/>
          </p:cNvSpPr>
          <p:nvPr>
            <p:ph idx="1"/>
          </p:nvPr>
        </p:nvSpPr>
        <p:spPr>
          <a:xfrm>
            <a:off x="685800" y="2133600"/>
            <a:ext cx="7772400" cy="3967163"/>
          </a:xfrm>
        </p:spPr>
        <p:txBody>
          <a:bodyPr/>
          <a:lstStyle/>
          <a:p>
            <a:r>
              <a:rPr lang="zh-TW" altLang="en-US" sz="2800" smtClean="0">
                <a:latin typeface="宋体" pitchFamily="2" charset="-122"/>
                <a:ea typeface="宋体" pitchFamily="2" charset="-122"/>
              </a:rPr>
              <a:t>让绩效和变革成为组织的优先工作</a:t>
            </a:r>
            <a:r>
              <a:rPr lang="en-US" altLang="zh-TW" sz="2800" smtClean="0">
                <a:latin typeface="宋体" pitchFamily="2" charset="-122"/>
                <a:ea typeface="宋体" pitchFamily="2" charset="-122"/>
              </a:rPr>
              <a:t>.</a:t>
            </a:r>
          </a:p>
          <a:p>
            <a:r>
              <a:rPr lang="zh-TW" altLang="en-US" sz="2800" smtClean="0">
                <a:latin typeface="宋体" pitchFamily="2" charset="-122"/>
                <a:ea typeface="宋体" pitchFamily="2" charset="-122"/>
              </a:rPr>
              <a:t>界定新游戏</a:t>
            </a:r>
            <a:r>
              <a:rPr lang="en-US" altLang="zh-TW" sz="2800" smtClean="0">
                <a:latin typeface="宋体" pitchFamily="2" charset="-122"/>
                <a:ea typeface="宋体" pitchFamily="2" charset="-122"/>
              </a:rPr>
              <a:t>,</a:t>
            </a:r>
            <a:r>
              <a:rPr lang="zh-TW" altLang="en-US" sz="2800" smtClean="0">
                <a:latin typeface="宋体" pitchFamily="2" charset="-122"/>
                <a:ea typeface="宋体" pitchFamily="2" charset="-122"/>
              </a:rPr>
              <a:t>并要求人人参与</a:t>
            </a:r>
            <a:r>
              <a:rPr lang="en-US" altLang="zh-TW" sz="2800" smtClean="0">
                <a:latin typeface="宋体" pitchFamily="2" charset="-122"/>
                <a:ea typeface="宋体" pitchFamily="2" charset="-122"/>
              </a:rPr>
              <a:t>.</a:t>
            </a:r>
          </a:p>
          <a:p>
            <a:r>
              <a:rPr lang="zh-TW" altLang="en-US" sz="2800" smtClean="0">
                <a:latin typeface="宋体" pitchFamily="2" charset="-122"/>
                <a:ea typeface="宋体" pitchFamily="2" charset="-122"/>
              </a:rPr>
              <a:t>务必让表现优秀的人活得比绩效差的人开心</a:t>
            </a:r>
            <a:r>
              <a:rPr lang="en-US" altLang="zh-TW" sz="2800" smtClean="0">
                <a:latin typeface="宋体" pitchFamily="2" charset="-122"/>
                <a:ea typeface="宋体" pitchFamily="2" charset="-122"/>
              </a:rPr>
              <a:t>.</a:t>
            </a:r>
          </a:p>
          <a:p>
            <a:r>
              <a:rPr lang="zh-TW" altLang="en-US" sz="2800" smtClean="0">
                <a:latin typeface="宋体" pitchFamily="2" charset="-122"/>
                <a:ea typeface="宋体" pitchFamily="2" charset="-122"/>
              </a:rPr>
              <a:t>赶走尸位素餐的人</a:t>
            </a:r>
            <a:r>
              <a:rPr lang="en-US" altLang="zh-TW" sz="2800" smtClean="0">
                <a:latin typeface="宋体" pitchFamily="2" charset="-122"/>
                <a:ea typeface="宋体" pitchFamily="2" charset="-122"/>
              </a:rPr>
              <a:t>.</a:t>
            </a:r>
          </a:p>
          <a:p>
            <a:r>
              <a:rPr lang="zh-TW" altLang="en-US" sz="2800" smtClean="0">
                <a:latin typeface="宋体" pitchFamily="2" charset="-122"/>
                <a:ea typeface="宋体" pitchFamily="2" charset="-122"/>
              </a:rPr>
              <a:t>考虑有没有可能</a:t>
            </a:r>
            <a:r>
              <a:rPr lang="en-US" altLang="zh-TW" sz="2800" smtClean="0">
                <a:latin typeface="宋体" pitchFamily="2" charset="-122"/>
                <a:ea typeface="宋体" pitchFamily="2" charset="-122"/>
              </a:rPr>
              <a:t>,</a:t>
            </a:r>
            <a:r>
              <a:rPr lang="zh-TW" altLang="en-US" sz="2800" smtClean="0">
                <a:latin typeface="宋体" pitchFamily="2" charset="-122"/>
                <a:ea typeface="宋体" pitchFamily="2" charset="-122"/>
              </a:rPr>
              <a:t>没有人生气是因为你推动不力</a:t>
            </a:r>
            <a:r>
              <a:rPr lang="en-US" altLang="zh-TW" sz="2800" smtClean="0">
                <a:latin typeface="宋体" pitchFamily="2" charset="-122"/>
                <a:ea typeface="宋体" pitchFamily="2" charset="-122"/>
              </a:rPr>
              <a:t>.</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115888"/>
            <a:ext cx="7772400" cy="1462087"/>
          </a:xfrm>
        </p:spPr>
        <p:txBody>
          <a:bodyPr/>
          <a:lstStyle/>
          <a:p>
            <a:r>
              <a:rPr lang="zh-TW" altLang="en-US" sz="3200" b="1" smtClean="0">
                <a:ea typeface="宋体" pitchFamily="2" charset="-122"/>
              </a:rPr>
              <a:t>知道何时该得罪人</a:t>
            </a:r>
          </a:p>
        </p:txBody>
      </p:sp>
      <p:sp>
        <p:nvSpPr>
          <p:cNvPr id="25603" name="Rectangle 3"/>
          <p:cNvSpPr>
            <a:spLocks noGrp="1" noChangeArrowheads="1"/>
          </p:cNvSpPr>
          <p:nvPr>
            <p:ph idx="1"/>
          </p:nvPr>
        </p:nvSpPr>
        <p:spPr>
          <a:xfrm>
            <a:off x="685800" y="1989138"/>
            <a:ext cx="7772400" cy="4111625"/>
          </a:xfrm>
        </p:spPr>
        <p:txBody>
          <a:bodyPr/>
          <a:lstStyle/>
          <a:p>
            <a:pPr>
              <a:defRPr/>
            </a:pPr>
            <a:r>
              <a:rPr lang="zh-TW" altLang="en-US" b="1" dirty="0" smtClean="0">
                <a:ea typeface="楷体_GB2312" pitchFamily="49" charset="-122"/>
              </a:rPr>
              <a:t>杰出的领导人知道</a:t>
            </a:r>
            <a:endParaRPr lang="en-US" altLang="zh-TW" b="1" dirty="0" smtClean="0">
              <a:ea typeface="楷体_GB2312" pitchFamily="49" charset="-122"/>
            </a:endParaRPr>
          </a:p>
          <a:p>
            <a:pPr marL="609600" indent="-609600">
              <a:buFont typeface="Wingdings" pitchFamily="2" charset="2"/>
              <a:buNone/>
              <a:defRPr/>
            </a:pPr>
            <a:r>
              <a:rPr lang="en-US" altLang="zh-TW" sz="8800" dirty="0">
                <a:solidFill>
                  <a:schemeClr val="folHlink"/>
                </a:solidFill>
                <a:latin typeface="DFKai-SB" pitchFamily="65" charset="-120"/>
              </a:rPr>
              <a:t> </a:t>
            </a:r>
            <a:r>
              <a:rPr lang="zh-TW" altLang="en-US" sz="8800" b="1" dirty="0" smtClean="0">
                <a:solidFill>
                  <a:srgbClr val="FF0000"/>
                </a:solidFill>
                <a:latin typeface="宋体" pitchFamily="2" charset="-122"/>
                <a:ea typeface="宋体" pitchFamily="2" charset="-122"/>
              </a:rPr>
              <a:t>被尊敬远比 受欢迎重要</a:t>
            </a:r>
            <a:endParaRPr lang="en-US" altLang="zh-TW" sz="8800" b="1" dirty="0">
              <a:solidFill>
                <a:srgbClr val="FF0000"/>
              </a:solidFill>
              <a:latin typeface="宋体" pitchFamily="2" charset="-122"/>
              <a:ea typeface="宋体" pitchFamily="2" charset="-122"/>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259770" y="115888"/>
            <a:ext cx="7198430" cy="1462087"/>
          </a:xfrm>
        </p:spPr>
        <p:txBody>
          <a:bodyPr/>
          <a:lstStyle/>
          <a:p>
            <a:r>
              <a:rPr lang="zh-TW" altLang="en-US" sz="3200" b="1" dirty="0" smtClean="0">
                <a:ea typeface="宋体" pitchFamily="2" charset="-122"/>
              </a:rPr>
              <a:t>知道何时该得罪人</a:t>
            </a:r>
          </a:p>
        </p:txBody>
      </p:sp>
      <p:sp>
        <p:nvSpPr>
          <p:cNvPr id="62467" name="Rectangle 3"/>
          <p:cNvSpPr>
            <a:spLocks noGrp="1" noChangeArrowheads="1"/>
          </p:cNvSpPr>
          <p:nvPr>
            <p:ph idx="1"/>
          </p:nvPr>
        </p:nvSpPr>
        <p:spPr>
          <a:xfrm>
            <a:off x="685800" y="2133600"/>
            <a:ext cx="7772400" cy="3822700"/>
          </a:xfrm>
        </p:spPr>
        <p:txBody>
          <a:bodyPr/>
          <a:lstStyle/>
          <a:p>
            <a:pPr>
              <a:lnSpc>
                <a:spcPct val="90000"/>
              </a:lnSpc>
              <a:buNone/>
            </a:pPr>
            <a:r>
              <a:rPr lang="zh-TW" altLang="en-US" sz="3200" b="1" dirty="0" smtClean="0">
                <a:ea typeface="宋体" pitchFamily="2" charset="-122"/>
              </a:rPr>
              <a:t>成功的坚持</a:t>
            </a:r>
            <a:r>
              <a:rPr lang="zh-CN" altLang="en-US" sz="3200" b="1" dirty="0" smtClean="0">
                <a:ea typeface="宋体" pitchFamily="2" charset="-122"/>
              </a:rPr>
              <a:t>好的习惯</a:t>
            </a:r>
            <a:endParaRPr lang="en-US" altLang="zh-TW" sz="3200" dirty="0" smtClean="0">
              <a:latin typeface="宋体" pitchFamily="2" charset="-122"/>
              <a:ea typeface="宋体" pitchFamily="2" charset="-122"/>
            </a:endParaRPr>
          </a:p>
          <a:p>
            <a:pPr>
              <a:lnSpc>
                <a:spcPct val="90000"/>
              </a:lnSpc>
            </a:pPr>
            <a:endParaRPr lang="en-US" altLang="zh-TW" sz="2800" dirty="0" smtClean="0">
              <a:latin typeface="宋体" pitchFamily="2" charset="-122"/>
              <a:ea typeface="宋体" pitchFamily="2" charset="-122"/>
            </a:endParaRPr>
          </a:p>
          <a:p>
            <a:pPr>
              <a:lnSpc>
                <a:spcPct val="90000"/>
              </a:lnSpc>
            </a:pPr>
            <a:r>
              <a:rPr lang="zh-TW" altLang="en-US" sz="2800" dirty="0" smtClean="0">
                <a:latin typeface="宋体" pitchFamily="2" charset="-122"/>
                <a:ea typeface="宋体" pitchFamily="2" charset="-122"/>
              </a:rPr>
              <a:t>提供资源和机会给每一个人</a:t>
            </a:r>
            <a:r>
              <a:rPr lang="en-US" altLang="zh-TW" sz="2800" dirty="0" smtClean="0">
                <a:latin typeface="宋体" pitchFamily="2" charset="-122"/>
                <a:ea typeface="宋体" pitchFamily="2" charset="-122"/>
              </a:rPr>
              <a:t>.</a:t>
            </a:r>
          </a:p>
          <a:p>
            <a:pPr>
              <a:lnSpc>
                <a:spcPct val="90000"/>
              </a:lnSpc>
            </a:pPr>
            <a:r>
              <a:rPr lang="zh-TW" altLang="en-US" sz="2800" dirty="0" smtClean="0">
                <a:latin typeface="宋体" pitchFamily="2" charset="-122"/>
                <a:ea typeface="宋体" pitchFamily="2" charset="-122"/>
              </a:rPr>
              <a:t>明确给予最佳人才最高奖励</a:t>
            </a:r>
            <a:r>
              <a:rPr lang="en-US" altLang="zh-TW" sz="2800" dirty="0" smtClean="0">
                <a:latin typeface="宋体" pitchFamily="2" charset="-122"/>
                <a:ea typeface="宋体" pitchFamily="2" charset="-122"/>
              </a:rPr>
              <a:t>.</a:t>
            </a:r>
          </a:p>
          <a:p>
            <a:pPr>
              <a:lnSpc>
                <a:spcPct val="90000"/>
              </a:lnSpc>
            </a:pPr>
            <a:r>
              <a:rPr lang="zh-TW" altLang="en-US" sz="2800" dirty="0" smtClean="0">
                <a:latin typeface="宋体" pitchFamily="2" charset="-122"/>
                <a:ea typeface="宋体" pitchFamily="2" charset="-122"/>
              </a:rPr>
              <a:t>保证让长期表现不佳的人滚蛋</a:t>
            </a:r>
            <a:r>
              <a:rPr lang="en-US" altLang="zh-TW" sz="2800" dirty="0" smtClean="0">
                <a:latin typeface="宋体" pitchFamily="2" charset="-122"/>
                <a:ea typeface="宋体" pitchFamily="2" charset="-122"/>
              </a:rPr>
              <a:t>.</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1043754" y="344488"/>
            <a:ext cx="7643045" cy="579437"/>
          </a:xfrm>
        </p:spPr>
        <p:txBody>
          <a:bodyPr>
            <a:normAutofit fontScale="90000"/>
          </a:bodyPr>
          <a:lstStyle/>
          <a:p>
            <a:pPr>
              <a:defRPr/>
            </a:pPr>
            <a:r>
              <a:rPr lang="zh-CN" altLang="en-US" sz="3600" b="1" dirty="0" smtClean="0">
                <a:effectLst>
                  <a:outerShdw blurRad="38100" dist="38100" dir="2700000" algn="tl">
                    <a:srgbClr val="C0C0C0"/>
                  </a:outerShdw>
                </a:effectLst>
                <a:ea typeface="宋体" pitchFamily="2" charset="-122"/>
              </a:rPr>
              <a:t>规则三：言必行，行必果</a:t>
            </a:r>
          </a:p>
        </p:txBody>
      </p:sp>
      <p:sp>
        <p:nvSpPr>
          <p:cNvPr id="65539" name="Rectangle 3"/>
          <p:cNvSpPr>
            <a:spLocks noGrp="1" noChangeArrowheads="1"/>
          </p:cNvSpPr>
          <p:nvPr>
            <p:ph idx="1"/>
          </p:nvPr>
        </p:nvSpPr>
        <p:spPr>
          <a:xfrm>
            <a:off x="1295400" y="2209800"/>
            <a:ext cx="5943600" cy="4114800"/>
          </a:xfrm>
        </p:spPr>
        <p:txBody>
          <a:bodyPr/>
          <a:lstStyle/>
          <a:p>
            <a:r>
              <a:rPr lang="zh-CN" altLang="en-US" sz="3600" b="1" dirty="0" smtClean="0">
                <a:ea typeface="楷体_GB2312" pitchFamily="49" charset="-122"/>
              </a:rPr>
              <a:t>误区：</a:t>
            </a:r>
          </a:p>
          <a:p>
            <a:pPr lvl="1"/>
            <a:r>
              <a:rPr lang="zh-CN" altLang="en-US" sz="3200" b="1" dirty="0" smtClean="0">
                <a:ea typeface="楷体_GB2312" pitchFamily="49" charset="-122"/>
              </a:rPr>
              <a:t>错误的东西也是“言必行，行必果”</a:t>
            </a:r>
          </a:p>
          <a:p>
            <a:pPr lvl="1"/>
            <a:r>
              <a:rPr lang="zh-CN" altLang="en-US" sz="3200" b="1" dirty="0" smtClean="0">
                <a:ea typeface="楷体_GB2312" pitchFamily="49" charset="-122"/>
              </a:rPr>
              <a:t>归罪于外</a:t>
            </a:r>
          </a:p>
          <a:p>
            <a:pPr lvl="1"/>
            <a:r>
              <a:rPr lang="zh-CN" altLang="en-US" sz="3200" b="1" dirty="0" smtClean="0">
                <a:ea typeface="楷体_GB2312" pitchFamily="49" charset="-122"/>
              </a:rPr>
              <a:t>“说到做到”指的是对于下属个人的承诺</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1259770" y="344488"/>
            <a:ext cx="7427030" cy="520700"/>
          </a:xfrm>
        </p:spPr>
        <p:txBody>
          <a:bodyPr>
            <a:normAutofit fontScale="90000"/>
          </a:bodyPr>
          <a:lstStyle/>
          <a:p>
            <a:pPr>
              <a:defRPr/>
            </a:pPr>
            <a:r>
              <a:rPr lang="zh-CN" altLang="en-US" sz="3600" b="1" dirty="0" smtClean="0">
                <a:effectLst>
                  <a:outerShdw blurRad="38100" dist="38100" dir="2700000" algn="tl">
                    <a:srgbClr val="C0C0C0"/>
                  </a:outerShdw>
                </a:effectLst>
                <a:ea typeface="宋体" pitchFamily="2" charset="-122"/>
              </a:rPr>
              <a:t>规则四：煽动性</a:t>
            </a:r>
          </a:p>
        </p:txBody>
      </p:sp>
      <p:sp>
        <p:nvSpPr>
          <p:cNvPr id="66563" name="TextBox 3"/>
          <p:cNvSpPr txBox="1">
            <a:spLocks noChangeArrowheads="1"/>
          </p:cNvSpPr>
          <p:nvPr/>
        </p:nvSpPr>
        <p:spPr bwMode="auto">
          <a:xfrm>
            <a:off x="2411413" y="3429000"/>
            <a:ext cx="5256212" cy="1039813"/>
          </a:xfrm>
          <a:prstGeom prst="rect">
            <a:avLst/>
          </a:prstGeom>
          <a:noFill/>
          <a:ln w="9525">
            <a:noFill/>
            <a:miter lim="800000"/>
            <a:headEnd/>
            <a:tailEnd/>
          </a:ln>
        </p:spPr>
        <p:txBody>
          <a:bodyPr>
            <a:spAutoFit/>
          </a:bodyPr>
          <a:lstStyle/>
          <a:p>
            <a:pPr marL="342900" indent="-342900" eaLnBrk="0" hangingPunct="0">
              <a:spcBef>
                <a:spcPct val="20000"/>
              </a:spcBef>
              <a:buFontTx/>
              <a:buChar char="•"/>
            </a:pPr>
            <a:r>
              <a:rPr lang="zh-CN" altLang="en-US" sz="2800" b="1">
                <a:latin typeface="宋体" pitchFamily="2" charset="-122"/>
              </a:rPr>
              <a:t>感染下属、说服下属</a:t>
            </a:r>
            <a:endParaRPr lang="en-US" altLang="zh-CN" sz="2800" b="1">
              <a:latin typeface="宋体" pitchFamily="2" charset="-122"/>
            </a:endParaRPr>
          </a:p>
          <a:p>
            <a:pPr marL="342900" indent="-342900" eaLnBrk="0" hangingPunct="0">
              <a:spcBef>
                <a:spcPct val="20000"/>
              </a:spcBef>
              <a:buFontTx/>
              <a:buChar char="•"/>
            </a:pPr>
            <a:r>
              <a:rPr lang="zh-CN" altLang="en-US" sz="2800" b="1">
                <a:latin typeface="宋体" pitchFamily="2" charset="-122"/>
              </a:rPr>
              <a:t>充满热情，积极向上</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259770" y="344488"/>
            <a:ext cx="7427030" cy="579437"/>
          </a:xfrm>
        </p:spPr>
        <p:txBody>
          <a:bodyPr>
            <a:normAutofit fontScale="90000"/>
          </a:bodyPr>
          <a:lstStyle/>
          <a:p>
            <a:pPr>
              <a:defRPr/>
            </a:pPr>
            <a:r>
              <a:rPr lang="zh-CN" altLang="en-US" sz="3600" b="1" dirty="0" smtClean="0">
                <a:effectLst>
                  <a:outerShdw blurRad="38100" dist="38100" dir="2700000" algn="tl">
                    <a:srgbClr val="C0C0C0"/>
                  </a:outerShdw>
                </a:effectLst>
                <a:ea typeface="宋体" pitchFamily="2" charset="-122"/>
              </a:rPr>
              <a:t>规则五：预见性</a:t>
            </a:r>
          </a:p>
        </p:txBody>
      </p:sp>
      <p:sp>
        <p:nvSpPr>
          <p:cNvPr id="67587" name="Rectangle 3"/>
          <p:cNvSpPr>
            <a:spLocks noGrp="1" noChangeArrowheads="1"/>
          </p:cNvSpPr>
          <p:nvPr>
            <p:ph idx="1"/>
          </p:nvPr>
        </p:nvSpPr>
        <p:spPr>
          <a:xfrm>
            <a:off x="538163" y="2924175"/>
            <a:ext cx="3630612" cy="3121025"/>
          </a:xfrm>
        </p:spPr>
        <p:txBody>
          <a:bodyPr/>
          <a:lstStyle/>
          <a:p>
            <a:r>
              <a:rPr lang="zh-CN" altLang="en-US" sz="2800" b="1" smtClean="0">
                <a:latin typeface="宋体" pitchFamily="2" charset="-122"/>
                <a:ea typeface="宋体" pitchFamily="2" charset="-122"/>
              </a:rPr>
              <a:t>准确预见未来，能在下属心中树立领导的威信</a:t>
            </a:r>
          </a:p>
        </p:txBody>
      </p:sp>
      <p:pic>
        <p:nvPicPr>
          <p:cNvPr id="67588" name="Picture 4" descr="BD04972_"/>
          <p:cNvPicPr>
            <a:picLocks noChangeAspect="1" noChangeArrowheads="1"/>
          </p:cNvPicPr>
          <p:nvPr/>
        </p:nvPicPr>
        <p:blipFill>
          <a:blip r:embed="rId2" cstate="print"/>
          <a:srcRect/>
          <a:stretch>
            <a:fillRect/>
          </a:stretch>
        </p:blipFill>
        <p:spPr bwMode="auto">
          <a:xfrm>
            <a:off x="5105400" y="3581400"/>
            <a:ext cx="3429000" cy="2570163"/>
          </a:xfrm>
          <a:prstGeom prst="rect">
            <a:avLst/>
          </a:prstGeom>
          <a:noFill/>
          <a:ln w="9525">
            <a:noFill/>
            <a:miter lim="800000"/>
            <a:headEnd/>
            <a:tailEnd/>
          </a:ln>
        </p:spPr>
      </p:pic>
      <p:sp>
        <p:nvSpPr>
          <p:cNvPr id="67589" name="AutoShape 5"/>
          <p:cNvSpPr>
            <a:spLocks noChangeArrowheads="1"/>
          </p:cNvSpPr>
          <p:nvPr/>
        </p:nvSpPr>
        <p:spPr bwMode="auto">
          <a:xfrm>
            <a:off x="4572000" y="1981200"/>
            <a:ext cx="3429000" cy="1219200"/>
          </a:xfrm>
          <a:prstGeom prst="wedgeEllipseCallout">
            <a:avLst>
              <a:gd name="adj1" fmla="val -9861"/>
              <a:gd name="adj2" fmla="val 160806"/>
            </a:avLst>
          </a:prstGeom>
          <a:solidFill>
            <a:schemeClr val="accent1"/>
          </a:solidFill>
          <a:ln w="12700">
            <a:solidFill>
              <a:schemeClr val="tx1"/>
            </a:solidFill>
            <a:miter lim="800000"/>
            <a:headEnd type="none" w="sm" len="sm"/>
            <a:tailEnd type="none" w="sm" len="sm"/>
          </a:ln>
        </p:spPr>
        <p:txBody>
          <a:bodyPr/>
          <a:lstStyle/>
          <a:p>
            <a:pPr algn="ctr"/>
            <a:endParaRPr kumimoji="1" lang="zh-CN" altLang="en-US" sz="2400">
              <a:latin typeface="Times New Roman" pitchFamily="18" charset="0"/>
            </a:endParaRPr>
          </a:p>
        </p:txBody>
      </p:sp>
      <p:sp>
        <p:nvSpPr>
          <p:cNvPr id="67590" name="Text Box 6"/>
          <p:cNvSpPr txBox="1">
            <a:spLocks noChangeArrowheads="1"/>
          </p:cNvSpPr>
          <p:nvPr/>
        </p:nvSpPr>
        <p:spPr bwMode="auto">
          <a:xfrm>
            <a:off x="4953000" y="2209800"/>
            <a:ext cx="2971800" cy="822325"/>
          </a:xfrm>
          <a:prstGeom prst="rect">
            <a:avLst/>
          </a:prstGeom>
          <a:noFill/>
          <a:ln w="12700">
            <a:noFill/>
            <a:miter lim="800000"/>
            <a:headEnd type="none" w="sm" len="sm"/>
            <a:tailEnd type="none" w="sm" len="sm"/>
          </a:ln>
        </p:spPr>
        <p:txBody>
          <a:bodyPr>
            <a:spAutoFit/>
          </a:bodyPr>
          <a:lstStyle/>
          <a:p>
            <a:pPr>
              <a:spcBef>
                <a:spcPct val="50000"/>
              </a:spcBef>
            </a:pPr>
            <a:r>
              <a:rPr kumimoji="1" lang="zh-CN" altLang="en-US" sz="2400" b="1">
                <a:solidFill>
                  <a:schemeClr val="bg1"/>
                </a:solidFill>
                <a:latin typeface="Times New Roman" pitchFamily="18" charset="0"/>
                <a:ea typeface="楷体_GB2312" pitchFamily="49" charset="-122"/>
              </a:rPr>
              <a:t>我们的头真有远见，跟着他，没错！</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115760" y="344488"/>
            <a:ext cx="7571040" cy="636587"/>
          </a:xfrm>
        </p:spPr>
        <p:txBody>
          <a:bodyPr>
            <a:normAutofit fontScale="90000"/>
          </a:bodyPr>
          <a:lstStyle/>
          <a:p>
            <a:pPr>
              <a:defRPr/>
            </a:pPr>
            <a:r>
              <a:rPr lang="zh-CN" altLang="en-US" sz="3600" b="1" dirty="0" smtClean="0">
                <a:effectLst>
                  <a:outerShdw blurRad="38100" dist="38100" dir="2700000" algn="tl">
                    <a:srgbClr val="C0C0C0"/>
                  </a:outerShdw>
                </a:effectLst>
                <a:ea typeface="宋体" pitchFamily="2" charset="-122"/>
              </a:rPr>
              <a:t>规则六：坚持</a:t>
            </a:r>
          </a:p>
        </p:txBody>
      </p:sp>
      <p:sp>
        <p:nvSpPr>
          <p:cNvPr id="68611" name="Rectangle 3"/>
          <p:cNvSpPr>
            <a:spLocks noGrp="1" noChangeArrowheads="1"/>
          </p:cNvSpPr>
          <p:nvPr>
            <p:ph idx="1"/>
          </p:nvPr>
        </p:nvSpPr>
        <p:spPr>
          <a:xfrm>
            <a:off x="250825" y="2216150"/>
            <a:ext cx="8229600" cy="4525963"/>
          </a:xfrm>
        </p:spPr>
        <p:txBody>
          <a:bodyPr/>
          <a:lstStyle/>
          <a:p>
            <a:pPr>
              <a:lnSpc>
                <a:spcPct val="90000"/>
              </a:lnSpc>
            </a:pPr>
            <a:r>
              <a:rPr lang="zh-CN" altLang="en-US" sz="2800" b="1" smtClean="0">
                <a:ea typeface="楷体_GB2312" pitchFamily="49" charset="-122"/>
              </a:rPr>
              <a:t>如果你希望自己具有影响力，请问：</a:t>
            </a:r>
          </a:p>
          <a:p>
            <a:pPr lvl="1">
              <a:lnSpc>
                <a:spcPct val="90000"/>
              </a:lnSpc>
            </a:pPr>
            <a:r>
              <a:rPr lang="zh-CN" altLang="en-US" sz="2400" smtClean="0">
                <a:ea typeface="楷体_GB2312" pitchFamily="49" charset="-122"/>
              </a:rPr>
              <a:t>你是否是最后坚守阵地的人？</a:t>
            </a:r>
          </a:p>
          <a:p>
            <a:pPr lvl="1">
              <a:lnSpc>
                <a:spcPct val="90000"/>
              </a:lnSpc>
            </a:pPr>
            <a:r>
              <a:rPr lang="zh-CN" altLang="en-US" sz="2400" smtClean="0">
                <a:ea typeface="楷体_GB2312" pitchFamily="49" charset="-122"/>
              </a:rPr>
              <a:t>你是否在公司遇到前所未有的困难的时候，仍坚持你自己的信念，并去影响你的下属？</a:t>
            </a:r>
          </a:p>
          <a:p>
            <a:pPr lvl="1">
              <a:lnSpc>
                <a:spcPct val="90000"/>
              </a:lnSpc>
            </a:pPr>
            <a:r>
              <a:rPr lang="zh-CN" altLang="en-US" sz="2400" smtClean="0">
                <a:ea typeface="楷体_GB2312" pitchFamily="49" charset="-122"/>
              </a:rPr>
              <a:t>当你在困难面前也感到难以承受的时候，你是否比你的下属还早的想到了退却？</a:t>
            </a:r>
          </a:p>
          <a:p>
            <a:pPr lvl="1">
              <a:lnSpc>
                <a:spcPct val="90000"/>
              </a:lnSpc>
            </a:pPr>
            <a:r>
              <a:rPr lang="zh-CN" altLang="en-US" sz="2400" smtClean="0">
                <a:ea typeface="楷体_GB2312" pitchFamily="49" charset="-122"/>
              </a:rPr>
              <a:t>当你的下属在困难面前牢骚满腹、怨言四起时，你是否表现出与他们相同的看法？</a:t>
            </a:r>
          </a:p>
          <a:p>
            <a:pPr lvl="1">
              <a:lnSpc>
                <a:spcPct val="90000"/>
              </a:lnSpc>
            </a:pPr>
            <a:r>
              <a:rPr lang="zh-CN" altLang="en-US" sz="2400" smtClean="0">
                <a:ea typeface="楷体_GB2312" pitchFamily="49" charset="-122"/>
              </a:rPr>
              <a:t>当上下左右都对你的做法怀疑和抗拒时，你是否能够在孤独当中仍然“奋而前行”？</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442" name="Text Box 2"/>
          <p:cNvSpPr txBox="1">
            <a:spLocks noChangeArrowheads="1"/>
          </p:cNvSpPr>
          <p:nvPr/>
        </p:nvSpPr>
        <p:spPr bwMode="auto">
          <a:xfrm>
            <a:off x="2220913" y="2303463"/>
            <a:ext cx="4398962" cy="1585039"/>
          </a:xfrm>
          <a:prstGeom prst="rect">
            <a:avLst/>
          </a:prstGeom>
          <a:noFill/>
          <a:ln w="9525">
            <a:noFill/>
            <a:miter lim="800000"/>
            <a:headEnd/>
            <a:tailEnd/>
          </a:ln>
          <a:effectLst/>
        </p:spPr>
        <p:txBody>
          <a:bodyPr lIns="91430" tIns="45715" rIns="91430" bIns="45715">
            <a:spAutoFit/>
          </a:bodyPr>
          <a:lstStyle/>
          <a:p>
            <a:pPr algn="ctr">
              <a:spcBef>
                <a:spcPct val="50000"/>
              </a:spcBef>
            </a:pPr>
            <a:r>
              <a:rPr kumimoji="1" lang="zh-CN" altLang="en-US" sz="9700" b="1" i="0" dirty="0">
                <a:solidFill>
                  <a:srgbClr val="FF0000"/>
                </a:solidFill>
                <a:latin typeface="Times New Roman" pitchFamily="18" charset="0"/>
                <a:ea typeface="宋体" pitchFamily="2" charset="-122"/>
              </a:rPr>
              <a:t>敬业</a:t>
            </a:r>
          </a:p>
        </p:txBody>
      </p:sp>
      <p:sp>
        <p:nvSpPr>
          <p:cNvPr id="1725443" name="Text Box 3"/>
          <p:cNvSpPr txBox="1">
            <a:spLocks noChangeArrowheads="1"/>
          </p:cNvSpPr>
          <p:nvPr/>
        </p:nvSpPr>
        <p:spPr bwMode="auto">
          <a:xfrm>
            <a:off x="971750" y="334530"/>
            <a:ext cx="4922837" cy="646300"/>
          </a:xfrm>
          <a:prstGeom prst="rect">
            <a:avLst/>
          </a:prstGeom>
          <a:noFill/>
          <a:ln w="9525" algn="ctr">
            <a:noFill/>
            <a:miter lim="800000"/>
            <a:headEnd/>
            <a:tailEnd/>
          </a:ln>
          <a:effectLst/>
        </p:spPr>
        <p:txBody>
          <a:bodyPr lIns="91412" tIns="45705" rIns="91412" bIns="45705">
            <a:spAutoFit/>
          </a:bodyPr>
          <a:lstStyle/>
          <a:p>
            <a:pPr>
              <a:defRPr/>
            </a:pPr>
            <a:r>
              <a:rPr lang="zh-CN" altLang="en-US" sz="3600" b="1" dirty="0" smtClean="0">
                <a:effectLst>
                  <a:outerShdw blurRad="38100" dist="38100" dir="2700000" algn="tl">
                    <a:srgbClr val="C0C0C0"/>
                  </a:outerShdw>
                </a:effectLst>
                <a:latin typeface="宋体" pitchFamily="2" charset="-122"/>
                <a:cs typeface="+mj-cs"/>
                <a:sym typeface="Arial" pitchFamily="34" charset="0"/>
              </a:rPr>
              <a:t>职业人的必备素质一</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5442">
                                            <p:txEl>
                                              <p:pRg st="0" end="0"/>
                                            </p:txEl>
                                          </p:spTgt>
                                        </p:tgtEl>
                                        <p:attrNameLst>
                                          <p:attrName>style.visibility</p:attrName>
                                        </p:attrNameLst>
                                      </p:cBhvr>
                                      <p:to>
                                        <p:strVal val="visible"/>
                                      </p:to>
                                    </p:set>
                                    <p:anim calcmode="lin" valueType="num">
                                      <p:cBhvr additive="base">
                                        <p:cTn id="7" dur="500" fill="hold"/>
                                        <p:tgtEl>
                                          <p:spTgt spid="1725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54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544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115760" y="401638"/>
            <a:ext cx="7571040" cy="522287"/>
          </a:xfrm>
        </p:spPr>
        <p:txBody>
          <a:bodyPr>
            <a:normAutofit fontScale="90000"/>
          </a:bodyPr>
          <a:lstStyle/>
          <a:p>
            <a:pPr>
              <a:defRPr/>
            </a:pPr>
            <a:r>
              <a:rPr lang="zh-CN" altLang="en-US" sz="3600" b="1" dirty="0" smtClean="0">
                <a:effectLst>
                  <a:outerShdw blurRad="38100" dist="38100" dir="2700000" algn="tl">
                    <a:srgbClr val="C0C0C0"/>
                  </a:outerShdw>
                </a:effectLst>
                <a:ea typeface="宋体" pitchFamily="2" charset="-122"/>
              </a:rPr>
              <a:t>规则七：识才，用才、培才</a:t>
            </a:r>
          </a:p>
        </p:txBody>
      </p:sp>
      <p:sp>
        <p:nvSpPr>
          <p:cNvPr id="69635" name="Rectangle 3"/>
          <p:cNvSpPr>
            <a:spLocks noGrp="1" noChangeArrowheads="1"/>
          </p:cNvSpPr>
          <p:nvPr>
            <p:ph idx="1"/>
          </p:nvPr>
        </p:nvSpPr>
        <p:spPr>
          <a:xfrm>
            <a:off x="611188" y="2000250"/>
            <a:ext cx="7666037" cy="5029200"/>
          </a:xfrm>
        </p:spPr>
        <p:txBody>
          <a:bodyPr/>
          <a:lstStyle/>
          <a:p>
            <a:pPr>
              <a:buFont typeface="Wingdings" pitchFamily="2" charset="2"/>
              <a:buChar char="n"/>
            </a:pPr>
            <a:r>
              <a:rPr lang="zh-CN" altLang="en-US" sz="2800" b="1" dirty="0" smtClean="0">
                <a:ea typeface="楷体_GB2312" pitchFamily="49" charset="-122"/>
              </a:rPr>
              <a:t>唐太宗：“明主之任人，如巧匠之制木，直者以为辕，曲者以为轮，长者以为栋梁，短者以为拱桷。”</a:t>
            </a:r>
          </a:p>
          <a:p>
            <a:pPr>
              <a:buFont typeface="Wingdings" pitchFamily="2" charset="2"/>
              <a:buChar char="n"/>
            </a:pPr>
            <a:r>
              <a:rPr lang="zh-CN" altLang="en-US" sz="2800" b="1" dirty="0" smtClean="0">
                <a:ea typeface="楷体_GB2312" pitchFamily="49" charset="-122"/>
              </a:rPr>
              <a:t>“智者取其谋，愚者取其力，勇者取其威怯者取其慎，无智勇怯，兼而用之。”</a:t>
            </a:r>
          </a:p>
          <a:p>
            <a:endParaRPr lang="zh-CN" altLang="en-US" sz="2800" dirty="0" smtClean="0">
              <a:latin typeface="宋体" pitchFamily="2" charset="-122"/>
              <a:ea typeface="宋体" pitchFamily="2" charset="-122"/>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1905000"/>
            <a:ext cx="8229600" cy="3992563"/>
          </a:xfrm>
        </p:spPr>
        <p:txBody>
          <a:bodyPr/>
          <a:lstStyle/>
          <a:p>
            <a:pPr eaLnBrk="1" hangingPunct="1">
              <a:buFont typeface="Wingdings" pitchFamily="2" charset="2"/>
              <a:buNone/>
            </a:pPr>
            <a:r>
              <a:rPr lang="en-US" altLang="zh-CN" sz="2400" dirty="0" smtClean="0">
                <a:latin typeface="宋体" pitchFamily="2" charset="-122"/>
                <a:ea typeface="宋体" pitchFamily="2" charset="-122"/>
              </a:rPr>
              <a:t>       </a:t>
            </a:r>
            <a:endParaRPr lang="zh-CN" altLang="en-US" sz="2800" b="1" dirty="0" smtClean="0">
              <a:latin typeface="宋体" pitchFamily="2" charset="-122"/>
              <a:ea typeface="宋体" pitchFamily="2" charset="-122"/>
            </a:endParaRPr>
          </a:p>
          <a:p>
            <a:pPr eaLnBrk="1" hangingPunct="1">
              <a:buFontTx/>
              <a:buNone/>
            </a:pPr>
            <a:r>
              <a:rPr lang="zh-CN" altLang="en-US" sz="2800" b="1" dirty="0" smtClean="0">
                <a:solidFill>
                  <a:srgbClr val="FF0000"/>
                </a:solidFill>
                <a:latin typeface="宋体" pitchFamily="2" charset="-122"/>
                <a:ea typeface="宋体" pitchFamily="2" charset="-122"/>
              </a:rPr>
              <a:t>（一）要有知人之明</a:t>
            </a:r>
          </a:p>
          <a:p>
            <a:pPr eaLnBrk="1" hangingPunct="1">
              <a:buFont typeface="Wingdings" pitchFamily="2" charset="2"/>
              <a:buNone/>
            </a:pPr>
            <a:r>
              <a:rPr lang="en-US" altLang="zh-CN" sz="2400" dirty="0" smtClean="0">
                <a:ea typeface="宋体" pitchFamily="2" charset="-122"/>
              </a:rPr>
              <a:t>		</a:t>
            </a:r>
            <a:r>
              <a:rPr lang="zh-CN" altLang="zh-CN" sz="2400" dirty="0" smtClean="0">
                <a:ea typeface="宋体" pitchFamily="2" charset="-122"/>
              </a:rPr>
              <a:t>第一条，把全身心都放在公司的人；</a:t>
            </a:r>
            <a:endParaRPr lang="en-US" altLang="zh-CN" sz="2400" dirty="0" smtClean="0">
              <a:ea typeface="宋体" pitchFamily="2" charset="-122"/>
            </a:endParaRPr>
          </a:p>
          <a:p>
            <a:pPr eaLnBrk="1" hangingPunct="1">
              <a:buFont typeface="Wingdings" pitchFamily="2" charset="2"/>
              <a:buNone/>
            </a:pPr>
            <a:r>
              <a:rPr lang="en-US" altLang="zh-CN" sz="2400" dirty="0" smtClean="0">
                <a:ea typeface="宋体" pitchFamily="2" charset="-122"/>
              </a:rPr>
              <a:t>		</a:t>
            </a:r>
            <a:r>
              <a:rPr lang="zh-CN" altLang="zh-CN" sz="2400" dirty="0" smtClean="0">
                <a:ea typeface="宋体" pitchFamily="2" charset="-122"/>
              </a:rPr>
              <a:t>第二条，有强烈企图心</a:t>
            </a:r>
            <a:endParaRPr lang="en-US" altLang="zh-CN" sz="2400" dirty="0" smtClean="0">
              <a:ea typeface="宋体" pitchFamily="2" charset="-122"/>
            </a:endParaRPr>
          </a:p>
          <a:p>
            <a:pPr eaLnBrk="1" hangingPunct="1">
              <a:buFont typeface="Wingdings" pitchFamily="2" charset="2"/>
              <a:buNone/>
            </a:pPr>
            <a:r>
              <a:rPr lang="en-US" altLang="zh-CN" sz="2400" dirty="0" smtClean="0">
                <a:ea typeface="宋体" pitchFamily="2" charset="-122"/>
              </a:rPr>
              <a:t>		</a:t>
            </a:r>
            <a:r>
              <a:rPr lang="zh-CN" altLang="zh-CN" sz="2400" dirty="0" smtClean="0">
                <a:ea typeface="宋体" pitchFamily="2" charset="-122"/>
              </a:rPr>
              <a:t>第三条，</a:t>
            </a:r>
            <a:r>
              <a:rPr lang="zh-CN" altLang="en-US" sz="2400" dirty="0" smtClean="0">
                <a:ea typeface="宋体" pitchFamily="2" charset="-122"/>
              </a:rPr>
              <a:t>有悟性有灵性</a:t>
            </a:r>
            <a:endParaRPr lang="en-US" altLang="zh-CN" sz="2400" dirty="0" smtClean="0">
              <a:ea typeface="宋体" pitchFamily="2" charset="-122"/>
            </a:endParaRPr>
          </a:p>
          <a:p>
            <a:pPr eaLnBrk="1" hangingPunct="1">
              <a:buFont typeface="Wingdings" pitchFamily="2" charset="2"/>
              <a:buNone/>
            </a:pPr>
            <a:r>
              <a:rPr lang="en-US" altLang="zh-CN" sz="2400" dirty="0" smtClean="0">
                <a:ea typeface="宋体" pitchFamily="2" charset="-122"/>
              </a:rPr>
              <a:t>		</a:t>
            </a:r>
            <a:r>
              <a:rPr lang="zh-CN" altLang="zh-CN" sz="2400" dirty="0" smtClean="0">
                <a:ea typeface="宋体" pitchFamily="2" charset="-122"/>
              </a:rPr>
              <a:t>第</a:t>
            </a:r>
            <a:r>
              <a:rPr lang="zh-CN" altLang="en-US" sz="2400" dirty="0" smtClean="0">
                <a:ea typeface="宋体" pitchFamily="2" charset="-122"/>
              </a:rPr>
              <a:t>四</a:t>
            </a:r>
            <a:r>
              <a:rPr lang="zh-CN" altLang="zh-CN" sz="2400" dirty="0" smtClean="0">
                <a:ea typeface="宋体" pitchFamily="2" charset="-122"/>
              </a:rPr>
              <a:t>条，</a:t>
            </a:r>
            <a:r>
              <a:rPr lang="zh-CN" altLang="en-US" sz="2400" dirty="0" smtClean="0">
                <a:ea typeface="宋体" pitchFamily="2" charset="-122"/>
              </a:rPr>
              <a:t>有卓越的人格魅力</a:t>
            </a:r>
            <a:endParaRPr lang="en-US" altLang="zh-CN" sz="2400" dirty="0" smtClean="0">
              <a:ea typeface="宋体" pitchFamily="2" charset="-122"/>
            </a:endParaRPr>
          </a:p>
          <a:p>
            <a:pPr eaLnBrk="1" hangingPunct="1">
              <a:buFont typeface="Wingdings" pitchFamily="2" charset="2"/>
              <a:buNone/>
            </a:pPr>
            <a:r>
              <a:rPr lang="en-US" altLang="zh-CN" sz="2400" dirty="0" smtClean="0">
                <a:ea typeface="宋体" pitchFamily="2" charset="-122"/>
              </a:rPr>
              <a:t>		</a:t>
            </a:r>
            <a:r>
              <a:rPr lang="zh-CN" altLang="en-US" sz="2400" dirty="0" smtClean="0">
                <a:ea typeface="宋体" pitchFamily="2" charset="-122"/>
              </a:rPr>
              <a:t>第五条，有超强的行动力</a:t>
            </a:r>
            <a:endParaRPr lang="en-US" altLang="zh-CN" sz="2400" dirty="0" smtClean="0">
              <a:ea typeface="宋体" pitchFamily="2" charset="-122"/>
            </a:endParaRPr>
          </a:p>
          <a:p>
            <a:pPr eaLnBrk="1" hangingPunct="1">
              <a:buFont typeface="Wingdings" pitchFamily="2" charset="2"/>
              <a:buNone/>
            </a:pPr>
            <a:r>
              <a:rPr lang="en-US" altLang="zh-CN" sz="2400" b="1" dirty="0" smtClean="0">
                <a:ea typeface="宋体" pitchFamily="2" charset="-122"/>
              </a:rPr>
              <a:t>		</a:t>
            </a:r>
            <a:endParaRPr lang="zh-CN" altLang="en-US" sz="2800" b="1" dirty="0" smtClean="0">
              <a:ea typeface="宋体" pitchFamily="2" charset="-122"/>
            </a:endParaRPr>
          </a:p>
        </p:txBody>
      </p:sp>
      <p:sp>
        <p:nvSpPr>
          <p:cNvPr id="4" name="标题 3"/>
          <p:cNvSpPr>
            <a:spLocks noGrp="1"/>
          </p:cNvSpPr>
          <p:nvPr>
            <p:ph type="title"/>
          </p:nvPr>
        </p:nvSpPr>
        <p:spPr/>
        <p:txBody>
          <a:bodyPr/>
          <a:lstStyle/>
          <a:p>
            <a:endParaRPr lang="zh-CN"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0">
                                            <p:txEl>
                                              <p:pRg st="2" end="2"/>
                                            </p:txEl>
                                          </p:spTgt>
                                        </p:tgtEl>
                                        <p:attrNameLst>
                                          <p:attrName>style.visibility</p:attrName>
                                        </p:attrNameLst>
                                      </p:cBhvr>
                                      <p:to>
                                        <p:strVal val="visible"/>
                                      </p:to>
                                    </p:set>
                                    <p:anim calcmode="lin" valueType="num">
                                      <p:cBhvr additive="base">
                                        <p:cTn id="7" dur="5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0">
                                            <p:txEl>
                                              <p:pRg st="3" end="3"/>
                                            </p:txEl>
                                          </p:spTgt>
                                        </p:tgtEl>
                                        <p:attrNameLst>
                                          <p:attrName>style.visibility</p:attrName>
                                        </p:attrNameLst>
                                      </p:cBhvr>
                                      <p:to>
                                        <p:strVal val="visible"/>
                                      </p:to>
                                    </p:set>
                                    <p:anim calcmode="lin" valueType="num">
                                      <p:cBhvr additive="base">
                                        <p:cTn id="13" dur="5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0">
                                            <p:txEl>
                                              <p:pRg st="4" end="4"/>
                                            </p:txEl>
                                          </p:spTgt>
                                        </p:tgtEl>
                                        <p:attrNameLst>
                                          <p:attrName>style.visibility</p:attrName>
                                        </p:attrNameLst>
                                      </p:cBhvr>
                                      <p:to>
                                        <p:strVal val="visible"/>
                                      </p:to>
                                    </p:set>
                                    <p:anim calcmode="lin" valueType="num">
                                      <p:cBhvr additive="base">
                                        <p:cTn id="19" dur="5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0">
                                            <p:txEl>
                                              <p:pRg st="5" end="5"/>
                                            </p:txEl>
                                          </p:spTgt>
                                        </p:tgtEl>
                                        <p:attrNameLst>
                                          <p:attrName>style.visibility</p:attrName>
                                        </p:attrNameLst>
                                      </p:cBhvr>
                                      <p:to>
                                        <p:strVal val="visible"/>
                                      </p:to>
                                    </p:set>
                                    <p:anim calcmode="lin" valueType="num">
                                      <p:cBhvr additive="base">
                                        <p:cTn id="25" dur="5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890">
                                            <p:txEl>
                                              <p:pRg st="6" end="6"/>
                                            </p:txEl>
                                          </p:spTgt>
                                        </p:tgtEl>
                                        <p:attrNameLst>
                                          <p:attrName>style.visibility</p:attrName>
                                        </p:attrNameLst>
                                      </p:cBhvr>
                                      <p:to>
                                        <p:strVal val="visible"/>
                                      </p:to>
                                    </p:set>
                                    <p:anim calcmode="lin" valueType="num">
                                      <p:cBhvr additive="base">
                                        <p:cTn id="31" dur="500" fill="hold"/>
                                        <p:tgtEl>
                                          <p:spTgt spid="3789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2276872"/>
            <a:ext cx="8229600" cy="3849291"/>
          </a:xfrm>
        </p:spPr>
        <p:txBody>
          <a:bodyPr/>
          <a:lstStyle/>
          <a:p>
            <a:pPr eaLnBrk="1" hangingPunct="1">
              <a:lnSpc>
                <a:spcPct val="80000"/>
              </a:lnSpc>
              <a:buNone/>
            </a:pPr>
            <a:r>
              <a:rPr lang="zh-CN" altLang="en-US" sz="2800" b="1" dirty="0" smtClean="0">
                <a:solidFill>
                  <a:srgbClr val="FF0000"/>
                </a:solidFill>
                <a:latin typeface="宋体" pitchFamily="2" charset="-122"/>
                <a:ea typeface="宋体" pitchFamily="2" charset="-122"/>
              </a:rPr>
              <a:t>（二）要有用人之术</a:t>
            </a:r>
          </a:p>
          <a:p>
            <a:pPr eaLnBrk="1" hangingPunct="1">
              <a:lnSpc>
                <a:spcPct val="80000"/>
              </a:lnSpc>
              <a:buNone/>
            </a:pP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1.</a:t>
            </a:r>
            <a:r>
              <a:rPr lang="zh-CN" altLang="en-US" sz="2400" dirty="0" smtClean="0">
                <a:latin typeface="宋体" pitchFamily="2" charset="-122"/>
                <a:ea typeface="宋体" pitchFamily="2" charset="-122"/>
              </a:rPr>
              <a:t>任人唯贤，德才兼备</a:t>
            </a:r>
          </a:p>
          <a:p>
            <a:pPr eaLnBrk="1" hangingPunct="1">
              <a:lnSpc>
                <a:spcPct val="80000"/>
              </a:lnSpc>
              <a:buNone/>
            </a:pPr>
            <a:r>
              <a:rPr lang="zh-CN" altLang="en-US" sz="2400" dirty="0" smtClean="0">
                <a:latin typeface="宋体" pitchFamily="2" charset="-122"/>
                <a:ea typeface="宋体" pitchFamily="2" charset="-122"/>
              </a:rPr>
              <a:t>    君子之交淡如水</a:t>
            </a:r>
          </a:p>
          <a:p>
            <a:pPr eaLnBrk="1" hangingPunct="1">
              <a:lnSpc>
                <a:spcPct val="80000"/>
              </a:lnSpc>
              <a:buNone/>
            </a:pPr>
            <a:r>
              <a:rPr lang="zh-CN" altLang="en-US" sz="2400" dirty="0" smtClean="0">
                <a:latin typeface="宋体" pitchFamily="2" charset="-122"/>
                <a:ea typeface="宋体" pitchFamily="2" charset="-122"/>
              </a:rPr>
              <a:t>      深知莫深交</a:t>
            </a:r>
            <a:endParaRPr lang="en-US" altLang="zh-CN" sz="2400" dirty="0" smtClean="0">
              <a:latin typeface="宋体" pitchFamily="2" charset="-122"/>
              <a:ea typeface="宋体" pitchFamily="2" charset="-122"/>
            </a:endParaRPr>
          </a:p>
          <a:p>
            <a:pPr eaLnBrk="1" hangingPunct="1">
              <a:lnSpc>
                <a:spcPct val="80000"/>
              </a:lnSpc>
              <a:buNone/>
            </a:pP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2.</a:t>
            </a:r>
            <a:r>
              <a:rPr lang="zh-CN" altLang="en-US" sz="2400" dirty="0" smtClean="0">
                <a:latin typeface="宋体" pitchFamily="2" charset="-122"/>
                <a:ea typeface="宋体" pitchFamily="2" charset="-122"/>
              </a:rPr>
              <a:t>量才适用，扬长避短</a:t>
            </a:r>
          </a:p>
          <a:p>
            <a:pPr eaLnBrk="1" hangingPunct="1">
              <a:lnSpc>
                <a:spcPct val="80000"/>
              </a:lnSpc>
              <a:buNone/>
            </a:pPr>
            <a:r>
              <a:rPr lang="zh-CN" altLang="en-US" sz="2400" dirty="0" smtClean="0">
                <a:latin typeface="宋体" pitchFamily="2" charset="-122"/>
                <a:ea typeface="宋体" pitchFamily="2" charset="-122"/>
              </a:rPr>
              <a:t>    富兰克林说：宝贝放错了地方就是废物。</a:t>
            </a:r>
            <a:endParaRPr lang="en-US" altLang="zh-CN" sz="2400" dirty="0" smtClean="0">
              <a:latin typeface="宋体" pitchFamily="2" charset="-122"/>
              <a:ea typeface="宋体" pitchFamily="2" charset="-122"/>
            </a:endParaRPr>
          </a:p>
          <a:p>
            <a:pPr eaLnBrk="1" hangingPunct="1">
              <a:buNone/>
            </a:pP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3.</a:t>
            </a:r>
            <a:r>
              <a:rPr lang="zh-CN" altLang="en-US" sz="2400" dirty="0" smtClean="0">
                <a:latin typeface="宋体" pitchFamily="2" charset="-122"/>
                <a:ea typeface="宋体" pitchFamily="2" charset="-122"/>
              </a:rPr>
              <a:t>信任授权，放手使用</a:t>
            </a:r>
          </a:p>
          <a:p>
            <a:pPr eaLnBrk="1" hangingPunct="1">
              <a:buNone/>
            </a:pP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4.</a:t>
            </a:r>
            <a:r>
              <a:rPr lang="zh-CN" altLang="en-US" sz="2400" dirty="0" smtClean="0">
                <a:latin typeface="宋体" pitchFamily="2" charset="-122"/>
                <a:ea typeface="宋体" pitchFamily="2" charset="-122"/>
              </a:rPr>
              <a:t>提携新人，用当其时</a:t>
            </a:r>
          </a:p>
          <a:p>
            <a:pPr eaLnBrk="1" hangingPunct="1">
              <a:buFont typeface="Wingdings" pitchFamily="2" charset="2"/>
              <a:buNone/>
            </a:pPr>
            <a:endParaRPr lang="en-US" altLang="zh-CN" sz="4000" b="1" dirty="0" smtClean="0">
              <a:latin typeface="隶书" pitchFamily="49" charset="-122"/>
              <a:ea typeface="隶书" pitchFamily="49" charset="-122"/>
            </a:endParaRPr>
          </a:p>
        </p:txBody>
      </p:sp>
      <p:sp>
        <p:nvSpPr>
          <p:cNvPr id="4" name="标题 3"/>
          <p:cNvSpPr>
            <a:spLocks noGrp="1"/>
          </p:cNvSpPr>
          <p:nvPr>
            <p:ph type="title"/>
          </p:nvPr>
        </p:nvSpPr>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2204864"/>
            <a:ext cx="8229600" cy="3921299"/>
          </a:xfrm>
        </p:spPr>
        <p:txBody>
          <a:bodyPr/>
          <a:lstStyle/>
          <a:p>
            <a:pPr eaLnBrk="1" hangingPunct="1">
              <a:buFont typeface="Wingdings" pitchFamily="2" charset="2"/>
              <a:buNone/>
            </a:pPr>
            <a:r>
              <a:rPr lang="zh-CN" altLang="en-US" sz="2800" b="1" dirty="0" smtClean="0">
                <a:solidFill>
                  <a:srgbClr val="FF0000"/>
                </a:solidFill>
                <a:latin typeface="宋体" pitchFamily="2" charset="-122"/>
                <a:ea typeface="宋体" pitchFamily="2" charset="-122"/>
              </a:rPr>
              <a:t>（三）要有育人之方</a:t>
            </a:r>
          </a:p>
          <a:p>
            <a:pPr eaLnBrk="1" hangingPunct="1">
              <a:buFont typeface="Wingdings" pitchFamily="2" charset="2"/>
              <a:buNone/>
            </a:pPr>
            <a:r>
              <a:rPr lang="zh-CN" altLang="en-US" sz="2400" dirty="0" smtClean="0">
                <a:latin typeface="宋体" pitchFamily="2" charset="-122"/>
                <a:ea typeface="宋体" pitchFamily="2" charset="-122"/>
              </a:rPr>
              <a:t>   </a:t>
            </a:r>
            <a:endParaRPr lang="en-US" altLang="zh-CN" sz="2400" dirty="0" smtClean="0">
              <a:latin typeface="宋体" pitchFamily="2" charset="-122"/>
              <a:ea typeface="宋体" pitchFamily="2" charset="-122"/>
            </a:endParaRPr>
          </a:p>
          <a:p>
            <a:pPr eaLnBrk="1" hangingPunct="1">
              <a:buFont typeface="Wingdings" pitchFamily="2" charset="2"/>
              <a:buNone/>
            </a:pP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基本方法和途径：</a:t>
            </a:r>
          </a:p>
          <a:p>
            <a:pPr eaLnBrk="1" hangingPunct="1">
              <a:buFont typeface="Wingdings" pitchFamily="2" charset="2"/>
              <a:buNone/>
            </a:pPr>
            <a:r>
              <a:rPr lang="zh-CN" altLang="en-US" sz="2400" dirty="0" smtClean="0">
                <a:latin typeface="宋体" pitchFamily="2" charset="-122"/>
                <a:ea typeface="宋体" pitchFamily="2" charset="-122"/>
              </a:rPr>
              <a:t>    一是加强理论培训，提高理论素质；</a:t>
            </a:r>
          </a:p>
          <a:p>
            <a:pPr eaLnBrk="1" hangingPunct="1">
              <a:buFont typeface="Wingdings" pitchFamily="2" charset="2"/>
              <a:buNone/>
            </a:pPr>
            <a:r>
              <a:rPr lang="zh-CN" altLang="en-US" sz="2400" dirty="0" smtClean="0">
                <a:latin typeface="宋体" pitchFamily="2" charset="-122"/>
                <a:ea typeface="宋体" pitchFamily="2" charset="-122"/>
              </a:rPr>
              <a:t>    二是加强实践锻炼，提高实际工作能力。</a:t>
            </a:r>
          </a:p>
        </p:txBody>
      </p:sp>
      <p:sp>
        <p:nvSpPr>
          <p:cNvPr id="4" name="标题 3"/>
          <p:cNvSpPr>
            <a:spLocks noGrp="1"/>
          </p:cNvSpPr>
          <p:nvPr>
            <p:ph type="title"/>
          </p:nvPr>
        </p:nvSpPr>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1259770" y="344488"/>
            <a:ext cx="7427030" cy="579437"/>
          </a:xfrm>
        </p:spPr>
        <p:txBody>
          <a:bodyPr>
            <a:normAutofit fontScale="90000"/>
          </a:bodyPr>
          <a:lstStyle/>
          <a:p>
            <a:pPr>
              <a:defRPr/>
            </a:pPr>
            <a:r>
              <a:rPr lang="zh-CN" altLang="en-US" sz="3600" b="1" dirty="0" smtClean="0">
                <a:effectLst>
                  <a:outerShdw blurRad="38100" dist="38100" dir="2700000" algn="tl">
                    <a:srgbClr val="C0C0C0"/>
                  </a:outerShdw>
                </a:effectLst>
                <a:ea typeface="宋体" pitchFamily="2" charset="-122"/>
              </a:rPr>
              <a:t>规则八：关心下属</a:t>
            </a:r>
          </a:p>
        </p:txBody>
      </p:sp>
      <p:sp>
        <p:nvSpPr>
          <p:cNvPr id="70659" name="Rectangle 3"/>
          <p:cNvSpPr>
            <a:spLocks noGrp="1" noChangeArrowheads="1"/>
          </p:cNvSpPr>
          <p:nvPr>
            <p:ph idx="1"/>
          </p:nvPr>
        </p:nvSpPr>
        <p:spPr>
          <a:xfrm>
            <a:off x="990600" y="2133600"/>
            <a:ext cx="6705600" cy="4114800"/>
          </a:xfrm>
        </p:spPr>
        <p:txBody>
          <a:bodyPr/>
          <a:lstStyle/>
          <a:p>
            <a:r>
              <a:rPr lang="zh-CN" altLang="en-US" sz="2400" b="1" dirty="0" smtClean="0">
                <a:ea typeface="楷体_GB2312" pitchFamily="49" charset="-122"/>
              </a:rPr>
              <a:t>误区：</a:t>
            </a:r>
          </a:p>
          <a:p>
            <a:pPr lvl="1"/>
            <a:r>
              <a:rPr lang="zh-CN" altLang="en-US" sz="2400" dirty="0" smtClean="0">
                <a:ea typeface="楷体_GB2312" pitchFamily="49" charset="-122"/>
              </a:rPr>
              <a:t>把关心等同于小恩小惠</a:t>
            </a:r>
          </a:p>
          <a:p>
            <a:pPr lvl="1"/>
            <a:r>
              <a:rPr lang="zh-CN" altLang="en-US" sz="2400" dirty="0" smtClean="0">
                <a:ea typeface="楷体_GB2312" pitchFamily="49" charset="-122"/>
              </a:rPr>
              <a:t>对下属许诺空头支票</a:t>
            </a:r>
          </a:p>
          <a:p>
            <a:pPr lvl="1"/>
            <a:r>
              <a:rPr lang="zh-CN" altLang="en-US" sz="2400" dirty="0" smtClean="0">
                <a:ea typeface="楷体_GB2312" pitchFamily="49" charset="-122"/>
              </a:rPr>
              <a:t>认为关心下属的工作就是关心下属</a:t>
            </a:r>
          </a:p>
          <a:p>
            <a:pPr lvl="1"/>
            <a:r>
              <a:rPr lang="zh-CN" altLang="en-US" sz="2400" dirty="0" smtClean="0">
                <a:ea typeface="楷体_GB2312" pitchFamily="49" charset="-122"/>
              </a:rPr>
              <a:t>不能一碗水端平</a:t>
            </a:r>
          </a:p>
          <a:p>
            <a:pPr lvl="1"/>
            <a:r>
              <a:rPr lang="zh-CN" altLang="en-US" sz="2400" dirty="0" smtClean="0">
                <a:ea typeface="楷体_GB2312" pitchFamily="49" charset="-122"/>
              </a:rPr>
              <a:t>认为关心下属就是对下属有求必应</a:t>
            </a:r>
          </a:p>
          <a:p>
            <a:pPr lvl="1"/>
            <a:r>
              <a:rPr lang="zh-CN" altLang="en-US" sz="2400" dirty="0" smtClean="0">
                <a:ea typeface="楷体_GB2312" pitchFamily="49" charset="-122"/>
              </a:rPr>
              <a:t>关心下属就是不批评下属</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259770" y="460375"/>
            <a:ext cx="7427030" cy="520700"/>
          </a:xfrm>
        </p:spPr>
        <p:txBody>
          <a:bodyPr>
            <a:normAutofit fontScale="90000"/>
          </a:bodyPr>
          <a:lstStyle/>
          <a:p>
            <a:pPr>
              <a:defRPr/>
            </a:pPr>
            <a:r>
              <a:rPr lang="zh-CN" altLang="en-US" sz="3600" b="1" dirty="0" smtClean="0">
                <a:effectLst>
                  <a:outerShdw blurRad="38100" dist="38100" dir="2700000" algn="tl">
                    <a:srgbClr val="C0C0C0"/>
                  </a:outerShdw>
                </a:effectLst>
                <a:ea typeface="宋体" pitchFamily="2" charset="-122"/>
              </a:rPr>
              <a:t>如何关心下属</a:t>
            </a:r>
          </a:p>
        </p:txBody>
      </p:sp>
      <p:sp>
        <p:nvSpPr>
          <p:cNvPr id="71683" name="Rectangle 3"/>
          <p:cNvSpPr>
            <a:spLocks noGrp="1" noChangeArrowheads="1"/>
          </p:cNvSpPr>
          <p:nvPr>
            <p:ph idx="1"/>
          </p:nvPr>
        </p:nvSpPr>
        <p:spPr>
          <a:xfrm>
            <a:off x="323850" y="2060575"/>
            <a:ext cx="8229600" cy="4525963"/>
          </a:xfrm>
        </p:spPr>
        <p:txBody>
          <a:bodyPr/>
          <a:lstStyle/>
          <a:p>
            <a:r>
              <a:rPr lang="zh-CN" altLang="en-US" sz="2800" b="1" smtClean="0">
                <a:latin typeface="宋体" pitchFamily="2" charset="-122"/>
                <a:ea typeface="宋体" pitchFamily="2" charset="-122"/>
              </a:rPr>
              <a:t>让下属感觉到你在关心他/她</a:t>
            </a:r>
          </a:p>
          <a:p>
            <a:r>
              <a:rPr lang="zh-CN" altLang="en-US" sz="2800" b="1" smtClean="0">
                <a:latin typeface="宋体" pitchFamily="2" charset="-122"/>
                <a:ea typeface="宋体" pitchFamily="2" charset="-122"/>
              </a:rPr>
              <a:t>成本高的别做</a:t>
            </a:r>
          </a:p>
          <a:p>
            <a:r>
              <a:rPr lang="zh-CN" altLang="en-US" sz="2800" b="1" smtClean="0">
                <a:latin typeface="宋体" pitchFamily="2" charset="-122"/>
                <a:ea typeface="宋体" pitchFamily="2" charset="-122"/>
              </a:rPr>
              <a:t>不能完全控制的少做</a:t>
            </a:r>
          </a:p>
          <a:p>
            <a:r>
              <a:rPr lang="zh-CN" altLang="en-US" sz="2800" b="1" smtClean="0">
                <a:latin typeface="宋体" pitchFamily="2" charset="-122"/>
                <a:ea typeface="宋体" pitchFamily="2" charset="-122"/>
              </a:rPr>
              <a:t>关心下属与组织目标一致的需求，对不合理的需求要加以引导</a:t>
            </a:r>
          </a:p>
          <a:p>
            <a:r>
              <a:rPr lang="zh-CN" altLang="en-US" sz="2800" b="1" smtClean="0">
                <a:latin typeface="宋体" pitchFamily="2" charset="-122"/>
                <a:ea typeface="宋体" pitchFamily="2" charset="-122"/>
              </a:rPr>
              <a:t>让员工感到是你在关心下属，而不是组织规定的</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971550" y="3340100"/>
            <a:ext cx="7467600" cy="1376363"/>
          </a:xfrm>
          <a:prstGeom prst="rect">
            <a:avLst/>
          </a:prstGeom>
          <a:noFill/>
          <a:ln w="9525">
            <a:noFill/>
            <a:miter lim="800000"/>
            <a:headEnd/>
            <a:tailEnd/>
          </a:ln>
        </p:spPr>
        <p:txBody>
          <a:bodyPr>
            <a:spAutoFit/>
          </a:bodyPr>
          <a:lstStyle/>
          <a:p>
            <a:pPr>
              <a:lnSpc>
                <a:spcPct val="160000"/>
              </a:lnSpc>
            </a:pPr>
            <a:r>
              <a:rPr lang="en-US" altLang="zh-CN" b="1">
                <a:ea typeface="楷体_GB2312" pitchFamily="49" charset="-122"/>
              </a:rPr>
              <a:t>              </a:t>
            </a:r>
            <a:r>
              <a:rPr lang="zh-CN" altLang="en-US" sz="2800" b="1">
                <a:solidFill>
                  <a:srgbClr val="FF0000"/>
                </a:solidFill>
                <a:ea typeface="楷体_GB2312" pitchFamily="49" charset="-122"/>
              </a:rPr>
              <a:t>领导力不是简单的通过一堂课就能得到和提高，它是通过一段“旅程”才能得到的。</a:t>
            </a:r>
          </a:p>
        </p:txBody>
      </p:sp>
      <p:sp>
        <p:nvSpPr>
          <p:cNvPr id="72707" name="Text Box 5"/>
          <p:cNvSpPr txBox="1">
            <a:spLocks noChangeArrowheads="1"/>
          </p:cNvSpPr>
          <p:nvPr/>
        </p:nvSpPr>
        <p:spPr bwMode="auto">
          <a:xfrm>
            <a:off x="250825" y="2349500"/>
            <a:ext cx="4740275" cy="646113"/>
          </a:xfrm>
          <a:prstGeom prst="rect">
            <a:avLst/>
          </a:prstGeom>
          <a:noFill/>
          <a:ln w="9525">
            <a:noFill/>
            <a:miter lim="800000"/>
            <a:headEnd/>
            <a:tailEnd/>
          </a:ln>
        </p:spPr>
        <p:txBody>
          <a:bodyPr>
            <a:spAutoFit/>
          </a:bodyPr>
          <a:lstStyle/>
          <a:p>
            <a:r>
              <a:rPr lang="zh-CN" altLang="en-US" sz="3600" b="1">
                <a:ea typeface="黑体" pitchFamily="49" charset="-122"/>
              </a:rPr>
              <a:t>需要说明的是：</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bwMode="auto">
          <a:xfrm>
            <a:off x="899592" y="3501008"/>
            <a:ext cx="7992888" cy="580182"/>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None/>
            </a:pPr>
            <a:r>
              <a:rPr lang="zh-CN" altLang="en-US" sz="5400" b="1" dirty="0" smtClean="0">
                <a:solidFill>
                  <a:srgbClr val="FF0000"/>
                </a:solidFill>
                <a:ea typeface="宋体" pitchFamily="2" charset="-122"/>
              </a:rPr>
              <a:t>所有管理实施的起始点</a:t>
            </a:r>
            <a:endParaRPr lang="en-US" altLang="zh-CN" sz="5400" b="1" dirty="0" smtClean="0">
              <a:solidFill>
                <a:srgbClr val="FF0000"/>
              </a:solidFill>
              <a:ea typeface="宋体" pitchFamily="2" charset="-122"/>
            </a:endParaRPr>
          </a:p>
          <a:p>
            <a:pPr>
              <a:lnSpc>
                <a:spcPct val="80000"/>
              </a:lnSpc>
              <a:buNone/>
            </a:pPr>
            <a:r>
              <a:rPr lang="en-US" altLang="zh-CN" sz="5400" dirty="0" smtClean="0">
                <a:solidFill>
                  <a:srgbClr val="FF0000"/>
                </a:solidFill>
                <a:ea typeface="宋体" pitchFamily="2" charset="-122"/>
              </a:rPr>
              <a:t>				       ----</a:t>
            </a:r>
            <a:r>
              <a:rPr lang="zh-CN" altLang="en-US" sz="5400" dirty="0" smtClean="0">
                <a:solidFill>
                  <a:srgbClr val="FF0000"/>
                </a:solidFill>
                <a:ea typeface="宋体" pitchFamily="2" charset="-122"/>
              </a:rPr>
              <a:t>计划</a:t>
            </a:r>
            <a:endParaRPr lang="zh-CN" altLang="en-US" sz="5400" dirty="0">
              <a:solidFill>
                <a:srgbClr val="FF0000"/>
              </a:solidFill>
              <a:ea typeface="宋体" pitchFamily="2" charset="-122"/>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lstStyle/>
          <a:p>
            <a:pPr>
              <a:defRPr/>
            </a:pPr>
            <a:r>
              <a:rPr lang="zh-CN" altLang="en-US" sz="3200" b="1" dirty="0" smtClean="0">
                <a:ea typeface="宋体" pitchFamily="2" charset="-122"/>
              </a:rPr>
              <a:t>制定计划的好处</a:t>
            </a:r>
          </a:p>
        </p:txBody>
      </p:sp>
      <p:sp>
        <p:nvSpPr>
          <p:cNvPr id="111619" name="Rectangle 3"/>
          <p:cNvSpPr>
            <a:spLocks noGrp="1" noChangeArrowheads="1"/>
          </p:cNvSpPr>
          <p:nvPr>
            <p:ph type="body" idx="1"/>
          </p:nvPr>
        </p:nvSpPr>
        <p:spPr>
          <a:xfrm>
            <a:off x="1619250" y="2204864"/>
            <a:ext cx="8229600" cy="4094336"/>
          </a:xfrm>
        </p:spPr>
        <p:txBody>
          <a:bodyPr/>
          <a:lstStyle/>
          <a:p>
            <a:pPr marL="609600" indent="-609600" eaLnBrk="1" hangingPunct="1">
              <a:buFontTx/>
              <a:buAutoNum type="arabicPeriod"/>
              <a:defRPr/>
            </a:pPr>
            <a:r>
              <a:rPr lang="zh-CN" altLang="en-US" sz="2800" dirty="0" smtClean="0">
                <a:ea typeface="楷体_GB2312" pitchFamily="49" charset="-122"/>
              </a:rPr>
              <a:t>明确目标</a:t>
            </a:r>
          </a:p>
          <a:p>
            <a:pPr marL="609600" indent="-609600" eaLnBrk="1" hangingPunct="1">
              <a:buFontTx/>
              <a:buAutoNum type="arabicPeriod"/>
              <a:defRPr/>
            </a:pPr>
            <a:r>
              <a:rPr lang="zh-CN" altLang="en-US" sz="2800" dirty="0" smtClean="0">
                <a:ea typeface="楷体_GB2312" pitchFamily="49" charset="-122"/>
              </a:rPr>
              <a:t>安排和协调人力资源</a:t>
            </a:r>
          </a:p>
          <a:p>
            <a:pPr marL="609600" indent="-609600" eaLnBrk="1" hangingPunct="1">
              <a:buFontTx/>
              <a:buAutoNum type="arabicPeriod"/>
              <a:defRPr/>
            </a:pPr>
            <a:r>
              <a:rPr lang="zh-CN" altLang="en-US" sz="2800" dirty="0" smtClean="0">
                <a:ea typeface="楷体_GB2312" pitchFamily="49" charset="-122"/>
              </a:rPr>
              <a:t>更充分地利用资源</a:t>
            </a:r>
          </a:p>
          <a:p>
            <a:pPr marL="609600" indent="-609600" eaLnBrk="1" hangingPunct="1">
              <a:buFontTx/>
              <a:buAutoNum type="arabicPeriod"/>
              <a:defRPr/>
            </a:pPr>
            <a:r>
              <a:rPr lang="zh-CN" altLang="en-US" sz="2800" dirty="0" smtClean="0">
                <a:ea typeface="楷体_GB2312" pitchFamily="49" charset="-122"/>
              </a:rPr>
              <a:t>增强团队的工作效能</a:t>
            </a:r>
          </a:p>
          <a:p>
            <a:pPr marL="609600" indent="-609600" eaLnBrk="1" hangingPunct="1">
              <a:buFontTx/>
              <a:buAutoNum type="arabicPeriod"/>
              <a:defRPr/>
            </a:pPr>
            <a:r>
              <a:rPr lang="zh-CN" altLang="en-US" sz="2800" dirty="0" smtClean="0">
                <a:ea typeface="楷体_GB2312" pitchFamily="49" charset="-122"/>
              </a:rPr>
              <a:t>加强对任务的控制</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a:defRPr/>
            </a:pPr>
            <a:r>
              <a:rPr lang="zh-CN" altLang="en-US" sz="3200" b="1" dirty="0" smtClean="0">
                <a:ea typeface="宋体" pitchFamily="2" charset="-122"/>
              </a:rPr>
              <a:t>如何制定计划</a:t>
            </a:r>
          </a:p>
        </p:txBody>
      </p:sp>
      <p:sp>
        <p:nvSpPr>
          <p:cNvPr id="112643" name="Rectangle 3"/>
          <p:cNvSpPr>
            <a:spLocks noGrp="1" noChangeArrowheads="1"/>
          </p:cNvSpPr>
          <p:nvPr>
            <p:ph type="body" idx="1"/>
          </p:nvPr>
        </p:nvSpPr>
        <p:spPr>
          <a:xfrm>
            <a:off x="755650" y="2348880"/>
            <a:ext cx="7499350" cy="3805858"/>
          </a:xfrm>
        </p:spPr>
        <p:txBody>
          <a:bodyPr/>
          <a:lstStyle/>
          <a:p>
            <a:pPr eaLnBrk="1" hangingPunct="1">
              <a:defRPr/>
            </a:pPr>
            <a:r>
              <a:rPr lang="zh-CN" altLang="en-US" sz="2800" dirty="0" smtClean="0">
                <a:latin typeface="宋体" pitchFamily="2" charset="-122"/>
                <a:ea typeface="宋体" pitchFamily="2" charset="-122"/>
              </a:rPr>
              <a:t>作为主管，以你目前手头的工作，或即将进行的工作为例，制定一个工作计划。</a:t>
            </a:r>
          </a:p>
          <a:p>
            <a:pPr eaLnBrk="1" hangingPunct="1">
              <a:defRPr/>
            </a:pPr>
            <a:r>
              <a:rPr lang="zh-CN" altLang="en-US" sz="2800" dirty="0" smtClean="0">
                <a:latin typeface="宋体" pitchFamily="2" charset="-122"/>
                <a:ea typeface="宋体" pitchFamily="2" charset="-122"/>
              </a:rPr>
              <a:t>制定计划的过程中，你需要考虑哪些具体因素？</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Box 13"/>
          <p:cNvSpPr txBox="1">
            <a:spLocks noChangeArrowheads="1"/>
          </p:cNvSpPr>
          <p:nvPr/>
        </p:nvSpPr>
        <p:spPr bwMode="auto">
          <a:xfrm>
            <a:off x="357188" y="1643063"/>
            <a:ext cx="4214812" cy="4500562"/>
          </a:xfrm>
          <a:prstGeom prst="rect">
            <a:avLst/>
          </a:prstGeom>
          <a:noFill/>
          <a:ln w="9525">
            <a:noFill/>
            <a:miter lim="800000"/>
            <a:headEnd/>
            <a:tailEnd/>
          </a:ln>
        </p:spPr>
        <p:txBody>
          <a:bodyPr/>
          <a:lstStyle/>
          <a:p>
            <a:pPr>
              <a:lnSpc>
                <a:spcPts val="5400"/>
              </a:lnSpc>
              <a:buFont typeface="Wingdings" pitchFamily="2" charset="2"/>
              <a:buChar char="ü"/>
            </a:pPr>
            <a:r>
              <a:rPr lang="zh-CN" altLang="en-US" sz="2800" dirty="0">
                <a:latin typeface="宋体" pitchFamily="2" charset="-122"/>
              </a:rPr>
              <a:t>不断创新</a:t>
            </a:r>
            <a:r>
              <a:rPr lang="en-US" altLang="zh-CN" sz="2800" dirty="0" smtClean="0">
                <a:latin typeface="宋体" pitchFamily="2" charset="-122"/>
              </a:rPr>
              <a:t>——</a:t>
            </a:r>
            <a:endParaRPr lang="en-US" altLang="zh-CN" sz="2800" dirty="0">
              <a:latin typeface="宋体" pitchFamily="2" charset="-122"/>
            </a:endParaRPr>
          </a:p>
          <a:p>
            <a:pPr>
              <a:lnSpc>
                <a:spcPts val="6000"/>
              </a:lnSpc>
              <a:buFont typeface="Wingdings" pitchFamily="2" charset="2"/>
              <a:buChar char="ü"/>
            </a:pPr>
            <a:r>
              <a:rPr lang="zh-CN" altLang="en-US" sz="2800" dirty="0">
                <a:latin typeface="宋体" pitchFamily="2" charset="-122"/>
              </a:rPr>
              <a:t>终生学习</a:t>
            </a:r>
            <a:r>
              <a:rPr lang="en-US" altLang="zh-CN" sz="2800" dirty="0" smtClean="0">
                <a:latin typeface="宋体" pitchFamily="2" charset="-122"/>
              </a:rPr>
              <a:t>——</a:t>
            </a:r>
            <a:endParaRPr lang="en-US" altLang="zh-CN" sz="2800" dirty="0">
              <a:latin typeface="宋体" pitchFamily="2" charset="-122"/>
            </a:endParaRPr>
          </a:p>
          <a:p>
            <a:pPr>
              <a:lnSpc>
                <a:spcPts val="6000"/>
              </a:lnSpc>
              <a:buFont typeface="Wingdings" pitchFamily="2" charset="2"/>
              <a:buChar char="ü"/>
            </a:pPr>
            <a:r>
              <a:rPr lang="zh-CN" altLang="en-US" sz="2800" dirty="0">
                <a:latin typeface="宋体" pitchFamily="2" charset="-122"/>
              </a:rPr>
              <a:t>高能高效</a:t>
            </a:r>
            <a:r>
              <a:rPr lang="en-US" altLang="zh-CN" sz="2800" dirty="0" smtClean="0">
                <a:latin typeface="宋体" pitchFamily="2" charset="-122"/>
              </a:rPr>
              <a:t>——</a:t>
            </a:r>
            <a:endParaRPr lang="en-US" altLang="zh-CN" sz="2800" dirty="0">
              <a:latin typeface="宋体" pitchFamily="2" charset="-122"/>
            </a:endParaRPr>
          </a:p>
        </p:txBody>
      </p:sp>
      <p:pic>
        <p:nvPicPr>
          <p:cNvPr id="16392" name="Picture 15" descr="C:\Documents and Settings\Administrator\桌面\大参林广告进社区.jpg"/>
          <p:cNvPicPr>
            <a:picLocks noChangeAspect="1" noChangeArrowheads="1"/>
          </p:cNvPicPr>
          <p:nvPr/>
        </p:nvPicPr>
        <p:blipFill>
          <a:blip r:embed="rId2" cstate="print"/>
          <a:srcRect/>
          <a:stretch>
            <a:fillRect/>
          </a:stretch>
        </p:blipFill>
        <p:spPr bwMode="auto">
          <a:xfrm>
            <a:off x="4786313" y="1571625"/>
            <a:ext cx="4000500"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pPr>
              <a:defRPr/>
            </a:pPr>
            <a:r>
              <a:rPr lang="zh-CN" altLang="en-US" sz="3200" b="1" dirty="0" smtClean="0">
                <a:ea typeface="宋体" pitchFamily="2" charset="-122"/>
              </a:rPr>
              <a:t>制定计划的七个因素</a:t>
            </a:r>
          </a:p>
        </p:txBody>
      </p:sp>
      <p:sp>
        <p:nvSpPr>
          <p:cNvPr id="113667" name="Rectangle 3"/>
          <p:cNvSpPr>
            <a:spLocks noGrp="1" noChangeArrowheads="1"/>
          </p:cNvSpPr>
          <p:nvPr>
            <p:ph type="body" idx="1"/>
          </p:nvPr>
        </p:nvSpPr>
        <p:spPr>
          <a:xfrm>
            <a:off x="1403350" y="1988840"/>
            <a:ext cx="8229600" cy="3949998"/>
          </a:xfrm>
        </p:spPr>
        <p:txBody>
          <a:bodyPr/>
          <a:lstStyle/>
          <a:p>
            <a:pPr marL="609600" indent="-609600" eaLnBrk="1" hangingPunct="1">
              <a:buFontTx/>
              <a:buAutoNum type="arabicPeriod"/>
              <a:defRPr/>
            </a:pPr>
            <a:r>
              <a:rPr lang="zh-CN" altLang="en-US" sz="2800" dirty="0" smtClean="0">
                <a:ea typeface="楷体_GB2312" pitchFamily="49" charset="-122"/>
              </a:rPr>
              <a:t> </a:t>
            </a:r>
          </a:p>
          <a:p>
            <a:pPr marL="609600" indent="-609600" eaLnBrk="1" hangingPunct="1">
              <a:buFontTx/>
              <a:buAutoNum type="arabicPeriod"/>
              <a:defRPr/>
            </a:pPr>
            <a:r>
              <a:rPr lang="zh-CN" altLang="en-US" sz="2800" dirty="0" smtClean="0">
                <a:ea typeface="楷体_GB2312" pitchFamily="49" charset="-122"/>
              </a:rPr>
              <a:t> </a:t>
            </a:r>
          </a:p>
          <a:p>
            <a:pPr marL="609600" indent="-609600" eaLnBrk="1" hangingPunct="1">
              <a:buFontTx/>
              <a:buAutoNum type="arabicPeriod"/>
              <a:defRPr/>
            </a:pPr>
            <a:r>
              <a:rPr lang="zh-CN" altLang="en-US" sz="2800" dirty="0" smtClean="0">
                <a:ea typeface="楷体_GB2312" pitchFamily="49" charset="-122"/>
              </a:rPr>
              <a:t> </a:t>
            </a:r>
          </a:p>
          <a:p>
            <a:pPr marL="609600" indent="-609600" eaLnBrk="1" hangingPunct="1">
              <a:buFontTx/>
              <a:buAutoNum type="arabicPeriod"/>
              <a:defRPr/>
            </a:pPr>
            <a:r>
              <a:rPr lang="zh-CN" altLang="en-US" sz="2800" dirty="0" smtClean="0">
                <a:ea typeface="楷体_GB2312" pitchFamily="49" charset="-122"/>
              </a:rPr>
              <a:t> </a:t>
            </a:r>
          </a:p>
          <a:p>
            <a:pPr marL="609600" indent="-609600" eaLnBrk="1" hangingPunct="1">
              <a:buFontTx/>
              <a:buAutoNum type="arabicPeriod"/>
              <a:defRPr/>
            </a:pPr>
            <a:r>
              <a:rPr lang="zh-CN" altLang="en-US" sz="2800" dirty="0" smtClean="0">
                <a:ea typeface="楷体_GB2312" pitchFamily="49" charset="-122"/>
              </a:rPr>
              <a:t> </a:t>
            </a:r>
          </a:p>
          <a:p>
            <a:pPr marL="609600" indent="-609600" eaLnBrk="1" hangingPunct="1">
              <a:buFontTx/>
              <a:buAutoNum type="arabicPeriod"/>
              <a:defRPr/>
            </a:pPr>
            <a:r>
              <a:rPr lang="zh-CN" altLang="en-US" sz="2800" dirty="0" smtClean="0">
                <a:ea typeface="楷体_GB2312" pitchFamily="49" charset="-122"/>
              </a:rPr>
              <a:t> </a:t>
            </a:r>
          </a:p>
          <a:p>
            <a:pPr marL="609600" indent="-609600" eaLnBrk="1" hangingPunct="1">
              <a:buFontTx/>
              <a:buAutoNum type="arabicPeriod"/>
              <a:defRPr/>
            </a:pPr>
            <a:r>
              <a:rPr lang="zh-CN" altLang="en-US" sz="2800" dirty="0" smtClean="0">
                <a:ea typeface="楷体_GB2312" pitchFamily="49" charset="-122"/>
              </a:rPr>
              <a:t>  </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pPr>
              <a:defRPr/>
            </a:pPr>
            <a:r>
              <a:rPr lang="zh-CN" altLang="en-US" sz="3200" b="1" dirty="0" smtClean="0">
                <a:ea typeface="宋体" pitchFamily="2" charset="-122"/>
              </a:rPr>
              <a:t>制定计划的七个因素</a:t>
            </a:r>
          </a:p>
        </p:txBody>
      </p:sp>
      <p:sp>
        <p:nvSpPr>
          <p:cNvPr id="114691" name="Rectangle 3"/>
          <p:cNvSpPr>
            <a:spLocks noGrp="1" noChangeArrowheads="1"/>
          </p:cNvSpPr>
          <p:nvPr>
            <p:ph type="body" idx="1"/>
          </p:nvPr>
        </p:nvSpPr>
        <p:spPr>
          <a:xfrm>
            <a:off x="1476375" y="1989138"/>
            <a:ext cx="8229600" cy="4525962"/>
          </a:xfrm>
        </p:spPr>
        <p:txBody>
          <a:bodyPr/>
          <a:lstStyle/>
          <a:p>
            <a:pPr marL="609600" indent="-609600" eaLnBrk="1" hangingPunct="1">
              <a:buNone/>
              <a:defRPr/>
            </a:pPr>
            <a:r>
              <a:rPr lang="zh-CN" altLang="en-US" sz="2800" dirty="0" smtClean="0">
                <a:ea typeface="楷体_GB2312" pitchFamily="49" charset="-122"/>
              </a:rPr>
              <a:t>目标</a:t>
            </a:r>
          </a:p>
          <a:p>
            <a:pPr marL="609600" indent="-609600" eaLnBrk="1" hangingPunct="1">
              <a:buFontTx/>
              <a:buAutoNum type="arabicPeriod"/>
              <a:defRPr/>
            </a:pPr>
            <a:endParaRPr lang="zh-CN" altLang="en-US" sz="2800" dirty="0" smtClean="0">
              <a:ea typeface="楷体_GB2312" pitchFamily="49" charset="-122"/>
            </a:endParaRPr>
          </a:p>
          <a:p>
            <a:pPr marL="609600" indent="-609600" eaLnBrk="1" hangingPunct="1">
              <a:buNone/>
              <a:defRPr/>
            </a:pPr>
            <a:r>
              <a:rPr lang="zh-CN" altLang="en-US" sz="2800" dirty="0" smtClean="0">
                <a:ea typeface="楷体_GB2312" pitchFamily="49" charset="-122"/>
              </a:rPr>
              <a:t>      要达到什么样的预期结果？</a:t>
            </a:r>
          </a:p>
          <a:p>
            <a:pPr marL="609600" indent="-609600" eaLnBrk="1" hangingPunct="1">
              <a:buNone/>
              <a:defRPr/>
            </a:pPr>
            <a:r>
              <a:rPr lang="zh-CN" altLang="en-US" sz="2800" dirty="0" smtClean="0">
                <a:ea typeface="楷体_GB2312" pitchFamily="49" charset="-122"/>
              </a:rPr>
              <a:t>    </a:t>
            </a:r>
            <a:r>
              <a:rPr lang="en-US" altLang="zh-CN" sz="2800" dirty="0" smtClean="0">
                <a:ea typeface="楷体_GB2312" pitchFamily="49" charset="-122"/>
              </a:rPr>
              <a:t>		—</a:t>
            </a:r>
            <a:r>
              <a:rPr lang="zh-CN" altLang="en-US" sz="2800" dirty="0" smtClean="0">
                <a:ea typeface="楷体_GB2312" pitchFamily="49" charset="-122"/>
              </a:rPr>
              <a:t>目标</a:t>
            </a:r>
            <a:r>
              <a:rPr lang="en-US" altLang="zh-CN" sz="2800" dirty="0" smtClean="0">
                <a:ea typeface="楷体_GB2312" pitchFamily="49" charset="-122"/>
              </a:rPr>
              <a:t>=</a:t>
            </a:r>
            <a:r>
              <a:rPr lang="zh-CN" altLang="en-US" sz="2800" dirty="0" smtClean="0">
                <a:ea typeface="楷体_GB2312" pitchFamily="49" charset="-122"/>
              </a:rPr>
              <a:t>愿望？目标</a:t>
            </a:r>
            <a:r>
              <a:rPr lang="en-US" altLang="zh-CN" sz="2800" dirty="0" smtClean="0">
                <a:ea typeface="楷体_GB2312" pitchFamily="49" charset="-122"/>
              </a:rPr>
              <a:t>=</a:t>
            </a:r>
            <a:r>
              <a:rPr lang="zh-CN" altLang="en-US" sz="2800" dirty="0" smtClean="0">
                <a:ea typeface="楷体_GB2312" pitchFamily="49" charset="-122"/>
              </a:rPr>
              <a:t>想法？</a:t>
            </a:r>
          </a:p>
          <a:p>
            <a:pPr marL="609600" indent="-609600" eaLnBrk="1" hangingPunct="1">
              <a:buNone/>
              <a:defRPr/>
            </a:pPr>
            <a:r>
              <a:rPr lang="zh-CN" altLang="en-US" sz="2800" dirty="0" smtClean="0">
                <a:ea typeface="楷体_GB2312" pitchFamily="49" charset="-122"/>
              </a:rPr>
              <a:t>   </a:t>
            </a:r>
            <a:r>
              <a:rPr lang="en-US" altLang="zh-CN" sz="2800" dirty="0" smtClean="0">
                <a:ea typeface="楷体_GB2312" pitchFamily="49" charset="-122"/>
              </a:rPr>
              <a:t>		</a:t>
            </a:r>
            <a:r>
              <a:rPr lang="zh-CN" altLang="en-US" sz="2800" dirty="0" smtClean="0">
                <a:ea typeface="楷体_GB2312" pitchFamily="49" charset="-122"/>
              </a:rPr>
              <a:t> </a:t>
            </a:r>
            <a:r>
              <a:rPr lang="en-US" altLang="zh-CN" sz="2800" dirty="0" smtClean="0">
                <a:ea typeface="楷体_GB2312" pitchFamily="49" charset="-122"/>
              </a:rPr>
              <a:t>—</a:t>
            </a:r>
            <a:r>
              <a:rPr lang="zh-CN" altLang="en-US" sz="2800" dirty="0" smtClean="0">
                <a:ea typeface="楷体_GB2312" pitchFamily="49" charset="-122"/>
              </a:rPr>
              <a:t>制定目标的</a:t>
            </a:r>
            <a:r>
              <a:rPr lang="en-US" altLang="zh-CN" sz="2800" dirty="0" smtClean="0">
                <a:ea typeface="楷体_GB2312" pitchFamily="49" charset="-122"/>
              </a:rPr>
              <a:t>SMART</a:t>
            </a:r>
            <a:r>
              <a:rPr lang="zh-CN" altLang="en-US" sz="2800" dirty="0" smtClean="0">
                <a:ea typeface="楷体_GB2312" pitchFamily="49" charset="-122"/>
              </a:rPr>
              <a:t>原则</a:t>
            </a:r>
          </a:p>
          <a:p>
            <a:pPr marL="609600" indent="-609600" eaLnBrk="1" hangingPunct="1">
              <a:buNone/>
              <a:defRPr/>
            </a:pPr>
            <a:r>
              <a:rPr lang="zh-CN" altLang="en-US" sz="2800" dirty="0" smtClean="0">
                <a:ea typeface="楷体_GB2312" pitchFamily="49" charset="-122"/>
              </a:rPr>
              <a:t>   </a:t>
            </a:r>
            <a:r>
              <a:rPr lang="en-US" altLang="zh-CN" sz="2800" dirty="0" smtClean="0">
                <a:ea typeface="楷体_GB2312" pitchFamily="49" charset="-122"/>
              </a:rPr>
              <a:t>		</a:t>
            </a:r>
            <a:r>
              <a:rPr lang="zh-CN" altLang="en-US" sz="2800" dirty="0" smtClean="0">
                <a:ea typeface="楷体_GB2312" pitchFamily="49" charset="-122"/>
              </a:rPr>
              <a:t> </a:t>
            </a:r>
            <a:r>
              <a:rPr lang="en-US" altLang="zh-CN" sz="2800" dirty="0" smtClean="0">
                <a:ea typeface="楷体_GB2312" pitchFamily="49" charset="-122"/>
              </a:rPr>
              <a:t>—</a:t>
            </a:r>
            <a:r>
              <a:rPr lang="zh-CN" altLang="en-US" sz="2800" dirty="0" smtClean="0">
                <a:ea typeface="楷体_GB2312" pitchFamily="49" charset="-122"/>
              </a:rPr>
              <a:t>将目标写在书面文件上</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457200" y="2204864"/>
            <a:ext cx="8229600" cy="3921299"/>
          </a:xfrm>
        </p:spPr>
        <p:txBody>
          <a:bodyPr/>
          <a:lstStyle/>
          <a:p>
            <a:pPr marL="609600" indent="-609600" eaLnBrk="1" hangingPunct="1">
              <a:buNone/>
              <a:defRPr/>
            </a:pPr>
            <a:r>
              <a:rPr lang="zh-CN" altLang="en-US" sz="2800" dirty="0" smtClean="0">
                <a:ea typeface="楷体_GB2312" pitchFamily="49" charset="-122"/>
              </a:rPr>
              <a:t>           如果没有目标，我们的计划就会失败。如果一个人不知道他寻找的是哪一个港湾，那么就无所谓正确的风向。</a:t>
            </a:r>
          </a:p>
          <a:p>
            <a:pPr marL="609600" indent="-609600" eaLnBrk="1" hangingPunct="1">
              <a:buFontTx/>
              <a:buAutoNum type="arabicPeriod"/>
              <a:defRPr/>
            </a:pPr>
            <a:endParaRPr lang="zh-CN" altLang="en-US" sz="2800" dirty="0" smtClean="0">
              <a:ea typeface="楷体_GB2312" pitchFamily="49" charset="-122"/>
            </a:endParaRPr>
          </a:p>
          <a:p>
            <a:pPr marL="609600" indent="-609600" eaLnBrk="1" hangingPunct="1">
              <a:buNone/>
              <a:defRPr/>
            </a:pPr>
            <a:r>
              <a:rPr lang="zh-CN" altLang="en-US" sz="2800" dirty="0" smtClean="0">
                <a:ea typeface="楷体_GB2312" pitchFamily="49" charset="-122"/>
              </a:rPr>
              <a:t>                                    </a:t>
            </a:r>
            <a:r>
              <a:rPr lang="en-US" altLang="zh-CN" sz="2800" dirty="0" smtClean="0">
                <a:ea typeface="楷体_GB2312" pitchFamily="49" charset="-122"/>
              </a:rPr>
              <a:t>——</a:t>
            </a:r>
            <a:r>
              <a:rPr lang="zh-CN" altLang="en-US" sz="2800" dirty="0" smtClean="0">
                <a:ea typeface="楷体_GB2312" pitchFamily="49" charset="-122"/>
              </a:rPr>
              <a:t>卢修斯</a:t>
            </a:r>
            <a:r>
              <a:rPr lang="en-US" altLang="zh-CN" sz="2800" dirty="0" smtClean="0">
                <a:ea typeface="楷体_GB2312" pitchFamily="49" charset="-122"/>
              </a:rPr>
              <a:t>·</a:t>
            </a:r>
            <a:r>
              <a:rPr lang="zh-CN" altLang="en-US" sz="2800" dirty="0" smtClean="0">
                <a:ea typeface="楷体_GB2312" pitchFamily="49" charset="-122"/>
              </a:rPr>
              <a:t>赛涅卡</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5863928"/>
            <a:ext cx="4953000" cy="911225"/>
          </a:xfrm>
          <a:prstGeom prst="rect">
            <a:avLst/>
          </a:prstGeom>
          <a:noFill/>
          <a:ln w="9525">
            <a:noFill/>
            <a:miter lim="800000"/>
            <a:headEnd/>
            <a:tailEnd/>
          </a:ln>
        </p:spPr>
        <p:txBody>
          <a:bodyPr/>
          <a:lstStyle/>
          <a:p>
            <a:pPr algn="just"/>
            <a:r>
              <a:rPr lang="zh-CN" altLang="en-US" sz="3200">
                <a:latin typeface="黑体" pitchFamily="2" charset="-122"/>
                <a:ea typeface="黑体" pitchFamily="2" charset="-122"/>
              </a:rPr>
              <a:t>我们想要的目标</a:t>
            </a:r>
            <a:r>
              <a:rPr lang="en-US" altLang="zh-CN" sz="3200">
                <a:latin typeface="Times New Roman" pitchFamily="18" charset="0"/>
                <a:ea typeface="黑体" pitchFamily="2" charset="-122"/>
              </a:rPr>
              <a:t>……</a:t>
            </a:r>
            <a:endParaRPr lang="en-US" altLang="zh-CN" sz="2400">
              <a:latin typeface="方正姚体" pitchFamily="2" charset="-122"/>
              <a:ea typeface="方正姚体" pitchFamily="2" charset="-122"/>
            </a:endParaRPr>
          </a:p>
          <a:p>
            <a:pPr algn="just"/>
            <a:endParaRPr lang="zh-CN" altLang="en-US" sz="2400">
              <a:latin typeface="黑体" pitchFamily="2" charset="-122"/>
              <a:ea typeface="黑体" pitchFamily="2" charset="-122"/>
            </a:endParaRPr>
          </a:p>
        </p:txBody>
      </p:sp>
      <p:sp>
        <p:nvSpPr>
          <p:cNvPr id="22531" name="AutoShape 3"/>
          <p:cNvSpPr>
            <a:spLocks noChangeArrowheads="1"/>
          </p:cNvSpPr>
          <p:nvPr/>
        </p:nvSpPr>
        <p:spPr bwMode="auto">
          <a:xfrm rot="-2731654">
            <a:off x="2065338" y="5167015"/>
            <a:ext cx="1079500" cy="485775"/>
          </a:xfrm>
          <a:prstGeom prst="rightArrow">
            <a:avLst>
              <a:gd name="adj1" fmla="val 50000"/>
              <a:gd name="adj2" fmla="val 55556"/>
            </a:avLst>
          </a:prstGeom>
          <a:solidFill>
            <a:srgbClr val="FFFFFF"/>
          </a:solidFill>
          <a:ln w="9525">
            <a:solidFill>
              <a:srgbClr val="000000"/>
            </a:solidFill>
            <a:miter lim="800000"/>
            <a:headEnd/>
            <a:tailEnd/>
          </a:ln>
        </p:spPr>
        <p:txBody>
          <a:bodyPr/>
          <a:lstStyle/>
          <a:p>
            <a:endParaRPr lang="zh-CN" altLang="en-US"/>
          </a:p>
        </p:txBody>
      </p:sp>
      <p:sp>
        <p:nvSpPr>
          <p:cNvPr id="22532" name="Text Box 4"/>
          <p:cNvSpPr txBox="1">
            <a:spLocks noChangeArrowheads="1"/>
          </p:cNvSpPr>
          <p:nvPr/>
        </p:nvSpPr>
        <p:spPr bwMode="auto">
          <a:xfrm>
            <a:off x="2514600" y="4031953"/>
            <a:ext cx="3657600" cy="1152525"/>
          </a:xfrm>
          <a:prstGeom prst="rect">
            <a:avLst/>
          </a:prstGeom>
          <a:noFill/>
          <a:ln w="9525">
            <a:noFill/>
            <a:miter lim="800000"/>
            <a:headEnd/>
            <a:tailEnd/>
          </a:ln>
        </p:spPr>
        <p:txBody>
          <a:bodyPr/>
          <a:lstStyle/>
          <a:p>
            <a:pPr algn="just"/>
            <a:r>
              <a:rPr lang="zh-CN" altLang="en-US" sz="3200">
                <a:latin typeface="黑体" pitchFamily="2" charset="-122"/>
                <a:ea typeface="黑体" pitchFamily="2" charset="-122"/>
              </a:rPr>
              <a:t>阶段目标</a:t>
            </a:r>
            <a:r>
              <a:rPr lang="en-US" altLang="zh-CN" sz="3200">
                <a:latin typeface="Times New Roman" pitchFamily="18" charset="0"/>
                <a:ea typeface="黑体" pitchFamily="2" charset="-122"/>
              </a:rPr>
              <a:t>……</a:t>
            </a:r>
            <a:endParaRPr lang="en-US" altLang="zh-CN" sz="3200">
              <a:latin typeface="黑体" pitchFamily="2" charset="-122"/>
              <a:ea typeface="黑体" pitchFamily="2" charset="-122"/>
            </a:endParaRPr>
          </a:p>
          <a:p>
            <a:pPr algn="just"/>
            <a:endParaRPr lang="zh-CN" altLang="en-US" sz="2400">
              <a:latin typeface="黑体" pitchFamily="2" charset="-122"/>
              <a:ea typeface="黑体" pitchFamily="2" charset="-122"/>
            </a:endParaRPr>
          </a:p>
        </p:txBody>
      </p:sp>
      <p:sp>
        <p:nvSpPr>
          <p:cNvPr id="22533" name="AutoShape 5"/>
          <p:cNvSpPr>
            <a:spLocks noChangeArrowheads="1"/>
          </p:cNvSpPr>
          <p:nvPr/>
        </p:nvSpPr>
        <p:spPr bwMode="auto">
          <a:xfrm rot="-2731654">
            <a:off x="4391025" y="3084215"/>
            <a:ext cx="1152525" cy="485775"/>
          </a:xfrm>
          <a:prstGeom prst="rightArrow">
            <a:avLst>
              <a:gd name="adj1" fmla="val 50000"/>
              <a:gd name="adj2" fmla="val 59314"/>
            </a:avLst>
          </a:prstGeom>
          <a:solidFill>
            <a:srgbClr val="FFFFFF"/>
          </a:solidFill>
          <a:ln w="9525">
            <a:solidFill>
              <a:srgbClr val="000000"/>
            </a:solidFill>
            <a:miter lim="800000"/>
            <a:headEnd/>
            <a:tailEnd/>
          </a:ln>
        </p:spPr>
        <p:txBody>
          <a:bodyPr/>
          <a:lstStyle/>
          <a:p>
            <a:endParaRPr lang="zh-CN" altLang="en-US"/>
          </a:p>
        </p:txBody>
      </p:sp>
      <p:sp>
        <p:nvSpPr>
          <p:cNvPr id="22534" name="Text Box 6"/>
          <p:cNvSpPr txBox="1">
            <a:spLocks noChangeArrowheads="1"/>
          </p:cNvSpPr>
          <p:nvPr/>
        </p:nvSpPr>
        <p:spPr bwMode="auto">
          <a:xfrm>
            <a:off x="4724400" y="1988840"/>
            <a:ext cx="4038600" cy="762000"/>
          </a:xfrm>
          <a:prstGeom prst="rect">
            <a:avLst/>
          </a:prstGeom>
          <a:noFill/>
          <a:ln w="9525">
            <a:noFill/>
            <a:miter lim="800000"/>
            <a:headEnd/>
            <a:tailEnd/>
          </a:ln>
        </p:spPr>
        <p:txBody>
          <a:bodyPr/>
          <a:lstStyle/>
          <a:p>
            <a:r>
              <a:rPr lang="zh-CN" altLang="en-US" sz="3200">
                <a:latin typeface="黑体" pitchFamily="2" charset="-122"/>
                <a:ea typeface="黑体" pitchFamily="2" charset="-122"/>
              </a:rPr>
              <a:t>关键行动措施</a:t>
            </a:r>
            <a:r>
              <a:rPr lang="en-US" altLang="zh-CN" sz="3200">
                <a:latin typeface="Times New Roman" pitchFamily="18" charset="0"/>
                <a:ea typeface="黑体" pitchFamily="2" charset="-122"/>
              </a:rPr>
              <a:t>……</a:t>
            </a:r>
            <a:endParaRPr lang="zh-CN" altLang="en-US" sz="2400">
              <a:latin typeface="黑体" pitchFamily="2" charset="-122"/>
              <a:ea typeface="黑体" pitchFamily="2" charset="-122"/>
            </a:endParaRPr>
          </a:p>
        </p:txBody>
      </p:sp>
      <p:sp>
        <p:nvSpPr>
          <p:cNvPr id="22535" name="Text Box 7"/>
          <p:cNvSpPr txBox="1">
            <a:spLocks noChangeArrowheads="1"/>
          </p:cNvSpPr>
          <p:nvPr/>
        </p:nvSpPr>
        <p:spPr bwMode="auto">
          <a:xfrm>
            <a:off x="6775450" y="4108153"/>
            <a:ext cx="1606550" cy="2227262"/>
          </a:xfrm>
          <a:prstGeom prst="rect">
            <a:avLst/>
          </a:prstGeom>
          <a:noFill/>
          <a:ln w="9525">
            <a:noFill/>
            <a:miter lim="800000"/>
            <a:headEnd/>
            <a:tailEnd/>
          </a:ln>
        </p:spPr>
        <p:txBody>
          <a:bodyPr wrap="none">
            <a:spAutoFit/>
          </a:bodyPr>
          <a:lstStyle/>
          <a:p>
            <a:r>
              <a:rPr lang="zh-CN" altLang="en-US" sz="2800">
                <a:latin typeface="Arial" charset="0"/>
                <a:ea typeface="黑体" pitchFamily="2" charset="-122"/>
              </a:rPr>
              <a:t>改变定位</a:t>
            </a:r>
          </a:p>
          <a:p>
            <a:endParaRPr lang="zh-CN" altLang="en-US" sz="2800">
              <a:latin typeface="Arial" charset="0"/>
              <a:ea typeface="黑体" pitchFamily="2" charset="-122"/>
            </a:endParaRPr>
          </a:p>
          <a:p>
            <a:r>
              <a:rPr lang="zh-CN" altLang="en-US" sz="2800">
                <a:latin typeface="Arial" charset="0"/>
                <a:ea typeface="黑体" pitchFamily="2" charset="-122"/>
              </a:rPr>
              <a:t>改变视角</a:t>
            </a:r>
          </a:p>
          <a:p>
            <a:endParaRPr lang="zh-CN" altLang="en-US" sz="2800">
              <a:latin typeface="Arial" charset="0"/>
              <a:ea typeface="黑体" pitchFamily="2" charset="-122"/>
            </a:endParaRPr>
          </a:p>
          <a:p>
            <a:r>
              <a:rPr lang="zh-CN" altLang="en-US" sz="2800">
                <a:latin typeface="Arial" charset="0"/>
                <a:ea typeface="黑体" pitchFamily="2" charset="-122"/>
              </a:rPr>
              <a:t>改变行为</a:t>
            </a:r>
          </a:p>
        </p:txBody>
      </p:sp>
      <p:sp>
        <p:nvSpPr>
          <p:cNvPr id="22536" name="Rectangle 8"/>
          <p:cNvSpPr>
            <a:spLocks noChangeArrowheads="1"/>
          </p:cNvSpPr>
          <p:nvPr/>
        </p:nvSpPr>
        <p:spPr bwMode="auto">
          <a:xfrm>
            <a:off x="1619672" y="692696"/>
            <a:ext cx="5540298" cy="486287"/>
          </a:xfrm>
          <a:prstGeom prst="rect">
            <a:avLst/>
          </a:prstGeom>
          <a:noFill/>
          <a:ln w="9525" cap="rnd" algn="ctr">
            <a:noFill/>
            <a:prstDash val="sysDot"/>
            <a:miter lim="800000"/>
            <a:headEnd/>
            <a:tailEnd/>
          </a:ln>
        </p:spPr>
        <p:txBody>
          <a:bodyPr wrap="none">
            <a:spAutoFit/>
          </a:bodyPr>
          <a:lstStyle/>
          <a:p>
            <a:pPr marL="469900" indent="-469900" algn="ctr" eaLnBrk="0" hangingPunct="0">
              <a:lnSpc>
                <a:spcPct val="80000"/>
              </a:lnSpc>
              <a:buClr>
                <a:schemeClr val="accent2"/>
              </a:buClr>
              <a:buFont typeface="Wingdings" pitchFamily="2" charset="2"/>
              <a:buNone/>
              <a:defRPr/>
            </a:pPr>
            <a:r>
              <a:rPr lang="zh-CN" altLang="en-US" sz="3200" dirty="0" smtClean="0">
                <a:solidFill>
                  <a:schemeClr val="tx2"/>
                </a:solidFill>
                <a:latin typeface="+mj-lt"/>
                <a:cs typeface="+mj-cs"/>
              </a:rPr>
              <a:t>制定计划必须回答的三个问题</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p:txBody>
          <a:bodyPr/>
          <a:lstStyle/>
          <a:p>
            <a:pPr>
              <a:defRPr/>
            </a:pPr>
            <a:r>
              <a:rPr lang="zh-CN" altLang="en-US" sz="3200" b="1" dirty="0" smtClean="0">
                <a:ea typeface="宋体" pitchFamily="2" charset="-122"/>
              </a:rPr>
              <a:t>目标的</a:t>
            </a:r>
            <a:r>
              <a:rPr lang="en-US" altLang="zh-CN" sz="3200" b="1" dirty="0" smtClean="0">
                <a:ea typeface="宋体" pitchFamily="2" charset="-122"/>
              </a:rPr>
              <a:t>SMART </a:t>
            </a:r>
            <a:r>
              <a:rPr lang="zh-CN" altLang="en-US" sz="3200" b="1" dirty="0" smtClean="0">
                <a:ea typeface="宋体" pitchFamily="2" charset="-122"/>
              </a:rPr>
              <a:t>原则</a:t>
            </a:r>
          </a:p>
        </p:txBody>
      </p:sp>
      <p:sp>
        <p:nvSpPr>
          <p:cNvPr id="115715" name="Rectangle 3"/>
          <p:cNvSpPr>
            <a:spLocks noGrp="1" noChangeArrowheads="1"/>
          </p:cNvSpPr>
          <p:nvPr>
            <p:ph type="body" idx="1"/>
          </p:nvPr>
        </p:nvSpPr>
        <p:spPr>
          <a:xfrm>
            <a:off x="914400" y="2204864"/>
            <a:ext cx="8229600" cy="3949874"/>
          </a:xfrm>
        </p:spPr>
        <p:txBody>
          <a:bodyPr/>
          <a:lstStyle/>
          <a:p>
            <a:pPr marL="609600" indent="-609600" eaLnBrk="1" hangingPunct="1">
              <a:buFontTx/>
              <a:buAutoNum type="arabicPeriod"/>
              <a:defRPr/>
            </a:pPr>
            <a:r>
              <a:rPr lang="en-US" altLang="zh-CN" sz="2800" dirty="0" smtClean="0">
                <a:ea typeface="楷体_GB2312" pitchFamily="49" charset="-122"/>
              </a:rPr>
              <a:t>Specific               </a:t>
            </a:r>
            <a:r>
              <a:rPr lang="zh-CN" altLang="en-US" sz="2800" dirty="0" smtClean="0">
                <a:ea typeface="楷体_GB2312" pitchFamily="49" charset="-122"/>
              </a:rPr>
              <a:t>具体的</a:t>
            </a:r>
          </a:p>
          <a:p>
            <a:pPr marL="609600" indent="-609600" eaLnBrk="1" hangingPunct="1">
              <a:buFontTx/>
              <a:buAutoNum type="arabicPeriod"/>
              <a:defRPr/>
            </a:pPr>
            <a:r>
              <a:rPr lang="en-US" altLang="zh-CN" sz="2800" dirty="0" smtClean="0">
                <a:ea typeface="楷体_GB2312" pitchFamily="49" charset="-122"/>
              </a:rPr>
              <a:t>Measurable         </a:t>
            </a:r>
            <a:r>
              <a:rPr lang="zh-CN" altLang="en-US" sz="2800" dirty="0" smtClean="0">
                <a:ea typeface="楷体_GB2312" pitchFamily="49" charset="-122"/>
              </a:rPr>
              <a:t>可以评估的</a:t>
            </a:r>
          </a:p>
          <a:p>
            <a:pPr marL="609600" indent="-609600" eaLnBrk="1" hangingPunct="1">
              <a:buFontTx/>
              <a:buAutoNum type="arabicPeriod"/>
              <a:defRPr/>
            </a:pPr>
            <a:r>
              <a:rPr lang="en-US" altLang="zh-CN" sz="2800" dirty="0" smtClean="0">
                <a:ea typeface="楷体_GB2312" pitchFamily="49" charset="-122"/>
              </a:rPr>
              <a:t>Achievable          </a:t>
            </a:r>
            <a:r>
              <a:rPr lang="zh-CN" altLang="en-US" sz="2800" dirty="0" smtClean="0">
                <a:ea typeface="楷体_GB2312" pitchFamily="49" charset="-122"/>
              </a:rPr>
              <a:t>可以实现的</a:t>
            </a:r>
          </a:p>
          <a:p>
            <a:pPr marL="609600" indent="-609600" eaLnBrk="1" hangingPunct="1">
              <a:buFontTx/>
              <a:buAutoNum type="arabicPeriod"/>
              <a:defRPr/>
            </a:pPr>
            <a:r>
              <a:rPr lang="en-US" altLang="zh-CN" sz="2800" dirty="0" smtClean="0">
                <a:ea typeface="楷体_GB2312" pitchFamily="49" charset="-122"/>
              </a:rPr>
              <a:t>Reasonable         </a:t>
            </a:r>
            <a:r>
              <a:rPr lang="zh-CN" altLang="en-US" sz="2800" dirty="0" smtClean="0">
                <a:ea typeface="楷体_GB2312" pitchFamily="49" charset="-122"/>
              </a:rPr>
              <a:t>合情合理的</a:t>
            </a:r>
          </a:p>
          <a:p>
            <a:pPr marL="609600" indent="-609600" eaLnBrk="1" hangingPunct="1">
              <a:buFontTx/>
              <a:buAutoNum type="arabicPeriod"/>
              <a:defRPr/>
            </a:pPr>
            <a:r>
              <a:rPr lang="en-US" altLang="zh-CN" sz="2800" dirty="0" smtClean="0">
                <a:ea typeface="楷体_GB2312" pitchFamily="49" charset="-122"/>
              </a:rPr>
              <a:t>Time-based        </a:t>
            </a:r>
            <a:r>
              <a:rPr lang="zh-CN" altLang="en-US" sz="2800" dirty="0" smtClean="0">
                <a:ea typeface="楷体_GB2312" pitchFamily="49" charset="-122"/>
              </a:rPr>
              <a:t>有时间期限的</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35310" y="396055"/>
            <a:ext cx="8001000" cy="584775"/>
          </a:xfrm>
          <a:noFill/>
        </p:spPr>
        <p:txBody>
          <a:bodyPr>
            <a:spAutoFit/>
          </a:bodyPr>
          <a:lstStyle/>
          <a:p>
            <a:pPr>
              <a:defRPr/>
            </a:pPr>
            <a:r>
              <a:rPr lang="zh-CN" altLang="en-US" sz="3200" b="1" dirty="0" smtClean="0">
                <a:ea typeface="宋体" pitchFamily="2" charset="-122"/>
              </a:rPr>
              <a:t>如何清晰地定义一个目标</a:t>
            </a:r>
          </a:p>
        </p:txBody>
      </p:sp>
      <p:graphicFrame>
        <p:nvGraphicFramePr>
          <p:cNvPr id="29720" name="Group 24"/>
          <p:cNvGraphicFramePr>
            <a:graphicFrameLocks noGrp="1"/>
          </p:cNvGraphicFramePr>
          <p:nvPr>
            <p:ph idx="1"/>
          </p:nvPr>
        </p:nvGraphicFramePr>
        <p:xfrm>
          <a:off x="990600" y="1988840"/>
          <a:ext cx="7239000" cy="4210374"/>
        </p:xfrm>
        <a:graphic>
          <a:graphicData uri="http://schemas.openxmlformats.org/drawingml/2006/table">
            <a:tbl>
              <a:tblPr/>
              <a:tblGrid>
                <a:gridCol w="2667000"/>
                <a:gridCol w="4572000"/>
              </a:tblGrid>
              <a:tr h="994461">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altLang="zh-CN" sz="2600" b="1" i="0" u="none" strike="noStrike" cap="none" normalizeH="0" baseline="0" dirty="0" smtClean="0">
                          <a:ln>
                            <a:noFill/>
                          </a:ln>
                          <a:solidFill>
                            <a:schemeClr val="tx1"/>
                          </a:solidFill>
                          <a:effectLst/>
                          <a:latin typeface="Calibri" pitchFamily="34" charset="0"/>
                          <a:ea typeface="宋体" pitchFamily="2" charset="-122"/>
                        </a:rPr>
                        <a:t>S</a:t>
                      </a:r>
                      <a:r>
                        <a:rPr kumimoji="0" lang="en-US" altLang="zh-CN" sz="1700" b="0" i="0" u="none" strike="noStrike" cap="none" normalizeH="0" baseline="0" dirty="0" smtClean="0">
                          <a:ln>
                            <a:noFill/>
                          </a:ln>
                          <a:solidFill>
                            <a:schemeClr val="tx1"/>
                          </a:solidFill>
                          <a:effectLst/>
                          <a:latin typeface="Calibri" pitchFamily="34" charset="0"/>
                          <a:ea typeface="宋体" pitchFamily="2" charset="-122"/>
                        </a:rPr>
                        <a:t>pecific</a:t>
                      </a: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（具体的）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smtClean="0">
                          <a:ln>
                            <a:noFill/>
                          </a:ln>
                          <a:solidFill>
                            <a:schemeClr val="tx1"/>
                          </a:solidFill>
                          <a:effectLst/>
                          <a:latin typeface="Calibri" pitchFamily="34" charset="0"/>
                          <a:ea typeface="宋体" pitchFamily="2" charset="-122"/>
                        </a:rPr>
                        <a:t>指定你将完成的结果</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6952">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altLang="zh-CN" sz="2600" b="1" i="0" u="none" strike="noStrike" cap="none" normalizeH="0" baseline="0" smtClean="0">
                          <a:ln>
                            <a:noFill/>
                          </a:ln>
                          <a:solidFill>
                            <a:schemeClr val="tx1"/>
                          </a:solidFill>
                          <a:effectLst/>
                          <a:latin typeface="Calibri" pitchFamily="34" charset="0"/>
                          <a:ea typeface="宋体" pitchFamily="2" charset="-122"/>
                        </a:rPr>
                        <a:t>M</a:t>
                      </a:r>
                      <a:r>
                        <a:rPr kumimoji="0" lang="en-US" altLang="zh-CN" sz="1700" b="0" i="0" u="none" strike="noStrike" cap="none" normalizeH="0" baseline="0" smtClean="0">
                          <a:ln>
                            <a:noFill/>
                          </a:ln>
                          <a:solidFill>
                            <a:schemeClr val="tx1"/>
                          </a:solidFill>
                          <a:effectLst/>
                          <a:latin typeface="Calibri" pitchFamily="34" charset="0"/>
                          <a:ea typeface="宋体" pitchFamily="2" charset="-122"/>
                        </a:rPr>
                        <a:t>easurable</a:t>
                      </a:r>
                      <a:r>
                        <a:rPr kumimoji="0" lang="zh-CN" altLang="en-US" sz="1700" b="0" i="0" u="none" strike="noStrike" cap="none" normalizeH="0" baseline="0" smtClean="0">
                          <a:ln>
                            <a:noFill/>
                          </a:ln>
                          <a:solidFill>
                            <a:schemeClr val="tx1"/>
                          </a:solidFill>
                          <a:effectLst/>
                          <a:latin typeface="Calibri" pitchFamily="34" charset="0"/>
                          <a:ea typeface="宋体" pitchFamily="2" charset="-122"/>
                        </a:rPr>
                        <a:t>（可衡量的）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smtClean="0">
                          <a:ln>
                            <a:noFill/>
                          </a:ln>
                          <a:solidFill>
                            <a:schemeClr val="tx1"/>
                          </a:solidFill>
                          <a:effectLst/>
                          <a:latin typeface="Calibri" pitchFamily="34" charset="0"/>
                          <a:ea typeface="宋体" pitchFamily="2" charset="-122"/>
                        </a:rPr>
                        <a:t>从时间、数量、质量方面综合考核</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24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2600" b="1" i="0" u="none" strike="noStrike" cap="none" normalizeH="0" baseline="0" smtClean="0">
                          <a:ln>
                            <a:noFill/>
                          </a:ln>
                          <a:solidFill>
                            <a:schemeClr val="tx1"/>
                          </a:solidFill>
                          <a:effectLst/>
                          <a:latin typeface="Calibri" pitchFamily="34" charset="0"/>
                          <a:ea typeface="宋体" pitchFamily="2" charset="-122"/>
                        </a:rPr>
                        <a:t>A</a:t>
                      </a:r>
                      <a:r>
                        <a:rPr kumimoji="0" lang="en-US" altLang="zh-CN" sz="1700" b="0" i="0" u="none" strike="noStrike" cap="none" normalizeH="0" baseline="0" smtClean="0">
                          <a:ln>
                            <a:noFill/>
                          </a:ln>
                          <a:solidFill>
                            <a:schemeClr val="tx1"/>
                          </a:solidFill>
                          <a:effectLst/>
                          <a:latin typeface="Calibri" pitchFamily="34" charset="0"/>
                          <a:ea typeface="宋体" pitchFamily="2" charset="-122"/>
                        </a:rPr>
                        <a:t>chievable</a:t>
                      </a:r>
                      <a:r>
                        <a:rPr kumimoji="0" lang="zh-CN" altLang="en-US" sz="1700" b="0" i="0" u="none" strike="noStrike" cap="none" normalizeH="0" baseline="0" smtClean="0">
                          <a:ln>
                            <a:noFill/>
                          </a:ln>
                          <a:solidFill>
                            <a:schemeClr val="tx1"/>
                          </a:solidFill>
                          <a:effectLst/>
                          <a:latin typeface="Calibri" pitchFamily="34" charset="0"/>
                          <a:ea typeface="宋体" pitchFamily="2" charset="-122"/>
                        </a:rPr>
                        <a:t>（可实现的）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smtClean="0">
                          <a:ln>
                            <a:noFill/>
                          </a:ln>
                          <a:solidFill>
                            <a:schemeClr val="tx1"/>
                          </a:solidFill>
                          <a:effectLst/>
                          <a:latin typeface="Calibri" pitchFamily="34" charset="0"/>
                          <a:ea typeface="宋体" pitchFamily="2" charset="-122"/>
                        </a:rPr>
                        <a:t>考虑挑战性及目前现状</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6952">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altLang="zh-CN" sz="2600" b="1" i="0" u="none" strike="noStrike" cap="none" normalizeH="0" baseline="0" dirty="0" smtClean="0">
                          <a:ln>
                            <a:noFill/>
                          </a:ln>
                          <a:solidFill>
                            <a:schemeClr val="tx1"/>
                          </a:solidFill>
                          <a:effectLst/>
                          <a:latin typeface="Calibri" pitchFamily="34" charset="0"/>
                          <a:ea typeface="宋体" pitchFamily="2" charset="-122"/>
                        </a:rPr>
                        <a:t>R</a:t>
                      </a:r>
                      <a:r>
                        <a:rPr kumimoji="0" lang="en-US" altLang="zh-CN" sz="1700" b="0" i="0" u="none" strike="noStrike" cap="none" normalizeH="0" baseline="0" dirty="0" smtClean="0">
                          <a:ln>
                            <a:noFill/>
                          </a:ln>
                          <a:solidFill>
                            <a:schemeClr val="tx1"/>
                          </a:solidFill>
                          <a:effectLst/>
                          <a:latin typeface="Calibri" pitchFamily="34" charset="0"/>
                          <a:ea typeface="宋体" pitchFamily="2" charset="-122"/>
                        </a:rPr>
                        <a:t>elevant</a:t>
                      </a: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（合情合理的）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smtClean="0">
                          <a:ln>
                            <a:noFill/>
                          </a:ln>
                          <a:solidFill>
                            <a:schemeClr val="tx1"/>
                          </a:solidFill>
                          <a:effectLst/>
                          <a:latin typeface="Calibri" pitchFamily="34" charset="0"/>
                          <a:ea typeface="宋体" pitchFamily="2" charset="-122"/>
                        </a:rPr>
                        <a:t>确认目标与上司、部门以及公司的目标一致</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5766">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altLang="zh-CN" sz="2600" b="1" i="0" u="none" strike="noStrike" cap="none" normalizeH="0" baseline="0" dirty="0" smtClean="0">
                          <a:ln>
                            <a:noFill/>
                          </a:ln>
                          <a:solidFill>
                            <a:schemeClr val="tx1"/>
                          </a:solidFill>
                          <a:effectLst/>
                          <a:latin typeface="Calibri" pitchFamily="34" charset="0"/>
                          <a:ea typeface="宋体" pitchFamily="2" charset="-122"/>
                        </a:rPr>
                        <a:t>T</a:t>
                      </a:r>
                      <a:r>
                        <a:rPr kumimoji="0" lang="en-US" altLang="zh-CN" sz="1700" b="0" i="0" u="none" strike="noStrike" cap="none" normalizeH="0" baseline="0" dirty="0" smtClean="0">
                          <a:ln>
                            <a:noFill/>
                          </a:ln>
                          <a:solidFill>
                            <a:schemeClr val="tx1"/>
                          </a:solidFill>
                          <a:effectLst/>
                          <a:latin typeface="Calibri" pitchFamily="34" charset="0"/>
                          <a:ea typeface="宋体" pitchFamily="2" charset="-122"/>
                        </a:rPr>
                        <a:t>ime Bound</a:t>
                      </a: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（有期限的）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指定完成的日期</a:t>
                      </a:r>
                    </a:p>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确定进度检查周期</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p:txBody>
          <a:bodyPr/>
          <a:lstStyle/>
          <a:p>
            <a:pPr>
              <a:defRPr/>
            </a:pPr>
            <a:r>
              <a:rPr lang="zh-CN" altLang="en-US" sz="3200" b="1" dirty="0" smtClean="0">
                <a:ea typeface="宋体" pitchFamily="2" charset="-122"/>
              </a:rPr>
              <a:t>制定计划的七个因素</a:t>
            </a:r>
          </a:p>
        </p:txBody>
      </p:sp>
      <p:sp>
        <p:nvSpPr>
          <p:cNvPr id="131075" name="Rectangle 3"/>
          <p:cNvSpPr>
            <a:spLocks noGrp="1" noChangeArrowheads="1"/>
          </p:cNvSpPr>
          <p:nvPr>
            <p:ph type="body" idx="1"/>
          </p:nvPr>
        </p:nvSpPr>
        <p:spPr>
          <a:xfrm>
            <a:off x="611188" y="1916831"/>
            <a:ext cx="8229600" cy="4093443"/>
          </a:xfrm>
        </p:spPr>
        <p:txBody>
          <a:bodyPr/>
          <a:lstStyle/>
          <a:p>
            <a:pPr marL="609600" indent="-609600" eaLnBrk="1" hangingPunct="1">
              <a:buFontTx/>
              <a:buAutoNum type="arabicPeriod"/>
              <a:defRPr/>
            </a:pPr>
            <a:r>
              <a:rPr lang="zh-CN" altLang="en-US" sz="2800" dirty="0" smtClean="0">
                <a:ea typeface="楷体_GB2312" pitchFamily="49" charset="-122"/>
              </a:rPr>
              <a:t>目标</a:t>
            </a:r>
            <a:r>
              <a:rPr lang="en-US" altLang="zh-CN" sz="2800" dirty="0" smtClean="0">
                <a:latin typeface="Arial"/>
                <a:ea typeface="楷体_GB2312" pitchFamily="49" charset="-122"/>
              </a:rPr>
              <a:t>——</a:t>
            </a:r>
            <a:r>
              <a:rPr lang="zh-CN" altLang="en-US" sz="2800" dirty="0" smtClean="0">
                <a:ea typeface="楷体_GB2312" pitchFamily="49" charset="-122"/>
              </a:rPr>
              <a:t>要达到什么样的预期结果？</a:t>
            </a:r>
          </a:p>
          <a:p>
            <a:pPr marL="609600" indent="-609600" eaLnBrk="1" hangingPunct="1">
              <a:buFontTx/>
              <a:buAutoNum type="arabicPeriod"/>
              <a:defRPr/>
            </a:pPr>
            <a:r>
              <a:rPr lang="zh-CN" altLang="en-US" sz="2800" dirty="0" smtClean="0">
                <a:ea typeface="楷体_GB2312" pitchFamily="49" charset="-122"/>
              </a:rPr>
              <a:t>时间</a:t>
            </a:r>
            <a:r>
              <a:rPr lang="en-US" altLang="zh-CN" sz="2800" dirty="0" smtClean="0">
                <a:latin typeface="Arial"/>
                <a:ea typeface="楷体_GB2312" pitchFamily="49" charset="-122"/>
              </a:rPr>
              <a:t>——</a:t>
            </a:r>
            <a:r>
              <a:rPr lang="zh-CN" altLang="en-US" sz="2800" dirty="0" smtClean="0">
                <a:ea typeface="楷体_GB2312" pitchFamily="49" charset="-122"/>
              </a:rPr>
              <a:t>何时开始？何时完成？</a:t>
            </a:r>
          </a:p>
          <a:p>
            <a:pPr marL="609600" indent="-609600" eaLnBrk="1" hangingPunct="1">
              <a:buFontTx/>
              <a:buAutoNum type="arabicPeriod"/>
              <a:defRPr/>
            </a:pPr>
            <a:r>
              <a:rPr lang="zh-CN" altLang="en-US" sz="2800" dirty="0" smtClean="0">
                <a:ea typeface="楷体_GB2312" pitchFamily="49" charset="-122"/>
              </a:rPr>
              <a:t>地点</a:t>
            </a:r>
            <a:r>
              <a:rPr lang="en-US" altLang="zh-CN" sz="2800" dirty="0" smtClean="0">
                <a:latin typeface="Arial"/>
                <a:ea typeface="楷体_GB2312" pitchFamily="49" charset="-122"/>
              </a:rPr>
              <a:t>——</a:t>
            </a:r>
            <a:r>
              <a:rPr lang="zh-CN" altLang="en-US" sz="2800" dirty="0" smtClean="0">
                <a:ea typeface="楷体_GB2312" pitchFamily="49" charset="-122"/>
              </a:rPr>
              <a:t>在哪里工作？</a:t>
            </a:r>
          </a:p>
          <a:p>
            <a:pPr marL="609600" indent="-609600" eaLnBrk="1" hangingPunct="1">
              <a:buFontTx/>
              <a:buAutoNum type="arabicPeriod"/>
              <a:defRPr/>
            </a:pPr>
            <a:r>
              <a:rPr lang="zh-CN" altLang="en-US" sz="2800" dirty="0" smtClean="0">
                <a:ea typeface="楷体_GB2312" pitchFamily="49" charset="-122"/>
              </a:rPr>
              <a:t>人选</a:t>
            </a:r>
            <a:r>
              <a:rPr lang="en-US" altLang="zh-CN" sz="2800" dirty="0" smtClean="0">
                <a:latin typeface="Arial"/>
                <a:ea typeface="楷体_GB2312" pitchFamily="49" charset="-122"/>
              </a:rPr>
              <a:t>——</a:t>
            </a:r>
            <a:r>
              <a:rPr lang="zh-CN" altLang="en-US" sz="2800" dirty="0" smtClean="0">
                <a:ea typeface="楷体_GB2312" pitchFamily="49" charset="-122"/>
              </a:rPr>
              <a:t>谁是完成任务的最佳人选？</a:t>
            </a:r>
          </a:p>
          <a:p>
            <a:pPr marL="609600" indent="-609600" eaLnBrk="1" hangingPunct="1">
              <a:buFontTx/>
              <a:buAutoNum type="arabicPeriod"/>
              <a:defRPr/>
            </a:pPr>
            <a:r>
              <a:rPr lang="zh-CN" altLang="en-US" sz="2800" dirty="0" smtClean="0">
                <a:ea typeface="楷体_GB2312" pitchFamily="49" charset="-122"/>
              </a:rPr>
              <a:t>程序</a:t>
            </a:r>
            <a:r>
              <a:rPr lang="en-US" altLang="zh-CN" sz="2800" dirty="0" smtClean="0">
                <a:latin typeface="Arial"/>
                <a:ea typeface="楷体_GB2312" pitchFamily="49" charset="-122"/>
              </a:rPr>
              <a:t>——</a:t>
            </a:r>
            <a:r>
              <a:rPr lang="zh-CN" altLang="en-US" sz="2800" dirty="0" smtClean="0">
                <a:ea typeface="楷体_GB2312" pitchFamily="49" charset="-122"/>
              </a:rPr>
              <a:t>怎样完成工作？</a:t>
            </a:r>
          </a:p>
          <a:p>
            <a:pPr marL="609600" indent="-609600" eaLnBrk="1" hangingPunct="1">
              <a:buFontTx/>
              <a:buAutoNum type="arabicPeriod"/>
              <a:defRPr/>
            </a:pPr>
            <a:r>
              <a:rPr lang="zh-CN" altLang="en-US" sz="2800" dirty="0" smtClean="0">
                <a:ea typeface="楷体_GB2312" pitchFamily="49" charset="-122"/>
              </a:rPr>
              <a:t>标准</a:t>
            </a:r>
            <a:r>
              <a:rPr lang="en-US" altLang="zh-CN" sz="2800" dirty="0" smtClean="0">
                <a:latin typeface="Arial"/>
                <a:ea typeface="楷体_GB2312" pitchFamily="49" charset="-122"/>
              </a:rPr>
              <a:t>——</a:t>
            </a:r>
            <a:r>
              <a:rPr lang="zh-CN" altLang="en-US" sz="2800" dirty="0" smtClean="0">
                <a:ea typeface="楷体_GB2312" pitchFamily="49" charset="-122"/>
              </a:rPr>
              <a:t>怎样衡量结果？</a:t>
            </a:r>
          </a:p>
          <a:p>
            <a:pPr marL="609600" indent="-609600" eaLnBrk="1" hangingPunct="1">
              <a:buFontTx/>
              <a:buAutoNum type="arabicPeriod"/>
              <a:defRPr/>
            </a:pPr>
            <a:r>
              <a:rPr lang="zh-CN" altLang="en-US" sz="2800" dirty="0" smtClean="0">
                <a:ea typeface="楷体_GB2312" pitchFamily="49" charset="-122"/>
              </a:rPr>
              <a:t>传达</a:t>
            </a:r>
            <a:r>
              <a:rPr lang="en-US" altLang="zh-CN" sz="2800" dirty="0" smtClean="0">
                <a:latin typeface="Arial"/>
                <a:ea typeface="楷体_GB2312" pitchFamily="49" charset="-122"/>
              </a:rPr>
              <a:t>——</a:t>
            </a:r>
            <a:r>
              <a:rPr lang="zh-CN" altLang="en-US" sz="2800" dirty="0" smtClean="0">
                <a:ea typeface="楷体_GB2312" pitchFamily="49" charset="-122"/>
              </a:rPr>
              <a:t>怎样向有关人员说明计划？</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pPr>
              <a:defRPr/>
            </a:pPr>
            <a:r>
              <a:rPr lang="zh-CN" altLang="en-US" sz="3200" b="1" dirty="0" smtClean="0">
                <a:ea typeface="宋体" pitchFamily="2" charset="-122"/>
              </a:rPr>
              <a:t>计划的完整周期：</a:t>
            </a:r>
            <a:r>
              <a:rPr lang="en-US" altLang="zh-CN" sz="3200" b="1" dirty="0" smtClean="0">
                <a:ea typeface="宋体" pitchFamily="2" charset="-122"/>
              </a:rPr>
              <a:t>PDCA</a:t>
            </a:r>
          </a:p>
        </p:txBody>
      </p:sp>
      <p:sp>
        <p:nvSpPr>
          <p:cNvPr id="133123" name="Rectangle 3"/>
          <p:cNvSpPr>
            <a:spLocks noGrp="1" noChangeArrowheads="1"/>
          </p:cNvSpPr>
          <p:nvPr>
            <p:ph type="body" sz="half" idx="1"/>
          </p:nvPr>
        </p:nvSpPr>
        <p:spPr>
          <a:xfrm>
            <a:off x="457200" y="2897188"/>
            <a:ext cx="2819400" cy="2260600"/>
          </a:xfrm>
        </p:spPr>
        <p:txBody>
          <a:bodyPr/>
          <a:lstStyle/>
          <a:p>
            <a:pPr eaLnBrk="1" hangingPunct="1">
              <a:defRPr/>
            </a:pPr>
            <a:r>
              <a:rPr lang="zh-CN" altLang="en-US" sz="2800" dirty="0" smtClean="0"/>
              <a:t>计划     </a:t>
            </a:r>
            <a:r>
              <a:rPr lang="en-US" altLang="zh-CN" sz="2800" dirty="0" smtClean="0">
                <a:latin typeface="Bodoni MT" pitchFamily="18" charset="0"/>
              </a:rPr>
              <a:t>Plan</a:t>
            </a:r>
          </a:p>
          <a:p>
            <a:pPr eaLnBrk="1" hangingPunct="1">
              <a:defRPr/>
            </a:pPr>
            <a:r>
              <a:rPr lang="zh-CN" altLang="en-US" sz="2800" dirty="0" smtClean="0">
                <a:latin typeface="Bodoni MT" pitchFamily="18" charset="0"/>
              </a:rPr>
              <a:t>行动  </a:t>
            </a:r>
            <a:r>
              <a:rPr lang="en-US" altLang="zh-CN" sz="2800" dirty="0" smtClean="0">
                <a:latin typeface="Bodoni MT" pitchFamily="18" charset="0"/>
              </a:rPr>
              <a:t>Do</a:t>
            </a:r>
          </a:p>
          <a:p>
            <a:pPr eaLnBrk="1" hangingPunct="1">
              <a:defRPr/>
            </a:pPr>
            <a:r>
              <a:rPr lang="zh-CN" altLang="en-US" sz="2800" dirty="0" smtClean="0">
                <a:latin typeface="Bodoni MT" pitchFamily="18" charset="0"/>
              </a:rPr>
              <a:t>检查  </a:t>
            </a:r>
            <a:r>
              <a:rPr lang="en-US" altLang="zh-CN" sz="2800" dirty="0" smtClean="0">
                <a:latin typeface="Bodoni MT" pitchFamily="18" charset="0"/>
              </a:rPr>
              <a:t>Check</a:t>
            </a:r>
          </a:p>
          <a:p>
            <a:pPr eaLnBrk="1" hangingPunct="1">
              <a:defRPr/>
            </a:pPr>
            <a:r>
              <a:rPr lang="zh-CN" altLang="en-US" sz="2800" dirty="0" smtClean="0">
                <a:latin typeface="Bodoni MT" pitchFamily="18" charset="0"/>
              </a:rPr>
              <a:t>处理  </a:t>
            </a:r>
            <a:r>
              <a:rPr lang="en-US" altLang="zh-CN" sz="2800" dirty="0" smtClean="0">
                <a:latin typeface="Bodoni MT" pitchFamily="18" charset="0"/>
              </a:rPr>
              <a:t>Act </a:t>
            </a:r>
          </a:p>
        </p:txBody>
      </p:sp>
      <p:sp>
        <p:nvSpPr>
          <p:cNvPr id="133124" name="Rectangle 4"/>
          <p:cNvSpPr>
            <a:spLocks noChangeArrowheads="1"/>
          </p:cNvSpPr>
          <p:nvPr/>
        </p:nvSpPr>
        <p:spPr bwMode="auto">
          <a:xfrm>
            <a:off x="3635375" y="1412875"/>
            <a:ext cx="4897438" cy="37766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endParaRPr lang="zh-CN" altLang="zh-CN" sz="3200">
              <a:effectLst>
                <a:outerShdw blurRad="38100" dist="38100" dir="2700000" algn="tl">
                  <a:srgbClr val="000000"/>
                </a:outerShdw>
              </a:effectLst>
              <a:latin typeface="Bodoni MT" pitchFamily="18" charset="0"/>
            </a:endParaRPr>
          </a:p>
        </p:txBody>
      </p:sp>
      <p:sp>
        <p:nvSpPr>
          <p:cNvPr id="48134" name="AutoShape 11"/>
          <p:cNvSpPr>
            <a:spLocks noChangeArrowheads="1"/>
          </p:cNvSpPr>
          <p:nvPr/>
        </p:nvSpPr>
        <p:spPr bwMode="auto">
          <a:xfrm rot="5400000" flipH="1" flipV="1">
            <a:off x="4244975" y="1741488"/>
            <a:ext cx="4016375" cy="5130800"/>
          </a:xfrm>
          <a:custGeom>
            <a:avLst/>
            <a:gdLst>
              <a:gd name="T0" fmla="*/ 5392 w 21600"/>
              <a:gd name="T1" fmla="*/ 2755192 h 21600"/>
              <a:gd name="T2" fmla="*/ 3874128 w 21600"/>
              <a:gd name="T3" fmla="*/ 2811963 h 21600"/>
              <a:gd name="T4" fmla="*/ 269246 w 21600"/>
              <a:gd name="T5" fmla="*/ 2730251 h 21600"/>
              <a:gd name="T6" fmla="*/ 4439396 w 21600"/>
              <a:gd name="T7" fmla="*/ 1767513 h 21600"/>
              <a:gd name="T8" fmla="*/ 3982719 w 21600"/>
              <a:gd name="T9" fmla="*/ 2754004 h 21600"/>
              <a:gd name="T10" fmla="*/ 3210683 w 21600"/>
              <a:gd name="T11" fmla="*/ 2170614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882" y="8467"/>
                </a:moveTo>
                <a:cubicBezTo>
                  <a:pt x="18817" y="4321"/>
                  <a:pt x="15080" y="1423"/>
                  <a:pt x="10800" y="1423"/>
                </a:cubicBezTo>
                <a:cubicBezTo>
                  <a:pt x="5621" y="1423"/>
                  <a:pt x="1423" y="5621"/>
                  <a:pt x="1423" y="10800"/>
                </a:cubicBezTo>
                <a:cubicBezTo>
                  <a:pt x="1423" y="15978"/>
                  <a:pt x="5621" y="20177"/>
                  <a:pt x="10800" y="20177"/>
                </a:cubicBezTo>
                <a:cubicBezTo>
                  <a:pt x="15604" y="20177"/>
                  <a:pt x="19632" y="16544"/>
                  <a:pt x="20127" y="11765"/>
                </a:cubicBezTo>
                <a:lnTo>
                  <a:pt x="21542" y="11912"/>
                </a:lnTo>
                <a:cubicBezTo>
                  <a:pt x="20972" y="17416"/>
                  <a:pt x="16334" y="21599"/>
                  <a:pt x="10800" y="21600"/>
                </a:cubicBezTo>
                <a:cubicBezTo>
                  <a:pt x="4835" y="21600"/>
                  <a:pt x="0" y="16764"/>
                  <a:pt x="0" y="10800"/>
                </a:cubicBezTo>
                <a:cubicBezTo>
                  <a:pt x="0" y="4835"/>
                  <a:pt x="4835" y="0"/>
                  <a:pt x="10800" y="0"/>
                </a:cubicBezTo>
                <a:cubicBezTo>
                  <a:pt x="15729" y="-1"/>
                  <a:pt x="20034" y="3338"/>
                  <a:pt x="21260" y="8113"/>
                </a:cubicBezTo>
                <a:lnTo>
                  <a:pt x="23875" y="7441"/>
                </a:lnTo>
                <a:lnTo>
                  <a:pt x="21419" y="11594"/>
                </a:lnTo>
                <a:lnTo>
                  <a:pt x="17267" y="9138"/>
                </a:lnTo>
                <a:lnTo>
                  <a:pt x="19882" y="8467"/>
                </a:lnTo>
                <a:close/>
              </a:path>
            </a:pathLst>
          </a:custGeom>
          <a:solidFill>
            <a:srgbClr val="FFFF00"/>
          </a:solidFill>
          <a:ln w="9525" algn="ctr">
            <a:solidFill>
              <a:schemeClr val="tx1"/>
            </a:solidFill>
            <a:miter lim="800000"/>
            <a:headEnd/>
            <a:tailEnd/>
          </a:ln>
        </p:spPr>
        <p:txBody>
          <a:bodyPr wrap="none" anchor="ctr"/>
          <a:lstStyle/>
          <a:p>
            <a:endParaRPr lang="zh-CN" altLang="en-US"/>
          </a:p>
        </p:txBody>
      </p:sp>
      <p:sp>
        <p:nvSpPr>
          <p:cNvPr id="48135" name="AutoShape 19"/>
          <p:cNvSpPr>
            <a:spLocks noChangeArrowheads="1"/>
          </p:cNvSpPr>
          <p:nvPr/>
        </p:nvSpPr>
        <p:spPr bwMode="auto">
          <a:xfrm>
            <a:off x="4500563" y="3141663"/>
            <a:ext cx="3600450" cy="2447925"/>
          </a:xfrm>
          <a:prstGeom prst="flowChartOr">
            <a:avLst/>
          </a:prstGeom>
          <a:solidFill>
            <a:schemeClr val="accent1">
              <a:lumMod val="75000"/>
            </a:schemeClr>
          </a:solidFill>
          <a:ln w="9525">
            <a:solidFill>
              <a:schemeClr val="tx1"/>
            </a:solidFill>
            <a:round/>
            <a:headEnd/>
            <a:tailEnd/>
          </a:ln>
        </p:spPr>
        <p:txBody>
          <a:bodyPr wrap="none" anchor="ctr"/>
          <a:lstStyle/>
          <a:p>
            <a:endParaRPr lang="zh-CN" altLang="en-US"/>
          </a:p>
        </p:txBody>
      </p:sp>
      <p:sp>
        <p:nvSpPr>
          <p:cNvPr id="133140" name="Rectangle 20"/>
          <p:cNvSpPr>
            <a:spLocks noChangeArrowheads="1"/>
          </p:cNvSpPr>
          <p:nvPr/>
        </p:nvSpPr>
        <p:spPr bwMode="auto">
          <a:xfrm>
            <a:off x="6443663" y="3644900"/>
            <a:ext cx="1008062" cy="5762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n-US" altLang="zh-CN" sz="2800">
                <a:effectLst>
                  <a:outerShdw blurRad="38100" dist="38100" dir="2700000" algn="tl">
                    <a:srgbClr val="000000"/>
                  </a:outerShdw>
                </a:effectLst>
                <a:latin typeface="Arial Rounded MT Bold" pitchFamily="34" charset="0"/>
              </a:rPr>
              <a:t>Plan</a:t>
            </a:r>
          </a:p>
        </p:txBody>
      </p:sp>
      <p:sp>
        <p:nvSpPr>
          <p:cNvPr id="133141" name="Rectangle 21"/>
          <p:cNvSpPr>
            <a:spLocks noChangeArrowheads="1"/>
          </p:cNvSpPr>
          <p:nvPr/>
        </p:nvSpPr>
        <p:spPr bwMode="auto">
          <a:xfrm>
            <a:off x="4859338" y="4508500"/>
            <a:ext cx="1295400" cy="6477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n-US" altLang="zh-CN" sz="2800">
                <a:effectLst>
                  <a:outerShdw blurRad="38100" dist="38100" dir="2700000" algn="tl">
                    <a:srgbClr val="000000"/>
                  </a:outerShdw>
                </a:effectLst>
                <a:latin typeface="Arial Rounded MT Bold" pitchFamily="34" charset="0"/>
              </a:rPr>
              <a:t>Check</a:t>
            </a:r>
          </a:p>
        </p:txBody>
      </p:sp>
      <p:sp>
        <p:nvSpPr>
          <p:cNvPr id="133142" name="Rectangle 22"/>
          <p:cNvSpPr>
            <a:spLocks noChangeArrowheads="1"/>
          </p:cNvSpPr>
          <p:nvPr/>
        </p:nvSpPr>
        <p:spPr bwMode="auto">
          <a:xfrm>
            <a:off x="6516688" y="4508500"/>
            <a:ext cx="792162" cy="504825"/>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n-US" altLang="zh-CN" sz="2800">
                <a:effectLst>
                  <a:outerShdw blurRad="38100" dist="38100" dir="2700000" algn="tl">
                    <a:srgbClr val="000000"/>
                  </a:outerShdw>
                </a:effectLst>
                <a:latin typeface="Arial Rounded MT Bold" pitchFamily="34" charset="0"/>
              </a:rPr>
              <a:t>Do</a:t>
            </a:r>
          </a:p>
        </p:txBody>
      </p:sp>
      <p:sp>
        <p:nvSpPr>
          <p:cNvPr id="133143" name="Rectangle 23"/>
          <p:cNvSpPr>
            <a:spLocks noChangeArrowheads="1"/>
          </p:cNvSpPr>
          <p:nvPr/>
        </p:nvSpPr>
        <p:spPr bwMode="auto">
          <a:xfrm>
            <a:off x="5219700" y="3644900"/>
            <a:ext cx="863600" cy="5762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n-US" altLang="zh-CN" sz="2800">
                <a:effectLst>
                  <a:outerShdw blurRad="38100" dist="38100" dir="2700000" algn="tl">
                    <a:srgbClr val="000000"/>
                  </a:outerShdw>
                </a:effectLst>
                <a:latin typeface="Arial Rounded MT Bold" pitchFamily="34" charset="0"/>
              </a:rPr>
              <a:t>Act </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9900" y="2895600"/>
            <a:ext cx="8206556" cy="1470025"/>
          </a:xfrm>
          <a:prstGeom prst="rect">
            <a:avLst/>
          </a:prstGeom>
        </p:spPr>
        <p:txBody>
          <a:bodyPr/>
          <a:lstStyle/>
          <a:p>
            <a:pPr algn="ctr">
              <a:defRPr/>
            </a:pPr>
            <a:r>
              <a:rPr lang="zh-CN" altLang="en-US" sz="4800" b="1" kern="0" dirty="0" smtClean="0">
                <a:solidFill>
                  <a:srgbClr val="FF0000"/>
                </a:solidFill>
                <a:latin typeface="+mj-lt"/>
                <a:ea typeface="黑体" pitchFamily="49" charset="-122"/>
                <a:cs typeface="+mj-cs"/>
              </a:rPr>
              <a:t>有效管理的实施</a:t>
            </a:r>
            <a:endParaRPr lang="en-US" altLang="zh-CN" sz="4800" b="1" kern="0" dirty="0" smtClean="0">
              <a:solidFill>
                <a:srgbClr val="FF0000"/>
              </a:solidFill>
              <a:latin typeface="+mj-lt"/>
              <a:ea typeface="黑体" pitchFamily="49" charset="-122"/>
              <a:cs typeface="+mj-cs"/>
            </a:endParaRPr>
          </a:p>
          <a:p>
            <a:pPr algn="r">
              <a:defRPr/>
            </a:pPr>
            <a:r>
              <a:rPr lang="en-US" altLang="zh-CN" sz="4800" b="1" kern="0" dirty="0" smtClean="0">
                <a:solidFill>
                  <a:srgbClr val="FF0000"/>
                </a:solidFill>
                <a:latin typeface="+mj-lt"/>
                <a:ea typeface="黑体" pitchFamily="49" charset="-122"/>
                <a:cs typeface="+mj-cs"/>
              </a:rPr>
              <a:t>---</a:t>
            </a:r>
            <a:r>
              <a:rPr lang="zh-CN" altLang="en-US" sz="4800" b="1" kern="0" dirty="0" smtClean="0">
                <a:solidFill>
                  <a:srgbClr val="FF0000"/>
                </a:solidFill>
                <a:latin typeface="+mj-lt"/>
                <a:ea typeface="黑体" pitchFamily="49" charset="-122"/>
                <a:cs typeface="+mj-cs"/>
              </a:rPr>
              <a:t>沟通技巧</a:t>
            </a:r>
            <a:endParaRPr lang="zh-CN" altLang="en-US" sz="4800" b="1" kern="0" dirty="0">
              <a:solidFill>
                <a:srgbClr val="FF0000"/>
              </a:solidFill>
              <a:latin typeface="+mj-lt"/>
              <a:ea typeface="黑体" pitchFamily="49" charset="-122"/>
              <a:cs typeface="+mj-cs"/>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gray">
          <a:xfrm>
            <a:off x="2916238" y="3078163"/>
            <a:ext cx="504825" cy="576262"/>
          </a:xfrm>
          <a:prstGeom prst="chevron">
            <a:avLst>
              <a:gd name="adj" fmla="val 52514"/>
            </a:avLst>
          </a:prstGeom>
          <a:gradFill rotWithShape="1">
            <a:gsLst>
              <a:gs pos="0">
                <a:schemeClr val="accent1">
                  <a:gamma/>
                  <a:tint val="42353"/>
                  <a:invGamma/>
                </a:schemeClr>
              </a:gs>
              <a:gs pos="100000">
                <a:schemeClr val="accent1"/>
              </a:gs>
            </a:gsLst>
            <a:lin ang="0" scaled="1"/>
          </a:gradFill>
          <a:ln w="0" algn="ctr">
            <a:noFill/>
            <a:miter lim="800000"/>
            <a:headEnd/>
            <a:tailEnd/>
          </a:ln>
          <a:effectLst/>
        </p:spPr>
        <p:txBody>
          <a:bodyPr wrap="none" anchor="ctr"/>
          <a:lstStyle/>
          <a:p>
            <a:pPr>
              <a:defRPr/>
            </a:pPr>
            <a:endParaRPr lang="zh-CN" altLang="en-US"/>
          </a:p>
        </p:txBody>
      </p:sp>
      <p:sp>
        <p:nvSpPr>
          <p:cNvPr id="5" name="AutoShape 4"/>
          <p:cNvSpPr>
            <a:spLocks noChangeArrowheads="1"/>
          </p:cNvSpPr>
          <p:nvPr/>
        </p:nvSpPr>
        <p:spPr bwMode="gray">
          <a:xfrm>
            <a:off x="5651500" y="3078163"/>
            <a:ext cx="504825" cy="576262"/>
          </a:xfrm>
          <a:prstGeom prst="chevron">
            <a:avLst>
              <a:gd name="adj" fmla="val 52514"/>
            </a:avLst>
          </a:prstGeom>
          <a:gradFill rotWithShape="1">
            <a:gsLst>
              <a:gs pos="0">
                <a:schemeClr val="hlink">
                  <a:gamma/>
                  <a:tint val="42353"/>
                  <a:invGamma/>
                </a:schemeClr>
              </a:gs>
              <a:gs pos="100000">
                <a:schemeClr val="hlink"/>
              </a:gs>
            </a:gsLst>
            <a:lin ang="0" scaled="1"/>
          </a:gradFill>
          <a:ln w="0" algn="ctr">
            <a:noFill/>
            <a:miter lim="800000"/>
            <a:headEnd/>
            <a:tailEnd/>
          </a:ln>
          <a:effectLst/>
        </p:spPr>
        <p:txBody>
          <a:bodyPr wrap="none" anchor="ctr"/>
          <a:lstStyle/>
          <a:p>
            <a:pPr>
              <a:defRPr/>
            </a:pPr>
            <a:endParaRPr lang="zh-CN" altLang="en-US"/>
          </a:p>
        </p:txBody>
      </p:sp>
      <p:sp>
        <p:nvSpPr>
          <p:cNvPr id="6" name="Oval 5"/>
          <p:cNvSpPr>
            <a:spLocks noChangeArrowheads="1"/>
          </p:cNvSpPr>
          <p:nvPr/>
        </p:nvSpPr>
        <p:spPr bwMode="gray">
          <a:xfrm>
            <a:off x="6227763" y="2286000"/>
            <a:ext cx="2160587" cy="21605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7" name="Oval 6"/>
          <p:cNvSpPr>
            <a:spLocks noChangeArrowheads="1"/>
          </p:cNvSpPr>
          <p:nvPr/>
        </p:nvSpPr>
        <p:spPr bwMode="gray">
          <a:xfrm>
            <a:off x="6227763" y="2286000"/>
            <a:ext cx="2160587" cy="2160588"/>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8" name="Oval 7"/>
          <p:cNvSpPr>
            <a:spLocks noChangeArrowheads="1"/>
          </p:cNvSpPr>
          <p:nvPr/>
        </p:nvSpPr>
        <p:spPr bwMode="gray">
          <a:xfrm>
            <a:off x="6369050" y="2427288"/>
            <a:ext cx="1878013" cy="187801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9" name="Oval 8"/>
          <p:cNvSpPr>
            <a:spLocks noChangeArrowheads="1"/>
          </p:cNvSpPr>
          <p:nvPr/>
        </p:nvSpPr>
        <p:spPr bwMode="gray">
          <a:xfrm>
            <a:off x="6400800" y="2438400"/>
            <a:ext cx="1878013" cy="1878013"/>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29704" name="Oval 9"/>
          <p:cNvSpPr>
            <a:spLocks noChangeArrowheads="1"/>
          </p:cNvSpPr>
          <p:nvPr/>
        </p:nvSpPr>
        <p:spPr bwMode="gray">
          <a:xfrm>
            <a:off x="6470650" y="2520950"/>
            <a:ext cx="1690688" cy="1690688"/>
          </a:xfrm>
          <a:prstGeom prst="ellipse">
            <a:avLst/>
          </a:prstGeom>
          <a:solidFill>
            <a:srgbClr val="333333"/>
          </a:solidFill>
          <a:ln w="38100" algn="ctr">
            <a:noFill/>
            <a:round/>
            <a:headEnd/>
            <a:tailEnd/>
          </a:ln>
        </p:spPr>
        <p:txBody>
          <a:bodyPr anchor="ctr">
            <a:spAutoFit/>
          </a:bodyPr>
          <a:lstStyle/>
          <a:p>
            <a:endParaRPr lang="zh-CN" altLang="en-US"/>
          </a:p>
        </p:txBody>
      </p:sp>
      <p:sp>
        <p:nvSpPr>
          <p:cNvPr id="11" name="Oval 10"/>
          <p:cNvSpPr>
            <a:spLocks noChangeArrowheads="1"/>
          </p:cNvSpPr>
          <p:nvPr/>
        </p:nvSpPr>
        <p:spPr bwMode="gray">
          <a:xfrm>
            <a:off x="755650" y="2279650"/>
            <a:ext cx="2160588" cy="2160588"/>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12" name="Oval 11"/>
          <p:cNvSpPr>
            <a:spLocks noChangeArrowheads="1"/>
          </p:cNvSpPr>
          <p:nvPr/>
        </p:nvSpPr>
        <p:spPr bwMode="gray">
          <a:xfrm>
            <a:off x="755650" y="2279650"/>
            <a:ext cx="2160588" cy="2160588"/>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13" name="Oval 12"/>
          <p:cNvSpPr>
            <a:spLocks noChangeArrowheads="1"/>
          </p:cNvSpPr>
          <p:nvPr/>
        </p:nvSpPr>
        <p:spPr bwMode="gray">
          <a:xfrm>
            <a:off x="896938" y="2420938"/>
            <a:ext cx="1878012" cy="1878012"/>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14" name="Oval 13"/>
          <p:cNvSpPr>
            <a:spLocks noChangeArrowheads="1"/>
          </p:cNvSpPr>
          <p:nvPr/>
        </p:nvSpPr>
        <p:spPr bwMode="gray">
          <a:xfrm>
            <a:off x="898525" y="2424113"/>
            <a:ext cx="1878013" cy="187801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29709" name="Oval 14"/>
          <p:cNvSpPr>
            <a:spLocks noChangeArrowheads="1"/>
          </p:cNvSpPr>
          <p:nvPr/>
        </p:nvSpPr>
        <p:spPr bwMode="gray">
          <a:xfrm>
            <a:off x="990600" y="2514600"/>
            <a:ext cx="1690688" cy="1690688"/>
          </a:xfrm>
          <a:prstGeom prst="ellipse">
            <a:avLst/>
          </a:prstGeom>
          <a:solidFill>
            <a:srgbClr val="333333"/>
          </a:solidFill>
          <a:ln w="38100" algn="ctr">
            <a:noFill/>
            <a:round/>
            <a:headEnd/>
            <a:tailEnd/>
          </a:ln>
        </p:spPr>
        <p:txBody>
          <a:bodyPr anchor="ctr">
            <a:spAutoFit/>
          </a:bodyPr>
          <a:lstStyle/>
          <a:p>
            <a:endParaRPr lang="zh-CN" altLang="en-US"/>
          </a:p>
        </p:txBody>
      </p:sp>
      <p:grpSp>
        <p:nvGrpSpPr>
          <p:cNvPr id="2" name="Group 15"/>
          <p:cNvGrpSpPr>
            <a:grpSpLocks/>
          </p:cNvGrpSpPr>
          <p:nvPr/>
        </p:nvGrpSpPr>
        <p:grpSpPr bwMode="auto">
          <a:xfrm>
            <a:off x="1017588" y="2540000"/>
            <a:ext cx="1636712" cy="1636713"/>
            <a:chOff x="4166" y="1706"/>
            <a:chExt cx="1252" cy="1252"/>
          </a:xfrm>
        </p:grpSpPr>
        <p:sp>
          <p:nvSpPr>
            <p:cNvPr id="29734" name="Oval 1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29735" name="Oval 1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29736" name="Oval 1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9737" name="Oval 1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21" name="Oval 20"/>
          <p:cNvSpPr>
            <a:spLocks noChangeArrowheads="1"/>
          </p:cNvSpPr>
          <p:nvPr/>
        </p:nvSpPr>
        <p:spPr bwMode="gray">
          <a:xfrm>
            <a:off x="3492500" y="2286000"/>
            <a:ext cx="2160588" cy="2160588"/>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22" name="Oval 21"/>
          <p:cNvSpPr>
            <a:spLocks noChangeArrowheads="1"/>
          </p:cNvSpPr>
          <p:nvPr/>
        </p:nvSpPr>
        <p:spPr bwMode="gray">
          <a:xfrm>
            <a:off x="3492500" y="2286000"/>
            <a:ext cx="2160588" cy="2160588"/>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zh-CN" altLang="en-US"/>
          </a:p>
        </p:txBody>
      </p:sp>
      <p:sp>
        <p:nvSpPr>
          <p:cNvPr id="23" name="Oval 22"/>
          <p:cNvSpPr>
            <a:spLocks noChangeArrowheads="1"/>
          </p:cNvSpPr>
          <p:nvPr/>
        </p:nvSpPr>
        <p:spPr bwMode="gray">
          <a:xfrm>
            <a:off x="3633788" y="2427288"/>
            <a:ext cx="1878012" cy="1878012"/>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24" name="Oval 23"/>
          <p:cNvSpPr>
            <a:spLocks noChangeArrowheads="1"/>
          </p:cNvSpPr>
          <p:nvPr/>
        </p:nvSpPr>
        <p:spPr bwMode="gray">
          <a:xfrm>
            <a:off x="3635375" y="2430463"/>
            <a:ext cx="1878013" cy="1878012"/>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29715" name="Oval 24"/>
          <p:cNvSpPr>
            <a:spLocks noChangeArrowheads="1"/>
          </p:cNvSpPr>
          <p:nvPr/>
        </p:nvSpPr>
        <p:spPr bwMode="gray">
          <a:xfrm>
            <a:off x="3727450" y="2520950"/>
            <a:ext cx="1690688" cy="1690688"/>
          </a:xfrm>
          <a:prstGeom prst="ellipse">
            <a:avLst/>
          </a:prstGeom>
          <a:solidFill>
            <a:srgbClr val="333333"/>
          </a:solidFill>
          <a:ln w="38100" algn="ctr">
            <a:noFill/>
            <a:round/>
            <a:headEnd/>
            <a:tailEnd/>
          </a:ln>
        </p:spPr>
        <p:txBody>
          <a:bodyPr anchor="ctr">
            <a:spAutoFit/>
          </a:bodyPr>
          <a:lstStyle/>
          <a:p>
            <a:endParaRPr lang="zh-CN" altLang="en-US"/>
          </a:p>
        </p:txBody>
      </p:sp>
      <p:grpSp>
        <p:nvGrpSpPr>
          <p:cNvPr id="3" name="Group 25"/>
          <p:cNvGrpSpPr>
            <a:grpSpLocks/>
          </p:cNvGrpSpPr>
          <p:nvPr/>
        </p:nvGrpSpPr>
        <p:grpSpPr bwMode="auto">
          <a:xfrm>
            <a:off x="3754438" y="2540000"/>
            <a:ext cx="1636712" cy="1636713"/>
            <a:chOff x="4166" y="1706"/>
            <a:chExt cx="1252" cy="1252"/>
          </a:xfrm>
        </p:grpSpPr>
        <p:sp>
          <p:nvSpPr>
            <p:cNvPr id="29730" name="Oval 2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29731" name="Oval 2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29732" name="Oval 2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9733" name="Oval 2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grpSp>
        <p:nvGrpSpPr>
          <p:cNvPr id="10" name="Group 30"/>
          <p:cNvGrpSpPr>
            <a:grpSpLocks/>
          </p:cNvGrpSpPr>
          <p:nvPr/>
        </p:nvGrpSpPr>
        <p:grpSpPr bwMode="auto">
          <a:xfrm>
            <a:off x="6500813" y="2540000"/>
            <a:ext cx="1636712" cy="1636713"/>
            <a:chOff x="4166" y="1706"/>
            <a:chExt cx="1252" cy="1252"/>
          </a:xfrm>
        </p:grpSpPr>
        <p:sp>
          <p:nvSpPr>
            <p:cNvPr id="29726" name="Oval 31"/>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29727" name="Oval 32"/>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29728" name="Oval 33"/>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9729" name="Oval 34"/>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29718" name="AutoShape 35"/>
          <p:cNvSpPr>
            <a:spLocks noChangeArrowheads="1"/>
          </p:cNvSpPr>
          <p:nvPr/>
        </p:nvSpPr>
        <p:spPr bwMode="auto">
          <a:xfrm>
            <a:off x="804863" y="4818063"/>
            <a:ext cx="2057400" cy="515937"/>
          </a:xfrm>
          <a:prstGeom prst="roundRect">
            <a:avLst>
              <a:gd name="adj" fmla="val 50000"/>
            </a:avLst>
          </a:prstGeom>
          <a:noFill/>
          <a:ln w="38100" algn="ctr">
            <a:solidFill>
              <a:schemeClr val="tx1"/>
            </a:solidFill>
            <a:round/>
            <a:headEnd/>
            <a:tailEnd/>
          </a:ln>
        </p:spPr>
        <p:txBody>
          <a:bodyPr wrap="none" anchor="ctr"/>
          <a:lstStyle/>
          <a:p>
            <a:pPr algn="ctr" eaLnBrk="0" hangingPunct="0"/>
            <a:r>
              <a:rPr lang="zh-CN" altLang="en-US">
                <a:latin typeface="Verdana" pitchFamily="34" charset="0"/>
              </a:rPr>
              <a:t>有</a:t>
            </a:r>
            <a:endParaRPr lang="en-US" altLang="zh-CN">
              <a:latin typeface="Verdana" pitchFamily="34" charset="0"/>
            </a:endParaRPr>
          </a:p>
        </p:txBody>
      </p:sp>
      <p:sp>
        <p:nvSpPr>
          <p:cNvPr id="29719" name="AutoShape 36"/>
          <p:cNvSpPr>
            <a:spLocks noChangeArrowheads="1"/>
          </p:cNvSpPr>
          <p:nvPr/>
        </p:nvSpPr>
        <p:spPr bwMode="auto">
          <a:xfrm>
            <a:off x="3538538" y="4818063"/>
            <a:ext cx="2057400" cy="515937"/>
          </a:xfrm>
          <a:prstGeom prst="roundRect">
            <a:avLst>
              <a:gd name="adj" fmla="val 50000"/>
            </a:avLst>
          </a:prstGeom>
          <a:noFill/>
          <a:ln w="38100" algn="ctr">
            <a:solidFill>
              <a:schemeClr val="tx1"/>
            </a:solidFill>
            <a:round/>
            <a:headEnd/>
            <a:tailEnd/>
          </a:ln>
        </p:spPr>
        <p:txBody>
          <a:bodyPr wrap="none" anchor="ctr"/>
          <a:lstStyle/>
          <a:p>
            <a:pPr algn="ctr" eaLnBrk="0" hangingPunct="0"/>
            <a:r>
              <a:rPr lang="zh-CN" altLang="en-US">
                <a:latin typeface="Verdana" pitchFamily="34" charset="0"/>
              </a:rPr>
              <a:t>传递</a:t>
            </a:r>
            <a:endParaRPr lang="en-US" altLang="zh-CN">
              <a:latin typeface="Verdana" pitchFamily="34" charset="0"/>
            </a:endParaRPr>
          </a:p>
        </p:txBody>
      </p:sp>
      <p:sp>
        <p:nvSpPr>
          <p:cNvPr id="29720" name="AutoShape 37"/>
          <p:cNvSpPr>
            <a:spLocks noChangeArrowheads="1"/>
          </p:cNvSpPr>
          <p:nvPr/>
        </p:nvSpPr>
        <p:spPr bwMode="auto">
          <a:xfrm>
            <a:off x="6291263" y="4818063"/>
            <a:ext cx="2057400" cy="515937"/>
          </a:xfrm>
          <a:prstGeom prst="roundRect">
            <a:avLst>
              <a:gd name="adj" fmla="val 50000"/>
            </a:avLst>
          </a:prstGeom>
          <a:noFill/>
          <a:ln w="38100" algn="ctr">
            <a:solidFill>
              <a:schemeClr val="tx1"/>
            </a:solidFill>
            <a:round/>
            <a:headEnd/>
            <a:tailEnd/>
          </a:ln>
        </p:spPr>
        <p:txBody>
          <a:bodyPr wrap="none" anchor="ctr"/>
          <a:lstStyle/>
          <a:p>
            <a:pPr algn="ctr" eaLnBrk="0" hangingPunct="0"/>
            <a:r>
              <a:rPr lang="zh-CN" altLang="en-US">
                <a:latin typeface="Verdana" pitchFamily="34" charset="0"/>
              </a:rPr>
              <a:t>达成</a:t>
            </a:r>
            <a:endParaRPr lang="en-US" altLang="zh-CN">
              <a:latin typeface="Verdana" pitchFamily="34" charset="0"/>
            </a:endParaRPr>
          </a:p>
        </p:txBody>
      </p:sp>
      <p:sp>
        <p:nvSpPr>
          <p:cNvPr id="29721" name="Text Box 38"/>
          <p:cNvSpPr txBox="1">
            <a:spLocks noChangeArrowheads="1"/>
          </p:cNvSpPr>
          <p:nvPr/>
        </p:nvSpPr>
        <p:spPr bwMode="gray">
          <a:xfrm>
            <a:off x="1042988" y="3141663"/>
            <a:ext cx="1731962" cy="460375"/>
          </a:xfrm>
          <a:prstGeom prst="rect">
            <a:avLst/>
          </a:prstGeom>
          <a:noFill/>
          <a:ln w="9525" algn="ctr">
            <a:noFill/>
            <a:miter lim="800000"/>
            <a:headEnd/>
            <a:tailEnd/>
          </a:ln>
        </p:spPr>
        <p:txBody>
          <a:bodyPr wrap="none">
            <a:spAutoFit/>
          </a:bodyPr>
          <a:lstStyle/>
          <a:p>
            <a:pPr eaLnBrk="0" hangingPunct="0"/>
            <a:r>
              <a:rPr lang="zh-CN" altLang="en-US" sz="2400">
                <a:solidFill>
                  <a:srgbClr val="000000"/>
                </a:solidFill>
              </a:rPr>
              <a:t>明确的目标</a:t>
            </a:r>
            <a:endParaRPr lang="en-US" altLang="zh-CN" sz="2400">
              <a:solidFill>
                <a:srgbClr val="000000"/>
              </a:solidFill>
            </a:endParaRPr>
          </a:p>
        </p:txBody>
      </p:sp>
      <p:sp>
        <p:nvSpPr>
          <p:cNvPr id="29722" name="Text Box 39"/>
          <p:cNvSpPr txBox="1">
            <a:spLocks noChangeArrowheads="1"/>
          </p:cNvSpPr>
          <p:nvPr/>
        </p:nvSpPr>
        <p:spPr bwMode="gray">
          <a:xfrm>
            <a:off x="4140200" y="2852738"/>
            <a:ext cx="1025525" cy="1200150"/>
          </a:xfrm>
          <a:prstGeom prst="rect">
            <a:avLst/>
          </a:prstGeom>
          <a:noFill/>
          <a:ln w="9525" algn="ctr">
            <a:noFill/>
            <a:miter lim="800000"/>
            <a:headEnd/>
            <a:tailEnd/>
          </a:ln>
        </p:spPr>
        <p:txBody>
          <a:bodyPr>
            <a:spAutoFit/>
          </a:bodyPr>
          <a:lstStyle/>
          <a:p>
            <a:pPr eaLnBrk="0" hangingPunct="0"/>
            <a:r>
              <a:rPr lang="zh-CN" altLang="en-US" sz="2400">
                <a:solidFill>
                  <a:srgbClr val="000000"/>
                </a:solidFill>
              </a:rPr>
              <a:t>信息思想感情</a:t>
            </a:r>
            <a:endParaRPr lang="en-US" altLang="zh-CN" sz="2400">
              <a:solidFill>
                <a:srgbClr val="000000"/>
              </a:solidFill>
            </a:endParaRPr>
          </a:p>
        </p:txBody>
      </p:sp>
      <p:sp>
        <p:nvSpPr>
          <p:cNvPr id="29723" name="Text Box 40"/>
          <p:cNvSpPr txBox="1">
            <a:spLocks noChangeArrowheads="1"/>
          </p:cNvSpPr>
          <p:nvPr/>
        </p:nvSpPr>
        <p:spPr bwMode="gray">
          <a:xfrm>
            <a:off x="6659563" y="3141663"/>
            <a:ext cx="1422400" cy="460375"/>
          </a:xfrm>
          <a:prstGeom prst="rect">
            <a:avLst/>
          </a:prstGeom>
          <a:noFill/>
          <a:ln w="9525" algn="ctr">
            <a:noFill/>
            <a:miter lim="800000"/>
            <a:headEnd/>
            <a:tailEnd/>
          </a:ln>
        </p:spPr>
        <p:txBody>
          <a:bodyPr wrap="none">
            <a:spAutoFit/>
          </a:bodyPr>
          <a:lstStyle/>
          <a:p>
            <a:pPr eaLnBrk="0" hangingPunct="0"/>
            <a:r>
              <a:rPr lang="zh-CN" altLang="en-US" sz="2400">
                <a:solidFill>
                  <a:srgbClr val="000000"/>
                </a:solidFill>
              </a:rPr>
              <a:t>共同协议</a:t>
            </a:r>
            <a:endParaRPr lang="en-US" altLang="zh-CN" sz="2400">
              <a:solidFill>
                <a:srgbClr val="000000"/>
              </a:solidFill>
            </a:endParaRPr>
          </a:p>
        </p:txBody>
      </p:sp>
      <p:sp>
        <p:nvSpPr>
          <p:cNvPr id="42" name="TextBox 41"/>
          <p:cNvSpPr txBox="1"/>
          <p:nvPr/>
        </p:nvSpPr>
        <p:spPr>
          <a:xfrm>
            <a:off x="1043359" y="334615"/>
            <a:ext cx="4176713" cy="646113"/>
          </a:xfrm>
          <a:prstGeom prst="rect">
            <a:avLst/>
          </a:prstGeom>
          <a:noFill/>
        </p:spPr>
        <p:txBody>
          <a:bodyPr>
            <a:spAutoFit/>
          </a:bodyPr>
          <a:lstStyle/>
          <a:p>
            <a:pPr>
              <a:defRPr/>
            </a:pPr>
            <a:r>
              <a:rPr lang="zh-CN" altLang="en-US" sz="3600" b="1" dirty="0">
                <a:solidFill>
                  <a:schemeClr val="tx2"/>
                </a:solidFill>
                <a:effectLst>
                  <a:outerShdw blurRad="38100" dist="38100" dir="2700000" algn="tl">
                    <a:srgbClr val="C0C0C0"/>
                  </a:outerShdw>
                </a:effectLst>
                <a:latin typeface="+mj-lt"/>
                <a:cs typeface="+mj-cs"/>
              </a:rPr>
              <a:t>什么是沟通？</a:t>
            </a:r>
          </a:p>
        </p:txBody>
      </p:sp>
      <p:sp>
        <p:nvSpPr>
          <p:cNvPr id="29725" name="TextBox 42"/>
          <p:cNvSpPr txBox="1">
            <a:spLocks noChangeArrowheads="1"/>
          </p:cNvSpPr>
          <p:nvPr/>
        </p:nvSpPr>
        <p:spPr bwMode="auto">
          <a:xfrm>
            <a:off x="541338" y="5837238"/>
            <a:ext cx="8351837" cy="400050"/>
          </a:xfrm>
          <a:prstGeom prst="rect">
            <a:avLst/>
          </a:prstGeom>
          <a:noFill/>
          <a:ln w="9525">
            <a:noFill/>
            <a:miter lim="800000"/>
            <a:headEnd/>
            <a:tailEnd/>
          </a:ln>
        </p:spPr>
        <p:txBody>
          <a:bodyPr>
            <a:spAutoFit/>
          </a:bodyPr>
          <a:lstStyle/>
          <a:p>
            <a:pPr>
              <a:spcBef>
                <a:spcPct val="50000"/>
              </a:spcBef>
            </a:pPr>
            <a:r>
              <a:rPr lang="zh-CN" altLang="en-US" sz="2000" b="1">
                <a:solidFill>
                  <a:srgbClr val="FF0000"/>
                </a:solidFill>
              </a:rPr>
              <a:t>思考：沟通是重要的管理职能，为什么企业没有设置沟通部门？</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86250" y="1500188"/>
            <a:ext cx="4500563" cy="4786312"/>
          </a:xfrm>
          <a:prstGeom prst="rect">
            <a:avLst/>
          </a:prstGeom>
          <a:noFill/>
        </p:spPr>
        <p:txBody>
          <a:bodyPr/>
          <a:lstStyle/>
          <a:p>
            <a:pPr>
              <a:lnSpc>
                <a:spcPts val="6000"/>
              </a:lnSpc>
              <a:buFont typeface="Wingdings" pitchFamily="2" charset="2"/>
              <a:buChar char="u"/>
            </a:pPr>
            <a:r>
              <a:rPr lang="zh-CN" altLang="en-US" sz="2800" dirty="0" smtClean="0">
                <a:effectLst>
                  <a:outerShdw blurRad="38100" dist="38100" dir="2700000" algn="tl">
                    <a:srgbClr val="C0C0C0"/>
                  </a:outerShdw>
                </a:effectLst>
                <a:latin typeface="宋体" pitchFamily="2" charset="-122"/>
              </a:rPr>
              <a:t>抱</a:t>
            </a:r>
            <a:r>
              <a:rPr lang="zh-CN" altLang="en-US" sz="2800" dirty="0">
                <a:effectLst>
                  <a:outerShdw blurRad="38100" dist="38100" dir="2700000" algn="tl">
                    <a:srgbClr val="C0C0C0"/>
                  </a:outerShdw>
                </a:effectLst>
                <a:latin typeface="宋体" pitchFamily="2" charset="-122"/>
              </a:rPr>
              <a:t>残守缺，固步自封，拘泥经验而拒绝进步</a:t>
            </a:r>
            <a:endParaRPr lang="en-US" altLang="zh-CN" sz="2800" dirty="0">
              <a:latin typeface="宋体" pitchFamily="2" charset="-122"/>
            </a:endParaRPr>
          </a:p>
          <a:p>
            <a:pPr>
              <a:lnSpc>
                <a:spcPts val="6000"/>
              </a:lnSpc>
              <a:buFont typeface="Wingdings" pitchFamily="2" charset="2"/>
              <a:buChar char="u"/>
            </a:pPr>
            <a:r>
              <a:rPr lang="zh-CN" altLang="en-US" sz="2800" dirty="0" smtClean="0">
                <a:latin typeface="宋体" pitchFamily="2" charset="-122"/>
              </a:rPr>
              <a:t>一</a:t>
            </a:r>
            <a:r>
              <a:rPr lang="zh-CN" altLang="en-US" sz="2800" dirty="0">
                <a:latin typeface="宋体" pitchFamily="2" charset="-122"/>
              </a:rPr>
              <a:t>味蛮干，忽略调研与方法，盲目的工作</a:t>
            </a:r>
            <a:endParaRPr lang="en-US" altLang="zh-CN" sz="2800" dirty="0">
              <a:latin typeface="宋体" pitchFamily="2" charset="-122"/>
            </a:endParaRPr>
          </a:p>
          <a:p>
            <a:pPr>
              <a:lnSpc>
                <a:spcPts val="6000"/>
              </a:lnSpc>
              <a:buFont typeface="Wingdings" pitchFamily="2" charset="2"/>
              <a:buChar char="u"/>
            </a:pPr>
            <a:r>
              <a:rPr lang="zh-CN" altLang="en-US" sz="2800" dirty="0" smtClean="0">
                <a:latin typeface="宋体" pitchFamily="2" charset="-122"/>
              </a:rPr>
              <a:t>刚</a:t>
            </a:r>
            <a:r>
              <a:rPr lang="zh-CN" altLang="en-US" sz="2800" dirty="0">
                <a:latin typeface="宋体" pitchFamily="2" charset="-122"/>
              </a:rPr>
              <a:t>愎自用，无视合理建议和意见</a:t>
            </a:r>
            <a:endParaRPr lang="en-US" altLang="zh-CN" sz="2800" dirty="0">
              <a:latin typeface="宋体" pitchFamily="2" charset="-122"/>
            </a:endParaRPr>
          </a:p>
        </p:txBody>
      </p:sp>
      <p:pic>
        <p:nvPicPr>
          <p:cNvPr id="17416" name="Picture 6" descr="人,衣服,着装得体,工作场所,套装_创意图片_Getty Images China"/>
          <p:cNvPicPr>
            <a:picLocks noChangeAspect="1" noChangeArrowheads="1"/>
          </p:cNvPicPr>
          <p:nvPr/>
        </p:nvPicPr>
        <p:blipFill>
          <a:blip r:embed="rId2" cstate="print"/>
          <a:srcRect/>
          <a:stretch>
            <a:fillRect/>
          </a:stretch>
        </p:blipFill>
        <p:spPr bwMode="auto">
          <a:xfrm>
            <a:off x="500063" y="1714500"/>
            <a:ext cx="3409950" cy="4286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endParaRPr lang="zh-CN" altLang="en-US" dirty="0" smtClean="0">
              <a:latin typeface="宋体" pitchFamily="2" charset="-122"/>
              <a:ea typeface="宋体" pitchFamily="2" charset="-122"/>
            </a:endParaRPr>
          </a:p>
        </p:txBody>
      </p:sp>
      <p:sp>
        <p:nvSpPr>
          <p:cNvPr id="35843" name="内容占位符 2"/>
          <p:cNvSpPr>
            <a:spLocks noGrp="1"/>
          </p:cNvSpPr>
          <p:nvPr>
            <p:ph idx="1"/>
          </p:nvPr>
        </p:nvSpPr>
        <p:spPr>
          <a:xfrm>
            <a:off x="539750" y="2997200"/>
            <a:ext cx="8353425" cy="1295400"/>
          </a:xfrm>
        </p:spPr>
        <p:txBody>
          <a:bodyPr/>
          <a:lstStyle/>
          <a:p>
            <a:pPr algn="ctr">
              <a:buFontTx/>
              <a:buNone/>
            </a:pPr>
            <a:r>
              <a:rPr lang="zh-CN" altLang="en-US" sz="5400" b="1" dirty="0" smtClean="0">
                <a:solidFill>
                  <a:srgbClr val="FF0000"/>
                </a:solidFill>
                <a:latin typeface="宋体" pitchFamily="2" charset="-122"/>
                <a:ea typeface="宋体" pitchFamily="2" charset="-122"/>
              </a:rPr>
              <a:t>有效沟通的前提是什么？</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763713" y="2819400"/>
            <a:ext cx="4114800" cy="1098550"/>
          </a:xfrm>
          <a:prstGeom prst="rect">
            <a:avLst/>
          </a:prstGeom>
          <a:noFill/>
          <a:ln w="12700" cap="sq">
            <a:noFill/>
            <a:miter lim="800000"/>
            <a:headEnd type="none" w="sm" len="sm"/>
            <a:tailEnd type="none" w="sm" len="sm"/>
          </a:ln>
        </p:spPr>
        <p:txBody>
          <a:bodyPr>
            <a:spAutoFit/>
          </a:bodyPr>
          <a:lstStyle/>
          <a:p>
            <a:r>
              <a:rPr kumimoji="1" lang="en-US" altLang="zh-CN" sz="6600" b="1">
                <a:latin typeface="Times New Roman" pitchFamily="18" charset="0"/>
              </a:rPr>
              <a:t>  </a:t>
            </a:r>
            <a:r>
              <a:rPr kumimoji="1" lang="zh-CN" altLang="en-US" sz="6600" b="1">
                <a:latin typeface="Times New Roman" pitchFamily="18" charset="0"/>
              </a:rPr>
              <a:t>话图竞赛</a:t>
            </a:r>
          </a:p>
        </p:txBody>
      </p:sp>
      <p:sp>
        <p:nvSpPr>
          <p:cNvPr id="29699" name="Text Box 3"/>
          <p:cNvSpPr txBox="1">
            <a:spLocks noChangeArrowheads="1"/>
          </p:cNvSpPr>
          <p:nvPr/>
        </p:nvSpPr>
        <p:spPr bwMode="auto">
          <a:xfrm>
            <a:off x="1115616" y="332656"/>
            <a:ext cx="6227763" cy="646113"/>
          </a:xfrm>
          <a:prstGeom prst="rect">
            <a:avLst/>
          </a:prstGeom>
          <a:noFill/>
          <a:ln w="12700" cap="sq">
            <a:noFill/>
            <a:miter lim="800000"/>
            <a:headEnd type="none" w="sm" len="sm"/>
            <a:tailEnd type="none" w="sm" len="sm"/>
          </a:ln>
          <a:effectLst/>
        </p:spPr>
        <p:txBody>
          <a:bodyPr>
            <a:spAutoFit/>
          </a:bodyPr>
          <a:lstStyle/>
          <a:p>
            <a:pPr>
              <a:defRPr/>
            </a:pPr>
            <a:r>
              <a:rPr lang="zh-CN" altLang="en-US" sz="3600" b="1" dirty="0">
                <a:solidFill>
                  <a:schemeClr val="tx2"/>
                </a:solidFill>
                <a:effectLst>
                  <a:outerShdw blurRad="38100" dist="38100" dir="2700000" algn="tl">
                    <a:srgbClr val="C0C0C0"/>
                  </a:outerShdw>
                </a:effectLst>
                <a:latin typeface="+mj-lt"/>
                <a:cs typeface="+mj-cs"/>
              </a:rPr>
              <a:t>沟通游戏：</a:t>
            </a:r>
          </a:p>
        </p:txBody>
      </p:sp>
      <p:sp>
        <p:nvSpPr>
          <p:cNvPr id="36868" name="Text Box 4"/>
          <p:cNvSpPr txBox="1">
            <a:spLocks noChangeArrowheads="1"/>
          </p:cNvSpPr>
          <p:nvPr/>
        </p:nvSpPr>
        <p:spPr bwMode="auto">
          <a:xfrm>
            <a:off x="2449513" y="4495800"/>
            <a:ext cx="5099050" cy="823913"/>
          </a:xfrm>
          <a:prstGeom prst="rect">
            <a:avLst/>
          </a:prstGeom>
          <a:noFill/>
          <a:ln w="12700" cap="sq">
            <a:noFill/>
            <a:miter lim="800000"/>
            <a:headEnd type="none" w="sm" len="sm"/>
            <a:tailEnd type="none" w="sm" len="sm"/>
          </a:ln>
        </p:spPr>
        <p:txBody>
          <a:bodyPr wrap="none">
            <a:spAutoFit/>
          </a:bodyPr>
          <a:lstStyle/>
          <a:p>
            <a:r>
              <a:rPr kumimoji="1" lang="zh-CN" altLang="en-US" sz="4800" b="1">
                <a:latin typeface="Times New Roman" pitchFamily="18" charset="0"/>
              </a:rPr>
              <a:t>为什么画不像呢？</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endParaRPr lang="zh-CN" altLang="en-US" dirty="0" smtClean="0">
              <a:latin typeface="宋体" pitchFamily="2" charset="-122"/>
              <a:ea typeface="宋体" pitchFamily="2" charset="-122"/>
            </a:endParaRPr>
          </a:p>
        </p:txBody>
      </p:sp>
      <p:sp>
        <p:nvSpPr>
          <p:cNvPr id="38915" name="内容占位符 2"/>
          <p:cNvSpPr>
            <a:spLocks noGrp="1"/>
          </p:cNvSpPr>
          <p:nvPr>
            <p:ph idx="1"/>
          </p:nvPr>
        </p:nvSpPr>
        <p:spPr>
          <a:xfrm>
            <a:off x="457200" y="2349500"/>
            <a:ext cx="8229600" cy="935038"/>
          </a:xfrm>
        </p:spPr>
        <p:txBody>
          <a:bodyPr/>
          <a:lstStyle/>
          <a:p>
            <a:pPr>
              <a:buFontTx/>
              <a:buNone/>
            </a:pPr>
            <a:r>
              <a:rPr lang="zh-CN" altLang="en-US" sz="4800" b="1" dirty="0" smtClean="0">
                <a:solidFill>
                  <a:srgbClr val="FF0000"/>
                </a:solidFill>
                <a:latin typeface="宋体" pitchFamily="2" charset="-122"/>
                <a:ea typeface="宋体" pitchFamily="2" charset="-122"/>
              </a:rPr>
              <a:t>双向沟通是有效沟通的前提</a:t>
            </a:r>
            <a:endParaRPr lang="en-US" altLang="zh-CN" sz="4800" b="1" dirty="0" smtClean="0">
              <a:solidFill>
                <a:srgbClr val="FF0000"/>
              </a:solidFill>
              <a:latin typeface="宋体" pitchFamily="2" charset="-122"/>
              <a:ea typeface="宋体" pitchFamily="2" charset="-122"/>
            </a:endParaRPr>
          </a:p>
        </p:txBody>
      </p:sp>
      <p:sp>
        <p:nvSpPr>
          <p:cNvPr id="38916" name="矩形 3"/>
          <p:cNvSpPr>
            <a:spLocks noChangeArrowheads="1"/>
          </p:cNvSpPr>
          <p:nvPr/>
        </p:nvSpPr>
        <p:spPr bwMode="auto">
          <a:xfrm>
            <a:off x="250825" y="3773488"/>
            <a:ext cx="8569325" cy="1970087"/>
          </a:xfrm>
          <a:prstGeom prst="rect">
            <a:avLst/>
          </a:prstGeom>
          <a:noFill/>
          <a:ln w="9525">
            <a:noFill/>
            <a:miter lim="800000"/>
            <a:headEnd/>
            <a:tailEnd/>
          </a:ln>
        </p:spPr>
        <p:txBody>
          <a:bodyPr>
            <a:spAutoFit/>
          </a:bodyPr>
          <a:lstStyle/>
          <a:p>
            <a:r>
              <a:rPr lang="en-US" altLang="zh-CN" b="1"/>
              <a:t> </a:t>
            </a:r>
          </a:p>
          <a:p>
            <a:r>
              <a:rPr lang="zh-CN" altLang="en-US" sz="4000" b="1"/>
              <a:t>企业管理过程中</a:t>
            </a:r>
            <a:endParaRPr lang="en-US" altLang="zh-CN" sz="4000" b="1"/>
          </a:p>
          <a:p>
            <a:r>
              <a:rPr lang="zh-CN" altLang="en-US" sz="3200" b="1">
                <a:solidFill>
                  <a:srgbClr val="FF0000"/>
                </a:solidFill>
              </a:rPr>
              <a:t>单向沟通通常会成为沟通中的模糊地带！</a:t>
            </a:r>
            <a:endParaRPr lang="en-US" altLang="zh-CN" sz="3200" b="1">
              <a:solidFill>
                <a:srgbClr val="FF0000"/>
              </a:solidFill>
            </a:endParaRPr>
          </a:p>
          <a:p>
            <a:r>
              <a:rPr lang="zh-CN" altLang="en-US" sz="3200" b="1">
                <a:solidFill>
                  <a:srgbClr val="FF0000"/>
                </a:solidFill>
              </a:rPr>
              <a:t> </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endParaRPr lang="zh-CN" altLang="en-US" dirty="0" smtClean="0">
              <a:latin typeface="宋体" pitchFamily="2" charset="-122"/>
              <a:ea typeface="宋体" pitchFamily="2" charset="-122"/>
            </a:endParaRPr>
          </a:p>
        </p:txBody>
      </p:sp>
      <p:sp>
        <p:nvSpPr>
          <p:cNvPr id="39939" name="内容占位符 2"/>
          <p:cNvSpPr>
            <a:spLocks noGrp="1"/>
          </p:cNvSpPr>
          <p:nvPr>
            <p:ph idx="1"/>
          </p:nvPr>
        </p:nvSpPr>
        <p:spPr>
          <a:xfrm>
            <a:off x="323850" y="2852738"/>
            <a:ext cx="8820150" cy="1296987"/>
          </a:xfrm>
        </p:spPr>
        <p:txBody>
          <a:bodyPr/>
          <a:lstStyle/>
          <a:p>
            <a:pPr algn="ctr">
              <a:buFontTx/>
              <a:buNone/>
            </a:pPr>
            <a:r>
              <a:rPr lang="zh-CN" altLang="en-US" sz="6000" b="1" dirty="0" smtClean="0">
                <a:solidFill>
                  <a:srgbClr val="FF0000"/>
                </a:solidFill>
                <a:latin typeface="宋体" pitchFamily="2" charset="-122"/>
                <a:ea typeface="宋体" pitchFamily="2" charset="-122"/>
              </a:rPr>
              <a:t>不良沟通是如何产生的？</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3476" name="Group 4"/>
          <p:cNvGraphicFramePr>
            <a:graphicFrameLocks noGrp="1"/>
          </p:cNvGraphicFramePr>
          <p:nvPr/>
        </p:nvGraphicFramePr>
        <p:xfrm>
          <a:off x="1830388" y="2892425"/>
          <a:ext cx="6019800" cy="3035300"/>
        </p:xfrm>
        <a:graphic>
          <a:graphicData uri="http://schemas.openxmlformats.org/drawingml/2006/table">
            <a:tbl>
              <a:tblPr/>
              <a:tblGrid>
                <a:gridCol w="3048000"/>
                <a:gridCol w="2971800"/>
              </a:tblGrid>
              <a:tr h="152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chemeClr val="tx1"/>
                          </a:solidFill>
                          <a:effectLst/>
                          <a:latin typeface="Arial" pitchFamily="34" charset="0"/>
                          <a:ea typeface="宋体" pitchFamily="2" charset="-122"/>
                        </a:rPr>
                        <a:t>开放区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chemeClr val="tx1"/>
                          </a:solidFill>
                          <a:effectLst/>
                          <a:latin typeface="Arial" pitchFamily="34" charset="0"/>
                          <a:ea typeface="宋体" pitchFamily="2" charset="-122"/>
                        </a:rPr>
                        <a:t>盲点区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chemeClr val="tx1"/>
                          </a:solidFill>
                          <a:effectLst/>
                          <a:latin typeface="Arial" pitchFamily="34" charset="0"/>
                          <a:ea typeface="宋体" pitchFamily="2" charset="-122"/>
                        </a:rPr>
                        <a:t>隐藏区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chemeClr val="tx1"/>
                          </a:solidFill>
                          <a:effectLst/>
                          <a:latin typeface="Arial" pitchFamily="34" charset="0"/>
                          <a:ea typeface="宋体" pitchFamily="2" charset="-122"/>
                        </a:rPr>
                        <a:t>未知区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74" name="Text Box 16"/>
          <p:cNvSpPr txBox="1">
            <a:spLocks noChangeArrowheads="1"/>
          </p:cNvSpPr>
          <p:nvPr/>
        </p:nvSpPr>
        <p:spPr bwMode="auto">
          <a:xfrm>
            <a:off x="1143000" y="838200"/>
            <a:ext cx="6553200" cy="457200"/>
          </a:xfrm>
          <a:prstGeom prst="rect">
            <a:avLst/>
          </a:prstGeom>
          <a:noFill/>
          <a:ln w="9525">
            <a:noFill/>
            <a:miter lim="800000"/>
            <a:headEnd/>
            <a:tailEnd/>
          </a:ln>
        </p:spPr>
        <p:txBody>
          <a:bodyPr>
            <a:spAutoFit/>
          </a:bodyPr>
          <a:lstStyle/>
          <a:p>
            <a:pPr>
              <a:spcBef>
                <a:spcPct val="50000"/>
              </a:spcBef>
            </a:pPr>
            <a:endParaRPr kumimoji="1" lang="zh-CN" altLang="zh-CN" sz="2400">
              <a:latin typeface="Tahoma" pitchFamily="34" charset="0"/>
            </a:endParaRPr>
          </a:p>
        </p:txBody>
      </p:sp>
      <p:sp>
        <p:nvSpPr>
          <p:cNvPr id="233489" name="Text Box 17"/>
          <p:cNvSpPr txBox="1">
            <a:spLocks noChangeArrowheads="1"/>
          </p:cNvSpPr>
          <p:nvPr/>
        </p:nvSpPr>
        <p:spPr bwMode="auto">
          <a:xfrm>
            <a:off x="971750" y="404790"/>
            <a:ext cx="7010400" cy="646113"/>
          </a:xfrm>
          <a:prstGeom prst="rect">
            <a:avLst/>
          </a:prstGeom>
          <a:noFill/>
          <a:ln w="9525">
            <a:noFill/>
            <a:miter lim="800000"/>
            <a:headEnd/>
            <a:tailEnd/>
          </a:ln>
          <a:effectLst/>
        </p:spPr>
        <p:txBody>
          <a:bodyPr>
            <a:spAutoFit/>
          </a:bodyPr>
          <a:lstStyle/>
          <a:p>
            <a:pPr>
              <a:defRPr/>
            </a:pPr>
            <a:r>
              <a:rPr lang="en-US" altLang="zh-CN" sz="3600" b="1" dirty="0">
                <a:solidFill>
                  <a:schemeClr val="tx2"/>
                </a:solidFill>
                <a:effectLst>
                  <a:outerShdw blurRad="38100" dist="38100" dir="2700000" algn="tl">
                    <a:srgbClr val="C0C0C0"/>
                  </a:outerShdw>
                </a:effectLst>
                <a:latin typeface="+mj-lt"/>
                <a:cs typeface="+mj-cs"/>
              </a:rPr>
              <a:t>1</a:t>
            </a:r>
            <a:r>
              <a:rPr lang="zh-CN" altLang="en-US" sz="3600" b="1" dirty="0" smtClean="0">
                <a:solidFill>
                  <a:schemeClr val="tx2"/>
                </a:solidFill>
                <a:effectLst>
                  <a:outerShdw blurRad="38100" dist="38100" dir="2700000" algn="tl">
                    <a:srgbClr val="C0C0C0"/>
                  </a:outerShdw>
                </a:effectLst>
                <a:latin typeface="+mj-lt"/>
                <a:cs typeface="+mj-cs"/>
              </a:rPr>
              <a:t>、</a:t>
            </a:r>
            <a:r>
              <a:rPr lang="en-US" altLang="zh-CN" sz="3600" b="1" dirty="0" smtClean="0">
                <a:solidFill>
                  <a:schemeClr val="tx2"/>
                </a:solidFill>
                <a:effectLst>
                  <a:outerShdw blurRad="38100" dist="38100" dir="2700000" algn="tl">
                    <a:srgbClr val="C0C0C0"/>
                  </a:outerShdw>
                </a:effectLst>
                <a:latin typeface="+mj-lt"/>
                <a:cs typeface="+mj-cs"/>
              </a:rPr>
              <a:t>JOHALI</a:t>
            </a:r>
            <a:r>
              <a:rPr lang="zh-CN" altLang="en-US" sz="3600" b="1" dirty="0" smtClean="0">
                <a:solidFill>
                  <a:schemeClr val="tx2"/>
                </a:solidFill>
                <a:effectLst>
                  <a:outerShdw blurRad="38100" dist="38100" dir="2700000" algn="tl">
                    <a:srgbClr val="C0C0C0"/>
                  </a:outerShdw>
                </a:effectLst>
                <a:latin typeface="+mj-lt"/>
                <a:cs typeface="+mj-cs"/>
              </a:rPr>
              <a:t>分</a:t>
            </a:r>
            <a:r>
              <a:rPr lang="zh-CN" altLang="en-US" sz="3600" b="1" dirty="0">
                <a:solidFill>
                  <a:schemeClr val="tx2"/>
                </a:solidFill>
                <a:effectLst>
                  <a:outerShdw blurRad="38100" dist="38100" dir="2700000" algn="tl">
                    <a:srgbClr val="C0C0C0"/>
                  </a:outerShdw>
                </a:effectLst>
                <a:latin typeface="+mj-lt"/>
                <a:cs typeface="+mj-cs"/>
              </a:rPr>
              <a:t>析：</a:t>
            </a:r>
          </a:p>
        </p:txBody>
      </p:sp>
      <p:sp>
        <p:nvSpPr>
          <p:cNvPr id="40976" name="Line 18"/>
          <p:cNvSpPr>
            <a:spLocks noChangeShapeType="1"/>
          </p:cNvSpPr>
          <p:nvPr/>
        </p:nvSpPr>
        <p:spPr bwMode="auto">
          <a:xfrm>
            <a:off x="1830388" y="3730625"/>
            <a:ext cx="2133600" cy="0"/>
          </a:xfrm>
          <a:prstGeom prst="line">
            <a:avLst/>
          </a:prstGeom>
          <a:noFill/>
          <a:ln w="9525">
            <a:solidFill>
              <a:schemeClr val="tx1"/>
            </a:solidFill>
            <a:round/>
            <a:headEnd/>
            <a:tailEnd/>
          </a:ln>
        </p:spPr>
        <p:txBody>
          <a:bodyPr wrap="none"/>
          <a:lstStyle/>
          <a:p>
            <a:endParaRPr lang="zh-CN" altLang="en-US"/>
          </a:p>
        </p:txBody>
      </p:sp>
      <p:sp>
        <p:nvSpPr>
          <p:cNvPr id="40977" name="Line 19"/>
          <p:cNvSpPr>
            <a:spLocks noChangeShapeType="1"/>
          </p:cNvSpPr>
          <p:nvPr/>
        </p:nvSpPr>
        <p:spPr bwMode="auto">
          <a:xfrm flipV="1">
            <a:off x="3963988" y="2892425"/>
            <a:ext cx="0" cy="838200"/>
          </a:xfrm>
          <a:prstGeom prst="line">
            <a:avLst/>
          </a:prstGeom>
          <a:noFill/>
          <a:ln w="9525">
            <a:solidFill>
              <a:schemeClr val="tx1"/>
            </a:solidFill>
            <a:round/>
            <a:headEnd/>
            <a:tailEnd/>
          </a:ln>
        </p:spPr>
        <p:txBody>
          <a:bodyPr wrap="none"/>
          <a:lstStyle/>
          <a:p>
            <a:endParaRPr lang="zh-CN" altLang="en-US"/>
          </a:p>
        </p:txBody>
      </p:sp>
      <p:sp>
        <p:nvSpPr>
          <p:cNvPr id="40978" name="Line 20"/>
          <p:cNvSpPr>
            <a:spLocks noChangeShapeType="1"/>
          </p:cNvSpPr>
          <p:nvPr/>
        </p:nvSpPr>
        <p:spPr bwMode="auto">
          <a:xfrm>
            <a:off x="3963988" y="3273425"/>
            <a:ext cx="609600" cy="0"/>
          </a:xfrm>
          <a:prstGeom prst="line">
            <a:avLst/>
          </a:prstGeom>
          <a:noFill/>
          <a:ln w="9525">
            <a:solidFill>
              <a:schemeClr val="tx1"/>
            </a:solidFill>
            <a:round/>
            <a:headEnd/>
            <a:tailEnd type="triangle" w="med" len="med"/>
          </a:ln>
        </p:spPr>
        <p:txBody>
          <a:bodyPr wrap="none"/>
          <a:lstStyle/>
          <a:p>
            <a:endParaRPr lang="zh-CN" altLang="en-US"/>
          </a:p>
        </p:txBody>
      </p:sp>
      <p:sp>
        <p:nvSpPr>
          <p:cNvPr id="40979" name="Line 21"/>
          <p:cNvSpPr>
            <a:spLocks noChangeShapeType="1"/>
          </p:cNvSpPr>
          <p:nvPr/>
        </p:nvSpPr>
        <p:spPr bwMode="auto">
          <a:xfrm>
            <a:off x="2897188" y="3730625"/>
            <a:ext cx="0" cy="533400"/>
          </a:xfrm>
          <a:prstGeom prst="line">
            <a:avLst/>
          </a:prstGeom>
          <a:noFill/>
          <a:ln w="9525">
            <a:solidFill>
              <a:schemeClr val="tx1"/>
            </a:solidFill>
            <a:round/>
            <a:headEnd/>
            <a:tailEnd type="triangle" w="med" len="med"/>
          </a:ln>
        </p:spPr>
        <p:txBody>
          <a:bodyPr wrap="none"/>
          <a:lstStyle/>
          <a:p>
            <a:endParaRPr lang="zh-CN" altLang="en-US"/>
          </a:p>
        </p:txBody>
      </p:sp>
      <p:sp>
        <p:nvSpPr>
          <p:cNvPr id="40980" name="Text Box 22"/>
          <p:cNvSpPr txBox="1">
            <a:spLocks noChangeArrowheads="1"/>
          </p:cNvSpPr>
          <p:nvPr/>
        </p:nvSpPr>
        <p:spPr bwMode="auto">
          <a:xfrm>
            <a:off x="2211388" y="2206625"/>
            <a:ext cx="1828800" cy="457200"/>
          </a:xfrm>
          <a:prstGeom prst="rect">
            <a:avLst/>
          </a:prstGeom>
          <a:noFill/>
          <a:ln w="9525">
            <a:noFill/>
            <a:miter lim="800000"/>
            <a:headEnd/>
            <a:tailEnd/>
          </a:ln>
        </p:spPr>
        <p:txBody>
          <a:bodyPr>
            <a:spAutoFit/>
          </a:bodyPr>
          <a:lstStyle/>
          <a:p>
            <a:pPr>
              <a:spcBef>
                <a:spcPct val="50000"/>
              </a:spcBef>
            </a:pPr>
            <a:r>
              <a:rPr kumimoji="1" lang="zh-CN" altLang="en-US" sz="2400" b="1">
                <a:latin typeface="Tahoma" pitchFamily="34" charset="0"/>
              </a:rPr>
              <a:t>自己知道</a:t>
            </a:r>
          </a:p>
        </p:txBody>
      </p:sp>
      <p:sp>
        <p:nvSpPr>
          <p:cNvPr id="40981" name="Text Box 23"/>
          <p:cNvSpPr txBox="1">
            <a:spLocks noChangeArrowheads="1"/>
          </p:cNvSpPr>
          <p:nvPr/>
        </p:nvSpPr>
        <p:spPr bwMode="auto">
          <a:xfrm>
            <a:off x="3582988" y="1749425"/>
            <a:ext cx="1981200" cy="641350"/>
          </a:xfrm>
          <a:prstGeom prst="rect">
            <a:avLst/>
          </a:prstGeom>
          <a:noFill/>
          <a:ln w="9525">
            <a:noFill/>
            <a:miter lim="800000"/>
            <a:headEnd/>
            <a:tailEnd/>
          </a:ln>
        </p:spPr>
        <p:txBody>
          <a:bodyPr>
            <a:spAutoFit/>
          </a:bodyPr>
          <a:lstStyle/>
          <a:p>
            <a:pPr>
              <a:spcBef>
                <a:spcPct val="50000"/>
              </a:spcBef>
            </a:pPr>
            <a:r>
              <a:rPr kumimoji="1" lang="en-US" altLang="zh-CN" sz="2400">
                <a:latin typeface="Tahoma" pitchFamily="34" charset="0"/>
              </a:rPr>
              <a:t>       </a:t>
            </a:r>
            <a:r>
              <a:rPr kumimoji="1" lang="zh-CN" altLang="en-US" sz="3600" b="1">
                <a:latin typeface="Tahoma" pitchFamily="34" charset="0"/>
              </a:rPr>
              <a:t>己方</a:t>
            </a:r>
          </a:p>
        </p:txBody>
      </p:sp>
      <p:sp>
        <p:nvSpPr>
          <p:cNvPr id="40982" name="Text Box 24"/>
          <p:cNvSpPr txBox="1">
            <a:spLocks noChangeArrowheads="1"/>
          </p:cNvSpPr>
          <p:nvPr/>
        </p:nvSpPr>
        <p:spPr bwMode="auto">
          <a:xfrm>
            <a:off x="5487988" y="2206625"/>
            <a:ext cx="2057400" cy="457200"/>
          </a:xfrm>
          <a:prstGeom prst="rect">
            <a:avLst/>
          </a:prstGeom>
          <a:noFill/>
          <a:ln w="9525">
            <a:noFill/>
            <a:miter lim="800000"/>
            <a:headEnd/>
            <a:tailEnd/>
          </a:ln>
        </p:spPr>
        <p:txBody>
          <a:bodyPr>
            <a:spAutoFit/>
          </a:bodyPr>
          <a:lstStyle/>
          <a:p>
            <a:pPr>
              <a:spcBef>
                <a:spcPct val="50000"/>
              </a:spcBef>
            </a:pPr>
            <a:r>
              <a:rPr kumimoji="1" lang="zh-CN" altLang="en-US" sz="2400" b="1">
                <a:latin typeface="Tahoma" pitchFamily="34" charset="0"/>
              </a:rPr>
              <a:t>自己不知道</a:t>
            </a:r>
            <a:endParaRPr kumimoji="1" lang="zh-CN" altLang="en-US" sz="2400">
              <a:latin typeface="Tahoma" pitchFamily="34" charset="0"/>
            </a:endParaRPr>
          </a:p>
        </p:txBody>
      </p:sp>
      <p:sp>
        <p:nvSpPr>
          <p:cNvPr id="40983" name="Text Box 25"/>
          <p:cNvSpPr txBox="1">
            <a:spLocks noChangeArrowheads="1"/>
          </p:cNvSpPr>
          <p:nvPr/>
        </p:nvSpPr>
        <p:spPr bwMode="auto">
          <a:xfrm>
            <a:off x="7850188" y="3959225"/>
            <a:ext cx="838200" cy="946150"/>
          </a:xfrm>
          <a:prstGeom prst="rect">
            <a:avLst/>
          </a:prstGeom>
          <a:noFill/>
          <a:ln w="9525">
            <a:noFill/>
            <a:miter lim="800000"/>
            <a:headEnd/>
            <a:tailEnd/>
          </a:ln>
        </p:spPr>
        <p:txBody>
          <a:bodyPr>
            <a:spAutoFit/>
          </a:bodyPr>
          <a:lstStyle/>
          <a:p>
            <a:pPr>
              <a:spcBef>
                <a:spcPct val="50000"/>
              </a:spcBef>
            </a:pPr>
            <a:r>
              <a:rPr kumimoji="1" lang="zh-CN" altLang="en-US" sz="2800" b="1">
                <a:latin typeface="Tahoma" pitchFamily="34" charset="0"/>
              </a:rPr>
              <a:t>反馈</a:t>
            </a:r>
          </a:p>
        </p:txBody>
      </p:sp>
      <p:sp>
        <p:nvSpPr>
          <p:cNvPr id="40984" name="Text Box 26"/>
          <p:cNvSpPr txBox="1">
            <a:spLocks noChangeArrowheads="1"/>
          </p:cNvSpPr>
          <p:nvPr/>
        </p:nvSpPr>
        <p:spPr bwMode="auto">
          <a:xfrm>
            <a:off x="1220788" y="2892425"/>
            <a:ext cx="549275" cy="1752600"/>
          </a:xfrm>
          <a:prstGeom prst="rect">
            <a:avLst/>
          </a:prstGeom>
          <a:noFill/>
          <a:ln w="9525">
            <a:noFill/>
            <a:miter lim="800000"/>
            <a:headEnd/>
            <a:tailEnd/>
          </a:ln>
        </p:spPr>
        <p:txBody>
          <a:bodyPr vert="eaVert">
            <a:spAutoFit/>
          </a:bodyPr>
          <a:lstStyle/>
          <a:p>
            <a:pPr>
              <a:spcBef>
                <a:spcPct val="50000"/>
              </a:spcBef>
            </a:pPr>
            <a:r>
              <a:rPr kumimoji="1" lang="zh-CN" altLang="en-US" sz="2400" b="1">
                <a:latin typeface="Tahoma" pitchFamily="34" charset="0"/>
              </a:rPr>
              <a:t>别人知道</a:t>
            </a:r>
          </a:p>
        </p:txBody>
      </p:sp>
      <p:sp>
        <p:nvSpPr>
          <p:cNvPr id="40985" name="Text Box 27"/>
          <p:cNvSpPr txBox="1">
            <a:spLocks noChangeArrowheads="1"/>
          </p:cNvSpPr>
          <p:nvPr/>
        </p:nvSpPr>
        <p:spPr bwMode="auto">
          <a:xfrm>
            <a:off x="1220788" y="4416425"/>
            <a:ext cx="549275" cy="1676400"/>
          </a:xfrm>
          <a:prstGeom prst="rect">
            <a:avLst/>
          </a:prstGeom>
          <a:noFill/>
          <a:ln w="9525">
            <a:noFill/>
            <a:miter lim="800000"/>
            <a:headEnd/>
            <a:tailEnd/>
          </a:ln>
        </p:spPr>
        <p:txBody>
          <a:bodyPr vert="eaVert">
            <a:spAutoFit/>
          </a:bodyPr>
          <a:lstStyle/>
          <a:p>
            <a:pPr>
              <a:spcBef>
                <a:spcPct val="50000"/>
              </a:spcBef>
            </a:pPr>
            <a:r>
              <a:rPr kumimoji="1" lang="zh-CN" altLang="en-US" sz="2400" b="1">
                <a:latin typeface="Tahoma" pitchFamily="34" charset="0"/>
              </a:rPr>
              <a:t>别人不知道</a:t>
            </a:r>
            <a:endParaRPr kumimoji="1" lang="zh-CN" altLang="en-US" sz="2400">
              <a:latin typeface="Tahoma" pitchFamily="34" charset="0"/>
            </a:endParaRPr>
          </a:p>
        </p:txBody>
      </p:sp>
      <p:sp>
        <p:nvSpPr>
          <p:cNvPr id="40986" name="Text Box 28"/>
          <p:cNvSpPr txBox="1">
            <a:spLocks noChangeArrowheads="1"/>
          </p:cNvSpPr>
          <p:nvPr/>
        </p:nvSpPr>
        <p:spPr bwMode="auto">
          <a:xfrm>
            <a:off x="611188" y="3806825"/>
            <a:ext cx="733425" cy="1524000"/>
          </a:xfrm>
          <a:prstGeom prst="rect">
            <a:avLst/>
          </a:prstGeom>
          <a:noFill/>
          <a:ln w="9525">
            <a:noFill/>
            <a:miter lim="800000"/>
            <a:headEnd/>
            <a:tailEnd/>
          </a:ln>
        </p:spPr>
        <p:txBody>
          <a:bodyPr vert="eaVert">
            <a:spAutoFit/>
          </a:bodyPr>
          <a:lstStyle/>
          <a:p>
            <a:pPr>
              <a:spcBef>
                <a:spcPct val="50000"/>
              </a:spcBef>
            </a:pPr>
            <a:r>
              <a:rPr kumimoji="1" lang="zh-CN" altLang="en-US" sz="3600" b="1">
                <a:latin typeface="Tahoma" pitchFamily="34" charset="0"/>
              </a:rPr>
              <a:t>对 方</a:t>
            </a:r>
          </a:p>
        </p:txBody>
      </p:sp>
      <p:sp>
        <p:nvSpPr>
          <p:cNvPr id="40987" name="Text Box 29"/>
          <p:cNvSpPr txBox="1">
            <a:spLocks noChangeArrowheads="1"/>
          </p:cNvSpPr>
          <p:nvPr/>
        </p:nvSpPr>
        <p:spPr bwMode="auto">
          <a:xfrm>
            <a:off x="990600" y="5943600"/>
            <a:ext cx="8077200" cy="641350"/>
          </a:xfrm>
          <a:prstGeom prst="rect">
            <a:avLst/>
          </a:prstGeom>
          <a:noFill/>
          <a:ln w="9525">
            <a:noFill/>
            <a:miter lim="800000"/>
            <a:headEnd/>
            <a:tailEnd/>
          </a:ln>
        </p:spPr>
        <p:txBody>
          <a:bodyPr>
            <a:spAutoFit/>
          </a:bodyPr>
          <a:lstStyle/>
          <a:p>
            <a:pPr>
              <a:spcBef>
                <a:spcPct val="50000"/>
              </a:spcBef>
            </a:pPr>
            <a:r>
              <a:rPr kumimoji="1" lang="zh-CN" altLang="en-US" sz="3600" b="1">
                <a:solidFill>
                  <a:schemeClr val="tx2"/>
                </a:solidFill>
                <a:latin typeface="Tahoma" pitchFamily="34" charset="0"/>
              </a:rPr>
              <a:t>沟通是双向的。您的窗户打开了吗</a:t>
            </a:r>
            <a:r>
              <a:rPr kumimoji="1" lang="zh-CN" altLang="en-US" sz="3600" b="1">
                <a:latin typeface="Tahoma" pitchFamily="34" charset="0"/>
              </a:rPr>
              <a:t>？</a:t>
            </a:r>
            <a:endParaRPr kumimoji="1" lang="zh-CN" altLang="en-US" sz="3600">
              <a:latin typeface="Tahoma" pitchFamily="34"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04056" y="416496"/>
            <a:ext cx="7772400" cy="564232"/>
          </a:xfrm>
        </p:spPr>
        <p:txBody>
          <a:bodyPr/>
          <a:lstStyle/>
          <a:p>
            <a:pPr algn="l">
              <a:defRPr/>
            </a:pPr>
            <a:r>
              <a:rPr lang="en-US" altLang="zh-CN" sz="3600" b="1" kern="1200" dirty="0" smtClean="0">
                <a:effectLst>
                  <a:outerShdw blurRad="38100" dist="38100" dir="2700000" algn="tl">
                    <a:srgbClr val="C0C0C0"/>
                  </a:outerShdw>
                </a:effectLst>
                <a:latin typeface="宋体" pitchFamily="2" charset="-122"/>
                <a:ea typeface="宋体" pitchFamily="2" charset="-122"/>
              </a:rPr>
              <a:t>2</a:t>
            </a:r>
            <a:r>
              <a:rPr lang="zh-CN" altLang="en-US" sz="3600" b="1" kern="1200" dirty="0" smtClean="0">
                <a:effectLst>
                  <a:outerShdw blurRad="38100" dist="38100" dir="2700000" algn="tl">
                    <a:srgbClr val="C0C0C0"/>
                  </a:outerShdw>
                </a:effectLst>
                <a:latin typeface="宋体" pitchFamily="2" charset="-122"/>
                <a:ea typeface="宋体" pitchFamily="2" charset="-122"/>
              </a:rPr>
              <a:t>、心理认知障碍</a:t>
            </a:r>
            <a:endParaRPr lang="zh-CN" altLang="en-US" sz="3600" b="1" kern="1200" dirty="0">
              <a:effectLst>
                <a:outerShdw blurRad="38100" dist="38100" dir="2700000" algn="tl">
                  <a:srgbClr val="C0C0C0"/>
                </a:outerShdw>
              </a:effectLst>
              <a:latin typeface="宋体" pitchFamily="2" charset="-122"/>
              <a:ea typeface="宋体" pitchFamily="2" charset="-122"/>
            </a:endParaRPr>
          </a:p>
        </p:txBody>
      </p:sp>
      <p:sp>
        <p:nvSpPr>
          <p:cNvPr id="44035" name="Rectangle 3"/>
          <p:cNvSpPr>
            <a:spLocks noGrp="1" noChangeArrowheads="1"/>
          </p:cNvSpPr>
          <p:nvPr>
            <p:ph idx="1"/>
          </p:nvPr>
        </p:nvSpPr>
        <p:spPr>
          <a:xfrm>
            <a:off x="971550" y="2071688"/>
            <a:ext cx="7019925" cy="4525962"/>
          </a:xfrm>
        </p:spPr>
        <p:txBody>
          <a:bodyPr/>
          <a:lstStyle/>
          <a:p>
            <a:pPr lvl="2"/>
            <a:r>
              <a:rPr lang="zh-CN" altLang="en-US" sz="3200" b="1" dirty="0" smtClean="0">
                <a:latin typeface="宋体" pitchFamily="2" charset="-122"/>
                <a:ea typeface="宋体" pitchFamily="2" charset="-122"/>
              </a:rPr>
              <a:t>首因效应：</a:t>
            </a:r>
          </a:p>
          <a:p>
            <a:pPr lvl="2">
              <a:lnSpc>
                <a:spcPct val="120000"/>
              </a:lnSpc>
            </a:pPr>
            <a:r>
              <a:rPr lang="zh-CN" altLang="en-US" sz="3200" b="1" dirty="0" smtClean="0">
                <a:latin typeface="宋体" pitchFamily="2" charset="-122"/>
                <a:ea typeface="宋体" pitchFamily="2" charset="-122"/>
              </a:rPr>
              <a:t>先入为主：</a:t>
            </a:r>
            <a:endParaRPr lang="en-US" altLang="zh-CN" sz="3200" b="1" dirty="0" smtClean="0">
              <a:latin typeface="宋体" pitchFamily="2" charset="-122"/>
              <a:ea typeface="宋体" pitchFamily="2" charset="-122"/>
            </a:endParaRPr>
          </a:p>
          <a:p>
            <a:pPr lvl="2">
              <a:lnSpc>
                <a:spcPct val="120000"/>
              </a:lnSpc>
            </a:pPr>
            <a:r>
              <a:rPr lang="zh-CN" altLang="en-US" sz="3200" b="1" dirty="0" smtClean="0">
                <a:latin typeface="宋体" pitchFamily="2" charset="-122"/>
                <a:ea typeface="宋体" pitchFamily="2" charset="-122"/>
              </a:rPr>
              <a:t>晕轮效应：</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a:defRPr/>
            </a:pPr>
            <a:r>
              <a:rPr lang="en-US" altLang="zh-CN" sz="3600" b="1" kern="1200" dirty="0" smtClean="0">
                <a:effectLst>
                  <a:outerShdw blurRad="38100" dist="38100" dir="2700000" algn="tl">
                    <a:srgbClr val="C0C0C0"/>
                  </a:outerShdw>
                </a:effectLst>
                <a:latin typeface="宋体" pitchFamily="2" charset="-122"/>
                <a:ea typeface="宋体" pitchFamily="2" charset="-122"/>
              </a:rPr>
              <a:t>3</a:t>
            </a:r>
            <a:r>
              <a:rPr lang="zh-CN" altLang="en-US" sz="3600" b="1" kern="1200" dirty="0" smtClean="0">
                <a:effectLst>
                  <a:outerShdw blurRad="38100" dist="38100" dir="2700000" algn="tl">
                    <a:srgbClr val="C0C0C0"/>
                  </a:outerShdw>
                </a:effectLst>
                <a:latin typeface="宋体" pitchFamily="2" charset="-122"/>
                <a:ea typeface="宋体" pitchFamily="2" charset="-122"/>
              </a:rPr>
              <a:t>、沟通差异障碍：</a:t>
            </a:r>
            <a:endParaRPr lang="zh-CN" altLang="en-US" sz="3600" b="1" kern="1200" dirty="0">
              <a:effectLst>
                <a:outerShdw blurRad="38100" dist="38100" dir="2700000" algn="tl">
                  <a:srgbClr val="C0C0C0"/>
                </a:outerShdw>
              </a:effectLst>
              <a:latin typeface="宋体" pitchFamily="2" charset="-122"/>
              <a:ea typeface="宋体" pitchFamily="2" charset="-122"/>
            </a:endParaRPr>
          </a:p>
        </p:txBody>
      </p:sp>
      <p:sp>
        <p:nvSpPr>
          <p:cNvPr id="48131" name="Rectangle 3"/>
          <p:cNvSpPr>
            <a:spLocks noGrp="1" noChangeArrowheads="1"/>
          </p:cNvSpPr>
          <p:nvPr>
            <p:ph idx="1"/>
          </p:nvPr>
        </p:nvSpPr>
        <p:spPr>
          <a:xfrm>
            <a:off x="1506538" y="2071688"/>
            <a:ext cx="7180262" cy="4525962"/>
          </a:xfrm>
        </p:spPr>
        <p:txBody>
          <a:bodyPr/>
          <a:lstStyle/>
          <a:p>
            <a:pPr lvl="2"/>
            <a:r>
              <a:rPr lang="zh-CN" altLang="en-US" sz="3200" b="1" dirty="0" smtClean="0">
                <a:latin typeface="宋体" pitchFamily="2" charset="-122"/>
                <a:ea typeface="宋体" pitchFamily="2" charset="-122"/>
              </a:rPr>
              <a:t>民族文化差异</a:t>
            </a:r>
            <a:endParaRPr lang="en-US" altLang="zh-CN" sz="3200" b="1" dirty="0" smtClean="0">
              <a:latin typeface="宋体" pitchFamily="2" charset="-122"/>
              <a:ea typeface="宋体" pitchFamily="2" charset="-122"/>
            </a:endParaRPr>
          </a:p>
          <a:p>
            <a:pPr lvl="2"/>
            <a:r>
              <a:rPr lang="zh-CN" altLang="en-US" sz="3200" b="1" dirty="0" smtClean="0">
                <a:latin typeface="宋体" pitchFamily="2" charset="-122"/>
                <a:ea typeface="宋体" pitchFamily="2" charset="-122"/>
              </a:rPr>
              <a:t>文化层次差异</a:t>
            </a:r>
            <a:endParaRPr lang="en-US" altLang="zh-CN" sz="3200" b="1" dirty="0" smtClean="0">
              <a:latin typeface="宋体" pitchFamily="2" charset="-122"/>
              <a:ea typeface="宋体" pitchFamily="2" charset="-122"/>
            </a:endParaRPr>
          </a:p>
          <a:p>
            <a:pPr lvl="2"/>
            <a:r>
              <a:rPr lang="zh-CN" altLang="en-US" sz="3200" b="1" dirty="0" smtClean="0">
                <a:latin typeface="宋体" pitchFamily="2" charset="-122"/>
                <a:ea typeface="宋体" pitchFamily="2" charset="-122"/>
              </a:rPr>
              <a:t>经验差异</a:t>
            </a:r>
          </a:p>
          <a:p>
            <a:pPr lvl="2"/>
            <a:r>
              <a:rPr lang="zh-CN" altLang="en-US" sz="3200" b="1" dirty="0" smtClean="0">
                <a:latin typeface="宋体" pitchFamily="2" charset="-122"/>
                <a:ea typeface="宋体" pitchFamily="2" charset="-122"/>
              </a:rPr>
              <a:t>性别差异</a:t>
            </a:r>
          </a:p>
          <a:p>
            <a:endParaRPr lang="zh-CN" altLang="en-US" sz="4800" dirty="0" smtClean="0">
              <a:latin typeface="宋体" pitchFamily="2" charset="-122"/>
              <a:ea typeface="宋体" pitchFamily="2" charset="-122"/>
            </a:endParaRPr>
          </a:p>
          <a:p>
            <a:endParaRPr lang="en-US" altLang="zh-CN" sz="4800" dirty="0" smtClean="0">
              <a:latin typeface="宋体" pitchFamily="2" charset="-122"/>
              <a:ea typeface="宋体" pitchFamily="2" charset="-122"/>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title"/>
          </p:nvPr>
        </p:nvSpPr>
        <p:spPr/>
        <p:txBody>
          <a:bodyPr/>
          <a:lstStyle/>
          <a:p>
            <a:endParaRPr lang="zh-CN" altLang="en-US" dirty="0" smtClean="0">
              <a:latin typeface="宋体" pitchFamily="2" charset="-122"/>
              <a:ea typeface="宋体" pitchFamily="2" charset="-122"/>
            </a:endParaRPr>
          </a:p>
        </p:txBody>
      </p:sp>
      <p:sp>
        <p:nvSpPr>
          <p:cNvPr id="77827" name="内容占位符 2"/>
          <p:cNvSpPr>
            <a:spLocks noGrp="1"/>
          </p:cNvSpPr>
          <p:nvPr>
            <p:ph idx="1"/>
          </p:nvPr>
        </p:nvSpPr>
        <p:spPr>
          <a:xfrm>
            <a:off x="663575" y="2852738"/>
            <a:ext cx="8229600" cy="1296987"/>
          </a:xfrm>
        </p:spPr>
        <p:txBody>
          <a:bodyPr/>
          <a:lstStyle/>
          <a:p>
            <a:pPr algn="ctr">
              <a:buFontTx/>
              <a:buNone/>
            </a:pPr>
            <a:r>
              <a:rPr lang="zh-CN" altLang="en-US" sz="6000" b="1" dirty="0" smtClean="0">
                <a:solidFill>
                  <a:srgbClr val="FF0000"/>
                </a:solidFill>
                <a:latin typeface="宋体" pitchFamily="2" charset="-122"/>
                <a:ea typeface="宋体" pitchFamily="2" charset="-122"/>
              </a:rPr>
              <a:t>沟通实战之技巧</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Rectangle 4"/>
          <p:cNvSpPr>
            <a:spLocks noChangeArrowheads="1"/>
          </p:cNvSpPr>
          <p:nvPr/>
        </p:nvSpPr>
        <p:spPr bwMode="auto">
          <a:xfrm>
            <a:off x="1295400" y="228600"/>
            <a:ext cx="6477000" cy="1511300"/>
          </a:xfrm>
          <a:prstGeom prst="rect">
            <a:avLst/>
          </a:prstGeom>
          <a:noFill/>
          <a:ln w="12700" cap="sq">
            <a:noFill/>
            <a:miter lim="800000"/>
            <a:headEnd type="none" w="sm" len="sm"/>
            <a:tailEnd type="none" w="sm" len="sm"/>
          </a:ln>
          <a:effectLst/>
        </p:spPr>
        <p:txBody>
          <a:bodyPr anchor="ctr"/>
          <a:lstStyle/>
          <a:p>
            <a:pPr eaLnBrk="0" hangingPunct="0">
              <a:defRPr/>
            </a:pPr>
            <a:r>
              <a:rPr lang="en-US" altLang="zh-CN" sz="3600" b="1" dirty="0">
                <a:solidFill>
                  <a:schemeClr val="tx2"/>
                </a:solidFill>
                <a:effectLst>
                  <a:outerShdw blurRad="38100" dist="38100" dir="2700000" algn="tl">
                    <a:srgbClr val="C0C0C0"/>
                  </a:outerShdw>
                </a:effectLst>
                <a:latin typeface="+mj-lt"/>
                <a:cs typeface="+mj-cs"/>
              </a:rPr>
              <a:t> </a:t>
            </a:r>
            <a:r>
              <a:rPr lang="zh-CN" altLang="en-US" sz="3600" b="1" dirty="0">
                <a:solidFill>
                  <a:schemeClr val="tx2"/>
                </a:solidFill>
                <a:effectLst>
                  <a:outerShdw blurRad="38100" dist="38100" dir="2700000" algn="tl">
                    <a:srgbClr val="C0C0C0"/>
                  </a:outerShdw>
                </a:effectLst>
                <a:latin typeface="+mj-lt"/>
                <a:cs typeface="+mj-cs"/>
              </a:rPr>
              <a:t>人际性格解析法</a:t>
            </a:r>
          </a:p>
        </p:txBody>
      </p:sp>
      <p:sp>
        <p:nvSpPr>
          <p:cNvPr id="60419" name="AutoShape 5"/>
          <p:cNvSpPr>
            <a:spLocks noChangeArrowheads="1"/>
          </p:cNvSpPr>
          <p:nvPr/>
        </p:nvSpPr>
        <p:spPr bwMode="auto">
          <a:xfrm>
            <a:off x="1908175" y="2205038"/>
            <a:ext cx="5334000" cy="36576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10800" y="5540"/>
                </a:lnTo>
                <a:lnTo>
                  <a:pt x="10800" y="10800"/>
                </a:lnTo>
                <a:lnTo>
                  <a:pt x="5540" y="10800"/>
                </a:lnTo>
                <a:lnTo>
                  <a:pt x="0" y="10800"/>
                </a:lnTo>
                <a:lnTo>
                  <a:pt x="5540" y="10800"/>
                </a:lnTo>
                <a:lnTo>
                  <a:pt x="10800" y="10800"/>
                </a:lnTo>
                <a:lnTo>
                  <a:pt x="10800" y="16060"/>
                </a:lnTo>
                <a:lnTo>
                  <a:pt x="10800" y="21600"/>
                </a:lnTo>
                <a:lnTo>
                  <a:pt x="10800" y="16060"/>
                </a:lnTo>
                <a:lnTo>
                  <a:pt x="10800" y="10800"/>
                </a:lnTo>
                <a:lnTo>
                  <a:pt x="16060" y="10800"/>
                </a:lnTo>
                <a:lnTo>
                  <a:pt x="21600" y="10800"/>
                </a:lnTo>
                <a:lnTo>
                  <a:pt x="16060" y="10800"/>
                </a:lnTo>
                <a:lnTo>
                  <a:pt x="10800" y="10800"/>
                </a:lnTo>
                <a:lnTo>
                  <a:pt x="10800" y="5540"/>
                </a:lnTo>
                <a:close/>
              </a:path>
            </a:pathLst>
          </a:custGeom>
          <a:solidFill>
            <a:schemeClr val="accent1"/>
          </a:solidFill>
          <a:ln w="12700" cap="sq">
            <a:solidFill>
              <a:schemeClr val="accent2"/>
            </a:solidFill>
            <a:miter lim="800000"/>
            <a:headEnd type="none" w="sm" len="sm"/>
            <a:tailEnd type="none" w="sm" len="sm"/>
          </a:ln>
        </p:spPr>
        <p:txBody>
          <a:bodyPr wrap="none" anchor="ctr"/>
          <a:lstStyle/>
          <a:p>
            <a:endParaRPr lang="zh-CN" altLang="en-US"/>
          </a:p>
        </p:txBody>
      </p:sp>
      <p:sp>
        <p:nvSpPr>
          <p:cNvPr id="60420" name="Text Box 6"/>
          <p:cNvSpPr txBox="1">
            <a:spLocks noChangeArrowheads="1"/>
          </p:cNvSpPr>
          <p:nvPr/>
        </p:nvSpPr>
        <p:spPr bwMode="auto">
          <a:xfrm>
            <a:off x="4067175" y="1628775"/>
            <a:ext cx="1447800" cy="641350"/>
          </a:xfrm>
          <a:prstGeom prst="rect">
            <a:avLst/>
          </a:prstGeom>
          <a:noFill/>
          <a:ln w="12700" cap="sq">
            <a:noFill/>
            <a:miter lim="800000"/>
            <a:headEnd type="none" w="sm" len="sm"/>
            <a:tailEnd type="none" w="sm" len="sm"/>
          </a:ln>
        </p:spPr>
        <p:txBody>
          <a:bodyPr>
            <a:spAutoFit/>
          </a:bodyPr>
          <a:lstStyle/>
          <a:p>
            <a:pPr eaLnBrk="0" hangingPunct="0"/>
            <a:r>
              <a:rPr lang="zh-CN" altLang="en-US" sz="3600" b="1">
                <a:solidFill>
                  <a:srgbClr val="FF3300"/>
                </a:solidFill>
                <a:latin typeface="Times New Roman" pitchFamily="18" charset="0"/>
              </a:rPr>
              <a:t>外向</a:t>
            </a:r>
          </a:p>
        </p:txBody>
      </p:sp>
      <p:sp>
        <p:nvSpPr>
          <p:cNvPr id="60421" name="Text Box 7"/>
          <p:cNvSpPr txBox="1">
            <a:spLocks noChangeArrowheads="1"/>
          </p:cNvSpPr>
          <p:nvPr/>
        </p:nvSpPr>
        <p:spPr bwMode="auto">
          <a:xfrm>
            <a:off x="7235825" y="3581400"/>
            <a:ext cx="1679575" cy="641350"/>
          </a:xfrm>
          <a:prstGeom prst="rect">
            <a:avLst/>
          </a:prstGeom>
          <a:noFill/>
          <a:ln w="12700" cap="sq">
            <a:noFill/>
            <a:miter lim="800000"/>
            <a:headEnd type="none" w="sm" len="sm"/>
            <a:tailEnd type="none" w="sm" len="sm"/>
          </a:ln>
        </p:spPr>
        <p:txBody>
          <a:bodyPr>
            <a:spAutoFit/>
          </a:bodyPr>
          <a:lstStyle/>
          <a:p>
            <a:pPr eaLnBrk="0" hangingPunct="0"/>
            <a:r>
              <a:rPr lang="zh-CN" altLang="en-US" sz="3600" b="1">
                <a:solidFill>
                  <a:schemeClr val="accent2"/>
                </a:solidFill>
                <a:latin typeface="Times New Roman" pitchFamily="18" charset="0"/>
              </a:rPr>
              <a:t>重事物</a:t>
            </a:r>
          </a:p>
        </p:txBody>
      </p:sp>
      <p:sp>
        <p:nvSpPr>
          <p:cNvPr id="60422" name="Text Box 8"/>
          <p:cNvSpPr txBox="1">
            <a:spLocks noChangeArrowheads="1"/>
          </p:cNvSpPr>
          <p:nvPr/>
        </p:nvSpPr>
        <p:spPr bwMode="auto">
          <a:xfrm>
            <a:off x="4140200" y="5805488"/>
            <a:ext cx="1447800" cy="641350"/>
          </a:xfrm>
          <a:prstGeom prst="rect">
            <a:avLst/>
          </a:prstGeom>
          <a:noFill/>
          <a:ln w="12700" cap="sq">
            <a:noFill/>
            <a:miter lim="800000"/>
            <a:headEnd type="none" w="sm" len="sm"/>
            <a:tailEnd type="none" w="sm" len="sm"/>
          </a:ln>
        </p:spPr>
        <p:txBody>
          <a:bodyPr>
            <a:spAutoFit/>
          </a:bodyPr>
          <a:lstStyle/>
          <a:p>
            <a:pPr eaLnBrk="0" hangingPunct="0"/>
            <a:r>
              <a:rPr lang="zh-CN" altLang="en-US" sz="3600" b="1">
                <a:latin typeface="Times New Roman" pitchFamily="18" charset="0"/>
              </a:rPr>
              <a:t>内向</a:t>
            </a:r>
          </a:p>
        </p:txBody>
      </p:sp>
      <p:sp>
        <p:nvSpPr>
          <p:cNvPr id="60423" name="Text Box 9"/>
          <p:cNvSpPr txBox="1">
            <a:spLocks noChangeArrowheads="1"/>
          </p:cNvSpPr>
          <p:nvPr/>
        </p:nvSpPr>
        <p:spPr bwMode="auto">
          <a:xfrm>
            <a:off x="1908175" y="2667000"/>
            <a:ext cx="2447925" cy="927100"/>
          </a:xfrm>
          <a:prstGeom prst="rect">
            <a:avLst/>
          </a:prstGeom>
          <a:solidFill>
            <a:srgbClr val="FF0000"/>
          </a:solidFill>
          <a:ln w="12700" cap="sq">
            <a:solidFill>
              <a:schemeClr val="tx1"/>
            </a:solidFill>
            <a:miter lim="800000"/>
            <a:headEnd type="none" w="sm" len="sm"/>
            <a:tailEnd type="none" w="sm" len="sm"/>
          </a:ln>
        </p:spPr>
        <p:txBody>
          <a:bodyPr>
            <a:spAutoFit/>
          </a:bodyPr>
          <a:lstStyle/>
          <a:p>
            <a:pPr eaLnBrk="0" hangingPunct="0"/>
            <a:r>
              <a:rPr lang="en-US" altLang="zh-CN" sz="2400">
                <a:solidFill>
                  <a:schemeClr val="hlink"/>
                </a:solidFill>
                <a:latin typeface="Times New Roman" pitchFamily="18" charset="0"/>
              </a:rPr>
              <a:t> </a:t>
            </a:r>
            <a:r>
              <a:rPr lang="zh-CN" altLang="en-US" sz="5400" b="1">
                <a:latin typeface="Times New Roman" pitchFamily="18" charset="0"/>
              </a:rPr>
              <a:t>活泼型</a:t>
            </a:r>
          </a:p>
        </p:txBody>
      </p:sp>
      <p:sp>
        <p:nvSpPr>
          <p:cNvPr id="60424" name="Text Box 10"/>
          <p:cNvSpPr txBox="1">
            <a:spLocks noChangeArrowheads="1"/>
          </p:cNvSpPr>
          <p:nvPr/>
        </p:nvSpPr>
        <p:spPr bwMode="auto">
          <a:xfrm>
            <a:off x="1908175" y="4365625"/>
            <a:ext cx="2376488" cy="927100"/>
          </a:xfrm>
          <a:prstGeom prst="rect">
            <a:avLst/>
          </a:prstGeom>
          <a:solidFill>
            <a:srgbClr val="00B050"/>
          </a:solidFill>
          <a:ln w="12700" cap="sq">
            <a:solidFill>
              <a:schemeClr val="tx1"/>
            </a:solidFill>
            <a:miter lim="800000"/>
            <a:headEnd type="none" w="sm" len="sm"/>
            <a:tailEnd type="none" w="sm" len="sm"/>
          </a:ln>
        </p:spPr>
        <p:txBody>
          <a:bodyPr>
            <a:spAutoFit/>
          </a:bodyPr>
          <a:lstStyle/>
          <a:p>
            <a:pPr eaLnBrk="0" hangingPunct="0"/>
            <a:r>
              <a:rPr lang="zh-CN" altLang="en-US" sz="5400" b="1">
                <a:latin typeface="Times New Roman" pitchFamily="18" charset="0"/>
              </a:rPr>
              <a:t>和平型</a:t>
            </a:r>
          </a:p>
        </p:txBody>
      </p:sp>
      <p:sp>
        <p:nvSpPr>
          <p:cNvPr id="60425" name="Text Box 11"/>
          <p:cNvSpPr txBox="1">
            <a:spLocks noChangeArrowheads="1"/>
          </p:cNvSpPr>
          <p:nvPr/>
        </p:nvSpPr>
        <p:spPr bwMode="auto">
          <a:xfrm>
            <a:off x="5076825" y="2636838"/>
            <a:ext cx="2303463" cy="927100"/>
          </a:xfrm>
          <a:prstGeom prst="rect">
            <a:avLst/>
          </a:prstGeom>
          <a:solidFill>
            <a:srgbClr val="FFCC00"/>
          </a:solidFill>
          <a:ln w="12700" cap="sq">
            <a:solidFill>
              <a:schemeClr val="tx1"/>
            </a:solidFill>
            <a:miter lim="800000"/>
            <a:headEnd type="none" w="sm" len="sm"/>
            <a:tailEnd type="none" w="sm" len="sm"/>
          </a:ln>
        </p:spPr>
        <p:txBody>
          <a:bodyPr>
            <a:spAutoFit/>
          </a:bodyPr>
          <a:lstStyle/>
          <a:p>
            <a:pPr eaLnBrk="0" hangingPunct="0"/>
            <a:r>
              <a:rPr lang="zh-CN" altLang="en-US" sz="5400" b="1">
                <a:latin typeface="Times New Roman" pitchFamily="18" charset="0"/>
              </a:rPr>
              <a:t>力量型</a:t>
            </a:r>
          </a:p>
        </p:txBody>
      </p:sp>
      <p:sp>
        <p:nvSpPr>
          <p:cNvPr id="60426" name="Text Box 12"/>
          <p:cNvSpPr txBox="1">
            <a:spLocks noChangeArrowheads="1"/>
          </p:cNvSpPr>
          <p:nvPr/>
        </p:nvSpPr>
        <p:spPr bwMode="auto">
          <a:xfrm>
            <a:off x="5076825" y="4437063"/>
            <a:ext cx="2305050" cy="927100"/>
          </a:xfrm>
          <a:prstGeom prst="rect">
            <a:avLst/>
          </a:prstGeom>
          <a:solidFill>
            <a:srgbClr val="0000CC"/>
          </a:solidFill>
          <a:ln w="12700" cap="sq">
            <a:solidFill>
              <a:schemeClr val="tx1"/>
            </a:solidFill>
            <a:miter lim="800000"/>
            <a:headEnd type="none" w="sm" len="sm"/>
            <a:tailEnd type="none" w="sm" len="sm"/>
          </a:ln>
        </p:spPr>
        <p:txBody>
          <a:bodyPr>
            <a:spAutoFit/>
          </a:bodyPr>
          <a:lstStyle/>
          <a:p>
            <a:pPr eaLnBrk="0" hangingPunct="0"/>
            <a:r>
              <a:rPr lang="zh-CN" altLang="en-US" sz="5400" b="1">
                <a:solidFill>
                  <a:schemeClr val="bg1"/>
                </a:solidFill>
                <a:latin typeface="Times New Roman" pitchFamily="18" charset="0"/>
              </a:rPr>
              <a:t>分析型</a:t>
            </a:r>
          </a:p>
        </p:txBody>
      </p:sp>
      <p:sp>
        <p:nvSpPr>
          <p:cNvPr id="60427" name="Text Box 13"/>
          <p:cNvSpPr txBox="1">
            <a:spLocks noChangeArrowheads="1"/>
          </p:cNvSpPr>
          <p:nvPr/>
        </p:nvSpPr>
        <p:spPr bwMode="auto">
          <a:xfrm flipH="1">
            <a:off x="1676400" y="3200400"/>
            <a:ext cx="228600" cy="457200"/>
          </a:xfrm>
          <a:prstGeom prst="rect">
            <a:avLst/>
          </a:prstGeom>
          <a:noFill/>
          <a:ln w="12700" cap="sq">
            <a:noFill/>
            <a:miter lim="800000"/>
            <a:headEnd type="none" w="sm" len="sm"/>
            <a:tailEnd type="none" w="sm" len="sm"/>
          </a:ln>
        </p:spPr>
        <p:txBody>
          <a:bodyPr>
            <a:spAutoFit/>
          </a:bodyPr>
          <a:lstStyle/>
          <a:p>
            <a:pPr eaLnBrk="0" hangingPunct="0"/>
            <a:r>
              <a:rPr lang="en-US" altLang="zh-CN" sz="2400">
                <a:solidFill>
                  <a:srgbClr val="FF99FF"/>
                </a:solidFill>
                <a:latin typeface="Times New Roman" pitchFamily="18" charset="0"/>
              </a:rPr>
              <a:t> </a:t>
            </a:r>
          </a:p>
        </p:txBody>
      </p:sp>
      <p:sp>
        <p:nvSpPr>
          <p:cNvPr id="60428" name="Text Box 14"/>
          <p:cNvSpPr txBox="1">
            <a:spLocks noChangeArrowheads="1"/>
          </p:cNvSpPr>
          <p:nvPr/>
        </p:nvSpPr>
        <p:spPr bwMode="auto">
          <a:xfrm>
            <a:off x="4876800" y="2362200"/>
            <a:ext cx="2743200" cy="457200"/>
          </a:xfrm>
          <a:prstGeom prst="rect">
            <a:avLst/>
          </a:prstGeom>
          <a:noFill/>
          <a:ln w="12700" cap="sq">
            <a:noFill/>
            <a:miter lim="800000"/>
            <a:headEnd type="none" w="sm" len="sm"/>
            <a:tailEnd type="none" w="sm" len="sm"/>
          </a:ln>
        </p:spPr>
        <p:txBody>
          <a:bodyPr>
            <a:spAutoFit/>
          </a:bodyPr>
          <a:lstStyle/>
          <a:p>
            <a:pPr eaLnBrk="0" hangingPunct="0"/>
            <a:r>
              <a:rPr lang="en-US" altLang="zh-CN" sz="2400">
                <a:solidFill>
                  <a:schemeClr val="accent1"/>
                </a:solidFill>
                <a:latin typeface="Times New Roman" pitchFamily="18" charset="0"/>
              </a:rPr>
              <a:t> </a:t>
            </a:r>
          </a:p>
        </p:txBody>
      </p:sp>
      <p:sp>
        <p:nvSpPr>
          <p:cNvPr id="60429" name="Text Box 15"/>
          <p:cNvSpPr txBox="1">
            <a:spLocks noChangeArrowheads="1"/>
          </p:cNvSpPr>
          <p:nvPr/>
        </p:nvSpPr>
        <p:spPr bwMode="auto">
          <a:xfrm>
            <a:off x="1600200" y="4572000"/>
            <a:ext cx="2743200" cy="457200"/>
          </a:xfrm>
          <a:prstGeom prst="rect">
            <a:avLst/>
          </a:prstGeom>
          <a:noFill/>
          <a:ln w="12700" cap="sq">
            <a:noFill/>
            <a:miter lim="800000"/>
            <a:headEnd type="none" w="sm" len="sm"/>
            <a:tailEnd type="none" w="sm" len="sm"/>
          </a:ln>
        </p:spPr>
        <p:txBody>
          <a:bodyPr>
            <a:spAutoFit/>
          </a:bodyPr>
          <a:lstStyle/>
          <a:p>
            <a:pPr eaLnBrk="0" hangingPunct="0"/>
            <a:r>
              <a:rPr lang="en-US" altLang="zh-CN" sz="2400">
                <a:latin typeface="Times New Roman" pitchFamily="18" charset="0"/>
              </a:rPr>
              <a:t>   </a:t>
            </a:r>
            <a:endParaRPr lang="en-US" altLang="zh-CN" sz="2400">
              <a:solidFill>
                <a:srgbClr val="6699FF"/>
              </a:solidFill>
              <a:latin typeface="Times New Roman" pitchFamily="18" charset="0"/>
            </a:endParaRPr>
          </a:p>
        </p:txBody>
      </p:sp>
      <p:sp>
        <p:nvSpPr>
          <p:cNvPr id="60430" name="Text Box 16"/>
          <p:cNvSpPr txBox="1">
            <a:spLocks noChangeArrowheads="1"/>
          </p:cNvSpPr>
          <p:nvPr/>
        </p:nvSpPr>
        <p:spPr bwMode="auto">
          <a:xfrm>
            <a:off x="5029200" y="5021263"/>
            <a:ext cx="533400" cy="457200"/>
          </a:xfrm>
          <a:prstGeom prst="rect">
            <a:avLst/>
          </a:prstGeom>
          <a:noFill/>
          <a:ln w="12700" cap="sq">
            <a:noFill/>
            <a:miter lim="800000"/>
            <a:headEnd type="none" w="sm" len="sm"/>
            <a:tailEnd type="none" w="sm" len="sm"/>
          </a:ln>
        </p:spPr>
        <p:txBody>
          <a:bodyPr>
            <a:spAutoFit/>
          </a:bodyPr>
          <a:lstStyle/>
          <a:p>
            <a:pPr eaLnBrk="0" hangingPunct="0"/>
            <a:r>
              <a:rPr lang="en-US" altLang="zh-CN" sz="2400">
                <a:solidFill>
                  <a:srgbClr val="00FF99"/>
                </a:solidFill>
                <a:latin typeface="Times New Roman" pitchFamily="18" charset="0"/>
              </a:rPr>
              <a:t> </a:t>
            </a:r>
          </a:p>
        </p:txBody>
      </p:sp>
      <p:sp>
        <p:nvSpPr>
          <p:cNvPr id="60431" name="Text Box 17"/>
          <p:cNvSpPr txBox="1">
            <a:spLocks noChangeArrowheads="1"/>
          </p:cNvSpPr>
          <p:nvPr/>
        </p:nvSpPr>
        <p:spPr bwMode="auto">
          <a:xfrm>
            <a:off x="323850" y="3657600"/>
            <a:ext cx="1581150" cy="641350"/>
          </a:xfrm>
          <a:prstGeom prst="rect">
            <a:avLst/>
          </a:prstGeom>
          <a:noFill/>
          <a:ln w="9525">
            <a:noFill/>
            <a:miter lim="800000"/>
            <a:headEnd/>
            <a:tailEnd/>
          </a:ln>
        </p:spPr>
        <p:txBody>
          <a:bodyPr>
            <a:spAutoFit/>
          </a:bodyPr>
          <a:lstStyle/>
          <a:p>
            <a:r>
              <a:rPr lang="zh-CN" altLang="en-US" sz="3600" b="1">
                <a:solidFill>
                  <a:srgbClr val="FF5050"/>
                </a:solidFill>
                <a:latin typeface="Times New Roman" pitchFamily="18" charset="0"/>
              </a:rPr>
              <a:t>重人际</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43755" y="210439"/>
            <a:ext cx="4895850" cy="914401"/>
          </a:xfrm>
        </p:spPr>
        <p:txBody>
          <a:bodyPr/>
          <a:lstStyle/>
          <a:p>
            <a:pPr>
              <a:lnSpc>
                <a:spcPct val="180000"/>
              </a:lnSpc>
              <a:buClr>
                <a:srgbClr val="FFFFFF"/>
              </a:buClr>
              <a:defRPr/>
            </a:pPr>
            <a:r>
              <a:rPr lang="zh-CN" altLang="en-US" sz="3600" kern="1200" dirty="0" smtClean="0">
                <a:effectLst>
                  <a:outerShdw blurRad="38100" dist="38100" dir="2700000" algn="tl">
                    <a:srgbClr val="C0C0C0"/>
                  </a:outerShdw>
                </a:effectLst>
                <a:latin typeface="宋体" pitchFamily="2" charset="-122"/>
                <a:ea typeface="宋体" pitchFamily="2" charset="-122"/>
              </a:rPr>
              <a:t>四种基本性格色彩描述</a:t>
            </a:r>
          </a:p>
        </p:txBody>
      </p:sp>
      <p:sp>
        <p:nvSpPr>
          <p:cNvPr id="93191" name="Rectangle 7"/>
          <p:cNvSpPr>
            <a:spLocks noChangeArrowheads="1"/>
          </p:cNvSpPr>
          <p:nvPr/>
        </p:nvSpPr>
        <p:spPr bwMode="auto">
          <a:xfrm>
            <a:off x="2438400" y="152400"/>
            <a:ext cx="3429000" cy="914400"/>
          </a:xfrm>
          <a:prstGeom prst="rect">
            <a:avLst/>
          </a:prstGeom>
          <a:noFill/>
          <a:ln w="9525">
            <a:noFill/>
            <a:miter lim="800000"/>
            <a:headEnd/>
            <a:tailEnd/>
          </a:ln>
          <a:effectLst/>
        </p:spPr>
        <p:txBody>
          <a:bodyPr anchor="ctr"/>
          <a:lstStyle/>
          <a:p>
            <a:pPr algn="ctr"/>
            <a:endParaRPr lang="zh-CN" altLang="zh-CN" sz="2000" b="1">
              <a:solidFill>
                <a:srgbClr val="800000"/>
              </a:solidFill>
              <a:ea typeface="黑体" pitchFamily="49" charset="-122"/>
            </a:endParaRPr>
          </a:p>
        </p:txBody>
      </p:sp>
      <p:pic>
        <p:nvPicPr>
          <p:cNvPr id="93212" name="Picture 28" descr="四人"/>
          <p:cNvPicPr>
            <a:picLocks noGrp="1" noChangeAspect="1" noChangeArrowheads="1"/>
          </p:cNvPicPr>
          <p:nvPr>
            <p:ph idx="1"/>
          </p:nvPr>
        </p:nvPicPr>
        <p:blipFill>
          <a:blip r:embed="rId2" cstate="print">
            <a:clrChange>
              <a:clrFrom>
                <a:srgbClr val="E2E2E2"/>
              </a:clrFrom>
              <a:clrTo>
                <a:srgbClr val="E2E2E2">
                  <a:alpha val="0"/>
                </a:srgbClr>
              </a:clrTo>
            </a:clrChange>
          </a:blip>
          <a:srcRect/>
          <a:stretch>
            <a:fillRect/>
          </a:stretch>
        </p:blipFill>
        <p:spPr>
          <a:xfrm>
            <a:off x="900113" y="2636838"/>
            <a:ext cx="6408737" cy="2509837"/>
          </a:xfrm>
          <a:noFill/>
          <a:ln/>
        </p:spPr>
      </p:pic>
      <p:grpSp>
        <p:nvGrpSpPr>
          <p:cNvPr id="2" name="Group 33"/>
          <p:cNvGrpSpPr>
            <a:grpSpLocks/>
          </p:cNvGrpSpPr>
          <p:nvPr/>
        </p:nvGrpSpPr>
        <p:grpSpPr bwMode="auto">
          <a:xfrm>
            <a:off x="1042988" y="5013349"/>
            <a:ext cx="3816350" cy="1439862"/>
            <a:chOff x="1610" y="2977"/>
            <a:chExt cx="1315" cy="907"/>
          </a:xfrm>
        </p:grpSpPr>
        <p:sp>
          <p:nvSpPr>
            <p:cNvPr id="93214" name="AutoShape 30"/>
            <p:cNvSpPr>
              <a:spLocks noChangeArrowheads="1"/>
            </p:cNvSpPr>
            <p:nvPr/>
          </p:nvSpPr>
          <p:spPr bwMode="auto">
            <a:xfrm>
              <a:off x="1610" y="3385"/>
              <a:ext cx="1315" cy="499"/>
            </a:xfrm>
            <a:prstGeom prst="roundRect">
              <a:avLst>
                <a:gd name="adj" fmla="val 16667"/>
              </a:avLst>
            </a:prstGeom>
            <a:solidFill>
              <a:schemeClr val="bg1"/>
            </a:solidFill>
            <a:ln w="9525">
              <a:solidFill>
                <a:srgbClr val="336699"/>
              </a:solidFill>
              <a:round/>
              <a:headEnd/>
              <a:tailEnd/>
            </a:ln>
            <a:effectLst/>
          </p:spPr>
          <p:txBody>
            <a:bodyPr wrap="none" anchor="ctr"/>
            <a:lstStyle/>
            <a:p>
              <a:pPr algn="ctr"/>
              <a:r>
                <a:rPr lang="en-US" altLang="zh-CN" sz="3200" b="1">
                  <a:solidFill>
                    <a:srgbClr val="006699"/>
                  </a:solidFill>
                  <a:ea typeface="黑体" pitchFamily="49" charset="-122"/>
                </a:rPr>
                <a:t>“</a:t>
              </a:r>
              <a:r>
                <a:rPr lang="zh-CN" altLang="en-US" sz="3200" b="1">
                  <a:solidFill>
                    <a:srgbClr val="006699"/>
                  </a:solidFill>
                  <a:ea typeface="黑体" pitchFamily="49" charset="-122"/>
                </a:rPr>
                <a:t>没有最好</a:t>
              </a:r>
              <a:r>
                <a:rPr lang="en-US" altLang="zh-CN" sz="3200" b="1">
                  <a:solidFill>
                    <a:srgbClr val="006699"/>
                  </a:solidFill>
                  <a:ea typeface="黑体" pitchFamily="49" charset="-122"/>
                </a:rPr>
                <a:t>,</a:t>
              </a:r>
              <a:r>
                <a:rPr lang="zh-CN" altLang="en-US" sz="3200" b="1">
                  <a:solidFill>
                    <a:srgbClr val="006699"/>
                  </a:solidFill>
                  <a:ea typeface="黑体" pitchFamily="49" charset="-122"/>
                </a:rPr>
                <a:t>只有更好”</a:t>
              </a:r>
            </a:p>
          </p:txBody>
        </p:sp>
        <p:cxnSp>
          <p:nvCxnSpPr>
            <p:cNvPr id="93216" name="AutoShape 32"/>
            <p:cNvCxnSpPr>
              <a:cxnSpLocks noChangeShapeType="1"/>
            </p:cNvCxnSpPr>
            <p:nvPr/>
          </p:nvCxnSpPr>
          <p:spPr bwMode="auto">
            <a:xfrm flipV="1">
              <a:off x="2064" y="2977"/>
              <a:ext cx="415" cy="414"/>
            </a:xfrm>
            <a:prstGeom prst="straightConnector1">
              <a:avLst/>
            </a:prstGeom>
            <a:noFill/>
            <a:ln w="9525">
              <a:solidFill>
                <a:srgbClr val="336699"/>
              </a:solidFill>
              <a:round/>
              <a:headEnd type="triangle" w="med" len="med"/>
              <a:tailEnd type="triangle" w="med" len="med"/>
            </a:ln>
            <a:effectLst/>
          </p:spPr>
        </p:cxnSp>
      </p:grpSp>
      <p:grpSp>
        <p:nvGrpSpPr>
          <p:cNvPr id="3" name="Group 35"/>
          <p:cNvGrpSpPr>
            <a:grpSpLocks/>
          </p:cNvGrpSpPr>
          <p:nvPr/>
        </p:nvGrpSpPr>
        <p:grpSpPr bwMode="auto">
          <a:xfrm flipV="1">
            <a:off x="5004029" y="1412877"/>
            <a:ext cx="4392305" cy="1440202"/>
            <a:chOff x="1610" y="3154"/>
            <a:chExt cx="1315" cy="730"/>
          </a:xfrm>
        </p:grpSpPr>
        <p:sp>
          <p:nvSpPr>
            <p:cNvPr id="93220" name="AutoShape 36"/>
            <p:cNvSpPr>
              <a:spLocks noChangeArrowheads="1"/>
            </p:cNvSpPr>
            <p:nvPr/>
          </p:nvSpPr>
          <p:spPr bwMode="auto">
            <a:xfrm>
              <a:off x="1610" y="3385"/>
              <a:ext cx="1315" cy="499"/>
            </a:xfrm>
            <a:prstGeom prst="roundRect">
              <a:avLst>
                <a:gd name="adj" fmla="val 16667"/>
              </a:avLst>
            </a:prstGeom>
            <a:solidFill>
              <a:schemeClr val="bg1"/>
            </a:solidFill>
            <a:ln w="9525">
              <a:solidFill>
                <a:srgbClr val="FF9933"/>
              </a:solidFill>
              <a:round/>
              <a:headEnd/>
              <a:tailEnd/>
            </a:ln>
            <a:effectLst/>
          </p:spPr>
          <p:txBody>
            <a:bodyPr rot="10800000" wrap="none" anchor="ctr"/>
            <a:lstStyle/>
            <a:p>
              <a:pPr algn="ctr"/>
              <a:endParaRPr lang="zh-CN" altLang="zh-CN" b="1">
                <a:solidFill>
                  <a:srgbClr val="006699"/>
                </a:solidFill>
                <a:ea typeface="楷体_GB2312" pitchFamily="49" charset="-122"/>
              </a:endParaRPr>
            </a:p>
          </p:txBody>
        </p:sp>
        <p:cxnSp>
          <p:nvCxnSpPr>
            <p:cNvPr id="93221" name="AutoShape 37"/>
            <p:cNvCxnSpPr>
              <a:cxnSpLocks noChangeShapeType="1"/>
            </p:cNvCxnSpPr>
            <p:nvPr/>
          </p:nvCxnSpPr>
          <p:spPr bwMode="auto">
            <a:xfrm flipH="1" flipV="1">
              <a:off x="1653" y="3154"/>
              <a:ext cx="411" cy="237"/>
            </a:xfrm>
            <a:prstGeom prst="straightConnector1">
              <a:avLst/>
            </a:prstGeom>
            <a:noFill/>
            <a:ln w="9525">
              <a:solidFill>
                <a:srgbClr val="FF9933"/>
              </a:solidFill>
              <a:round/>
              <a:headEnd type="triangle" w="med" len="med"/>
              <a:tailEnd type="triangle" w="med" len="med"/>
            </a:ln>
            <a:effectLst/>
          </p:spPr>
        </p:cxnSp>
      </p:grpSp>
      <p:sp>
        <p:nvSpPr>
          <p:cNvPr id="93222" name="Text Box 38"/>
          <p:cNvSpPr txBox="1">
            <a:spLocks noChangeArrowheads="1"/>
          </p:cNvSpPr>
          <p:nvPr/>
        </p:nvSpPr>
        <p:spPr bwMode="auto">
          <a:xfrm>
            <a:off x="5154320" y="1370802"/>
            <a:ext cx="5826125" cy="1554163"/>
          </a:xfrm>
          <a:prstGeom prst="rect">
            <a:avLst/>
          </a:prstGeom>
          <a:noFill/>
          <a:ln w="9525">
            <a:noFill/>
            <a:miter lim="800000"/>
            <a:headEnd/>
            <a:tailEnd/>
          </a:ln>
          <a:effectLst/>
        </p:spPr>
        <p:txBody>
          <a:bodyPr>
            <a:spAutoFit/>
          </a:bodyPr>
          <a:lstStyle/>
          <a:p>
            <a:r>
              <a:rPr lang="en-US" altLang="zh-CN" sz="3200" b="1" dirty="0">
                <a:solidFill>
                  <a:srgbClr val="FF9933"/>
                </a:solidFill>
                <a:ea typeface="黑体" pitchFamily="49" charset="-122"/>
              </a:rPr>
              <a:t>“</a:t>
            </a:r>
            <a:r>
              <a:rPr lang="zh-CN" altLang="en-US" sz="3200" b="1" dirty="0">
                <a:solidFill>
                  <a:srgbClr val="FF9933"/>
                </a:solidFill>
                <a:ea typeface="黑体" pitchFamily="49" charset="-122"/>
              </a:rPr>
              <a:t>没有越不过的障碍！</a:t>
            </a:r>
          </a:p>
          <a:p>
            <a:r>
              <a:rPr lang="zh-CN" altLang="en-US" sz="3200" b="1" dirty="0">
                <a:solidFill>
                  <a:srgbClr val="FF9933"/>
                </a:solidFill>
                <a:ea typeface="黑体" pitchFamily="49" charset="-122"/>
              </a:rPr>
              <a:t>能者为先。”</a:t>
            </a:r>
          </a:p>
          <a:p>
            <a:endParaRPr lang="en-US" altLang="zh-CN" sz="3200" b="1" dirty="0">
              <a:solidFill>
                <a:srgbClr val="FF9933"/>
              </a:solidFill>
              <a:ea typeface="黑体" pitchFamily="49" charset="-122"/>
            </a:endParaRPr>
          </a:p>
        </p:txBody>
      </p:sp>
      <p:grpSp>
        <p:nvGrpSpPr>
          <p:cNvPr id="4" name="Group 39"/>
          <p:cNvGrpSpPr>
            <a:grpSpLocks/>
          </p:cNvGrpSpPr>
          <p:nvPr/>
        </p:nvGrpSpPr>
        <p:grpSpPr bwMode="auto">
          <a:xfrm flipH="1">
            <a:off x="5292725" y="4292599"/>
            <a:ext cx="3670300" cy="1646238"/>
            <a:chOff x="1610" y="2847"/>
            <a:chExt cx="1315" cy="1037"/>
          </a:xfrm>
        </p:grpSpPr>
        <p:sp>
          <p:nvSpPr>
            <p:cNvPr id="93224" name="AutoShape 40"/>
            <p:cNvSpPr>
              <a:spLocks noChangeArrowheads="1"/>
            </p:cNvSpPr>
            <p:nvPr/>
          </p:nvSpPr>
          <p:spPr bwMode="auto">
            <a:xfrm>
              <a:off x="1610" y="3385"/>
              <a:ext cx="1315" cy="499"/>
            </a:xfrm>
            <a:prstGeom prst="roundRect">
              <a:avLst>
                <a:gd name="adj" fmla="val 16667"/>
              </a:avLst>
            </a:prstGeom>
            <a:solidFill>
              <a:schemeClr val="bg1"/>
            </a:solidFill>
            <a:ln w="9525">
              <a:solidFill>
                <a:srgbClr val="35976B"/>
              </a:solidFill>
              <a:round/>
              <a:headEnd/>
              <a:tailEnd/>
            </a:ln>
            <a:effectLst/>
          </p:spPr>
          <p:txBody>
            <a:bodyPr wrap="none" anchor="ctr"/>
            <a:lstStyle/>
            <a:p>
              <a:pPr algn="ctr"/>
              <a:endParaRPr lang="zh-CN" altLang="zh-CN" b="1">
                <a:solidFill>
                  <a:srgbClr val="006699"/>
                </a:solidFill>
                <a:ea typeface="楷体_GB2312" pitchFamily="49" charset="-122"/>
              </a:endParaRPr>
            </a:p>
          </p:txBody>
        </p:sp>
        <p:cxnSp>
          <p:nvCxnSpPr>
            <p:cNvPr id="93225" name="AutoShape 41"/>
            <p:cNvCxnSpPr>
              <a:cxnSpLocks noChangeShapeType="1"/>
            </p:cNvCxnSpPr>
            <p:nvPr/>
          </p:nvCxnSpPr>
          <p:spPr bwMode="auto">
            <a:xfrm flipV="1">
              <a:off x="2064" y="2847"/>
              <a:ext cx="397" cy="544"/>
            </a:xfrm>
            <a:prstGeom prst="straightConnector1">
              <a:avLst/>
            </a:prstGeom>
            <a:noFill/>
            <a:ln w="9525">
              <a:solidFill>
                <a:srgbClr val="35976B"/>
              </a:solidFill>
              <a:round/>
              <a:headEnd type="triangle" w="med" len="med"/>
              <a:tailEnd type="triangle" w="med" len="med"/>
            </a:ln>
            <a:effectLst/>
          </p:spPr>
        </p:cxnSp>
      </p:grpSp>
      <p:sp>
        <p:nvSpPr>
          <p:cNvPr id="93226" name="Text Box 42"/>
          <p:cNvSpPr txBox="1">
            <a:spLocks noChangeArrowheads="1"/>
          </p:cNvSpPr>
          <p:nvPr/>
        </p:nvSpPr>
        <p:spPr bwMode="auto">
          <a:xfrm>
            <a:off x="5219700" y="5297488"/>
            <a:ext cx="3841750" cy="579437"/>
          </a:xfrm>
          <a:prstGeom prst="rect">
            <a:avLst/>
          </a:prstGeom>
          <a:noFill/>
          <a:ln w="9525">
            <a:noFill/>
            <a:miter lim="800000"/>
            <a:headEnd/>
            <a:tailEnd/>
          </a:ln>
          <a:effectLst/>
        </p:spPr>
        <p:txBody>
          <a:bodyPr wrap="none">
            <a:spAutoFit/>
          </a:bodyPr>
          <a:lstStyle/>
          <a:p>
            <a:r>
              <a:rPr lang="en-US" altLang="zh-CN" sz="3200" b="1">
                <a:solidFill>
                  <a:srgbClr val="35976B"/>
                </a:solidFill>
                <a:ea typeface="黑体" pitchFamily="49" charset="-122"/>
              </a:rPr>
              <a:t>“</a:t>
            </a:r>
            <a:r>
              <a:rPr lang="zh-CN" altLang="en-US" sz="3200" b="1">
                <a:solidFill>
                  <a:srgbClr val="35976B"/>
                </a:solidFill>
                <a:ea typeface="黑体" pitchFamily="49" charset="-122"/>
              </a:rPr>
              <a:t>不求快，但求稳。”</a:t>
            </a:r>
          </a:p>
        </p:txBody>
      </p:sp>
      <p:grpSp>
        <p:nvGrpSpPr>
          <p:cNvPr id="5" name="Group 43"/>
          <p:cNvGrpSpPr>
            <a:grpSpLocks/>
          </p:cNvGrpSpPr>
          <p:nvPr/>
        </p:nvGrpSpPr>
        <p:grpSpPr bwMode="auto">
          <a:xfrm flipH="1" flipV="1">
            <a:off x="36513" y="2205040"/>
            <a:ext cx="3311525" cy="1368424"/>
            <a:chOff x="1610" y="3022"/>
            <a:chExt cx="1315" cy="862"/>
          </a:xfrm>
        </p:grpSpPr>
        <p:sp>
          <p:nvSpPr>
            <p:cNvPr id="93228" name="AutoShape 44"/>
            <p:cNvSpPr>
              <a:spLocks noChangeArrowheads="1"/>
            </p:cNvSpPr>
            <p:nvPr/>
          </p:nvSpPr>
          <p:spPr bwMode="auto">
            <a:xfrm>
              <a:off x="1610" y="3385"/>
              <a:ext cx="1315" cy="499"/>
            </a:xfrm>
            <a:prstGeom prst="roundRect">
              <a:avLst>
                <a:gd name="adj" fmla="val 16667"/>
              </a:avLst>
            </a:prstGeom>
            <a:solidFill>
              <a:schemeClr val="bg1"/>
            </a:solidFill>
            <a:ln w="9525">
              <a:solidFill>
                <a:srgbClr val="CC0000"/>
              </a:solidFill>
              <a:round/>
              <a:headEnd/>
              <a:tailEnd/>
            </a:ln>
            <a:effectLst/>
          </p:spPr>
          <p:txBody>
            <a:bodyPr rot="10800000" wrap="none" anchor="ctr"/>
            <a:lstStyle/>
            <a:p>
              <a:pPr algn="ctr"/>
              <a:endParaRPr lang="zh-CN" altLang="zh-CN" b="1">
                <a:solidFill>
                  <a:srgbClr val="006699"/>
                </a:solidFill>
                <a:ea typeface="楷体_GB2312" pitchFamily="49" charset="-122"/>
              </a:endParaRPr>
            </a:p>
          </p:txBody>
        </p:sp>
        <p:cxnSp>
          <p:nvCxnSpPr>
            <p:cNvPr id="93229" name="AutoShape 45"/>
            <p:cNvCxnSpPr>
              <a:cxnSpLocks noChangeShapeType="1"/>
            </p:cNvCxnSpPr>
            <p:nvPr/>
          </p:nvCxnSpPr>
          <p:spPr bwMode="auto">
            <a:xfrm flipV="1">
              <a:off x="2064" y="3022"/>
              <a:ext cx="232" cy="369"/>
            </a:xfrm>
            <a:prstGeom prst="straightConnector1">
              <a:avLst/>
            </a:prstGeom>
            <a:noFill/>
            <a:ln w="9525">
              <a:solidFill>
                <a:srgbClr val="CC0000"/>
              </a:solidFill>
              <a:round/>
              <a:headEnd type="triangle" w="med" len="med"/>
              <a:tailEnd type="triangle" w="med" len="med"/>
            </a:ln>
            <a:effectLst/>
          </p:spPr>
        </p:cxnSp>
      </p:grpSp>
      <p:sp>
        <p:nvSpPr>
          <p:cNvPr id="93230" name="Text Box 46"/>
          <p:cNvSpPr txBox="1">
            <a:spLocks noChangeArrowheads="1"/>
          </p:cNvSpPr>
          <p:nvPr/>
        </p:nvSpPr>
        <p:spPr bwMode="auto">
          <a:xfrm>
            <a:off x="34925" y="2273300"/>
            <a:ext cx="3744913" cy="579438"/>
          </a:xfrm>
          <a:prstGeom prst="rect">
            <a:avLst/>
          </a:prstGeom>
          <a:noFill/>
          <a:ln w="9525">
            <a:noFill/>
            <a:miter lim="800000"/>
            <a:headEnd/>
            <a:tailEnd/>
          </a:ln>
          <a:effectLst/>
        </p:spPr>
        <p:txBody>
          <a:bodyPr>
            <a:spAutoFit/>
          </a:bodyPr>
          <a:lstStyle/>
          <a:p>
            <a:r>
              <a:rPr lang="en-US" altLang="zh-CN" sz="3200" b="1">
                <a:solidFill>
                  <a:srgbClr val="CC0000"/>
                </a:solidFill>
                <a:ea typeface="黑体" pitchFamily="49" charset="-122"/>
              </a:rPr>
              <a:t>“</a:t>
            </a:r>
            <a:r>
              <a:rPr lang="zh-CN" altLang="en-US" sz="3200" b="1">
                <a:solidFill>
                  <a:srgbClr val="CC0000"/>
                </a:solidFill>
                <a:ea typeface="黑体" pitchFamily="49" charset="-122"/>
              </a:rPr>
              <a:t>让我使你高兴！”</a:t>
            </a:r>
            <a:endParaRPr lang="zh-CN" altLang="en-US" sz="3200" b="1">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8" name="Text Box 2"/>
          <p:cNvSpPr txBox="1">
            <a:spLocks noChangeArrowheads="1"/>
          </p:cNvSpPr>
          <p:nvPr/>
        </p:nvSpPr>
        <p:spPr bwMode="auto">
          <a:xfrm>
            <a:off x="2220913" y="2303463"/>
            <a:ext cx="4398962" cy="1585039"/>
          </a:xfrm>
          <a:prstGeom prst="rect">
            <a:avLst/>
          </a:prstGeom>
          <a:noFill/>
          <a:ln w="9525">
            <a:noFill/>
            <a:miter lim="800000"/>
            <a:headEnd/>
            <a:tailEnd/>
          </a:ln>
          <a:effectLst/>
        </p:spPr>
        <p:txBody>
          <a:bodyPr lIns="91430" tIns="45715" rIns="91430" bIns="45715">
            <a:spAutoFit/>
          </a:bodyPr>
          <a:lstStyle/>
          <a:p>
            <a:pPr algn="ctr">
              <a:spcBef>
                <a:spcPct val="50000"/>
              </a:spcBef>
            </a:pPr>
            <a:r>
              <a:rPr kumimoji="1" lang="zh-CN" altLang="en-US" sz="9700" b="1" i="0" dirty="0" smtClean="0">
                <a:solidFill>
                  <a:srgbClr val="FF0000"/>
                </a:solidFill>
                <a:latin typeface="Times New Roman" pitchFamily="18" charset="0"/>
                <a:ea typeface="宋体" pitchFamily="2" charset="-122"/>
              </a:rPr>
              <a:t>责任</a:t>
            </a:r>
            <a:endParaRPr kumimoji="1" lang="zh-CN" altLang="en-US" sz="9700" b="1" i="0" dirty="0">
              <a:solidFill>
                <a:srgbClr val="FF0000"/>
              </a:solidFill>
              <a:latin typeface="Times New Roman" pitchFamily="18" charset="0"/>
              <a:ea typeface="宋体" pitchFamily="2" charset="-122"/>
            </a:endParaRPr>
          </a:p>
        </p:txBody>
      </p:sp>
      <p:sp>
        <p:nvSpPr>
          <p:cNvPr id="1729539" name="Text Box 3"/>
          <p:cNvSpPr txBox="1">
            <a:spLocks noChangeArrowheads="1"/>
          </p:cNvSpPr>
          <p:nvPr/>
        </p:nvSpPr>
        <p:spPr bwMode="auto">
          <a:xfrm>
            <a:off x="1043755" y="334530"/>
            <a:ext cx="4922838" cy="646300"/>
          </a:xfrm>
          <a:prstGeom prst="rect">
            <a:avLst/>
          </a:prstGeom>
          <a:noFill/>
          <a:ln w="9525" algn="ctr">
            <a:noFill/>
            <a:miter lim="800000"/>
            <a:headEnd/>
            <a:tailEnd/>
          </a:ln>
          <a:effectLst/>
        </p:spPr>
        <p:txBody>
          <a:bodyPr lIns="91412" tIns="45705" rIns="91412" bIns="45705">
            <a:spAutoFit/>
          </a:bodyPr>
          <a:lstStyle/>
          <a:p>
            <a:pPr>
              <a:defRPr/>
            </a:pPr>
            <a:r>
              <a:rPr lang="zh-CN" altLang="en-US" sz="3600" b="1" dirty="0" smtClean="0">
                <a:effectLst>
                  <a:outerShdw blurRad="38100" dist="38100" dir="2700000" algn="tl">
                    <a:srgbClr val="C0C0C0"/>
                  </a:outerShdw>
                </a:effectLst>
                <a:latin typeface="宋体" pitchFamily="2" charset="-122"/>
                <a:cs typeface="+mj-cs"/>
                <a:sym typeface="Arial" pitchFamily="34" charset="0"/>
              </a:rPr>
              <a:t>职业人的必备素质二</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9538">
                                            <p:txEl>
                                              <p:pRg st="0" end="0"/>
                                            </p:txEl>
                                          </p:spTgt>
                                        </p:tgtEl>
                                        <p:attrNameLst>
                                          <p:attrName>style.visibility</p:attrName>
                                        </p:attrNameLst>
                                      </p:cBhvr>
                                      <p:to>
                                        <p:strVal val="visible"/>
                                      </p:to>
                                    </p:set>
                                    <p:anim calcmode="lin" valueType="num">
                                      <p:cBhvr additive="base">
                                        <p:cTn id="7" dur="500" fill="hold"/>
                                        <p:tgtEl>
                                          <p:spTgt spid="1729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95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9538"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3600" dirty="0" smtClean="0"/>
              <a:t>你是哪种色彩？</a:t>
            </a:r>
            <a:endParaRPr lang="en-US" altLang="zh-CN" sz="3600" dirty="0" smtClean="0"/>
          </a:p>
          <a:p>
            <a:pPr>
              <a:buNone/>
            </a:pPr>
            <a:r>
              <a:rPr lang="zh-CN" altLang="en-US" sz="3600" dirty="0" smtClean="0"/>
              <a:t>       </a:t>
            </a:r>
            <a:endParaRPr lang="en-US" altLang="zh-CN" sz="3600" dirty="0" smtClean="0"/>
          </a:p>
          <a:p>
            <a:pPr>
              <a:buNone/>
            </a:pPr>
            <a:r>
              <a:rPr lang="en-US" altLang="zh-CN" sz="3600" dirty="0" smtClean="0"/>
              <a:t>								                    </a:t>
            </a:r>
            <a:r>
              <a:rPr lang="zh-CN" altLang="en-US" sz="3600" dirty="0" smtClean="0"/>
              <a:t>色彩测试</a:t>
            </a:r>
            <a:endParaRPr lang="zh-CN" altLang="en-US" sz="3600" dirty="0"/>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462" name="Rectangle 1318"/>
          <p:cNvSpPr>
            <a:spLocks noChangeArrowheads="1"/>
          </p:cNvSpPr>
          <p:nvPr/>
        </p:nvSpPr>
        <p:spPr bwMode="auto">
          <a:xfrm>
            <a:off x="336550" y="1936750"/>
            <a:ext cx="8140700" cy="671513"/>
          </a:xfrm>
          <a:prstGeom prst="rect">
            <a:avLst/>
          </a:prstGeom>
          <a:noFill/>
          <a:ln w="28575">
            <a:noFill/>
            <a:miter lim="800000"/>
            <a:headEnd/>
            <a:tailEnd/>
          </a:ln>
        </p:spPr>
        <p:txBody>
          <a:bodyPr anchor="ctr">
            <a:spAutoFit/>
          </a:bodyPr>
          <a:lstStyle/>
          <a:p>
            <a:r>
              <a:rPr lang="zh-CN" altLang="en-US" b="1"/>
              <a:t>行为举止    活跃外向               坚决强硬            轻松随便          直截了当/</a:t>
            </a:r>
          </a:p>
          <a:p>
            <a:r>
              <a:rPr lang="zh-CN" altLang="en-US" b="1"/>
              <a:t>                                                                                                   目标明确</a:t>
            </a:r>
            <a:r>
              <a:rPr lang="zh-CN" altLang="en-US" sz="2000" b="1"/>
              <a:t>                 </a:t>
            </a:r>
          </a:p>
        </p:txBody>
      </p:sp>
      <p:sp>
        <p:nvSpPr>
          <p:cNvPr id="4103463" name="Rectangle 1319"/>
          <p:cNvSpPr>
            <a:spLocks noChangeArrowheads="1"/>
          </p:cNvSpPr>
          <p:nvPr/>
        </p:nvSpPr>
        <p:spPr bwMode="auto">
          <a:xfrm>
            <a:off x="336550" y="2613025"/>
            <a:ext cx="8140700" cy="671513"/>
          </a:xfrm>
          <a:prstGeom prst="rect">
            <a:avLst/>
          </a:prstGeom>
          <a:noFill/>
          <a:ln w="28575">
            <a:noFill/>
            <a:miter lim="800000"/>
            <a:headEnd/>
            <a:tailEnd/>
          </a:ln>
        </p:spPr>
        <p:txBody>
          <a:bodyPr anchor="ctr">
            <a:spAutoFit/>
          </a:bodyPr>
          <a:lstStyle/>
          <a:p>
            <a:r>
              <a:rPr lang="zh-CN" altLang="en-US"/>
              <a:t>环境布置   杂乱无章/              摆有匾牌奖状     摆个人历程的    井然有序、摆有</a:t>
            </a:r>
          </a:p>
          <a:p>
            <a:r>
              <a:rPr lang="zh-CN" altLang="en-US"/>
              <a:t>                  摆大量私人物品     荣誉证书            照片、纪念品    各种表格</a:t>
            </a:r>
            <a:r>
              <a:rPr lang="zh-CN" altLang="en-US" sz="2000"/>
              <a:t>图示</a:t>
            </a:r>
          </a:p>
        </p:txBody>
      </p:sp>
      <p:sp>
        <p:nvSpPr>
          <p:cNvPr id="4103464" name="Rectangle 1320"/>
          <p:cNvSpPr>
            <a:spLocks noChangeArrowheads="1"/>
          </p:cNvSpPr>
          <p:nvPr/>
        </p:nvSpPr>
        <p:spPr bwMode="auto">
          <a:xfrm>
            <a:off x="336550" y="3268663"/>
            <a:ext cx="8343900" cy="677862"/>
          </a:xfrm>
          <a:prstGeom prst="rect">
            <a:avLst/>
          </a:prstGeom>
          <a:noFill/>
          <a:ln w="28575">
            <a:noFill/>
            <a:miter lim="800000"/>
            <a:headEnd/>
            <a:tailEnd/>
          </a:ln>
        </p:spPr>
        <p:txBody>
          <a:bodyPr anchor="ctr">
            <a:spAutoFit/>
          </a:bodyPr>
          <a:lstStyle/>
          <a:p>
            <a:r>
              <a:rPr lang="zh-CN" altLang="en-US"/>
              <a:t>工作方式    善于交际/              关注结果/           顾全大局           注重真凭实具据</a:t>
            </a:r>
          </a:p>
          <a:p>
            <a:r>
              <a:rPr lang="zh-CN" altLang="en-US"/>
              <a:t>                        社交甚广          重视最低标准            </a:t>
            </a:r>
            <a:endParaRPr lang="zh-CN" altLang="en-US" sz="2000"/>
          </a:p>
        </p:txBody>
      </p:sp>
      <p:sp>
        <p:nvSpPr>
          <p:cNvPr id="4103465" name="Rectangle 1321"/>
          <p:cNvSpPr>
            <a:spLocks noChangeArrowheads="1"/>
          </p:cNvSpPr>
          <p:nvPr/>
        </p:nvSpPr>
        <p:spPr bwMode="auto">
          <a:xfrm>
            <a:off x="336550" y="3932238"/>
            <a:ext cx="8020050" cy="671512"/>
          </a:xfrm>
          <a:prstGeom prst="rect">
            <a:avLst/>
          </a:prstGeom>
          <a:noFill/>
          <a:ln w="28575">
            <a:noFill/>
            <a:miter lim="800000"/>
            <a:headEnd/>
            <a:tailEnd/>
          </a:ln>
        </p:spPr>
        <p:txBody>
          <a:bodyPr anchor="ctr">
            <a:spAutoFit/>
          </a:bodyPr>
          <a:lstStyle/>
          <a:p>
            <a:r>
              <a:rPr lang="zh-CN" altLang="en-US"/>
              <a:t>性情气质    和蔼友善               焦躁不安            平静随和            冷漠严峻</a:t>
            </a:r>
          </a:p>
          <a:p>
            <a:endParaRPr lang="zh-CN" altLang="en-US" sz="2000"/>
          </a:p>
        </p:txBody>
      </p:sp>
      <p:sp>
        <p:nvSpPr>
          <p:cNvPr id="4103466" name="Rectangle 1322"/>
          <p:cNvSpPr>
            <a:spLocks noChangeArrowheads="1"/>
          </p:cNvSpPr>
          <p:nvPr/>
        </p:nvSpPr>
        <p:spPr bwMode="auto">
          <a:xfrm>
            <a:off x="336550" y="5165725"/>
            <a:ext cx="8343900" cy="641350"/>
          </a:xfrm>
          <a:prstGeom prst="rect">
            <a:avLst/>
          </a:prstGeom>
          <a:noFill/>
          <a:ln w="28575">
            <a:noFill/>
            <a:miter lim="800000"/>
            <a:headEnd/>
            <a:tailEnd/>
          </a:ln>
        </p:spPr>
        <p:txBody>
          <a:bodyPr anchor="ctr">
            <a:spAutoFit/>
          </a:bodyPr>
          <a:lstStyle/>
          <a:p>
            <a:r>
              <a:rPr lang="zh-CN" altLang="en-US"/>
              <a:t>谈论话题    人际交往/              成就荣誉           程序方法/            公司情况</a:t>
            </a:r>
          </a:p>
          <a:p>
            <a:r>
              <a:rPr lang="zh-CN" altLang="en-US"/>
              <a:t>                      奇闻轶事                                             组织体系</a:t>
            </a:r>
          </a:p>
        </p:txBody>
      </p:sp>
      <p:sp>
        <p:nvSpPr>
          <p:cNvPr id="4103467" name="Rectangle 1323"/>
          <p:cNvSpPr>
            <a:spLocks noChangeArrowheads="1"/>
          </p:cNvSpPr>
          <p:nvPr/>
        </p:nvSpPr>
        <p:spPr bwMode="auto">
          <a:xfrm>
            <a:off x="336550" y="4519613"/>
            <a:ext cx="8343900" cy="641350"/>
          </a:xfrm>
          <a:prstGeom prst="rect">
            <a:avLst/>
          </a:prstGeom>
          <a:noFill/>
          <a:ln w="28575">
            <a:noFill/>
            <a:miter lim="800000"/>
            <a:headEnd/>
            <a:tailEnd/>
          </a:ln>
        </p:spPr>
        <p:txBody>
          <a:bodyPr anchor="ctr">
            <a:spAutoFit/>
          </a:bodyPr>
          <a:lstStyle/>
          <a:p>
            <a:r>
              <a:rPr lang="zh-CN" altLang="en-US"/>
              <a:t>对待他人    注意力不集中        缺乏耐心            全盘接受            抱有怀疑</a:t>
            </a:r>
          </a:p>
          <a:p>
            <a:r>
              <a:rPr lang="zh-CN" altLang="en-US"/>
              <a:t>意见           </a:t>
            </a:r>
          </a:p>
        </p:txBody>
      </p:sp>
      <p:sp>
        <p:nvSpPr>
          <p:cNvPr id="4103468" name="Rectangle 1324"/>
          <p:cNvSpPr>
            <a:spLocks noChangeArrowheads="1"/>
          </p:cNvSpPr>
          <p:nvPr/>
        </p:nvSpPr>
        <p:spPr bwMode="auto">
          <a:xfrm>
            <a:off x="323850" y="5811838"/>
            <a:ext cx="8356600" cy="641350"/>
          </a:xfrm>
          <a:prstGeom prst="rect">
            <a:avLst/>
          </a:prstGeom>
          <a:noFill/>
          <a:ln w="28575">
            <a:noFill/>
            <a:miter lim="800000"/>
            <a:headEnd/>
            <a:tailEnd/>
          </a:ln>
        </p:spPr>
        <p:txBody>
          <a:bodyPr anchor="ctr">
            <a:spAutoFit/>
          </a:bodyPr>
          <a:lstStyle/>
          <a:p>
            <a:r>
              <a:rPr lang="zh-CN" altLang="en-US"/>
              <a:t>处理问题    全神贯注 /             指挥命令他人   对别人言听计从  对别人品头论足 </a:t>
            </a:r>
          </a:p>
          <a:p>
            <a:r>
              <a:rPr lang="zh-CN" altLang="en-US"/>
              <a:t>                           专心致志                             </a:t>
            </a:r>
          </a:p>
        </p:txBody>
      </p:sp>
      <p:sp>
        <p:nvSpPr>
          <p:cNvPr id="69641" name="Rectangle 1316"/>
          <p:cNvSpPr>
            <a:spLocks noChangeArrowheads="1"/>
          </p:cNvSpPr>
          <p:nvPr/>
        </p:nvSpPr>
        <p:spPr bwMode="auto">
          <a:xfrm>
            <a:off x="1517650" y="1396484"/>
            <a:ext cx="1651000" cy="369332"/>
          </a:xfrm>
          <a:prstGeom prst="rect">
            <a:avLst/>
          </a:prstGeom>
          <a:solidFill>
            <a:srgbClr val="FF0000"/>
          </a:solidFill>
          <a:ln w="19050">
            <a:solidFill>
              <a:schemeClr val="tx1"/>
            </a:solidFill>
            <a:miter lim="800000"/>
            <a:headEnd/>
            <a:tailEnd/>
          </a:ln>
        </p:spPr>
        <p:txBody>
          <a:bodyPr anchor="ctr">
            <a:spAutoFit/>
          </a:bodyPr>
          <a:lstStyle/>
          <a:p>
            <a:r>
              <a:rPr lang="zh-CN" altLang="en-US" dirty="0" smtClean="0"/>
              <a:t>活泼型</a:t>
            </a:r>
            <a:endParaRPr lang="zh-CN" altLang="en-US" dirty="0"/>
          </a:p>
        </p:txBody>
      </p:sp>
      <p:sp>
        <p:nvSpPr>
          <p:cNvPr id="69642" name="Rectangle 1328"/>
          <p:cNvSpPr>
            <a:spLocks noChangeArrowheads="1"/>
          </p:cNvSpPr>
          <p:nvPr/>
        </p:nvSpPr>
        <p:spPr bwMode="auto">
          <a:xfrm>
            <a:off x="1517650" y="1758950"/>
            <a:ext cx="1651000" cy="4643438"/>
          </a:xfrm>
          <a:prstGeom prst="rect">
            <a:avLst/>
          </a:prstGeom>
          <a:noFill/>
          <a:ln w="19050">
            <a:solidFill>
              <a:schemeClr val="tx1"/>
            </a:solidFill>
            <a:miter lim="800000"/>
            <a:headEnd/>
            <a:tailEnd/>
          </a:ln>
        </p:spPr>
        <p:txBody>
          <a:bodyPr anchor="ctr">
            <a:spAutoFit/>
          </a:bodyPr>
          <a:lstStyle/>
          <a:p>
            <a:endParaRPr lang="zh-CN" altLang="en-US"/>
          </a:p>
        </p:txBody>
      </p:sp>
      <p:sp>
        <p:nvSpPr>
          <p:cNvPr id="69643" name="Rectangle 1327"/>
          <p:cNvSpPr>
            <a:spLocks noChangeArrowheads="1"/>
          </p:cNvSpPr>
          <p:nvPr/>
        </p:nvSpPr>
        <p:spPr bwMode="auto">
          <a:xfrm>
            <a:off x="3282950" y="1396484"/>
            <a:ext cx="1536700" cy="369332"/>
          </a:xfrm>
          <a:prstGeom prst="rect">
            <a:avLst/>
          </a:prstGeom>
          <a:solidFill>
            <a:srgbClr val="FFFF00"/>
          </a:solidFill>
          <a:ln w="19050">
            <a:solidFill>
              <a:schemeClr val="tx1"/>
            </a:solidFill>
            <a:miter lim="800000"/>
            <a:headEnd/>
            <a:tailEnd/>
          </a:ln>
        </p:spPr>
        <p:txBody>
          <a:bodyPr anchor="ctr">
            <a:spAutoFit/>
          </a:bodyPr>
          <a:lstStyle/>
          <a:p>
            <a:r>
              <a:rPr lang="zh-CN" altLang="en-US" dirty="0" smtClean="0"/>
              <a:t>力量型</a:t>
            </a:r>
            <a:endParaRPr lang="zh-CN" altLang="en-US" dirty="0"/>
          </a:p>
        </p:txBody>
      </p:sp>
      <p:sp>
        <p:nvSpPr>
          <p:cNvPr id="69644" name="Rectangle 1329"/>
          <p:cNvSpPr>
            <a:spLocks noChangeArrowheads="1"/>
          </p:cNvSpPr>
          <p:nvPr/>
        </p:nvSpPr>
        <p:spPr bwMode="auto">
          <a:xfrm>
            <a:off x="3282950" y="1758950"/>
            <a:ext cx="1536700" cy="4643438"/>
          </a:xfrm>
          <a:prstGeom prst="rect">
            <a:avLst/>
          </a:prstGeom>
          <a:noFill/>
          <a:ln w="19050">
            <a:solidFill>
              <a:schemeClr val="tx1"/>
            </a:solidFill>
            <a:miter lim="800000"/>
            <a:headEnd/>
            <a:tailEnd/>
          </a:ln>
        </p:spPr>
        <p:txBody>
          <a:bodyPr anchor="ctr">
            <a:spAutoFit/>
          </a:bodyPr>
          <a:lstStyle/>
          <a:p>
            <a:endParaRPr lang="zh-CN" altLang="en-US"/>
          </a:p>
        </p:txBody>
      </p:sp>
      <p:sp>
        <p:nvSpPr>
          <p:cNvPr id="69645" name="Rectangle 1326"/>
          <p:cNvSpPr>
            <a:spLocks noChangeArrowheads="1"/>
          </p:cNvSpPr>
          <p:nvPr/>
        </p:nvSpPr>
        <p:spPr bwMode="auto">
          <a:xfrm>
            <a:off x="4959350" y="1396484"/>
            <a:ext cx="1651000" cy="369332"/>
          </a:xfrm>
          <a:prstGeom prst="rect">
            <a:avLst/>
          </a:prstGeom>
          <a:solidFill>
            <a:srgbClr val="00B050"/>
          </a:solidFill>
          <a:ln w="19050">
            <a:solidFill>
              <a:schemeClr val="tx1"/>
            </a:solidFill>
            <a:miter lim="800000"/>
            <a:headEnd/>
            <a:tailEnd/>
          </a:ln>
        </p:spPr>
        <p:txBody>
          <a:bodyPr anchor="ctr">
            <a:spAutoFit/>
          </a:bodyPr>
          <a:lstStyle/>
          <a:p>
            <a:r>
              <a:rPr lang="zh-CN" altLang="en-US" dirty="0" smtClean="0"/>
              <a:t>和平型</a:t>
            </a:r>
            <a:endParaRPr lang="zh-CN" altLang="en-US" dirty="0"/>
          </a:p>
        </p:txBody>
      </p:sp>
      <p:sp>
        <p:nvSpPr>
          <p:cNvPr id="69646" name="Rectangle 1330"/>
          <p:cNvSpPr>
            <a:spLocks noChangeArrowheads="1"/>
          </p:cNvSpPr>
          <p:nvPr/>
        </p:nvSpPr>
        <p:spPr bwMode="auto">
          <a:xfrm>
            <a:off x="4959350" y="1758950"/>
            <a:ext cx="1651000" cy="4643438"/>
          </a:xfrm>
          <a:prstGeom prst="rect">
            <a:avLst/>
          </a:prstGeom>
          <a:noFill/>
          <a:ln w="19050">
            <a:solidFill>
              <a:schemeClr val="tx1"/>
            </a:solidFill>
            <a:miter lim="800000"/>
            <a:headEnd/>
            <a:tailEnd/>
          </a:ln>
        </p:spPr>
        <p:txBody>
          <a:bodyPr anchor="ctr">
            <a:spAutoFit/>
          </a:bodyPr>
          <a:lstStyle/>
          <a:p>
            <a:endParaRPr lang="zh-CN" altLang="en-US"/>
          </a:p>
        </p:txBody>
      </p:sp>
      <p:sp>
        <p:nvSpPr>
          <p:cNvPr id="69647" name="Rectangle 1325"/>
          <p:cNvSpPr>
            <a:spLocks noChangeArrowheads="1"/>
          </p:cNvSpPr>
          <p:nvPr/>
        </p:nvSpPr>
        <p:spPr bwMode="auto">
          <a:xfrm>
            <a:off x="6711950" y="1403350"/>
            <a:ext cx="1651000" cy="355600"/>
          </a:xfrm>
          <a:prstGeom prst="rect">
            <a:avLst/>
          </a:prstGeom>
          <a:solidFill>
            <a:srgbClr val="0070C0"/>
          </a:solidFill>
          <a:ln w="19050">
            <a:solidFill>
              <a:schemeClr val="tx1"/>
            </a:solidFill>
            <a:miter lim="800000"/>
            <a:headEnd/>
            <a:tailEnd/>
          </a:ln>
        </p:spPr>
        <p:txBody>
          <a:bodyPr anchor="ctr">
            <a:spAutoFit/>
          </a:bodyPr>
          <a:lstStyle/>
          <a:p>
            <a:r>
              <a:rPr lang="zh-CN" altLang="en-US"/>
              <a:t>分析型</a:t>
            </a:r>
          </a:p>
        </p:txBody>
      </p:sp>
      <p:sp>
        <p:nvSpPr>
          <p:cNvPr id="69648" name="Rectangle 1331"/>
          <p:cNvSpPr>
            <a:spLocks noChangeArrowheads="1"/>
          </p:cNvSpPr>
          <p:nvPr/>
        </p:nvSpPr>
        <p:spPr bwMode="auto">
          <a:xfrm>
            <a:off x="6711950" y="1758950"/>
            <a:ext cx="1651000" cy="4643438"/>
          </a:xfrm>
          <a:prstGeom prst="rect">
            <a:avLst/>
          </a:prstGeom>
          <a:noFill/>
          <a:ln w="19050">
            <a:solidFill>
              <a:schemeClr val="tx1"/>
            </a:solidFill>
            <a:miter lim="800000"/>
            <a:headEnd/>
            <a:tailEnd/>
          </a:ln>
        </p:spPr>
        <p:txBody>
          <a:bodyPr anchor="ctr">
            <a:spAutoFit/>
          </a:bodyPr>
          <a:lstStyle/>
          <a:p>
            <a:endParaRPr lang="zh-CN" altLang="en-US"/>
          </a:p>
        </p:txBody>
      </p:sp>
      <p:sp>
        <p:nvSpPr>
          <p:cNvPr id="118801" name="Text Box 1336"/>
          <p:cNvSpPr txBox="1">
            <a:spLocks noChangeArrowheads="1"/>
          </p:cNvSpPr>
          <p:nvPr/>
        </p:nvSpPr>
        <p:spPr bwMode="auto">
          <a:xfrm>
            <a:off x="2700338" y="404813"/>
            <a:ext cx="4711700" cy="646112"/>
          </a:xfrm>
          <a:prstGeom prst="rect">
            <a:avLst/>
          </a:prstGeom>
          <a:noFill/>
          <a:ln w="19050">
            <a:noFill/>
            <a:miter lim="800000"/>
            <a:headEnd/>
            <a:tailEnd/>
          </a:ln>
        </p:spPr>
        <p:txBody>
          <a:bodyPr>
            <a:spAutoFit/>
          </a:bodyPr>
          <a:lstStyle/>
          <a:p>
            <a:pPr eaLnBrk="0" hangingPunct="0">
              <a:defRPr/>
            </a:pPr>
            <a:r>
              <a:rPr lang="zh-CN" altLang="en-US" sz="3600" b="1" dirty="0">
                <a:solidFill>
                  <a:schemeClr val="tx2"/>
                </a:solidFill>
                <a:effectLst>
                  <a:outerShdw blurRad="38100" dist="38100" dir="2700000" algn="tl">
                    <a:srgbClr val="C0C0C0"/>
                  </a:outerShdw>
                </a:effectLst>
                <a:latin typeface="+mj-lt"/>
                <a:cs typeface="+mj-cs"/>
              </a:rPr>
              <a:t>个性类型的识别办法</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462"/>
                                        </p:tgtEl>
                                        <p:attrNameLst>
                                          <p:attrName>style.visibility</p:attrName>
                                        </p:attrNameLst>
                                      </p:cBhvr>
                                      <p:to>
                                        <p:strVal val="visible"/>
                                      </p:to>
                                    </p:set>
                                    <p:anim calcmode="lin" valueType="num">
                                      <p:cBhvr additive="base">
                                        <p:cTn id="7" dur="500" fill="hold"/>
                                        <p:tgtEl>
                                          <p:spTgt spid="4103462"/>
                                        </p:tgtEl>
                                        <p:attrNameLst>
                                          <p:attrName>ppt_x</p:attrName>
                                        </p:attrNameLst>
                                      </p:cBhvr>
                                      <p:tavLst>
                                        <p:tav tm="0">
                                          <p:val>
                                            <p:strVal val="0-#ppt_w/2"/>
                                          </p:val>
                                        </p:tav>
                                        <p:tav tm="100000">
                                          <p:val>
                                            <p:strVal val="#ppt_x"/>
                                          </p:val>
                                        </p:tav>
                                      </p:tavLst>
                                    </p:anim>
                                    <p:anim calcmode="lin" valueType="num">
                                      <p:cBhvr additive="base">
                                        <p:cTn id="8" dur="500" fill="hold"/>
                                        <p:tgtEl>
                                          <p:spTgt spid="4103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3463"/>
                                        </p:tgtEl>
                                        <p:attrNameLst>
                                          <p:attrName>style.visibility</p:attrName>
                                        </p:attrNameLst>
                                      </p:cBhvr>
                                      <p:to>
                                        <p:strVal val="visible"/>
                                      </p:to>
                                    </p:set>
                                    <p:anim calcmode="lin" valueType="num">
                                      <p:cBhvr additive="base">
                                        <p:cTn id="13" dur="500" fill="hold"/>
                                        <p:tgtEl>
                                          <p:spTgt spid="4103463"/>
                                        </p:tgtEl>
                                        <p:attrNameLst>
                                          <p:attrName>ppt_x</p:attrName>
                                        </p:attrNameLst>
                                      </p:cBhvr>
                                      <p:tavLst>
                                        <p:tav tm="0">
                                          <p:val>
                                            <p:strVal val="0-#ppt_w/2"/>
                                          </p:val>
                                        </p:tav>
                                        <p:tav tm="100000">
                                          <p:val>
                                            <p:strVal val="#ppt_x"/>
                                          </p:val>
                                        </p:tav>
                                      </p:tavLst>
                                    </p:anim>
                                    <p:anim calcmode="lin" valueType="num">
                                      <p:cBhvr additive="base">
                                        <p:cTn id="14" dur="500" fill="hold"/>
                                        <p:tgtEl>
                                          <p:spTgt spid="41034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3464"/>
                                        </p:tgtEl>
                                        <p:attrNameLst>
                                          <p:attrName>style.visibility</p:attrName>
                                        </p:attrNameLst>
                                      </p:cBhvr>
                                      <p:to>
                                        <p:strVal val="visible"/>
                                      </p:to>
                                    </p:set>
                                    <p:anim calcmode="lin" valueType="num">
                                      <p:cBhvr additive="base">
                                        <p:cTn id="19" dur="500" fill="hold"/>
                                        <p:tgtEl>
                                          <p:spTgt spid="4103464"/>
                                        </p:tgtEl>
                                        <p:attrNameLst>
                                          <p:attrName>ppt_x</p:attrName>
                                        </p:attrNameLst>
                                      </p:cBhvr>
                                      <p:tavLst>
                                        <p:tav tm="0">
                                          <p:val>
                                            <p:strVal val="0-#ppt_w/2"/>
                                          </p:val>
                                        </p:tav>
                                        <p:tav tm="100000">
                                          <p:val>
                                            <p:strVal val="#ppt_x"/>
                                          </p:val>
                                        </p:tav>
                                      </p:tavLst>
                                    </p:anim>
                                    <p:anim calcmode="lin" valueType="num">
                                      <p:cBhvr additive="base">
                                        <p:cTn id="20" dur="500" fill="hold"/>
                                        <p:tgtEl>
                                          <p:spTgt spid="410346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3465"/>
                                        </p:tgtEl>
                                        <p:attrNameLst>
                                          <p:attrName>style.visibility</p:attrName>
                                        </p:attrNameLst>
                                      </p:cBhvr>
                                      <p:to>
                                        <p:strVal val="visible"/>
                                      </p:to>
                                    </p:set>
                                    <p:anim calcmode="lin" valueType="num">
                                      <p:cBhvr additive="base">
                                        <p:cTn id="25" dur="500" fill="hold"/>
                                        <p:tgtEl>
                                          <p:spTgt spid="4103465"/>
                                        </p:tgtEl>
                                        <p:attrNameLst>
                                          <p:attrName>ppt_x</p:attrName>
                                        </p:attrNameLst>
                                      </p:cBhvr>
                                      <p:tavLst>
                                        <p:tav tm="0">
                                          <p:val>
                                            <p:strVal val="0-#ppt_w/2"/>
                                          </p:val>
                                        </p:tav>
                                        <p:tav tm="100000">
                                          <p:val>
                                            <p:strVal val="#ppt_x"/>
                                          </p:val>
                                        </p:tav>
                                      </p:tavLst>
                                    </p:anim>
                                    <p:anim calcmode="lin" valueType="num">
                                      <p:cBhvr additive="base">
                                        <p:cTn id="26" dur="500" fill="hold"/>
                                        <p:tgtEl>
                                          <p:spTgt spid="410346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03467"/>
                                        </p:tgtEl>
                                        <p:attrNameLst>
                                          <p:attrName>style.visibility</p:attrName>
                                        </p:attrNameLst>
                                      </p:cBhvr>
                                      <p:to>
                                        <p:strVal val="visible"/>
                                      </p:to>
                                    </p:set>
                                    <p:anim calcmode="lin" valueType="num">
                                      <p:cBhvr additive="base">
                                        <p:cTn id="31" dur="500" fill="hold"/>
                                        <p:tgtEl>
                                          <p:spTgt spid="4103467"/>
                                        </p:tgtEl>
                                        <p:attrNameLst>
                                          <p:attrName>ppt_x</p:attrName>
                                        </p:attrNameLst>
                                      </p:cBhvr>
                                      <p:tavLst>
                                        <p:tav tm="0">
                                          <p:val>
                                            <p:strVal val="0-#ppt_w/2"/>
                                          </p:val>
                                        </p:tav>
                                        <p:tav tm="100000">
                                          <p:val>
                                            <p:strVal val="#ppt_x"/>
                                          </p:val>
                                        </p:tav>
                                      </p:tavLst>
                                    </p:anim>
                                    <p:anim calcmode="lin" valueType="num">
                                      <p:cBhvr additive="base">
                                        <p:cTn id="32" dur="500" fill="hold"/>
                                        <p:tgtEl>
                                          <p:spTgt spid="410346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03466"/>
                                        </p:tgtEl>
                                        <p:attrNameLst>
                                          <p:attrName>style.visibility</p:attrName>
                                        </p:attrNameLst>
                                      </p:cBhvr>
                                      <p:to>
                                        <p:strVal val="visible"/>
                                      </p:to>
                                    </p:set>
                                    <p:anim calcmode="lin" valueType="num">
                                      <p:cBhvr additive="base">
                                        <p:cTn id="37" dur="500" fill="hold"/>
                                        <p:tgtEl>
                                          <p:spTgt spid="4103466"/>
                                        </p:tgtEl>
                                        <p:attrNameLst>
                                          <p:attrName>ppt_x</p:attrName>
                                        </p:attrNameLst>
                                      </p:cBhvr>
                                      <p:tavLst>
                                        <p:tav tm="0">
                                          <p:val>
                                            <p:strVal val="0-#ppt_w/2"/>
                                          </p:val>
                                        </p:tav>
                                        <p:tav tm="100000">
                                          <p:val>
                                            <p:strVal val="#ppt_x"/>
                                          </p:val>
                                        </p:tav>
                                      </p:tavLst>
                                    </p:anim>
                                    <p:anim calcmode="lin" valueType="num">
                                      <p:cBhvr additive="base">
                                        <p:cTn id="38" dur="500" fill="hold"/>
                                        <p:tgtEl>
                                          <p:spTgt spid="410346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03468"/>
                                        </p:tgtEl>
                                        <p:attrNameLst>
                                          <p:attrName>style.visibility</p:attrName>
                                        </p:attrNameLst>
                                      </p:cBhvr>
                                      <p:to>
                                        <p:strVal val="visible"/>
                                      </p:to>
                                    </p:set>
                                    <p:anim calcmode="lin" valueType="num">
                                      <p:cBhvr additive="base">
                                        <p:cTn id="43" dur="500" fill="hold"/>
                                        <p:tgtEl>
                                          <p:spTgt spid="4103468"/>
                                        </p:tgtEl>
                                        <p:attrNameLst>
                                          <p:attrName>ppt_x</p:attrName>
                                        </p:attrNameLst>
                                      </p:cBhvr>
                                      <p:tavLst>
                                        <p:tav tm="0">
                                          <p:val>
                                            <p:strVal val="0-#ppt_w/2"/>
                                          </p:val>
                                        </p:tav>
                                        <p:tav tm="100000">
                                          <p:val>
                                            <p:strVal val="#ppt_x"/>
                                          </p:val>
                                        </p:tav>
                                      </p:tavLst>
                                    </p:anim>
                                    <p:anim calcmode="lin" valueType="num">
                                      <p:cBhvr additive="base">
                                        <p:cTn id="44" dur="500" fill="hold"/>
                                        <p:tgtEl>
                                          <p:spTgt spid="41034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462" grpId="0"/>
      <p:bldP spid="4103463" grpId="0"/>
      <p:bldP spid="4103464" grpId="0"/>
      <p:bldP spid="4103465" grpId="0"/>
      <p:bldP spid="4103466" grpId="0"/>
      <p:bldP spid="4103467" grpId="0"/>
      <p:bldP spid="410346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267" name="Rectangle 3"/>
          <p:cNvSpPr>
            <a:spLocks noChangeArrowheads="1"/>
          </p:cNvSpPr>
          <p:nvPr/>
        </p:nvSpPr>
        <p:spPr bwMode="auto">
          <a:xfrm>
            <a:off x="407988" y="1916113"/>
            <a:ext cx="8140700" cy="671512"/>
          </a:xfrm>
          <a:prstGeom prst="rect">
            <a:avLst/>
          </a:prstGeom>
          <a:noFill/>
          <a:ln w="19050">
            <a:noFill/>
            <a:miter lim="800000"/>
            <a:headEnd/>
            <a:tailEnd/>
          </a:ln>
        </p:spPr>
        <p:txBody>
          <a:bodyPr anchor="ctr">
            <a:spAutoFit/>
          </a:bodyPr>
          <a:lstStyle/>
          <a:p>
            <a:r>
              <a:rPr lang="zh-CN" altLang="en-US" b="1"/>
              <a:t>决策行为    仿效别人               决策果断            决策迟缓            信息齐全 </a:t>
            </a:r>
          </a:p>
          <a:p>
            <a:r>
              <a:rPr lang="zh-CN" altLang="en-US" b="1"/>
              <a:t>                   进行决策              力求实用</a:t>
            </a:r>
            <a:r>
              <a:rPr lang="zh-CN" altLang="en-US" sz="2000" b="1"/>
              <a:t>           深思熟虑          </a:t>
            </a:r>
            <a:r>
              <a:rPr lang="zh-CN" altLang="en-US" b="1"/>
              <a:t>方能定夺</a:t>
            </a:r>
          </a:p>
        </p:txBody>
      </p:sp>
      <p:sp>
        <p:nvSpPr>
          <p:cNvPr id="4107268" name="Rectangle 4"/>
          <p:cNvSpPr>
            <a:spLocks noChangeArrowheads="1"/>
          </p:cNvSpPr>
          <p:nvPr/>
        </p:nvSpPr>
        <p:spPr bwMode="auto">
          <a:xfrm>
            <a:off x="407988" y="2582863"/>
            <a:ext cx="8140700" cy="641350"/>
          </a:xfrm>
          <a:prstGeom prst="rect">
            <a:avLst/>
          </a:prstGeom>
          <a:noFill/>
          <a:ln w="19050">
            <a:noFill/>
            <a:miter lim="800000"/>
            <a:headEnd/>
            <a:tailEnd/>
          </a:ln>
        </p:spPr>
        <p:txBody>
          <a:bodyPr anchor="ctr">
            <a:spAutoFit/>
          </a:bodyPr>
          <a:lstStyle/>
          <a:p>
            <a:r>
              <a:rPr lang="zh-CN" altLang="en-US"/>
              <a:t>时间安排    经常浪费时间/      时间安排           遵守时间/              充分利用时间</a:t>
            </a:r>
          </a:p>
          <a:p>
            <a:r>
              <a:rPr lang="zh-CN" altLang="en-US"/>
              <a:t>                  延误耽搁               相当紧凑           但相当宽松           计划周详</a:t>
            </a:r>
            <a:endParaRPr lang="zh-CN" altLang="en-US" sz="2000"/>
          </a:p>
        </p:txBody>
      </p:sp>
      <p:sp>
        <p:nvSpPr>
          <p:cNvPr id="4107269" name="Rectangle 5"/>
          <p:cNvSpPr>
            <a:spLocks noChangeArrowheads="1"/>
          </p:cNvSpPr>
          <p:nvPr/>
        </p:nvSpPr>
        <p:spPr bwMode="auto">
          <a:xfrm>
            <a:off x="407988" y="3225800"/>
            <a:ext cx="8140700" cy="671513"/>
          </a:xfrm>
          <a:prstGeom prst="rect">
            <a:avLst/>
          </a:prstGeom>
          <a:noFill/>
          <a:ln w="19050">
            <a:noFill/>
            <a:miter lim="800000"/>
            <a:headEnd/>
            <a:tailEnd/>
          </a:ln>
        </p:spPr>
        <p:txBody>
          <a:bodyPr anchor="ctr">
            <a:spAutoFit/>
          </a:bodyPr>
          <a:lstStyle/>
          <a:p>
            <a:r>
              <a:rPr lang="zh-CN" altLang="en-US"/>
              <a:t>形体语言     丰富生动             频繁使用            精确而慎重           较为节制</a:t>
            </a:r>
          </a:p>
          <a:p>
            <a:endParaRPr lang="zh-CN" altLang="en-US" sz="2000"/>
          </a:p>
        </p:txBody>
      </p:sp>
      <p:sp>
        <p:nvSpPr>
          <p:cNvPr id="4107270" name="Rectangle 6"/>
          <p:cNvSpPr>
            <a:spLocks noChangeArrowheads="1"/>
          </p:cNvSpPr>
          <p:nvPr/>
        </p:nvSpPr>
        <p:spPr bwMode="auto">
          <a:xfrm>
            <a:off x="407988" y="3886200"/>
            <a:ext cx="8140700" cy="671513"/>
          </a:xfrm>
          <a:prstGeom prst="rect">
            <a:avLst/>
          </a:prstGeom>
          <a:noFill/>
          <a:ln w="19050">
            <a:noFill/>
            <a:miter lim="800000"/>
            <a:headEnd/>
            <a:tailEnd/>
          </a:ln>
        </p:spPr>
        <p:txBody>
          <a:bodyPr anchor="ctr">
            <a:spAutoFit/>
          </a:bodyPr>
          <a:lstStyle/>
          <a:p>
            <a:r>
              <a:rPr lang="zh-CN" altLang="en-US"/>
              <a:t>衣着服饰    新潮时尚               剪裁讲究/            大众款式            传统保守/</a:t>
            </a:r>
          </a:p>
          <a:p>
            <a:r>
              <a:rPr lang="zh-CN" altLang="en-US" sz="2000"/>
              <a:t>                                           无可挑剔                                   </a:t>
            </a:r>
            <a:r>
              <a:rPr lang="zh-CN" altLang="en-US"/>
              <a:t>朴实无华</a:t>
            </a:r>
          </a:p>
        </p:txBody>
      </p:sp>
      <p:sp>
        <p:nvSpPr>
          <p:cNvPr id="4107271" name="Rectangle 7"/>
          <p:cNvSpPr>
            <a:spLocks noChangeArrowheads="1"/>
          </p:cNvSpPr>
          <p:nvPr/>
        </p:nvSpPr>
        <p:spPr bwMode="auto">
          <a:xfrm>
            <a:off x="407988" y="5119688"/>
            <a:ext cx="8140700" cy="641350"/>
          </a:xfrm>
          <a:prstGeom prst="rect">
            <a:avLst/>
          </a:prstGeom>
          <a:noFill/>
          <a:ln w="19050">
            <a:noFill/>
            <a:miter lim="800000"/>
            <a:headEnd/>
            <a:tailEnd/>
          </a:ln>
        </p:spPr>
        <p:txBody>
          <a:bodyPr anchor="ctr">
            <a:spAutoFit/>
          </a:bodyPr>
          <a:lstStyle/>
          <a:p>
            <a:r>
              <a:rPr lang="zh-CN" altLang="en-US"/>
              <a:t>行为的       社会形象如何       事实结果             他人的评价         自我满意程度</a:t>
            </a:r>
          </a:p>
          <a:p>
            <a:r>
              <a:rPr lang="zh-CN" altLang="en-US"/>
              <a:t>检验标准                                          </a:t>
            </a:r>
          </a:p>
        </p:txBody>
      </p:sp>
      <p:sp>
        <p:nvSpPr>
          <p:cNvPr id="4107272" name="Rectangle 8"/>
          <p:cNvSpPr>
            <a:spLocks noChangeArrowheads="1"/>
          </p:cNvSpPr>
          <p:nvPr/>
        </p:nvSpPr>
        <p:spPr bwMode="auto">
          <a:xfrm>
            <a:off x="407988" y="4473575"/>
            <a:ext cx="8140700" cy="641350"/>
          </a:xfrm>
          <a:prstGeom prst="rect">
            <a:avLst/>
          </a:prstGeom>
          <a:noFill/>
          <a:ln w="19050">
            <a:noFill/>
            <a:miter lim="800000"/>
            <a:headEnd/>
            <a:tailEnd/>
          </a:ln>
        </p:spPr>
        <p:txBody>
          <a:bodyPr anchor="ctr">
            <a:spAutoFit/>
          </a:bodyPr>
          <a:lstStyle/>
          <a:p>
            <a:r>
              <a:rPr lang="zh-CN" altLang="en-US"/>
              <a:t>向往追求   与人坦诚交往        获得成就荣誉      得到他人认可     保持言行正确</a:t>
            </a:r>
          </a:p>
          <a:p>
            <a:endParaRPr lang="zh-CN" altLang="en-US"/>
          </a:p>
        </p:txBody>
      </p:sp>
      <p:sp>
        <p:nvSpPr>
          <p:cNvPr id="4107273" name="Rectangle 9"/>
          <p:cNvSpPr>
            <a:spLocks noChangeArrowheads="1"/>
          </p:cNvSpPr>
          <p:nvPr/>
        </p:nvSpPr>
        <p:spPr bwMode="auto">
          <a:xfrm>
            <a:off x="395288" y="5715000"/>
            <a:ext cx="8140700" cy="641350"/>
          </a:xfrm>
          <a:prstGeom prst="rect">
            <a:avLst/>
          </a:prstGeom>
          <a:noFill/>
          <a:ln w="19050">
            <a:noFill/>
            <a:miter lim="800000"/>
            <a:headEnd/>
            <a:tailEnd/>
          </a:ln>
        </p:spPr>
        <p:txBody>
          <a:bodyPr anchor="ctr">
            <a:spAutoFit/>
          </a:bodyPr>
          <a:lstStyle/>
          <a:p>
            <a:r>
              <a:rPr lang="zh-CN" altLang="en-US"/>
              <a:t>对压力说    与情感对抗           与主观意志         屈服顺从             放弃分析推理 </a:t>
            </a:r>
          </a:p>
          <a:p>
            <a:r>
              <a:rPr lang="zh-CN" altLang="en-US"/>
              <a:t>的反应                                     抗争</a:t>
            </a:r>
          </a:p>
        </p:txBody>
      </p:sp>
      <p:sp>
        <p:nvSpPr>
          <p:cNvPr id="70665" name="Rectangle 11"/>
          <p:cNvSpPr>
            <a:spLocks noChangeArrowheads="1"/>
          </p:cNvSpPr>
          <p:nvPr/>
        </p:nvSpPr>
        <p:spPr bwMode="auto">
          <a:xfrm>
            <a:off x="1589088" y="1375847"/>
            <a:ext cx="1651000" cy="369332"/>
          </a:xfrm>
          <a:prstGeom prst="rect">
            <a:avLst/>
          </a:prstGeom>
          <a:solidFill>
            <a:srgbClr val="FF0000"/>
          </a:solidFill>
          <a:ln w="19050">
            <a:solidFill>
              <a:schemeClr val="tx1"/>
            </a:solidFill>
            <a:miter lim="800000"/>
            <a:headEnd/>
            <a:tailEnd/>
          </a:ln>
        </p:spPr>
        <p:txBody>
          <a:bodyPr anchor="ctr">
            <a:spAutoFit/>
          </a:bodyPr>
          <a:lstStyle/>
          <a:p>
            <a:r>
              <a:rPr lang="zh-CN" altLang="en-US" dirty="0" smtClean="0"/>
              <a:t>活泼性</a:t>
            </a:r>
            <a:endParaRPr lang="zh-CN" altLang="en-US" dirty="0"/>
          </a:p>
        </p:txBody>
      </p:sp>
      <p:sp>
        <p:nvSpPr>
          <p:cNvPr id="70666" name="Rectangle 12"/>
          <p:cNvSpPr>
            <a:spLocks noChangeArrowheads="1"/>
          </p:cNvSpPr>
          <p:nvPr/>
        </p:nvSpPr>
        <p:spPr bwMode="auto">
          <a:xfrm>
            <a:off x="1589088" y="1738313"/>
            <a:ext cx="1651000" cy="4643437"/>
          </a:xfrm>
          <a:prstGeom prst="rect">
            <a:avLst/>
          </a:prstGeom>
          <a:noFill/>
          <a:ln w="19050">
            <a:solidFill>
              <a:schemeClr val="tx1"/>
            </a:solidFill>
            <a:miter lim="800000"/>
            <a:headEnd/>
            <a:tailEnd/>
          </a:ln>
        </p:spPr>
        <p:txBody>
          <a:bodyPr anchor="ctr">
            <a:spAutoFit/>
          </a:bodyPr>
          <a:lstStyle/>
          <a:p>
            <a:endParaRPr lang="zh-CN" altLang="en-US"/>
          </a:p>
        </p:txBody>
      </p:sp>
      <p:sp>
        <p:nvSpPr>
          <p:cNvPr id="70667" name="Rectangle 14"/>
          <p:cNvSpPr>
            <a:spLocks noChangeArrowheads="1"/>
          </p:cNvSpPr>
          <p:nvPr/>
        </p:nvSpPr>
        <p:spPr bwMode="auto">
          <a:xfrm>
            <a:off x="3354388" y="1375847"/>
            <a:ext cx="1536700" cy="369332"/>
          </a:xfrm>
          <a:prstGeom prst="rect">
            <a:avLst/>
          </a:prstGeom>
          <a:solidFill>
            <a:srgbClr val="FFFF00"/>
          </a:solidFill>
          <a:ln w="19050">
            <a:solidFill>
              <a:schemeClr val="tx1"/>
            </a:solidFill>
            <a:miter lim="800000"/>
            <a:headEnd/>
            <a:tailEnd/>
          </a:ln>
        </p:spPr>
        <p:txBody>
          <a:bodyPr anchor="ctr">
            <a:spAutoFit/>
          </a:bodyPr>
          <a:lstStyle/>
          <a:p>
            <a:r>
              <a:rPr lang="zh-CN" altLang="en-US" dirty="0" smtClean="0"/>
              <a:t>力量型</a:t>
            </a:r>
            <a:endParaRPr lang="zh-CN" altLang="en-US" dirty="0"/>
          </a:p>
        </p:txBody>
      </p:sp>
      <p:sp>
        <p:nvSpPr>
          <p:cNvPr id="70668" name="Rectangle 15"/>
          <p:cNvSpPr>
            <a:spLocks noChangeArrowheads="1"/>
          </p:cNvSpPr>
          <p:nvPr/>
        </p:nvSpPr>
        <p:spPr bwMode="auto">
          <a:xfrm>
            <a:off x="3354388" y="1738313"/>
            <a:ext cx="1536700" cy="4643437"/>
          </a:xfrm>
          <a:prstGeom prst="rect">
            <a:avLst/>
          </a:prstGeom>
          <a:noFill/>
          <a:ln w="19050">
            <a:solidFill>
              <a:schemeClr val="tx1"/>
            </a:solidFill>
            <a:miter lim="800000"/>
            <a:headEnd/>
            <a:tailEnd/>
          </a:ln>
        </p:spPr>
        <p:txBody>
          <a:bodyPr anchor="ctr">
            <a:spAutoFit/>
          </a:bodyPr>
          <a:lstStyle/>
          <a:p>
            <a:endParaRPr lang="zh-CN" altLang="en-US"/>
          </a:p>
        </p:txBody>
      </p:sp>
      <p:sp>
        <p:nvSpPr>
          <p:cNvPr id="70669" name="Rectangle 17"/>
          <p:cNvSpPr>
            <a:spLocks noChangeArrowheads="1"/>
          </p:cNvSpPr>
          <p:nvPr/>
        </p:nvSpPr>
        <p:spPr bwMode="auto">
          <a:xfrm>
            <a:off x="5030788" y="1375847"/>
            <a:ext cx="1651000" cy="369332"/>
          </a:xfrm>
          <a:prstGeom prst="rect">
            <a:avLst/>
          </a:prstGeom>
          <a:solidFill>
            <a:srgbClr val="00B050"/>
          </a:solidFill>
          <a:ln w="19050">
            <a:solidFill>
              <a:schemeClr val="tx1"/>
            </a:solidFill>
            <a:miter lim="800000"/>
            <a:headEnd/>
            <a:tailEnd/>
          </a:ln>
        </p:spPr>
        <p:txBody>
          <a:bodyPr anchor="ctr">
            <a:spAutoFit/>
          </a:bodyPr>
          <a:lstStyle/>
          <a:p>
            <a:r>
              <a:rPr lang="zh-CN" altLang="en-US" dirty="0" smtClean="0"/>
              <a:t>和平型</a:t>
            </a:r>
            <a:endParaRPr lang="zh-CN" altLang="en-US" dirty="0"/>
          </a:p>
        </p:txBody>
      </p:sp>
      <p:sp>
        <p:nvSpPr>
          <p:cNvPr id="70670" name="Rectangle 18"/>
          <p:cNvSpPr>
            <a:spLocks noChangeArrowheads="1"/>
          </p:cNvSpPr>
          <p:nvPr/>
        </p:nvSpPr>
        <p:spPr bwMode="auto">
          <a:xfrm>
            <a:off x="5030788" y="1738313"/>
            <a:ext cx="1651000" cy="4643437"/>
          </a:xfrm>
          <a:prstGeom prst="rect">
            <a:avLst/>
          </a:prstGeom>
          <a:noFill/>
          <a:ln w="19050">
            <a:solidFill>
              <a:schemeClr val="tx1"/>
            </a:solidFill>
            <a:miter lim="800000"/>
            <a:headEnd/>
            <a:tailEnd/>
          </a:ln>
        </p:spPr>
        <p:txBody>
          <a:bodyPr anchor="ctr">
            <a:spAutoFit/>
          </a:bodyPr>
          <a:lstStyle/>
          <a:p>
            <a:endParaRPr lang="zh-CN" altLang="en-US"/>
          </a:p>
        </p:txBody>
      </p:sp>
      <p:sp>
        <p:nvSpPr>
          <p:cNvPr id="70671" name="Rectangle 20"/>
          <p:cNvSpPr>
            <a:spLocks noChangeArrowheads="1"/>
          </p:cNvSpPr>
          <p:nvPr/>
        </p:nvSpPr>
        <p:spPr bwMode="auto">
          <a:xfrm>
            <a:off x="6783388" y="1382713"/>
            <a:ext cx="1651000" cy="355600"/>
          </a:xfrm>
          <a:prstGeom prst="rect">
            <a:avLst/>
          </a:prstGeom>
          <a:solidFill>
            <a:srgbClr val="0070C0"/>
          </a:solidFill>
          <a:ln w="19050">
            <a:solidFill>
              <a:schemeClr val="tx1"/>
            </a:solidFill>
            <a:miter lim="800000"/>
            <a:headEnd/>
            <a:tailEnd/>
          </a:ln>
        </p:spPr>
        <p:txBody>
          <a:bodyPr anchor="ctr">
            <a:spAutoFit/>
          </a:bodyPr>
          <a:lstStyle/>
          <a:p>
            <a:r>
              <a:rPr lang="zh-CN" altLang="en-US"/>
              <a:t>分析型</a:t>
            </a:r>
          </a:p>
        </p:txBody>
      </p:sp>
      <p:sp>
        <p:nvSpPr>
          <p:cNvPr id="70672" name="Rectangle 21"/>
          <p:cNvSpPr>
            <a:spLocks noChangeArrowheads="1"/>
          </p:cNvSpPr>
          <p:nvPr/>
        </p:nvSpPr>
        <p:spPr bwMode="auto">
          <a:xfrm>
            <a:off x="6783388" y="1738313"/>
            <a:ext cx="1651000" cy="4643437"/>
          </a:xfrm>
          <a:prstGeom prst="rect">
            <a:avLst/>
          </a:prstGeom>
          <a:noFill/>
          <a:ln w="19050">
            <a:solidFill>
              <a:schemeClr val="tx1"/>
            </a:solidFill>
            <a:miter lim="800000"/>
            <a:headEnd/>
            <a:tailEnd/>
          </a:ln>
        </p:spPr>
        <p:txBody>
          <a:bodyPr anchor="ctr">
            <a:spAutoFit/>
          </a:bodyPr>
          <a:lstStyle/>
          <a:p>
            <a:endParaRPr lang="zh-CN" altLang="en-US"/>
          </a:p>
        </p:txBody>
      </p:sp>
      <p:sp>
        <p:nvSpPr>
          <p:cNvPr id="119825" name="Text Box 22"/>
          <p:cNvSpPr txBox="1">
            <a:spLocks noChangeArrowheads="1"/>
          </p:cNvSpPr>
          <p:nvPr/>
        </p:nvSpPr>
        <p:spPr bwMode="auto">
          <a:xfrm>
            <a:off x="2638425" y="477838"/>
            <a:ext cx="4813300" cy="647700"/>
          </a:xfrm>
          <a:prstGeom prst="rect">
            <a:avLst/>
          </a:prstGeom>
          <a:noFill/>
          <a:ln w="19050">
            <a:noFill/>
            <a:miter lim="800000"/>
            <a:headEnd/>
            <a:tailEnd/>
          </a:ln>
        </p:spPr>
        <p:txBody>
          <a:bodyPr>
            <a:spAutoFit/>
          </a:bodyPr>
          <a:lstStyle/>
          <a:p>
            <a:pPr eaLnBrk="0" hangingPunct="0">
              <a:defRPr/>
            </a:pPr>
            <a:r>
              <a:rPr lang="zh-CN" altLang="en-US" sz="3600" b="1" dirty="0">
                <a:solidFill>
                  <a:schemeClr val="tx2"/>
                </a:solidFill>
                <a:effectLst>
                  <a:outerShdw blurRad="38100" dist="38100" dir="2700000" algn="tl">
                    <a:srgbClr val="C0C0C0"/>
                  </a:outerShdw>
                </a:effectLst>
                <a:latin typeface="+mj-lt"/>
                <a:cs typeface="+mj-cs"/>
              </a:rPr>
              <a:t>个性类型的识别办法</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7267"/>
                                        </p:tgtEl>
                                        <p:attrNameLst>
                                          <p:attrName>style.visibility</p:attrName>
                                        </p:attrNameLst>
                                      </p:cBhvr>
                                      <p:to>
                                        <p:strVal val="visible"/>
                                      </p:to>
                                    </p:set>
                                    <p:anim calcmode="lin" valueType="num">
                                      <p:cBhvr additive="base">
                                        <p:cTn id="7" dur="500" fill="hold"/>
                                        <p:tgtEl>
                                          <p:spTgt spid="4107267"/>
                                        </p:tgtEl>
                                        <p:attrNameLst>
                                          <p:attrName>ppt_x</p:attrName>
                                        </p:attrNameLst>
                                      </p:cBhvr>
                                      <p:tavLst>
                                        <p:tav tm="0">
                                          <p:val>
                                            <p:strVal val="0-#ppt_w/2"/>
                                          </p:val>
                                        </p:tav>
                                        <p:tav tm="100000">
                                          <p:val>
                                            <p:strVal val="#ppt_x"/>
                                          </p:val>
                                        </p:tav>
                                      </p:tavLst>
                                    </p:anim>
                                    <p:anim calcmode="lin" valueType="num">
                                      <p:cBhvr additive="base">
                                        <p:cTn id="8" dur="500" fill="hold"/>
                                        <p:tgtEl>
                                          <p:spTgt spid="41072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7268"/>
                                        </p:tgtEl>
                                        <p:attrNameLst>
                                          <p:attrName>style.visibility</p:attrName>
                                        </p:attrNameLst>
                                      </p:cBhvr>
                                      <p:to>
                                        <p:strVal val="visible"/>
                                      </p:to>
                                    </p:set>
                                    <p:anim calcmode="lin" valueType="num">
                                      <p:cBhvr additive="base">
                                        <p:cTn id="13" dur="500" fill="hold"/>
                                        <p:tgtEl>
                                          <p:spTgt spid="4107268"/>
                                        </p:tgtEl>
                                        <p:attrNameLst>
                                          <p:attrName>ppt_x</p:attrName>
                                        </p:attrNameLst>
                                      </p:cBhvr>
                                      <p:tavLst>
                                        <p:tav tm="0">
                                          <p:val>
                                            <p:strVal val="0-#ppt_w/2"/>
                                          </p:val>
                                        </p:tav>
                                        <p:tav tm="100000">
                                          <p:val>
                                            <p:strVal val="#ppt_x"/>
                                          </p:val>
                                        </p:tav>
                                      </p:tavLst>
                                    </p:anim>
                                    <p:anim calcmode="lin" valueType="num">
                                      <p:cBhvr additive="base">
                                        <p:cTn id="14" dur="500" fill="hold"/>
                                        <p:tgtEl>
                                          <p:spTgt spid="41072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7269"/>
                                        </p:tgtEl>
                                        <p:attrNameLst>
                                          <p:attrName>style.visibility</p:attrName>
                                        </p:attrNameLst>
                                      </p:cBhvr>
                                      <p:to>
                                        <p:strVal val="visible"/>
                                      </p:to>
                                    </p:set>
                                    <p:anim calcmode="lin" valueType="num">
                                      <p:cBhvr additive="base">
                                        <p:cTn id="19" dur="500" fill="hold"/>
                                        <p:tgtEl>
                                          <p:spTgt spid="4107269"/>
                                        </p:tgtEl>
                                        <p:attrNameLst>
                                          <p:attrName>ppt_x</p:attrName>
                                        </p:attrNameLst>
                                      </p:cBhvr>
                                      <p:tavLst>
                                        <p:tav tm="0">
                                          <p:val>
                                            <p:strVal val="0-#ppt_w/2"/>
                                          </p:val>
                                        </p:tav>
                                        <p:tav tm="100000">
                                          <p:val>
                                            <p:strVal val="#ppt_x"/>
                                          </p:val>
                                        </p:tav>
                                      </p:tavLst>
                                    </p:anim>
                                    <p:anim calcmode="lin" valueType="num">
                                      <p:cBhvr additive="base">
                                        <p:cTn id="20" dur="500" fill="hold"/>
                                        <p:tgtEl>
                                          <p:spTgt spid="410726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7270"/>
                                        </p:tgtEl>
                                        <p:attrNameLst>
                                          <p:attrName>style.visibility</p:attrName>
                                        </p:attrNameLst>
                                      </p:cBhvr>
                                      <p:to>
                                        <p:strVal val="visible"/>
                                      </p:to>
                                    </p:set>
                                    <p:anim calcmode="lin" valueType="num">
                                      <p:cBhvr additive="base">
                                        <p:cTn id="25" dur="500" fill="hold"/>
                                        <p:tgtEl>
                                          <p:spTgt spid="4107270"/>
                                        </p:tgtEl>
                                        <p:attrNameLst>
                                          <p:attrName>ppt_x</p:attrName>
                                        </p:attrNameLst>
                                      </p:cBhvr>
                                      <p:tavLst>
                                        <p:tav tm="0">
                                          <p:val>
                                            <p:strVal val="0-#ppt_w/2"/>
                                          </p:val>
                                        </p:tav>
                                        <p:tav tm="100000">
                                          <p:val>
                                            <p:strVal val="#ppt_x"/>
                                          </p:val>
                                        </p:tav>
                                      </p:tavLst>
                                    </p:anim>
                                    <p:anim calcmode="lin" valueType="num">
                                      <p:cBhvr additive="base">
                                        <p:cTn id="26" dur="500" fill="hold"/>
                                        <p:tgtEl>
                                          <p:spTgt spid="410727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07272"/>
                                        </p:tgtEl>
                                        <p:attrNameLst>
                                          <p:attrName>style.visibility</p:attrName>
                                        </p:attrNameLst>
                                      </p:cBhvr>
                                      <p:to>
                                        <p:strVal val="visible"/>
                                      </p:to>
                                    </p:set>
                                    <p:anim calcmode="lin" valueType="num">
                                      <p:cBhvr additive="base">
                                        <p:cTn id="31" dur="500" fill="hold"/>
                                        <p:tgtEl>
                                          <p:spTgt spid="4107272"/>
                                        </p:tgtEl>
                                        <p:attrNameLst>
                                          <p:attrName>ppt_x</p:attrName>
                                        </p:attrNameLst>
                                      </p:cBhvr>
                                      <p:tavLst>
                                        <p:tav tm="0">
                                          <p:val>
                                            <p:strVal val="0-#ppt_w/2"/>
                                          </p:val>
                                        </p:tav>
                                        <p:tav tm="100000">
                                          <p:val>
                                            <p:strVal val="#ppt_x"/>
                                          </p:val>
                                        </p:tav>
                                      </p:tavLst>
                                    </p:anim>
                                    <p:anim calcmode="lin" valueType="num">
                                      <p:cBhvr additive="base">
                                        <p:cTn id="32" dur="500" fill="hold"/>
                                        <p:tgtEl>
                                          <p:spTgt spid="410727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07271"/>
                                        </p:tgtEl>
                                        <p:attrNameLst>
                                          <p:attrName>style.visibility</p:attrName>
                                        </p:attrNameLst>
                                      </p:cBhvr>
                                      <p:to>
                                        <p:strVal val="visible"/>
                                      </p:to>
                                    </p:set>
                                    <p:anim calcmode="lin" valueType="num">
                                      <p:cBhvr additive="base">
                                        <p:cTn id="37" dur="500" fill="hold"/>
                                        <p:tgtEl>
                                          <p:spTgt spid="4107271"/>
                                        </p:tgtEl>
                                        <p:attrNameLst>
                                          <p:attrName>ppt_x</p:attrName>
                                        </p:attrNameLst>
                                      </p:cBhvr>
                                      <p:tavLst>
                                        <p:tav tm="0">
                                          <p:val>
                                            <p:strVal val="0-#ppt_w/2"/>
                                          </p:val>
                                        </p:tav>
                                        <p:tav tm="100000">
                                          <p:val>
                                            <p:strVal val="#ppt_x"/>
                                          </p:val>
                                        </p:tav>
                                      </p:tavLst>
                                    </p:anim>
                                    <p:anim calcmode="lin" valueType="num">
                                      <p:cBhvr additive="base">
                                        <p:cTn id="38" dur="500" fill="hold"/>
                                        <p:tgtEl>
                                          <p:spTgt spid="410727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07273"/>
                                        </p:tgtEl>
                                        <p:attrNameLst>
                                          <p:attrName>style.visibility</p:attrName>
                                        </p:attrNameLst>
                                      </p:cBhvr>
                                      <p:to>
                                        <p:strVal val="visible"/>
                                      </p:to>
                                    </p:set>
                                    <p:anim calcmode="lin" valueType="num">
                                      <p:cBhvr additive="base">
                                        <p:cTn id="43" dur="500" fill="hold"/>
                                        <p:tgtEl>
                                          <p:spTgt spid="4107273"/>
                                        </p:tgtEl>
                                        <p:attrNameLst>
                                          <p:attrName>ppt_x</p:attrName>
                                        </p:attrNameLst>
                                      </p:cBhvr>
                                      <p:tavLst>
                                        <p:tav tm="0">
                                          <p:val>
                                            <p:strVal val="0-#ppt_w/2"/>
                                          </p:val>
                                        </p:tav>
                                        <p:tav tm="100000">
                                          <p:val>
                                            <p:strVal val="#ppt_x"/>
                                          </p:val>
                                        </p:tav>
                                      </p:tavLst>
                                    </p:anim>
                                    <p:anim calcmode="lin" valueType="num">
                                      <p:cBhvr additive="base">
                                        <p:cTn id="44" dur="500" fill="hold"/>
                                        <p:tgtEl>
                                          <p:spTgt spid="4107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267" grpId="0"/>
      <p:bldP spid="4107268" grpId="0"/>
      <p:bldP spid="4107269" grpId="0"/>
      <p:bldP spid="4107270" grpId="0"/>
      <p:bldP spid="4107271" grpId="0"/>
      <p:bldP spid="4107272" grpId="0"/>
      <p:bldP spid="410727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0" name="Text Box 10"/>
          <p:cNvSpPr txBox="1">
            <a:spLocks noChangeArrowheads="1"/>
          </p:cNvSpPr>
          <p:nvPr/>
        </p:nvSpPr>
        <p:spPr bwMode="auto">
          <a:xfrm>
            <a:off x="300038" y="1412860"/>
            <a:ext cx="8159750" cy="5066002"/>
          </a:xfrm>
          <a:prstGeom prst="rect">
            <a:avLst/>
          </a:prstGeom>
          <a:noFill/>
          <a:ln w="9525">
            <a:noFill/>
            <a:miter lim="800000"/>
            <a:headEnd/>
            <a:tailEnd/>
          </a:ln>
          <a:effectLst/>
        </p:spPr>
        <p:txBody>
          <a:bodyPr wrap="square">
            <a:spAutoFit/>
          </a:bodyPr>
          <a:lstStyle/>
          <a:p>
            <a:pPr marL="355600" indent="-355600">
              <a:spcBef>
                <a:spcPct val="50000"/>
              </a:spcBef>
              <a:buFont typeface="Wingdings" pitchFamily="2" charset="2"/>
              <a:buChar char="J"/>
            </a:pPr>
            <a:r>
              <a:rPr lang="zh-CN" altLang="en-US" sz="3200" b="1" dirty="0">
                <a:solidFill>
                  <a:srgbClr val="CC0000"/>
                </a:solidFill>
                <a:latin typeface="黑体" pitchFamily="49" charset="-122"/>
                <a:ea typeface="黑体" pitchFamily="49" charset="-122"/>
              </a:rPr>
              <a:t>最大的长处：</a:t>
            </a:r>
            <a:r>
              <a:rPr lang="zh-CN" altLang="en-US" sz="3200" b="1" dirty="0">
                <a:latin typeface="黑体" pitchFamily="49" charset="-122"/>
                <a:ea typeface="黑体" pitchFamily="49" charset="-122"/>
              </a:rPr>
              <a:t>其乐融融</a:t>
            </a:r>
          </a:p>
          <a:p>
            <a:pPr marL="355600" indent="-355600">
              <a:spcBef>
                <a:spcPct val="50000"/>
              </a:spcBef>
              <a:buSzPct val="150000"/>
              <a:buFont typeface="Wingdings" pitchFamily="2" charset="2"/>
              <a:buChar char="D"/>
            </a:pPr>
            <a:r>
              <a:rPr lang="zh-CN" altLang="en-US" sz="3200" b="1" dirty="0">
                <a:solidFill>
                  <a:srgbClr val="CC0000"/>
                </a:solidFill>
                <a:latin typeface="黑体" pitchFamily="49" charset="-122"/>
                <a:ea typeface="黑体" pitchFamily="49" charset="-122"/>
              </a:rPr>
              <a:t>最大的短处：</a:t>
            </a:r>
            <a:r>
              <a:rPr lang="zh-CN" altLang="en-US" sz="3200" b="1" dirty="0">
                <a:latin typeface="黑体" pitchFamily="49" charset="-122"/>
                <a:ea typeface="黑体" pitchFamily="49" charset="-122"/>
              </a:rPr>
              <a:t>三心二意</a:t>
            </a:r>
          </a:p>
          <a:p>
            <a:pPr marL="355600" indent="-355600">
              <a:spcBef>
                <a:spcPct val="65000"/>
              </a:spcBef>
              <a:buSzPct val="120000"/>
              <a:buFont typeface="Webdings" pitchFamily="18" charset="2"/>
              <a:buChar char="%"/>
            </a:pPr>
            <a:r>
              <a:rPr lang="zh-CN" altLang="en-US" sz="3200" b="1" dirty="0">
                <a:solidFill>
                  <a:srgbClr val="CC0000"/>
                </a:solidFill>
                <a:latin typeface="黑体" pitchFamily="49" charset="-122"/>
                <a:ea typeface="黑体" pitchFamily="49" charset="-122"/>
              </a:rPr>
              <a:t>基本动机：  </a:t>
            </a:r>
            <a:r>
              <a:rPr lang="zh-CN" altLang="en-US" sz="3200" b="1" dirty="0">
                <a:latin typeface="黑体" pitchFamily="49" charset="-122"/>
                <a:ea typeface="黑体" pitchFamily="49" charset="-122"/>
              </a:rPr>
              <a:t>快乐 </a:t>
            </a:r>
            <a:r>
              <a:rPr lang="en-US" altLang="zh-CN" sz="3200" b="1" dirty="0">
                <a:latin typeface="Times New Roman"/>
                <a:ea typeface="黑体" pitchFamily="49" charset="-122"/>
              </a:rPr>
              <a:t>·</a:t>
            </a:r>
            <a:r>
              <a:rPr lang="en-US" altLang="zh-CN" sz="3200" b="1" dirty="0">
                <a:latin typeface="黑体" pitchFamily="49" charset="-122"/>
                <a:ea typeface="黑体" pitchFamily="49" charset="-122"/>
              </a:rPr>
              <a:t> </a:t>
            </a:r>
            <a:r>
              <a:rPr lang="zh-CN" altLang="en-US" sz="3200" b="1" dirty="0">
                <a:latin typeface="黑体" pitchFamily="49" charset="-122"/>
                <a:ea typeface="黑体" pitchFamily="49" charset="-122"/>
              </a:rPr>
              <a:t>赞美 </a:t>
            </a:r>
            <a:r>
              <a:rPr lang="en-US" altLang="zh-CN" sz="3200" b="1" dirty="0">
                <a:latin typeface="Times New Roman"/>
                <a:ea typeface="黑体" pitchFamily="49" charset="-122"/>
              </a:rPr>
              <a:t>·</a:t>
            </a:r>
            <a:r>
              <a:rPr lang="en-US" altLang="zh-CN" sz="3200" b="1" dirty="0">
                <a:latin typeface="黑体" pitchFamily="49" charset="-122"/>
                <a:ea typeface="黑体" pitchFamily="49" charset="-122"/>
              </a:rPr>
              <a:t> </a:t>
            </a:r>
            <a:r>
              <a:rPr lang="zh-CN" altLang="en-US" sz="3200" b="1" dirty="0">
                <a:latin typeface="黑体" pitchFamily="49" charset="-122"/>
                <a:ea typeface="黑体" pitchFamily="49" charset="-122"/>
              </a:rPr>
              <a:t>受欢迎</a:t>
            </a:r>
          </a:p>
          <a:p>
            <a:pPr marL="355600" indent="-355600">
              <a:spcBef>
                <a:spcPct val="65000"/>
              </a:spcBef>
              <a:buSzPct val="120000"/>
              <a:buFont typeface="Webdings" pitchFamily="18" charset="2"/>
              <a:buChar char="e"/>
            </a:pPr>
            <a:r>
              <a:rPr lang="zh-CN" altLang="en-US" sz="3200" b="1" dirty="0">
                <a:solidFill>
                  <a:srgbClr val="CC0000"/>
                </a:solidFill>
                <a:latin typeface="黑体" pitchFamily="49" charset="-122"/>
                <a:ea typeface="黑体" pitchFamily="49" charset="-122"/>
              </a:rPr>
              <a:t>对外界的需求： </a:t>
            </a:r>
            <a:br>
              <a:rPr lang="zh-CN" altLang="en-US" sz="3200" b="1" dirty="0">
                <a:solidFill>
                  <a:srgbClr val="CC0000"/>
                </a:solidFill>
                <a:latin typeface="黑体" pitchFamily="49" charset="-122"/>
                <a:ea typeface="黑体" pitchFamily="49" charset="-122"/>
              </a:rPr>
            </a:br>
            <a:r>
              <a:rPr lang="zh-CN" altLang="en-US" sz="3200" b="1" dirty="0">
                <a:solidFill>
                  <a:srgbClr val="CC0000"/>
                </a:solidFill>
                <a:latin typeface="黑体" pitchFamily="49" charset="-122"/>
                <a:ea typeface="黑体" pitchFamily="49" charset="-122"/>
              </a:rPr>
              <a:t>            </a:t>
            </a:r>
            <a:r>
              <a:rPr lang="zh-CN" altLang="en-US" sz="2000" b="1" dirty="0">
                <a:solidFill>
                  <a:srgbClr val="CC0000"/>
                </a:solidFill>
                <a:latin typeface="黑体" pitchFamily="49" charset="-122"/>
                <a:ea typeface="黑体" pitchFamily="49" charset="-122"/>
              </a:rPr>
              <a:t>  </a:t>
            </a:r>
            <a:r>
              <a:rPr lang="zh-CN" altLang="en-US" sz="3200" b="1" dirty="0">
                <a:latin typeface="黑体" pitchFamily="49" charset="-122"/>
                <a:ea typeface="黑体" pitchFamily="49" charset="-122"/>
              </a:rPr>
              <a:t>声望 </a:t>
            </a:r>
            <a:r>
              <a:rPr lang="en-US" altLang="zh-CN" sz="3200" b="1" dirty="0">
                <a:latin typeface="Times New Roman"/>
                <a:ea typeface="黑体" pitchFamily="49" charset="-122"/>
              </a:rPr>
              <a:t>·</a:t>
            </a:r>
            <a:r>
              <a:rPr lang="en-US" altLang="zh-CN" sz="3200" b="1" dirty="0">
                <a:latin typeface="黑体" pitchFamily="49" charset="-122"/>
                <a:ea typeface="黑体" pitchFamily="49" charset="-122"/>
              </a:rPr>
              <a:t> </a:t>
            </a:r>
          </a:p>
          <a:p>
            <a:pPr marL="355600" indent="-355600">
              <a:spcBef>
                <a:spcPct val="65000"/>
              </a:spcBef>
              <a:buSzPct val="120000"/>
              <a:buFont typeface="Webdings" pitchFamily="18" charset="2"/>
              <a:buNone/>
            </a:pPr>
            <a:r>
              <a:rPr lang="en-US" altLang="zh-CN" sz="3200" b="1" dirty="0">
                <a:latin typeface="黑体" pitchFamily="49" charset="-122"/>
                <a:ea typeface="黑体" pitchFamily="49" charset="-122"/>
              </a:rPr>
              <a:t>               </a:t>
            </a:r>
            <a:r>
              <a:rPr lang="zh-CN" altLang="en-US" sz="3200" b="1" dirty="0">
                <a:latin typeface="黑体" pitchFamily="49" charset="-122"/>
                <a:ea typeface="黑体" pitchFamily="49" charset="-122"/>
              </a:rPr>
              <a:t>友好的人际关系 </a:t>
            </a:r>
            <a:r>
              <a:rPr lang="en-US" altLang="zh-CN" sz="3200" b="1" dirty="0">
                <a:latin typeface="Times New Roman"/>
                <a:ea typeface="黑体" pitchFamily="49" charset="-122"/>
              </a:rPr>
              <a:t>·</a:t>
            </a:r>
            <a:endParaRPr lang="en-US" altLang="zh-CN" sz="3200" b="1" dirty="0">
              <a:latin typeface="黑体" pitchFamily="49" charset="-122"/>
              <a:ea typeface="黑体" pitchFamily="49" charset="-122"/>
            </a:endParaRPr>
          </a:p>
          <a:p>
            <a:pPr marL="355600" indent="-355600">
              <a:spcBef>
                <a:spcPct val="65000"/>
              </a:spcBef>
              <a:buSzPct val="120000"/>
              <a:buFont typeface="Webdings" pitchFamily="18" charset="2"/>
              <a:buNone/>
            </a:pPr>
            <a:r>
              <a:rPr lang="en-US" altLang="zh-CN" sz="3200" b="1" dirty="0">
                <a:latin typeface="黑体" pitchFamily="49" charset="-122"/>
                <a:ea typeface="黑体" pitchFamily="49" charset="-122"/>
              </a:rPr>
              <a:t>               </a:t>
            </a:r>
            <a:r>
              <a:rPr lang="zh-CN" altLang="en-US" sz="3200" b="1" dirty="0">
                <a:latin typeface="黑体" pitchFamily="49" charset="-122"/>
                <a:ea typeface="黑体" pitchFamily="49" charset="-122"/>
              </a:rPr>
              <a:t>影响鼓舞他人的机会</a:t>
            </a:r>
          </a:p>
        </p:txBody>
      </p:sp>
      <p:sp>
        <p:nvSpPr>
          <p:cNvPr id="138242" name="Rectangle 2"/>
          <p:cNvSpPr>
            <a:spLocks noGrp="1" noChangeArrowheads="1"/>
          </p:cNvSpPr>
          <p:nvPr>
            <p:ph type="title"/>
          </p:nvPr>
        </p:nvSpPr>
        <p:spPr>
          <a:xfrm>
            <a:off x="1043755" y="404360"/>
            <a:ext cx="1800225" cy="432460"/>
          </a:xfrm>
        </p:spPr>
        <p:txBody>
          <a:bodyPr/>
          <a:lstStyle/>
          <a:p>
            <a:pPr>
              <a:lnSpc>
                <a:spcPct val="180000"/>
              </a:lnSpc>
              <a:buClr>
                <a:srgbClr val="FFFFFF"/>
              </a:buClr>
              <a:defRPr/>
            </a:pPr>
            <a:r>
              <a:rPr lang="zh-CN" altLang="en-US" sz="3600" kern="1200" dirty="0" smtClean="0">
                <a:effectLst>
                  <a:outerShdw blurRad="38100" dist="38100" dir="2700000" algn="tl">
                    <a:srgbClr val="C0C0C0"/>
                  </a:outerShdw>
                </a:effectLst>
                <a:latin typeface="宋体" pitchFamily="2" charset="-122"/>
                <a:ea typeface="宋体" pitchFamily="2" charset="-122"/>
              </a:rPr>
              <a:t>红  色</a:t>
            </a:r>
          </a:p>
        </p:txBody>
      </p:sp>
      <p:sp>
        <p:nvSpPr>
          <p:cNvPr id="138243" name="Rectangle 3"/>
          <p:cNvSpPr>
            <a:spLocks noChangeArrowheads="1"/>
          </p:cNvSpPr>
          <p:nvPr/>
        </p:nvSpPr>
        <p:spPr bwMode="auto">
          <a:xfrm>
            <a:off x="2438400" y="152400"/>
            <a:ext cx="3429000" cy="914400"/>
          </a:xfrm>
          <a:prstGeom prst="rect">
            <a:avLst/>
          </a:prstGeom>
          <a:noFill/>
          <a:ln w="9525">
            <a:noFill/>
            <a:miter lim="800000"/>
            <a:headEnd/>
            <a:tailEnd/>
          </a:ln>
          <a:effectLst/>
        </p:spPr>
        <p:txBody>
          <a:bodyPr anchor="ctr"/>
          <a:lstStyle/>
          <a:p>
            <a:pPr algn="ctr"/>
            <a:endParaRPr lang="zh-CN" altLang="zh-CN" sz="2000" b="1">
              <a:solidFill>
                <a:srgbClr val="800000"/>
              </a:solidFill>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971750" y="299225"/>
            <a:ext cx="4267200" cy="609600"/>
          </a:xfrm>
        </p:spPr>
        <p:txBody>
          <a:bodyPr/>
          <a:lstStyle/>
          <a:p>
            <a:pPr>
              <a:defRPr/>
            </a:pPr>
            <a:r>
              <a:rPr lang="zh-CN" altLang="en-US" sz="3600" kern="1200" dirty="0" smtClean="0">
                <a:effectLst>
                  <a:outerShdw blurRad="38100" dist="38100" dir="2700000" algn="tl">
                    <a:srgbClr val="C0C0C0"/>
                  </a:outerShdw>
                </a:effectLst>
                <a:latin typeface="宋体" pitchFamily="2" charset="-122"/>
                <a:ea typeface="宋体" pitchFamily="2" charset="-122"/>
              </a:rPr>
              <a:t>红 色</a:t>
            </a:r>
          </a:p>
        </p:txBody>
      </p:sp>
      <p:sp>
        <p:nvSpPr>
          <p:cNvPr id="256003" name="Rectangle 3"/>
          <p:cNvSpPr>
            <a:spLocks noChangeArrowheads="1"/>
          </p:cNvSpPr>
          <p:nvPr/>
        </p:nvSpPr>
        <p:spPr bwMode="auto">
          <a:xfrm>
            <a:off x="569913" y="1528785"/>
            <a:ext cx="2057400" cy="4996430"/>
          </a:xfrm>
          <a:prstGeom prst="rect">
            <a:avLst/>
          </a:prstGeom>
          <a:noFill/>
          <a:ln w="9525">
            <a:noFill/>
            <a:miter lim="800000"/>
            <a:headEnd/>
            <a:tailEnd/>
          </a:ln>
          <a:effectLst/>
        </p:spPr>
        <p:txBody>
          <a:bodyPr/>
          <a:lstStyle/>
          <a:p>
            <a:pPr marL="673100" indent="-673100">
              <a:spcBef>
                <a:spcPct val="20000"/>
              </a:spcBef>
              <a:buClr>
                <a:srgbClr val="DB3F3F"/>
              </a:buClr>
              <a:buFont typeface="Wingdings 2" pitchFamily="18" charset="2"/>
              <a:buNone/>
            </a:pPr>
            <a:r>
              <a:rPr lang="en-US" altLang="zh-CN" sz="3200" b="1" dirty="0">
                <a:solidFill>
                  <a:srgbClr val="DB3F3F"/>
                </a:solidFill>
                <a:effectLst>
                  <a:outerShdw blurRad="38100" dist="38100" dir="2700000" algn="tl">
                    <a:srgbClr val="C0C0C0"/>
                  </a:outerShdw>
                </a:effectLst>
                <a:latin typeface="宋体" pitchFamily="2" charset="-122"/>
              </a:rPr>
              <a:t>  </a:t>
            </a:r>
            <a:r>
              <a:rPr lang="zh-CN" altLang="en-US" sz="3600" b="1" dirty="0" smtClean="0">
                <a:solidFill>
                  <a:srgbClr val="DB3F3F"/>
                </a:solidFill>
                <a:effectLst>
                  <a:outerShdw blurRad="38100" dist="38100" dir="2700000" algn="tl">
                    <a:srgbClr val="C0C0C0"/>
                  </a:outerShdw>
                </a:effectLst>
                <a:latin typeface="宋体" pitchFamily="2" charset="-122"/>
              </a:rPr>
              <a:t>优</a:t>
            </a:r>
            <a:r>
              <a:rPr lang="zh-CN" altLang="en-US" sz="3600" b="1" dirty="0">
                <a:solidFill>
                  <a:srgbClr val="DB3F3F"/>
                </a:solidFill>
                <a:effectLst>
                  <a:outerShdw blurRad="38100" dist="38100" dir="2700000" algn="tl">
                    <a:srgbClr val="C0C0C0"/>
                  </a:outerShdw>
                </a:effectLst>
                <a:latin typeface="宋体" pitchFamily="2" charset="-122"/>
              </a:rPr>
              <a:t>势</a:t>
            </a:r>
          </a:p>
          <a:p>
            <a:pPr marL="673100" indent="-673100">
              <a:spcBef>
                <a:spcPct val="20000"/>
              </a:spcBef>
              <a:buClr>
                <a:srgbClr val="DB3F3F"/>
              </a:buClr>
              <a:buFont typeface="Wingdings 2" pitchFamily="18" charset="2"/>
              <a:buNone/>
            </a:pPr>
            <a:endParaRPr lang="zh-CN" altLang="en-US" sz="1800" b="1" dirty="0">
              <a:solidFill>
                <a:srgbClr val="DB3F3F"/>
              </a:solidFill>
              <a:effectLst>
                <a:outerShdw blurRad="38100" dist="38100" dir="2700000" algn="tl">
                  <a:srgbClr val="C0C0C0"/>
                </a:outerShdw>
              </a:effectLst>
              <a:latin typeface="宋体" pitchFamily="2" charset="-122"/>
            </a:endParaRPr>
          </a:p>
          <a:p>
            <a:pPr marL="673100" indent="-673100">
              <a:spcBef>
                <a:spcPct val="20000"/>
              </a:spcBef>
              <a:buClr>
                <a:srgbClr val="DB3F3F"/>
              </a:buClr>
              <a:buFont typeface="Wingdings 2" pitchFamily="18" charset="2"/>
              <a:buNone/>
            </a:pPr>
            <a:r>
              <a:rPr lang="zh-CN" altLang="en-US" sz="3600" b="1" dirty="0">
                <a:solidFill>
                  <a:srgbClr val="DB3F3F"/>
                </a:solidFill>
                <a:effectLst>
                  <a:outerShdw blurRad="38100" dist="38100" dir="2700000" algn="tl">
                    <a:srgbClr val="C0C0C0"/>
                  </a:outerShdw>
                </a:effectLst>
                <a:latin typeface="宋体" pitchFamily="2" charset="-122"/>
              </a:rPr>
              <a:t>善于交际</a:t>
            </a:r>
          </a:p>
          <a:p>
            <a:pPr marL="673100" indent="-673100">
              <a:spcBef>
                <a:spcPct val="20000"/>
              </a:spcBef>
              <a:buClr>
                <a:srgbClr val="DB3F3F"/>
              </a:buClr>
              <a:buFont typeface="Wingdings 2" pitchFamily="18" charset="2"/>
              <a:buNone/>
            </a:pPr>
            <a:r>
              <a:rPr lang="zh-CN" altLang="en-US" sz="3600" b="1" dirty="0">
                <a:solidFill>
                  <a:srgbClr val="DB3F3F"/>
                </a:solidFill>
                <a:effectLst>
                  <a:outerShdw blurRad="38100" dist="38100" dir="2700000" algn="tl">
                    <a:srgbClr val="C0C0C0"/>
                  </a:outerShdw>
                </a:effectLst>
                <a:latin typeface="宋体" pitchFamily="2" charset="-122"/>
              </a:rPr>
              <a:t>积极乐观</a:t>
            </a:r>
          </a:p>
          <a:p>
            <a:pPr marL="673100" indent="-673100">
              <a:spcBef>
                <a:spcPct val="20000"/>
              </a:spcBef>
              <a:buClr>
                <a:srgbClr val="DB3F3F"/>
              </a:buClr>
              <a:buFont typeface="Wingdings 2" pitchFamily="18" charset="2"/>
              <a:buNone/>
            </a:pPr>
            <a:r>
              <a:rPr lang="zh-CN" altLang="en-US" sz="3600" b="1" dirty="0">
                <a:solidFill>
                  <a:srgbClr val="DB3F3F"/>
                </a:solidFill>
                <a:effectLst>
                  <a:outerShdw blurRad="38100" dist="38100" dir="2700000" algn="tl">
                    <a:srgbClr val="C0C0C0"/>
                  </a:outerShdw>
                </a:effectLst>
                <a:latin typeface="宋体" pitchFamily="2" charset="-122"/>
              </a:rPr>
              <a:t>信任他人</a:t>
            </a:r>
          </a:p>
          <a:p>
            <a:pPr marL="673100" indent="-673100">
              <a:spcBef>
                <a:spcPct val="20000"/>
              </a:spcBef>
              <a:buClr>
                <a:srgbClr val="DB3F3F"/>
              </a:buClr>
              <a:buFont typeface="Wingdings 2" pitchFamily="18" charset="2"/>
              <a:buNone/>
            </a:pPr>
            <a:r>
              <a:rPr lang="zh-CN" altLang="en-US" sz="3600" b="1" dirty="0">
                <a:solidFill>
                  <a:srgbClr val="DB3F3F"/>
                </a:solidFill>
                <a:effectLst>
                  <a:outerShdw blurRad="38100" dist="38100" dir="2700000" algn="tl">
                    <a:srgbClr val="C0C0C0"/>
                  </a:outerShdw>
                </a:effectLst>
                <a:latin typeface="宋体" pitchFamily="2" charset="-122"/>
              </a:rPr>
              <a:t>创造快乐</a:t>
            </a:r>
          </a:p>
          <a:p>
            <a:pPr marL="673100" indent="-673100">
              <a:spcBef>
                <a:spcPct val="20000"/>
              </a:spcBef>
              <a:buClr>
                <a:srgbClr val="DB3F3F"/>
              </a:buClr>
              <a:buFont typeface="Wingdings 2" pitchFamily="18" charset="2"/>
              <a:buNone/>
            </a:pPr>
            <a:r>
              <a:rPr lang="zh-CN" altLang="en-US" sz="3600" b="1" dirty="0">
                <a:solidFill>
                  <a:srgbClr val="DB3F3F"/>
                </a:solidFill>
                <a:effectLst>
                  <a:outerShdw blurRad="38100" dist="38100" dir="2700000" algn="tl">
                    <a:srgbClr val="C0C0C0"/>
                  </a:outerShdw>
                </a:effectLst>
                <a:latin typeface="宋体" pitchFamily="2" charset="-122"/>
              </a:rPr>
              <a:t>富有色彩</a:t>
            </a:r>
          </a:p>
          <a:p>
            <a:pPr marL="673100" indent="-673100">
              <a:spcBef>
                <a:spcPct val="20000"/>
              </a:spcBef>
              <a:buClr>
                <a:srgbClr val="DB3F3F"/>
              </a:buClr>
              <a:buFont typeface="Wingdings 2" pitchFamily="18" charset="2"/>
              <a:buNone/>
            </a:pPr>
            <a:r>
              <a:rPr lang="zh-CN" altLang="en-US" sz="3600" b="1" dirty="0">
                <a:solidFill>
                  <a:srgbClr val="DB3F3F"/>
                </a:solidFill>
                <a:effectLst>
                  <a:outerShdw blurRad="38100" dist="38100" dir="2700000" algn="tl">
                    <a:srgbClr val="C0C0C0"/>
                  </a:outerShdw>
                </a:effectLst>
                <a:latin typeface="宋体" pitchFamily="2" charset="-122"/>
              </a:rPr>
              <a:t>表达力强</a:t>
            </a:r>
            <a:endParaRPr lang="zh-CN" altLang="en-US" sz="3600" b="1" dirty="0">
              <a:solidFill>
                <a:srgbClr val="FF0000"/>
              </a:solidFill>
              <a:latin typeface="宋体" pitchFamily="2" charset="-122"/>
            </a:endParaRPr>
          </a:p>
        </p:txBody>
      </p:sp>
      <p:sp>
        <p:nvSpPr>
          <p:cNvPr id="256005" name="Text Box 5"/>
          <p:cNvSpPr txBox="1">
            <a:spLocks noChangeArrowheads="1"/>
          </p:cNvSpPr>
          <p:nvPr/>
        </p:nvSpPr>
        <p:spPr bwMode="auto">
          <a:xfrm>
            <a:off x="2820988" y="1528785"/>
            <a:ext cx="2038350" cy="4967514"/>
          </a:xfrm>
          <a:prstGeom prst="rect">
            <a:avLst/>
          </a:prstGeom>
          <a:noFill/>
          <a:ln w="9525">
            <a:noFill/>
            <a:miter lim="800000"/>
            <a:headEnd/>
            <a:tailEnd/>
          </a:ln>
          <a:effectLst/>
        </p:spPr>
        <p:txBody>
          <a:bodyPr wrap="square">
            <a:spAutoFit/>
          </a:bodyPr>
          <a:lstStyle/>
          <a:p>
            <a:pPr algn="r">
              <a:spcBef>
                <a:spcPct val="20000"/>
              </a:spcBef>
            </a:pPr>
            <a:r>
              <a:rPr lang="zh-CN" altLang="en-US" sz="3600" b="1" dirty="0">
                <a:effectLst>
                  <a:outerShdw blurRad="38100" dist="38100" dir="2700000" algn="tl">
                    <a:srgbClr val="C0C0C0"/>
                  </a:outerShdw>
                </a:effectLst>
                <a:latin typeface="宋体" pitchFamily="2" charset="-122"/>
              </a:rPr>
              <a:t>优势过当</a:t>
            </a:r>
          </a:p>
          <a:p>
            <a:pPr algn="r">
              <a:spcBef>
                <a:spcPct val="20000"/>
              </a:spcBef>
            </a:pPr>
            <a:endParaRPr lang="zh-CN" altLang="en-US" sz="1800" b="1" dirty="0">
              <a:effectLst>
                <a:outerShdw blurRad="38100" dist="38100" dir="2700000" algn="tl">
                  <a:srgbClr val="C0C0C0"/>
                </a:outerShdw>
              </a:effectLst>
              <a:latin typeface="宋体" pitchFamily="2" charset="-122"/>
            </a:endParaRPr>
          </a:p>
          <a:p>
            <a:pPr algn="r">
              <a:spcBef>
                <a:spcPct val="20000"/>
              </a:spcBef>
            </a:pPr>
            <a:r>
              <a:rPr lang="zh-CN" altLang="en-US" sz="3600" b="1" dirty="0">
                <a:effectLst>
                  <a:outerShdw blurRad="38100" dist="38100" dir="2700000" algn="tl">
                    <a:srgbClr val="C0C0C0"/>
                  </a:outerShdw>
                </a:effectLst>
                <a:latin typeface="宋体" pitchFamily="2" charset="-122"/>
              </a:rPr>
              <a:t>情绪波动</a:t>
            </a:r>
          </a:p>
          <a:p>
            <a:pPr algn="r">
              <a:spcBef>
                <a:spcPct val="20000"/>
              </a:spcBef>
            </a:pPr>
            <a:r>
              <a:rPr lang="zh-CN" altLang="en-US" sz="3600" b="1" dirty="0">
                <a:effectLst>
                  <a:outerShdw blurRad="38100" dist="38100" dir="2700000" algn="tl">
                    <a:srgbClr val="C0C0C0"/>
                  </a:outerShdw>
                </a:effectLst>
                <a:latin typeface="宋体" pitchFamily="2" charset="-122"/>
              </a:rPr>
              <a:t>缺少秩序</a:t>
            </a:r>
          </a:p>
          <a:p>
            <a:pPr algn="r">
              <a:spcBef>
                <a:spcPct val="20000"/>
              </a:spcBef>
            </a:pPr>
            <a:r>
              <a:rPr lang="zh-CN" altLang="en-US" sz="3600" b="1" dirty="0">
                <a:effectLst>
                  <a:outerShdw blurRad="38100" dist="38100" dir="2700000" algn="tl">
                    <a:srgbClr val="C0C0C0"/>
                  </a:outerShdw>
                </a:effectLst>
                <a:latin typeface="宋体" pitchFamily="2" charset="-122"/>
              </a:rPr>
              <a:t>难以兑现</a:t>
            </a:r>
          </a:p>
          <a:p>
            <a:pPr algn="r">
              <a:spcBef>
                <a:spcPct val="20000"/>
              </a:spcBef>
            </a:pPr>
            <a:r>
              <a:rPr lang="zh-CN" altLang="en-US" sz="3600" b="1" dirty="0">
                <a:effectLst>
                  <a:outerShdw blurRad="38100" dist="38100" dir="2700000" algn="tl">
                    <a:srgbClr val="C0C0C0"/>
                  </a:outerShdw>
                </a:effectLst>
                <a:latin typeface="宋体" pitchFamily="2" charset="-122"/>
              </a:rPr>
              <a:t>半途而废</a:t>
            </a:r>
          </a:p>
          <a:p>
            <a:pPr algn="r">
              <a:spcBef>
                <a:spcPct val="20000"/>
              </a:spcBef>
            </a:pPr>
            <a:r>
              <a:rPr lang="zh-CN" altLang="en-US" sz="3600" b="1" dirty="0">
                <a:effectLst>
                  <a:outerShdw blurRad="38100" dist="38100" dir="2700000" algn="tl">
                    <a:srgbClr val="C0C0C0"/>
                  </a:outerShdw>
                </a:effectLst>
                <a:latin typeface="宋体" pitchFamily="2" charset="-122"/>
              </a:rPr>
              <a:t>没有计划</a:t>
            </a:r>
          </a:p>
          <a:p>
            <a:pPr algn="r">
              <a:spcBef>
                <a:spcPct val="20000"/>
              </a:spcBef>
            </a:pPr>
            <a:r>
              <a:rPr lang="zh-CN" altLang="en-US" sz="3600" b="1" dirty="0">
                <a:effectLst>
                  <a:outerShdw blurRad="38100" dist="38100" dir="2700000" algn="tl">
                    <a:srgbClr val="C0C0C0"/>
                  </a:outerShdw>
                </a:effectLst>
                <a:latin typeface="宋体" pitchFamily="2" charset="-122"/>
              </a:rPr>
              <a:t>言过其实</a:t>
            </a:r>
          </a:p>
        </p:txBody>
      </p:sp>
      <p:pic>
        <p:nvPicPr>
          <p:cNvPr id="256006" name="Picture 6" descr="red"/>
          <p:cNvPicPr>
            <a:picLocks noChangeAspect="1" noChangeArrowheads="1"/>
          </p:cNvPicPr>
          <p:nvPr/>
        </p:nvPicPr>
        <p:blipFill>
          <a:blip r:embed="rId2" cstate="print"/>
          <a:srcRect/>
          <a:stretch>
            <a:fillRect/>
          </a:stretch>
        </p:blipFill>
        <p:spPr bwMode="auto">
          <a:xfrm>
            <a:off x="5652075" y="2204915"/>
            <a:ext cx="2582863" cy="304006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05"/>
                                        </p:tgtEl>
                                        <p:attrNameLst>
                                          <p:attrName>style.visibility</p:attrName>
                                        </p:attrNameLst>
                                      </p:cBhvr>
                                      <p:to>
                                        <p:strVal val="visible"/>
                                      </p:to>
                                    </p:set>
                                    <p:animEffect transition="in" filter="checkerboard(across)">
                                      <p:cBhvr>
                                        <p:cTn id="7" dur="500"/>
                                        <p:tgtEl>
                                          <p:spTgt spid="25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5"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971750" y="-5576"/>
            <a:ext cx="4267200" cy="914401"/>
          </a:xfrm>
        </p:spPr>
        <p:txBody>
          <a:bodyPr/>
          <a:lstStyle/>
          <a:p>
            <a:pPr>
              <a:lnSpc>
                <a:spcPct val="180000"/>
              </a:lnSpc>
              <a:buClr>
                <a:srgbClr val="FFFFFF"/>
              </a:buClr>
              <a:defRPr/>
            </a:pPr>
            <a:r>
              <a:rPr lang="zh-CN" altLang="en-US" sz="3600" kern="1200" dirty="0" smtClean="0">
                <a:effectLst>
                  <a:outerShdw blurRad="38100" dist="38100" dir="2700000" algn="tl">
                    <a:srgbClr val="C0C0C0"/>
                  </a:outerShdw>
                </a:effectLst>
                <a:latin typeface="宋体" pitchFamily="2" charset="-122"/>
                <a:ea typeface="宋体" pitchFamily="2" charset="-122"/>
              </a:rPr>
              <a:t>蓝 色</a:t>
            </a:r>
          </a:p>
        </p:txBody>
      </p:sp>
      <p:pic>
        <p:nvPicPr>
          <p:cNvPr id="141319" name="Picture 7" descr="blue"/>
          <p:cNvPicPr>
            <a:picLocks noGrp="1" noChangeAspect="1" noChangeArrowheads="1"/>
          </p:cNvPicPr>
          <p:nvPr>
            <p:ph sz="half" idx="2"/>
          </p:nvPr>
        </p:nvPicPr>
        <p:blipFill>
          <a:blip r:embed="rId2" cstate="print">
            <a:clrChange>
              <a:clrFrom>
                <a:srgbClr val="E2E2E2"/>
              </a:clrFrom>
              <a:clrTo>
                <a:srgbClr val="E2E2E2">
                  <a:alpha val="0"/>
                </a:srgbClr>
              </a:clrTo>
            </a:clrChange>
          </a:blip>
          <a:srcRect/>
          <a:stretch>
            <a:fillRect/>
          </a:stretch>
        </p:blipFill>
        <p:spPr>
          <a:xfrm>
            <a:off x="6024563" y="1773238"/>
            <a:ext cx="3587750" cy="4103687"/>
          </a:xfrm>
          <a:noFill/>
          <a:ln/>
        </p:spPr>
      </p:pic>
      <p:sp>
        <p:nvSpPr>
          <p:cNvPr id="141315" name="Rectangle 3"/>
          <p:cNvSpPr>
            <a:spLocks noChangeArrowheads="1"/>
          </p:cNvSpPr>
          <p:nvPr/>
        </p:nvSpPr>
        <p:spPr bwMode="auto">
          <a:xfrm>
            <a:off x="2438400" y="152400"/>
            <a:ext cx="3429000" cy="914400"/>
          </a:xfrm>
          <a:prstGeom prst="rect">
            <a:avLst/>
          </a:prstGeom>
          <a:noFill/>
          <a:ln w="9525">
            <a:noFill/>
            <a:miter lim="800000"/>
            <a:headEnd/>
            <a:tailEnd/>
          </a:ln>
          <a:effectLst/>
        </p:spPr>
        <p:txBody>
          <a:bodyPr anchor="ctr"/>
          <a:lstStyle/>
          <a:p>
            <a:pPr algn="ctr"/>
            <a:endParaRPr lang="zh-CN" altLang="zh-CN" sz="2000" b="1">
              <a:solidFill>
                <a:srgbClr val="800000"/>
              </a:solidFill>
              <a:ea typeface="黑体" pitchFamily="49" charset="-122"/>
            </a:endParaRPr>
          </a:p>
        </p:txBody>
      </p:sp>
      <p:sp>
        <p:nvSpPr>
          <p:cNvPr id="226364" name="Text Box 1084"/>
          <p:cNvSpPr txBox="1">
            <a:spLocks noChangeArrowheads="1"/>
          </p:cNvSpPr>
          <p:nvPr/>
        </p:nvSpPr>
        <p:spPr bwMode="auto">
          <a:xfrm>
            <a:off x="133350" y="1460308"/>
            <a:ext cx="8686800" cy="6577012"/>
          </a:xfrm>
          <a:prstGeom prst="rect">
            <a:avLst/>
          </a:prstGeom>
          <a:noFill/>
          <a:ln w="9525">
            <a:noFill/>
            <a:miter lim="800000"/>
            <a:headEnd/>
            <a:tailEnd/>
          </a:ln>
          <a:effectLst/>
        </p:spPr>
        <p:txBody>
          <a:bodyPr>
            <a:spAutoFit/>
          </a:bodyPr>
          <a:lstStyle/>
          <a:p>
            <a:pPr marL="444500" indent="-444500">
              <a:lnSpc>
                <a:spcPct val="105000"/>
              </a:lnSpc>
              <a:spcBef>
                <a:spcPct val="50000"/>
              </a:spcBef>
              <a:buSzPct val="150000"/>
              <a:buFont typeface="Wingdings" pitchFamily="2" charset="2"/>
              <a:buChar char="C"/>
            </a:pPr>
            <a:r>
              <a:rPr lang="zh-CN" altLang="en-US" sz="3100" b="1" dirty="0">
                <a:solidFill>
                  <a:srgbClr val="3366CC"/>
                </a:solidFill>
                <a:latin typeface="黑体" pitchFamily="49" charset="-122"/>
                <a:ea typeface="黑体" pitchFamily="49" charset="-122"/>
              </a:rPr>
              <a:t>最大的长处：</a:t>
            </a:r>
            <a:r>
              <a:rPr lang="zh-CN" altLang="en-US" sz="3100" b="1" dirty="0">
                <a:latin typeface="黑体" pitchFamily="49" charset="-122"/>
                <a:ea typeface="黑体" pitchFamily="49" charset="-122"/>
              </a:rPr>
              <a:t>追求完美</a:t>
            </a:r>
          </a:p>
          <a:p>
            <a:pPr marL="444500" indent="-444500">
              <a:lnSpc>
                <a:spcPct val="105000"/>
              </a:lnSpc>
              <a:spcBef>
                <a:spcPct val="50000"/>
              </a:spcBef>
              <a:buSzPct val="150000"/>
              <a:buFont typeface="Wingdings" pitchFamily="2" charset="2"/>
              <a:buChar char="D"/>
            </a:pPr>
            <a:r>
              <a:rPr lang="zh-CN" altLang="en-US" sz="3100" b="1" dirty="0">
                <a:solidFill>
                  <a:srgbClr val="3366CC"/>
                </a:solidFill>
                <a:latin typeface="黑体" pitchFamily="49" charset="-122"/>
                <a:ea typeface="黑体" pitchFamily="49" charset="-122"/>
              </a:rPr>
              <a:t>最大的短处：</a:t>
            </a:r>
            <a:r>
              <a:rPr lang="zh-CN" altLang="en-US" sz="3100" b="1" dirty="0">
                <a:latin typeface="黑体" pitchFamily="49" charset="-122"/>
                <a:ea typeface="黑体" pitchFamily="49" charset="-122"/>
              </a:rPr>
              <a:t>过于苛刻</a:t>
            </a:r>
          </a:p>
          <a:p>
            <a:pPr marL="444500" indent="-444500">
              <a:lnSpc>
                <a:spcPct val="105000"/>
              </a:lnSpc>
              <a:spcBef>
                <a:spcPct val="50000"/>
              </a:spcBef>
              <a:buSzPct val="130000"/>
              <a:buFont typeface="Webdings" pitchFamily="18" charset="2"/>
              <a:buChar char="%"/>
            </a:pPr>
            <a:r>
              <a:rPr lang="zh-CN" altLang="en-US" sz="3100" b="1" dirty="0">
                <a:solidFill>
                  <a:srgbClr val="3366CC"/>
                </a:solidFill>
                <a:latin typeface="黑体" pitchFamily="49" charset="-122"/>
                <a:ea typeface="黑体" pitchFamily="49" charset="-122"/>
              </a:rPr>
              <a:t>基本动机</a:t>
            </a:r>
            <a:r>
              <a:rPr lang="en-US" altLang="zh-CN" sz="3100" b="1" dirty="0">
                <a:solidFill>
                  <a:srgbClr val="3366CC"/>
                </a:solidFill>
                <a:latin typeface="黑体" pitchFamily="49" charset="-122"/>
                <a:ea typeface="黑体" pitchFamily="49" charset="-122"/>
              </a:rPr>
              <a:t>:  </a:t>
            </a:r>
            <a:r>
              <a:rPr lang="en-US" altLang="zh-CN" sz="2700" b="1" dirty="0">
                <a:solidFill>
                  <a:srgbClr val="3366CC"/>
                </a:solidFill>
                <a:latin typeface="黑体" pitchFamily="49" charset="-122"/>
                <a:ea typeface="黑体" pitchFamily="49" charset="-122"/>
              </a:rPr>
              <a:t> </a:t>
            </a:r>
            <a:r>
              <a:rPr lang="zh-CN" altLang="en-US" sz="3100" b="1" dirty="0">
                <a:latin typeface="黑体" pitchFamily="49" charset="-122"/>
                <a:ea typeface="黑体" pitchFamily="49" charset="-122"/>
              </a:rPr>
              <a:t>卓越 </a:t>
            </a:r>
            <a:r>
              <a:rPr lang="en-US" altLang="zh-CN" sz="3100" b="1" dirty="0">
                <a:latin typeface="Times New Roman"/>
                <a:ea typeface="黑体" pitchFamily="49" charset="-122"/>
              </a:rPr>
              <a:t>·</a:t>
            </a:r>
            <a:r>
              <a:rPr lang="en-US" altLang="zh-CN" sz="3100" b="1" dirty="0">
                <a:latin typeface="黑体" pitchFamily="49" charset="-122"/>
                <a:ea typeface="黑体" pitchFamily="49" charset="-122"/>
              </a:rPr>
              <a:t> </a:t>
            </a:r>
            <a:r>
              <a:rPr lang="zh-CN" altLang="en-US" sz="3100" b="1" dirty="0">
                <a:latin typeface="黑体" pitchFamily="49" charset="-122"/>
                <a:ea typeface="黑体" pitchFamily="49" charset="-122"/>
              </a:rPr>
              <a:t>价值 </a:t>
            </a:r>
            <a:r>
              <a:rPr lang="en-US" altLang="zh-CN" sz="3100" b="1" dirty="0">
                <a:latin typeface="Times New Roman"/>
                <a:ea typeface="黑体" pitchFamily="49" charset="-122"/>
              </a:rPr>
              <a:t>·</a:t>
            </a:r>
            <a:r>
              <a:rPr lang="en-US" altLang="zh-CN" sz="3100" b="1" dirty="0">
                <a:latin typeface="黑体" pitchFamily="49" charset="-122"/>
                <a:ea typeface="黑体" pitchFamily="49" charset="-122"/>
              </a:rPr>
              <a:t> </a:t>
            </a:r>
            <a:r>
              <a:rPr lang="zh-CN" altLang="en-US" sz="3100" b="1" dirty="0">
                <a:latin typeface="黑体" pitchFamily="49" charset="-122"/>
                <a:ea typeface="黑体" pitchFamily="49" charset="-122"/>
              </a:rPr>
              <a:t>高质量</a:t>
            </a:r>
            <a:endParaRPr lang="zh-CN" altLang="en-US" sz="3100" b="1" dirty="0">
              <a:solidFill>
                <a:srgbClr val="3399FF"/>
              </a:solidFill>
              <a:latin typeface="黑体" pitchFamily="49" charset="-122"/>
              <a:ea typeface="黑体" pitchFamily="49" charset="-122"/>
            </a:endParaRPr>
          </a:p>
          <a:p>
            <a:pPr marL="444500" indent="-444500">
              <a:lnSpc>
                <a:spcPct val="105000"/>
              </a:lnSpc>
              <a:spcBef>
                <a:spcPct val="65000"/>
              </a:spcBef>
              <a:buSzPct val="120000"/>
              <a:buFont typeface="Webdings" pitchFamily="18" charset="2"/>
              <a:buChar char="e"/>
            </a:pPr>
            <a:r>
              <a:rPr lang="zh-CN" altLang="en-US" sz="3100" b="1" dirty="0">
                <a:solidFill>
                  <a:srgbClr val="3366CC"/>
                </a:solidFill>
                <a:latin typeface="黑体" pitchFamily="49" charset="-122"/>
                <a:ea typeface="黑体" pitchFamily="49" charset="-122"/>
              </a:rPr>
              <a:t>对外界的需求：</a:t>
            </a:r>
            <a:r>
              <a:rPr lang="zh-CN" altLang="en-US" sz="3100" b="1" dirty="0">
                <a:solidFill>
                  <a:srgbClr val="3399FF"/>
                </a:solidFill>
                <a:latin typeface="黑体" pitchFamily="49" charset="-122"/>
                <a:ea typeface="黑体" pitchFamily="49" charset="-122"/>
              </a:rPr>
              <a:t> </a:t>
            </a:r>
            <a:br>
              <a:rPr lang="zh-CN" altLang="en-US" sz="3100" b="1" dirty="0">
                <a:solidFill>
                  <a:srgbClr val="3399FF"/>
                </a:solidFill>
                <a:latin typeface="黑体" pitchFamily="49" charset="-122"/>
                <a:ea typeface="黑体" pitchFamily="49" charset="-122"/>
              </a:rPr>
            </a:br>
            <a:r>
              <a:rPr lang="zh-CN" altLang="en-US" sz="3100" b="1" dirty="0">
                <a:solidFill>
                  <a:srgbClr val="3399FF"/>
                </a:solidFill>
                <a:latin typeface="黑体" pitchFamily="49" charset="-122"/>
                <a:ea typeface="黑体" pitchFamily="49" charset="-122"/>
              </a:rPr>
              <a:t>            </a:t>
            </a:r>
            <a:r>
              <a:rPr lang="zh-CN" altLang="en-US" sz="2700" b="1" dirty="0">
                <a:solidFill>
                  <a:srgbClr val="3399FF"/>
                </a:solidFill>
                <a:latin typeface="黑体" pitchFamily="49" charset="-122"/>
                <a:ea typeface="黑体" pitchFamily="49" charset="-122"/>
              </a:rPr>
              <a:t>  </a:t>
            </a:r>
            <a:r>
              <a:rPr lang="zh-CN" altLang="en-US" sz="3100" b="1" dirty="0">
                <a:solidFill>
                  <a:srgbClr val="000000"/>
                </a:solidFill>
                <a:latin typeface="黑体" pitchFamily="49" charset="-122"/>
                <a:ea typeface="黑体" pitchFamily="49" charset="-122"/>
              </a:rPr>
              <a:t>明确的解释</a:t>
            </a:r>
          </a:p>
          <a:p>
            <a:pPr marL="444500" indent="-444500">
              <a:lnSpc>
                <a:spcPct val="105000"/>
              </a:lnSpc>
              <a:spcBef>
                <a:spcPct val="65000"/>
              </a:spcBef>
              <a:buSzPct val="120000"/>
              <a:buFont typeface="Webdings" pitchFamily="18" charset="2"/>
              <a:buNone/>
            </a:pPr>
            <a:r>
              <a:rPr lang="zh-CN" altLang="en-US" sz="3100" b="1" dirty="0">
                <a:solidFill>
                  <a:srgbClr val="000000"/>
                </a:solidFill>
                <a:latin typeface="黑体" pitchFamily="49" charset="-122"/>
                <a:ea typeface="黑体" pitchFamily="49" charset="-122"/>
              </a:rPr>
              <a:t>                有限的风险</a:t>
            </a:r>
          </a:p>
          <a:p>
            <a:pPr marL="444500" indent="-444500">
              <a:lnSpc>
                <a:spcPct val="105000"/>
              </a:lnSpc>
              <a:spcBef>
                <a:spcPct val="65000"/>
              </a:spcBef>
              <a:buSzPct val="120000"/>
              <a:buFont typeface="Webdings" pitchFamily="18" charset="2"/>
              <a:buNone/>
            </a:pPr>
            <a:r>
              <a:rPr lang="zh-CN" altLang="en-US" sz="3100" b="1" dirty="0">
                <a:solidFill>
                  <a:srgbClr val="000000"/>
                </a:solidFill>
                <a:latin typeface="黑体" pitchFamily="49" charset="-122"/>
                <a:ea typeface="黑体" pitchFamily="49" charset="-122"/>
              </a:rPr>
              <a:t>                要求计划性和精确性的任务</a:t>
            </a:r>
            <a:r>
              <a:rPr lang="zh-CN" altLang="en-US" sz="3100" b="1" dirty="0">
                <a:solidFill>
                  <a:srgbClr val="660000"/>
                </a:solidFill>
                <a:latin typeface="黑体" pitchFamily="49" charset="-122"/>
                <a:ea typeface="黑体" pitchFamily="49" charset="-122"/>
              </a:rPr>
              <a:t> </a:t>
            </a:r>
            <a:endParaRPr lang="zh-CN" altLang="en-US" sz="3100" b="1" dirty="0">
              <a:latin typeface="黑体" pitchFamily="49" charset="-122"/>
              <a:ea typeface="黑体" pitchFamily="49" charset="-122"/>
            </a:endParaRPr>
          </a:p>
          <a:p>
            <a:pPr marL="444500" indent="-444500">
              <a:lnSpc>
                <a:spcPct val="105000"/>
              </a:lnSpc>
              <a:spcBef>
                <a:spcPct val="65000"/>
              </a:spcBef>
              <a:buSzPct val="120000"/>
              <a:buFont typeface="Webdings" pitchFamily="18" charset="2"/>
              <a:buNone/>
            </a:pPr>
            <a:endParaRPr lang="zh-CN" altLang="en-US" sz="3100" b="1" dirty="0">
              <a:latin typeface="黑体" pitchFamily="49" charset="-122"/>
              <a:ea typeface="黑体" pitchFamily="49" charset="-122"/>
            </a:endParaRPr>
          </a:p>
          <a:p>
            <a:pPr marL="444500" indent="-444500">
              <a:lnSpc>
                <a:spcPct val="105000"/>
              </a:lnSpc>
              <a:spcBef>
                <a:spcPct val="65000"/>
              </a:spcBef>
              <a:buFont typeface="Wingdings" pitchFamily="2" charset="2"/>
              <a:buNone/>
            </a:pPr>
            <a:endParaRPr lang="en-US" altLang="zh-CN" sz="3100" b="1" dirty="0">
              <a:latin typeface="文鼎CS大宋" pitchFamily="49" charset="-122"/>
              <a:ea typeface="文鼎CS大宋" pitchFamily="49" charset="-122"/>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952845" y="295030"/>
            <a:ext cx="4267200" cy="685800"/>
          </a:xfrm>
        </p:spPr>
        <p:txBody>
          <a:bodyPr/>
          <a:lstStyle/>
          <a:p>
            <a:pPr>
              <a:defRPr/>
            </a:pPr>
            <a:r>
              <a:rPr lang="zh-CN" altLang="en-US" sz="3600" kern="1200" dirty="0" smtClean="0">
                <a:effectLst>
                  <a:outerShdw blurRad="38100" dist="38100" dir="2700000" algn="tl">
                    <a:srgbClr val="C0C0C0"/>
                  </a:outerShdw>
                </a:effectLst>
                <a:latin typeface="宋体" pitchFamily="2" charset="-122"/>
                <a:ea typeface="宋体" pitchFamily="2" charset="-122"/>
              </a:rPr>
              <a:t>蓝 色</a:t>
            </a:r>
          </a:p>
        </p:txBody>
      </p:sp>
      <p:sp>
        <p:nvSpPr>
          <p:cNvPr id="257027" name="Rectangle 3"/>
          <p:cNvSpPr>
            <a:spLocks noChangeArrowheads="1"/>
          </p:cNvSpPr>
          <p:nvPr/>
        </p:nvSpPr>
        <p:spPr bwMode="auto">
          <a:xfrm>
            <a:off x="395288" y="1219199"/>
            <a:ext cx="2417762" cy="4873985"/>
          </a:xfrm>
          <a:prstGeom prst="rect">
            <a:avLst/>
          </a:prstGeom>
          <a:noFill/>
          <a:ln w="9525">
            <a:noFill/>
            <a:miter lim="800000"/>
            <a:headEnd/>
            <a:tailEnd/>
          </a:ln>
          <a:effectLst/>
        </p:spPr>
        <p:txBody>
          <a:bodyPr/>
          <a:lstStyle/>
          <a:p>
            <a:pPr marL="482600" indent="-482600">
              <a:spcBef>
                <a:spcPct val="20000"/>
              </a:spcBef>
              <a:buFont typeface="Wingdings 2" pitchFamily="18" charset="2"/>
              <a:buNone/>
            </a:pPr>
            <a:r>
              <a:rPr lang="en-US" altLang="zh-CN" sz="3200" b="1">
                <a:solidFill>
                  <a:srgbClr val="000099"/>
                </a:solidFill>
                <a:effectLst>
                  <a:outerShdw blurRad="38100" dist="38100" dir="2700000" algn="tl">
                    <a:srgbClr val="C0C0C0"/>
                  </a:outerShdw>
                </a:effectLst>
                <a:latin typeface="宋体" pitchFamily="2" charset="-122"/>
              </a:rPr>
              <a:t>   </a:t>
            </a:r>
            <a:r>
              <a:rPr lang="zh-CN" altLang="en-US" sz="3600" b="1">
                <a:solidFill>
                  <a:srgbClr val="000099"/>
                </a:solidFill>
                <a:effectLst>
                  <a:outerShdw blurRad="38100" dist="38100" dir="2700000" algn="tl">
                    <a:srgbClr val="C0C0C0"/>
                  </a:outerShdw>
                </a:effectLst>
                <a:latin typeface="宋体" pitchFamily="2" charset="-122"/>
              </a:rPr>
              <a:t>优势</a:t>
            </a:r>
          </a:p>
          <a:p>
            <a:pPr marL="482600" indent="-482600">
              <a:spcBef>
                <a:spcPct val="20000"/>
              </a:spcBef>
              <a:buFont typeface="Wingdings 2" pitchFamily="18" charset="2"/>
              <a:buNone/>
            </a:pPr>
            <a:endParaRPr lang="zh-CN" altLang="en-US" sz="1600" b="1">
              <a:solidFill>
                <a:srgbClr val="000099"/>
              </a:solidFill>
              <a:effectLst>
                <a:outerShdw blurRad="38100" dist="38100" dir="2700000" algn="tl">
                  <a:srgbClr val="C0C0C0"/>
                </a:outerShdw>
              </a:effectLst>
              <a:latin typeface="宋体" pitchFamily="2" charset="-122"/>
            </a:endParaRPr>
          </a:p>
          <a:p>
            <a:pPr marL="482600" indent="-482600">
              <a:spcBef>
                <a:spcPct val="20000"/>
              </a:spcBef>
              <a:buFont typeface="Wingdings 2" pitchFamily="18" charset="2"/>
              <a:buNone/>
            </a:pPr>
            <a:r>
              <a:rPr lang="zh-CN" altLang="en-US" sz="3600" b="1">
                <a:solidFill>
                  <a:srgbClr val="000099"/>
                </a:solidFill>
                <a:effectLst>
                  <a:outerShdw blurRad="38100" dist="38100" dir="2700000" algn="tl">
                    <a:srgbClr val="C0C0C0"/>
                  </a:outerShdw>
                </a:effectLst>
                <a:latin typeface="宋体" pitchFamily="2" charset="-122"/>
              </a:rPr>
              <a:t>高度敏感</a:t>
            </a:r>
          </a:p>
          <a:p>
            <a:pPr marL="482600" indent="-482600">
              <a:spcBef>
                <a:spcPct val="20000"/>
              </a:spcBef>
              <a:buFont typeface="Wingdings 2" pitchFamily="18" charset="2"/>
              <a:buNone/>
            </a:pPr>
            <a:r>
              <a:rPr lang="zh-CN" altLang="en-US" sz="3600" b="1">
                <a:solidFill>
                  <a:srgbClr val="000099"/>
                </a:solidFill>
                <a:effectLst>
                  <a:outerShdw blurRad="38100" dist="38100" dir="2700000" algn="tl">
                    <a:srgbClr val="C0C0C0"/>
                  </a:outerShdw>
                </a:effectLst>
                <a:latin typeface="宋体" pitchFamily="2" charset="-122"/>
              </a:rPr>
              <a:t>善于分析</a:t>
            </a:r>
          </a:p>
          <a:p>
            <a:pPr marL="482600" indent="-482600">
              <a:spcBef>
                <a:spcPct val="20000"/>
              </a:spcBef>
              <a:buFont typeface="Wingdings 2" pitchFamily="18" charset="2"/>
              <a:buNone/>
            </a:pPr>
            <a:r>
              <a:rPr lang="zh-CN" altLang="en-US" sz="3600" b="1">
                <a:solidFill>
                  <a:srgbClr val="000099"/>
                </a:solidFill>
                <a:effectLst>
                  <a:outerShdw blurRad="38100" dist="38100" dir="2700000" algn="tl">
                    <a:srgbClr val="C0C0C0"/>
                  </a:outerShdw>
                </a:effectLst>
                <a:latin typeface="宋体" pitchFamily="2" charset="-122"/>
              </a:rPr>
              <a:t>品质至上</a:t>
            </a:r>
          </a:p>
          <a:p>
            <a:pPr marL="482600" indent="-482600">
              <a:spcBef>
                <a:spcPct val="20000"/>
              </a:spcBef>
              <a:buFont typeface="Wingdings 2" pitchFamily="18" charset="2"/>
              <a:buNone/>
            </a:pPr>
            <a:r>
              <a:rPr lang="zh-CN" altLang="en-US" sz="3600" b="1">
                <a:solidFill>
                  <a:srgbClr val="000099"/>
                </a:solidFill>
                <a:effectLst>
                  <a:outerShdw blurRad="38100" dist="38100" dir="2700000" algn="tl">
                    <a:srgbClr val="C0C0C0"/>
                  </a:outerShdw>
                </a:effectLst>
                <a:latin typeface="宋体" pitchFamily="2" charset="-122"/>
              </a:rPr>
              <a:t>原则性强</a:t>
            </a:r>
          </a:p>
          <a:p>
            <a:pPr marL="482600" indent="-482600">
              <a:spcBef>
                <a:spcPct val="20000"/>
              </a:spcBef>
              <a:buFont typeface="Wingdings 2" pitchFamily="18" charset="2"/>
              <a:buNone/>
            </a:pPr>
            <a:r>
              <a:rPr lang="zh-CN" altLang="en-US" sz="3600" b="1">
                <a:solidFill>
                  <a:srgbClr val="000099"/>
                </a:solidFill>
                <a:effectLst>
                  <a:outerShdw blurRad="38100" dist="38100" dir="2700000" algn="tl">
                    <a:srgbClr val="C0C0C0"/>
                  </a:outerShdw>
                </a:effectLst>
                <a:latin typeface="宋体" pitchFamily="2" charset="-122"/>
              </a:rPr>
              <a:t>思想深沉</a:t>
            </a:r>
          </a:p>
          <a:p>
            <a:pPr marL="482600" indent="-482600">
              <a:spcBef>
                <a:spcPct val="20000"/>
              </a:spcBef>
              <a:buFont typeface="Wingdings 2" pitchFamily="18" charset="2"/>
              <a:buNone/>
            </a:pPr>
            <a:r>
              <a:rPr lang="zh-CN" altLang="en-US" sz="3600" b="1">
                <a:solidFill>
                  <a:srgbClr val="000099"/>
                </a:solidFill>
                <a:effectLst>
                  <a:outerShdw blurRad="38100" dist="38100" dir="2700000" algn="tl">
                    <a:srgbClr val="C0C0C0"/>
                  </a:outerShdw>
                </a:effectLst>
                <a:latin typeface="宋体" pitchFamily="2" charset="-122"/>
              </a:rPr>
              <a:t>稳健谦和</a:t>
            </a:r>
          </a:p>
        </p:txBody>
      </p:sp>
      <p:pic>
        <p:nvPicPr>
          <p:cNvPr id="257029" name="Picture 5" descr="blue"/>
          <p:cNvPicPr>
            <a:picLocks noChangeAspect="1" noChangeArrowheads="1"/>
          </p:cNvPicPr>
          <p:nvPr/>
        </p:nvPicPr>
        <p:blipFill>
          <a:blip r:embed="rId2" cstate="print"/>
          <a:srcRect/>
          <a:stretch>
            <a:fillRect/>
          </a:stretch>
        </p:blipFill>
        <p:spPr bwMode="auto">
          <a:xfrm>
            <a:off x="5292725" y="1700213"/>
            <a:ext cx="2582863" cy="3040062"/>
          </a:xfrm>
          <a:prstGeom prst="rect">
            <a:avLst/>
          </a:prstGeom>
          <a:noFill/>
        </p:spPr>
      </p:pic>
      <p:sp>
        <p:nvSpPr>
          <p:cNvPr id="257030" name="Text Box 6"/>
          <p:cNvSpPr txBox="1">
            <a:spLocks noChangeArrowheads="1"/>
          </p:cNvSpPr>
          <p:nvPr/>
        </p:nvSpPr>
        <p:spPr bwMode="auto">
          <a:xfrm>
            <a:off x="2752725" y="1219200"/>
            <a:ext cx="2320925" cy="4893647"/>
          </a:xfrm>
          <a:prstGeom prst="rect">
            <a:avLst/>
          </a:prstGeom>
          <a:noFill/>
          <a:ln w="9525">
            <a:noFill/>
            <a:miter lim="800000"/>
            <a:headEnd/>
            <a:tailEnd/>
          </a:ln>
          <a:effectLst/>
        </p:spPr>
        <p:txBody>
          <a:bodyPr wrap="square">
            <a:spAutoFit/>
          </a:bodyPr>
          <a:lstStyle/>
          <a:p>
            <a:pPr>
              <a:spcBef>
                <a:spcPct val="20000"/>
              </a:spcBef>
            </a:pPr>
            <a:r>
              <a:rPr lang="zh-CN" altLang="en-US" sz="3600" b="1">
                <a:effectLst>
                  <a:outerShdw blurRad="38100" dist="38100" dir="2700000" algn="tl">
                    <a:srgbClr val="C0C0C0"/>
                  </a:outerShdw>
                </a:effectLst>
                <a:latin typeface="宋体" pitchFamily="2" charset="-122"/>
              </a:rPr>
              <a:t>优势过当</a:t>
            </a:r>
          </a:p>
          <a:p>
            <a:pPr>
              <a:spcBef>
                <a:spcPct val="20000"/>
              </a:spcBef>
            </a:pPr>
            <a:endParaRPr lang="zh-CN" altLang="en-US" sz="1400" b="1">
              <a:effectLst>
                <a:outerShdw blurRad="38100" dist="38100" dir="2700000" algn="tl">
                  <a:srgbClr val="C0C0C0"/>
                </a:outerShdw>
              </a:effectLst>
              <a:latin typeface="宋体" pitchFamily="2" charset="-122"/>
            </a:endParaRPr>
          </a:p>
          <a:p>
            <a:pPr>
              <a:spcBef>
                <a:spcPct val="20000"/>
              </a:spcBef>
            </a:pPr>
            <a:r>
              <a:rPr lang="zh-CN" altLang="en-US" sz="3600" b="1">
                <a:effectLst>
                  <a:outerShdw blurRad="38100" dist="38100" dir="2700000" algn="tl">
                    <a:srgbClr val="C0C0C0"/>
                  </a:outerShdw>
                </a:effectLst>
                <a:latin typeface="宋体" pitchFamily="2" charset="-122"/>
              </a:rPr>
              <a:t>行动缓慢</a:t>
            </a:r>
          </a:p>
          <a:p>
            <a:pPr>
              <a:spcBef>
                <a:spcPct val="20000"/>
              </a:spcBef>
            </a:pPr>
            <a:r>
              <a:rPr lang="zh-CN" altLang="en-US" sz="3600" b="1">
                <a:effectLst>
                  <a:outerShdw blurRad="38100" dist="38100" dir="2700000" algn="tl">
                    <a:srgbClr val="C0C0C0"/>
                  </a:outerShdw>
                </a:effectLst>
                <a:latin typeface="宋体" pitchFamily="2" charset="-122"/>
              </a:rPr>
              <a:t>抓小失大</a:t>
            </a:r>
          </a:p>
          <a:p>
            <a:pPr>
              <a:spcBef>
                <a:spcPct val="20000"/>
              </a:spcBef>
            </a:pPr>
            <a:r>
              <a:rPr lang="zh-CN" altLang="en-US" sz="3600" b="1">
                <a:effectLst>
                  <a:outerShdw blurRad="38100" dist="38100" dir="2700000" algn="tl">
                    <a:srgbClr val="C0C0C0"/>
                  </a:outerShdw>
                </a:effectLst>
                <a:latin typeface="宋体" pitchFamily="2" charset="-122"/>
              </a:rPr>
              <a:t>要求苛刻</a:t>
            </a:r>
          </a:p>
          <a:p>
            <a:pPr>
              <a:spcBef>
                <a:spcPct val="20000"/>
              </a:spcBef>
            </a:pPr>
            <a:r>
              <a:rPr lang="zh-CN" altLang="en-US" sz="3600" b="1">
                <a:effectLst>
                  <a:outerShdw blurRad="38100" dist="38100" dir="2700000" algn="tl">
                    <a:srgbClr val="C0C0C0"/>
                  </a:outerShdw>
                </a:effectLst>
                <a:latin typeface="宋体" pitchFamily="2" charset="-122"/>
              </a:rPr>
              <a:t>灵活性差</a:t>
            </a:r>
          </a:p>
          <a:p>
            <a:pPr>
              <a:spcBef>
                <a:spcPct val="20000"/>
              </a:spcBef>
            </a:pPr>
            <a:r>
              <a:rPr lang="zh-CN" altLang="en-US" sz="3600" b="1">
                <a:effectLst>
                  <a:outerShdw blurRad="38100" dist="38100" dir="2700000" algn="tl">
                    <a:srgbClr val="C0C0C0"/>
                  </a:outerShdw>
                </a:effectLst>
                <a:latin typeface="宋体" pitchFamily="2" charset="-122"/>
              </a:rPr>
              <a:t>冷漠严肃</a:t>
            </a:r>
          </a:p>
          <a:p>
            <a:pPr>
              <a:spcBef>
                <a:spcPct val="20000"/>
              </a:spcBef>
            </a:pPr>
            <a:r>
              <a:rPr lang="zh-CN" altLang="en-US" sz="3600" b="1">
                <a:effectLst>
                  <a:outerShdw blurRad="38100" dist="38100" dir="2700000" algn="tl">
                    <a:srgbClr val="C0C0C0"/>
                  </a:outerShdw>
                </a:effectLst>
                <a:latin typeface="宋体" pitchFamily="2" charset="-122"/>
              </a:rPr>
              <a:t>过于小心</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7030"/>
                                        </p:tgtEl>
                                        <p:attrNameLst>
                                          <p:attrName>style.visibility</p:attrName>
                                        </p:attrNameLst>
                                      </p:cBhvr>
                                      <p:to>
                                        <p:strVal val="visible"/>
                                      </p:to>
                                    </p:set>
                                    <p:animEffect transition="in" filter="checkerboard(across)">
                                      <p:cBhvr>
                                        <p:cTn id="7" dur="500"/>
                                        <p:tgtEl>
                                          <p:spTgt spid="257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0"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Text Box 4"/>
          <p:cNvSpPr txBox="1">
            <a:spLocks noChangeArrowheads="1"/>
          </p:cNvSpPr>
          <p:nvPr/>
        </p:nvSpPr>
        <p:spPr bwMode="auto">
          <a:xfrm>
            <a:off x="323850" y="1429570"/>
            <a:ext cx="8002588" cy="5454650"/>
          </a:xfrm>
          <a:prstGeom prst="rect">
            <a:avLst/>
          </a:prstGeom>
          <a:noFill/>
          <a:ln w="9525">
            <a:noFill/>
            <a:miter lim="800000"/>
            <a:headEnd/>
            <a:tailEnd/>
          </a:ln>
          <a:effectLst/>
        </p:spPr>
        <p:txBody>
          <a:bodyPr>
            <a:spAutoFit/>
          </a:bodyPr>
          <a:lstStyle/>
          <a:p>
            <a:pPr marL="444500" indent="-444500">
              <a:lnSpc>
                <a:spcPct val="110000"/>
              </a:lnSpc>
              <a:spcBef>
                <a:spcPct val="50000"/>
              </a:spcBef>
              <a:buSzPct val="150000"/>
              <a:buFont typeface="Wingdings" pitchFamily="2" charset="2"/>
              <a:buChar char="C"/>
            </a:pPr>
            <a:r>
              <a:rPr lang="zh-CN" altLang="en-US" sz="2800" b="1">
                <a:solidFill>
                  <a:srgbClr val="FF9933"/>
                </a:solidFill>
                <a:latin typeface="黑体" pitchFamily="49" charset="-122"/>
                <a:ea typeface="黑体" pitchFamily="49" charset="-122"/>
              </a:rPr>
              <a:t>最大的长处：</a:t>
            </a:r>
            <a:r>
              <a:rPr lang="zh-CN" altLang="zh-CN" sz="2800" b="1">
                <a:latin typeface="黑体" pitchFamily="49" charset="-122"/>
                <a:ea typeface="黑体" pitchFamily="49" charset="-122"/>
              </a:rPr>
              <a:t>让任何人贯彻自己的意图</a:t>
            </a:r>
            <a:endParaRPr lang="zh-CN" altLang="en-US" sz="2800" b="1">
              <a:latin typeface="黑体" pitchFamily="49" charset="-122"/>
              <a:ea typeface="黑体" pitchFamily="49" charset="-122"/>
            </a:endParaRPr>
          </a:p>
          <a:p>
            <a:pPr marL="444500" indent="-444500">
              <a:lnSpc>
                <a:spcPct val="110000"/>
              </a:lnSpc>
              <a:spcBef>
                <a:spcPct val="50000"/>
              </a:spcBef>
              <a:buSzPct val="150000"/>
              <a:buFont typeface="Wingdings" pitchFamily="2" charset="2"/>
              <a:buChar char="D"/>
            </a:pPr>
            <a:r>
              <a:rPr lang="zh-CN" altLang="en-US" sz="2800" b="1">
                <a:solidFill>
                  <a:srgbClr val="FF9933"/>
                </a:solidFill>
                <a:latin typeface="黑体" pitchFamily="49" charset="-122"/>
                <a:ea typeface="黑体" pitchFamily="49" charset="-122"/>
              </a:rPr>
              <a:t>最大的短处：</a:t>
            </a:r>
            <a:r>
              <a:rPr lang="zh-CN" altLang="en-US" sz="2800" b="1">
                <a:latin typeface="黑体" pitchFamily="49" charset="-122"/>
                <a:ea typeface="黑体" pitchFamily="49" charset="-122"/>
              </a:rPr>
              <a:t>忽视过程和他人感受</a:t>
            </a:r>
          </a:p>
          <a:p>
            <a:pPr marL="444500" indent="-444500">
              <a:lnSpc>
                <a:spcPct val="110000"/>
              </a:lnSpc>
              <a:spcBef>
                <a:spcPct val="65000"/>
              </a:spcBef>
              <a:buSzPct val="130000"/>
              <a:buFont typeface="Webdings" pitchFamily="18" charset="2"/>
              <a:buChar char="%"/>
            </a:pPr>
            <a:r>
              <a:rPr lang="zh-CN" altLang="en-US" sz="2800" b="1">
                <a:solidFill>
                  <a:srgbClr val="FF9933"/>
                </a:solidFill>
                <a:latin typeface="黑体" pitchFamily="49" charset="-122"/>
                <a:ea typeface="黑体" pitchFamily="49" charset="-122"/>
              </a:rPr>
              <a:t>基本动机</a:t>
            </a:r>
            <a:r>
              <a:rPr lang="en-US" altLang="zh-CN" sz="2800" b="1">
                <a:solidFill>
                  <a:srgbClr val="FF9933"/>
                </a:solidFill>
                <a:latin typeface="黑体" pitchFamily="49" charset="-122"/>
                <a:ea typeface="黑体" pitchFamily="49" charset="-122"/>
              </a:rPr>
              <a:t>:   </a:t>
            </a:r>
            <a:r>
              <a:rPr lang="zh-CN" altLang="en-US" sz="2800" b="1">
                <a:latin typeface="黑体" pitchFamily="49" charset="-122"/>
                <a:ea typeface="黑体" pitchFamily="49" charset="-122"/>
              </a:rPr>
              <a:t>挑战 </a:t>
            </a:r>
            <a:r>
              <a:rPr lang="en-US" altLang="zh-CN" sz="2800" b="1">
                <a:latin typeface="Times New Roman"/>
                <a:ea typeface="黑体" pitchFamily="49" charset="-122"/>
              </a:rPr>
              <a:t>·</a:t>
            </a:r>
            <a:r>
              <a:rPr lang="en-US" altLang="zh-CN" sz="2800" b="1">
                <a:latin typeface="黑体" pitchFamily="49" charset="-122"/>
                <a:ea typeface="黑体" pitchFamily="49" charset="-122"/>
              </a:rPr>
              <a:t> </a:t>
            </a:r>
            <a:r>
              <a:rPr lang="zh-CN" altLang="en-US" sz="2800" b="1">
                <a:latin typeface="黑体" pitchFamily="49" charset="-122"/>
                <a:ea typeface="黑体" pitchFamily="49" charset="-122"/>
              </a:rPr>
              <a:t>选择 </a:t>
            </a:r>
            <a:r>
              <a:rPr lang="en-US" altLang="zh-CN" sz="2800" b="1">
                <a:latin typeface="Times New Roman"/>
                <a:ea typeface="黑体" pitchFamily="49" charset="-122"/>
              </a:rPr>
              <a:t>·</a:t>
            </a:r>
            <a:r>
              <a:rPr lang="en-US" altLang="zh-CN" sz="2800" b="1">
                <a:latin typeface="黑体" pitchFamily="49" charset="-122"/>
                <a:ea typeface="黑体" pitchFamily="49" charset="-122"/>
              </a:rPr>
              <a:t> </a:t>
            </a:r>
            <a:r>
              <a:rPr lang="zh-CN" altLang="en-US" sz="2800" b="1">
                <a:latin typeface="黑体" pitchFamily="49" charset="-122"/>
                <a:ea typeface="黑体" pitchFamily="49" charset="-122"/>
              </a:rPr>
              <a:t>控制</a:t>
            </a:r>
          </a:p>
          <a:p>
            <a:pPr marL="444500" indent="-444500">
              <a:lnSpc>
                <a:spcPct val="110000"/>
              </a:lnSpc>
              <a:spcBef>
                <a:spcPct val="65000"/>
              </a:spcBef>
              <a:buFont typeface="Webdings" pitchFamily="18" charset="2"/>
              <a:buChar char="e"/>
            </a:pPr>
            <a:r>
              <a:rPr lang="zh-CN" altLang="en-US" sz="2800" b="1">
                <a:solidFill>
                  <a:srgbClr val="FF9933"/>
                </a:solidFill>
                <a:latin typeface="黑体" pitchFamily="49" charset="-122"/>
                <a:ea typeface="黑体" pitchFamily="49" charset="-122"/>
              </a:rPr>
              <a:t>对外界的需求</a:t>
            </a:r>
            <a:r>
              <a:rPr lang="en-US" altLang="zh-CN" sz="2800" b="1">
                <a:solidFill>
                  <a:srgbClr val="FF9933"/>
                </a:solidFill>
                <a:latin typeface="黑体" pitchFamily="49" charset="-122"/>
                <a:ea typeface="黑体" pitchFamily="49" charset="-122"/>
              </a:rPr>
              <a:t>:</a:t>
            </a:r>
            <a:br>
              <a:rPr lang="en-US" altLang="zh-CN" sz="2800" b="1">
                <a:solidFill>
                  <a:srgbClr val="FF9933"/>
                </a:solidFill>
                <a:latin typeface="黑体" pitchFamily="49" charset="-122"/>
                <a:ea typeface="黑体" pitchFamily="49" charset="-122"/>
              </a:rPr>
            </a:br>
            <a:r>
              <a:rPr lang="en-US" altLang="zh-CN" sz="2800" b="1">
                <a:solidFill>
                  <a:srgbClr val="FF9933"/>
                </a:solidFill>
                <a:latin typeface="黑体" pitchFamily="49" charset="-122"/>
                <a:ea typeface="黑体" pitchFamily="49" charset="-122"/>
              </a:rPr>
              <a:t>         </a:t>
            </a:r>
            <a:r>
              <a:rPr lang="en-US" altLang="zh-CN" b="1">
                <a:solidFill>
                  <a:srgbClr val="FF9933"/>
                </a:solidFill>
                <a:latin typeface="黑体" pitchFamily="49" charset="-122"/>
                <a:ea typeface="黑体" pitchFamily="49" charset="-122"/>
              </a:rPr>
              <a:t>     </a:t>
            </a:r>
            <a:r>
              <a:rPr lang="zh-CN" altLang="en-US" sz="2800" b="1">
                <a:latin typeface="黑体" pitchFamily="49" charset="-122"/>
                <a:ea typeface="黑体" pitchFamily="49" charset="-122"/>
              </a:rPr>
              <a:t>权威 </a:t>
            </a:r>
          </a:p>
          <a:p>
            <a:pPr marL="444500" indent="-444500">
              <a:lnSpc>
                <a:spcPct val="110000"/>
              </a:lnSpc>
              <a:spcBef>
                <a:spcPct val="65000"/>
              </a:spcBef>
              <a:buFont typeface="Webdings" pitchFamily="18" charset="2"/>
              <a:buNone/>
            </a:pPr>
            <a:r>
              <a:rPr lang="zh-CN" altLang="en-US" sz="2800" b="1">
                <a:latin typeface="黑体" pitchFamily="49" charset="-122"/>
                <a:ea typeface="黑体" pitchFamily="49" charset="-122"/>
              </a:rPr>
              <a:t>                艰巨的任务 </a:t>
            </a:r>
          </a:p>
          <a:p>
            <a:pPr marL="444500" indent="-444500">
              <a:lnSpc>
                <a:spcPct val="110000"/>
              </a:lnSpc>
              <a:spcBef>
                <a:spcPct val="65000"/>
              </a:spcBef>
              <a:buFont typeface="Webdings" pitchFamily="18" charset="2"/>
              <a:buNone/>
            </a:pPr>
            <a:r>
              <a:rPr lang="zh-CN" altLang="en-US" sz="2800" b="1">
                <a:latin typeface="黑体" pitchFamily="49" charset="-122"/>
                <a:ea typeface="黑体" pitchFamily="49" charset="-122"/>
              </a:rPr>
              <a:t>                进取的机会</a:t>
            </a:r>
          </a:p>
          <a:p>
            <a:pPr marL="444500" indent="-444500">
              <a:lnSpc>
                <a:spcPct val="110000"/>
              </a:lnSpc>
              <a:spcBef>
                <a:spcPct val="65000"/>
              </a:spcBef>
              <a:buFont typeface="Wingdings" pitchFamily="2" charset="2"/>
              <a:buChar char="L"/>
            </a:pPr>
            <a:endParaRPr lang="en-US" altLang="zh-CN" sz="2800" b="1">
              <a:latin typeface="黑体" pitchFamily="49" charset="-122"/>
              <a:ea typeface="黑体" pitchFamily="49" charset="-122"/>
            </a:endParaRPr>
          </a:p>
        </p:txBody>
      </p:sp>
      <p:sp>
        <p:nvSpPr>
          <p:cNvPr id="144386" name="Rectangle 2"/>
          <p:cNvSpPr>
            <a:spLocks noGrp="1" noChangeArrowheads="1"/>
          </p:cNvSpPr>
          <p:nvPr>
            <p:ph type="title"/>
          </p:nvPr>
        </p:nvSpPr>
        <p:spPr>
          <a:xfrm>
            <a:off x="1043755" y="66429"/>
            <a:ext cx="4267200" cy="914401"/>
          </a:xfrm>
        </p:spPr>
        <p:txBody>
          <a:bodyPr/>
          <a:lstStyle/>
          <a:p>
            <a:pPr>
              <a:lnSpc>
                <a:spcPct val="180000"/>
              </a:lnSpc>
              <a:buClr>
                <a:srgbClr val="FFFFFF"/>
              </a:buClr>
              <a:defRPr/>
            </a:pPr>
            <a:r>
              <a:rPr lang="zh-CN" altLang="en-US" sz="3600" kern="1200" dirty="0" smtClean="0">
                <a:effectLst>
                  <a:outerShdw blurRad="38100" dist="38100" dir="2700000" algn="tl">
                    <a:srgbClr val="C0C0C0"/>
                  </a:outerShdw>
                </a:effectLst>
                <a:latin typeface="宋体" pitchFamily="2" charset="-122"/>
                <a:ea typeface="宋体" pitchFamily="2" charset="-122"/>
              </a:rPr>
              <a:t>黄 色</a:t>
            </a:r>
          </a:p>
        </p:txBody>
      </p:sp>
      <p:pic>
        <p:nvPicPr>
          <p:cNvPr id="144391" name="Picture 7" descr="yellow"/>
          <p:cNvPicPr>
            <a:picLocks noGrp="1" noChangeAspect="1" noChangeArrowheads="1"/>
          </p:cNvPicPr>
          <p:nvPr>
            <p:ph sz="half" idx="2"/>
          </p:nvPr>
        </p:nvPicPr>
        <p:blipFill>
          <a:blip r:embed="rId2" cstate="print">
            <a:clrChange>
              <a:clrFrom>
                <a:srgbClr val="E2E2E2"/>
              </a:clrFrom>
              <a:clrTo>
                <a:srgbClr val="E2E2E2">
                  <a:alpha val="0"/>
                </a:srgbClr>
              </a:clrTo>
            </a:clrChange>
            <a:lum bright="-6000"/>
          </a:blip>
          <a:srcRect/>
          <a:stretch>
            <a:fillRect/>
          </a:stretch>
        </p:blipFill>
        <p:spPr>
          <a:xfrm>
            <a:off x="5940095" y="1916895"/>
            <a:ext cx="3760788" cy="4302125"/>
          </a:xfrm>
          <a:noFill/>
          <a:ln/>
        </p:spPr>
      </p:pic>
      <p:sp>
        <p:nvSpPr>
          <p:cNvPr id="144387" name="Rectangle 3"/>
          <p:cNvSpPr>
            <a:spLocks noChangeArrowheads="1"/>
          </p:cNvSpPr>
          <p:nvPr/>
        </p:nvSpPr>
        <p:spPr bwMode="auto">
          <a:xfrm>
            <a:off x="2438400" y="152400"/>
            <a:ext cx="3429000" cy="914400"/>
          </a:xfrm>
          <a:prstGeom prst="rect">
            <a:avLst/>
          </a:prstGeom>
          <a:noFill/>
          <a:ln w="9525">
            <a:noFill/>
            <a:miter lim="800000"/>
            <a:headEnd/>
            <a:tailEnd/>
          </a:ln>
          <a:effectLst/>
        </p:spPr>
        <p:txBody>
          <a:bodyPr anchor="ctr"/>
          <a:lstStyle/>
          <a:p>
            <a:pPr algn="ctr"/>
            <a:endParaRPr lang="zh-CN" altLang="zh-CN" sz="2000" b="1">
              <a:solidFill>
                <a:srgbClr val="800000"/>
              </a:solidFill>
              <a:ea typeface="黑体" pitchFamily="49" charset="-122"/>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043754" y="222250"/>
            <a:ext cx="3834633" cy="685800"/>
          </a:xfrm>
        </p:spPr>
        <p:txBody>
          <a:bodyPr/>
          <a:lstStyle/>
          <a:p>
            <a:pPr>
              <a:lnSpc>
                <a:spcPct val="180000"/>
              </a:lnSpc>
              <a:buClr>
                <a:srgbClr val="FFFFFF"/>
              </a:buClr>
              <a:defRPr/>
            </a:pPr>
            <a:r>
              <a:rPr lang="zh-CN" altLang="en-US" sz="3600" kern="1200" dirty="0" smtClean="0">
                <a:effectLst>
                  <a:outerShdw blurRad="38100" dist="38100" dir="2700000" algn="tl">
                    <a:srgbClr val="C0C0C0"/>
                  </a:outerShdw>
                </a:effectLst>
                <a:latin typeface="宋体" pitchFamily="2" charset="-122"/>
                <a:ea typeface="宋体" pitchFamily="2" charset="-122"/>
              </a:rPr>
              <a:t>黄 色</a:t>
            </a:r>
          </a:p>
        </p:txBody>
      </p:sp>
      <p:sp>
        <p:nvSpPr>
          <p:cNvPr id="258051" name="Rectangle 3"/>
          <p:cNvSpPr>
            <a:spLocks noChangeArrowheads="1"/>
          </p:cNvSpPr>
          <p:nvPr/>
        </p:nvSpPr>
        <p:spPr bwMode="auto">
          <a:xfrm>
            <a:off x="467715" y="1510963"/>
            <a:ext cx="2297112" cy="5014252"/>
          </a:xfrm>
          <a:prstGeom prst="rect">
            <a:avLst/>
          </a:prstGeom>
          <a:noFill/>
          <a:ln w="9525">
            <a:noFill/>
            <a:miter lim="800000"/>
            <a:headEnd/>
            <a:tailEnd/>
          </a:ln>
          <a:effectLst/>
        </p:spPr>
        <p:txBody>
          <a:bodyPr/>
          <a:lstStyle/>
          <a:p>
            <a:pPr marL="482600" indent="-482600">
              <a:spcBef>
                <a:spcPct val="20000"/>
              </a:spcBef>
              <a:buFont typeface="Wingdings 2" pitchFamily="18" charset="2"/>
              <a:buNone/>
            </a:pPr>
            <a:r>
              <a:rPr lang="en-US" altLang="zh-CN" sz="3200" b="1">
                <a:solidFill>
                  <a:srgbClr val="F49100"/>
                </a:solidFill>
                <a:effectLst>
                  <a:outerShdw blurRad="38100" dist="38100" dir="2700000" algn="tl">
                    <a:srgbClr val="C0C0C0"/>
                  </a:outerShdw>
                </a:effectLst>
                <a:latin typeface="宋体" pitchFamily="2" charset="-122"/>
              </a:rPr>
              <a:t>   </a:t>
            </a:r>
            <a:r>
              <a:rPr lang="zh-CN" altLang="en-US" sz="3600" b="1">
                <a:solidFill>
                  <a:srgbClr val="F49100"/>
                </a:solidFill>
                <a:effectLst>
                  <a:outerShdw blurRad="38100" dist="38100" dir="2700000" algn="tl">
                    <a:srgbClr val="C0C0C0"/>
                  </a:outerShdw>
                </a:effectLst>
                <a:latin typeface="宋体" pitchFamily="2" charset="-122"/>
              </a:rPr>
              <a:t>优势</a:t>
            </a:r>
          </a:p>
          <a:p>
            <a:pPr marL="482600" indent="-482600">
              <a:spcBef>
                <a:spcPct val="20000"/>
              </a:spcBef>
              <a:buFont typeface="Wingdings 2" pitchFamily="18" charset="2"/>
              <a:buNone/>
            </a:pPr>
            <a:endParaRPr lang="zh-CN" altLang="en-US" sz="1600" b="1">
              <a:solidFill>
                <a:srgbClr val="F49100"/>
              </a:solidFill>
              <a:effectLst>
                <a:outerShdw blurRad="38100" dist="38100" dir="2700000" algn="tl">
                  <a:srgbClr val="C0C0C0"/>
                </a:outerShdw>
              </a:effectLst>
              <a:latin typeface="宋体" pitchFamily="2" charset="-122"/>
            </a:endParaRPr>
          </a:p>
          <a:p>
            <a:pPr marL="482600" indent="-482600">
              <a:spcBef>
                <a:spcPct val="20000"/>
              </a:spcBef>
              <a:buFont typeface="Wingdings 2" pitchFamily="18" charset="2"/>
              <a:buNone/>
            </a:pPr>
            <a:r>
              <a:rPr lang="zh-CN" altLang="en-US" sz="3600" b="1">
                <a:solidFill>
                  <a:srgbClr val="F49100"/>
                </a:solidFill>
                <a:effectLst>
                  <a:outerShdw blurRad="38100" dist="38100" dir="2700000" algn="tl">
                    <a:srgbClr val="C0C0C0"/>
                  </a:outerShdw>
                </a:effectLst>
                <a:latin typeface="宋体" pitchFamily="2" charset="-122"/>
              </a:rPr>
              <a:t>目标导向</a:t>
            </a:r>
          </a:p>
          <a:p>
            <a:pPr marL="482600" indent="-482600">
              <a:spcBef>
                <a:spcPct val="20000"/>
              </a:spcBef>
              <a:buFont typeface="Wingdings 2" pitchFamily="18" charset="2"/>
              <a:buNone/>
            </a:pPr>
            <a:r>
              <a:rPr lang="zh-CN" altLang="en-US" sz="3600" b="1">
                <a:solidFill>
                  <a:srgbClr val="F49100"/>
                </a:solidFill>
                <a:effectLst>
                  <a:outerShdw blurRad="38100" dist="38100" dir="2700000" algn="tl">
                    <a:srgbClr val="C0C0C0"/>
                  </a:outerShdw>
                </a:effectLst>
                <a:latin typeface="宋体" pitchFamily="2" charset="-122"/>
              </a:rPr>
              <a:t>领导力强</a:t>
            </a:r>
          </a:p>
          <a:p>
            <a:pPr marL="482600" indent="-482600">
              <a:spcBef>
                <a:spcPct val="20000"/>
              </a:spcBef>
              <a:buFont typeface="Wingdings 2" pitchFamily="18" charset="2"/>
              <a:buNone/>
            </a:pPr>
            <a:r>
              <a:rPr lang="zh-CN" altLang="en-US" sz="3600" b="1">
                <a:solidFill>
                  <a:srgbClr val="F49100"/>
                </a:solidFill>
                <a:effectLst>
                  <a:outerShdw blurRad="38100" dist="38100" dir="2700000" algn="tl">
                    <a:srgbClr val="C0C0C0"/>
                  </a:outerShdw>
                </a:effectLst>
                <a:latin typeface="宋体" pitchFamily="2" charset="-122"/>
              </a:rPr>
              <a:t>追求效率</a:t>
            </a:r>
          </a:p>
          <a:p>
            <a:pPr marL="482600" indent="-482600">
              <a:spcBef>
                <a:spcPct val="20000"/>
              </a:spcBef>
              <a:buFont typeface="Wingdings 2" pitchFamily="18" charset="2"/>
              <a:buNone/>
            </a:pPr>
            <a:r>
              <a:rPr lang="zh-CN" altLang="en-US" sz="3600" b="1">
                <a:solidFill>
                  <a:srgbClr val="F49100"/>
                </a:solidFill>
                <a:effectLst>
                  <a:outerShdw blurRad="38100" dist="38100" dir="2700000" algn="tl">
                    <a:srgbClr val="C0C0C0"/>
                  </a:outerShdw>
                </a:effectLst>
                <a:latin typeface="宋体" pitchFamily="2" charset="-122"/>
              </a:rPr>
              <a:t>坚持到底</a:t>
            </a:r>
          </a:p>
          <a:p>
            <a:pPr marL="482600" indent="-482600">
              <a:spcBef>
                <a:spcPct val="20000"/>
              </a:spcBef>
              <a:buFont typeface="Wingdings 2" pitchFamily="18" charset="2"/>
              <a:buNone/>
            </a:pPr>
            <a:r>
              <a:rPr lang="zh-CN" altLang="en-US" sz="3600" b="1">
                <a:solidFill>
                  <a:srgbClr val="F49100"/>
                </a:solidFill>
                <a:effectLst>
                  <a:outerShdw blurRad="38100" dist="38100" dir="2700000" algn="tl">
                    <a:srgbClr val="C0C0C0"/>
                  </a:outerShdw>
                </a:effectLst>
                <a:latin typeface="宋体" pitchFamily="2" charset="-122"/>
              </a:rPr>
              <a:t>独立意识</a:t>
            </a:r>
          </a:p>
          <a:p>
            <a:pPr marL="482600" indent="-482600">
              <a:spcBef>
                <a:spcPct val="20000"/>
              </a:spcBef>
              <a:buFont typeface="Wingdings 2" pitchFamily="18" charset="2"/>
              <a:buNone/>
            </a:pPr>
            <a:r>
              <a:rPr lang="zh-CN" altLang="en-US" sz="3600" b="1">
                <a:solidFill>
                  <a:srgbClr val="F49100"/>
                </a:solidFill>
                <a:effectLst>
                  <a:outerShdw blurRad="38100" dist="38100" dir="2700000" algn="tl">
                    <a:srgbClr val="C0C0C0"/>
                  </a:outerShdw>
                </a:effectLst>
                <a:latin typeface="宋体" pitchFamily="2" charset="-122"/>
              </a:rPr>
              <a:t>敢于冒险</a:t>
            </a:r>
          </a:p>
        </p:txBody>
      </p:sp>
      <p:sp>
        <p:nvSpPr>
          <p:cNvPr id="258053" name="Text Box 5"/>
          <p:cNvSpPr txBox="1">
            <a:spLocks noChangeArrowheads="1"/>
          </p:cNvSpPr>
          <p:nvPr/>
        </p:nvSpPr>
        <p:spPr bwMode="auto">
          <a:xfrm>
            <a:off x="2601315" y="1493500"/>
            <a:ext cx="2244525" cy="4930581"/>
          </a:xfrm>
          <a:prstGeom prst="rect">
            <a:avLst/>
          </a:prstGeom>
          <a:noFill/>
          <a:ln w="9525">
            <a:noFill/>
            <a:miter lim="800000"/>
            <a:headEnd/>
            <a:tailEnd/>
          </a:ln>
          <a:effectLst/>
        </p:spPr>
        <p:txBody>
          <a:bodyPr wrap="square">
            <a:spAutoFit/>
          </a:bodyPr>
          <a:lstStyle/>
          <a:p>
            <a:pPr>
              <a:spcBef>
                <a:spcPct val="20000"/>
              </a:spcBef>
            </a:pPr>
            <a:r>
              <a:rPr lang="en-US" altLang="zh-CN" sz="3200" b="1">
                <a:effectLst>
                  <a:outerShdw blurRad="38100" dist="38100" dir="2700000" algn="tl">
                    <a:srgbClr val="C0C0C0"/>
                  </a:outerShdw>
                </a:effectLst>
                <a:latin typeface="宋体" pitchFamily="2" charset="-122"/>
              </a:rPr>
              <a:t> </a:t>
            </a:r>
            <a:r>
              <a:rPr lang="zh-CN" altLang="en-US" sz="3600" b="1">
                <a:effectLst>
                  <a:outerShdw blurRad="38100" dist="38100" dir="2700000" algn="tl">
                    <a:srgbClr val="C0C0C0"/>
                  </a:outerShdw>
                </a:effectLst>
                <a:latin typeface="宋体" pitchFamily="2" charset="-122"/>
              </a:rPr>
              <a:t>优势过当</a:t>
            </a:r>
          </a:p>
          <a:p>
            <a:pPr>
              <a:spcBef>
                <a:spcPct val="20000"/>
              </a:spcBef>
            </a:pPr>
            <a:endParaRPr lang="zh-CN" altLang="en-US" sz="1600" b="1">
              <a:effectLst>
                <a:outerShdw blurRad="38100" dist="38100" dir="2700000" algn="tl">
                  <a:srgbClr val="C0C0C0"/>
                </a:outerShdw>
              </a:effectLst>
              <a:latin typeface="宋体" pitchFamily="2" charset="-122"/>
            </a:endParaRPr>
          </a:p>
          <a:p>
            <a:pPr>
              <a:spcBef>
                <a:spcPct val="20000"/>
              </a:spcBef>
            </a:pPr>
            <a:r>
              <a:rPr lang="zh-CN" altLang="en-US" sz="3600" b="1">
                <a:effectLst>
                  <a:outerShdw blurRad="38100" dist="38100" dir="2700000" algn="tl">
                    <a:srgbClr val="C0C0C0"/>
                  </a:outerShdw>
                </a:effectLst>
                <a:latin typeface="宋体" pitchFamily="2" charset="-122"/>
              </a:rPr>
              <a:t>自负骄傲</a:t>
            </a:r>
          </a:p>
          <a:p>
            <a:pPr>
              <a:spcBef>
                <a:spcPct val="20000"/>
              </a:spcBef>
            </a:pPr>
            <a:r>
              <a:rPr lang="zh-CN" altLang="en-US" sz="3600" b="1">
                <a:effectLst>
                  <a:outerShdw blurRad="38100" dist="38100" dir="2700000" algn="tl">
                    <a:srgbClr val="C0C0C0"/>
                  </a:outerShdw>
                </a:effectLst>
                <a:latin typeface="宋体" pitchFamily="2" charset="-122"/>
              </a:rPr>
              <a:t>缺乏耐心</a:t>
            </a:r>
          </a:p>
          <a:p>
            <a:pPr>
              <a:spcBef>
                <a:spcPct val="20000"/>
              </a:spcBef>
            </a:pPr>
            <a:r>
              <a:rPr lang="zh-CN" altLang="en-US" sz="3600" b="1">
                <a:effectLst>
                  <a:outerShdw blurRad="38100" dist="38100" dir="2700000" algn="tl">
                    <a:srgbClr val="C0C0C0"/>
                  </a:outerShdw>
                </a:effectLst>
                <a:latin typeface="宋体" pitchFamily="2" charset="-122"/>
              </a:rPr>
              <a:t>感受第二</a:t>
            </a:r>
          </a:p>
          <a:p>
            <a:pPr>
              <a:spcBef>
                <a:spcPct val="20000"/>
              </a:spcBef>
            </a:pPr>
            <a:r>
              <a:rPr lang="zh-CN" altLang="en-US" sz="3600" b="1">
                <a:effectLst>
                  <a:outerShdw blurRad="38100" dist="38100" dir="2700000" algn="tl">
                    <a:srgbClr val="C0C0C0"/>
                  </a:outerShdw>
                </a:effectLst>
                <a:latin typeface="宋体" pitchFamily="2" charset="-122"/>
              </a:rPr>
              <a:t>倍感压力</a:t>
            </a:r>
          </a:p>
          <a:p>
            <a:pPr>
              <a:spcBef>
                <a:spcPct val="20000"/>
              </a:spcBef>
            </a:pPr>
            <a:r>
              <a:rPr lang="zh-CN" altLang="en-US" sz="3600" b="1">
                <a:effectLst>
                  <a:outerShdw blurRad="38100" dist="38100" dir="2700000" algn="tl">
                    <a:srgbClr val="C0C0C0"/>
                  </a:outerShdw>
                </a:effectLst>
                <a:latin typeface="宋体" pitchFamily="2" charset="-122"/>
              </a:rPr>
              <a:t>忽略人际</a:t>
            </a:r>
          </a:p>
          <a:p>
            <a:pPr>
              <a:spcBef>
                <a:spcPct val="20000"/>
              </a:spcBef>
            </a:pPr>
            <a:r>
              <a:rPr lang="zh-CN" altLang="en-US" sz="3600" b="1">
                <a:effectLst>
                  <a:outerShdw blurRad="38100" dist="38100" dir="2700000" algn="tl">
                    <a:srgbClr val="C0C0C0"/>
                  </a:outerShdw>
                </a:effectLst>
                <a:latin typeface="宋体" pitchFamily="2" charset="-122"/>
              </a:rPr>
              <a:t>行为冲动</a:t>
            </a:r>
          </a:p>
        </p:txBody>
      </p:sp>
      <p:pic>
        <p:nvPicPr>
          <p:cNvPr id="258054" name="Picture 6" descr="yellow"/>
          <p:cNvPicPr>
            <a:picLocks noChangeAspect="1" noChangeArrowheads="1"/>
          </p:cNvPicPr>
          <p:nvPr/>
        </p:nvPicPr>
        <p:blipFill>
          <a:blip r:embed="rId2" cstate="print"/>
          <a:srcRect/>
          <a:stretch>
            <a:fillRect/>
          </a:stretch>
        </p:blipFill>
        <p:spPr bwMode="auto">
          <a:xfrm>
            <a:off x="5517382" y="2405078"/>
            <a:ext cx="2582863" cy="304006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8053"/>
                                        </p:tgtEl>
                                        <p:attrNameLst>
                                          <p:attrName>style.visibility</p:attrName>
                                        </p:attrNameLst>
                                      </p:cBhvr>
                                      <p:to>
                                        <p:strVal val="visible"/>
                                      </p:to>
                                    </p:set>
                                    <p:animEffect transition="in" filter="checkerboard(across)">
                                      <p:cBhvr>
                                        <p:cTn id="7" dur="500"/>
                                        <p:tgtEl>
                                          <p:spTgt spid="258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3"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Text Box 4"/>
          <p:cNvSpPr txBox="1">
            <a:spLocks noChangeArrowheads="1"/>
          </p:cNvSpPr>
          <p:nvPr/>
        </p:nvSpPr>
        <p:spPr bwMode="auto">
          <a:xfrm>
            <a:off x="395288" y="1412445"/>
            <a:ext cx="6978650" cy="5184775"/>
          </a:xfrm>
          <a:prstGeom prst="rect">
            <a:avLst/>
          </a:prstGeom>
          <a:noFill/>
          <a:ln w="9525">
            <a:noFill/>
            <a:miter lim="800000"/>
            <a:headEnd/>
            <a:tailEnd/>
          </a:ln>
          <a:effectLst/>
        </p:spPr>
        <p:txBody>
          <a:bodyPr>
            <a:spAutoFit/>
          </a:bodyPr>
          <a:lstStyle/>
          <a:p>
            <a:pPr marL="355600" indent="-355600">
              <a:lnSpc>
                <a:spcPct val="105000"/>
              </a:lnSpc>
              <a:spcBef>
                <a:spcPct val="50000"/>
              </a:spcBef>
              <a:buSzPct val="150000"/>
              <a:buFont typeface="Wingdings" pitchFamily="2" charset="2"/>
              <a:buChar char="C"/>
            </a:pPr>
            <a:r>
              <a:rPr lang="zh-CN" altLang="en-US" sz="3200" b="1" dirty="0">
                <a:solidFill>
                  <a:srgbClr val="35976B"/>
                </a:solidFill>
                <a:latin typeface="黑体" pitchFamily="49" charset="-122"/>
                <a:ea typeface="黑体" pitchFamily="49" charset="-122"/>
              </a:rPr>
              <a:t>最大的长处：</a:t>
            </a:r>
            <a:r>
              <a:rPr lang="zh-CN" altLang="en-US" sz="3200" b="1" dirty="0">
                <a:latin typeface="黑体" pitchFamily="49" charset="-122"/>
                <a:ea typeface="黑体" pitchFamily="49" charset="-122"/>
              </a:rPr>
              <a:t>易于相处</a:t>
            </a:r>
          </a:p>
          <a:p>
            <a:pPr marL="355600" indent="-355600">
              <a:lnSpc>
                <a:spcPct val="105000"/>
              </a:lnSpc>
              <a:spcBef>
                <a:spcPct val="50000"/>
              </a:spcBef>
              <a:buSzPct val="150000"/>
              <a:buFont typeface="Wingdings" pitchFamily="2" charset="2"/>
              <a:buChar char="D"/>
            </a:pPr>
            <a:r>
              <a:rPr lang="zh-CN" altLang="en-US" sz="3200" b="1" dirty="0">
                <a:solidFill>
                  <a:srgbClr val="35976B"/>
                </a:solidFill>
                <a:latin typeface="黑体" pitchFamily="49" charset="-122"/>
                <a:ea typeface="黑体" pitchFamily="49" charset="-122"/>
              </a:rPr>
              <a:t>最大的短处：</a:t>
            </a:r>
            <a:r>
              <a:rPr lang="zh-CN" altLang="en-US" sz="3200" b="1" dirty="0">
                <a:latin typeface="黑体" pitchFamily="49" charset="-122"/>
                <a:ea typeface="黑体" pitchFamily="49" charset="-122"/>
              </a:rPr>
              <a:t>怯懦</a:t>
            </a:r>
          </a:p>
          <a:p>
            <a:pPr marL="355600" indent="-355600">
              <a:lnSpc>
                <a:spcPct val="105000"/>
              </a:lnSpc>
              <a:spcBef>
                <a:spcPct val="65000"/>
              </a:spcBef>
              <a:buSzPct val="130000"/>
              <a:buFont typeface="Webdings" pitchFamily="18" charset="2"/>
              <a:buChar char="%"/>
            </a:pPr>
            <a:r>
              <a:rPr lang="zh-CN" altLang="en-US" sz="3200" b="1" dirty="0">
                <a:solidFill>
                  <a:srgbClr val="35976B"/>
                </a:solidFill>
                <a:latin typeface="黑体" pitchFamily="49" charset="-122"/>
                <a:ea typeface="黑体" pitchFamily="49" charset="-122"/>
              </a:rPr>
              <a:t>基本动机</a:t>
            </a:r>
            <a:r>
              <a:rPr lang="en-US" altLang="zh-CN" sz="3200" b="1" dirty="0">
                <a:solidFill>
                  <a:srgbClr val="35976B"/>
                </a:solidFill>
                <a:latin typeface="黑体" pitchFamily="49" charset="-122"/>
                <a:ea typeface="黑体" pitchFamily="49" charset="-122"/>
              </a:rPr>
              <a:t>: </a:t>
            </a:r>
            <a:r>
              <a:rPr lang="en-US" altLang="zh-CN" b="1" dirty="0">
                <a:solidFill>
                  <a:srgbClr val="35976B"/>
                </a:solidFill>
                <a:latin typeface="黑体" pitchFamily="49" charset="-122"/>
                <a:ea typeface="黑体" pitchFamily="49" charset="-122"/>
              </a:rPr>
              <a:t>  </a:t>
            </a:r>
            <a:r>
              <a:rPr lang="zh-CN" altLang="en-US" sz="3200" b="1" dirty="0">
                <a:latin typeface="黑体" pitchFamily="49" charset="-122"/>
                <a:ea typeface="黑体" pitchFamily="49" charset="-122"/>
              </a:rPr>
              <a:t>安全感</a:t>
            </a:r>
            <a:r>
              <a:rPr lang="en-US" altLang="zh-CN" sz="3200" b="1" dirty="0">
                <a:latin typeface="黑体" pitchFamily="49" charset="-122"/>
                <a:ea typeface="黑体" pitchFamily="49" charset="-122"/>
              </a:rPr>
              <a:t>/</a:t>
            </a:r>
            <a:r>
              <a:rPr lang="zh-CN" altLang="en-US" sz="3200" b="1" dirty="0">
                <a:latin typeface="黑体" pitchFamily="49" charset="-122"/>
                <a:ea typeface="黑体" pitchFamily="49" charset="-122"/>
              </a:rPr>
              <a:t>欣赏</a:t>
            </a:r>
            <a:r>
              <a:rPr lang="en-US" altLang="zh-CN" sz="3200" b="1" dirty="0">
                <a:latin typeface="黑体" pitchFamily="49" charset="-122"/>
                <a:ea typeface="黑体" pitchFamily="49" charset="-122"/>
              </a:rPr>
              <a:t>/</a:t>
            </a:r>
            <a:r>
              <a:rPr lang="zh-CN" altLang="en-US" sz="3200" b="1" dirty="0">
                <a:latin typeface="黑体" pitchFamily="49" charset="-122"/>
                <a:ea typeface="黑体" pitchFamily="49" charset="-122"/>
              </a:rPr>
              <a:t>保障</a:t>
            </a:r>
          </a:p>
          <a:p>
            <a:pPr marL="355600" indent="-355600">
              <a:lnSpc>
                <a:spcPct val="105000"/>
              </a:lnSpc>
              <a:spcBef>
                <a:spcPct val="65000"/>
              </a:spcBef>
              <a:buFont typeface="Webdings" pitchFamily="18" charset="2"/>
              <a:buChar char="e"/>
            </a:pPr>
            <a:r>
              <a:rPr lang="zh-CN" altLang="en-US" sz="3200" b="1" dirty="0">
                <a:solidFill>
                  <a:srgbClr val="35976B"/>
                </a:solidFill>
                <a:latin typeface="黑体" pitchFamily="49" charset="-122"/>
                <a:ea typeface="黑体" pitchFamily="49" charset="-122"/>
              </a:rPr>
              <a:t>对外界的需求：</a:t>
            </a:r>
            <a:br>
              <a:rPr lang="zh-CN" altLang="en-US" sz="3200" b="1" dirty="0">
                <a:solidFill>
                  <a:srgbClr val="35976B"/>
                </a:solidFill>
                <a:latin typeface="黑体" pitchFamily="49" charset="-122"/>
                <a:ea typeface="黑体" pitchFamily="49" charset="-122"/>
              </a:rPr>
            </a:br>
            <a:r>
              <a:rPr lang="zh-CN" altLang="en-US" sz="3200" b="1" dirty="0">
                <a:solidFill>
                  <a:srgbClr val="35976B"/>
                </a:solidFill>
                <a:latin typeface="黑体" pitchFamily="49" charset="-122"/>
                <a:ea typeface="黑体" pitchFamily="49" charset="-122"/>
              </a:rPr>
              <a:t>            </a:t>
            </a:r>
            <a:r>
              <a:rPr lang="zh-CN" altLang="en-US" sz="2000" b="1" dirty="0">
                <a:solidFill>
                  <a:srgbClr val="35976B"/>
                </a:solidFill>
                <a:latin typeface="黑体" pitchFamily="49" charset="-122"/>
                <a:ea typeface="黑体" pitchFamily="49" charset="-122"/>
              </a:rPr>
              <a:t>  </a:t>
            </a:r>
            <a:r>
              <a:rPr lang="zh-CN" altLang="en-US" sz="3200" b="1" dirty="0">
                <a:latin typeface="黑体" pitchFamily="49" charset="-122"/>
                <a:ea typeface="黑体" pitchFamily="49" charset="-122"/>
              </a:rPr>
              <a:t>群体认同</a:t>
            </a:r>
          </a:p>
          <a:p>
            <a:pPr marL="355600" indent="-355600">
              <a:lnSpc>
                <a:spcPct val="105000"/>
              </a:lnSpc>
              <a:spcBef>
                <a:spcPct val="65000"/>
              </a:spcBef>
              <a:buFont typeface="Webdings" pitchFamily="18" charset="2"/>
              <a:buNone/>
            </a:pPr>
            <a:r>
              <a:rPr lang="zh-CN" altLang="en-US" sz="3200" b="1" dirty="0">
                <a:latin typeface="黑体" pitchFamily="49" charset="-122"/>
                <a:ea typeface="黑体" pitchFamily="49" charset="-122"/>
              </a:rPr>
              <a:t>               既定的工作模式</a:t>
            </a:r>
          </a:p>
          <a:p>
            <a:pPr marL="355600" indent="-355600">
              <a:lnSpc>
                <a:spcPct val="105000"/>
              </a:lnSpc>
              <a:spcBef>
                <a:spcPct val="65000"/>
              </a:spcBef>
              <a:buFont typeface="Webdings" pitchFamily="18" charset="2"/>
              <a:buNone/>
            </a:pPr>
            <a:r>
              <a:rPr lang="zh-CN" altLang="en-US" sz="3200" b="1" dirty="0">
                <a:latin typeface="黑体" pitchFamily="49" charset="-122"/>
                <a:ea typeface="黑体" pitchFamily="49" charset="-122"/>
              </a:rPr>
              <a:t>               稳定的情况</a:t>
            </a:r>
          </a:p>
        </p:txBody>
      </p:sp>
      <p:sp>
        <p:nvSpPr>
          <p:cNvPr id="147458" name="Rectangle 2"/>
          <p:cNvSpPr>
            <a:spLocks noGrp="1" noChangeArrowheads="1"/>
          </p:cNvSpPr>
          <p:nvPr>
            <p:ph type="title"/>
          </p:nvPr>
        </p:nvSpPr>
        <p:spPr>
          <a:xfrm>
            <a:off x="1043755" y="431440"/>
            <a:ext cx="2089150" cy="333375"/>
          </a:xfrm>
        </p:spPr>
        <p:txBody>
          <a:bodyPr/>
          <a:lstStyle/>
          <a:p>
            <a:pPr>
              <a:lnSpc>
                <a:spcPct val="180000"/>
              </a:lnSpc>
              <a:buClr>
                <a:srgbClr val="FFFFFF"/>
              </a:buClr>
              <a:defRPr/>
            </a:pPr>
            <a:r>
              <a:rPr lang="zh-CN" altLang="en-US" sz="3600" kern="1200" dirty="0" smtClean="0">
                <a:effectLst>
                  <a:outerShdw blurRad="38100" dist="38100" dir="2700000" algn="tl">
                    <a:srgbClr val="C0C0C0"/>
                  </a:outerShdw>
                </a:effectLst>
                <a:latin typeface="宋体" pitchFamily="2" charset="-122"/>
                <a:ea typeface="宋体" pitchFamily="2" charset="-122"/>
              </a:rPr>
              <a:t>绿 色</a:t>
            </a:r>
          </a:p>
        </p:txBody>
      </p:sp>
      <p:pic>
        <p:nvPicPr>
          <p:cNvPr id="147463" name="Picture 7" descr="green"/>
          <p:cNvPicPr>
            <a:picLocks noGrp="1" noChangeAspect="1" noChangeArrowheads="1"/>
          </p:cNvPicPr>
          <p:nvPr>
            <p:ph sz="half" idx="1"/>
          </p:nvPr>
        </p:nvPicPr>
        <p:blipFill>
          <a:blip r:embed="rId2" cstate="print">
            <a:clrChange>
              <a:clrFrom>
                <a:srgbClr val="E2E2E2"/>
              </a:clrFrom>
              <a:clrTo>
                <a:srgbClr val="E2E2E2">
                  <a:alpha val="0"/>
                </a:srgbClr>
              </a:clrTo>
            </a:clrChange>
          </a:blip>
          <a:srcRect/>
          <a:stretch>
            <a:fillRect/>
          </a:stretch>
        </p:blipFill>
        <p:spPr>
          <a:xfrm>
            <a:off x="5697538" y="2132013"/>
            <a:ext cx="3338512" cy="3817937"/>
          </a:xfrm>
          <a:no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TextBox 13"/>
          <p:cNvSpPr txBox="1">
            <a:spLocks noChangeArrowheads="1"/>
          </p:cNvSpPr>
          <p:nvPr/>
        </p:nvSpPr>
        <p:spPr bwMode="auto">
          <a:xfrm>
            <a:off x="285750" y="1643063"/>
            <a:ext cx="5294313" cy="4572000"/>
          </a:xfrm>
          <a:prstGeom prst="rect">
            <a:avLst/>
          </a:prstGeom>
          <a:noFill/>
          <a:ln w="9525">
            <a:noFill/>
            <a:miter lim="800000"/>
            <a:headEnd/>
            <a:tailEnd/>
          </a:ln>
        </p:spPr>
        <p:txBody>
          <a:bodyPr/>
          <a:lstStyle/>
          <a:p>
            <a:pPr>
              <a:lnSpc>
                <a:spcPts val="4300"/>
              </a:lnSpc>
              <a:buFont typeface="Wingdings" pitchFamily="2" charset="2"/>
              <a:buChar char="ü"/>
            </a:pPr>
            <a:r>
              <a:rPr lang="zh-CN" altLang="en-US" sz="2000" dirty="0">
                <a:latin typeface="宋体" pitchFamily="2" charset="-122"/>
              </a:rPr>
              <a:t>诚信正直</a:t>
            </a:r>
            <a:r>
              <a:rPr lang="en-US" altLang="zh-CN" sz="2000" dirty="0" smtClean="0">
                <a:latin typeface="宋体" pitchFamily="2" charset="-122"/>
              </a:rPr>
              <a:t>——</a:t>
            </a:r>
            <a:endParaRPr lang="en-US" altLang="zh-CN" sz="2000" dirty="0">
              <a:latin typeface="宋体" pitchFamily="2" charset="-122"/>
            </a:endParaRPr>
          </a:p>
          <a:p>
            <a:pPr>
              <a:lnSpc>
                <a:spcPts val="4300"/>
              </a:lnSpc>
              <a:buFont typeface="Wingdings" pitchFamily="2" charset="2"/>
              <a:buChar char="ü"/>
            </a:pPr>
            <a:r>
              <a:rPr lang="zh-CN" altLang="en-US" sz="2000" dirty="0">
                <a:latin typeface="宋体" pitchFamily="2" charset="-122"/>
              </a:rPr>
              <a:t>交接明晰</a:t>
            </a:r>
            <a:r>
              <a:rPr lang="en-US" altLang="zh-CN" sz="2000" dirty="0" smtClean="0">
                <a:latin typeface="宋体" pitchFamily="2" charset="-122"/>
              </a:rPr>
              <a:t>——</a:t>
            </a:r>
            <a:endParaRPr lang="en-US" altLang="zh-CN" sz="2000" dirty="0">
              <a:latin typeface="宋体" pitchFamily="2" charset="-122"/>
            </a:endParaRPr>
          </a:p>
          <a:p>
            <a:pPr>
              <a:lnSpc>
                <a:spcPts val="4300"/>
              </a:lnSpc>
              <a:buFont typeface="Wingdings" pitchFamily="2" charset="2"/>
              <a:buChar char="ü"/>
            </a:pPr>
            <a:r>
              <a:rPr lang="zh-CN" altLang="en-US" sz="2000" dirty="0">
                <a:latin typeface="宋体" pitchFamily="2" charset="-122"/>
              </a:rPr>
              <a:t>后继有人</a:t>
            </a:r>
            <a:r>
              <a:rPr lang="en-US" altLang="zh-CN" sz="2000" dirty="0" smtClean="0">
                <a:latin typeface="宋体" pitchFamily="2" charset="-122"/>
              </a:rPr>
              <a:t>——</a:t>
            </a:r>
            <a:endParaRPr lang="en-US" altLang="zh-CN" sz="2400" dirty="0">
              <a:latin typeface="宋体" pitchFamily="2" charset="-122"/>
            </a:endParaRPr>
          </a:p>
        </p:txBody>
      </p:sp>
      <p:pic>
        <p:nvPicPr>
          <p:cNvPr id="19464" name="Picture 8" descr="http://pic2.nipic.com/20090427/1609988_191637031_2.jpg"/>
          <p:cNvPicPr>
            <a:picLocks noChangeAspect="1" noChangeArrowheads="1"/>
          </p:cNvPicPr>
          <p:nvPr/>
        </p:nvPicPr>
        <p:blipFill>
          <a:blip r:embed="rId2" cstate="print"/>
          <a:srcRect/>
          <a:stretch>
            <a:fillRect/>
          </a:stretch>
        </p:blipFill>
        <p:spPr bwMode="auto">
          <a:xfrm>
            <a:off x="5940425" y="1714500"/>
            <a:ext cx="2846388" cy="4429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024850" y="290835"/>
            <a:ext cx="4267200" cy="762000"/>
          </a:xfrm>
        </p:spPr>
        <p:txBody>
          <a:bodyPr/>
          <a:lstStyle/>
          <a:p>
            <a:pPr>
              <a:defRPr/>
            </a:pPr>
            <a:r>
              <a:rPr lang="zh-CN" altLang="en-US" sz="3600" kern="1200" dirty="0" smtClean="0">
                <a:effectLst>
                  <a:outerShdw blurRad="38100" dist="38100" dir="2700000" algn="tl">
                    <a:srgbClr val="C0C0C0"/>
                  </a:outerShdw>
                </a:effectLst>
                <a:latin typeface="宋体" pitchFamily="2" charset="-122"/>
                <a:ea typeface="宋体" pitchFamily="2" charset="-122"/>
              </a:rPr>
              <a:t>绿 色</a:t>
            </a:r>
          </a:p>
        </p:txBody>
      </p:sp>
      <p:sp>
        <p:nvSpPr>
          <p:cNvPr id="259075" name="Rectangle 3"/>
          <p:cNvSpPr>
            <a:spLocks noChangeArrowheads="1"/>
          </p:cNvSpPr>
          <p:nvPr/>
        </p:nvSpPr>
        <p:spPr bwMode="auto">
          <a:xfrm>
            <a:off x="457200" y="1569133"/>
            <a:ext cx="2514600" cy="4956082"/>
          </a:xfrm>
          <a:prstGeom prst="rect">
            <a:avLst/>
          </a:prstGeom>
          <a:noFill/>
          <a:ln w="9525">
            <a:noFill/>
            <a:miter lim="800000"/>
            <a:headEnd/>
            <a:tailEnd/>
          </a:ln>
          <a:effectLst/>
        </p:spPr>
        <p:txBody>
          <a:bodyPr/>
          <a:lstStyle/>
          <a:p>
            <a:pPr marL="571500" indent="-571500">
              <a:spcBef>
                <a:spcPct val="20000"/>
              </a:spcBef>
              <a:buFont typeface="Wingdings 2" pitchFamily="18" charset="2"/>
              <a:buNone/>
            </a:pPr>
            <a:r>
              <a:rPr lang="en-US" altLang="zh-CN" sz="3200" b="1" dirty="0">
                <a:solidFill>
                  <a:srgbClr val="006600"/>
                </a:solidFill>
                <a:effectLst>
                  <a:outerShdw blurRad="38100" dist="38100" dir="2700000" algn="tl">
                    <a:srgbClr val="C0C0C0"/>
                  </a:outerShdw>
                </a:effectLst>
                <a:latin typeface="宋体" pitchFamily="2" charset="-122"/>
              </a:rPr>
              <a:t>  </a:t>
            </a:r>
            <a:r>
              <a:rPr lang="zh-CN" altLang="en-US" sz="3600" b="1" dirty="0" smtClean="0">
                <a:solidFill>
                  <a:srgbClr val="006600"/>
                </a:solidFill>
                <a:effectLst>
                  <a:outerShdw blurRad="38100" dist="38100" dir="2700000" algn="tl">
                    <a:srgbClr val="C0C0C0"/>
                  </a:outerShdw>
                </a:effectLst>
                <a:latin typeface="宋体" pitchFamily="2" charset="-122"/>
              </a:rPr>
              <a:t>优</a:t>
            </a:r>
            <a:r>
              <a:rPr lang="zh-CN" altLang="en-US" sz="3600" b="1" dirty="0">
                <a:solidFill>
                  <a:srgbClr val="006600"/>
                </a:solidFill>
                <a:effectLst>
                  <a:outerShdw blurRad="38100" dist="38100" dir="2700000" algn="tl">
                    <a:srgbClr val="C0C0C0"/>
                  </a:outerShdw>
                </a:effectLst>
                <a:latin typeface="宋体" pitchFamily="2" charset="-122"/>
              </a:rPr>
              <a:t>势</a:t>
            </a:r>
          </a:p>
          <a:p>
            <a:pPr marL="571500" indent="-571500">
              <a:spcBef>
                <a:spcPct val="20000"/>
              </a:spcBef>
              <a:buFont typeface="Wingdings 2" pitchFamily="18" charset="2"/>
              <a:buNone/>
            </a:pPr>
            <a:endParaRPr lang="zh-CN" altLang="en-US" sz="1600" b="1" dirty="0">
              <a:solidFill>
                <a:srgbClr val="006600"/>
              </a:solidFill>
              <a:effectLst>
                <a:outerShdw blurRad="38100" dist="38100" dir="2700000" algn="tl">
                  <a:srgbClr val="C0C0C0"/>
                </a:outerShdw>
              </a:effectLst>
              <a:latin typeface="宋体" pitchFamily="2" charset="-122"/>
            </a:endParaRPr>
          </a:p>
          <a:p>
            <a:pPr marL="571500" indent="-571500">
              <a:spcBef>
                <a:spcPct val="20000"/>
              </a:spcBef>
              <a:buFont typeface="Wingdings 2" pitchFamily="18" charset="2"/>
              <a:buNone/>
            </a:pPr>
            <a:r>
              <a:rPr lang="zh-CN" altLang="en-US" sz="3600" b="1" dirty="0">
                <a:solidFill>
                  <a:srgbClr val="006600"/>
                </a:solidFill>
                <a:effectLst>
                  <a:outerShdw blurRad="38100" dist="38100" dir="2700000" algn="tl">
                    <a:srgbClr val="C0C0C0"/>
                  </a:outerShdw>
                </a:effectLst>
                <a:latin typeface="宋体" pitchFamily="2" charset="-122"/>
              </a:rPr>
              <a:t>人际导向</a:t>
            </a:r>
          </a:p>
          <a:p>
            <a:pPr marL="571500" indent="-571500">
              <a:spcBef>
                <a:spcPct val="20000"/>
              </a:spcBef>
              <a:buFont typeface="Wingdings 2" pitchFamily="18" charset="2"/>
              <a:buNone/>
            </a:pPr>
            <a:r>
              <a:rPr lang="zh-CN" altLang="en-US" sz="3600" b="1" dirty="0">
                <a:solidFill>
                  <a:srgbClr val="006600"/>
                </a:solidFill>
                <a:effectLst>
                  <a:outerShdw blurRad="38100" dist="38100" dir="2700000" algn="tl">
                    <a:srgbClr val="C0C0C0"/>
                  </a:outerShdw>
                </a:effectLst>
                <a:latin typeface="宋体" pitchFamily="2" charset="-122"/>
              </a:rPr>
              <a:t>宽容处事</a:t>
            </a:r>
          </a:p>
          <a:p>
            <a:pPr marL="571500" indent="-571500">
              <a:spcBef>
                <a:spcPct val="20000"/>
              </a:spcBef>
              <a:buFont typeface="Wingdings 2" pitchFamily="18" charset="2"/>
              <a:buNone/>
            </a:pPr>
            <a:r>
              <a:rPr lang="zh-CN" altLang="en-US" sz="3600" b="1" dirty="0">
                <a:solidFill>
                  <a:srgbClr val="006600"/>
                </a:solidFill>
                <a:effectLst>
                  <a:outerShdw blurRad="38100" dist="38100" dir="2700000" algn="tl">
                    <a:srgbClr val="C0C0C0"/>
                  </a:outerShdw>
                </a:effectLst>
                <a:latin typeface="宋体" pitchFamily="2" charset="-122"/>
              </a:rPr>
              <a:t>善于外交</a:t>
            </a:r>
          </a:p>
          <a:p>
            <a:pPr marL="571500" indent="-571500">
              <a:spcBef>
                <a:spcPct val="20000"/>
              </a:spcBef>
              <a:buFont typeface="Wingdings 2" pitchFamily="18" charset="2"/>
              <a:buNone/>
            </a:pPr>
            <a:r>
              <a:rPr lang="zh-CN" altLang="en-US" sz="3600" b="1" dirty="0">
                <a:solidFill>
                  <a:srgbClr val="006600"/>
                </a:solidFill>
                <a:effectLst>
                  <a:outerShdw blurRad="38100" dist="38100" dir="2700000" algn="tl">
                    <a:srgbClr val="C0C0C0"/>
                  </a:outerShdw>
                </a:effectLst>
                <a:latin typeface="宋体" pitchFamily="2" charset="-122"/>
              </a:rPr>
              <a:t>适应性强</a:t>
            </a:r>
          </a:p>
          <a:p>
            <a:pPr marL="571500" indent="-571500">
              <a:spcBef>
                <a:spcPct val="20000"/>
              </a:spcBef>
              <a:buFont typeface="Wingdings 2" pitchFamily="18" charset="2"/>
              <a:buNone/>
            </a:pPr>
            <a:r>
              <a:rPr lang="zh-CN" altLang="en-US" sz="3600" b="1" dirty="0">
                <a:solidFill>
                  <a:srgbClr val="006600"/>
                </a:solidFill>
                <a:effectLst>
                  <a:outerShdw blurRad="38100" dist="38100" dir="2700000" algn="tl">
                    <a:srgbClr val="C0C0C0"/>
                  </a:outerShdw>
                </a:effectLst>
                <a:latin typeface="宋体" pitchFamily="2" charset="-122"/>
              </a:rPr>
              <a:t>擅对压力</a:t>
            </a:r>
          </a:p>
          <a:p>
            <a:pPr marL="571500" indent="-571500">
              <a:spcBef>
                <a:spcPct val="20000"/>
              </a:spcBef>
              <a:buFont typeface="Wingdings 2" pitchFamily="18" charset="2"/>
              <a:buNone/>
            </a:pPr>
            <a:r>
              <a:rPr lang="zh-CN" altLang="en-US" sz="3600" b="1" dirty="0">
                <a:solidFill>
                  <a:srgbClr val="006600"/>
                </a:solidFill>
                <a:effectLst>
                  <a:outerShdw blurRad="38100" dist="38100" dir="2700000" algn="tl">
                    <a:srgbClr val="C0C0C0"/>
                  </a:outerShdw>
                </a:effectLst>
                <a:latin typeface="宋体" pitchFamily="2" charset="-122"/>
              </a:rPr>
              <a:t>乐天知命</a:t>
            </a:r>
          </a:p>
        </p:txBody>
      </p:sp>
      <p:sp>
        <p:nvSpPr>
          <p:cNvPr id="259077" name="Text Box 5"/>
          <p:cNvSpPr txBox="1">
            <a:spLocks noChangeArrowheads="1"/>
          </p:cNvSpPr>
          <p:nvPr/>
        </p:nvSpPr>
        <p:spPr bwMode="auto">
          <a:xfrm>
            <a:off x="2843213" y="1565958"/>
            <a:ext cx="2037737" cy="4930581"/>
          </a:xfrm>
          <a:prstGeom prst="rect">
            <a:avLst/>
          </a:prstGeom>
          <a:noFill/>
          <a:ln w="9525">
            <a:noFill/>
            <a:miter lim="800000"/>
            <a:headEnd/>
            <a:tailEnd/>
          </a:ln>
          <a:effectLst/>
        </p:spPr>
        <p:txBody>
          <a:bodyPr wrap="square">
            <a:spAutoFit/>
          </a:bodyPr>
          <a:lstStyle/>
          <a:p>
            <a:pPr>
              <a:spcBef>
                <a:spcPct val="20000"/>
              </a:spcBef>
            </a:pPr>
            <a:r>
              <a:rPr lang="zh-CN" altLang="en-US" sz="3600" b="1">
                <a:effectLst>
                  <a:outerShdw blurRad="38100" dist="38100" dir="2700000" algn="tl">
                    <a:srgbClr val="C0C0C0"/>
                  </a:outerShdw>
                </a:effectLst>
                <a:latin typeface="宋体" pitchFamily="2" charset="-122"/>
              </a:rPr>
              <a:t>优势过当</a:t>
            </a:r>
          </a:p>
          <a:p>
            <a:pPr>
              <a:spcBef>
                <a:spcPct val="20000"/>
              </a:spcBef>
            </a:pPr>
            <a:endParaRPr lang="zh-CN" altLang="en-US" sz="1600" b="1">
              <a:effectLst>
                <a:outerShdw blurRad="38100" dist="38100" dir="2700000" algn="tl">
                  <a:srgbClr val="C0C0C0"/>
                </a:outerShdw>
              </a:effectLst>
              <a:latin typeface="宋体" pitchFamily="2" charset="-122"/>
            </a:endParaRPr>
          </a:p>
          <a:p>
            <a:pPr>
              <a:spcBef>
                <a:spcPct val="20000"/>
              </a:spcBef>
            </a:pPr>
            <a:r>
              <a:rPr lang="zh-CN" altLang="en-US" sz="3600" b="1">
                <a:effectLst>
                  <a:outerShdw blurRad="38100" dist="38100" dir="2700000" algn="tl">
                    <a:srgbClr val="C0C0C0"/>
                  </a:outerShdw>
                </a:effectLst>
                <a:latin typeface="宋体" pitchFamily="2" charset="-122"/>
              </a:rPr>
              <a:t>牺牲目标</a:t>
            </a:r>
          </a:p>
          <a:p>
            <a:pPr>
              <a:spcBef>
                <a:spcPct val="20000"/>
              </a:spcBef>
            </a:pPr>
            <a:r>
              <a:rPr lang="zh-CN" altLang="en-US" sz="3600" b="1">
                <a:effectLst>
                  <a:outerShdw blurRad="38100" dist="38100" dir="2700000" algn="tl">
                    <a:srgbClr val="C0C0C0"/>
                  </a:outerShdw>
                </a:effectLst>
                <a:latin typeface="宋体" pitchFamily="2" charset="-122"/>
              </a:rPr>
              <a:t>放弃原则</a:t>
            </a:r>
          </a:p>
          <a:p>
            <a:pPr>
              <a:spcBef>
                <a:spcPct val="20000"/>
              </a:spcBef>
            </a:pPr>
            <a:r>
              <a:rPr lang="zh-CN" altLang="en-US" sz="3600" b="1">
                <a:effectLst>
                  <a:outerShdw blurRad="38100" dist="38100" dir="2700000" algn="tl">
                    <a:srgbClr val="C0C0C0"/>
                  </a:outerShdw>
                </a:effectLst>
                <a:latin typeface="宋体" pitchFamily="2" charset="-122"/>
              </a:rPr>
              <a:t>不够快速</a:t>
            </a:r>
          </a:p>
          <a:p>
            <a:pPr>
              <a:spcBef>
                <a:spcPct val="20000"/>
              </a:spcBef>
            </a:pPr>
            <a:r>
              <a:rPr lang="zh-CN" altLang="en-US" sz="3600" b="1">
                <a:effectLst>
                  <a:outerShdw blurRad="38100" dist="38100" dir="2700000" algn="tl">
                    <a:srgbClr val="C0C0C0"/>
                  </a:outerShdw>
                </a:effectLst>
                <a:latin typeface="宋体" pitchFamily="2" charset="-122"/>
              </a:rPr>
              <a:t>没有主见</a:t>
            </a:r>
          </a:p>
          <a:p>
            <a:pPr>
              <a:spcBef>
                <a:spcPct val="20000"/>
              </a:spcBef>
            </a:pPr>
            <a:r>
              <a:rPr lang="zh-CN" altLang="en-US" sz="3600" b="1">
                <a:effectLst>
                  <a:outerShdw blurRad="38100" dist="38100" dir="2700000" algn="tl">
                    <a:srgbClr val="C0C0C0"/>
                  </a:outerShdw>
                </a:effectLst>
                <a:latin typeface="宋体" pitchFamily="2" charset="-122"/>
              </a:rPr>
              <a:t>旁观免参</a:t>
            </a:r>
          </a:p>
          <a:p>
            <a:pPr>
              <a:spcBef>
                <a:spcPct val="20000"/>
              </a:spcBef>
            </a:pPr>
            <a:r>
              <a:rPr lang="zh-CN" altLang="en-US" sz="3600" b="1">
                <a:effectLst>
                  <a:outerShdw blurRad="38100" dist="38100" dir="2700000" algn="tl">
                    <a:srgbClr val="C0C0C0"/>
                  </a:outerShdw>
                </a:effectLst>
                <a:latin typeface="宋体" pitchFamily="2" charset="-122"/>
              </a:rPr>
              <a:t>避难求易</a:t>
            </a:r>
          </a:p>
        </p:txBody>
      </p:sp>
      <p:pic>
        <p:nvPicPr>
          <p:cNvPr id="259078" name="Picture 6" descr="green"/>
          <p:cNvPicPr>
            <a:picLocks noChangeAspect="1" noChangeArrowheads="1"/>
          </p:cNvPicPr>
          <p:nvPr/>
        </p:nvPicPr>
        <p:blipFill>
          <a:blip r:embed="rId2" cstate="print"/>
          <a:srcRect/>
          <a:stretch>
            <a:fillRect/>
          </a:stretch>
        </p:blipFill>
        <p:spPr bwMode="auto">
          <a:xfrm>
            <a:off x="5589387" y="2261067"/>
            <a:ext cx="2582863" cy="304006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9077"/>
                                        </p:tgtEl>
                                        <p:attrNameLst>
                                          <p:attrName>style.visibility</p:attrName>
                                        </p:attrNameLst>
                                      </p:cBhvr>
                                      <p:to>
                                        <p:strVal val="visible"/>
                                      </p:to>
                                    </p:set>
                                    <p:animEffect transition="in" filter="checkerboard(across)">
                                      <p:cBhvr>
                                        <p:cTn id="7" dur="500"/>
                                        <p:tgtEl>
                                          <p:spTgt spid="259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7"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1692275" y="2349500"/>
            <a:ext cx="5832475" cy="1555750"/>
          </a:xfrm>
          <a:prstGeom prst="rect">
            <a:avLst/>
          </a:prstGeom>
          <a:noFill/>
          <a:ln w="9525">
            <a:noFill/>
            <a:miter lim="800000"/>
            <a:headEnd/>
            <a:tailEnd/>
          </a:ln>
          <a:effectLst/>
        </p:spPr>
        <p:txBody>
          <a:bodyPr>
            <a:spAutoFit/>
          </a:bodyPr>
          <a:lstStyle/>
          <a:p>
            <a:pPr algn="ctr"/>
            <a:r>
              <a:rPr lang="en-US" altLang="zh-CN" sz="4800" b="1">
                <a:solidFill>
                  <a:srgbClr val="800000"/>
                </a:solidFill>
                <a:effectLst>
                  <a:outerShdw blurRad="38100" dist="38100" dir="2700000" algn="tl">
                    <a:srgbClr val="C0C0C0"/>
                  </a:outerShdw>
                </a:effectLst>
                <a:latin typeface="Arial Black" pitchFamily="34" charset="0"/>
                <a:ea typeface="黑体" pitchFamily="49" charset="-122"/>
              </a:rPr>
              <a:t>FPA</a:t>
            </a:r>
            <a:r>
              <a:rPr lang="en-US" altLang="zh-CN" sz="4000" b="1" baseline="30000">
                <a:solidFill>
                  <a:srgbClr val="800000"/>
                </a:solidFill>
                <a:effectLst>
                  <a:outerShdw blurRad="38100" dist="38100" dir="2700000" algn="tl">
                    <a:srgbClr val="C0C0C0"/>
                  </a:outerShdw>
                </a:effectLst>
                <a:latin typeface="Arial Black" pitchFamily="34" charset="0"/>
                <a:ea typeface="黑体" pitchFamily="49" charset="-122"/>
              </a:rPr>
              <a:t>®</a:t>
            </a:r>
            <a:r>
              <a:rPr lang="zh-CN" altLang="en-US" sz="4800" b="1">
                <a:solidFill>
                  <a:srgbClr val="800000"/>
                </a:solidFill>
                <a:effectLst>
                  <a:outerShdw blurRad="38100" dist="38100" dir="2700000" algn="tl">
                    <a:srgbClr val="C0C0C0"/>
                  </a:outerShdw>
                </a:effectLst>
                <a:ea typeface="黑体" pitchFamily="49" charset="-122"/>
              </a:rPr>
              <a:t>性格色彩密码</a:t>
            </a:r>
          </a:p>
          <a:p>
            <a:pPr algn="ctr"/>
            <a:r>
              <a:rPr lang="zh-CN" altLang="en-US" sz="4800" b="1">
                <a:solidFill>
                  <a:srgbClr val="800000"/>
                </a:solidFill>
                <a:effectLst>
                  <a:outerShdw blurRad="38100" dist="38100" dir="2700000" algn="tl">
                    <a:srgbClr val="C0C0C0"/>
                  </a:outerShdw>
                </a:effectLst>
                <a:ea typeface="黑体" pitchFamily="49" charset="-122"/>
              </a:rPr>
              <a:t>在组织发展中的应用</a:t>
            </a:r>
          </a:p>
        </p:txBody>
      </p:sp>
      <p:sp>
        <p:nvSpPr>
          <p:cNvPr id="194563" name="Rectangle 3"/>
          <p:cNvSpPr>
            <a:spLocks noChangeArrowheads="1"/>
          </p:cNvSpPr>
          <p:nvPr/>
        </p:nvSpPr>
        <p:spPr bwMode="auto">
          <a:xfrm>
            <a:off x="2438400" y="-26988"/>
            <a:ext cx="3429000" cy="914401"/>
          </a:xfrm>
          <a:prstGeom prst="rect">
            <a:avLst/>
          </a:prstGeom>
          <a:noFill/>
          <a:ln w="9525">
            <a:noFill/>
            <a:miter lim="800000"/>
            <a:headEnd/>
            <a:tailEnd/>
          </a:ln>
          <a:effectLst/>
        </p:spPr>
        <p:txBody>
          <a:bodyPr anchor="ctr"/>
          <a:lstStyle/>
          <a:p>
            <a:pPr algn="ctr"/>
            <a:endParaRPr lang="zh-CN" altLang="zh-CN" sz="2000" b="1">
              <a:solidFill>
                <a:srgbClr val="800000"/>
              </a:solidFill>
              <a:ea typeface="黑体" pitchFamily="49" charset="-122"/>
            </a:endParaRPr>
          </a:p>
        </p:txBody>
      </p:sp>
      <p:sp>
        <p:nvSpPr>
          <p:cNvPr id="6" name="标题 5"/>
          <p:cNvSpPr>
            <a:spLocks noGrp="1"/>
          </p:cNvSpPr>
          <p:nvPr>
            <p:ph type="title"/>
          </p:nvPr>
        </p:nvSpPr>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ChangeArrowheads="1"/>
          </p:cNvSpPr>
          <p:nvPr/>
        </p:nvSpPr>
        <p:spPr bwMode="auto">
          <a:xfrm>
            <a:off x="899745" y="883655"/>
            <a:ext cx="7874000" cy="457200"/>
          </a:xfrm>
          <a:prstGeom prst="rect">
            <a:avLst/>
          </a:prstGeom>
          <a:noFill/>
          <a:ln w="9525">
            <a:noFill/>
            <a:miter lim="800000"/>
            <a:headEnd/>
            <a:tailEnd/>
          </a:ln>
          <a:effectLst/>
        </p:spPr>
        <p:txBody>
          <a:bodyPr wrap="none">
            <a:spAutoFit/>
          </a:bodyPr>
          <a:lstStyle/>
          <a:p>
            <a:r>
              <a:rPr lang="zh-CN" altLang="en-US" b="1" dirty="0">
                <a:solidFill>
                  <a:schemeClr val="tx2"/>
                </a:solidFill>
                <a:latin typeface="Arial Narrow" pitchFamily="34" charset="0"/>
                <a:ea typeface="黑体" pitchFamily="49" charset="-122"/>
              </a:rPr>
              <a:t>减少耗费在人际关系上的精力</a:t>
            </a:r>
            <a:r>
              <a:rPr lang="en-US" altLang="zh-CN" b="1" dirty="0">
                <a:solidFill>
                  <a:schemeClr val="tx2"/>
                </a:solidFill>
                <a:latin typeface="Arial Narrow" pitchFamily="34" charset="0"/>
                <a:ea typeface="黑体" pitchFamily="49" charset="-122"/>
              </a:rPr>
              <a:t>,</a:t>
            </a:r>
            <a:r>
              <a:rPr lang="zh-CN" altLang="en-US" b="1" dirty="0">
                <a:solidFill>
                  <a:schemeClr val="tx2"/>
                </a:solidFill>
                <a:latin typeface="Arial Narrow" pitchFamily="34" charset="0"/>
                <a:ea typeface="黑体" pitchFamily="49" charset="-122"/>
              </a:rPr>
              <a:t>迈向有效的解决问题之道。</a:t>
            </a:r>
          </a:p>
        </p:txBody>
      </p:sp>
      <p:grpSp>
        <p:nvGrpSpPr>
          <p:cNvPr id="2" name="Group 4"/>
          <p:cNvGrpSpPr>
            <a:grpSpLocks/>
          </p:cNvGrpSpPr>
          <p:nvPr/>
        </p:nvGrpSpPr>
        <p:grpSpPr bwMode="auto">
          <a:xfrm>
            <a:off x="827118" y="4013415"/>
            <a:ext cx="3690937" cy="2162175"/>
            <a:chOff x="576" y="2526"/>
            <a:chExt cx="2064" cy="1362"/>
          </a:xfrm>
        </p:grpSpPr>
        <p:sp>
          <p:nvSpPr>
            <p:cNvPr id="200709" name="Rectangle 5"/>
            <p:cNvSpPr>
              <a:spLocks noChangeAspect="1" noChangeArrowheads="1"/>
            </p:cNvSpPr>
            <p:nvPr/>
          </p:nvSpPr>
          <p:spPr bwMode="auto">
            <a:xfrm>
              <a:off x="942" y="2526"/>
              <a:ext cx="1698" cy="1362"/>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pPr algn="just">
                <a:lnSpc>
                  <a:spcPct val="110000"/>
                </a:lnSpc>
                <a:spcBef>
                  <a:spcPct val="20000"/>
                </a:spcBef>
                <a:buFont typeface="Wingdings" pitchFamily="2" charset="2"/>
                <a:buChar char="§"/>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提供机会</a:t>
              </a:r>
            </a:p>
            <a:p>
              <a:pPr algn="just">
                <a:lnSpc>
                  <a:spcPct val="110000"/>
                </a:lnSpc>
                <a:spcBef>
                  <a:spcPct val="20000"/>
                </a:spcBef>
                <a:buFont typeface="Wingdings" pitchFamily="2" charset="2"/>
                <a:buChar char="§"/>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强调挑战性</a:t>
              </a:r>
            </a:p>
            <a:p>
              <a:pPr algn="just">
                <a:lnSpc>
                  <a:spcPct val="110000"/>
                </a:lnSpc>
                <a:spcBef>
                  <a:spcPct val="20000"/>
                </a:spcBef>
                <a:buFont typeface="Wingdings" pitchFamily="2" charset="2"/>
                <a:buChar char="§"/>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赋予更多责任授权</a:t>
              </a:r>
            </a:p>
          </p:txBody>
        </p:sp>
        <p:sp>
          <p:nvSpPr>
            <p:cNvPr id="200710" name="Text Box 6"/>
            <p:cNvSpPr txBox="1">
              <a:spLocks noChangeArrowheads="1"/>
            </p:cNvSpPr>
            <p:nvPr/>
          </p:nvSpPr>
          <p:spPr bwMode="auto">
            <a:xfrm>
              <a:off x="576" y="2976"/>
              <a:ext cx="288" cy="442"/>
            </a:xfrm>
            <a:prstGeom prst="rect">
              <a:avLst/>
            </a:prstGeom>
            <a:noFill/>
            <a:ln w="9525">
              <a:noFill/>
              <a:miter lim="800000"/>
              <a:headEnd/>
              <a:tailEnd/>
            </a:ln>
            <a:effectLst/>
          </p:spPr>
          <p:txBody>
            <a:bodyPr>
              <a:spAutoFit/>
            </a:bodyPr>
            <a:lstStyle/>
            <a:p>
              <a:pPr>
                <a:spcBef>
                  <a:spcPct val="50000"/>
                </a:spcBef>
              </a:pPr>
              <a:endParaRPr lang="zh-CN" altLang="zh-CN" sz="4000" b="1">
                <a:solidFill>
                  <a:srgbClr val="F08F00"/>
                </a:solidFill>
                <a:effectLst>
                  <a:outerShdw blurRad="38100" dist="38100" dir="2700000" algn="tl">
                    <a:srgbClr val="C0C0C0"/>
                  </a:outerShdw>
                </a:effectLst>
                <a:latin typeface="黑体" pitchFamily="49" charset="-122"/>
                <a:ea typeface="黑体" pitchFamily="49" charset="-122"/>
              </a:endParaRPr>
            </a:p>
          </p:txBody>
        </p:sp>
      </p:grpSp>
      <p:grpSp>
        <p:nvGrpSpPr>
          <p:cNvPr id="3" name="Group 7"/>
          <p:cNvGrpSpPr>
            <a:grpSpLocks/>
          </p:cNvGrpSpPr>
          <p:nvPr/>
        </p:nvGrpSpPr>
        <p:grpSpPr bwMode="auto">
          <a:xfrm>
            <a:off x="4538693" y="4013415"/>
            <a:ext cx="4065587" cy="2162175"/>
            <a:chOff x="2622" y="2526"/>
            <a:chExt cx="2274" cy="1362"/>
          </a:xfrm>
        </p:grpSpPr>
        <p:sp>
          <p:nvSpPr>
            <p:cNvPr id="200712" name="Rectangle 8"/>
            <p:cNvSpPr>
              <a:spLocks noChangeAspect="1" noChangeArrowheads="1"/>
            </p:cNvSpPr>
            <p:nvPr/>
          </p:nvSpPr>
          <p:spPr bwMode="auto">
            <a:xfrm>
              <a:off x="2622" y="2526"/>
              <a:ext cx="1698" cy="1362"/>
            </a:xfrm>
            <a:prstGeom prst="rect">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p:spPr>
          <p:txBody>
            <a:bodyPr wrap="none" anchor="ctr">
              <a:flatTx/>
            </a:bodyPr>
            <a:lstStyle/>
            <a:p>
              <a:pPr algn="just">
                <a:lnSpc>
                  <a:spcPct val="110000"/>
                </a:lnSpc>
                <a:spcBef>
                  <a:spcPct val="20000"/>
                </a:spcBef>
                <a:buFont typeface="Wingdings" pitchFamily="2" charset="2"/>
                <a:buChar char="§"/>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提供与别人共事的机会</a:t>
              </a:r>
            </a:p>
            <a:p>
              <a:pPr algn="just">
                <a:lnSpc>
                  <a:spcPct val="110000"/>
                </a:lnSpc>
                <a:spcBef>
                  <a:spcPct val="20000"/>
                </a:spcBef>
                <a:buFont typeface="Wingdings" pitchFamily="2" charset="2"/>
                <a:buChar char="§"/>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让他们知道你高兴</a:t>
              </a:r>
            </a:p>
            <a:p>
              <a:pPr algn="just">
                <a:lnSpc>
                  <a:spcPct val="110000"/>
                </a:lnSpc>
                <a:spcBef>
                  <a:spcPct val="20000"/>
                </a:spcBef>
                <a:buFont typeface="Wingdings" pitchFamily="2" charset="2"/>
                <a:buChar char="§"/>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强调值得做的理由</a:t>
              </a:r>
            </a:p>
          </p:txBody>
        </p:sp>
        <p:sp>
          <p:nvSpPr>
            <p:cNvPr id="200713" name="Text Box 9"/>
            <p:cNvSpPr txBox="1">
              <a:spLocks noChangeArrowheads="1"/>
            </p:cNvSpPr>
            <p:nvPr/>
          </p:nvSpPr>
          <p:spPr bwMode="auto">
            <a:xfrm>
              <a:off x="4464" y="2880"/>
              <a:ext cx="432" cy="442"/>
            </a:xfrm>
            <a:prstGeom prst="rect">
              <a:avLst/>
            </a:prstGeom>
            <a:noFill/>
            <a:ln w="9525">
              <a:noFill/>
              <a:miter lim="800000"/>
              <a:headEnd/>
              <a:tailEnd/>
            </a:ln>
            <a:effectLst/>
          </p:spPr>
          <p:txBody>
            <a:bodyPr>
              <a:spAutoFit/>
            </a:bodyPr>
            <a:lstStyle/>
            <a:p>
              <a:pPr>
                <a:spcBef>
                  <a:spcPct val="50000"/>
                </a:spcBef>
              </a:pPr>
              <a:endParaRPr lang="zh-CN" altLang="zh-CN" sz="4000" b="1">
                <a:solidFill>
                  <a:srgbClr val="339966"/>
                </a:solidFill>
                <a:effectLst>
                  <a:outerShdw blurRad="38100" dist="38100" dir="2700000" algn="tl">
                    <a:srgbClr val="C0C0C0"/>
                  </a:outerShdw>
                </a:effectLst>
                <a:latin typeface="黑体" pitchFamily="49" charset="-122"/>
                <a:ea typeface="黑体" pitchFamily="49" charset="-122"/>
              </a:endParaRPr>
            </a:p>
          </p:txBody>
        </p:sp>
      </p:grpSp>
      <p:grpSp>
        <p:nvGrpSpPr>
          <p:cNvPr id="4" name="Group 10"/>
          <p:cNvGrpSpPr>
            <a:grpSpLocks/>
          </p:cNvGrpSpPr>
          <p:nvPr/>
        </p:nvGrpSpPr>
        <p:grpSpPr bwMode="auto">
          <a:xfrm>
            <a:off x="844580" y="1851240"/>
            <a:ext cx="3698875" cy="2162175"/>
            <a:chOff x="1051" y="1164"/>
            <a:chExt cx="2069" cy="1362"/>
          </a:xfrm>
        </p:grpSpPr>
        <p:sp>
          <p:nvSpPr>
            <p:cNvPr id="200715" name="Rectangle 11"/>
            <p:cNvSpPr>
              <a:spLocks noChangeAspect="1" noChangeArrowheads="1"/>
            </p:cNvSpPr>
            <p:nvPr/>
          </p:nvSpPr>
          <p:spPr bwMode="auto">
            <a:xfrm>
              <a:off x="1422" y="1164"/>
              <a:ext cx="1698" cy="1362"/>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just">
                <a:lnSpc>
                  <a:spcPct val="110000"/>
                </a:lnSpc>
                <a:spcBef>
                  <a:spcPct val="20000"/>
                </a:spcBef>
                <a:buFont typeface="Wingdings" pitchFamily="2" charset="2"/>
                <a:buChar char="§"/>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采用幽默的方式</a:t>
              </a:r>
            </a:p>
            <a:p>
              <a:pPr algn="just">
                <a:spcBef>
                  <a:spcPct val="20000"/>
                </a:spcBef>
                <a:buFont typeface="Wingdings" pitchFamily="2" charset="2"/>
                <a:buChar char="§"/>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用理想化的表达方式</a:t>
              </a:r>
            </a:p>
            <a:p>
              <a:pPr algn="just">
                <a:spcBef>
                  <a:spcPct val="20000"/>
                </a:spcBef>
                <a:buFont typeface="Wingdings" pitchFamily="2" charset="2"/>
                <a:buChar char="§"/>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要求他们协助</a:t>
              </a:r>
            </a:p>
            <a:p>
              <a:pPr algn="just">
                <a:spcBef>
                  <a:spcPct val="20000"/>
                </a:spcBef>
                <a:buFont typeface="Wingdings" pitchFamily="2" charset="2"/>
                <a:buNone/>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 表示重视</a:t>
              </a:r>
            </a:p>
          </p:txBody>
        </p:sp>
        <p:sp>
          <p:nvSpPr>
            <p:cNvPr id="200716" name="Text Box 12"/>
            <p:cNvSpPr txBox="1">
              <a:spLocks noChangeArrowheads="1"/>
            </p:cNvSpPr>
            <p:nvPr/>
          </p:nvSpPr>
          <p:spPr bwMode="auto">
            <a:xfrm>
              <a:off x="1051" y="1584"/>
              <a:ext cx="341" cy="576"/>
            </a:xfrm>
            <a:prstGeom prst="rect">
              <a:avLst/>
            </a:prstGeom>
            <a:noFill/>
            <a:ln w="9525">
              <a:noFill/>
              <a:miter lim="800000"/>
              <a:headEnd/>
              <a:tailEnd/>
            </a:ln>
            <a:effectLst/>
          </p:spPr>
          <p:txBody>
            <a:bodyPr vert="eaVert">
              <a:spAutoFit/>
            </a:bodyPr>
            <a:lstStyle/>
            <a:p>
              <a:pPr>
                <a:spcBef>
                  <a:spcPct val="50000"/>
                </a:spcBef>
              </a:pPr>
              <a:endParaRPr lang="zh-CN" altLang="zh-CN" sz="2800" b="1">
                <a:effectLst>
                  <a:outerShdw blurRad="38100" dist="38100" dir="2700000" algn="tl">
                    <a:srgbClr val="C0C0C0"/>
                  </a:outerShdw>
                </a:effectLst>
                <a:latin typeface="黑体" pitchFamily="49" charset="-122"/>
                <a:ea typeface="黑体" pitchFamily="49" charset="-122"/>
              </a:endParaRPr>
            </a:p>
          </p:txBody>
        </p:sp>
        <p:sp>
          <p:nvSpPr>
            <p:cNvPr id="200717" name="Text Box 13"/>
            <p:cNvSpPr txBox="1">
              <a:spLocks noChangeArrowheads="1"/>
            </p:cNvSpPr>
            <p:nvPr/>
          </p:nvSpPr>
          <p:spPr bwMode="auto">
            <a:xfrm>
              <a:off x="1056" y="1584"/>
              <a:ext cx="288" cy="442"/>
            </a:xfrm>
            <a:prstGeom prst="rect">
              <a:avLst/>
            </a:prstGeom>
            <a:noFill/>
            <a:ln w="9525">
              <a:noFill/>
              <a:miter lim="800000"/>
              <a:headEnd/>
              <a:tailEnd/>
            </a:ln>
            <a:effectLst/>
          </p:spPr>
          <p:txBody>
            <a:bodyPr>
              <a:spAutoFit/>
            </a:bodyPr>
            <a:lstStyle/>
            <a:p>
              <a:pPr>
                <a:spcBef>
                  <a:spcPct val="50000"/>
                </a:spcBef>
              </a:pPr>
              <a:endParaRPr lang="zh-CN" altLang="zh-CN" sz="4000" b="1">
                <a:solidFill>
                  <a:srgbClr val="990033"/>
                </a:solidFill>
                <a:effectLst>
                  <a:outerShdw blurRad="38100" dist="38100" dir="2700000" algn="tl">
                    <a:srgbClr val="C0C0C0"/>
                  </a:outerShdw>
                </a:effectLst>
                <a:latin typeface="黑体" pitchFamily="49" charset="-122"/>
                <a:ea typeface="黑体" pitchFamily="49" charset="-122"/>
              </a:endParaRPr>
            </a:p>
          </p:txBody>
        </p:sp>
      </p:grpSp>
      <p:grpSp>
        <p:nvGrpSpPr>
          <p:cNvPr id="5" name="Group 14"/>
          <p:cNvGrpSpPr>
            <a:grpSpLocks/>
          </p:cNvGrpSpPr>
          <p:nvPr/>
        </p:nvGrpSpPr>
        <p:grpSpPr bwMode="auto">
          <a:xfrm>
            <a:off x="4572030" y="1844890"/>
            <a:ext cx="3979863" cy="2162175"/>
            <a:chOff x="2622" y="1164"/>
            <a:chExt cx="2226" cy="1362"/>
          </a:xfrm>
        </p:grpSpPr>
        <p:sp>
          <p:nvSpPr>
            <p:cNvPr id="200719" name="Rectangle 15"/>
            <p:cNvSpPr>
              <a:spLocks noChangeAspect="1" noChangeArrowheads="1"/>
            </p:cNvSpPr>
            <p:nvPr/>
          </p:nvSpPr>
          <p:spPr bwMode="auto">
            <a:xfrm>
              <a:off x="2622" y="1164"/>
              <a:ext cx="1698" cy="1362"/>
            </a:xfrm>
            <a:prstGeom prst="rect">
              <a:avLst/>
            </a:prstGeom>
            <a:solidFill>
              <a:srgbClr val="009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99FF"/>
              </a:extrusionClr>
            </a:sp3d>
          </p:spPr>
          <p:txBody>
            <a:bodyPr wrap="none" anchor="ctr">
              <a:flatTx/>
            </a:bodyPr>
            <a:lstStyle/>
            <a:p>
              <a:pPr algn="just">
                <a:spcBef>
                  <a:spcPct val="20000"/>
                </a:spcBef>
                <a:buFont typeface="Wingdings" pitchFamily="2" charset="2"/>
                <a:buChar char="§"/>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运用逻辑与结构</a:t>
              </a:r>
            </a:p>
            <a:p>
              <a:pPr algn="just">
                <a:spcBef>
                  <a:spcPct val="20000"/>
                </a:spcBef>
                <a:buFont typeface="Wingdings" pitchFamily="2" charset="2"/>
                <a:buChar char="§"/>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找出新旧事物的关联</a:t>
              </a:r>
            </a:p>
            <a:p>
              <a:pPr algn="just">
                <a:spcBef>
                  <a:spcPct val="20000"/>
                </a:spcBef>
                <a:buFont typeface="Wingdings" pitchFamily="2" charset="2"/>
                <a:buChar char="§"/>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提供分析的机会</a:t>
              </a:r>
            </a:p>
            <a:p>
              <a:pPr algn="just">
                <a:spcBef>
                  <a:spcPct val="20000"/>
                </a:spcBef>
                <a:buFont typeface="Wingdings" pitchFamily="2" charset="2"/>
                <a:buChar char="§"/>
              </a:pPr>
              <a:r>
                <a:rPr lang="zh-CN" altLang="en-US" b="1">
                  <a:solidFill>
                    <a:schemeClr val="bg1"/>
                  </a:solidFill>
                  <a:effectLst>
                    <a:outerShdw blurRad="38100" dist="38100" dir="2700000" algn="tl">
                      <a:srgbClr val="000000"/>
                    </a:outerShdw>
                  </a:effectLst>
                  <a:latin typeface="黑体" pitchFamily="49" charset="-122"/>
                  <a:ea typeface="黑体" pitchFamily="49" charset="-122"/>
                </a:rPr>
                <a:t>提出低风险的构想</a:t>
              </a:r>
            </a:p>
          </p:txBody>
        </p:sp>
        <p:sp>
          <p:nvSpPr>
            <p:cNvPr id="200720" name="Text Box 16"/>
            <p:cNvSpPr txBox="1">
              <a:spLocks noChangeArrowheads="1"/>
            </p:cNvSpPr>
            <p:nvPr/>
          </p:nvSpPr>
          <p:spPr bwMode="auto">
            <a:xfrm>
              <a:off x="4416" y="1536"/>
              <a:ext cx="432" cy="442"/>
            </a:xfrm>
            <a:prstGeom prst="rect">
              <a:avLst/>
            </a:prstGeom>
            <a:noFill/>
            <a:ln w="9525">
              <a:noFill/>
              <a:miter lim="800000"/>
              <a:headEnd/>
              <a:tailEnd/>
            </a:ln>
            <a:effectLst/>
          </p:spPr>
          <p:txBody>
            <a:bodyPr>
              <a:spAutoFit/>
            </a:bodyPr>
            <a:lstStyle/>
            <a:p>
              <a:pPr>
                <a:spcBef>
                  <a:spcPct val="50000"/>
                </a:spcBef>
              </a:pPr>
              <a:endParaRPr lang="zh-CN" altLang="zh-CN" sz="4000" b="1">
                <a:solidFill>
                  <a:srgbClr val="333399"/>
                </a:solidFill>
                <a:effectLst>
                  <a:outerShdw blurRad="38100" dist="38100" dir="2700000" algn="tl">
                    <a:srgbClr val="C0C0C0"/>
                  </a:outerShdw>
                </a:effectLst>
                <a:latin typeface="黑体" pitchFamily="49" charset="-122"/>
                <a:ea typeface="黑体" pitchFamily="49" charset="-122"/>
              </a:endParaRPr>
            </a:p>
          </p:txBody>
        </p:sp>
      </p:grpSp>
      <p:sp>
        <p:nvSpPr>
          <p:cNvPr id="200724" name="Rectangle 20"/>
          <p:cNvSpPr>
            <a:spLocks noGrp="1" noChangeArrowheads="1"/>
          </p:cNvSpPr>
          <p:nvPr>
            <p:ph type="title"/>
          </p:nvPr>
        </p:nvSpPr>
        <p:spPr>
          <a:xfrm>
            <a:off x="1096595" y="91493"/>
            <a:ext cx="4267200" cy="914400"/>
          </a:xfrm>
          <a:noFill/>
          <a:ln/>
        </p:spPr>
        <p:txBody>
          <a:bodyPr/>
          <a:lstStyle/>
          <a:p>
            <a:pPr>
              <a:defRPr/>
            </a:pPr>
            <a:r>
              <a:rPr lang="en-US" altLang="zh-CN" sz="3600" kern="1200" dirty="0" smtClean="0">
                <a:effectLst>
                  <a:outerShdw blurRad="38100" dist="38100" dir="2700000" algn="tl">
                    <a:srgbClr val="C0C0C0"/>
                  </a:outerShdw>
                </a:effectLst>
                <a:latin typeface="宋体" pitchFamily="2" charset="-122"/>
                <a:ea typeface="宋体" pitchFamily="2" charset="-122"/>
              </a:rPr>
              <a:t>FPA®</a:t>
            </a:r>
            <a:r>
              <a:rPr lang="zh-CN" altLang="en-US" sz="3600" kern="1200" dirty="0" smtClean="0">
                <a:effectLst>
                  <a:outerShdw blurRad="38100" dist="38100" dir="2700000" algn="tl">
                    <a:srgbClr val="C0C0C0"/>
                  </a:outerShdw>
                </a:effectLst>
                <a:latin typeface="宋体" pitchFamily="2" charset="-122"/>
                <a:ea typeface="宋体" pitchFamily="2" charset="-122"/>
              </a:rPr>
              <a:t>沟通</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ChangeArrowheads="1"/>
          </p:cNvSpPr>
          <p:nvPr/>
        </p:nvSpPr>
        <p:spPr bwMode="auto">
          <a:xfrm>
            <a:off x="882995" y="909638"/>
            <a:ext cx="2741456" cy="800219"/>
          </a:xfrm>
          <a:prstGeom prst="rect">
            <a:avLst/>
          </a:prstGeom>
          <a:noFill/>
          <a:ln w="9525">
            <a:noFill/>
            <a:miter lim="800000"/>
            <a:headEnd/>
            <a:tailEnd/>
          </a:ln>
          <a:effectLst/>
        </p:spPr>
        <p:txBody>
          <a:bodyPr wrap="none">
            <a:spAutoFit/>
          </a:bodyPr>
          <a:lstStyle/>
          <a:p>
            <a:r>
              <a:rPr lang="zh-CN" altLang="en-US" b="1" dirty="0">
                <a:solidFill>
                  <a:schemeClr val="tx2"/>
                </a:solidFill>
                <a:latin typeface="Arial Narrow" pitchFamily="34" charset="0"/>
                <a:ea typeface="黑体" pitchFamily="49" charset="-122"/>
              </a:rPr>
              <a:t>如何影响各种性格的上司</a:t>
            </a:r>
          </a:p>
          <a:p>
            <a:endParaRPr lang="en-US" altLang="zh-CN" sz="2800" b="1" dirty="0">
              <a:solidFill>
                <a:schemeClr val="tx2"/>
              </a:solidFill>
              <a:latin typeface="Arial Narrow" pitchFamily="34" charset="0"/>
              <a:ea typeface="黑体" pitchFamily="49" charset="-122"/>
            </a:endParaRPr>
          </a:p>
        </p:txBody>
      </p:sp>
      <p:grpSp>
        <p:nvGrpSpPr>
          <p:cNvPr id="2" name="Group 4"/>
          <p:cNvGrpSpPr>
            <a:grpSpLocks/>
          </p:cNvGrpSpPr>
          <p:nvPr/>
        </p:nvGrpSpPr>
        <p:grpSpPr bwMode="auto">
          <a:xfrm>
            <a:off x="893233" y="4018783"/>
            <a:ext cx="3276600" cy="2162175"/>
            <a:chOff x="576" y="2526"/>
            <a:chExt cx="2064" cy="1362"/>
          </a:xfrm>
        </p:grpSpPr>
        <p:sp>
          <p:nvSpPr>
            <p:cNvPr id="201733" name="Rectangle 5"/>
            <p:cNvSpPr>
              <a:spLocks noChangeAspect="1" noChangeArrowheads="1"/>
            </p:cNvSpPr>
            <p:nvPr/>
          </p:nvSpPr>
          <p:spPr bwMode="auto">
            <a:xfrm>
              <a:off x="942" y="2526"/>
              <a:ext cx="1698" cy="1362"/>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pPr algn="ctr">
                <a:lnSpc>
                  <a:spcPct val="110000"/>
                </a:lnSpc>
                <a:spcBef>
                  <a:spcPct val="20000"/>
                </a:spcBef>
                <a:buFont typeface="Wingdings" pitchFamily="2" charset="2"/>
                <a:buChar char="§"/>
              </a:pPr>
              <a:r>
                <a:rPr lang="zh-CN" altLang="en-US" sz="3200">
                  <a:solidFill>
                    <a:schemeClr val="bg1"/>
                  </a:solidFill>
                  <a:effectLst>
                    <a:outerShdw blurRad="38100" dist="38100" dir="2700000" algn="tl">
                      <a:srgbClr val="000000"/>
                    </a:outerShdw>
                  </a:effectLst>
                  <a:latin typeface="黑体" pitchFamily="49" charset="-122"/>
                  <a:ea typeface="黑体" pitchFamily="49" charset="-122"/>
                </a:rPr>
                <a:t>迅速反应</a:t>
              </a:r>
            </a:p>
            <a:p>
              <a:pPr algn="ctr">
                <a:lnSpc>
                  <a:spcPct val="110000"/>
                </a:lnSpc>
                <a:spcBef>
                  <a:spcPct val="20000"/>
                </a:spcBef>
                <a:buFont typeface="Wingdings" pitchFamily="2" charset="2"/>
                <a:buChar char="§"/>
              </a:pPr>
              <a:r>
                <a:rPr lang="zh-CN" altLang="en-US" sz="3200">
                  <a:solidFill>
                    <a:schemeClr val="bg1"/>
                  </a:solidFill>
                  <a:effectLst>
                    <a:outerShdw blurRad="38100" dist="38100" dir="2700000" algn="tl">
                      <a:srgbClr val="000000"/>
                    </a:outerShdw>
                  </a:effectLst>
                  <a:latin typeface="黑体" pitchFamily="49" charset="-122"/>
                  <a:ea typeface="黑体" pitchFamily="49" charset="-122"/>
                </a:rPr>
                <a:t>独立作业</a:t>
              </a:r>
            </a:p>
            <a:p>
              <a:pPr algn="ctr">
                <a:lnSpc>
                  <a:spcPct val="110000"/>
                </a:lnSpc>
                <a:spcBef>
                  <a:spcPct val="20000"/>
                </a:spcBef>
                <a:buFont typeface="Wingdings" pitchFamily="2" charset="2"/>
                <a:buChar char="§"/>
              </a:pPr>
              <a:r>
                <a:rPr lang="zh-CN" altLang="en-US" sz="3200">
                  <a:solidFill>
                    <a:schemeClr val="bg1"/>
                  </a:solidFill>
                  <a:effectLst>
                    <a:outerShdw blurRad="38100" dist="38100" dir="2700000" algn="tl">
                      <a:srgbClr val="000000"/>
                    </a:outerShdw>
                  </a:effectLst>
                  <a:latin typeface="黑体" pitchFamily="49" charset="-122"/>
                  <a:ea typeface="黑体" pitchFamily="49" charset="-122"/>
                </a:rPr>
                <a:t>直接了当</a:t>
              </a:r>
            </a:p>
          </p:txBody>
        </p:sp>
        <p:sp>
          <p:nvSpPr>
            <p:cNvPr id="201734" name="Text Box 6"/>
            <p:cNvSpPr txBox="1">
              <a:spLocks noChangeArrowheads="1"/>
            </p:cNvSpPr>
            <p:nvPr/>
          </p:nvSpPr>
          <p:spPr bwMode="auto">
            <a:xfrm>
              <a:off x="576" y="2976"/>
              <a:ext cx="288" cy="519"/>
            </a:xfrm>
            <a:prstGeom prst="rect">
              <a:avLst/>
            </a:prstGeom>
            <a:noFill/>
            <a:ln w="9525">
              <a:noFill/>
              <a:miter lim="800000"/>
              <a:headEnd/>
              <a:tailEnd/>
            </a:ln>
            <a:effectLst/>
          </p:spPr>
          <p:txBody>
            <a:bodyPr>
              <a:spAutoFit/>
            </a:bodyPr>
            <a:lstStyle/>
            <a:p>
              <a:pPr>
                <a:spcBef>
                  <a:spcPct val="50000"/>
                </a:spcBef>
              </a:pPr>
              <a:endParaRPr lang="zh-CN" altLang="zh-CN" sz="4800">
                <a:solidFill>
                  <a:srgbClr val="F08F00"/>
                </a:solidFill>
                <a:effectLst>
                  <a:outerShdw blurRad="38100" dist="38100" dir="2700000" algn="tl">
                    <a:srgbClr val="C0C0C0"/>
                  </a:outerShdw>
                </a:effectLst>
                <a:latin typeface="黑体" pitchFamily="49" charset="-122"/>
                <a:ea typeface="黑体" pitchFamily="49" charset="-122"/>
              </a:endParaRPr>
            </a:p>
          </p:txBody>
        </p:sp>
      </p:grpSp>
      <p:grpSp>
        <p:nvGrpSpPr>
          <p:cNvPr id="3" name="Group 22"/>
          <p:cNvGrpSpPr>
            <a:grpSpLocks/>
          </p:cNvGrpSpPr>
          <p:nvPr/>
        </p:nvGrpSpPr>
        <p:grpSpPr bwMode="auto">
          <a:xfrm>
            <a:off x="4180945" y="4052120"/>
            <a:ext cx="3614738" cy="2162175"/>
            <a:chOff x="2316" y="2478"/>
            <a:chExt cx="2277" cy="1362"/>
          </a:xfrm>
        </p:grpSpPr>
        <p:sp>
          <p:nvSpPr>
            <p:cNvPr id="201736" name="Rectangle 8"/>
            <p:cNvSpPr>
              <a:spLocks noChangeAspect="1" noChangeArrowheads="1"/>
            </p:cNvSpPr>
            <p:nvPr/>
          </p:nvSpPr>
          <p:spPr bwMode="auto">
            <a:xfrm>
              <a:off x="2316" y="2478"/>
              <a:ext cx="1698" cy="1362"/>
            </a:xfrm>
            <a:prstGeom prst="rect">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p:spPr>
          <p:txBody>
            <a:bodyPr wrap="none" anchor="ctr">
              <a:flatTx/>
            </a:bodyPr>
            <a:lstStyle/>
            <a:p>
              <a:pPr marL="673100" indent="-101600">
                <a:lnSpc>
                  <a:spcPct val="110000"/>
                </a:lnSpc>
                <a:spcBef>
                  <a:spcPct val="20000"/>
                </a:spcBef>
                <a:buFont typeface="Wingdings" pitchFamily="2" charset="2"/>
                <a:buChar char="§"/>
              </a:pPr>
              <a:endParaRPr lang="en-US" altLang="zh-CN" sz="3200">
                <a:solidFill>
                  <a:schemeClr val="bg1"/>
                </a:solidFill>
                <a:effectLst>
                  <a:outerShdw blurRad="38100" dist="38100" dir="2700000" algn="tl">
                    <a:srgbClr val="000000"/>
                  </a:outerShdw>
                </a:effectLst>
                <a:latin typeface="黑体" pitchFamily="49" charset="-122"/>
                <a:ea typeface="黑体" pitchFamily="49" charset="-122"/>
              </a:endParaRPr>
            </a:p>
            <a:p>
              <a:pPr marL="673100" indent="-101600">
                <a:lnSpc>
                  <a:spcPct val="110000"/>
                </a:lnSpc>
                <a:spcBef>
                  <a:spcPct val="20000"/>
                </a:spcBef>
                <a:buFont typeface="Wingdings" pitchFamily="2" charset="2"/>
                <a:buChar char="§"/>
              </a:pPr>
              <a:r>
                <a:rPr lang="zh-CN" altLang="en-US" sz="3200">
                  <a:solidFill>
                    <a:schemeClr val="bg1"/>
                  </a:solidFill>
                  <a:effectLst>
                    <a:outerShdw blurRad="38100" dist="38100" dir="2700000" algn="tl">
                      <a:srgbClr val="000000"/>
                    </a:outerShdw>
                  </a:effectLst>
                  <a:latin typeface="黑体" pitchFamily="49" charset="-122"/>
                  <a:ea typeface="黑体" pitchFamily="49" charset="-122"/>
                </a:rPr>
                <a:t>表达忠诚</a:t>
              </a:r>
            </a:p>
            <a:p>
              <a:pPr marL="673100" indent="-101600">
                <a:spcBef>
                  <a:spcPct val="20000"/>
                </a:spcBef>
                <a:buFont typeface="Wingdings" pitchFamily="2" charset="2"/>
                <a:buChar char="§"/>
              </a:pPr>
              <a:r>
                <a:rPr lang="zh-CN" altLang="en-US" sz="3200">
                  <a:solidFill>
                    <a:schemeClr val="bg1"/>
                  </a:solidFill>
                  <a:effectLst>
                    <a:outerShdw blurRad="38100" dist="38100" dir="2700000" algn="tl">
                      <a:srgbClr val="000000"/>
                    </a:outerShdw>
                  </a:effectLst>
                  <a:latin typeface="黑体" pitchFamily="49" charset="-122"/>
                  <a:ea typeface="黑体" pitchFamily="49" charset="-122"/>
                </a:rPr>
                <a:t>态度真诚</a:t>
              </a:r>
            </a:p>
            <a:p>
              <a:pPr marL="673100" indent="-101600">
                <a:spcBef>
                  <a:spcPct val="20000"/>
                </a:spcBef>
                <a:buFont typeface="Wingdings" pitchFamily="2" charset="2"/>
                <a:buChar char="§"/>
              </a:pPr>
              <a:r>
                <a:rPr lang="zh-CN" altLang="en-US" sz="3200">
                  <a:solidFill>
                    <a:schemeClr val="bg1"/>
                  </a:solidFill>
                  <a:effectLst>
                    <a:outerShdw blurRad="38100" dist="38100" dir="2700000" algn="tl">
                      <a:srgbClr val="000000"/>
                    </a:outerShdw>
                  </a:effectLst>
                  <a:latin typeface="黑体" pitchFamily="49" charset="-122"/>
                  <a:ea typeface="黑体" pitchFamily="49" charset="-122"/>
                </a:rPr>
                <a:t>处事技巧</a:t>
              </a:r>
            </a:p>
            <a:p>
              <a:pPr marL="673100" indent="-101600">
                <a:lnSpc>
                  <a:spcPct val="110000"/>
                </a:lnSpc>
                <a:spcBef>
                  <a:spcPct val="20000"/>
                </a:spcBef>
                <a:buFont typeface="Wingdings" pitchFamily="2" charset="2"/>
                <a:buChar char="§"/>
              </a:pPr>
              <a:endParaRPr lang="en-US" altLang="zh-CN" sz="3200">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201737" name="Text Box 9"/>
            <p:cNvSpPr txBox="1">
              <a:spLocks noChangeArrowheads="1"/>
            </p:cNvSpPr>
            <p:nvPr/>
          </p:nvSpPr>
          <p:spPr bwMode="auto">
            <a:xfrm>
              <a:off x="4161" y="2811"/>
              <a:ext cx="432" cy="519"/>
            </a:xfrm>
            <a:prstGeom prst="rect">
              <a:avLst/>
            </a:prstGeom>
            <a:noFill/>
            <a:ln w="9525">
              <a:noFill/>
              <a:miter lim="800000"/>
              <a:headEnd/>
              <a:tailEnd/>
            </a:ln>
            <a:effectLst/>
          </p:spPr>
          <p:txBody>
            <a:bodyPr>
              <a:spAutoFit/>
            </a:bodyPr>
            <a:lstStyle/>
            <a:p>
              <a:pPr>
                <a:spcBef>
                  <a:spcPct val="50000"/>
                </a:spcBef>
              </a:pPr>
              <a:endParaRPr lang="zh-CN" altLang="zh-CN" sz="4800">
                <a:solidFill>
                  <a:srgbClr val="339966"/>
                </a:solidFill>
                <a:effectLst>
                  <a:outerShdw blurRad="38100" dist="38100" dir="2700000" algn="tl">
                    <a:srgbClr val="C0C0C0"/>
                  </a:outerShdw>
                </a:effectLst>
                <a:latin typeface="黑体" pitchFamily="49" charset="-122"/>
                <a:ea typeface="黑体" pitchFamily="49" charset="-122"/>
              </a:endParaRPr>
            </a:p>
          </p:txBody>
        </p:sp>
      </p:grpSp>
      <p:grpSp>
        <p:nvGrpSpPr>
          <p:cNvPr id="4" name="Group 10"/>
          <p:cNvGrpSpPr>
            <a:grpSpLocks/>
          </p:cNvGrpSpPr>
          <p:nvPr/>
        </p:nvGrpSpPr>
        <p:grpSpPr bwMode="auto">
          <a:xfrm>
            <a:off x="709083" y="1856608"/>
            <a:ext cx="3476625" cy="2162175"/>
            <a:chOff x="930" y="1164"/>
            <a:chExt cx="2190" cy="1362"/>
          </a:xfrm>
        </p:grpSpPr>
        <p:sp>
          <p:nvSpPr>
            <p:cNvPr id="201739" name="Rectangle 11"/>
            <p:cNvSpPr>
              <a:spLocks noChangeAspect="1" noChangeArrowheads="1"/>
            </p:cNvSpPr>
            <p:nvPr/>
          </p:nvSpPr>
          <p:spPr bwMode="auto">
            <a:xfrm>
              <a:off x="1422" y="1164"/>
              <a:ext cx="1698" cy="1362"/>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lnSpc>
                  <a:spcPct val="110000"/>
                </a:lnSpc>
                <a:spcBef>
                  <a:spcPct val="20000"/>
                </a:spcBef>
                <a:buFont typeface="Wingdings" pitchFamily="2" charset="2"/>
                <a:buChar char="§"/>
              </a:pPr>
              <a:r>
                <a:rPr lang="zh-CN" altLang="en-US" sz="3200">
                  <a:solidFill>
                    <a:schemeClr val="bg1"/>
                  </a:solidFill>
                  <a:effectLst>
                    <a:outerShdw blurRad="38100" dist="38100" dir="2700000" algn="tl">
                      <a:srgbClr val="000000"/>
                    </a:outerShdw>
                  </a:effectLst>
                  <a:latin typeface="黑体" pitchFamily="49" charset="-122"/>
                  <a:ea typeface="黑体" pitchFamily="49" charset="-122"/>
                </a:rPr>
                <a:t>善于交际 </a:t>
              </a:r>
            </a:p>
            <a:p>
              <a:pPr algn="ctr">
                <a:lnSpc>
                  <a:spcPct val="110000"/>
                </a:lnSpc>
                <a:spcBef>
                  <a:spcPct val="20000"/>
                </a:spcBef>
                <a:buFont typeface="Wingdings" pitchFamily="2" charset="2"/>
                <a:buChar char="§"/>
              </a:pPr>
              <a:r>
                <a:rPr lang="zh-CN" altLang="en-US" sz="3200">
                  <a:solidFill>
                    <a:schemeClr val="bg1"/>
                  </a:solidFill>
                  <a:effectLst>
                    <a:outerShdw blurRad="38100" dist="38100" dir="2700000" algn="tl">
                      <a:srgbClr val="000000"/>
                    </a:outerShdw>
                  </a:effectLst>
                  <a:latin typeface="黑体" pitchFamily="49" charset="-122"/>
                  <a:ea typeface="黑体" pitchFamily="49" charset="-122"/>
                </a:rPr>
                <a:t>精通世故 </a:t>
              </a:r>
            </a:p>
            <a:p>
              <a:pPr algn="ctr">
                <a:lnSpc>
                  <a:spcPct val="110000"/>
                </a:lnSpc>
                <a:spcBef>
                  <a:spcPct val="20000"/>
                </a:spcBef>
                <a:buFont typeface="Wingdings" pitchFamily="2" charset="2"/>
                <a:buChar char="§"/>
              </a:pPr>
              <a:r>
                <a:rPr lang="zh-CN" altLang="en-US" sz="3200">
                  <a:solidFill>
                    <a:schemeClr val="bg1"/>
                  </a:solidFill>
                  <a:effectLst>
                    <a:outerShdw blurRad="38100" dist="38100" dir="2700000" algn="tl">
                      <a:srgbClr val="000000"/>
                    </a:outerShdw>
                  </a:effectLst>
                  <a:latin typeface="黑体" pitchFamily="49" charset="-122"/>
                  <a:ea typeface="黑体" pitchFamily="49" charset="-122"/>
                </a:rPr>
                <a:t>团队为重</a:t>
              </a:r>
            </a:p>
          </p:txBody>
        </p:sp>
        <p:sp>
          <p:nvSpPr>
            <p:cNvPr id="201740" name="Text Box 12"/>
            <p:cNvSpPr txBox="1">
              <a:spLocks noChangeArrowheads="1"/>
            </p:cNvSpPr>
            <p:nvPr/>
          </p:nvSpPr>
          <p:spPr bwMode="auto">
            <a:xfrm>
              <a:off x="930" y="1584"/>
              <a:ext cx="462" cy="576"/>
            </a:xfrm>
            <a:prstGeom prst="rect">
              <a:avLst/>
            </a:prstGeom>
            <a:noFill/>
            <a:ln w="9525">
              <a:noFill/>
              <a:miter lim="800000"/>
              <a:headEnd/>
              <a:tailEnd/>
            </a:ln>
            <a:effectLst/>
          </p:spPr>
          <p:txBody>
            <a:bodyPr vert="eaVert">
              <a:spAutoFit/>
            </a:bodyPr>
            <a:lstStyle/>
            <a:p>
              <a:pPr algn="ctr">
                <a:spcBef>
                  <a:spcPct val="50000"/>
                </a:spcBef>
              </a:pPr>
              <a:endParaRPr lang="zh-CN" altLang="zh-CN" sz="3600">
                <a:effectLst>
                  <a:outerShdw blurRad="38100" dist="38100" dir="2700000" algn="tl">
                    <a:srgbClr val="C0C0C0"/>
                  </a:outerShdw>
                </a:effectLst>
                <a:latin typeface="黑体" pitchFamily="49" charset="-122"/>
                <a:ea typeface="黑体" pitchFamily="49" charset="-122"/>
              </a:endParaRPr>
            </a:p>
          </p:txBody>
        </p:sp>
        <p:sp>
          <p:nvSpPr>
            <p:cNvPr id="201741" name="Text Box 13"/>
            <p:cNvSpPr txBox="1">
              <a:spLocks noChangeArrowheads="1"/>
            </p:cNvSpPr>
            <p:nvPr/>
          </p:nvSpPr>
          <p:spPr bwMode="auto">
            <a:xfrm>
              <a:off x="1056" y="1584"/>
              <a:ext cx="288" cy="519"/>
            </a:xfrm>
            <a:prstGeom prst="rect">
              <a:avLst/>
            </a:prstGeom>
            <a:noFill/>
            <a:ln w="9525">
              <a:noFill/>
              <a:miter lim="800000"/>
              <a:headEnd/>
              <a:tailEnd/>
            </a:ln>
            <a:effectLst/>
          </p:spPr>
          <p:txBody>
            <a:bodyPr>
              <a:spAutoFit/>
            </a:bodyPr>
            <a:lstStyle/>
            <a:p>
              <a:pPr algn="ctr">
                <a:spcBef>
                  <a:spcPct val="50000"/>
                </a:spcBef>
              </a:pPr>
              <a:endParaRPr lang="zh-CN" altLang="zh-CN" sz="4800">
                <a:solidFill>
                  <a:srgbClr val="990033"/>
                </a:solidFill>
                <a:effectLst>
                  <a:outerShdw blurRad="38100" dist="38100" dir="2700000" algn="tl">
                    <a:srgbClr val="C0C0C0"/>
                  </a:outerShdw>
                </a:effectLst>
                <a:latin typeface="黑体" pitchFamily="49" charset="-122"/>
                <a:ea typeface="黑体" pitchFamily="49" charset="-122"/>
              </a:endParaRPr>
            </a:p>
          </p:txBody>
        </p:sp>
      </p:grpSp>
      <p:grpSp>
        <p:nvGrpSpPr>
          <p:cNvPr id="5" name="Group 14"/>
          <p:cNvGrpSpPr>
            <a:grpSpLocks/>
          </p:cNvGrpSpPr>
          <p:nvPr/>
        </p:nvGrpSpPr>
        <p:grpSpPr bwMode="auto">
          <a:xfrm>
            <a:off x="4185708" y="1856608"/>
            <a:ext cx="3533775" cy="2162175"/>
            <a:chOff x="2622" y="1164"/>
            <a:chExt cx="2226" cy="1362"/>
          </a:xfrm>
        </p:grpSpPr>
        <p:sp>
          <p:nvSpPr>
            <p:cNvPr id="201743" name="Rectangle 15"/>
            <p:cNvSpPr>
              <a:spLocks noChangeAspect="1" noChangeArrowheads="1"/>
            </p:cNvSpPr>
            <p:nvPr/>
          </p:nvSpPr>
          <p:spPr bwMode="auto">
            <a:xfrm>
              <a:off x="2622" y="1164"/>
              <a:ext cx="1698" cy="1362"/>
            </a:xfrm>
            <a:prstGeom prst="rect">
              <a:avLst/>
            </a:prstGeom>
            <a:solidFill>
              <a:srgbClr val="009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99FF"/>
              </a:extrusionClr>
            </a:sp3d>
          </p:spPr>
          <p:txBody>
            <a:bodyPr wrap="none" anchor="ctr">
              <a:flatTx/>
            </a:bodyPr>
            <a:lstStyle/>
            <a:p>
              <a:pPr algn="ctr">
                <a:spcBef>
                  <a:spcPct val="20000"/>
                </a:spcBef>
                <a:buFont typeface="Wingdings" pitchFamily="2" charset="2"/>
                <a:buChar char="§"/>
              </a:pPr>
              <a:r>
                <a:rPr lang="zh-CN" altLang="en-US" sz="3200">
                  <a:solidFill>
                    <a:schemeClr val="bg1"/>
                  </a:solidFill>
                  <a:effectLst>
                    <a:outerShdw blurRad="38100" dist="38100" dir="2700000" algn="tl">
                      <a:srgbClr val="000000"/>
                    </a:outerShdw>
                  </a:effectLst>
                  <a:latin typeface="黑体" pitchFamily="49" charset="-122"/>
                  <a:ea typeface="黑体" pitchFamily="49" charset="-122"/>
                </a:rPr>
                <a:t>遵循规章 </a:t>
              </a:r>
            </a:p>
            <a:p>
              <a:pPr algn="ctr">
                <a:spcBef>
                  <a:spcPct val="20000"/>
                </a:spcBef>
                <a:buFont typeface="Wingdings" pitchFamily="2" charset="2"/>
                <a:buChar char="§"/>
              </a:pPr>
              <a:r>
                <a:rPr lang="zh-CN" altLang="en-US" sz="3200">
                  <a:solidFill>
                    <a:schemeClr val="bg1"/>
                  </a:solidFill>
                  <a:effectLst>
                    <a:outerShdw blurRad="38100" dist="38100" dir="2700000" algn="tl">
                      <a:srgbClr val="000000"/>
                    </a:outerShdw>
                  </a:effectLst>
                  <a:latin typeface="黑体" pitchFamily="49" charset="-122"/>
                  <a:ea typeface="黑体" pitchFamily="49" charset="-122"/>
                </a:rPr>
                <a:t>讲求逻辑 </a:t>
              </a:r>
            </a:p>
            <a:p>
              <a:pPr algn="ctr">
                <a:spcBef>
                  <a:spcPct val="20000"/>
                </a:spcBef>
                <a:buFont typeface="Wingdings" pitchFamily="2" charset="2"/>
                <a:buChar char="§"/>
              </a:pPr>
              <a:r>
                <a:rPr lang="zh-CN" altLang="en-US" sz="3200">
                  <a:solidFill>
                    <a:schemeClr val="bg1"/>
                  </a:solidFill>
                  <a:effectLst>
                    <a:outerShdw blurRad="38100" dist="38100" dir="2700000" algn="tl">
                      <a:srgbClr val="000000"/>
                    </a:outerShdw>
                  </a:effectLst>
                  <a:latin typeface="黑体" pitchFamily="49" charset="-122"/>
                  <a:ea typeface="黑体" pitchFamily="49" charset="-122"/>
                </a:rPr>
                <a:t>专心一致</a:t>
              </a:r>
            </a:p>
          </p:txBody>
        </p:sp>
        <p:sp>
          <p:nvSpPr>
            <p:cNvPr id="201744" name="Text Box 16"/>
            <p:cNvSpPr txBox="1">
              <a:spLocks noChangeArrowheads="1"/>
            </p:cNvSpPr>
            <p:nvPr/>
          </p:nvSpPr>
          <p:spPr bwMode="auto">
            <a:xfrm>
              <a:off x="4416" y="1536"/>
              <a:ext cx="432" cy="519"/>
            </a:xfrm>
            <a:prstGeom prst="rect">
              <a:avLst/>
            </a:prstGeom>
            <a:noFill/>
            <a:ln w="9525">
              <a:noFill/>
              <a:miter lim="800000"/>
              <a:headEnd/>
              <a:tailEnd/>
            </a:ln>
            <a:effectLst/>
          </p:spPr>
          <p:txBody>
            <a:bodyPr>
              <a:spAutoFit/>
            </a:bodyPr>
            <a:lstStyle/>
            <a:p>
              <a:pPr>
                <a:spcBef>
                  <a:spcPct val="50000"/>
                </a:spcBef>
              </a:pPr>
              <a:endParaRPr lang="zh-CN" altLang="zh-CN" sz="4800">
                <a:solidFill>
                  <a:srgbClr val="333399"/>
                </a:solidFill>
                <a:effectLst>
                  <a:outerShdw blurRad="38100" dist="38100" dir="2700000" algn="tl">
                    <a:srgbClr val="C0C0C0"/>
                  </a:outerShdw>
                </a:effectLst>
                <a:latin typeface="黑体" pitchFamily="49" charset="-122"/>
                <a:ea typeface="黑体" pitchFamily="49" charset="-122"/>
              </a:endParaRPr>
            </a:p>
          </p:txBody>
        </p:sp>
      </p:grpSp>
      <p:sp>
        <p:nvSpPr>
          <p:cNvPr id="201748" name="Rectangle 20"/>
          <p:cNvSpPr>
            <a:spLocks noGrp="1" noChangeArrowheads="1"/>
          </p:cNvSpPr>
          <p:nvPr>
            <p:ph type="title"/>
          </p:nvPr>
        </p:nvSpPr>
        <p:spPr>
          <a:xfrm>
            <a:off x="952845" y="138113"/>
            <a:ext cx="4267200" cy="914400"/>
          </a:xfrm>
          <a:noFill/>
          <a:ln/>
        </p:spPr>
        <p:txBody>
          <a:bodyPr/>
          <a:lstStyle/>
          <a:p>
            <a:pPr>
              <a:defRPr/>
            </a:pPr>
            <a:r>
              <a:rPr lang="en-US" altLang="zh-CN" sz="3600" kern="1200" dirty="0" smtClean="0">
                <a:effectLst>
                  <a:outerShdw blurRad="38100" dist="38100" dir="2700000" algn="tl">
                    <a:srgbClr val="C0C0C0"/>
                  </a:outerShdw>
                </a:effectLst>
                <a:latin typeface="宋体" pitchFamily="2" charset="-122"/>
                <a:ea typeface="宋体" pitchFamily="2" charset="-122"/>
              </a:rPr>
              <a:t>FPA®</a:t>
            </a:r>
            <a:r>
              <a:rPr lang="zh-CN" altLang="en-US" sz="3600" kern="1200" dirty="0" smtClean="0">
                <a:effectLst>
                  <a:outerShdw blurRad="38100" dist="38100" dir="2700000" algn="tl">
                    <a:srgbClr val="C0C0C0"/>
                  </a:outerShdw>
                </a:effectLst>
                <a:latin typeface="宋体" pitchFamily="2" charset="-122"/>
                <a:ea typeface="宋体" pitchFamily="2" charset="-122"/>
              </a:rPr>
              <a:t>管理</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down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trips(downLef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043785" y="188913"/>
            <a:ext cx="4267200" cy="914400"/>
          </a:xfrm>
        </p:spPr>
        <p:txBody>
          <a:bodyPr/>
          <a:lstStyle/>
          <a:p>
            <a:pPr>
              <a:defRPr/>
            </a:pPr>
            <a:r>
              <a:rPr lang="en-US" altLang="zh-CN" sz="3600" kern="1200" dirty="0" smtClean="0">
                <a:effectLst>
                  <a:outerShdw blurRad="38100" dist="38100" dir="2700000" algn="tl">
                    <a:srgbClr val="C0C0C0"/>
                  </a:outerShdw>
                </a:effectLst>
                <a:latin typeface="宋体" pitchFamily="2" charset="-122"/>
                <a:ea typeface="宋体" pitchFamily="2" charset="-122"/>
              </a:rPr>
              <a:t>FPA®</a:t>
            </a:r>
            <a:r>
              <a:rPr lang="zh-CN" altLang="en-US" sz="3600" kern="1200" dirty="0" smtClean="0">
                <a:effectLst>
                  <a:outerShdw blurRad="38100" dist="38100" dir="2700000" algn="tl">
                    <a:srgbClr val="C0C0C0"/>
                  </a:outerShdw>
                </a:effectLst>
                <a:latin typeface="宋体" pitchFamily="2" charset="-122"/>
                <a:ea typeface="宋体" pitchFamily="2" charset="-122"/>
              </a:rPr>
              <a:t>管理</a:t>
            </a:r>
          </a:p>
        </p:txBody>
      </p:sp>
      <p:sp>
        <p:nvSpPr>
          <p:cNvPr id="202755" name="Rectangle 3"/>
          <p:cNvSpPr>
            <a:spLocks noChangeArrowheads="1"/>
          </p:cNvSpPr>
          <p:nvPr/>
        </p:nvSpPr>
        <p:spPr bwMode="auto">
          <a:xfrm>
            <a:off x="1099746" y="908825"/>
            <a:ext cx="4264309" cy="369332"/>
          </a:xfrm>
          <a:prstGeom prst="rect">
            <a:avLst/>
          </a:prstGeom>
          <a:noFill/>
          <a:ln w="9525">
            <a:noFill/>
            <a:miter lim="800000"/>
            <a:headEnd/>
            <a:tailEnd/>
          </a:ln>
          <a:effectLst/>
        </p:spPr>
        <p:txBody>
          <a:bodyPr wrap="none">
            <a:spAutoFit/>
          </a:bodyPr>
          <a:lstStyle/>
          <a:p>
            <a:r>
              <a:rPr lang="zh-CN" altLang="en-US" b="1" dirty="0">
                <a:solidFill>
                  <a:schemeClr val="tx2"/>
                </a:solidFill>
                <a:latin typeface="Arial Narrow" pitchFamily="34" charset="0"/>
                <a:ea typeface="黑体" pitchFamily="49" charset="-122"/>
              </a:rPr>
              <a:t>增进管理能力</a:t>
            </a:r>
            <a:r>
              <a:rPr lang="en-US" altLang="zh-CN" b="1" dirty="0">
                <a:solidFill>
                  <a:schemeClr val="tx2"/>
                </a:solidFill>
                <a:latin typeface="Arial Narrow" pitchFamily="34" charset="0"/>
                <a:ea typeface="黑体" pitchFamily="49" charset="-122"/>
              </a:rPr>
              <a:t>, </a:t>
            </a:r>
            <a:r>
              <a:rPr lang="zh-CN" altLang="en-US" b="1" dirty="0">
                <a:solidFill>
                  <a:schemeClr val="tx2"/>
                </a:solidFill>
                <a:latin typeface="Arial Narrow" pitchFamily="34" charset="0"/>
                <a:ea typeface="黑体" pitchFamily="49" charset="-122"/>
              </a:rPr>
              <a:t>如何领导不同性格的部属</a:t>
            </a:r>
          </a:p>
        </p:txBody>
      </p:sp>
      <p:grpSp>
        <p:nvGrpSpPr>
          <p:cNvPr id="2" name="Group 4"/>
          <p:cNvGrpSpPr>
            <a:grpSpLocks/>
          </p:cNvGrpSpPr>
          <p:nvPr/>
        </p:nvGrpSpPr>
        <p:grpSpPr bwMode="auto">
          <a:xfrm>
            <a:off x="1052879" y="4106510"/>
            <a:ext cx="3505201" cy="2238375"/>
            <a:chOff x="576" y="2526"/>
            <a:chExt cx="2064" cy="1362"/>
          </a:xfrm>
        </p:grpSpPr>
        <p:sp>
          <p:nvSpPr>
            <p:cNvPr id="202757" name="Rectangle 5"/>
            <p:cNvSpPr>
              <a:spLocks noChangeAspect="1" noChangeArrowheads="1"/>
            </p:cNvSpPr>
            <p:nvPr/>
          </p:nvSpPr>
          <p:spPr bwMode="auto">
            <a:xfrm>
              <a:off x="942" y="2526"/>
              <a:ext cx="1698" cy="1362"/>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pPr>
                <a:lnSpc>
                  <a:spcPct val="110000"/>
                </a:lnSpc>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表现自信</a:t>
              </a:r>
            </a:p>
            <a:p>
              <a:pPr>
                <a:lnSpc>
                  <a:spcPct val="110000"/>
                </a:lnSpc>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在平等基础上争论</a:t>
              </a:r>
            </a:p>
            <a:p>
              <a:pPr>
                <a:lnSpc>
                  <a:spcPct val="110000"/>
                </a:lnSpc>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奖励成果</a:t>
              </a:r>
            </a:p>
            <a:p>
              <a:pPr>
                <a:lnSpc>
                  <a:spcPct val="110000"/>
                </a:lnSpc>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提供自主机会</a:t>
              </a:r>
            </a:p>
            <a:p>
              <a:pPr>
                <a:lnSpc>
                  <a:spcPct val="110000"/>
                </a:lnSpc>
                <a:spcBef>
                  <a:spcPct val="20000"/>
                </a:spcBef>
                <a:buFont typeface="Wingdings" pitchFamily="2" charset="2"/>
                <a:buNone/>
              </a:pPr>
              <a:endParaRPr lang="en-US" altLang="zh-CN" sz="2000" b="1">
                <a:solidFill>
                  <a:schemeClr val="bg1"/>
                </a:solidFill>
                <a:effectLst>
                  <a:outerShdw blurRad="38100" dist="38100" dir="2700000" algn="tl">
                    <a:srgbClr val="000000"/>
                  </a:outerShdw>
                </a:effectLst>
                <a:latin typeface="黑体" pitchFamily="49" charset="-122"/>
                <a:ea typeface="黑体" pitchFamily="49" charset="-122"/>
              </a:endParaRPr>
            </a:p>
          </p:txBody>
        </p:sp>
        <p:sp>
          <p:nvSpPr>
            <p:cNvPr id="202758" name="Text Box 6"/>
            <p:cNvSpPr txBox="1">
              <a:spLocks noChangeArrowheads="1"/>
            </p:cNvSpPr>
            <p:nvPr/>
          </p:nvSpPr>
          <p:spPr bwMode="auto">
            <a:xfrm>
              <a:off x="576" y="2976"/>
              <a:ext cx="288" cy="390"/>
            </a:xfrm>
            <a:prstGeom prst="rect">
              <a:avLst/>
            </a:prstGeom>
            <a:noFill/>
            <a:ln w="9525">
              <a:noFill/>
              <a:miter lim="800000"/>
              <a:headEnd/>
              <a:tailEnd/>
            </a:ln>
            <a:effectLst/>
          </p:spPr>
          <p:txBody>
            <a:bodyPr>
              <a:spAutoFit/>
            </a:bodyPr>
            <a:lstStyle/>
            <a:p>
              <a:pPr>
                <a:spcBef>
                  <a:spcPct val="50000"/>
                </a:spcBef>
              </a:pPr>
              <a:endParaRPr lang="zh-CN" altLang="zh-CN" sz="3600" b="1">
                <a:solidFill>
                  <a:srgbClr val="F08F00"/>
                </a:solidFill>
                <a:effectLst>
                  <a:outerShdw blurRad="38100" dist="38100" dir="2700000" algn="tl">
                    <a:srgbClr val="C0C0C0"/>
                  </a:outerShdw>
                </a:effectLst>
                <a:latin typeface="黑体" pitchFamily="49" charset="-122"/>
                <a:ea typeface="黑体" pitchFamily="49" charset="-122"/>
              </a:endParaRPr>
            </a:p>
          </p:txBody>
        </p:sp>
      </p:grpSp>
      <p:grpSp>
        <p:nvGrpSpPr>
          <p:cNvPr id="3" name="Group 7"/>
          <p:cNvGrpSpPr>
            <a:grpSpLocks/>
          </p:cNvGrpSpPr>
          <p:nvPr/>
        </p:nvGrpSpPr>
        <p:grpSpPr bwMode="auto">
          <a:xfrm>
            <a:off x="4558080" y="4106510"/>
            <a:ext cx="3686175" cy="2209800"/>
            <a:chOff x="2622" y="2526"/>
            <a:chExt cx="2274" cy="1362"/>
          </a:xfrm>
        </p:grpSpPr>
        <p:sp>
          <p:nvSpPr>
            <p:cNvPr id="202760" name="Rectangle 8"/>
            <p:cNvSpPr>
              <a:spLocks noChangeAspect="1" noChangeArrowheads="1"/>
            </p:cNvSpPr>
            <p:nvPr/>
          </p:nvSpPr>
          <p:spPr bwMode="auto">
            <a:xfrm>
              <a:off x="2622" y="2526"/>
              <a:ext cx="1698" cy="1362"/>
            </a:xfrm>
            <a:prstGeom prst="rect">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p:spPr>
          <p:txBody>
            <a:bodyPr wrap="none" anchor="ctr">
              <a:flatTx/>
            </a:bodyPr>
            <a:lstStyle/>
            <a:p>
              <a:pPr algn="just">
                <a:lnSpc>
                  <a:spcPct val="110000"/>
                </a:lnSpc>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表示了解，加以鼓励</a:t>
              </a:r>
            </a:p>
            <a:p>
              <a:pPr algn="just">
                <a:lnSpc>
                  <a:spcPct val="110000"/>
                </a:lnSpc>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给予推动和引导</a:t>
              </a:r>
            </a:p>
            <a:p>
              <a:pPr algn="just">
                <a:lnSpc>
                  <a:spcPct val="110000"/>
                </a:lnSpc>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容易亲近</a:t>
              </a:r>
            </a:p>
            <a:p>
              <a:pPr algn="just">
                <a:lnSpc>
                  <a:spcPct val="110000"/>
                </a:lnSpc>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可被信赖</a:t>
              </a:r>
            </a:p>
          </p:txBody>
        </p:sp>
        <p:sp>
          <p:nvSpPr>
            <p:cNvPr id="202761" name="Text Box 9"/>
            <p:cNvSpPr txBox="1">
              <a:spLocks noChangeArrowheads="1"/>
            </p:cNvSpPr>
            <p:nvPr/>
          </p:nvSpPr>
          <p:spPr bwMode="auto">
            <a:xfrm>
              <a:off x="4464" y="2880"/>
              <a:ext cx="432" cy="395"/>
            </a:xfrm>
            <a:prstGeom prst="rect">
              <a:avLst/>
            </a:prstGeom>
            <a:noFill/>
            <a:ln w="9525">
              <a:noFill/>
              <a:miter lim="800000"/>
              <a:headEnd/>
              <a:tailEnd/>
            </a:ln>
            <a:effectLst/>
          </p:spPr>
          <p:txBody>
            <a:bodyPr>
              <a:spAutoFit/>
            </a:bodyPr>
            <a:lstStyle/>
            <a:p>
              <a:pPr>
                <a:spcBef>
                  <a:spcPct val="50000"/>
                </a:spcBef>
              </a:pPr>
              <a:endParaRPr lang="zh-CN" altLang="zh-CN" sz="3600" b="1">
                <a:solidFill>
                  <a:srgbClr val="339966"/>
                </a:solidFill>
                <a:effectLst>
                  <a:outerShdw blurRad="38100" dist="38100" dir="2700000" algn="tl">
                    <a:srgbClr val="C0C0C0"/>
                  </a:outerShdw>
                </a:effectLst>
                <a:latin typeface="黑体" pitchFamily="49" charset="-122"/>
                <a:ea typeface="黑体" pitchFamily="49" charset="-122"/>
              </a:endParaRPr>
            </a:p>
          </p:txBody>
        </p:sp>
      </p:grpSp>
      <p:grpSp>
        <p:nvGrpSpPr>
          <p:cNvPr id="4" name="Group 10"/>
          <p:cNvGrpSpPr>
            <a:grpSpLocks/>
          </p:cNvGrpSpPr>
          <p:nvPr/>
        </p:nvGrpSpPr>
        <p:grpSpPr bwMode="auto">
          <a:xfrm>
            <a:off x="1070342" y="1772885"/>
            <a:ext cx="3487738" cy="2333625"/>
            <a:chOff x="1056" y="1164"/>
            <a:chExt cx="2064" cy="1362"/>
          </a:xfrm>
        </p:grpSpPr>
        <p:sp>
          <p:nvSpPr>
            <p:cNvPr id="202763" name="Rectangle 11"/>
            <p:cNvSpPr>
              <a:spLocks noChangeAspect="1" noChangeArrowheads="1"/>
            </p:cNvSpPr>
            <p:nvPr/>
          </p:nvSpPr>
          <p:spPr bwMode="auto">
            <a:xfrm>
              <a:off x="1422" y="1164"/>
              <a:ext cx="1698" cy="1362"/>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给予肯定、信任与赞赏 </a:t>
              </a:r>
            </a:p>
            <a:p>
              <a:pPr>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展现幽默感</a:t>
              </a:r>
            </a:p>
            <a:p>
              <a:pPr>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具有弹性</a:t>
              </a:r>
            </a:p>
            <a:p>
              <a:pPr>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给予有助益的回应</a:t>
              </a:r>
            </a:p>
          </p:txBody>
        </p:sp>
        <p:sp>
          <p:nvSpPr>
            <p:cNvPr id="202764" name="Text Box 12"/>
            <p:cNvSpPr txBox="1">
              <a:spLocks noChangeArrowheads="1"/>
            </p:cNvSpPr>
            <p:nvPr/>
          </p:nvSpPr>
          <p:spPr bwMode="auto">
            <a:xfrm>
              <a:off x="1067" y="1584"/>
              <a:ext cx="325" cy="576"/>
            </a:xfrm>
            <a:prstGeom prst="rect">
              <a:avLst/>
            </a:prstGeom>
            <a:noFill/>
            <a:ln w="9525">
              <a:noFill/>
              <a:miter lim="800000"/>
              <a:headEnd/>
              <a:tailEnd/>
            </a:ln>
            <a:effectLst/>
          </p:spPr>
          <p:txBody>
            <a:bodyPr vert="eaVert">
              <a:spAutoFit/>
            </a:bodyPr>
            <a:lstStyle/>
            <a:p>
              <a:pPr>
                <a:spcBef>
                  <a:spcPct val="50000"/>
                </a:spcBef>
              </a:pPr>
              <a:endParaRPr lang="zh-CN" altLang="zh-CN" b="1">
                <a:effectLst>
                  <a:outerShdw blurRad="38100" dist="38100" dir="2700000" algn="tl">
                    <a:srgbClr val="C0C0C0"/>
                  </a:outerShdw>
                </a:effectLst>
                <a:latin typeface="黑体" pitchFamily="49" charset="-122"/>
                <a:ea typeface="黑体" pitchFamily="49" charset="-122"/>
              </a:endParaRPr>
            </a:p>
          </p:txBody>
        </p:sp>
        <p:sp>
          <p:nvSpPr>
            <p:cNvPr id="202765" name="Text Box 13"/>
            <p:cNvSpPr txBox="1">
              <a:spLocks noChangeArrowheads="1"/>
            </p:cNvSpPr>
            <p:nvPr/>
          </p:nvSpPr>
          <p:spPr bwMode="auto">
            <a:xfrm>
              <a:off x="1056" y="1584"/>
              <a:ext cx="288" cy="374"/>
            </a:xfrm>
            <a:prstGeom prst="rect">
              <a:avLst/>
            </a:prstGeom>
            <a:noFill/>
            <a:ln w="9525">
              <a:noFill/>
              <a:miter lim="800000"/>
              <a:headEnd/>
              <a:tailEnd/>
            </a:ln>
            <a:effectLst/>
          </p:spPr>
          <p:txBody>
            <a:bodyPr>
              <a:spAutoFit/>
            </a:bodyPr>
            <a:lstStyle/>
            <a:p>
              <a:pPr>
                <a:spcBef>
                  <a:spcPct val="50000"/>
                </a:spcBef>
              </a:pPr>
              <a:endParaRPr lang="zh-CN" altLang="zh-CN" sz="3600" b="1">
                <a:solidFill>
                  <a:srgbClr val="990033"/>
                </a:solidFill>
                <a:effectLst>
                  <a:outerShdw blurRad="38100" dist="38100" dir="2700000" algn="tl">
                    <a:srgbClr val="C0C0C0"/>
                  </a:outerShdw>
                </a:effectLst>
                <a:latin typeface="黑体" pitchFamily="49" charset="-122"/>
                <a:ea typeface="黑体" pitchFamily="49" charset="-122"/>
              </a:endParaRPr>
            </a:p>
          </p:txBody>
        </p:sp>
      </p:grpSp>
      <p:grpSp>
        <p:nvGrpSpPr>
          <p:cNvPr id="5" name="Group 14"/>
          <p:cNvGrpSpPr>
            <a:grpSpLocks/>
          </p:cNvGrpSpPr>
          <p:nvPr/>
        </p:nvGrpSpPr>
        <p:grpSpPr bwMode="auto">
          <a:xfrm>
            <a:off x="4558080" y="1772885"/>
            <a:ext cx="3609975" cy="2333625"/>
            <a:chOff x="2622" y="1164"/>
            <a:chExt cx="2226" cy="1362"/>
          </a:xfrm>
        </p:grpSpPr>
        <p:sp>
          <p:nvSpPr>
            <p:cNvPr id="202767" name="Rectangle 15"/>
            <p:cNvSpPr>
              <a:spLocks noChangeAspect="1" noChangeArrowheads="1"/>
            </p:cNvSpPr>
            <p:nvPr/>
          </p:nvSpPr>
          <p:spPr bwMode="auto">
            <a:xfrm>
              <a:off x="2622" y="1164"/>
              <a:ext cx="1698" cy="1362"/>
            </a:xfrm>
            <a:prstGeom prst="rect">
              <a:avLst/>
            </a:prstGeom>
            <a:solidFill>
              <a:srgbClr val="009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99FF"/>
              </a:extrusionClr>
            </a:sp3d>
          </p:spPr>
          <p:txBody>
            <a:bodyPr wrap="none" anchor="ctr">
              <a:flatTx/>
            </a:bodyPr>
            <a:lstStyle/>
            <a:p>
              <a:pPr>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条理分明，目的清楚</a:t>
              </a:r>
            </a:p>
            <a:p>
              <a:pPr>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重视细节，有系统性</a:t>
              </a:r>
            </a:p>
            <a:p>
              <a:pPr>
                <a:spcBef>
                  <a:spcPct val="20000"/>
                </a:spcBef>
                <a:buFont typeface="Wingdings" pitchFamily="2" charset="2"/>
                <a:buChar char="§"/>
              </a:pPr>
              <a:r>
                <a:rPr lang="zh-CN" altLang="en-US" sz="2000" b="1">
                  <a:solidFill>
                    <a:schemeClr val="bg1"/>
                  </a:solidFill>
                  <a:effectLst>
                    <a:outerShdw blurRad="38100" dist="38100" dir="2700000" algn="tl">
                      <a:srgbClr val="000000"/>
                    </a:outerShdw>
                  </a:effectLst>
                  <a:latin typeface="黑体" pitchFamily="49" charset="-122"/>
                  <a:ea typeface="黑体" pitchFamily="49" charset="-122"/>
                </a:rPr>
                <a:t>客观合理，前后一致</a:t>
              </a:r>
            </a:p>
          </p:txBody>
        </p:sp>
        <p:sp>
          <p:nvSpPr>
            <p:cNvPr id="202768" name="Text Box 16"/>
            <p:cNvSpPr txBox="1">
              <a:spLocks noChangeArrowheads="1"/>
            </p:cNvSpPr>
            <p:nvPr/>
          </p:nvSpPr>
          <p:spPr bwMode="auto">
            <a:xfrm>
              <a:off x="4416" y="1536"/>
              <a:ext cx="432" cy="374"/>
            </a:xfrm>
            <a:prstGeom prst="rect">
              <a:avLst/>
            </a:prstGeom>
            <a:noFill/>
            <a:ln w="9525">
              <a:noFill/>
              <a:miter lim="800000"/>
              <a:headEnd/>
              <a:tailEnd/>
            </a:ln>
            <a:effectLst/>
          </p:spPr>
          <p:txBody>
            <a:bodyPr>
              <a:spAutoFit/>
            </a:bodyPr>
            <a:lstStyle/>
            <a:p>
              <a:pPr>
                <a:spcBef>
                  <a:spcPct val="50000"/>
                </a:spcBef>
              </a:pPr>
              <a:endParaRPr lang="zh-CN" altLang="zh-CN" sz="3600" b="1">
                <a:solidFill>
                  <a:srgbClr val="333399"/>
                </a:solidFill>
                <a:effectLst>
                  <a:outerShdw blurRad="38100" dist="38100" dir="2700000" algn="tl">
                    <a:srgbClr val="C0C0C0"/>
                  </a:outerShdw>
                </a:effectLst>
                <a:latin typeface="黑体" pitchFamily="49" charset="-122"/>
                <a:ea typeface="黑体" pitchFamily="49"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684213" y="2133600"/>
            <a:ext cx="8229600" cy="1582738"/>
          </a:xfrm>
        </p:spPr>
        <p:txBody>
          <a:bodyPr>
            <a:normAutofit/>
          </a:bodyPr>
          <a:lstStyle/>
          <a:p>
            <a:pPr eaLnBrk="1" hangingPunct="1">
              <a:defRPr/>
            </a:pPr>
            <a:r>
              <a:rPr lang="zh-CN" sz="2400" dirty="0" smtClean="0">
                <a:effectLst>
                  <a:outerShdw blurRad="38100" dist="38100" dir="2700000" algn="tl">
                    <a:srgbClr val="C0C0C0"/>
                  </a:outerShdw>
                </a:effectLst>
                <a:latin typeface="宋体" pitchFamily="2" charset="-122"/>
                <a:ea typeface="宋体" pitchFamily="2" charset="-122"/>
              </a:rPr>
              <a:t>在表达之前</a:t>
            </a:r>
            <a:r>
              <a:rPr lang="zh-CN" altLang="zh-CN" sz="2400" dirty="0" smtClean="0">
                <a:effectLst>
                  <a:outerShdw blurRad="38100" dist="38100" dir="2700000" algn="tl">
                    <a:srgbClr val="C0C0C0"/>
                  </a:outerShdw>
                </a:effectLst>
                <a:latin typeface="宋体" pitchFamily="2" charset="-122"/>
                <a:ea typeface="宋体" pitchFamily="2" charset="-122"/>
              </a:rPr>
              <a:t>, </a:t>
            </a:r>
            <a:r>
              <a:rPr lang="zh-CN" sz="2400" dirty="0" smtClean="0">
                <a:effectLst>
                  <a:outerShdw blurRad="38100" dist="38100" dir="2700000" algn="tl">
                    <a:srgbClr val="C0C0C0"/>
                  </a:outerShdw>
                </a:effectLst>
                <a:latin typeface="宋体" pitchFamily="2" charset="-122"/>
                <a:ea typeface="宋体" pitchFamily="2" charset="-122"/>
              </a:rPr>
              <a:t>首先要弄请什么</a:t>
            </a:r>
            <a:r>
              <a:rPr lang="zh-CN" altLang="zh-CN" sz="2400" dirty="0" smtClean="0">
                <a:effectLst>
                  <a:outerShdw blurRad="38100" dist="38100" dir="2700000" algn="tl">
                    <a:srgbClr val="C0C0C0"/>
                  </a:outerShdw>
                </a:effectLst>
                <a:latin typeface="宋体" pitchFamily="2" charset="-122"/>
                <a:ea typeface="宋体" pitchFamily="2" charset="-122"/>
              </a:rPr>
              <a:t>? - </a:t>
            </a:r>
            <a:r>
              <a:rPr lang="zh-CN" altLang="zh-CN" sz="2400" dirty="0" smtClean="0">
                <a:latin typeface="宋体" pitchFamily="2" charset="-122"/>
                <a:ea typeface="宋体" pitchFamily="2" charset="-122"/>
              </a:rPr>
              <a:t>5W1H</a:t>
            </a:r>
            <a:r>
              <a:rPr lang="en-US" altLang="zh-CN" sz="2400" dirty="0" smtClean="0">
                <a:latin typeface="宋体" pitchFamily="2" charset="-122"/>
                <a:ea typeface="宋体" pitchFamily="2" charset="-122"/>
              </a:rPr>
              <a:t/>
            </a:r>
            <a:br>
              <a:rPr lang="en-US" altLang="zh-CN" sz="2400" dirty="0" smtClean="0">
                <a:latin typeface="宋体" pitchFamily="2" charset="-122"/>
                <a:ea typeface="宋体" pitchFamily="2" charset="-122"/>
              </a:rPr>
            </a:br>
            <a:r>
              <a:rPr lang="en-US" altLang="zh-CN" sz="2400" dirty="0" smtClean="0">
                <a:latin typeface="宋体" pitchFamily="2" charset="-122"/>
                <a:ea typeface="宋体" pitchFamily="2" charset="-122"/>
              </a:rPr>
              <a:t/>
            </a:r>
            <a:br>
              <a:rPr lang="en-US" altLang="zh-CN" sz="2400" dirty="0" smtClean="0">
                <a:latin typeface="宋体" pitchFamily="2" charset="-122"/>
                <a:ea typeface="宋体" pitchFamily="2" charset="-122"/>
              </a:rPr>
            </a:br>
            <a:r>
              <a:rPr lang="zh-CN" altLang="zh-CN" sz="2000" dirty="0" smtClean="0">
                <a:latin typeface="宋体" pitchFamily="2" charset="-122"/>
                <a:ea typeface="宋体" pitchFamily="2" charset="-122"/>
              </a:rPr>
              <a:t>Why,what,where,when,who,how</a:t>
            </a:r>
            <a:br>
              <a:rPr lang="zh-CN" altLang="zh-CN" sz="2000" dirty="0" smtClean="0">
                <a:latin typeface="宋体" pitchFamily="2" charset="-122"/>
                <a:ea typeface="宋体" pitchFamily="2" charset="-122"/>
              </a:rPr>
            </a:br>
            <a:r>
              <a:rPr lang="zh-CN" altLang="zh-CN" sz="2400" dirty="0" smtClean="0">
                <a:latin typeface="宋体" pitchFamily="2" charset="-122"/>
                <a:ea typeface="宋体" pitchFamily="2" charset="-122"/>
              </a:rPr>
              <a:t> </a:t>
            </a:r>
          </a:p>
        </p:txBody>
      </p:sp>
      <p:graphicFrame>
        <p:nvGraphicFramePr>
          <p:cNvPr id="4098" name="Object 4"/>
          <p:cNvGraphicFramePr>
            <a:graphicFrameLocks noGrp="1" noChangeAspect="1"/>
          </p:cNvGraphicFramePr>
          <p:nvPr>
            <p:ph sz="half" idx="1"/>
          </p:nvPr>
        </p:nvGraphicFramePr>
        <p:xfrm>
          <a:off x="1014413" y="3613150"/>
          <a:ext cx="919162" cy="1978025"/>
        </p:xfrm>
        <a:graphic>
          <a:graphicData uri="http://schemas.openxmlformats.org/presentationml/2006/ole">
            <p:oleObj spid="_x0000_s166914" r:id="rId4" imgW="1857692" imgH="3996055" progId="">
              <p:embed/>
            </p:oleObj>
          </a:graphicData>
        </a:graphic>
      </p:graphicFrame>
      <p:sp>
        <p:nvSpPr>
          <p:cNvPr id="4100" name="TextBox 6"/>
          <p:cNvSpPr txBox="1">
            <a:spLocks noChangeArrowheads="1"/>
          </p:cNvSpPr>
          <p:nvPr/>
        </p:nvSpPr>
        <p:spPr bwMode="auto">
          <a:xfrm>
            <a:off x="2484438" y="4005263"/>
            <a:ext cx="5472112" cy="1016000"/>
          </a:xfrm>
          <a:prstGeom prst="rect">
            <a:avLst/>
          </a:prstGeom>
          <a:noFill/>
          <a:ln w="9525">
            <a:noFill/>
            <a:miter lim="800000"/>
            <a:headEnd/>
            <a:tailEnd/>
          </a:ln>
        </p:spPr>
        <p:txBody>
          <a:bodyPr>
            <a:spAutoFit/>
          </a:bodyPr>
          <a:lstStyle/>
          <a:p>
            <a:r>
              <a:rPr lang="zh-CN" altLang="zh-CN"/>
              <a:t>就像是作文一样，先写明白意思，然后逐渐增加形容修饰语，开头和结尾最重要，形式也很重要-真正的内容不占沟通的大部分</a:t>
            </a:r>
            <a:endParaRPr lang="zh-CN" altLang="en-US"/>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046163" y="1751013"/>
            <a:ext cx="7694612" cy="565150"/>
          </a:xfrm>
          <a:prstGeom prst="rect">
            <a:avLst/>
          </a:prstGeom>
          <a:noFill/>
          <a:ln w="9525">
            <a:noFill/>
            <a:miter lim="800000"/>
            <a:headEnd/>
            <a:tailEnd/>
          </a:ln>
        </p:spPr>
        <p:txBody>
          <a:bodyPr lIns="91422" tIns="45711" rIns="91422" bIns="45711">
            <a:spAutoFit/>
          </a:bodyPr>
          <a:lstStyle/>
          <a:p>
            <a:pPr lvl="1">
              <a:spcBef>
                <a:spcPct val="50000"/>
              </a:spcBef>
            </a:pPr>
            <a:r>
              <a:rPr lang="zh-CN" altLang="zh-CN" sz="3100">
                <a:latin typeface="Times New Roman" pitchFamily="18" charset="0"/>
              </a:rPr>
              <a:t>  </a:t>
            </a:r>
          </a:p>
        </p:txBody>
      </p:sp>
      <p:sp>
        <p:nvSpPr>
          <p:cNvPr id="128003" name="Text Box 3"/>
          <p:cNvSpPr txBox="1">
            <a:spLocks noChangeArrowheads="1"/>
          </p:cNvSpPr>
          <p:nvPr/>
        </p:nvSpPr>
        <p:spPr bwMode="auto">
          <a:xfrm>
            <a:off x="1042988" y="2147888"/>
            <a:ext cx="7488237" cy="2649537"/>
          </a:xfrm>
          <a:prstGeom prst="rect">
            <a:avLst/>
          </a:prstGeom>
          <a:noFill/>
          <a:ln w="9525">
            <a:noFill/>
            <a:miter lim="800000"/>
            <a:headEnd/>
            <a:tailEnd/>
          </a:ln>
        </p:spPr>
        <p:txBody>
          <a:bodyPr>
            <a:spAutoFit/>
          </a:bodyPr>
          <a:lstStyle/>
          <a:p>
            <a:pPr eaLnBrk="0" hangingPunct="0">
              <a:spcBef>
                <a:spcPct val="50000"/>
              </a:spcBef>
            </a:pPr>
            <a:r>
              <a:rPr lang="zh-CN" altLang="zh-CN" sz="2400">
                <a:latin typeface="楷体_GB2312" pitchFamily="49" charset="-122"/>
                <a:ea typeface="楷体_GB2312" pitchFamily="49" charset="-122"/>
              </a:rPr>
              <a:t>•  </a:t>
            </a:r>
            <a:r>
              <a:rPr lang="zh-CN" sz="2400">
                <a:latin typeface="楷体_GB2312" pitchFamily="49" charset="-122"/>
                <a:ea typeface="楷体_GB2312" pitchFamily="49" charset="-122"/>
              </a:rPr>
              <a:t>使用对方熟悉的语言；</a:t>
            </a:r>
          </a:p>
          <a:p>
            <a:pPr eaLnBrk="0" hangingPunct="0">
              <a:spcBef>
                <a:spcPct val="50000"/>
              </a:spcBef>
            </a:pPr>
            <a:r>
              <a:rPr lang="zh-CN" altLang="zh-CN" sz="2400">
                <a:latin typeface="楷体_GB2312" pitchFamily="49" charset="-122"/>
                <a:ea typeface="楷体_GB2312" pitchFamily="49" charset="-122"/>
              </a:rPr>
              <a:t>•  </a:t>
            </a:r>
            <a:r>
              <a:rPr lang="zh-CN" sz="2400">
                <a:latin typeface="楷体_GB2312" pitchFamily="49" charset="-122"/>
                <a:ea typeface="楷体_GB2312" pitchFamily="49" charset="-122"/>
              </a:rPr>
              <a:t>表达确切、简捷、完整；</a:t>
            </a:r>
          </a:p>
          <a:p>
            <a:pPr eaLnBrk="0" hangingPunct="0">
              <a:spcBef>
                <a:spcPct val="50000"/>
              </a:spcBef>
            </a:pPr>
            <a:r>
              <a:rPr lang="zh-CN" altLang="zh-CN" sz="2400">
                <a:latin typeface="楷体_GB2312" pitchFamily="49" charset="-122"/>
                <a:ea typeface="楷体_GB2312" pitchFamily="49" charset="-122"/>
              </a:rPr>
              <a:t>•  </a:t>
            </a:r>
            <a:r>
              <a:rPr lang="zh-CN" sz="2400">
                <a:latin typeface="楷体_GB2312" pitchFamily="49" charset="-122"/>
                <a:ea typeface="楷体_GB2312" pitchFamily="49" charset="-122"/>
              </a:rPr>
              <a:t>适当强调重点；</a:t>
            </a:r>
          </a:p>
          <a:p>
            <a:pPr eaLnBrk="0" hangingPunct="0">
              <a:spcBef>
                <a:spcPct val="50000"/>
              </a:spcBef>
            </a:pPr>
            <a:r>
              <a:rPr lang="zh-CN" altLang="zh-CN" sz="2400">
                <a:latin typeface="楷体_GB2312" pitchFamily="49" charset="-122"/>
                <a:ea typeface="楷体_GB2312" pitchFamily="49" charset="-122"/>
              </a:rPr>
              <a:t>•  </a:t>
            </a:r>
            <a:r>
              <a:rPr lang="zh-CN" sz="2400">
                <a:latin typeface="楷体_GB2312" pitchFamily="49" charset="-122"/>
                <a:ea typeface="楷体_GB2312" pitchFamily="49" charset="-122"/>
              </a:rPr>
              <a:t>确认对方是否明白自己表达的内容；</a:t>
            </a:r>
          </a:p>
          <a:p>
            <a:pPr eaLnBrk="0" hangingPunct="0">
              <a:spcBef>
                <a:spcPct val="50000"/>
              </a:spcBef>
            </a:pPr>
            <a:r>
              <a:rPr lang="zh-CN" altLang="zh-CN" sz="2400">
                <a:latin typeface="楷体_GB2312" pitchFamily="49" charset="-122"/>
                <a:ea typeface="楷体_GB2312" pitchFamily="49" charset="-122"/>
              </a:rPr>
              <a:t>•  </a:t>
            </a:r>
            <a:r>
              <a:rPr lang="zh-CN" sz="2400">
                <a:latin typeface="楷体_GB2312" pitchFamily="49" charset="-122"/>
                <a:ea typeface="楷体_GB2312" pitchFamily="49" charset="-122"/>
              </a:rPr>
              <a:t>与形体语言表达一致。</a:t>
            </a:r>
          </a:p>
        </p:txBody>
      </p:sp>
      <p:sp>
        <p:nvSpPr>
          <p:cNvPr id="39942" name="Rectangle 4"/>
          <p:cNvSpPr>
            <a:spLocks noChangeArrowheads="1"/>
          </p:cNvSpPr>
          <p:nvPr/>
        </p:nvSpPr>
        <p:spPr bwMode="auto">
          <a:xfrm>
            <a:off x="1259632" y="260648"/>
            <a:ext cx="3889375" cy="646113"/>
          </a:xfrm>
          <a:prstGeom prst="rect">
            <a:avLst/>
          </a:prstGeom>
          <a:noFill/>
          <a:ln w="9525">
            <a:noFill/>
            <a:miter lim="800000"/>
            <a:headEnd/>
            <a:tailEnd/>
          </a:ln>
        </p:spPr>
        <p:txBody>
          <a:bodyPr>
            <a:spAutoFit/>
          </a:bodyPr>
          <a:lstStyle/>
          <a:p>
            <a:pPr>
              <a:defRPr/>
            </a:pPr>
            <a:r>
              <a:rPr lang="zh-CN" altLang="en-US" sz="3600" b="1" dirty="0">
                <a:effectLst>
                  <a:outerShdw blurRad="38100" dist="38100" dir="2700000" algn="tl">
                    <a:srgbClr val="C0C0C0"/>
                  </a:outerShdw>
                </a:effectLst>
                <a:latin typeface="宋体" pitchFamily="2" charset="-122"/>
                <a:cs typeface="+mj-cs"/>
                <a:sym typeface="Arial" pitchFamily="34" charset="0"/>
              </a:rPr>
              <a:t>语言表</a:t>
            </a:r>
            <a:r>
              <a:rPr lang="zh-CN" altLang="en-US" sz="3600" b="1" dirty="0" smtClean="0">
                <a:effectLst>
                  <a:outerShdw blurRad="38100" dist="38100" dir="2700000" algn="tl">
                    <a:srgbClr val="C0C0C0"/>
                  </a:outerShdw>
                </a:effectLst>
                <a:latin typeface="宋体" pitchFamily="2" charset="-122"/>
                <a:cs typeface="+mj-cs"/>
                <a:sym typeface="Arial" pitchFamily="34" charset="0"/>
              </a:rPr>
              <a:t>达</a:t>
            </a:r>
            <a:r>
              <a:rPr lang="zh-CN" altLang="en-US" sz="3600" b="1" dirty="0">
                <a:effectLst>
                  <a:outerShdw blurRad="38100" dist="38100" dir="2700000" algn="tl">
                    <a:srgbClr val="C0C0C0"/>
                  </a:outerShdw>
                </a:effectLst>
                <a:latin typeface="宋体" pitchFamily="2" charset="-122"/>
                <a:cs typeface="+mj-cs"/>
                <a:sym typeface="Arial" pitchFamily="34" charset="0"/>
              </a:rPr>
              <a:t>要点 </a:t>
            </a:r>
          </a:p>
        </p:txBody>
      </p:sp>
      <p:sp>
        <p:nvSpPr>
          <p:cNvPr id="128005" name="Text Box 4"/>
          <p:cNvSpPr txBox="1">
            <a:spLocks noChangeArrowheads="1"/>
          </p:cNvSpPr>
          <p:nvPr/>
        </p:nvSpPr>
        <p:spPr bwMode="auto">
          <a:xfrm>
            <a:off x="1044575" y="4800600"/>
            <a:ext cx="6696075" cy="1508125"/>
          </a:xfrm>
          <a:prstGeom prst="rect">
            <a:avLst/>
          </a:prstGeom>
          <a:noFill/>
          <a:ln w="9525">
            <a:noFill/>
            <a:miter lim="800000"/>
            <a:headEnd/>
            <a:tailEnd/>
          </a:ln>
        </p:spPr>
        <p:txBody>
          <a:bodyPr>
            <a:spAutoFit/>
          </a:bodyPr>
          <a:lstStyle/>
          <a:p>
            <a:pPr algn="ctr">
              <a:spcBef>
                <a:spcPct val="50000"/>
              </a:spcBef>
            </a:pPr>
            <a:r>
              <a:rPr kumimoji="1" lang="en-US" altLang="zh-CN" sz="4400" b="1" dirty="0">
                <a:solidFill>
                  <a:srgbClr val="FF0000"/>
                </a:solidFill>
                <a:latin typeface="Times New Roman" pitchFamily="18" charset="0"/>
              </a:rPr>
              <a:t>  </a:t>
            </a:r>
            <a:r>
              <a:rPr kumimoji="1" lang="en-US" altLang="zh-CN" sz="3200" b="1" dirty="0">
                <a:solidFill>
                  <a:srgbClr val="FF0000"/>
                </a:solidFill>
                <a:latin typeface="黑体" pitchFamily="49" charset="-122"/>
                <a:ea typeface="黑体" pitchFamily="49" charset="-122"/>
              </a:rPr>
              <a:t>KISS</a:t>
            </a:r>
            <a:r>
              <a:rPr kumimoji="1" lang="zh-CN" altLang="en-US" sz="3200" b="1" dirty="0">
                <a:solidFill>
                  <a:srgbClr val="FF0000"/>
                </a:solidFill>
                <a:latin typeface="黑体" pitchFamily="49" charset="-122"/>
                <a:ea typeface="黑体" pitchFamily="49" charset="-122"/>
              </a:rPr>
              <a:t>原则</a:t>
            </a:r>
          </a:p>
          <a:p>
            <a:pPr algn="ctr">
              <a:spcBef>
                <a:spcPct val="50000"/>
              </a:spcBef>
            </a:pPr>
            <a:r>
              <a:rPr kumimoji="1" lang="zh-CN" altLang="en-US" sz="3200" dirty="0">
                <a:solidFill>
                  <a:srgbClr val="171513"/>
                </a:solidFill>
                <a:latin typeface="Times New Roman" pitchFamily="18" charset="0"/>
              </a:rPr>
              <a:t>    </a:t>
            </a:r>
            <a:r>
              <a:rPr kumimoji="1" lang="en-US" altLang="zh-CN" sz="3200" b="1" dirty="0">
                <a:latin typeface="Times New Roman" pitchFamily="18" charset="0"/>
              </a:rPr>
              <a:t>Keep  It   Short   and  Simple</a:t>
            </a:r>
            <a:r>
              <a:rPr kumimoji="1" lang="zh-CN" altLang="en-US" sz="3200" b="1" dirty="0">
                <a:latin typeface="Times New Roman" pitchFamily="18" charset="0"/>
              </a:rPr>
              <a:t>。</a:t>
            </a:r>
          </a:p>
        </p:txBody>
      </p:sp>
    </p:spTree>
  </p:cSld>
  <p:clrMapOvr>
    <a:masterClrMapping/>
  </p:clrMapOvr>
  <p:transition spd="slow">
    <p:sndAc>
      <p:stSnd>
        <p:snd r:embed="rId3" name="chimes.wav"/>
      </p:stSnd>
    </p:sndAc>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1046163" y="1751013"/>
            <a:ext cx="7694612" cy="565150"/>
          </a:xfrm>
          <a:prstGeom prst="rect">
            <a:avLst/>
          </a:prstGeom>
          <a:noFill/>
          <a:ln w="9525">
            <a:noFill/>
            <a:miter lim="800000"/>
            <a:headEnd/>
            <a:tailEnd/>
          </a:ln>
        </p:spPr>
        <p:txBody>
          <a:bodyPr lIns="91422" tIns="45711" rIns="91422" bIns="45711">
            <a:spAutoFit/>
          </a:bodyPr>
          <a:lstStyle/>
          <a:p>
            <a:pPr lvl="1">
              <a:spcBef>
                <a:spcPct val="50000"/>
              </a:spcBef>
            </a:pPr>
            <a:r>
              <a:rPr lang="zh-CN" altLang="zh-CN" sz="3100">
                <a:latin typeface="Times New Roman" pitchFamily="18" charset="0"/>
              </a:rPr>
              <a:t>  </a:t>
            </a:r>
          </a:p>
        </p:txBody>
      </p:sp>
      <p:sp>
        <p:nvSpPr>
          <p:cNvPr id="153603" name="Text Box 3"/>
          <p:cNvSpPr txBox="1">
            <a:spLocks noChangeArrowheads="1"/>
          </p:cNvSpPr>
          <p:nvPr/>
        </p:nvSpPr>
        <p:spPr bwMode="auto">
          <a:xfrm>
            <a:off x="395288" y="2549525"/>
            <a:ext cx="8497887" cy="1816100"/>
          </a:xfrm>
          <a:prstGeom prst="rect">
            <a:avLst/>
          </a:prstGeom>
          <a:noFill/>
          <a:ln w="9525">
            <a:noFill/>
            <a:miter lim="800000"/>
            <a:headEnd/>
            <a:tailEnd/>
          </a:ln>
        </p:spPr>
        <p:txBody>
          <a:bodyPr>
            <a:spAutoFit/>
          </a:bodyPr>
          <a:lstStyle/>
          <a:p>
            <a:pPr eaLnBrk="0" hangingPunct="0">
              <a:spcBef>
                <a:spcPct val="50000"/>
              </a:spcBef>
            </a:pPr>
            <a:r>
              <a:rPr lang="zh-CN" altLang="zh-CN" sz="2800">
                <a:latin typeface="楷体_GB2312" pitchFamily="49" charset="-122"/>
                <a:ea typeface="楷体_GB2312" pitchFamily="49" charset="-122"/>
              </a:rPr>
              <a:t>•  </a:t>
            </a:r>
            <a:r>
              <a:rPr lang="zh-CN" altLang="en-US" sz="2800">
                <a:latin typeface="楷体_GB2312" pitchFamily="49" charset="-122"/>
                <a:ea typeface="楷体_GB2312" pitchFamily="49" charset="-122"/>
              </a:rPr>
              <a:t>对事不对人</a:t>
            </a:r>
            <a:endParaRPr lang="zh-CN" sz="2800">
              <a:latin typeface="楷体_GB2312" pitchFamily="49" charset="-122"/>
              <a:ea typeface="楷体_GB2312" pitchFamily="49" charset="-122"/>
            </a:endParaRPr>
          </a:p>
          <a:p>
            <a:pPr eaLnBrk="0" hangingPunct="0">
              <a:spcBef>
                <a:spcPct val="50000"/>
              </a:spcBef>
            </a:pPr>
            <a:r>
              <a:rPr lang="zh-CN" altLang="zh-CN" sz="2800">
                <a:latin typeface="楷体_GB2312" pitchFamily="49" charset="-122"/>
                <a:ea typeface="楷体_GB2312" pitchFamily="49" charset="-122"/>
              </a:rPr>
              <a:t>•  </a:t>
            </a:r>
            <a:r>
              <a:rPr lang="zh-CN" altLang="en-US" sz="2800">
                <a:latin typeface="楷体_GB2312" pitchFamily="49" charset="-122"/>
                <a:ea typeface="楷体_GB2312" pitchFamily="49" charset="-122"/>
              </a:rPr>
              <a:t>表达有目的、有要素、有理由、有顺序、有依据</a:t>
            </a:r>
            <a:endParaRPr lang="zh-CN" sz="2800">
              <a:latin typeface="楷体_GB2312" pitchFamily="49" charset="-122"/>
              <a:ea typeface="楷体_GB2312" pitchFamily="49" charset="-122"/>
            </a:endParaRPr>
          </a:p>
          <a:p>
            <a:pPr eaLnBrk="0" hangingPunct="0">
              <a:spcBef>
                <a:spcPct val="50000"/>
              </a:spcBef>
            </a:pPr>
            <a:r>
              <a:rPr lang="zh-CN" altLang="zh-CN" sz="2800">
                <a:latin typeface="楷体_GB2312" pitchFamily="49" charset="-122"/>
                <a:ea typeface="楷体_GB2312" pitchFamily="49" charset="-122"/>
              </a:rPr>
              <a:t>•  </a:t>
            </a:r>
            <a:r>
              <a:rPr lang="zh-CN" altLang="en-US" sz="2800">
                <a:latin typeface="楷体_GB2312" pitchFamily="49" charset="-122"/>
                <a:ea typeface="楷体_GB2312" pitchFamily="49" charset="-122"/>
              </a:rPr>
              <a:t>学会赞美</a:t>
            </a:r>
            <a:endParaRPr lang="zh-CN" sz="2800">
              <a:latin typeface="楷体_GB2312" pitchFamily="49" charset="-122"/>
              <a:ea typeface="楷体_GB2312" pitchFamily="49" charset="-122"/>
            </a:endParaRPr>
          </a:p>
        </p:txBody>
      </p:sp>
      <p:sp>
        <p:nvSpPr>
          <p:cNvPr id="39942" name="Rectangle 4"/>
          <p:cNvSpPr>
            <a:spLocks noChangeArrowheads="1"/>
          </p:cNvSpPr>
          <p:nvPr/>
        </p:nvSpPr>
        <p:spPr bwMode="auto">
          <a:xfrm>
            <a:off x="1115616" y="404664"/>
            <a:ext cx="3889375" cy="646113"/>
          </a:xfrm>
          <a:prstGeom prst="rect">
            <a:avLst/>
          </a:prstGeom>
          <a:noFill/>
          <a:ln w="9525">
            <a:noFill/>
            <a:miter lim="800000"/>
            <a:headEnd/>
            <a:tailEnd/>
          </a:ln>
        </p:spPr>
        <p:txBody>
          <a:bodyPr>
            <a:spAutoFit/>
          </a:bodyPr>
          <a:lstStyle/>
          <a:p>
            <a:pPr>
              <a:defRPr/>
            </a:pPr>
            <a:r>
              <a:rPr lang="zh-CN" altLang="en-US" sz="3600" b="1" dirty="0">
                <a:solidFill>
                  <a:schemeClr val="tx2"/>
                </a:solidFill>
                <a:effectLst>
                  <a:outerShdw blurRad="38100" dist="38100" dir="2700000" algn="tl">
                    <a:srgbClr val="C0C0C0"/>
                  </a:outerShdw>
                </a:effectLst>
                <a:latin typeface="+mj-lt"/>
                <a:cs typeface="+mj-cs"/>
              </a:rPr>
              <a:t>语言表达三原则</a:t>
            </a:r>
          </a:p>
        </p:txBody>
      </p:sp>
    </p:spTree>
  </p:cSld>
  <p:clrMapOvr>
    <a:masterClrMapping/>
  </p:clrMapOvr>
  <p:transition spd="slow">
    <p:sndAc>
      <p:stSnd>
        <p:snd r:embed="rId3" name="chimes.wav"/>
      </p:stSnd>
    </p:sndAc>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1403350" y="2035175"/>
            <a:ext cx="3443288" cy="2822575"/>
          </a:xfrm>
          <a:prstGeom prst="rect">
            <a:avLst/>
          </a:prstGeom>
          <a:noFill/>
          <a:ln w="9525">
            <a:noFill/>
            <a:miter lim="800000"/>
            <a:headEnd/>
            <a:tailEnd/>
          </a:ln>
        </p:spPr>
        <p:txBody>
          <a:bodyPr>
            <a:spAutoFit/>
          </a:bodyPr>
          <a:lstStyle/>
          <a:p>
            <a:pPr marL="342900" indent="-342900">
              <a:lnSpc>
                <a:spcPts val="4300"/>
              </a:lnSpc>
              <a:buClr>
                <a:srgbClr val="C00000"/>
              </a:buClr>
              <a:buFont typeface="Wingdings" pitchFamily="2" charset="2"/>
              <a:buChar char="Ø"/>
            </a:pPr>
            <a:r>
              <a:rPr lang="zh-CN" altLang="en-US" sz="3200" b="1">
                <a:latin typeface="Verdana" pitchFamily="34" charset="0"/>
              </a:rPr>
              <a:t> 言之有的</a:t>
            </a:r>
          </a:p>
          <a:p>
            <a:pPr marL="342900" indent="-342900">
              <a:lnSpc>
                <a:spcPts val="4300"/>
              </a:lnSpc>
              <a:buClr>
                <a:srgbClr val="C00000"/>
              </a:buClr>
              <a:buFont typeface="Wingdings" pitchFamily="2" charset="2"/>
              <a:buChar char="Ø"/>
            </a:pPr>
            <a:r>
              <a:rPr lang="zh-CN" altLang="en-US" sz="3200" b="1">
                <a:latin typeface="Verdana" pitchFamily="34" charset="0"/>
              </a:rPr>
              <a:t> 言之有要</a:t>
            </a:r>
          </a:p>
          <a:p>
            <a:pPr marL="342900" indent="-342900">
              <a:lnSpc>
                <a:spcPts val="4300"/>
              </a:lnSpc>
              <a:buClr>
                <a:srgbClr val="C00000"/>
              </a:buClr>
              <a:buFont typeface="Wingdings" pitchFamily="2" charset="2"/>
              <a:buChar char="Ø"/>
            </a:pPr>
            <a:r>
              <a:rPr lang="zh-CN" altLang="en-US" sz="3200" b="1">
                <a:latin typeface="Verdana" pitchFamily="34" charset="0"/>
              </a:rPr>
              <a:t> 言之有理</a:t>
            </a:r>
          </a:p>
          <a:p>
            <a:pPr marL="342900" indent="-342900">
              <a:lnSpc>
                <a:spcPts val="4300"/>
              </a:lnSpc>
              <a:buClr>
                <a:srgbClr val="C00000"/>
              </a:buClr>
              <a:buFont typeface="Wingdings" pitchFamily="2" charset="2"/>
              <a:buChar char="Ø"/>
            </a:pPr>
            <a:r>
              <a:rPr lang="zh-CN" altLang="en-US" sz="3200" b="1">
                <a:latin typeface="Verdana" pitchFamily="34" charset="0"/>
              </a:rPr>
              <a:t> 言之有序</a:t>
            </a:r>
          </a:p>
          <a:p>
            <a:pPr marL="342900" indent="-342900">
              <a:lnSpc>
                <a:spcPts val="4300"/>
              </a:lnSpc>
              <a:buClr>
                <a:srgbClr val="C00000"/>
              </a:buClr>
              <a:buFont typeface="Wingdings" pitchFamily="2" charset="2"/>
              <a:buChar char="Ø"/>
            </a:pPr>
            <a:r>
              <a:rPr lang="zh-CN" altLang="en-US" sz="3200" b="1">
                <a:latin typeface="Verdana" pitchFamily="34" charset="0"/>
              </a:rPr>
              <a:t> 言之有据</a:t>
            </a:r>
            <a:endParaRPr lang="en-US" altLang="zh-CN" sz="3200" b="1">
              <a:latin typeface="Verdana" pitchFamily="34" charset="0"/>
            </a:endParaRPr>
          </a:p>
        </p:txBody>
      </p:sp>
      <p:sp>
        <p:nvSpPr>
          <p:cNvPr id="175107" name="Text Box 3"/>
          <p:cNvSpPr txBox="1">
            <a:spLocks noChangeArrowheads="1"/>
          </p:cNvSpPr>
          <p:nvPr/>
        </p:nvSpPr>
        <p:spPr bwMode="auto">
          <a:xfrm>
            <a:off x="1043260" y="332656"/>
            <a:ext cx="6769100" cy="646113"/>
          </a:xfrm>
          <a:prstGeom prst="rect">
            <a:avLst/>
          </a:prstGeom>
          <a:noFill/>
          <a:ln w="9525">
            <a:noFill/>
            <a:miter lim="800000"/>
            <a:headEnd/>
            <a:tailEnd/>
          </a:ln>
        </p:spPr>
        <p:txBody>
          <a:bodyPr>
            <a:spAutoFit/>
          </a:bodyPr>
          <a:lstStyle/>
          <a:p>
            <a:pPr>
              <a:defRPr/>
            </a:pPr>
            <a:r>
              <a:rPr lang="zh-CN" altLang="en-US" sz="3600" b="1" dirty="0">
                <a:effectLst>
                  <a:outerShdw blurRad="38100" dist="38100" dir="2700000" algn="tl">
                    <a:srgbClr val="C0C0C0"/>
                  </a:outerShdw>
                </a:effectLst>
                <a:latin typeface="宋体" pitchFamily="2" charset="-122"/>
                <a:cs typeface="+mj-cs"/>
                <a:sym typeface="Arial" pitchFamily="34" charset="0"/>
              </a:rPr>
              <a:t>成功表达</a:t>
            </a:r>
            <a:r>
              <a:rPr lang="zh-CN" altLang="en-US" sz="3600" b="1" dirty="0" smtClean="0">
                <a:effectLst>
                  <a:outerShdw blurRad="38100" dist="38100" dir="2700000" algn="tl">
                    <a:srgbClr val="C0C0C0"/>
                  </a:outerShdw>
                </a:effectLst>
                <a:latin typeface="宋体" pitchFamily="2" charset="-122"/>
                <a:cs typeface="+mj-cs"/>
                <a:sym typeface="Arial" pitchFamily="34" charset="0"/>
              </a:rPr>
              <a:t>的</a:t>
            </a:r>
            <a:r>
              <a:rPr lang="zh-CN" altLang="en-US" sz="3600" b="1" dirty="0">
                <a:effectLst>
                  <a:outerShdw blurRad="38100" dist="38100" dir="2700000" algn="tl">
                    <a:srgbClr val="C0C0C0"/>
                  </a:outerShdw>
                </a:effectLst>
                <a:latin typeface="宋体" pitchFamily="2" charset="-122"/>
                <a:cs typeface="+mj-cs"/>
                <a:sym typeface="Arial" pitchFamily="34" charset="0"/>
              </a:rPr>
              <a:t>语言基本功</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Box 1"/>
          <p:cNvSpPr txBox="1">
            <a:spLocks noChangeArrowheads="1"/>
          </p:cNvSpPr>
          <p:nvPr/>
        </p:nvSpPr>
        <p:spPr bwMode="auto">
          <a:xfrm>
            <a:off x="1331913" y="2924175"/>
            <a:ext cx="1655762" cy="1570038"/>
          </a:xfrm>
          <a:prstGeom prst="rect">
            <a:avLst/>
          </a:prstGeom>
          <a:noFill/>
          <a:ln w="9525">
            <a:noFill/>
            <a:miter lim="800000"/>
            <a:headEnd/>
            <a:tailEnd/>
          </a:ln>
        </p:spPr>
        <p:txBody>
          <a:bodyPr>
            <a:spAutoFit/>
          </a:bodyPr>
          <a:lstStyle/>
          <a:p>
            <a:r>
              <a:rPr lang="zh-CN" altLang="en-US" sz="9600"/>
              <a:t>听</a:t>
            </a:r>
          </a:p>
        </p:txBody>
      </p:sp>
      <p:cxnSp>
        <p:nvCxnSpPr>
          <p:cNvPr id="4" name="直接箭头连接符 3"/>
          <p:cNvCxnSpPr/>
          <p:nvPr/>
        </p:nvCxnSpPr>
        <p:spPr>
          <a:xfrm>
            <a:off x="3419475" y="3500438"/>
            <a:ext cx="865188"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627865" y="1736633"/>
            <a:ext cx="6768470" cy="4500562"/>
          </a:xfrm>
          <a:prstGeom prst="rect">
            <a:avLst/>
          </a:prstGeom>
          <a:noFill/>
        </p:spPr>
        <p:txBody>
          <a:bodyPr/>
          <a:lstStyle/>
          <a:p>
            <a:pPr>
              <a:lnSpc>
                <a:spcPts val="6000"/>
              </a:lnSpc>
              <a:buFont typeface="Wingdings" pitchFamily="2" charset="2"/>
              <a:buChar char="u"/>
            </a:pPr>
            <a:r>
              <a:rPr lang="zh-CN" altLang="en-US" sz="2800" dirty="0" smtClean="0">
                <a:effectLst>
                  <a:outerShdw blurRad="38100" dist="38100" dir="2700000" algn="tl">
                    <a:srgbClr val="C0C0C0"/>
                  </a:outerShdw>
                </a:effectLst>
                <a:latin typeface="宋体" pitchFamily="2" charset="-122"/>
              </a:rPr>
              <a:t>只</a:t>
            </a:r>
            <a:r>
              <a:rPr lang="zh-CN" altLang="en-US" sz="2800" dirty="0">
                <a:effectLst>
                  <a:outerShdw blurRad="38100" dist="38100" dir="2700000" algn="tl">
                    <a:srgbClr val="C0C0C0"/>
                  </a:outerShdw>
                </a:effectLst>
                <a:latin typeface="宋体" pitchFamily="2" charset="-122"/>
              </a:rPr>
              <a:t>求做完，不求做好</a:t>
            </a:r>
            <a:endParaRPr lang="en-US" altLang="zh-CN" sz="2800" dirty="0">
              <a:latin typeface="宋体" pitchFamily="2" charset="-122"/>
            </a:endParaRPr>
          </a:p>
          <a:p>
            <a:pPr>
              <a:lnSpc>
                <a:spcPts val="6000"/>
              </a:lnSpc>
              <a:buFont typeface="Wingdings" pitchFamily="2" charset="2"/>
              <a:buChar char="u"/>
            </a:pPr>
            <a:r>
              <a:rPr lang="zh-CN" altLang="en-US" sz="2800" dirty="0" smtClean="0">
                <a:effectLst>
                  <a:outerShdw blurRad="38100" dist="38100" dir="2700000" algn="tl">
                    <a:srgbClr val="C0C0C0"/>
                  </a:outerShdw>
                </a:effectLst>
                <a:latin typeface="宋体" pitchFamily="2" charset="-122"/>
              </a:rPr>
              <a:t>不</a:t>
            </a:r>
            <a:r>
              <a:rPr lang="zh-CN" altLang="en-US" sz="2800" dirty="0">
                <a:effectLst>
                  <a:outerShdw blurRad="38100" dist="38100" dir="2700000" algn="tl">
                    <a:srgbClr val="C0C0C0"/>
                  </a:outerShdw>
                </a:effectLst>
                <a:latin typeface="宋体" pitchFamily="2" charset="-122"/>
              </a:rPr>
              <a:t>注重人才培养，害怕下级超越自已</a:t>
            </a:r>
          </a:p>
          <a:p>
            <a:pPr>
              <a:lnSpc>
                <a:spcPts val="6000"/>
              </a:lnSpc>
              <a:buFont typeface="Wingdings" pitchFamily="2" charset="2"/>
              <a:buChar char="u"/>
            </a:pPr>
            <a:r>
              <a:rPr lang="zh-CN" altLang="en-US" sz="2800" dirty="0" smtClean="0">
                <a:latin typeface="宋体" pitchFamily="2" charset="-122"/>
              </a:rPr>
              <a:t>随</a:t>
            </a:r>
            <a:r>
              <a:rPr lang="zh-CN" altLang="en-US" sz="2800" dirty="0">
                <a:latin typeface="宋体" pitchFamily="2" charset="-122"/>
              </a:rPr>
              <a:t>意发表言论，宣扬不利于公司的信</a:t>
            </a:r>
            <a:r>
              <a:rPr lang="zh-CN" altLang="en-US" sz="2800" dirty="0" smtClean="0">
                <a:latin typeface="宋体" pitchFamily="2" charset="-122"/>
              </a:rPr>
              <a:t>息</a:t>
            </a:r>
            <a:endParaRPr lang="zh-CN" altLang="en-US" sz="2800" dirty="0">
              <a:latin typeface="宋体" pitchFamily="2" charset="-122"/>
            </a:endParaRPr>
          </a:p>
          <a:p>
            <a:pPr>
              <a:lnSpc>
                <a:spcPts val="6000"/>
              </a:lnSpc>
              <a:buFont typeface="Wingdings" pitchFamily="2" charset="2"/>
              <a:buChar char="u"/>
            </a:pPr>
            <a:r>
              <a:rPr lang="zh-CN" altLang="en-US" sz="2800" dirty="0" smtClean="0">
                <a:latin typeface="宋体" pitchFamily="2" charset="-122"/>
              </a:rPr>
              <a:t>对</a:t>
            </a:r>
            <a:r>
              <a:rPr lang="zh-CN" altLang="en-US" sz="2800" dirty="0">
                <a:latin typeface="宋体" pitchFamily="2" charset="-122"/>
              </a:rPr>
              <a:t>公司或上级下达的指示推三阻四，抱怨不断</a:t>
            </a:r>
          </a:p>
        </p:txBody>
      </p:sp>
      <p:pic>
        <p:nvPicPr>
          <p:cNvPr id="21512" name="Picture 4" descr="摄影,中等数量物体,钟,时钟结构,齿轮_创意图片_Getty Images China"/>
          <p:cNvPicPr>
            <a:picLocks noChangeAspect="1" noChangeArrowheads="1"/>
          </p:cNvPicPr>
          <p:nvPr/>
        </p:nvPicPr>
        <p:blipFill>
          <a:blip r:embed="rId2" cstate="print"/>
          <a:srcRect/>
          <a:stretch>
            <a:fillRect/>
          </a:stretch>
        </p:blipFill>
        <p:spPr bwMode="auto">
          <a:xfrm>
            <a:off x="179695" y="1714500"/>
            <a:ext cx="2343150" cy="43576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p:nvPr>
        </p:nvSpPr>
        <p:spPr/>
        <p:txBody>
          <a:bodyPr/>
          <a:lstStyle/>
          <a:p>
            <a:endParaRPr lang="zh-CN" altLang="en-US" smtClean="0">
              <a:latin typeface="宋体" pitchFamily="2" charset="-122"/>
              <a:ea typeface="宋体" pitchFamily="2" charset="-122"/>
            </a:endParaRPr>
          </a:p>
        </p:txBody>
      </p:sp>
      <p:sp>
        <p:nvSpPr>
          <p:cNvPr id="86019" name="矩形 4"/>
          <p:cNvSpPr>
            <a:spLocks noChangeArrowheads="1"/>
          </p:cNvSpPr>
          <p:nvPr/>
        </p:nvSpPr>
        <p:spPr bwMode="auto">
          <a:xfrm>
            <a:off x="684213" y="3133725"/>
            <a:ext cx="7920037" cy="1089025"/>
          </a:xfrm>
          <a:prstGeom prst="rect">
            <a:avLst/>
          </a:prstGeom>
          <a:noFill/>
          <a:ln w="9525">
            <a:noFill/>
            <a:miter lim="800000"/>
            <a:headEnd/>
            <a:tailEnd/>
          </a:ln>
        </p:spPr>
        <p:txBody>
          <a:bodyPr>
            <a:spAutoFit/>
          </a:bodyPr>
          <a:lstStyle/>
          <a:p>
            <a:pPr marL="342900" indent="-342900">
              <a:lnSpc>
                <a:spcPct val="90000"/>
              </a:lnSpc>
              <a:spcBef>
                <a:spcPct val="20000"/>
              </a:spcBef>
              <a:buFontTx/>
              <a:buChar char="•"/>
            </a:pPr>
            <a:r>
              <a:rPr lang="zh-CN" altLang="en-US" sz="3600" b="1">
                <a:solidFill>
                  <a:srgbClr val="FF0000"/>
                </a:solidFill>
              </a:rPr>
              <a:t>要听出对手讲话的表义、言下之意、心理状态、变化过程和动机；</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ChangeArrowheads="1"/>
          </p:cNvSpPr>
          <p:nvPr/>
        </p:nvSpPr>
        <p:spPr bwMode="auto">
          <a:xfrm>
            <a:off x="755650" y="1335434"/>
            <a:ext cx="7391400" cy="4541838"/>
          </a:xfrm>
          <a:prstGeom prst="rect">
            <a:avLst/>
          </a:prstGeom>
          <a:noFill/>
          <a:ln w="12700" cap="sq">
            <a:noFill/>
            <a:miter lim="800000"/>
            <a:headEnd type="none" w="sm" len="sm"/>
            <a:tailEnd type="none" w="sm" len="sm"/>
          </a:ln>
          <a:effectLst/>
        </p:spPr>
        <p:txBody>
          <a:bodyPr>
            <a:spAutoFit/>
          </a:bodyPr>
          <a:lstStyle/>
          <a:p>
            <a:pPr>
              <a:lnSpc>
                <a:spcPct val="70000"/>
              </a:lnSpc>
              <a:buClr>
                <a:srgbClr val="A50021"/>
              </a:buClr>
              <a:buSzPct val="75000"/>
              <a:buFont typeface="Wingdings" pitchFamily="2" charset="2"/>
              <a:buNone/>
              <a:defRPr/>
            </a:pPr>
            <a:r>
              <a:rPr lang="en-US" altLang="zh-CN" sz="3600" b="1" dirty="0">
                <a:solidFill>
                  <a:schemeClr val="tx2"/>
                </a:solidFill>
                <a:effectLst>
                  <a:outerShdw blurRad="38100" dist="38100" dir="2700000" algn="tl">
                    <a:srgbClr val="C0C0C0"/>
                  </a:outerShdw>
                </a:effectLst>
                <a:latin typeface="+mj-lt"/>
                <a:cs typeface="+mj-cs"/>
              </a:rPr>
              <a:t>  </a:t>
            </a:r>
            <a:r>
              <a:rPr lang="zh-CN" altLang="en-US" sz="3600" b="1" dirty="0">
                <a:solidFill>
                  <a:schemeClr val="tx2"/>
                </a:solidFill>
                <a:effectLst>
                  <a:outerShdw blurRad="38100" dist="38100" dir="2700000" algn="tl">
                    <a:srgbClr val="C0C0C0"/>
                  </a:outerShdw>
                </a:effectLst>
                <a:latin typeface="+mj-lt"/>
                <a:cs typeface="+mj-cs"/>
              </a:rPr>
              <a:t>听的两大问题：</a:t>
            </a:r>
          </a:p>
          <a:p>
            <a:pPr>
              <a:lnSpc>
                <a:spcPct val="120000"/>
              </a:lnSpc>
              <a:spcBef>
                <a:spcPct val="50000"/>
              </a:spcBef>
              <a:buClr>
                <a:srgbClr val="A50021"/>
              </a:buClr>
              <a:buSzPct val="75000"/>
              <a:buFont typeface="Wingdings" pitchFamily="2" charset="2"/>
              <a:buNone/>
              <a:defRPr/>
            </a:pPr>
            <a:r>
              <a:rPr kumimoji="1" lang="zh-CN" altLang="en-US" sz="3200" b="1" dirty="0">
                <a:solidFill>
                  <a:srgbClr val="FF0000"/>
                </a:solidFill>
                <a:latin typeface="宋体" pitchFamily="2" charset="-122"/>
              </a:rPr>
              <a:t>   </a:t>
            </a:r>
            <a:r>
              <a:rPr kumimoji="1" lang="en-US" altLang="zh-CN" sz="3200" b="1" dirty="0">
                <a:solidFill>
                  <a:srgbClr val="FF0000"/>
                </a:solidFill>
                <a:latin typeface="宋体" pitchFamily="2" charset="-122"/>
              </a:rPr>
              <a:t>※</a:t>
            </a:r>
            <a:r>
              <a:rPr kumimoji="1" lang="zh-CN" altLang="en-US" sz="3200" b="1" dirty="0">
                <a:latin typeface="宋体" pitchFamily="2" charset="-122"/>
              </a:rPr>
              <a:t>大部分人最多是中等听者，不论</a:t>
            </a:r>
          </a:p>
          <a:p>
            <a:pPr>
              <a:lnSpc>
                <a:spcPct val="120000"/>
              </a:lnSpc>
              <a:spcBef>
                <a:spcPct val="50000"/>
              </a:spcBef>
              <a:buClr>
                <a:srgbClr val="A50021"/>
              </a:buClr>
              <a:buSzPct val="75000"/>
              <a:buFont typeface="Wingdings" pitchFamily="2" charset="2"/>
              <a:buNone/>
              <a:defRPr/>
            </a:pPr>
            <a:r>
              <a:rPr kumimoji="1" lang="zh-CN" altLang="en-US" sz="3200" b="1" dirty="0">
                <a:latin typeface="宋体" pitchFamily="2" charset="-122"/>
              </a:rPr>
              <a:t>多仔细，也会马上忘掉一半以上的内</a:t>
            </a:r>
          </a:p>
          <a:p>
            <a:pPr>
              <a:lnSpc>
                <a:spcPct val="120000"/>
              </a:lnSpc>
              <a:spcBef>
                <a:spcPct val="50000"/>
              </a:spcBef>
              <a:buClr>
                <a:srgbClr val="A50021"/>
              </a:buClr>
              <a:buSzPct val="75000"/>
              <a:buFont typeface="Wingdings" pitchFamily="2" charset="2"/>
              <a:buNone/>
              <a:defRPr/>
            </a:pPr>
            <a:r>
              <a:rPr kumimoji="1" lang="zh-CN" altLang="en-US" sz="3200" b="1" dirty="0">
                <a:latin typeface="宋体" pitchFamily="2" charset="-122"/>
              </a:rPr>
              <a:t>容，两个月后一般能记住</a:t>
            </a:r>
            <a:r>
              <a:rPr kumimoji="1" lang="en-US" altLang="zh-CN" sz="3200" b="1" dirty="0">
                <a:latin typeface="宋体" pitchFamily="2" charset="-122"/>
              </a:rPr>
              <a:t>1/4</a:t>
            </a:r>
            <a:r>
              <a:rPr kumimoji="1" lang="zh-CN" altLang="en-US" sz="3200" b="1" dirty="0">
                <a:latin typeface="宋体" pitchFamily="2" charset="-122"/>
              </a:rPr>
              <a:t>的内容。</a:t>
            </a:r>
          </a:p>
          <a:p>
            <a:pPr>
              <a:spcBef>
                <a:spcPct val="50000"/>
              </a:spcBef>
              <a:buClr>
                <a:srgbClr val="A50021"/>
              </a:buClr>
              <a:buSzPct val="75000"/>
              <a:buFont typeface="Wingdings" pitchFamily="2" charset="2"/>
              <a:buNone/>
              <a:defRPr/>
            </a:pPr>
            <a:r>
              <a:rPr kumimoji="1" lang="zh-CN" altLang="en-US" sz="3200" b="1" dirty="0">
                <a:latin typeface="宋体" pitchFamily="2" charset="-122"/>
              </a:rPr>
              <a:t>   </a:t>
            </a:r>
            <a:r>
              <a:rPr kumimoji="1" lang="en-US" altLang="zh-CN" sz="3200" b="1" dirty="0">
                <a:solidFill>
                  <a:srgbClr val="FF0000"/>
                </a:solidFill>
                <a:latin typeface="宋体" pitchFamily="2" charset="-122"/>
              </a:rPr>
              <a:t>※</a:t>
            </a:r>
            <a:r>
              <a:rPr kumimoji="1" lang="zh-CN" altLang="en-US" sz="3200" b="1" dirty="0">
                <a:latin typeface="宋体" pitchFamily="2" charset="-122"/>
              </a:rPr>
              <a:t>不能听懂并以同理心理解对方</a:t>
            </a:r>
            <a:r>
              <a:rPr kumimoji="1" lang="zh-CN" altLang="en-US" sz="3200" b="1" dirty="0">
                <a:latin typeface="隶书" pitchFamily="49" charset="-122"/>
                <a:ea typeface="隶书" pitchFamily="49" charset="-122"/>
              </a:rPr>
              <a:t>。</a:t>
            </a:r>
          </a:p>
          <a:p>
            <a:pPr>
              <a:lnSpc>
                <a:spcPct val="35000"/>
              </a:lnSpc>
              <a:spcBef>
                <a:spcPct val="50000"/>
              </a:spcBef>
              <a:buClr>
                <a:srgbClr val="A50021"/>
              </a:buClr>
              <a:buSzPct val="75000"/>
              <a:buFont typeface="Wingdings" pitchFamily="2" charset="2"/>
              <a:buNone/>
              <a:defRPr/>
            </a:pPr>
            <a:r>
              <a:rPr kumimoji="1" lang="zh-CN" altLang="en-US" sz="3200" b="1" dirty="0">
                <a:latin typeface="Times New Roman" pitchFamily="18" charset="0"/>
              </a:rPr>
              <a:t>     </a:t>
            </a:r>
          </a:p>
          <a:p>
            <a:pPr>
              <a:lnSpc>
                <a:spcPct val="30000"/>
              </a:lnSpc>
              <a:spcBef>
                <a:spcPct val="50000"/>
              </a:spcBef>
              <a:buClr>
                <a:srgbClr val="A50021"/>
              </a:buClr>
              <a:buSzPct val="75000"/>
              <a:buFont typeface="Wingdings" pitchFamily="2" charset="2"/>
              <a:buNone/>
              <a:defRPr/>
            </a:pPr>
            <a:r>
              <a:rPr kumimoji="1" lang="zh-CN" altLang="en-US" sz="3200" b="1" dirty="0">
                <a:latin typeface="Times New Roman" pitchFamily="18" charset="0"/>
              </a:rPr>
              <a:t>            </a:t>
            </a:r>
            <a:endParaRPr kumimoji="1" lang="zh-CN" altLang="en-US" sz="4400" b="1" i="1" dirty="0">
              <a:solidFill>
                <a:srgbClr val="FF99CC"/>
              </a:solidFill>
              <a:latin typeface="Times New Roman" pitchFamily="18" charset="0"/>
            </a:endParaRPr>
          </a:p>
        </p:txBody>
      </p:sp>
      <p:sp>
        <p:nvSpPr>
          <p:cNvPr id="139269" name="AutoShape 5"/>
          <p:cNvSpPr>
            <a:spLocks noChangeArrowheads="1"/>
          </p:cNvSpPr>
          <p:nvPr/>
        </p:nvSpPr>
        <p:spPr bwMode="auto">
          <a:xfrm>
            <a:off x="971550" y="5310188"/>
            <a:ext cx="7315200" cy="1143000"/>
          </a:xfrm>
          <a:prstGeom prst="ribbon">
            <a:avLst>
              <a:gd name="adj1" fmla="val 12500"/>
              <a:gd name="adj2" fmla="val 75000"/>
            </a:avLst>
          </a:prstGeom>
          <a:solidFill>
            <a:schemeClr val="accent1"/>
          </a:solidFill>
          <a:ln w="12700" cap="sq">
            <a:solidFill>
              <a:schemeClr val="tx1"/>
            </a:solidFill>
            <a:round/>
            <a:headEnd type="none" w="sm" len="sm"/>
            <a:tailEnd type="none" w="sm" len="sm"/>
          </a:ln>
        </p:spPr>
        <p:txBody>
          <a:bodyPr wrap="none" anchor="ctr"/>
          <a:lstStyle/>
          <a:p>
            <a:pPr algn="ctr">
              <a:lnSpc>
                <a:spcPct val="30000"/>
              </a:lnSpc>
              <a:spcBef>
                <a:spcPct val="50000"/>
              </a:spcBef>
              <a:buClr>
                <a:srgbClr val="A50021"/>
              </a:buClr>
              <a:buSzPct val="75000"/>
              <a:buFont typeface="Wingdings" pitchFamily="2" charset="2"/>
              <a:buNone/>
            </a:pPr>
            <a:endParaRPr kumimoji="1" lang="en-US" altLang="zh-CN" sz="4400" b="1" i="1">
              <a:solidFill>
                <a:srgbClr val="FF99CC"/>
              </a:solidFill>
              <a:latin typeface="Times New Roman" pitchFamily="18" charset="0"/>
            </a:endParaRPr>
          </a:p>
          <a:p>
            <a:pPr algn="ctr">
              <a:lnSpc>
                <a:spcPct val="30000"/>
              </a:lnSpc>
              <a:spcBef>
                <a:spcPct val="50000"/>
              </a:spcBef>
              <a:buClr>
                <a:srgbClr val="A50021"/>
              </a:buClr>
              <a:buSzPct val="75000"/>
              <a:buFont typeface="Wingdings" pitchFamily="2" charset="2"/>
              <a:buNone/>
            </a:pPr>
            <a:r>
              <a:rPr kumimoji="1" lang="zh-CN" altLang="en-US" sz="4400" b="1" i="1">
                <a:solidFill>
                  <a:srgbClr val="FF0000"/>
                </a:solidFill>
                <a:latin typeface="Times New Roman" pitchFamily="18" charset="0"/>
              </a:rPr>
              <a:t>让聆听成为一种习惯。</a:t>
            </a:r>
          </a:p>
          <a:p>
            <a:pPr algn="ctr"/>
            <a:endParaRPr kumimoji="1" lang="en-US" altLang="zh-CN" sz="2400">
              <a:solidFill>
                <a:schemeClr val="hlink"/>
              </a:solidFill>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blinds(horizontal)">
                                      <p:cBhvr>
                                        <p:cTn id="7" dur="500"/>
                                        <p:tgtEl>
                                          <p:spTgt spid="13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971600" y="-90264"/>
            <a:ext cx="7196534" cy="1143000"/>
          </a:xfrm>
          <a:prstGeom prst="rect">
            <a:avLst/>
          </a:prstGeom>
          <a:noFill/>
          <a:ln w="9525">
            <a:noFill/>
            <a:miter lim="800000"/>
            <a:headEnd/>
            <a:tailEnd/>
          </a:ln>
          <a:effectLst/>
        </p:spPr>
        <p:txBody>
          <a:bodyPr anchor="b"/>
          <a:lstStyle/>
          <a:p>
            <a:pPr>
              <a:lnSpc>
                <a:spcPct val="70000"/>
              </a:lnSpc>
              <a:defRPr/>
            </a:pPr>
            <a:r>
              <a:rPr lang="zh-CN" altLang="en-US" sz="3600" b="1" dirty="0">
                <a:solidFill>
                  <a:schemeClr val="tx2"/>
                </a:solidFill>
                <a:effectLst>
                  <a:outerShdw blurRad="38100" dist="38100" dir="2700000" algn="tl">
                    <a:srgbClr val="C0C0C0"/>
                  </a:outerShdw>
                </a:effectLst>
                <a:latin typeface="+mj-lt"/>
                <a:cs typeface="+mj-cs"/>
              </a:rPr>
              <a:t>倾听的五种境界：</a:t>
            </a:r>
          </a:p>
        </p:txBody>
      </p:sp>
      <p:sp>
        <p:nvSpPr>
          <p:cNvPr id="3076" name="Rectangle 5"/>
          <p:cNvSpPr>
            <a:spLocks noChangeArrowheads="1"/>
          </p:cNvSpPr>
          <p:nvPr/>
        </p:nvSpPr>
        <p:spPr bwMode="auto">
          <a:xfrm>
            <a:off x="1600200" y="2133600"/>
            <a:ext cx="7543800" cy="4114800"/>
          </a:xfrm>
          <a:prstGeom prst="rect">
            <a:avLst/>
          </a:prstGeom>
          <a:noFill/>
          <a:ln w="9525">
            <a:noFill/>
            <a:miter lim="800000"/>
            <a:headEnd/>
            <a:tailEnd/>
          </a:ln>
        </p:spPr>
        <p:txBody>
          <a:bodyPr/>
          <a:lstStyle/>
          <a:p>
            <a:pPr marL="342900" indent="-342900">
              <a:spcBef>
                <a:spcPct val="20000"/>
              </a:spcBef>
              <a:buFontTx/>
              <a:buChar char="•"/>
            </a:pPr>
            <a:r>
              <a:rPr lang="zh-CN" altLang="en-US" sz="4000" b="1"/>
              <a:t>听而不闻</a:t>
            </a:r>
          </a:p>
          <a:p>
            <a:pPr marL="342900" indent="-342900">
              <a:spcBef>
                <a:spcPct val="20000"/>
              </a:spcBef>
              <a:buFontTx/>
              <a:buChar char="•"/>
            </a:pPr>
            <a:r>
              <a:rPr lang="zh-CN" altLang="en-US" sz="4000" b="1"/>
              <a:t>虚应</a:t>
            </a:r>
          </a:p>
          <a:p>
            <a:pPr marL="342900" indent="-342900">
              <a:spcBef>
                <a:spcPct val="20000"/>
              </a:spcBef>
              <a:buFontTx/>
              <a:buChar char="•"/>
            </a:pPr>
            <a:r>
              <a:rPr lang="zh-CN" altLang="en-US" sz="4000" b="1"/>
              <a:t>选择性听</a:t>
            </a:r>
          </a:p>
          <a:p>
            <a:pPr marL="342900" indent="-342900">
              <a:spcBef>
                <a:spcPct val="20000"/>
              </a:spcBef>
              <a:buFontTx/>
              <a:buChar char="•"/>
            </a:pPr>
            <a:r>
              <a:rPr lang="zh-CN" altLang="en-US" sz="4000" b="1"/>
              <a:t>专注的听</a:t>
            </a:r>
          </a:p>
          <a:p>
            <a:pPr marL="342900" indent="-342900">
              <a:spcBef>
                <a:spcPct val="20000"/>
              </a:spcBef>
              <a:buFontTx/>
              <a:buChar char="•"/>
            </a:pPr>
            <a:r>
              <a:rPr lang="zh-CN" altLang="en-US" sz="4000" b="1"/>
              <a:t>设身处地的听</a:t>
            </a:r>
          </a:p>
        </p:txBody>
      </p:sp>
      <p:graphicFrame>
        <p:nvGraphicFramePr>
          <p:cNvPr id="3074" name="Object 2"/>
          <p:cNvGraphicFramePr>
            <a:graphicFrameLocks noChangeAspect="1"/>
          </p:cNvGraphicFramePr>
          <p:nvPr/>
        </p:nvGraphicFramePr>
        <p:xfrm>
          <a:off x="6096000" y="3657600"/>
          <a:ext cx="2514600" cy="2438400"/>
        </p:xfrm>
        <a:graphic>
          <a:graphicData uri="http://schemas.openxmlformats.org/presentationml/2006/ole">
            <p:oleObj spid="_x0000_s167938" name="剪辑" r:id="rId3" imgW="3473280" imgH="3472920" progId="">
              <p:embed/>
            </p:oleObj>
          </a:graphicData>
        </a:graphic>
      </p:graphicFrame>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219200" y="712788"/>
            <a:ext cx="7086600" cy="484187"/>
          </a:xfrm>
          <a:prstGeom prst="rect">
            <a:avLst/>
          </a:prstGeom>
          <a:noFill/>
          <a:ln w="9525">
            <a:noFill/>
            <a:miter lim="800000"/>
            <a:headEnd/>
            <a:tailEnd/>
          </a:ln>
          <a:effectLst/>
        </p:spPr>
        <p:txBody>
          <a:bodyPr>
            <a:spAutoFit/>
          </a:bodyPr>
          <a:lstStyle/>
          <a:p>
            <a:pPr eaLnBrk="0" hangingPunct="0">
              <a:lnSpc>
                <a:spcPct val="70000"/>
              </a:lnSpc>
              <a:defRPr/>
            </a:pPr>
            <a:r>
              <a:rPr lang="zh-CN" altLang="en-US" sz="3600" b="1" dirty="0">
                <a:solidFill>
                  <a:schemeClr val="tx2"/>
                </a:solidFill>
                <a:effectLst>
                  <a:outerShdw blurRad="38100" dist="38100" dir="2700000" algn="tl">
                    <a:srgbClr val="C0C0C0"/>
                  </a:outerShdw>
                </a:effectLst>
                <a:latin typeface="+mj-lt"/>
                <a:cs typeface="+mj-cs"/>
              </a:rPr>
              <a:t>观察的技巧</a:t>
            </a:r>
            <a:r>
              <a:rPr lang="en-US" altLang="zh-CN" sz="3600" b="1" dirty="0">
                <a:solidFill>
                  <a:schemeClr val="tx2"/>
                </a:solidFill>
                <a:effectLst>
                  <a:outerShdw blurRad="38100" dist="38100" dir="2700000" algn="tl">
                    <a:srgbClr val="C0C0C0"/>
                  </a:outerShdw>
                </a:effectLst>
                <a:latin typeface="+mj-lt"/>
                <a:cs typeface="+mj-cs"/>
              </a:rPr>
              <a:t>——</a:t>
            </a:r>
            <a:r>
              <a:rPr lang="zh-CN" altLang="en-US" sz="3600" b="1" dirty="0">
                <a:solidFill>
                  <a:schemeClr val="tx2"/>
                </a:solidFill>
                <a:effectLst>
                  <a:outerShdw blurRad="38100" dist="38100" dir="2700000" algn="tl">
                    <a:srgbClr val="C0C0C0"/>
                  </a:outerShdw>
                </a:effectLst>
                <a:latin typeface="+mj-lt"/>
                <a:cs typeface="+mj-cs"/>
              </a:rPr>
              <a:t>看</a:t>
            </a:r>
          </a:p>
        </p:txBody>
      </p:sp>
      <p:sp>
        <p:nvSpPr>
          <p:cNvPr id="96259" name="TextBox 2"/>
          <p:cNvSpPr txBox="1">
            <a:spLocks noChangeArrowheads="1"/>
          </p:cNvSpPr>
          <p:nvPr/>
        </p:nvSpPr>
        <p:spPr bwMode="auto">
          <a:xfrm>
            <a:off x="1042988" y="2276475"/>
            <a:ext cx="6481762" cy="3281363"/>
          </a:xfrm>
          <a:prstGeom prst="rect">
            <a:avLst/>
          </a:prstGeom>
          <a:noFill/>
          <a:ln w="9525">
            <a:noFill/>
            <a:miter lim="800000"/>
            <a:headEnd/>
            <a:tailEnd/>
          </a:ln>
        </p:spPr>
        <p:txBody>
          <a:bodyPr>
            <a:spAutoFit/>
          </a:bodyPr>
          <a:lstStyle/>
          <a:p>
            <a:pPr>
              <a:spcBef>
                <a:spcPct val="50000"/>
              </a:spcBef>
            </a:pPr>
            <a:r>
              <a:rPr kumimoji="1" lang="zh-CN" altLang="en-US" sz="2800" b="1">
                <a:solidFill>
                  <a:srgbClr val="FF0000"/>
                </a:solidFill>
                <a:latin typeface="Times New Roman" pitchFamily="18" charset="0"/>
              </a:rPr>
              <a:t>事实上，大约</a:t>
            </a:r>
            <a:r>
              <a:rPr kumimoji="1" lang="en-US" altLang="zh-CN" sz="2800" b="1">
                <a:solidFill>
                  <a:srgbClr val="FF0000"/>
                </a:solidFill>
                <a:latin typeface="Times New Roman" pitchFamily="18" charset="0"/>
              </a:rPr>
              <a:t>75%</a:t>
            </a:r>
            <a:r>
              <a:rPr kumimoji="1" lang="zh-CN" altLang="en-US" sz="2800" b="1">
                <a:solidFill>
                  <a:srgbClr val="FF0000"/>
                </a:solidFill>
                <a:latin typeface="Times New Roman" pitchFamily="18" charset="0"/>
              </a:rPr>
              <a:t>的信息传播是由视觉来领悟的，语言只传播约</a:t>
            </a:r>
            <a:r>
              <a:rPr kumimoji="1" lang="en-US" altLang="zh-CN" sz="2800" b="1">
                <a:solidFill>
                  <a:srgbClr val="FF0000"/>
                </a:solidFill>
                <a:latin typeface="Times New Roman" pitchFamily="18" charset="0"/>
              </a:rPr>
              <a:t>20%</a:t>
            </a:r>
            <a:r>
              <a:rPr kumimoji="1" lang="zh-CN" altLang="en-US" sz="2800" b="1">
                <a:solidFill>
                  <a:srgbClr val="FF0000"/>
                </a:solidFill>
                <a:latin typeface="Times New Roman" pitchFamily="18" charset="0"/>
              </a:rPr>
              <a:t>的信息。</a:t>
            </a:r>
          </a:p>
          <a:p>
            <a:pPr>
              <a:lnSpc>
                <a:spcPct val="130000"/>
              </a:lnSpc>
              <a:spcBef>
                <a:spcPct val="50000"/>
              </a:spcBef>
            </a:pPr>
            <a:r>
              <a:rPr kumimoji="1" lang="zh-CN" altLang="en-US" sz="2800" b="1">
                <a:latin typeface="Times New Roman" pitchFamily="18" charset="0"/>
              </a:rPr>
              <a:t>*非言语语言更接近真实。</a:t>
            </a:r>
          </a:p>
          <a:p>
            <a:pPr>
              <a:lnSpc>
                <a:spcPct val="130000"/>
              </a:lnSpc>
              <a:spcBef>
                <a:spcPct val="50000"/>
              </a:spcBef>
            </a:pPr>
            <a:r>
              <a:rPr kumimoji="1" lang="zh-CN" altLang="en-US" sz="2800" b="1">
                <a:latin typeface="Times New Roman" pitchFamily="18" charset="0"/>
              </a:rPr>
              <a:t>*距离大脑越远越真实。</a:t>
            </a:r>
          </a:p>
          <a:p>
            <a:pPr>
              <a:lnSpc>
                <a:spcPct val="130000"/>
              </a:lnSpc>
              <a:spcBef>
                <a:spcPct val="50000"/>
              </a:spcBef>
            </a:pPr>
            <a:r>
              <a:rPr kumimoji="1" lang="zh-CN" altLang="en-US" sz="2800" b="1"/>
              <a:t>*越是下意识动作越真实。</a:t>
            </a:r>
            <a:endParaRPr lang="zh-CN" altLang="en-US" sz="2800"/>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95288" y="1906588"/>
            <a:ext cx="8137525" cy="4402137"/>
          </a:xfrm>
          <a:prstGeom prst="rect">
            <a:avLst/>
          </a:prstGeom>
          <a:noFill/>
          <a:ln w="12700">
            <a:noFill/>
            <a:miter lim="800000"/>
            <a:headEnd/>
            <a:tailEnd/>
          </a:ln>
        </p:spPr>
        <p:txBody>
          <a:bodyPr lIns="90000" tIns="46800" rIns="90000" bIns="46800">
            <a:spAutoFit/>
          </a:bodyPr>
          <a:lstStyle/>
          <a:p>
            <a:pPr eaLnBrk="0" hangingPunct="0">
              <a:spcBef>
                <a:spcPct val="20000"/>
              </a:spcBef>
            </a:pPr>
            <a:r>
              <a:rPr lang="zh-CN" altLang="en-US" sz="2800" b="1">
                <a:solidFill>
                  <a:srgbClr val="0000CC"/>
                </a:solidFill>
                <a:latin typeface="华文中宋" pitchFamily="2" charset="-122"/>
                <a:ea typeface="华文中宋" pitchFamily="2" charset="-122"/>
              </a:rPr>
              <a:t>实用倾听技巧</a:t>
            </a:r>
          </a:p>
          <a:p>
            <a:pPr eaLnBrk="0" hangingPunct="0">
              <a:lnSpc>
                <a:spcPct val="150000"/>
              </a:lnSpc>
            </a:pPr>
            <a:r>
              <a:rPr lang="en-US" altLang="zh-CN" sz="2800" b="1">
                <a:latin typeface="Times New Roman" pitchFamily="18" charset="0"/>
                <a:ea typeface="楷体_GB2312" pitchFamily="49" charset="-122"/>
              </a:rPr>
              <a:t>——</a:t>
            </a:r>
            <a:r>
              <a:rPr lang="zh-CN" altLang="en-US" sz="2800" b="1">
                <a:latin typeface="楷体_GB2312" pitchFamily="49" charset="-122"/>
                <a:ea typeface="楷体_GB2312" pitchFamily="49" charset="-122"/>
              </a:rPr>
              <a:t>真诚的态度（内心</a:t>
            </a:r>
            <a:r>
              <a:rPr lang="en-US" altLang="zh-CN" sz="2800" b="1">
                <a:latin typeface="楷体_GB2312" pitchFamily="49" charset="-122"/>
                <a:ea typeface="楷体_GB2312" pitchFamily="49" charset="-122"/>
              </a:rPr>
              <a:t>/</a:t>
            </a:r>
            <a:r>
              <a:rPr lang="zh-CN" altLang="en-US" sz="2800" b="1">
                <a:latin typeface="楷体_GB2312" pitchFamily="49" charset="-122"/>
                <a:ea typeface="楷体_GB2312" pitchFamily="49" charset="-122"/>
              </a:rPr>
              <a:t>诚于中）</a:t>
            </a:r>
          </a:p>
          <a:p>
            <a:pPr eaLnBrk="0" hangingPunct="0">
              <a:lnSpc>
                <a:spcPct val="150000"/>
              </a:lnSpc>
            </a:pPr>
            <a:r>
              <a:rPr lang="en-US" altLang="zh-CN" sz="2800" b="1">
                <a:latin typeface="Times New Roman" pitchFamily="18" charset="0"/>
                <a:ea typeface="楷体_GB2312" pitchFamily="49" charset="-122"/>
              </a:rPr>
              <a:t>——</a:t>
            </a:r>
            <a:r>
              <a:rPr lang="zh-CN" altLang="en-US" sz="2800" b="1">
                <a:latin typeface="楷体_GB2312" pitchFamily="49" charset="-122"/>
                <a:ea typeface="楷体_GB2312" pitchFamily="49" charset="-122"/>
              </a:rPr>
              <a:t>体态的反映（外在</a:t>
            </a:r>
            <a:r>
              <a:rPr lang="en-US" altLang="zh-CN" sz="2800" b="1">
                <a:latin typeface="楷体_GB2312" pitchFamily="49" charset="-122"/>
                <a:ea typeface="楷体_GB2312" pitchFamily="49" charset="-122"/>
              </a:rPr>
              <a:t>/</a:t>
            </a:r>
            <a:r>
              <a:rPr lang="zh-CN" altLang="en-US" sz="2800" b="1">
                <a:latin typeface="楷体_GB2312" pitchFamily="49" charset="-122"/>
                <a:ea typeface="楷体_GB2312" pitchFamily="49" charset="-122"/>
              </a:rPr>
              <a:t>形于外）</a:t>
            </a:r>
          </a:p>
          <a:p>
            <a:pPr eaLnBrk="0" hangingPunct="0">
              <a:lnSpc>
                <a:spcPct val="150000"/>
              </a:lnSpc>
            </a:pPr>
            <a:r>
              <a:rPr lang="en-US" altLang="zh-CN" sz="2800" b="1">
                <a:latin typeface="楷体_GB2312" pitchFamily="49" charset="-122"/>
                <a:ea typeface="楷体_GB2312" pitchFamily="49" charset="-122"/>
              </a:rPr>
              <a:t>A.</a:t>
            </a:r>
            <a:r>
              <a:rPr lang="zh-CN" altLang="en-US" sz="2800" b="1">
                <a:latin typeface="楷体_GB2312" pitchFamily="49" charset="-122"/>
                <a:ea typeface="楷体_GB2312" pitchFamily="49" charset="-122"/>
              </a:rPr>
              <a:t>面部：微笑、和善</a:t>
            </a:r>
          </a:p>
          <a:p>
            <a:pPr eaLnBrk="0" hangingPunct="0">
              <a:lnSpc>
                <a:spcPct val="150000"/>
              </a:lnSpc>
            </a:pPr>
            <a:r>
              <a:rPr lang="en-US" altLang="zh-CN" sz="2800" b="1">
                <a:latin typeface="楷体_GB2312" pitchFamily="49" charset="-122"/>
                <a:ea typeface="楷体_GB2312" pitchFamily="49" charset="-122"/>
              </a:rPr>
              <a:t>B.</a:t>
            </a:r>
            <a:r>
              <a:rPr lang="zh-CN" altLang="en-US" sz="2800" b="1">
                <a:latin typeface="楷体_GB2312" pitchFamily="49" charset="-122"/>
                <a:ea typeface="楷体_GB2312" pitchFamily="49" charset="-122"/>
              </a:rPr>
              <a:t>眼神：真诚地看着对方（专注）</a:t>
            </a:r>
          </a:p>
          <a:p>
            <a:pPr eaLnBrk="0" hangingPunct="0">
              <a:lnSpc>
                <a:spcPct val="150000"/>
              </a:lnSpc>
            </a:pPr>
            <a:r>
              <a:rPr lang="en-US" altLang="zh-CN" sz="2800" b="1">
                <a:latin typeface="楷体_GB2312" pitchFamily="49" charset="-122"/>
                <a:ea typeface="楷体_GB2312" pitchFamily="49" charset="-122"/>
              </a:rPr>
              <a:t>C.</a:t>
            </a:r>
            <a:r>
              <a:rPr lang="zh-CN" altLang="en-US" sz="2800" b="1">
                <a:latin typeface="楷体_GB2312" pitchFamily="49" charset="-122"/>
                <a:ea typeface="楷体_GB2312" pitchFamily="49" charset="-122"/>
              </a:rPr>
              <a:t>姿态：坐态</a:t>
            </a:r>
            <a:r>
              <a:rPr lang="en-US" altLang="zh-CN" sz="2800" b="1">
                <a:latin typeface="Times New Roman" pitchFamily="18" charset="0"/>
                <a:ea typeface="楷体_GB2312" pitchFamily="49" charset="-122"/>
              </a:rPr>
              <a:t>——</a:t>
            </a:r>
            <a:r>
              <a:rPr lang="zh-CN" altLang="en-US" sz="2800" b="1">
                <a:latin typeface="楷体_GB2312" pitchFamily="49" charset="-122"/>
                <a:ea typeface="楷体_GB2312" pitchFamily="49" charset="-122"/>
              </a:rPr>
              <a:t>上身前倾</a:t>
            </a:r>
          </a:p>
          <a:p>
            <a:pPr eaLnBrk="0" hangingPunct="0">
              <a:lnSpc>
                <a:spcPct val="150000"/>
              </a:lnSpc>
            </a:pPr>
            <a:r>
              <a:rPr lang="en-US" altLang="zh-CN" sz="2800" b="1">
                <a:latin typeface="楷体_GB2312" pitchFamily="49" charset="-122"/>
                <a:ea typeface="楷体_GB2312" pitchFamily="49" charset="-122"/>
              </a:rPr>
              <a:t>D.</a:t>
            </a:r>
            <a:r>
              <a:rPr lang="zh-CN" altLang="en-US" sz="2800" b="1">
                <a:latin typeface="楷体_GB2312" pitchFamily="49" charset="-122"/>
                <a:ea typeface="楷体_GB2312" pitchFamily="49" charset="-122"/>
              </a:rPr>
              <a:t>点头：伴以</a:t>
            </a:r>
            <a:r>
              <a:rPr lang="zh-CN" altLang="en-US" sz="2800" b="1">
                <a:latin typeface="Times New Roman" pitchFamily="18" charset="0"/>
                <a:ea typeface="楷体_GB2312" pitchFamily="49" charset="-122"/>
              </a:rPr>
              <a:t>“</a:t>
            </a:r>
            <a:r>
              <a:rPr lang="zh-CN" altLang="en-US" sz="2800" b="1">
                <a:latin typeface="楷体_GB2312" pitchFamily="49" charset="-122"/>
                <a:ea typeface="楷体_GB2312" pitchFamily="49" charset="-122"/>
              </a:rPr>
              <a:t>是</a:t>
            </a:r>
            <a:r>
              <a:rPr lang="zh-CN" altLang="en-US" sz="2800" b="1">
                <a:latin typeface="Times New Roman" pitchFamily="18" charset="0"/>
                <a:ea typeface="楷体_GB2312" pitchFamily="49" charset="-122"/>
              </a:rPr>
              <a:t>”</a:t>
            </a:r>
            <a:r>
              <a:rPr lang="zh-CN" altLang="en-US" sz="2800" b="1">
                <a:latin typeface="楷体_GB2312" pitchFamily="49" charset="-122"/>
                <a:ea typeface="楷体_GB2312" pitchFamily="49" charset="-122"/>
              </a:rPr>
              <a:t>、</a:t>
            </a:r>
            <a:r>
              <a:rPr lang="zh-CN" altLang="en-US" sz="2800" b="1">
                <a:latin typeface="Times New Roman" pitchFamily="18" charset="0"/>
                <a:ea typeface="楷体_GB2312" pitchFamily="49" charset="-122"/>
              </a:rPr>
              <a:t>“</a:t>
            </a:r>
            <a:r>
              <a:rPr lang="zh-CN" altLang="en-US" sz="2800" b="1">
                <a:latin typeface="楷体_GB2312" pitchFamily="49" charset="-122"/>
                <a:ea typeface="楷体_GB2312" pitchFamily="49" charset="-122"/>
              </a:rPr>
              <a:t>嗯</a:t>
            </a:r>
            <a:r>
              <a:rPr lang="zh-CN" altLang="en-US" sz="2800" b="1">
                <a:latin typeface="Times New Roman" pitchFamily="18" charset="0"/>
                <a:ea typeface="楷体_GB2312" pitchFamily="49" charset="-122"/>
              </a:rPr>
              <a:t>”</a:t>
            </a:r>
            <a:r>
              <a:rPr lang="zh-CN" altLang="en-US" sz="2800" b="1">
                <a:latin typeface="楷体_GB2312" pitchFamily="49" charset="-122"/>
                <a:ea typeface="楷体_GB2312" pitchFamily="49" charset="-122"/>
              </a:rPr>
              <a:t>等以示在听和认同</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AutoShape 4"/>
          <p:cNvSpPr>
            <a:spLocks noChangeArrowheads="1"/>
          </p:cNvSpPr>
          <p:nvPr/>
        </p:nvSpPr>
        <p:spPr bwMode="auto">
          <a:xfrm>
            <a:off x="3635375" y="2852738"/>
            <a:ext cx="2087563" cy="115252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zh-CN" altLang="en-US" sz="2400"/>
              <a:t>积极倾听</a:t>
            </a:r>
          </a:p>
        </p:txBody>
      </p:sp>
      <p:sp>
        <p:nvSpPr>
          <p:cNvPr id="156675" name="Rectangle 5"/>
          <p:cNvSpPr>
            <a:spLocks noChangeArrowheads="1"/>
          </p:cNvSpPr>
          <p:nvPr/>
        </p:nvSpPr>
        <p:spPr bwMode="auto">
          <a:xfrm>
            <a:off x="900113" y="1125538"/>
            <a:ext cx="1944687" cy="863600"/>
          </a:xfrm>
          <a:prstGeom prst="rect">
            <a:avLst/>
          </a:prstGeom>
          <a:solidFill>
            <a:schemeClr val="accent1"/>
          </a:solidFill>
          <a:ln w="9525">
            <a:solidFill>
              <a:schemeClr val="tx1"/>
            </a:solidFill>
            <a:miter lim="800000"/>
            <a:headEnd/>
            <a:tailEnd/>
          </a:ln>
        </p:spPr>
        <p:txBody>
          <a:bodyPr wrap="none" anchor="ctr"/>
          <a:lstStyle/>
          <a:p>
            <a:pPr algn="ctr"/>
            <a:r>
              <a:rPr lang="zh-CN" altLang="en-US" sz="2400"/>
              <a:t>避免中途</a:t>
            </a:r>
          </a:p>
          <a:p>
            <a:pPr algn="ctr"/>
            <a:r>
              <a:rPr lang="zh-CN" altLang="en-US" sz="2400"/>
              <a:t>打断说话者</a:t>
            </a:r>
          </a:p>
        </p:txBody>
      </p:sp>
      <p:sp>
        <p:nvSpPr>
          <p:cNvPr id="156676" name="Rectangle 6"/>
          <p:cNvSpPr>
            <a:spLocks noChangeArrowheads="1"/>
          </p:cNvSpPr>
          <p:nvPr/>
        </p:nvSpPr>
        <p:spPr bwMode="auto">
          <a:xfrm>
            <a:off x="395288" y="3068638"/>
            <a:ext cx="1944687" cy="863600"/>
          </a:xfrm>
          <a:prstGeom prst="rect">
            <a:avLst/>
          </a:prstGeom>
          <a:solidFill>
            <a:schemeClr val="accent1"/>
          </a:solidFill>
          <a:ln w="9525">
            <a:solidFill>
              <a:schemeClr val="tx1"/>
            </a:solidFill>
            <a:miter lim="800000"/>
            <a:headEnd/>
            <a:tailEnd/>
          </a:ln>
        </p:spPr>
        <p:txBody>
          <a:bodyPr wrap="none" anchor="ctr"/>
          <a:lstStyle/>
          <a:p>
            <a:pPr algn="ctr"/>
            <a:r>
              <a:rPr lang="zh-CN" altLang="en-US" sz="2400"/>
              <a:t>复述</a:t>
            </a:r>
          </a:p>
        </p:txBody>
      </p:sp>
      <p:sp>
        <p:nvSpPr>
          <p:cNvPr id="156677" name="Rectangle 7"/>
          <p:cNvSpPr>
            <a:spLocks noChangeArrowheads="1"/>
          </p:cNvSpPr>
          <p:nvPr/>
        </p:nvSpPr>
        <p:spPr bwMode="auto">
          <a:xfrm>
            <a:off x="971550" y="4437063"/>
            <a:ext cx="1944688" cy="863600"/>
          </a:xfrm>
          <a:prstGeom prst="rect">
            <a:avLst/>
          </a:prstGeom>
          <a:solidFill>
            <a:schemeClr val="accent1"/>
          </a:solidFill>
          <a:ln w="9525">
            <a:solidFill>
              <a:schemeClr val="tx1"/>
            </a:solidFill>
            <a:miter lim="800000"/>
            <a:headEnd/>
            <a:tailEnd/>
          </a:ln>
        </p:spPr>
        <p:txBody>
          <a:bodyPr wrap="none" anchor="ctr"/>
          <a:lstStyle/>
          <a:p>
            <a:pPr algn="ctr"/>
            <a:r>
              <a:rPr lang="zh-CN" altLang="en-US" sz="2400"/>
              <a:t>避免分心的</a:t>
            </a:r>
          </a:p>
          <a:p>
            <a:pPr algn="ctr"/>
            <a:r>
              <a:rPr lang="zh-CN" altLang="en-US" sz="2400"/>
              <a:t>举动或手势</a:t>
            </a:r>
          </a:p>
        </p:txBody>
      </p:sp>
      <p:sp>
        <p:nvSpPr>
          <p:cNvPr id="156678" name="Rectangle 8"/>
          <p:cNvSpPr>
            <a:spLocks noChangeArrowheads="1"/>
          </p:cNvSpPr>
          <p:nvPr/>
        </p:nvSpPr>
        <p:spPr bwMode="auto">
          <a:xfrm>
            <a:off x="6659563" y="4652963"/>
            <a:ext cx="1944687" cy="863600"/>
          </a:xfrm>
          <a:prstGeom prst="rect">
            <a:avLst/>
          </a:prstGeom>
          <a:solidFill>
            <a:schemeClr val="accent1"/>
          </a:solidFill>
          <a:ln w="9525">
            <a:solidFill>
              <a:schemeClr val="tx1"/>
            </a:solidFill>
            <a:miter lim="800000"/>
            <a:headEnd/>
            <a:tailEnd/>
          </a:ln>
        </p:spPr>
        <p:txBody>
          <a:bodyPr wrap="none" anchor="ctr"/>
          <a:lstStyle/>
          <a:p>
            <a:pPr algn="ctr"/>
            <a:r>
              <a:rPr lang="zh-CN" altLang="en-US" sz="2000"/>
              <a:t>赞评性的点头及</a:t>
            </a:r>
          </a:p>
          <a:p>
            <a:pPr algn="ctr"/>
            <a:r>
              <a:rPr lang="zh-CN" altLang="en-US" sz="2000"/>
              <a:t>恰当的面部表情</a:t>
            </a:r>
          </a:p>
        </p:txBody>
      </p:sp>
      <p:sp>
        <p:nvSpPr>
          <p:cNvPr id="156679" name="Rectangle 9"/>
          <p:cNvSpPr>
            <a:spLocks noChangeArrowheads="1"/>
          </p:cNvSpPr>
          <p:nvPr/>
        </p:nvSpPr>
        <p:spPr bwMode="auto">
          <a:xfrm>
            <a:off x="7199313" y="2924175"/>
            <a:ext cx="1944687" cy="863600"/>
          </a:xfrm>
          <a:prstGeom prst="rect">
            <a:avLst/>
          </a:prstGeom>
          <a:solidFill>
            <a:schemeClr val="accent1"/>
          </a:solidFill>
          <a:ln w="9525">
            <a:solidFill>
              <a:schemeClr val="tx1"/>
            </a:solidFill>
            <a:miter lim="800000"/>
            <a:headEnd/>
            <a:tailEnd/>
          </a:ln>
        </p:spPr>
        <p:txBody>
          <a:bodyPr wrap="none" anchor="ctr"/>
          <a:lstStyle/>
          <a:p>
            <a:pPr algn="ctr"/>
            <a:r>
              <a:rPr lang="zh-CN" altLang="en-US" sz="2400"/>
              <a:t>目光接触</a:t>
            </a:r>
          </a:p>
        </p:txBody>
      </p:sp>
      <p:sp>
        <p:nvSpPr>
          <p:cNvPr id="156680" name="Rectangle 10"/>
          <p:cNvSpPr>
            <a:spLocks noChangeArrowheads="1"/>
          </p:cNvSpPr>
          <p:nvPr/>
        </p:nvSpPr>
        <p:spPr bwMode="auto">
          <a:xfrm>
            <a:off x="6732588" y="1052513"/>
            <a:ext cx="1944687" cy="863600"/>
          </a:xfrm>
          <a:prstGeom prst="rect">
            <a:avLst/>
          </a:prstGeom>
          <a:solidFill>
            <a:schemeClr val="accent1"/>
          </a:solidFill>
          <a:ln w="9525">
            <a:solidFill>
              <a:schemeClr val="tx1"/>
            </a:solidFill>
            <a:miter lim="800000"/>
            <a:headEnd/>
            <a:tailEnd/>
          </a:ln>
        </p:spPr>
        <p:txBody>
          <a:bodyPr wrap="none" anchor="ctr"/>
          <a:lstStyle/>
          <a:p>
            <a:pPr algn="ctr"/>
            <a:r>
              <a:rPr lang="zh-CN" altLang="en-US" sz="2400"/>
              <a:t>共情</a:t>
            </a:r>
          </a:p>
        </p:txBody>
      </p:sp>
      <p:sp>
        <p:nvSpPr>
          <p:cNvPr id="156681" name="Rectangle 11"/>
          <p:cNvSpPr>
            <a:spLocks noChangeArrowheads="1"/>
          </p:cNvSpPr>
          <p:nvPr/>
        </p:nvSpPr>
        <p:spPr bwMode="auto">
          <a:xfrm>
            <a:off x="3708400" y="5084763"/>
            <a:ext cx="1944688" cy="863600"/>
          </a:xfrm>
          <a:prstGeom prst="rect">
            <a:avLst/>
          </a:prstGeom>
          <a:solidFill>
            <a:schemeClr val="accent1"/>
          </a:solidFill>
          <a:ln w="9525">
            <a:solidFill>
              <a:schemeClr val="tx1"/>
            </a:solidFill>
            <a:miter lim="800000"/>
            <a:headEnd/>
            <a:tailEnd/>
          </a:ln>
        </p:spPr>
        <p:txBody>
          <a:bodyPr wrap="none" anchor="ctr"/>
          <a:lstStyle/>
          <a:p>
            <a:pPr algn="ctr"/>
            <a:r>
              <a:rPr lang="zh-CN" altLang="en-US" sz="2400"/>
              <a:t>提问</a:t>
            </a:r>
          </a:p>
        </p:txBody>
      </p:sp>
      <p:sp>
        <p:nvSpPr>
          <p:cNvPr id="156682" name="Rectangle 12"/>
          <p:cNvSpPr>
            <a:spLocks noChangeArrowheads="1"/>
          </p:cNvSpPr>
          <p:nvPr/>
        </p:nvSpPr>
        <p:spPr bwMode="auto">
          <a:xfrm>
            <a:off x="3779838" y="549275"/>
            <a:ext cx="1944687" cy="863600"/>
          </a:xfrm>
          <a:prstGeom prst="rect">
            <a:avLst/>
          </a:prstGeom>
          <a:solidFill>
            <a:schemeClr val="accent1"/>
          </a:solidFill>
          <a:ln w="9525">
            <a:solidFill>
              <a:schemeClr val="tx1"/>
            </a:solidFill>
            <a:miter lim="800000"/>
            <a:headEnd/>
            <a:tailEnd/>
          </a:ln>
        </p:spPr>
        <p:txBody>
          <a:bodyPr wrap="none" anchor="ctr"/>
          <a:lstStyle/>
          <a:p>
            <a:pPr algn="ctr"/>
            <a:r>
              <a:rPr lang="zh-CN" altLang="en-US" sz="2400"/>
              <a:t>不要多说</a:t>
            </a:r>
          </a:p>
        </p:txBody>
      </p:sp>
      <p:sp>
        <p:nvSpPr>
          <p:cNvPr id="156683" name="Line 13"/>
          <p:cNvSpPr>
            <a:spLocks noChangeShapeType="1"/>
          </p:cNvSpPr>
          <p:nvPr/>
        </p:nvSpPr>
        <p:spPr bwMode="auto">
          <a:xfrm>
            <a:off x="4716463" y="1412875"/>
            <a:ext cx="0" cy="1439863"/>
          </a:xfrm>
          <a:prstGeom prst="line">
            <a:avLst/>
          </a:prstGeom>
          <a:noFill/>
          <a:ln w="9525">
            <a:solidFill>
              <a:schemeClr val="tx1"/>
            </a:solidFill>
            <a:round/>
            <a:headEnd/>
            <a:tailEnd/>
          </a:ln>
        </p:spPr>
        <p:txBody>
          <a:bodyPr/>
          <a:lstStyle/>
          <a:p>
            <a:endParaRPr lang="zh-CN" altLang="en-US"/>
          </a:p>
        </p:txBody>
      </p:sp>
      <p:sp>
        <p:nvSpPr>
          <p:cNvPr id="156684" name="Line 14"/>
          <p:cNvSpPr>
            <a:spLocks noChangeShapeType="1"/>
          </p:cNvSpPr>
          <p:nvPr/>
        </p:nvSpPr>
        <p:spPr bwMode="auto">
          <a:xfrm>
            <a:off x="2843213" y="1989138"/>
            <a:ext cx="1223962" cy="863600"/>
          </a:xfrm>
          <a:prstGeom prst="line">
            <a:avLst/>
          </a:prstGeom>
          <a:noFill/>
          <a:ln w="9525">
            <a:solidFill>
              <a:schemeClr val="tx1"/>
            </a:solidFill>
            <a:round/>
            <a:headEnd/>
            <a:tailEnd/>
          </a:ln>
        </p:spPr>
        <p:txBody>
          <a:bodyPr/>
          <a:lstStyle/>
          <a:p>
            <a:endParaRPr lang="zh-CN" altLang="en-US"/>
          </a:p>
        </p:txBody>
      </p:sp>
      <p:sp>
        <p:nvSpPr>
          <p:cNvPr id="156685" name="Line 15"/>
          <p:cNvSpPr>
            <a:spLocks noChangeShapeType="1"/>
          </p:cNvSpPr>
          <p:nvPr/>
        </p:nvSpPr>
        <p:spPr bwMode="auto">
          <a:xfrm flipH="1">
            <a:off x="5724525" y="3357563"/>
            <a:ext cx="1439863" cy="0"/>
          </a:xfrm>
          <a:prstGeom prst="line">
            <a:avLst/>
          </a:prstGeom>
          <a:noFill/>
          <a:ln w="9525">
            <a:solidFill>
              <a:schemeClr val="tx1"/>
            </a:solidFill>
            <a:round/>
            <a:headEnd/>
            <a:tailEnd/>
          </a:ln>
        </p:spPr>
        <p:txBody>
          <a:bodyPr/>
          <a:lstStyle/>
          <a:p>
            <a:endParaRPr lang="zh-CN" altLang="en-US"/>
          </a:p>
        </p:txBody>
      </p:sp>
      <p:sp>
        <p:nvSpPr>
          <p:cNvPr id="156686" name="Line 16"/>
          <p:cNvSpPr>
            <a:spLocks noChangeShapeType="1"/>
          </p:cNvSpPr>
          <p:nvPr/>
        </p:nvSpPr>
        <p:spPr bwMode="auto">
          <a:xfrm>
            <a:off x="5148263" y="4005263"/>
            <a:ext cx="1511300" cy="647700"/>
          </a:xfrm>
          <a:prstGeom prst="line">
            <a:avLst/>
          </a:prstGeom>
          <a:noFill/>
          <a:ln w="9525">
            <a:solidFill>
              <a:schemeClr val="tx1"/>
            </a:solidFill>
            <a:round/>
            <a:headEnd/>
            <a:tailEnd/>
          </a:ln>
        </p:spPr>
        <p:txBody>
          <a:bodyPr/>
          <a:lstStyle/>
          <a:p>
            <a:endParaRPr lang="zh-CN" altLang="en-US"/>
          </a:p>
        </p:txBody>
      </p:sp>
      <p:sp>
        <p:nvSpPr>
          <p:cNvPr id="156687" name="Line 17"/>
          <p:cNvSpPr>
            <a:spLocks noChangeShapeType="1"/>
          </p:cNvSpPr>
          <p:nvPr/>
        </p:nvSpPr>
        <p:spPr bwMode="auto">
          <a:xfrm flipH="1">
            <a:off x="5292725" y="1916113"/>
            <a:ext cx="1439863" cy="936625"/>
          </a:xfrm>
          <a:prstGeom prst="line">
            <a:avLst/>
          </a:prstGeom>
          <a:noFill/>
          <a:ln w="9525">
            <a:solidFill>
              <a:schemeClr val="tx1"/>
            </a:solidFill>
            <a:round/>
            <a:headEnd/>
            <a:tailEnd/>
          </a:ln>
        </p:spPr>
        <p:txBody>
          <a:bodyPr/>
          <a:lstStyle/>
          <a:p>
            <a:endParaRPr lang="zh-CN" altLang="en-US"/>
          </a:p>
        </p:txBody>
      </p:sp>
      <p:sp>
        <p:nvSpPr>
          <p:cNvPr id="156688" name="Line 18"/>
          <p:cNvSpPr>
            <a:spLocks noChangeShapeType="1"/>
          </p:cNvSpPr>
          <p:nvPr/>
        </p:nvSpPr>
        <p:spPr bwMode="auto">
          <a:xfrm>
            <a:off x="4716463" y="4005263"/>
            <a:ext cx="0" cy="1079500"/>
          </a:xfrm>
          <a:prstGeom prst="line">
            <a:avLst/>
          </a:prstGeom>
          <a:noFill/>
          <a:ln w="9525">
            <a:solidFill>
              <a:schemeClr val="tx1"/>
            </a:solidFill>
            <a:round/>
            <a:headEnd/>
            <a:tailEnd/>
          </a:ln>
        </p:spPr>
        <p:txBody>
          <a:bodyPr/>
          <a:lstStyle/>
          <a:p>
            <a:endParaRPr lang="zh-CN" altLang="en-US"/>
          </a:p>
        </p:txBody>
      </p:sp>
      <p:sp>
        <p:nvSpPr>
          <p:cNvPr id="156689" name="Line 19"/>
          <p:cNvSpPr>
            <a:spLocks noChangeShapeType="1"/>
          </p:cNvSpPr>
          <p:nvPr/>
        </p:nvSpPr>
        <p:spPr bwMode="auto">
          <a:xfrm flipV="1">
            <a:off x="2916238" y="4005263"/>
            <a:ext cx="1223962" cy="431800"/>
          </a:xfrm>
          <a:prstGeom prst="line">
            <a:avLst/>
          </a:prstGeom>
          <a:noFill/>
          <a:ln w="9525">
            <a:solidFill>
              <a:schemeClr val="tx1"/>
            </a:solidFill>
            <a:round/>
            <a:headEnd/>
            <a:tailEnd/>
          </a:ln>
        </p:spPr>
        <p:txBody>
          <a:bodyPr/>
          <a:lstStyle/>
          <a:p>
            <a:endParaRPr lang="zh-CN" altLang="en-US"/>
          </a:p>
        </p:txBody>
      </p:sp>
      <p:sp>
        <p:nvSpPr>
          <p:cNvPr id="156690" name="Line 20"/>
          <p:cNvSpPr>
            <a:spLocks noChangeShapeType="1"/>
          </p:cNvSpPr>
          <p:nvPr/>
        </p:nvSpPr>
        <p:spPr bwMode="auto">
          <a:xfrm>
            <a:off x="2339975" y="3429000"/>
            <a:ext cx="1295400" cy="0"/>
          </a:xfrm>
          <a:prstGeom prst="line">
            <a:avLst/>
          </a:prstGeom>
          <a:noFill/>
          <a:ln w="9525">
            <a:solidFill>
              <a:schemeClr val="tx1"/>
            </a:solidFill>
            <a:round/>
            <a:headEnd/>
            <a:tailEnd/>
          </a:ln>
        </p:spPr>
        <p:txBody>
          <a:bodyPr/>
          <a:lstStyle/>
          <a:p>
            <a:endParaRPr lang="zh-CN" altLang="en-US"/>
          </a:p>
        </p:txBody>
      </p:sp>
      <p:sp>
        <p:nvSpPr>
          <p:cNvPr id="156691" name="Rectangle 21"/>
          <p:cNvSpPr>
            <a:spLocks noChangeArrowheads="1"/>
          </p:cNvSpPr>
          <p:nvPr/>
        </p:nvSpPr>
        <p:spPr bwMode="auto">
          <a:xfrm>
            <a:off x="3348038" y="6237288"/>
            <a:ext cx="2592387" cy="620712"/>
          </a:xfrm>
          <a:prstGeom prst="rect">
            <a:avLst/>
          </a:prstGeom>
          <a:solidFill>
            <a:srgbClr val="FFFF99"/>
          </a:solidFill>
          <a:ln w="9525">
            <a:solidFill>
              <a:schemeClr val="tx2"/>
            </a:solidFill>
            <a:miter lim="800000"/>
            <a:headEnd/>
            <a:tailEnd/>
          </a:ln>
        </p:spPr>
        <p:txBody>
          <a:bodyPr wrap="none" anchor="ctr"/>
          <a:lstStyle/>
          <a:p>
            <a:pPr algn="ctr"/>
            <a:r>
              <a:rPr lang="zh-CN" altLang="en-US" sz="2400"/>
              <a:t>积极倾听的行为</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4787900" y="6381750"/>
            <a:ext cx="4032250" cy="304800"/>
          </a:xfrm>
          <a:prstGeom prst="rect">
            <a:avLst/>
          </a:prstGeom>
          <a:noFill/>
          <a:ln w="9525">
            <a:noFill/>
            <a:miter lim="800000"/>
            <a:headEnd/>
            <a:tailEnd/>
          </a:ln>
        </p:spPr>
        <p:txBody>
          <a:bodyPr>
            <a:spAutoFit/>
          </a:bodyPr>
          <a:lstStyle/>
          <a:p>
            <a:pPr>
              <a:lnSpc>
                <a:spcPct val="90000"/>
              </a:lnSpc>
              <a:spcBef>
                <a:spcPct val="50000"/>
              </a:spcBef>
              <a:buClr>
                <a:schemeClr val="accent2"/>
              </a:buClr>
              <a:buFont typeface="Wingdings" pitchFamily="2" charset="2"/>
              <a:buNone/>
            </a:pPr>
            <a:endParaRPr lang="zh-CN" altLang="zh-CN" sz="1400" b="1">
              <a:solidFill>
                <a:srgbClr val="666699"/>
              </a:solidFill>
              <a:latin typeface="华文新魏" pitchFamily="2" charset="-122"/>
              <a:ea typeface="华文新魏" pitchFamily="2" charset="-122"/>
            </a:endParaRPr>
          </a:p>
        </p:txBody>
      </p:sp>
      <p:sp>
        <p:nvSpPr>
          <p:cNvPr id="145411" name="Rectangle 3"/>
          <p:cNvSpPr>
            <a:spLocks noChangeArrowheads="1"/>
          </p:cNvSpPr>
          <p:nvPr/>
        </p:nvSpPr>
        <p:spPr bwMode="auto">
          <a:xfrm>
            <a:off x="688185" y="425488"/>
            <a:ext cx="4387850" cy="483337"/>
          </a:xfrm>
          <a:prstGeom prst="rect">
            <a:avLst/>
          </a:prstGeom>
          <a:noFill/>
          <a:ln w="9525">
            <a:noFill/>
            <a:miter lim="800000"/>
            <a:headEnd/>
            <a:tailEnd/>
          </a:ln>
        </p:spPr>
        <p:txBody>
          <a:bodyPr anchor="ctr">
            <a:spAutoFit/>
          </a:bodyPr>
          <a:lstStyle/>
          <a:p>
            <a:pPr algn="ctr" eaLnBrk="0" hangingPunct="0">
              <a:lnSpc>
                <a:spcPct val="70000"/>
              </a:lnSpc>
              <a:buClr>
                <a:schemeClr val="accent2"/>
              </a:buClr>
              <a:buFont typeface="Wingdings" pitchFamily="2" charset="2"/>
              <a:buNone/>
              <a:defRPr/>
            </a:pPr>
            <a:r>
              <a:rPr lang="zh-CN" altLang="en-US" sz="3600" b="1" dirty="0">
                <a:solidFill>
                  <a:schemeClr val="tx2"/>
                </a:solidFill>
                <a:effectLst>
                  <a:outerShdw blurRad="38100" dist="38100" dir="2700000" algn="tl">
                    <a:srgbClr val="C0C0C0"/>
                  </a:outerShdw>
                </a:effectLst>
                <a:latin typeface="+mj-lt"/>
                <a:cs typeface="+mj-cs"/>
              </a:rPr>
              <a:t>高效沟通的艺术</a:t>
            </a:r>
          </a:p>
        </p:txBody>
      </p:sp>
      <p:sp>
        <p:nvSpPr>
          <p:cNvPr id="155652" name="Rectangle 4"/>
          <p:cNvSpPr>
            <a:spLocks noChangeArrowheads="1"/>
          </p:cNvSpPr>
          <p:nvPr/>
        </p:nvSpPr>
        <p:spPr bwMode="auto">
          <a:xfrm>
            <a:off x="0" y="2835275"/>
            <a:ext cx="9144000" cy="0"/>
          </a:xfrm>
          <a:prstGeom prst="rect">
            <a:avLst/>
          </a:prstGeom>
          <a:noFill/>
          <a:ln w="9525">
            <a:noFill/>
            <a:miter lim="800000"/>
            <a:headEnd/>
            <a:tailEnd/>
          </a:ln>
        </p:spPr>
        <p:txBody>
          <a:bodyPr wrap="none" anchor="ctr">
            <a:spAutoFit/>
          </a:bodyPr>
          <a:lstStyle/>
          <a:p>
            <a:pPr>
              <a:lnSpc>
                <a:spcPct val="90000"/>
              </a:lnSpc>
              <a:spcBef>
                <a:spcPct val="20000"/>
              </a:spcBef>
              <a:buClr>
                <a:schemeClr val="accent2"/>
              </a:buClr>
              <a:buFont typeface="Wingdings" pitchFamily="2" charset="2"/>
              <a:buNone/>
            </a:pPr>
            <a:endParaRPr lang="zh-CN" altLang="en-US" sz="8000" b="1">
              <a:latin typeface="Verdana" pitchFamily="34" charset="0"/>
            </a:endParaRPr>
          </a:p>
        </p:txBody>
      </p:sp>
      <p:sp>
        <p:nvSpPr>
          <p:cNvPr id="155653" name="Rectangle 5"/>
          <p:cNvSpPr>
            <a:spLocks noChangeArrowheads="1"/>
          </p:cNvSpPr>
          <p:nvPr/>
        </p:nvSpPr>
        <p:spPr bwMode="auto">
          <a:xfrm>
            <a:off x="1187450" y="1846263"/>
            <a:ext cx="4929188" cy="3082925"/>
          </a:xfrm>
          <a:prstGeom prst="rect">
            <a:avLst/>
          </a:prstGeom>
          <a:noFill/>
          <a:ln w="9525">
            <a:noFill/>
            <a:miter lim="800000"/>
            <a:headEnd/>
            <a:tailEnd/>
          </a:ln>
        </p:spPr>
        <p:txBody>
          <a:bodyPr anchor="ctr">
            <a:spAutoFit/>
          </a:bodyPr>
          <a:lstStyle/>
          <a:p>
            <a:pPr>
              <a:spcBef>
                <a:spcPct val="20000"/>
              </a:spcBef>
              <a:buClr>
                <a:srgbClr val="CC0000"/>
              </a:buClr>
              <a:buFont typeface="Wingdings" pitchFamily="2" charset="2"/>
              <a:buChar char="Ø"/>
            </a:pPr>
            <a:r>
              <a:rPr lang="en-US" altLang="zh-CN" sz="2800" b="1">
                <a:solidFill>
                  <a:schemeClr val="accent2"/>
                </a:solidFill>
                <a:latin typeface="Tahoma" pitchFamily="34" charset="0"/>
              </a:rPr>
              <a:t> </a:t>
            </a:r>
            <a:r>
              <a:rPr lang="zh-CN" altLang="en-US" sz="2800" b="1">
                <a:latin typeface="Tahoma" pitchFamily="34" charset="0"/>
              </a:rPr>
              <a:t>欣赏他人，关注对方长处</a:t>
            </a:r>
            <a:endParaRPr lang="en-US" altLang="zh-CN" sz="2800" b="1">
              <a:latin typeface="Tahoma" pitchFamily="34" charset="0"/>
            </a:endParaRPr>
          </a:p>
          <a:p>
            <a:pPr>
              <a:spcBef>
                <a:spcPct val="20000"/>
              </a:spcBef>
              <a:buClr>
                <a:srgbClr val="CC0000"/>
              </a:buClr>
              <a:buFont typeface="Wingdings" pitchFamily="2" charset="2"/>
              <a:buChar char="Ø"/>
            </a:pPr>
            <a:r>
              <a:rPr lang="zh-CN" altLang="en-US" sz="2800" b="1">
                <a:latin typeface="Tahoma" pitchFamily="34" charset="0"/>
              </a:rPr>
              <a:t> 学会聆听，洞察对方需求</a:t>
            </a:r>
          </a:p>
          <a:p>
            <a:pPr>
              <a:spcBef>
                <a:spcPct val="20000"/>
              </a:spcBef>
              <a:buClr>
                <a:srgbClr val="CC0000"/>
              </a:buClr>
              <a:buFont typeface="Wingdings" pitchFamily="2" charset="2"/>
              <a:buChar char="Ø"/>
            </a:pPr>
            <a:r>
              <a:rPr lang="zh-CN" altLang="en-US" sz="2800" b="1">
                <a:latin typeface="Tahoma" pitchFamily="34" charset="0"/>
              </a:rPr>
              <a:t> 缓和气氛，适度赞美对方</a:t>
            </a:r>
          </a:p>
          <a:p>
            <a:pPr>
              <a:spcBef>
                <a:spcPct val="20000"/>
              </a:spcBef>
              <a:buClr>
                <a:srgbClr val="CC0000"/>
              </a:buClr>
              <a:buFont typeface="Wingdings" pitchFamily="2" charset="2"/>
              <a:buChar char="Ø"/>
            </a:pPr>
            <a:r>
              <a:rPr lang="zh-CN" altLang="en-US" sz="2800" b="1">
                <a:latin typeface="Tahoma" pitchFamily="34" charset="0"/>
              </a:rPr>
              <a:t> 出现分歧，学会换位思考</a:t>
            </a:r>
          </a:p>
          <a:p>
            <a:pPr>
              <a:spcBef>
                <a:spcPct val="20000"/>
              </a:spcBef>
              <a:buClr>
                <a:srgbClr val="CC0000"/>
              </a:buClr>
              <a:buFont typeface="Wingdings" pitchFamily="2" charset="2"/>
              <a:buChar char="Ø"/>
            </a:pPr>
            <a:r>
              <a:rPr lang="zh-CN" altLang="en-US" sz="2800" b="1">
                <a:latin typeface="Tahoma" pitchFamily="34" charset="0"/>
              </a:rPr>
              <a:t> 拉近距离，进入对方频道</a:t>
            </a:r>
          </a:p>
          <a:p>
            <a:pPr>
              <a:spcBef>
                <a:spcPct val="20000"/>
              </a:spcBef>
              <a:buClr>
                <a:srgbClr val="CC0000"/>
              </a:buClr>
              <a:buFont typeface="Wingdings" pitchFamily="2" charset="2"/>
              <a:buChar char="Ø"/>
            </a:pPr>
            <a:r>
              <a:rPr lang="zh-CN" altLang="en-US" sz="2800" b="1">
                <a:latin typeface="Tahoma" pitchFamily="34" charset="0"/>
              </a:rPr>
              <a:t> 互惠互利， 追求双赢结果</a:t>
            </a:r>
          </a:p>
        </p:txBody>
      </p:sp>
      <p:sp>
        <p:nvSpPr>
          <p:cNvPr id="8" name="TextBox 7"/>
          <p:cNvSpPr txBox="1"/>
          <p:nvPr/>
        </p:nvSpPr>
        <p:spPr>
          <a:xfrm>
            <a:off x="571500" y="5165725"/>
            <a:ext cx="7677150" cy="1692275"/>
          </a:xfrm>
          <a:prstGeom prst="rect">
            <a:avLst/>
          </a:prstGeom>
          <a:noFill/>
        </p:spPr>
        <p:txBody>
          <a:bodyPr>
            <a:spAutoFit/>
          </a:bodyPr>
          <a:lstStyle/>
          <a:p>
            <a:pPr>
              <a:defRPr/>
            </a:pPr>
            <a:r>
              <a:rPr lang="zh-CN" altLang="en-US" sz="2800" b="1" dirty="0">
                <a:solidFill>
                  <a:srgbClr val="C00000"/>
                </a:solidFill>
                <a:latin typeface="华文中宋" pitchFamily="2" charset="-122"/>
                <a:ea typeface="华文中宋" pitchFamily="2" charset="-122"/>
              </a:rPr>
              <a:t>说话不得要领，不担斤两，其下必不服。</a:t>
            </a:r>
            <a:endParaRPr lang="en-US" altLang="zh-CN" sz="2800" b="1" dirty="0">
              <a:solidFill>
                <a:srgbClr val="C00000"/>
              </a:solidFill>
              <a:latin typeface="华文中宋" pitchFamily="2" charset="-122"/>
              <a:ea typeface="华文中宋" pitchFamily="2" charset="-122"/>
            </a:endParaRPr>
          </a:p>
          <a:p>
            <a:pPr algn="r">
              <a:defRPr/>
            </a:pPr>
            <a:r>
              <a:rPr lang="en-US" altLang="zh-CN" sz="2800" b="1" dirty="0">
                <a:solidFill>
                  <a:srgbClr val="C00000"/>
                </a:solidFill>
                <a:latin typeface="华文中宋" pitchFamily="2" charset="-122"/>
                <a:ea typeface="华文中宋" pitchFamily="2" charset="-122"/>
              </a:rPr>
              <a:t>                                                                               </a:t>
            </a:r>
            <a:r>
              <a:rPr kumimoji="1" lang="en-US" altLang="zh-CN" sz="2000" b="1" spc="-150" dirty="0">
                <a:solidFill>
                  <a:srgbClr val="C00000"/>
                </a:solidFill>
                <a:latin typeface="华文中宋" pitchFamily="2" charset="-122"/>
                <a:ea typeface="华文中宋" pitchFamily="2" charset="-122"/>
              </a:rPr>
              <a:t>---- </a:t>
            </a:r>
            <a:r>
              <a:rPr kumimoji="1" lang="zh-CN" altLang="en-US" sz="2000" b="1" spc="-150" dirty="0">
                <a:solidFill>
                  <a:srgbClr val="C00000"/>
                </a:solidFill>
                <a:latin typeface="华文中宋" pitchFamily="2" charset="-122"/>
                <a:ea typeface="华文中宋" pitchFamily="2" charset="-122"/>
              </a:rPr>
              <a:t>曾国藩</a:t>
            </a:r>
            <a:endParaRPr lang="en-US" altLang="zh-CN" sz="2000" b="1" dirty="0">
              <a:solidFill>
                <a:srgbClr val="C00000"/>
              </a:solidFill>
              <a:latin typeface="华文中宋" pitchFamily="2" charset="-122"/>
              <a:ea typeface="华文中宋" pitchFamily="2" charset="-122"/>
            </a:endParaRPr>
          </a:p>
          <a:p>
            <a:pPr>
              <a:defRPr/>
            </a:pPr>
            <a:endParaRPr lang="zh-CN" altLang="en-US" sz="2800" b="1" dirty="0">
              <a:solidFill>
                <a:srgbClr val="C00000"/>
              </a:solidFill>
              <a:latin typeface="Verdana" pitchFamily="34" charset="0"/>
              <a:ea typeface="黑体" pitchFamily="2" charset="-122"/>
            </a:endParaRP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8325" y="3078055"/>
            <a:ext cx="9144809" cy="1143000"/>
          </a:xfrm>
        </p:spPr>
        <p:txBody>
          <a:bodyPr/>
          <a:lstStyle/>
          <a:p>
            <a:pPr algn="ctr"/>
            <a:r>
              <a:rPr lang="en-US" altLang="zh-CN" sz="4400" dirty="0" smtClean="0">
                <a:solidFill>
                  <a:srgbClr val="FF0000"/>
                </a:solidFill>
                <a:latin typeface="宋体" charset="-122"/>
                <a:ea typeface="宋体" charset="-122"/>
                <a:cs typeface="微软雅黑"/>
                <a:sym typeface="Arial" charset="0"/>
              </a:rPr>
              <a:t> </a:t>
            </a:r>
            <a:r>
              <a:rPr lang="zh-CN" altLang="en-US" sz="4400" dirty="0" smtClean="0">
                <a:solidFill>
                  <a:srgbClr val="FF0000"/>
                </a:solidFill>
                <a:latin typeface="宋体" charset="-122"/>
                <a:ea typeface="宋体" charset="-122"/>
                <a:cs typeface="微软雅黑"/>
                <a:sym typeface="Arial" charset="0"/>
              </a:rPr>
              <a:t>没有完美的个人、只有完美的团队</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zh-CN" altLang="en-US" sz="3600" dirty="0" smtClean="0">
                <a:effectLst>
                  <a:outerShdw blurRad="38100" dist="38100" dir="2700000" algn="tl">
                    <a:srgbClr val="C0C0C0"/>
                  </a:outerShdw>
                </a:effectLst>
                <a:latin typeface="宋体" pitchFamily="2" charset="-122"/>
                <a:ea typeface="宋体" pitchFamily="2" charset="-122"/>
              </a:rPr>
              <a:t>团队的定义</a:t>
            </a:r>
          </a:p>
        </p:txBody>
      </p:sp>
      <p:sp>
        <p:nvSpPr>
          <p:cNvPr id="35843" name="Rectangle 3"/>
          <p:cNvSpPr>
            <a:spLocks noGrp="1" noChangeArrowheads="1"/>
          </p:cNvSpPr>
          <p:nvPr>
            <p:ph idx="1"/>
          </p:nvPr>
        </p:nvSpPr>
        <p:spPr>
          <a:xfrm>
            <a:off x="457200" y="2143397"/>
            <a:ext cx="8229600" cy="4525963"/>
          </a:xfrm>
        </p:spPr>
        <p:txBody>
          <a:bodyPr/>
          <a:lstStyle/>
          <a:p>
            <a:pPr eaLnBrk="1" hangingPunct="1">
              <a:spcAft>
                <a:spcPct val="15000"/>
              </a:spcAft>
              <a:buFont typeface="Wingdings" pitchFamily="2" charset="2"/>
              <a:buNone/>
            </a:pPr>
            <a:r>
              <a:rPr lang="zh-CN" altLang="en-US" sz="2800" b="1" dirty="0" smtClean="0">
                <a:latin typeface="宋体" pitchFamily="2" charset="-122"/>
                <a:ea typeface="宋体" pitchFamily="2" charset="-122"/>
              </a:rPr>
              <a:t>团队（</a:t>
            </a:r>
            <a:r>
              <a:rPr lang="en-US" altLang="zh-CN" sz="2800" b="1" dirty="0" smtClean="0">
                <a:latin typeface="宋体" pitchFamily="2" charset="-122"/>
                <a:ea typeface="宋体" pitchFamily="2" charset="-122"/>
              </a:rPr>
              <a:t>Team),</a:t>
            </a:r>
            <a:r>
              <a:rPr lang="zh-CN" altLang="en-US" sz="2800" b="1" dirty="0" smtClean="0">
                <a:latin typeface="宋体" pitchFamily="2" charset="-122"/>
                <a:ea typeface="宋体" pitchFamily="2" charset="-122"/>
              </a:rPr>
              <a:t>又称为工作团队</a:t>
            </a:r>
            <a:r>
              <a:rPr lang="en-US" altLang="zh-CN" sz="2800" b="1" dirty="0" smtClean="0">
                <a:latin typeface="宋体" pitchFamily="2" charset="-122"/>
                <a:ea typeface="宋体" pitchFamily="2" charset="-122"/>
              </a:rPr>
              <a:t>(Work Team),</a:t>
            </a:r>
            <a:r>
              <a:rPr lang="zh-CN" altLang="en-US" sz="2800" b="1" dirty="0" smtClean="0">
                <a:latin typeface="宋体" pitchFamily="2" charset="-122"/>
                <a:ea typeface="宋体" pitchFamily="2" charset="-122"/>
              </a:rPr>
              <a:t>是通指为了一个共同的目标而在一起工作的一些人组成的协作单位。</a:t>
            </a:r>
          </a:p>
          <a:p>
            <a:pPr eaLnBrk="1" hangingPunct="1">
              <a:spcAft>
                <a:spcPct val="15000"/>
              </a:spcAft>
              <a:buFont typeface="Wingdings" pitchFamily="2" charset="2"/>
              <a:buNone/>
            </a:pPr>
            <a:r>
              <a:rPr lang="zh-CN" altLang="en-US" sz="2800" b="1" dirty="0" smtClean="0">
                <a:latin typeface="宋体" pitchFamily="2" charset="-122"/>
                <a:ea typeface="宋体" pitchFamily="2" charset="-122"/>
              </a:rPr>
              <a:t>团队合作，指的是一群有能力、有信念的人在特定的团队中，为了一个共同的目标相互支持合作奋斗的过程 。</a:t>
            </a:r>
          </a:p>
          <a:p>
            <a:pPr eaLnBrk="1" hangingPunct="1">
              <a:lnSpc>
                <a:spcPct val="80000"/>
              </a:lnSpc>
              <a:buFont typeface="Wingdings" pitchFamily="2" charset="2"/>
              <a:buNone/>
            </a:pPr>
            <a:endParaRPr lang="zh-CN" altLang="en-US" sz="2800" b="1" dirty="0" smtClean="0">
              <a:latin typeface="宋体" pitchFamily="2" charset="-122"/>
              <a:ea typeface="宋体" pitchFamily="2" charset="-122"/>
            </a:endParaRPr>
          </a:p>
          <a:p>
            <a:pPr eaLnBrk="1" hangingPunct="1">
              <a:lnSpc>
                <a:spcPct val="80000"/>
              </a:lnSpc>
            </a:pPr>
            <a:r>
              <a:rPr lang="zh-CN" altLang="en-US" sz="2000" b="1" dirty="0" smtClean="0">
                <a:solidFill>
                  <a:srgbClr val="FF0000"/>
                </a:solidFill>
                <a:latin typeface="宋体" pitchFamily="2" charset="-122"/>
                <a:ea typeface="宋体" pitchFamily="2" charset="-122"/>
              </a:rPr>
              <a:t>共同目标		互相依赖互相信任</a:t>
            </a:r>
          </a:p>
          <a:p>
            <a:pPr eaLnBrk="1" hangingPunct="1">
              <a:lnSpc>
                <a:spcPct val="80000"/>
              </a:lnSpc>
            </a:pPr>
            <a:r>
              <a:rPr lang="zh-CN" altLang="en-US" sz="2000" b="1" dirty="0" smtClean="0">
                <a:solidFill>
                  <a:srgbClr val="FF0000"/>
                </a:solidFill>
                <a:latin typeface="宋体" pitchFamily="2" charset="-122"/>
                <a:ea typeface="宋体" pitchFamily="2" charset="-122"/>
              </a:rPr>
              <a:t>归宿感		责任心</a:t>
            </a:r>
          </a:p>
          <a:p>
            <a:pPr eaLnBrk="1" hangingPunct="1">
              <a:lnSpc>
                <a:spcPct val="80000"/>
              </a:lnSpc>
              <a:buFont typeface="Wingdings" pitchFamily="2" charset="2"/>
              <a:buNone/>
            </a:pPr>
            <a:endParaRPr lang="zh-CN" altLang="en-US" sz="2000" b="1" dirty="0" smtClean="0">
              <a:solidFill>
                <a:srgbClr val="FF0000"/>
              </a:solidFill>
              <a:latin typeface="宋体" pitchFamily="2" charset="-122"/>
              <a:ea typeface="宋体" pitchFamily="2" charset="-122"/>
            </a:endParaRPr>
          </a:p>
          <a:p>
            <a:pPr eaLnBrk="1" hangingPunct="1">
              <a:lnSpc>
                <a:spcPct val="80000"/>
              </a:lnSpc>
              <a:buFont typeface="Wingdings" pitchFamily="2" charset="2"/>
              <a:buNone/>
            </a:pPr>
            <a:endParaRPr lang="en-US" altLang="zh-CN" sz="2000" dirty="0" smtClean="0">
              <a:latin typeface="宋体" pitchFamily="2" charset="-122"/>
              <a:ea typeface="宋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536" y="2996952"/>
            <a:ext cx="8229600" cy="1143000"/>
          </a:xfrm>
        </p:spPr>
        <p:txBody>
          <a:bodyPr/>
          <a:lstStyle/>
          <a:p>
            <a:pPr algn="ctr"/>
            <a:r>
              <a:rPr lang="zh-CN" altLang="en-US" sz="4400" dirty="0" smtClean="0">
                <a:solidFill>
                  <a:srgbClr val="FF0000"/>
                </a:solidFill>
                <a:latin typeface="宋体" charset="-122"/>
                <a:ea typeface="宋体" charset="-122"/>
                <a:cs typeface="微软雅黑"/>
                <a:sym typeface="Arial" charset="0"/>
              </a:rPr>
              <a:t>高效团队的基本特征</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Nordri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66CC"/>
      </a:folHlink>
    </a:clrScheme>
    <a:fontScheme name="Nordri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771</TotalTime>
  <Pages>0</Pages>
  <Words>10050</Words>
  <Characters>0</Characters>
  <Application>Microsoft Office PowerPoint</Application>
  <DocSecurity>0</DocSecurity>
  <PresentationFormat>全屏显示(4:3)</PresentationFormat>
  <Lines>0</Lines>
  <Paragraphs>1004</Paragraphs>
  <Slides>137</Slides>
  <Notes>29</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137</vt:i4>
      </vt:variant>
    </vt:vector>
  </HeadingPairs>
  <TitlesOfParts>
    <vt:vector size="140" baseType="lpstr">
      <vt:lpstr>上海Nordri专业商务幻灯演示设计</vt:lpstr>
      <vt:lpstr>NordriDesign</vt:lpstr>
      <vt:lpstr>剪辑</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我们最需要洞察是自己的</vt:lpstr>
      <vt:lpstr>成为真正的领导</vt:lpstr>
      <vt:lpstr>幻灯片 15</vt:lpstr>
      <vt:lpstr>幻灯片 16</vt:lpstr>
      <vt:lpstr>企业信仰构建的方法</vt:lpstr>
      <vt:lpstr>幻灯片 18</vt:lpstr>
      <vt:lpstr>幻灯片 19</vt:lpstr>
      <vt:lpstr>幻灯片 20</vt:lpstr>
      <vt:lpstr>测测您的管理才能（领导商数）</vt:lpstr>
      <vt:lpstr>幻灯片 22</vt:lpstr>
      <vt:lpstr>幻灯片 23</vt:lpstr>
      <vt:lpstr>权利—将意愿加于他人身上并产生            预期效果的能力</vt:lpstr>
      <vt:lpstr>领导的五种权利</vt:lpstr>
      <vt:lpstr>什么是影响力？</vt:lpstr>
      <vt:lpstr>影响力的特征：</vt:lpstr>
      <vt:lpstr>职位权力与影响力</vt:lpstr>
      <vt:lpstr>职位权力＋影响力</vt:lpstr>
      <vt:lpstr>幻灯片 30</vt:lpstr>
      <vt:lpstr>规则一：要有一颗“公心”</vt:lpstr>
      <vt:lpstr>规则二：要“敢于得罪人”</vt:lpstr>
      <vt:lpstr>知道何时该得罪人</vt:lpstr>
      <vt:lpstr>知道何时该得罪人</vt:lpstr>
      <vt:lpstr>知道何时该得罪人</vt:lpstr>
      <vt:lpstr>规则三：言必行，行必果</vt:lpstr>
      <vt:lpstr>规则四：煽动性</vt:lpstr>
      <vt:lpstr>规则五：预见性</vt:lpstr>
      <vt:lpstr>规则六：坚持</vt:lpstr>
      <vt:lpstr>规则七：识才，用才、培才</vt:lpstr>
      <vt:lpstr>幻灯片 41</vt:lpstr>
      <vt:lpstr>幻灯片 42</vt:lpstr>
      <vt:lpstr>幻灯片 43</vt:lpstr>
      <vt:lpstr>规则八：关心下属</vt:lpstr>
      <vt:lpstr>如何关心下属</vt:lpstr>
      <vt:lpstr>幻灯片 46</vt:lpstr>
      <vt:lpstr>幻灯片 47</vt:lpstr>
      <vt:lpstr>制定计划的好处</vt:lpstr>
      <vt:lpstr>如何制定计划</vt:lpstr>
      <vt:lpstr>制定计划的七个因素</vt:lpstr>
      <vt:lpstr>制定计划的七个因素</vt:lpstr>
      <vt:lpstr>幻灯片 52</vt:lpstr>
      <vt:lpstr>幻灯片 53</vt:lpstr>
      <vt:lpstr>目标的SMART 原则</vt:lpstr>
      <vt:lpstr>如何清晰地定义一个目标</vt:lpstr>
      <vt:lpstr>制定计划的七个因素</vt:lpstr>
      <vt:lpstr>计划的完整周期：PDCA</vt:lpstr>
      <vt:lpstr>幻灯片 58</vt:lpstr>
      <vt:lpstr>幻灯片 59</vt:lpstr>
      <vt:lpstr>幻灯片 60</vt:lpstr>
      <vt:lpstr>幻灯片 61</vt:lpstr>
      <vt:lpstr>幻灯片 62</vt:lpstr>
      <vt:lpstr>幻灯片 63</vt:lpstr>
      <vt:lpstr>幻灯片 64</vt:lpstr>
      <vt:lpstr>2、心理认知障碍</vt:lpstr>
      <vt:lpstr>3、沟通差异障碍：</vt:lpstr>
      <vt:lpstr>幻灯片 67</vt:lpstr>
      <vt:lpstr>幻灯片 68</vt:lpstr>
      <vt:lpstr>四种基本性格色彩描述</vt:lpstr>
      <vt:lpstr>幻灯片 70</vt:lpstr>
      <vt:lpstr>幻灯片 71</vt:lpstr>
      <vt:lpstr>幻灯片 72</vt:lpstr>
      <vt:lpstr>红  色</vt:lpstr>
      <vt:lpstr>红 色</vt:lpstr>
      <vt:lpstr>蓝 色</vt:lpstr>
      <vt:lpstr>蓝 色</vt:lpstr>
      <vt:lpstr>黄 色</vt:lpstr>
      <vt:lpstr>黄 色</vt:lpstr>
      <vt:lpstr>绿 色</vt:lpstr>
      <vt:lpstr>绿 色</vt:lpstr>
      <vt:lpstr>幻灯片 81</vt:lpstr>
      <vt:lpstr>FPA®沟通</vt:lpstr>
      <vt:lpstr>FPA®管理</vt:lpstr>
      <vt:lpstr>FPA®管理</vt:lpstr>
      <vt:lpstr>在表达之前, 首先要弄请什么? - 5W1H  Why,what,where,when,who,how  </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 没有完美的个人、只有完美的团队</vt:lpstr>
      <vt:lpstr>团队的定义</vt:lpstr>
      <vt:lpstr>高效团队的基本特征</vt:lpstr>
      <vt:lpstr>团队的要素5P</vt:lpstr>
      <vt:lpstr>高效团队特征</vt:lpstr>
      <vt:lpstr>成员关系：决定团队的整体效能</vt:lpstr>
      <vt:lpstr>为什么会有“坏”团队</vt:lpstr>
      <vt:lpstr>贝尔宾团队角色理论</vt:lpstr>
      <vt:lpstr>幻灯片 105</vt:lpstr>
      <vt:lpstr>实干者</vt:lpstr>
      <vt:lpstr>实干者</vt:lpstr>
      <vt:lpstr>协调者</vt:lpstr>
      <vt:lpstr>协调者</vt:lpstr>
      <vt:lpstr>推进者</vt:lpstr>
      <vt:lpstr>推进者</vt:lpstr>
      <vt:lpstr>创新者</vt:lpstr>
      <vt:lpstr>创新者</vt:lpstr>
      <vt:lpstr>信息者</vt:lpstr>
      <vt:lpstr>信息者</vt:lpstr>
      <vt:lpstr>监督者</vt:lpstr>
      <vt:lpstr>监督者</vt:lpstr>
      <vt:lpstr>凝聚者</vt:lpstr>
      <vt:lpstr>凝聚者</vt:lpstr>
      <vt:lpstr>完美者</vt:lpstr>
      <vt:lpstr>完美者</vt:lpstr>
      <vt:lpstr>技术专家</vt:lpstr>
      <vt:lpstr>技术专家</vt:lpstr>
      <vt:lpstr>幻灯片 124</vt:lpstr>
      <vt:lpstr>幻灯片 125</vt:lpstr>
      <vt:lpstr>幻灯片 126</vt:lpstr>
      <vt:lpstr>一个价值百万的定义:</vt:lpstr>
      <vt:lpstr>幻灯片 128</vt:lpstr>
      <vt:lpstr> </vt:lpstr>
      <vt:lpstr>幻灯片 130</vt:lpstr>
      <vt:lpstr>幻灯片 131</vt:lpstr>
      <vt:lpstr>幻灯片 132</vt:lpstr>
      <vt:lpstr>幻灯片 133</vt:lpstr>
      <vt:lpstr> </vt:lpstr>
      <vt:lpstr>执行的24字流程</vt:lpstr>
      <vt:lpstr>幻灯片 136</vt:lpstr>
      <vt:lpstr>幻灯片 137</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NordriDesign</dc:creator>
  <cp:keywords>ppt幻灯设计/ppt模板设计</cp:keywords>
  <dc:description>nordridesign.com</dc:description>
  <cp:lastModifiedBy>Administrator</cp:lastModifiedBy>
  <cp:revision>728</cp:revision>
  <dcterms:created xsi:type="dcterms:W3CDTF">2007-10-20T17:27:00Z</dcterms:created>
  <dcterms:modified xsi:type="dcterms:W3CDTF">2014-08-21T03:47:59Z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