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99" r:id="rId3"/>
    <p:sldMasterId id="2147483711" r:id="rId4"/>
    <p:sldMasterId id="2147483725" r:id="rId5"/>
    <p:sldMasterId id="2147483739" r:id="rId6"/>
    <p:sldMasterId id="2147483753" r:id="rId7"/>
  </p:sldMasterIdLst>
  <p:notesMasterIdLst>
    <p:notesMasterId r:id="rId206"/>
  </p:notesMasterIdLst>
  <p:handoutMasterIdLst>
    <p:handoutMasterId r:id="rId207"/>
  </p:handoutMasterIdLst>
  <p:sldIdLst>
    <p:sldId id="1699" r:id="rId8"/>
    <p:sldId id="1648" r:id="rId9"/>
    <p:sldId id="1644" r:id="rId10"/>
    <p:sldId id="1701" r:id="rId11"/>
    <p:sldId id="1702" r:id="rId12"/>
    <p:sldId id="1703" r:id="rId13"/>
    <p:sldId id="1704" r:id="rId14"/>
    <p:sldId id="1035" r:id="rId15"/>
    <p:sldId id="1036" r:id="rId16"/>
    <p:sldId id="1037" r:id="rId17"/>
    <p:sldId id="1038" r:id="rId18"/>
    <p:sldId id="1039" r:id="rId19"/>
    <p:sldId id="1050" r:id="rId20"/>
    <p:sldId id="1051" r:id="rId21"/>
    <p:sldId id="1059" r:id="rId22"/>
    <p:sldId id="1060" r:id="rId23"/>
    <p:sldId id="1058" r:id="rId24"/>
    <p:sldId id="1576" r:id="rId25"/>
    <p:sldId id="1577" r:id="rId26"/>
    <p:sldId id="1709" r:id="rId27"/>
    <p:sldId id="1710" r:id="rId28"/>
    <p:sldId id="1063" r:id="rId29"/>
    <p:sldId id="1062" r:id="rId30"/>
    <p:sldId id="1069" r:id="rId31"/>
    <p:sldId id="1073" r:id="rId32"/>
    <p:sldId id="1103" r:id="rId33"/>
    <p:sldId id="1081" r:id="rId34"/>
    <p:sldId id="1085" r:id="rId35"/>
    <p:sldId id="1096" r:id="rId36"/>
    <p:sldId id="1097" r:id="rId37"/>
    <p:sldId id="1105" r:id="rId38"/>
    <p:sldId id="1106" r:id="rId39"/>
    <p:sldId id="1107" r:id="rId40"/>
    <p:sldId id="1108" r:id="rId41"/>
    <p:sldId id="1109" r:id="rId42"/>
    <p:sldId id="1110" r:id="rId43"/>
    <p:sldId id="1111" r:id="rId44"/>
    <p:sldId id="1086" r:id="rId45"/>
    <p:sldId id="1436" r:id="rId46"/>
    <p:sldId id="1435" r:id="rId47"/>
    <p:sldId id="1584" r:id="rId48"/>
    <p:sldId id="1583" r:id="rId49"/>
    <p:sldId id="1585" r:id="rId50"/>
    <p:sldId id="1586" r:id="rId51"/>
    <p:sldId id="1587" r:id="rId52"/>
    <p:sldId id="1588" r:id="rId53"/>
    <p:sldId id="1714" r:id="rId54"/>
    <p:sldId id="1686" r:id="rId55"/>
    <p:sldId id="1715" r:id="rId56"/>
    <p:sldId id="1650" r:id="rId57"/>
    <p:sldId id="1174" r:id="rId58"/>
    <p:sldId id="1176" r:id="rId59"/>
    <p:sldId id="1663" r:id="rId60"/>
    <p:sldId id="1664" r:id="rId61"/>
    <p:sldId id="1180" r:id="rId62"/>
    <p:sldId id="1185" r:id="rId63"/>
    <p:sldId id="1489" r:id="rId64"/>
    <p:sldId id="1187" r:id="rId65"/>
    <p:sldId id="1188" r:id="rId66"/>
    <p:sldId id="1272" r:id="rId67"/>
    <p:sldId id="1154" r:id="rId68"/>
    <p:sldId id="1611" r:id="rId69"/>
    <p:sldId id="1612" r:id="rId70"/>
    <p:sldId id="1615" r:id="rId71"/>
    <p:sldId id="1287" r:id="rId72"/>
    <p:sldId id="1289" r:id="rId73"/>
    <p:sldId id="1616" r:id="rId74"/>
    <p:sldId id="1542" r:id="rId75"/>
    <p:sldId id="1590" r:id="rId76"/>
    <p:sldId id="1292" r:id="rId77"/>
    <p:sldId id="1492" r:id="rId78"/>
    <p:sldId id="1494" r:id="rId79"/>
    <p:sldId id="1495" r:id="rId80"/>
    <p:sldId id="1497" r:id="rId81"/>
    <p:sldId id="1592" r:id="rId82"/>
    <p:sldId id="1498" r:id="rId83"/>
    <p:sldId id="1651" r:id="rId84"/>
    <p:sldId id="1666" r:id="rId85"/>
    <p:sldId id="1670" r:id="rId86"/>
    <p:sldId id="1157" r:id="rId87"/>
    <p:sldId id="1156" r:id="rId88"/>
    <p:sldId id="1117" r:id="rId89"/>
    <p:sldId id="1162" r:id="rId90"/>
    <p:sldId id="1159" r:id="rId91"/>
    <p:sldId id="1163" r:id="rId92"/>
    <p:sldId id="1161" r:id="rId93"/>
    <p:sldId id="1160" r:id="rId94"/>
    <p:sldId id="1165" r:id="rId95"/>
    <p:sldId id="1167" r:id="rId96"/>
    <p:sldId id="1168" r:id="rId97"/>
    <p:sldId id="1173" r:id="rId98"/>
    <p:sldId id="1170" r:id="rId99"/>
    <p:sldId id="1171" r:id="rId100"/>
    <p:sldId id="1172" r:id="rId101"/>
    <p:sldId id="1734" r:id="rId102"/>
    <p:sldId id="1735" r:id="rId103"/>
    <p:sldId id="1558" r:id="rId104"/>
    <p:sldId id="1597" r:id="rId105"/>
    <p:sldId id="1602" r:id="rId106"/>
    <p:sldId id="1604" r:id="rId107"/>
    <p:sldId id="1603" r:id="rId108"/>
    <p:sldId id="1629" r:id="rId109"/>
    <p:sldId id="1630" r:id="rId110"/>
    <p:sldId id="1411" r:id="rId111"/>
    <p:sldId id="1681" r:id="rId112"/>
    <p:sldId id="1416" r:id="rId113"/>
    <p:sldId id="1420" r:id="rId114"/>
    <p:sldId id="1631" r:id="rId115"/>
    <p:sldId id="1418" r:id="rId116"/>
    <p:sldId id="1424" r:id="rId117"/>
    <p:sldId id="1419" r:id="rId118"/>
    <p:sldId id="1425" r:id="rId119"/>
    <p:sldId id="1426" r:id="rId120"/>
    <p:sldId id="1427" r:id="rId121"/>
    <p:sldId id="1428" r:id="rId122"/>
    <p:sldId id="1429" r:id="rId123"/>
    <p:sldId id="1638" r:id="rId124"/>
    <p:sldId id="1430" r:id="rId125"/>
    <p:sldId id="1431" r:id="rId126"/>
    <p:sldId id="1417" r:id="rId127"/>
    <p:sldId id="1620" r:id="rId128"/>
    <p:sldId id="1536" r:id="rId129"/>
    <p:sldId id="1537" r:id="rId130"/>
    <p:sldId id="1623" r:id="rId131"/>
    <p:sldId id="1091" r:id="rId132"/>
    <p:sldId id="1574" r:id="rId133"/>
    <p:sldId id="1575" r:id="rId134"/>
    <p:sldId id="1737" r:id="rId135"/>
    <p:sldId id="1738" r:id="rId136"/>
    <p:sldId id="1263" r:id="rId137"/>
    <p:sldId id="1285" r:id="rId138"/>
    <p:sldId id="1213" r:id="rId139"/>
    <p:sldId id="1092" r:id="rId140"/>
    <p:sldId id="1286" r:id="rId141"/>
    <p:sldId id="1207" r:id="rId142"/>
    <p:sldId id="1209" r:id="rId143"/>
    <p:sldId id="1410" r:id="rId144"/>
    <p:sldId id="1396" r:id="rId145"/>
    <p:sldId id="1397" r:id="rId146"/>
    <p:sldId id="1405" r:id="rId147"/>
    <p:sldId id="1408" r:id="rId148"/>
    <p:sldId id="1406" r:id="rId149"/>
    <p:sldId id="1366" r:id="rId150"/>
    <p:sldId id="1367" r:id="rId151"/>
    <p:sldId id="1369" r:id="rId152"/>
    <p:sldId id="1376" r:id="rId153"/>
    <p:sldId id="1221" r:id="rId154"/>
    <p:sldId id="1238" r:id="rId155"/>
    <p:sldId id="1334" r:id="rId156"/>
    <p:sldId id="1439" r:id="rId157"/>
    <p:sldId id="1282" r:id="rId158"/>
    <p:sldId id="1338" r:id="rId159"/>
    <p:sldId id="1441" r:id="rId160"/>
    <p:sldId id="1281" r:id="rId161"/>
    <p:sldId id="1486" r:id="rId162"/>
    <p:sldId id="1094" r:id="rId163"/>
    <p:sldId id="1740" r:id="rId164"/>
    <p:sldId id="1746" r:id="rId165"/>
    <p:sldId id="1379" r:id="rId166"/>
    <p:sldId id="1380" r:id="rId167"/>
    <p:sldId id="1442" r:id="rId168"/>
    <p:sldId id="1377" r:id="rId169"/>
    <p:sldId id="1443" r:id="rId170"/>
    <p:sldId id="1445" r:id="rId171"/>
    <p:sldId id="1446" r:id="rId172"/>
    <p:sldId id="1304" r:id="rId173"/>
    <p:sldId id="1454" r:id="rId174"/>
    <p:sldId id="1484" r:id="rId175"/>
    <p:sldId id="1455" r:id="rId176"/>
    <p:sldId id="1456" r:id="rId177"/>
    <p:sldId id="1480" r:id="rId178"/>
    <p:sldId id="1482" r:id="rId179"/>
    <p:sldId id="1743" r:id="rId180"/>
    <p:sldId id="1747" r:id="rId181"/>
    <p:sldId id="1646" r:id="rId182"/>
    <p:sldId id="1131" r:id="rId183"/>
    <p:sldId id="1647" r:id="rId184"/>
    <p:sldId id="1619" r:id="rId185"/>
    <p:sldId id="1617" r:id="rId186"/>
    <p:sldId id="1618" r:id="rId187"/>
    <p:sldId id="1499" r:id="rId188"/>
    <p:sldId id="1500" r:id="rId189"/>
    <p:sldId id="1503" r:id="rId190"/>
    <p:sldId id="1504" r:id="rId191"/>
    <p:sldId id="1505" r:id="rId192"/>
    <p:sldId id="1508" r:id="rId193"/>
    <p:sldId id="1511" r:id="rId194"/>
    <p:sldId id="1512" r:id="rId195"/>
    <p:sldId id="1516" r:id="rId196"/>
    <p:sldId id="1517" r:id="rId197"/>
    <p:sldId id="1518" r:id="rId198"/>
    <p:sldId id="1519" r:id="rId199"/>
    <p:sldId id="1520" r:id="rId200"/>
    <p:sldId id="1522" r:id="rId201"/>
    <p:sldId id="1525" r:id="rId202"/>
    <p:sldId id="1526" r:id="rId203"/>
    <p:sldId id="1528" r:id="rId204"/>
    <p:sldId id="1748" r:id="rId20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initials="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FF00"/>
    <a:srgbClr val="3333CC"/>
    <a:srgbClr val="00FFCC"/>
    <a:srgbClr val="FFCC66"/>
    <a:srgbClr val="FFFFC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EBBBCC-DAD2-459C-BE2E-F6DE35CF9A28}" styleName="深色样式 2 - 强调 3/强调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4" autoAdjust="0"/>
    <p:restoredTop sz="90984" autoAdjust="0"/>
  </p:normalViewPr>
  <p:slideViewPr>
    <p:cSldViewPr>
      <p:cViewPr varScale="1">
        <p:scale>
          <a:sx n="73" d="100"/>
          <a:sy n="73" d="100"/>
        </p:scale>
        <p:origin x="1068" y="60"/>
      </p:cViewPr>
      <p:guideLst>
        <p:guide orient="horz" pos="2160"/>
        <p:guide pos="2880"/>
      </p:guideLst>
    </p:cSldViewPr>
  </p:slideViewPr>
  <p:notesTextViewPr>
    <p:cViewPr>
      <p:scale>
        <a:sx n="100" d="100"/>
        <a:sy n="100" d="100"/>
      </p:scale>
      <p:origin x="0" y="0"/>
    </p:cViewPr>
  </p:notesTextViewPr>
  <p:notesViewPr>
    <p:cSldViewPr>
      <p:cViewPr varScale="1">
        <p:scale>
          <a:sx n="61" d="100"/>
          <a:sy n="61" d="100"/>
        </p:scale>
        <p:origin x="-246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63" Type="http://schemas.openxmlformats.org/officeDocument/2006/relationships/slide" Target="slides/slide56.xml"/><Relationship Id="rId84" Type="http://schemas.openxmlformats.org/officeDocument/2006/relationships/slide" Target="slides/slide77.xml"/><Relationship Id="rId138" Type="http://schemas.openxmlformats.org/officeDocument/2006/relationships/slide" Target="slides/slide131.xml"/><Relationship Id="rId159" Type="http://schemas.openxmlformats.org/officeDocument/2006/relationships/slide" Target="slides/slide152.xml"/><Relationship Id="rId170" Type="http://schemas.openxmlformats.org/officeDocument/2006/relationships/slide" Target="slides/slide163.xml"/><Relationship Id="rId191" Type="http://schemas.openxmlformats.org/officeDocument/2006/relationships/slide" Target="slides/slide184.xml"/><Relationship Id="rId205" Type="http://schemas.openxmlformats.org/officeDocument/2006/relationships/slide" Target="slides/slide198.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slide" Target="slides/slide121.xml"/><Relationship Id="rId144" Type="http://schemas.openxmlformats.org/officeDocument/2006/relationships/slide" Target="slides/slide137.xml"/><Relationship Id="rId149" Type="http://schemas.openxmlformats.org/officeDocument/2006/relationships/slide" Target="slides/slide142.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160" Type="http://schemas.openxmlformats.org/officeDocument/2006/relationships/slide" Target="slides/slide153.xml"/><Relationship Id="rId165" Type="http://schemas.openxmlformats.org/officeDocument/2006/relationships/slide" Target="slides/slide158.xml"/><Relationship Id="rId181" Type="http://schemas.openxmlformats.org/officeDocument/2006/relationships/slide" Target="slides/slide174.xml"/><Relationship Id="rId186" Type="http://schemas.openxmlformats.org/officeDocument/2006/relationships/slide" Target="slides/slide179.xml"/><Relationship Id="rId211" Type="http://schemas.openxmlformats.org/officeDocument/2006/relationships/theme" Target="theme/theme1.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openxmlformats.org/officeDocument/2006/relationships/slide" Target="slides/slide127.xml"/><Relationship Id="rId139" Type="http://schemas.openxmlformats.org/officeDocument/2006/relationships/slide" Target="slides/slide132.xml"/><Relationship Id="rId80" Type="http://schemas.openxmlformats.org/officeDocument/2006/relationships/slide" Target="slides/slide73.xml"/><Relationship Id="rId85" Type="http://schemas.openxmlformats.org/officeDocument/2006/relationships/slide" Target="slides/slide78.xml"/><Relationship Id="rId150" Type="http://schemas.openxmlformats.org/officeDocument/2006/relationships/slide" Target="slides/slide143.xml"/><Relationship Id="rId155" Type="http://schemas.openxmlformats.org/officeDocument/2006/relationships/slide" Target="slides/slide148.xml"/><Relationship Id="rId171" Type="http://schemas.openxmlformats.org/officeDocument/2006/relationships/slide" Target="slides/slide164.xml"/><Relationship Id="rId176" Type="http://schemas.openxmlformats.org/officeDocument/2006/relationships/slide" Target="slides/slide169.xml"/><Relationship Id="rId192" Type="http://schemas.openxmlformats.org/officeDocument/2006/relationships/slide" Target="slides/slide185.xml"/><Relationship Id="rId197" Type="http://schemas.openxmlformats.org/officeDocument/2006/relationships/slide" Target="slides/slide190.xml"/><Relationship Id="rId206" Type="http://schemas.openxmlformats.org/officeDocument/2006/relationships/notesMaster" Target="notesMasters/notesMaster1.xml"/><Relationship Id="rId201" Type="http://schemas.openxmlformats.org/officeDocument/2006/relationships/slide" Target="slides/slide194.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slide" Target="slides/slide122.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40" Type="http://schemas.openxmlformats.org/officeDocument/2006/relationships/slide" Target="slides/slide133.xml"/><Relationship Id="rId145" Type="http://schemas.openxmlformats.org/officeDocument/2006/relationships/slide" Target="slides/slide138.xml"/><Relationship Id="rId161" Type="http://schemas.openxmlformats.org/officeDocument/2006/relationships/slide" Target="slides/slide154.xml"/><Relationship Id="rId166" Type="http://schemas.openxmlformats.org/officeDocument/2006/relationships/slide" Target="slides/slide159.xml"/><Relationship Id="rId182" Type="http://schemas.openxmlformats.org/officeDocument/2006/relationships/slide" Target="slides/slide175.xml"/><Relationship Id="rId187" Type="http://schemas.openxmlformats.org/officeDocument/2006/relationships/slide" Target="slides/slide180.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tableStyles" Target="tableStyles.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slide" Target="slides/slide112.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130" Type="http://schemas.openxmlformats.org/officeDocument/2006/relationships/slide" Target="slides/slide123.xml"/><Relationship Id="rId135" Type="http://schemas.openxmlformats.org/officeDocument/2006/relationships/slide" Target="slides/slide128.xml"/><Relationship Id="rId151" Type="http://schemas.openxmlformats.org/officeDocument/2006/relationships/slide" Target="slides/slide144.xml"/><Relationship Id="rId156" Type="http://schemas.openxmlformats.org/officeDocument/2006/relationships/slide" Target="slides/slide149.xml"/><Relationship Id="rId177" Type="http://schemas.openxmlformats.org/officeDocument/2006/relationships/slide" Target="slides/slide170.xml"/><Relationship Id="rId198" Type="http://schemas.openxmlformats.org/officeDocument/2006/relationships/slide" Target="slides/slide191.xml"/><Relationship Id="rId172" Type="http://schemas.openxmlformats.org/officeDocument/2006/relationships/slide" Target="slides/slide165.xml"/><Relationship Id="rId193" Type="http://schemas.openxmlformats.org/officeDocument/2006/relationships/slide" Target="slides/slide186.xml"/><Relationship Id="rId202" Type="http://schemas.openxmlformats.org/officeDocument/2006/relationships/slide" Target="slides/slide195.xml"/><Relationship Id="rId207" Type="http://schemas.openxmlformats.org/officeDocument/2006/relationships/handoutMaster" Target="handoutMasters/handoutMaster1.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slide" Target="slides/slide134.xml"/><Relationship Id="rId146" Type="http://schemas.openxmlformats.org/officeDocument/2006/relationships/slide" Target="slides/slide139.xml"/><Relationship Id="rId167" Type="http://schemas.openxmlformats.org/officeDocument/2006/relationships/slide" Target="slides/slide160.xml"/><Relationship Id="rId188" Type="http://schemas.openxmlformats.org/officeDocument/2006/relationships/slide" Target="slides/slide181.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162" Type="http://schemas.openxmlformats.org/officeDocument/2006/relationships/slide" Target="slides/slide155.xml"/><Relationship Id="rId183" Type="http://schemas.openxmlformats.org/officeDocument/2006/relationships/slide" Target="slides/slide176.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157" Type="http://schemas.openxmlformats.org/officeDocument/2006/relationships/slide" Target="slides/slide150.xml"/><Relationship Id="rId178" Type="http://schemas.openxmlformats.org/officeDocument/2006/relationships/slide" Target="slides/slide171.xml"/><Relationship Id="rId61" Type="http://schemas.openxmlformats.org/officeDocument/2006/relationships/slide" Target="slides/slide54.xml"/><Relationship Id="rId82" Type="http://schemas.openxmlformats.org/officeDocument/2006/relationships/slide" Target="slides/slide75.xml"/><Relationship Id="rId152" Type="http://schemas.openxmlformats.org/officeDocument/2006/relationships/slide" Target="slides/slide145.xml"/><Relationship Id="rId173" Type="http://schemas.openxmlformats.org/officeDocument/2006/relationships/slide" Target="slides/slide166.xml"/><Relationship Id="rId194" Type="http://schemas.openxmlformats.org/officeDocument/2006/relationships/slide" Target="slides/slide187.xml"/><Relationship Id="rId199" Type="http://schemas.openxmlformats.org/officeDocument/2006/relationships/slide" Target="slides/slide192.xml"/><Relationship Id="rId203" Type="http://schemas.openxmlformats.org/officeDocument/2006/relationships/slide" Target="slides/slide196.xml"/><Relationship Id="rId208" Type="http://schemas.openxmlformats.org/officeDocument/2006/relationships/commentAuthors" Target="commentAuthors.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168" Type="http://schemas.openxmlformats.org/officeDocument/2006/relationships/slide" Target="slides/slide16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163" Type="http://schemas.openxmlformats.org/officeDocument/2006/relationships/slide" Target="slides/slide156.xml"/><Relationship Id="rId184" Type="http://schemas.openxmlformats.org/officeDocument/2006/relationships/slide" Target="slides/slide177.xml"/><Relationship Id="rId189" Type="http://schemas.openxmlformats.org/officeDocument/2006/relationships/slide" Target="slides/slide182.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slide" Target="slides/slide130.xml"/><Relationship Id="rId158" Type="http://schemas.openxmlformats.org/officeDocument/2006/relationships/slide" Target="slides/slide15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3" Type="http://schemas.openxmlformats.org/officeDocument/2006/relationships/slide" Target="slides/slide146.xml"/><Relationship Id="rId174" Type="http://schemas.openxmlformats.org/officeDocument/2006/relationships/slide" Target="slides/slide167.xml"/><Relationship Id="rId179" Type="http://schemas.openxmlformats.org/officeDocument/2006/relationships/slide" Target="slides/slide172.xml"/><Relationship Id="rId195" Type="http://schemas.openxmlformats.org/officeDocument/2006/relationships/slide" Target="slides/slide188.xml"/><Relationship Id="rId209" Type="http://schemas.openxmlformats.org/officeDocument/2006/relationships/presProps" Target="presProps.xml"/><Relationship Id="rId190" Type="http://schemas.openxmlformats.org/officeDocument/2006/relationships/slide" Target="slides/slide183.xml"/><Relationship Id="rId204" Type="http://schemas.openxmlformats.org/officeDocument/2006/relationships/slide" Target="slides/slide197.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43" Type="http://schemas.openxmlformats.org/officeDocument/2006/relationships/slide" Target="slides/slide136.xml"/><Relationship Id="rId148" Type="http://schemas.openxmlformats.org/officeDocument/2006/relationships/slide" Target="slides/slide141.xml"/><Relationship Id="rId164" Type="http://schemas.openxmlformats.org/officeDocument/2006/relationships/slide" Target="slides/slide157.xml"/><Relationship Id="rId169" Type="http://schemas.openxmlformats.org/officeDocument/2006/relationships/slide" Target="slides/slide162.xml"/><Relationship Id="rId185" Type="http://schemas.openxmlformats.org/officeDocument/2006/relationships/slide" Target="slides/slide178.xml"/><Relationship Id="rId4" Type="http://schemas.openxmlformats.org/officeDocument/2006/relationships/slideMaster" Target="slideMasters/slideMaster4.xml"/><Relationship Id="rId9" Type="http://schemas.openxmlformats.org/officeDocument/2006/relationships/slide" Target="slides/slide2.xml"/><Relationship Id="rId180" Type="http://schemas.openxmlformats.org/officeDocument/2006/relationships/slide" Target="slides/slide173.xml"/><Relationship Id="rId210" Type="http://schemas.openxmlformats.org/officeDocument/2006/relationships/viewProps" Target="viewProps.xml"/><Relationship Id="rId26" Type="http://schemas.openxmlformats.org/officeDocument/2006/relationships/slide" Target="slides/slide19.xml"/><Relationship Id="rId47" Type="http://schemas.openxmlformats.org/officeDocument/2006/relationships/slide" Target="slides/slide40.xml"/><Relationship Id="rId68" Type="http://schemas.openxmlformats.org/officeDocument/2006/relationships/slide" Target="slides/slide61.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54" Type="http://schemas.openxmlformats.org/officeDocument/2006/relationships/slide" Target="slides/slide147.xml"/><Relationship Id="rId175" Type="http://schemas.openxmlformats.org/officeDocument/2006/relationships/slide" Target="slides/slide168.xml"/><Relationship Id="rId196" Type="http://schemas.openxmlformats.org/officeDocument/2006/relationships/slide" Target="slides/slide189.xml"/><Relationship Id="rId200" Type="http://schemas.openxmlformats.org/officeDocument/2006/relationships/slide" Target="slides/slide193.xml"/><Relationship Id="rId16"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26F3FB5-C478-4B1E-958D-EE78EA53A9AD}" type="datetimeFigureOut">
              <a:rPr lang="zh-CN" altLang="en-US" smtClean="0"/>
              <a:pPr/>
              <a:t>2014/6/12 Thursday</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5298FBD-7B58-4CF5-82C7-81850CDF4026}" type="slidenum">
              <a:rPr lang="zh-CN" altLang="en-US" smtClean="0"/>
              <a:pPr/>
              <a:t>‹#›</a:t>
            </a:fld>
            <a:endParaRPr lang="zh-CN" altLang="en-US"/>
          </a:p>
        </p:txBody>
      </p:sp>
    </p:spTree>
    <p:extLst>
      <p:ext uri="{BB962C8B-B14F-4D97-AF65-F5344CB8AC3E}">
        <p14:creationId xmlns:p14="http://schemas.microsoft.com/office/powerpoint/2010/main" val="2604029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113CE1-A6B9-443A-9589-09F5664D668E}" type="datetimeFigureOut">
              <a:rPr lang="zh-CN" altLang="en-US" smtClean="0"/>
              <a:pPr/>
              <a:t>2014/6/12 Thursday</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3FD144-0003-4543-B6C3-CCDB12D806E5}" type="slidenum">
              <a:rPr lang="zh-CN" altLang="en-US" smtClean="0"/>
              <a:pPr/>
              <a:t>‹#›</a:t>
            </a:fld>
            <a:endParaRPr lang="zh-CN" altLang="en-US"/>
          </a:p>
        </p:txBody>
      </p:sp>
    </p:spTree>
    <p:extLst>
      <p:ext uri="{BB962C8B-B14F-4D97-AF65-F5344CB8AC3E}">
        <p14:creationId xmlns:p14="http://schemas.microsoft.com/office/powerpoint/2010/main" val="4028512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24642" name="Rectangle 2"/>
          <p:cNvSpPr>
            <a:spLocks noGrp="1" noRot="1" noChangeAspect="1" noChangeArrowheads="1" noTextEdit="1"/>
          </p:cNvSpPr>
          <p:nvPr>
            <p:ph type="sldImg"/>
          </p:nvPr>
        </p:nvSpPr>
        <p:spPr>
          <a:xfrm>
            <a:off x="1125538" y="677863"/>
            <a:ext cx="4581525" cy="3436937"/>
          </a:xfrm>
        </p:spPr>
      </p:sp>
      <p:sp>
        <p:nvSpPr>
          <p:cNvPr id="624643" name="Rectangle 3"/>
          <p:cNvSpPr>
            <a:spLocks noGrp="1" noChangeArrowheads="1"/>
          </p:cNvSpPr>
          <p:nvPr>
            <p:ph type="body" idx="1"/>
          </p:nvPr>
        </p:nvSpPr>
        <p:spPr>
          <a:xfrm>
            <a:off x="676276" y="4335463"/>
            <a:ext cx="5489575" cy="4114800"/>
          </a:xfrm>
          <a:noFill/>
          <a:ln/>
        </p:spPr>
        <p:txBody>
          <a:bodyPr/>
          <a:lstStyle/>
          <a:p>
            <a:pPr eaLnBrk="1" hangingPunct="1"/>
            <a:r>
              <a:rPr lang="zh-CN" altLang="en-US" smtClean="0"/>
              <a:t> </a:t>
            </a:r>
          </a:p>
        </p:txBody>
      </p:sp>
    </p:spTree>
    <p:extLst>
      <p:ext uri="{BB962C8B-B14F-4D97-AF65-F5344CB8AC3E}">
        <p14:creationId xmlns:p14="http://schemas.microsoft.com/office/powerpoint/2010/main" val="1436268825"/>
      </p:ext>
    </p:extLst>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13FD144-0003-4543-B6C3-CCDB12D806E5}" type="slidenum">
              <a:rPr lang="zh-CN" altLang="en-US" smtClean="0"/>
              <a:pPr/>
              <a:t>114</a:t>
            </a:fld>
            <a:endParaRPr lang="zh-CN" altLang="en-US"/>
          </a:p>
        </p:txBody>
      </p:sp>
    </p:spTree>
    <p:extLst>
      <p:ext uri="{BB962C8B-B14F-4D97-AF65-F5344CB8AC3E}">
        <p14:creationId xmlns:p14="http://schemas.microsoft.com/office/powerpoint/2010/main" val="996749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幻灯片图像占位符 1"/>
          <p:cNvSpPr>
            <a:spLocks noGrp="1" noRot="1" noChangeAspect="1" noTextEdit="1"/>
          </p:cNvSpPr>
          <p:nvPr>
            <p:ph type="sldImg"/>
          </p:nvPr>
        </p:nvSpPr>
        <p:spPr>
          <a:xfrm>
            <a:off x="1143000" y="685800"/>
            <a:ext cx="4572000" cy="3429000"/>
          </a:xfrm>
        </p:spPr>
      </p:sp>
      <p:sp>
        <p:nvSpPr>
          <p:cNvPr id="401411" name="备注占位符 2"/>
          <p:cNvSpPr>
            <a:spLocks noGrp="1"/>
          </p:cNvSpPr>
          <p:nvPr>
            <p:ph type="body" idx="1"/>
          </p:nvPr>
        </p:nvSpPr>
        <p:spPr>
          <a:noFill/>
          <a:ln/>
        </p:spPr>
        <p:txBody>
          <a:bodyPr/>
          <a:lstStyle/>
          <a:p>
            <a:pPr eaLnBrk="1" hangingPunct="1"/>
            <a:endParaRPr lang="zh-CN" altLang="en-US" smtClean="0"/>
          </a:p>
        </p:txBody>
      </p:sp>
      <p:sp>
        <p:nvSpPr>
          <p:cNvPr id="401412" name="灯片编号占位符 3"/>
          <p:cNvSpPr txBox="1">
            <a:spLocks noGrp="1"/>
          </p:cNvSpPr>
          <p:nvPr/>
        </p:nvSpPr>
        <p:spPr bwMode="auto">
          <a:xfrm>
            <a:off x="3884259" y="8685878"/>
            <a:ext cx="2972209" cy="456704"/>
          </a:xfrm>
          <a:prstGeom prst="rect">
            <a:avLst/>
          </a:prstGeom>
          <a:noFill/>
          <a:ln w="9525">
            <a:noFill/>
            <a:miter lim="800000"/>
            <a:headEnd/>
            <a:tailEnd/>
          </a:ln>
        </p:spPr>
        <p:txBody>
          <a:bodyPr lIns="91411" tIns="45706" rIns="91411" bIns="45706" anchor="b"/>
          <a:lstStyle/>
          <a:p>
            <a:pPr algn="r" defTabSz="914225">
              <a:spcBef>
                <a:spcPct val="0"/>
              </a:spcBef>
            </a:pPr>
            <a:fld id="{8C53FB32-1893-40A5-9172-40BA0B5C7CAE}" type="slidenum">
              <a:rPr lang="en-US" altLang="zh-CN" sz="1200"/>
              <a:pPr algn="r" defTabSz="914225">
                <a:spcBef>
                  <a:spcPct val="0"/>
                </a:spcBef>
              </a:pPr>
              <a:t>123</a:t>
            </a:fld>
            <a:endParaRPr lang="en-US" altLang="zh-CN" sz="1200" dirty="0"/>
          </a:p>
        </p:txBody>
      </p:sp>
    </p:spTree>
    <p:extLst>
      <p:ext uri="{BB962C8B-B14F-4D97-AF65-F5344CB8AC3E}">
        <p14:creationId xmlns:p14="http://schemas.microsoft.com/office/powerpoint/2010/main" val="1263194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幻灯片图像占位符 1"/>
          <p:cNvSpPr>
            <a:spLocks noGrp="1" noRot="1" noChangeAspect="1" noTextEdit="1"/>
          </p:cNvSpPr>
          <p:nvPr>
            <p:ph type="sldImg"/>
          </p:nvPr>
        </p:nvSpPr>
        <p:spPr>
          <a:xfrm>
            <a:off x="1143000" y="685800"/>
            <a:ext cx="4572000" cy="3429000"/>
          </a:xfrm>
        </p:spPr>
      </p:sp>
      <p:sp>
        <p:nvSpPr>
          <p:cNvPr id="454659" name="备注占位符 2"/>
          <p:cNvSpPr>
            <a:spLocks noGrp="1"/>
          </p:cNvSpPr>
          <p:nvPr>
            <p:ph type="body" idx="1"/>
          </p:nvPr>
        </p:nvSpPr>
        <p:spPr>
          <a:noFill/>
          <a:ln/>
        </p:spPr>
        <p:txBody>
          <a:bodyPr/>
          <a:lstStyle/>
          <a:p>
            <a:pPr eaLnBrk="1" hangingPunct="1"/>
            <a:endParaRPr lang="zh-CN" altLang="en-US" smtClean="0"/>
          </a:p>
        </p:txBody>
      </p:sp>
      <p:sp>
        <p:nvSpPr>
          <p:cNvPr id="454660" name="灯片编号占位符 3"/>
          <p:cNvSpPr txBox="1">
            <a:spLocks noGrp="1"/>
          </p:cNvSpPr>
          <p:nvPr/>
        </p:nvSpPr>
        <p:spPr bwMode="auto">
          <a:xfrm>
            <a:off x="3884259" y="8685878"/>
            <a:ext cx="2972209" cy="456704"/>
          </a:xfrm>
          <a:prstGeom prst="rect">
            <a:avLst/>
          </a:prstGeom>
          <a:noFill/>
          <a:ln w="9525">
            <a:noFill/>
            <a:miter lim="800000"/>
            <a:headEnd/>
            <a:tailEnd/>
          </a:ln>
        </p:spPr>
        <p:txBody>
          <a:bodyPr lIns="91411" tIns="45706" rIns="91411" bIns="45706" anchor="b"/>
          <a:lstStyle/>
          <a:p>
            <a:pPr algn="r" defTabSz="914225">
              <a:spcBef>
                <a:spcPct val="0"/>
              </a:spcBef>
            </a:pPr>
            <a:fld id="{A80E9AEE-4059-46FF-9C8C-B4E6DFB34913}" type="slidenum">
              <a:rPr lang="en-US" altLang="zh-CN" sz="1200"/>
              <a:pPr algn="r" defTabSz="914225">
                <a:spcBef>
                  <a:spcPct val="0"/>
                </a:spcBef>
              </a:pPr>
              <a:t>126</a:t>
            </a:fld>
            <a:endParaRPr lang="en-US" altLang="zh-CN" sz="1200" dirty="0"/>
          </a:p>
        </p:txBody>
      </p:sp>
    </p:spTree>
    <p:extLst>
      <p:ext uri="{BB962C8B-B14F-4D97-AF65-F5344CB8AC3E}">
        <p14:creationId xmlns:p14="http://schemas.microsoft.com/office/powerpoint/2010/main" val="3502165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6327EDBB-C34C-40FA-B52C-C591DACFFEE6}" type="slidenum">
              <a:rPr lang="en-US" smtClean="0"/>
              <a:pPr>
                <a:defRPr/>
              </a:pPr>
              <a:t>127</a:t>
            </a:fld>
            <a:endParaRPr lang="en-US"/>
          </a:p>
        </p:txBody>
      </p:sp>
    </p:spTree>
    <p:extLst>
      <p:ext uri="{BB962C8B-B14F-4D97-AF65-F5344CB8AC3E}">
        <p14:creationId xmlns:p14="http://schemas.microsoft.com/office/powerpoint/2010/main" val="147482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C92639-07FF-4847-9915-BCAF8D01A2D8}" type="slidenum">
              <a:rPr lang="en-US" altLang="zh-CN"/>
              <a:pPr/>
              <a:t>131</a:t>
            </a:fld>
            <a:endParaRPr lang="en-US" altLang="zh-CN"/>
          </a:p>
        </p:txBody>
      </p:sp>
      <p:sp>
        <p:nvSpPr>
          <p:cNvPr id="214018" name="Rectangle 2"/>
          <p:cNvSpPr>
            <a:spLocks noGrp="1" noRot="1" noChangeAspect="1" noChangeArrowheads="1" noTextEdit="1"/>
          </p:cNvSpPr>
          <p:nvPr>
            <p:ph type="sldImg"/>
          </p:nvPr>
        </p:nvSpPr>
        <p:spPr>
          <a:xfrm>
            <a:off x="1143000" y="685800"/>
            <a:ext cx="4572000" cy="3429000"/>
          </a:xfrm>
          <a:ln/>
        </p:spPr>
      </p:sp>
      <p:sp>
        <p:nvSpPr>
          <p:cNvPr id="21401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644509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7EB8C7-AB3A-4D31-B450-0231C92795B9}" type="slidenum">
              <a:rPr lang="en-US" altLang="zh-CN"/>
              <a:pPr/>
              <a:t>134</a:t>
            </a:fld>
            <a:endParaRPr lang="en-US" altLang="zh-CN"/>
          </a:p>
        </p:txBody>
      </p:sp>
      <p:sp>
        <p:nvSpPr>
          <p:cNvPr id="215042" name="Rectangle 2"/>
          <p:cNvSpPr>
            <a:spLocks noGrp="1" noRot="1" noChangeAspect="1" noChangeArrowheads="1" noTextEdit="1"/>
          </p:cNvSpPr>
          <p:nvPr>
            <p:ph type="sldImg"/>
          </p:nvPr>
        </p:nvSpPr>
        <p:spPr>
          <a:xfrm>
            <a:off x="1143000" y="685800"/>
            <a:ext cx="4572000" cy="3429000"/>
          </a:xfrm>
          <a:ln/>
        </p:spPr>
      </p:sp>
      <p:sp>
        <p:nvSpPr>
          <p:cNvPr id="21504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616137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5A3615-CB4D-4FD7-8FE2-F373DD8A9F53}" type="slidenum">
              <a:rPr lang="en-US" altLang="zh-CN"/>
              <a:pPr/>
              <a:t>152</a:t>
            </a:fld>
            <a:endParaRPr lang="en-US" altLang="zh-CN"/>
          </a:p>
        </p:txBody>
      </p:sp>
      <p:sp>
        <p:nvSpPr>
          <p:cNvPr id="263170" name="Rectangle 2"/>
          <p:cNvSpPr>
            <a:spLocks noGrp="1" noRot="1" noChangeAspect="1" noChangeArrowheads="1" noTextEdit="1"/>
          </p:cNvSpPr>
          <p:nvPr>
            <p:ph type="sldImg"/>
          </p:nvPr>
        </p:nvSpPr>
        <p:spPr>
          <a:xfrm>
            <a:off x="1143000" y="685800"/>
            <a:ext cx="4572000" cy="3429000"/>
          </a:xfrm>
          <a:ln/>
        </p:spPr>
      </p:sp>
      <p:sp>
        <p:nvSpPr>
          <p:cNvPr id="26317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431640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8C1C28-E71F-45A4-9B6D-0520A96587A8}" type="slidenum">
              <a:rPr lang="en-US" altLang="zh-CN"/>
              <a:pPr/>
              <a:t>161</a:t>
            </a:fld>
            <a:endParaRPr lang="en-US" altLang="zh-CN"/>
          </a:p>
        </p:txBody>
      </p:sp>
      <p:sp>
        <p:nvSpPr>
          <p:cNvPr id="28674" name="Rectangle 2"/>
          <p:cNvSpPr>
            <a:spLocks noGrp="1" noRot="1" noChangeAspect="1" noChangeArrowheads="1" noTextEdit="1"/>
          </p:cNvSpPr>
          <p:nvPr>
            <p:ph type="sldImg"/>
          </p:nvPr>
        </p:nvSpPr>
        <p:spPr>
          <a:xfrm>
            <a:off x="1143000" y="685800"/>
            <a:ext cx="4572000" cy="3429000"/>
          </a:xfrm>
          <a:ln/>
        </p:spPr>
      </p:sp>
      <p:sp>
        <p:nvSpPr>
          <p:cNvPr id="28675" name="Rectangle 3"/>
          <p:cNvSpPr>
            <a:spLocks noGrp="1" noChangeArrowheads="1"/>
          </p:cNvSpPr>
          <p:nvPr>
            <p:ph type="body" idx="1"/>
          </p:nvPr>
        </p:nvSpPr>
        <p:spPr>
          <a:xfrm>
            <a:off x="914400" y="4343400"/>
            <a:ext cx="5029200" cy="4114800"/>
          </a:xfrm>
        </p:spPr>
        <p:txBody>
          <a:bodyPr/>
          <a:lstStyle/>
          <a:p>
            <a:r>
              <a:rPr lang="zh-CN" altLang="en-US"/>
              <a:t>日本人把库存比作湖水，把企业运作中存在的问题比喻成水中的石头，库存太高，掩盖了企业的问题存在，当要降低库存时候，企业的问题就暴露出来。</a:t>
            </a:r>
          </a:p>
        </p:txBody>
      </p:sp>
    </p:spTree>
    <p:extLst>
      <p:ext uri="{BB962C8B-B14F-4D97-AF65-F5344CB8AC3E}">
        <p14:creationId xmlns:p14="http://schemas.microsoft.com/office/powerpoint/2010/main" val="2514330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43000" y="685800"/>
            <a:ext cx="4572000" cy="3429000"/>
          </a:xfrm>
          <a:ln/>
        </p:spPr>
      </p:sp>
      <p:sp>
        <p:nvSpPr>
          <p:cNvPr id="51203" name="Rectangle 3"/>
          <p:cNvSpPr>
            <a:spLocks noGrp="1" noChangeArrowheads="1"/>
          </p:cNvSpPr>
          <p:nvPr>
            <p:ph type="body" idx="1"/>
          </p:nvPr>
        </p:nvSpPr>
        <p:spPr>
          <a:noFill/>
          <a:ln/>
        </p:spPr>
        <p:txBody>
          <a:bodyPr/>
          <a:lstStyle/>
          <a:p>
            <a:pPr eaLnBrk="1" hangingPunct="1"/>
            <a:r>
              <a:rPr lang="ja-JP" altLang="en-US" dirty="0" smtClean="0">
                <a:latin typeface="Times New Roman" charset="0"/>
              </a:rPr>
              <a:t>それでは、平準化とはどういうことなのでしょうか。</a:t>
            </a:r>
          </a:p>
          <a:p>
            <a:pPr eaLnBrk="1" hangingPunct="1"/>
            <a:r>
              <a:rPr lang="ja-JP" altLang="en-US" dirty="0" smtClean="0">
                <a:latin typeface="Times New Roman" charset="0"/>
              </a:rPr>
              <a:t>平準化とは、生産の量、種類</a:t>
            </a:r>
            <a:r>
              <a:rPr lang="en-US" altLang="ja-JP" dirty="0" smtClean="0">
                <a:latin typeface="Times New Roman" charset="0"/>
              </a:rPr>
              <a:t>､</a:t>
            </a:r>
            <a:r>
              <a:rPr lang="ja-JP" altLang="en-US" dirty="0" smtClean="0">
                <a:latin typeface="Times New Roman" charset="0"/>
              </a:rPr>
              <a:t>時間を平均化することです。全工程で平準化ができると、生産が安定し、ムダが排除され、原価低減を達成することができます。</a:t>
            </a:r>
          </a:p>
          <a:p>
            <a:pPr eaLnBrk="1" hangingPunct="1"/>
            <a:endParaRPr lang="ja-JP" altLang="en-US" dirty="0" smtClean="0">
              <a:latin typeface="Times New Roman" charset="0"/>
            </a:endParaRPr>
          </a:p>
          <a:p>
            <a:pPr eaLnBrk="1" hangingPunct="1"/>
            <a:r>
              <a:rPr lang="ja-JP" altLang="en-US" dirty="0" smtClean="0">
                <a:latin typeface="Times New Roman" charset="0"/>
              </a:rPr>
              <a:t>つまり、平準化を実現するということは、</a:t>
            </a:r>
            <a:r>
              <a:rPr lang="ja-JP" altLang="en-US" sz="800" dirty="0" smtClean="0">
                <a:latin typeface="Times New Roman" charset="0"/>
              </a:rPr>
              <a:t>一本の生産ラインで造る全ての品番を各々のタクトタイムで１ケづつ造ることなのです。</a:t>
            </a:r>
          </a:p>
          <a:p>
            <a:pPr eaLnBrk="1" hangingPunct="1"/>
            <a:endParaRPr lang="en-US" altLang="ja-JP" dirty="0" smtClean="0">
              <a:latin typeface="Times New Roman" charset="0"/>
            </a:endParaRPr>
          </a:p>
        </p:txBody>
      </p:sp>
    </p:spTree>
    <p:extLst>
      <p:ext uri="{BB962C8B-B14F-4D97-AF65-F5344CB8AC3E}">
        <p14:creationId xmlns:p14="http://schemas.microsoft.com/office/powerpoint/2010/main" val="3683906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26690" name="Rectangle 2"/>
          <p:cNvSpPr>
            <a:spLocks noGrp="1" noRot="1" noChangeAspect="1" noChangeArrowheads="1" noTextEdit="1"/>
          </p:cNvSpPr>
          <p:nvPr>
            <p:ph type="sldImg"/>
          </p:nvPr>
        </p:nvSpPr>
        <p:spPr>
          <a:xfrm>
            <a:off x="1125538" y="677863"/>
            <a:ext cx="4581525" cy="3436937"/>
          </a:xfrm>
        </p:spPr>
      </p:sp>
      <p:sp>
        <p:nvSpPr>
          <p:cNvPr id="13315" name="Rectangle 3"/>
          <p:cNvSpPr>
            <a:spLocks noGrp="1" noChangeArrowheads="1"/>
          </p:cNvSpPr>
          <p:nvPr>
            <p:ph type="body" idx="1"/>
          </p:nvPr>
        </p:nvSpPr>
        <p:spPr>
          <a:xfrm>
            <a:off x="676276" y="4335463"/>
            <a:ext cx="5489575" cy="4114800"/>
          </a:xfrm>
          <a:ln/>
        </p:spPr>
        <p:txBody>
          <a:bodyPr/>
          <a:lstStyle/>
          <a:p>
            <a:pPr eaLnBrk="1" hangingPunct="1">
              <a:defRPr/>
            </a:pPr>
            <a:r>
              <a:rPr lang="zh-CN" altLang="en-US" b="1" smtClean="0">
                <a:effectLst>
                  <a:outerShdw blurRad="38100" dist="38100" dir="2700000" algn="tl">
                    <a:srgbClr val="C0C0C0"/>
                  </a:outerShdw>
                </a:effectLst>
                <a:latin typeface="楷体_GB2312" pitchFamily="1" charset="-122"/>
                <a:ea typeface="楷体_GB2312" pitchFamily="1" charset="-122"/>
              </a:rPr>
              <a:t> </a:t>
            </a:r>
            <a:endParaRPr lang="zh-CN" altLang="en-US" b="1" smtClean="0">
              <a:latin typeface="幼圆" pitchFamily="49" charset="-122"/>
              <a:ea typeface="幼圆" pitchFamily="49" charset="-122"/>
            </a:endParaRPr>
          </a:p>
        </p:txBody>
      </p:sp>
    </p:spTree>
    <p:extLst>
      <p:ext uri="{BB962C8B-B14F-4D97-AF65-F5344CB8AC3E}">
        <p14:creationId xmlns:p14="http://schemas.microsoft.com/office/powerpoint/2010/main" val="2484068729"/>
      </p:ext>
    </p:extLst>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EF3FF1-E32C-42C1-9F20-8A3D1C32BF66}" type="slidenum">
              <a:rPr lang="en-US" altLang="zh-CN"/>
              <a:pPr/>
              <a:t>48</a:t>
            </a:fld>
            <a:endParaRPr lang="en-US" altLang="zh-CN"/>
          </a:p>
        </p:txBody>
      </p:sp>
      <p:sp>
        <p:nvSpPr>
          <p:cNvPr id="273410" name="Rectangle 2"/>
          <p:cNvSpPr>
            <a:spLocks noGrp="1" noRot="1" noChangeAspect="1" noChangeArrowheads="1" noTextEdit="1"/>
          </p:cNvSpPr>
          <p:nvPr>
            <p:ph type="sldImg"/>
          </p:nvPr>
        </p:nvSpPr>
        <p:spPr>
          <a:xfrm>
            <a:off x="1143000" y="685800"/>
            <a:ext cx="4572000" cy="3429000"/>
          </a:xfrm>
          <a:ln/>
        </p:spPr>
      </p:sp>
      <p:sp>
        <p:nvSpPr>
          <p:cNvPr id="27341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089609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p:cNvSpPr>
            <a:spLocks noGrp="1" noRot="1" noChangeAspect="1" noTextEdit="1"/>
          </p:cNvSpPr>
          <p:nvPr>
            <p:ph type="sldImg"/>
          </p:nvPr>
        </p:nvSpPr>
        <p:spPr>
          <a:xfrm>
            <a:off x="1143000" y="685800"/>
            <a:ext cx="4572000" cy="3429000"/>
          </a:xfrm>
          <a:ln/>
        </p:spPr>
      </p:sp>
      <p:sp>
        <p:nvSpPr>
          <p:cNvPr id="115715" name="备注占位符 2"/>
          <p:cNvSpPr>
            <a:spLocks noGrp="1"/>
          </p:cNvSpPr>
          <p:nvPr>
            <p:ph type="body" idx="1"/>
          </p:nvPr>
        </p:nvSpPr>
        <p:spPr>
          <a:noFill/>
          <a:ln/>
        </p:spPr>
        <p:txBody>
          <a:bodyPr/>
          <a:lstStyle/>
          <a:p>
            <a:pPr eaLnBrk="1" hangingPunct="1"/>
            <a:endParaRPr lang="zh-CN" altLang="en-US" smtClean="0"/>
          </a:p>
        </p:txBody>
      </p:sp>
      <p:sp>
        <p:nvSpPr>
          <p:cNvPr id="115716" name="灯片编号占位符 3"/>
          <p:cNvSpPr>
            <a:spLocks noGrp="1"/>
          </p:cNvSpPr>
          <p:nvPr>
            <p:ph type="sldNum" sz="quarter" idx="5"/>
          </p:nvPr>
        </p:nvSpPr>
        <p:spPr>
          <a:noFill/>
        </p:spPr>
        <p:txBody>
          <a:bodyPr/>
          <a:lstStyle/>
          <a:p>
            <a:fld id="{E01E42E2-B17A-4A3F-89EC-9B2A03A46252}" type="slidenum">
              <a:rPr lang="en-US" altLang="zh-CN"/>
              <a:pPr/>
              <a:t>58</a:t>
            </a:fld>
            <a:endParaRPr lang="en-US" altLang="zh-CN"/>
          </a:p>
        </p:txBody>
      </p:sp>
    </p:spTree>
    <p:extLst>
      <p:ext uri="{BB962C8B-B14F-4D97-AF65-F5344CB8AC3E}">
        <p14:creationId xmlns:p14="http://schemas.microsoft.com/office/powerpoint/2010/main" val="2363751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幻灯片图像占位符 1"/>
          <p:cNvSpPr>
            <a:spLocks noGrp="1" noRot="1" noChangeAspect="1" noTextEdit="1"/>
          </p:cNvSpPr>
          <p:nvPr>
            <p:ph type="sldImg"/>
          </p:nvPr>
        </p:nvSpPr>
        <p:spPr>
          <a:xfrm>
            <a:off x="1143000" y="685800"/>
            <a:ext cx="4572000" cy="3429000"/>
          </a:xfrm>
          <a:ln/>
        </p:spPr>
      </p:sp>
      <p:sp>
        <p:nvSpPr>
          <p:cNvPr id="122883" name="备注占位符 2"/>
          <p:cNvSpPr>
            <a:spLocks noGrp="1"/>
          </p:cNvSpPr>
          <p:nvPr>
            <p:ph type="body" idx="1"/>
          </p:nvPr>
        </p:nvSpPr>
        <p:spPr>
          <a:noFill/>
          <a:ln/>
        </p:spPr>
        <p:txBody>
          <a:bodyPr/>
          <a:lstStyle/>
          <a:p>
            <a:pPr eaLnBrk="1" hangingPunct="1"/>
            <a:endParaRPr lang="zh-CN" altLang="en-US" smtClean="0"/>
          </a:p>
        </p:txBody>
      </p:sp>
      <p:sp>
        <p:nvSpPr>
          <p:cNvPr id="122884" name="灯片编号占位符 3"/>
          <p:cNvSpPr>
            <a:spLocks noGrp="1"/>
          </p:cNvSpPr>
          <p:nvPr>
            <p:ph type="sldNum" sz="quarter" idx="5"/>
          </p:nvPr>
        </p:nvSpPr>
        <p:spPr>
          <a:noFill/>
        </p:spPr>
        <p:txBody>
          <a:bodyPr/>
          <a:lstStyle/>
          <a:p>
            <a:fld id="{ED410883-08B9-4B47-80EF-25A88E86E2FB}" type="slidenum">
              <a:rPr lang="en-US" altLang="zh-CN"/>
              <a:pPr/>
              <a:t>59</a:t>
            </a:fld>
            <a:endParaRPr lang="en-US" altLang="zh-CN"/>
          </a:p>
        </p:txBody>
      </p:sp>
    </p:spTree>
    <p:extLst>
      <p:ext uri="{BB962C8B-B14F-4D97-AF65-F5344CB8AC3E}">
        <p14:creationId xmlns:p14="http://schemas.microsoft.com/office/powerpoint/2010/main" val="2758971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F1C5A7-78B1-44CA-8F83-B94622C16AD0}" type="slidenum">
              <a:rPr lang="en-US" altLang="zh-CN"/>
              <a:pPr/>
              <a:t>102</a:t>
            </a:fld>
            <a:endParaRPr lang="en-US" altLang="zh-CN"/>
          </a:p>
        </p:txBody>
      </p:sp>
      <p:sp>
        <p:nvSpPr>
          <p:cNvPr id="292866" name="Rectangle 2"/>
          <p:cNvSpPr>
            <a:spLocks noGrp="1" noRot="1" noChangeAspect="1" noChangeArrowheads="1" noTextEdit="1"/>
          </p:cNvSpPr>
          <p:nvPr>
            <p:ph type="sldImg"/>
          </p:nvPr>
        </p:nvSpPr>
        <p:spPr>
          <a:xfrm>
            <a:off x="1143000" y="685800"/>
            <a:ext cx="4572000" cy="3429000"/>
          </a:xfrm>
          <a:ln/>
        </p:spPr>
      </p:sp>
      <p:sp>
        <p:nvSpPr>
          <p:cNvPr id="29286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66494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84BEA6-3DF0-414D-BCCA-900894198E6C}" type="slidenum">
              <a:rPr lang="en-US" altLang="zh-CN"/>
              <a:pPr/>
              <a:t>103</a:t>
            </a:fld>
            <a:endParaRPr lang="en-US" altLang="zh-CN"/>
          </a:p>
        </p:txBody>
      </p:sp>
      <p:sp>
        <p:nvSpPr>
          <p:cNvPr id="293890" name="Rectangle 2"/>
          <p:cNvSpPr>
            <a:spLocks noGrp="1" noRot="1" noChangeAspect="1" noChangeArrowheads="1" noTextEdit="1"/>
          </p:cNvSpPr>
          <p:nvPr>
            <p:ph type="sldImg"/>
          </p:nvPr>
        </p:nvSpPr>
        <p:spPr>
          <a:xfrm>
            <a:off x="1143000" y="685800"/>
            <a:ext cx="4572000" cy="3429000"/>
          </a:xfrm>
          <a:ln/>
        </p:spPr>
      </p:sp>
      <p:sp>
        <p:nvSpPr>
          <p:cNvPr id="29389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547894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0302A7-0E17-4734-B217-3E36EF452AA4}" type="slidenum">
              <a:rPr lang="en-US" altLang="zh-CN"/>
              <a:pPr/>
              <a:t>105</a:t>
            </a:fld>
            <a:endParaRPr lang="en-US" altLang="zh-CN"/>
          </a:p>
        </p:txBody>
      </p:sp>
      <p:sp>
        <p:nvSpPr>
          <p:cNvPr id="22446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446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zh-CN" altLang="zh-CN"/>
          </a:p>
        </p:txBody>
      </p:sp>
    </p:spTree>
    <p:extLst>
      <p:ext uri="{BB962C8B-B14F-4D97-AF65-F5344CB8AC3E}">
        <p14:creationId xmlns:p14="http://schemas.microsoft.com/office/powerpoint/2010/main" val="606536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AA781B-A87A-4785-8281-6F9F0C2A7EE6}" type="slidenum">
              <a:rPr lang="en-US" altLang="zh-CN"/>
              <a:pPr/>
              <a:t>108</a:t>
            </a:fld>
            <a:endParaRPr lang="en-US" altLang="zh-CN"/>
          </a:p>
        </p:txBody>
      </p:sp>
      <p:sp>
        <p:nvSpPr>
          <p:cNvPr id="294914" name="Rectangle 2"/>
          <p:cNvSpPr>
            <a:spLocks noGrp="1" noRot="1" noChangeAspect="1" noChangeArrowheads="1" noTextEdit="1"/>
          </p:cNvSpPr>
          <p:nvPr>
            <p:ph type="sldImg"/>
          </p:nvPr>
        </p:nvSpPr>
        <p:spPr>
          <a:xfrm>
            <a:off x="1143000" y="685800"/>
            <a:ext cx="4572000" cy="3429000"/>
          </a:xfrm>
          <a:ln/>
        </p:spPr>
      </p:sp>
      <p:sp>
        <p:nvSpPr>
          <p:cNvPr id="29491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740753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30"/>
            <a:ext cx="7772400" cy="1470025"/>
          </a:xfrm>
        </p:spPr>
        <p:txBody>
          <a:body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fld id="{BBF263D7-1364-4FC6-B565-F98080B3E50C}" type="datetime1">
              <a:rPr lang="zh-CN" altLang="en-US" smtClean="0"/>
              <a:pPr/>
              <a:t>2014/6/12 Thursday</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166"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fld id="{03C40217-99FE-4A6C-9A65-842B7CC5991C}" type="datetime1">
              <a:rPr lang="zh-CN" altLang="en-US" smtClean="0"/>
              <a:pPr/>
              <a:t>2014/6/12 Thursday</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fld id="{FBD9DEE5-1265-4994-A5E7-9053A5E5D803}" type="datetime1">
              <a:rPr lang="zh-CN" altLang="en-US" smtClean="0"/>
              <a:pPr/>
              <a:t>2014/6/12 Thursday</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0866" y="274642"/>
            <a:ext cx="2057400" cy="58578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5737" y="274642"/>
            <a:ext cx="6034454" cy="58578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fld id="{1031507E-DFCC-44F5-A934-916E865BE628}" type="datetime1">
              <a:rPr lang="zh-CN" altLang="en-US" smtClean="0"/>
              <a:pPr/>
              <a:t>2014/6/12 Thursday</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5735" y="274642"/>
            <a:ext cx="8232531" cy="58578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ln/>
        </p:spPr>
        <p:txBody>
          <a:bodyPr/>
          <a:lstStyle>
            <a:lvl1pPr>
              <a:defRPr/>
            </a:lvl1pPr>
          </a:lstStyle>
          <a:p>
            <a:fld id="{FB46BEBD-0230-4B4D-8310-613E7F3EDD5C}" type="datetime1">
              <a:rPr lang="zh-CN" altLang="en-US" smtClean="0"/>
              <a:pPr/>
              <a:t>2014/6/12 Thursday</a:t>
            </a:fld>
            <a:endParaRPr lang="zh-CN" altLang="en-US"/>
          </a:p>
        </p:txBody>
      </p:sp>
      <p:sp>
        <p:nvSpPr>
          <p:cNvPr id="4" name="灯片编号占位符 5"/>
          <p:cNvSpPr>
            <a:spLocks noGrp="1"/>
          </p:cNvSpPr>
          <p:nvPr>
            <p:ph type="sldNum" sz="quarter" idx="12"/>
          </p:nvPr>
        </p:nvSpPr>
        <p:spPr>
          <a:xfrm>
            <a:off x="3779912" y="6381332"/>
            <a:ext cx="2133600" cy="365125"/>
          </a:xfrm>
          <a:prstGeom prst="rect">
            <a:avLst/>
          </a:prstGeom>
        </p:spPr>
        <p:txBody>
          <a:bodyPr/>
          <a:lstStyle>
            <a:lvl1pPr algn="ctr">
              <a:defRPr sz="2000">
                <a:solidFill>
                  <a:schemeClr val="tx1"/>
                </a:solidFill>
              </a:defRPr>
            </a:lvl1pPr>
          </a:lstStyle>
          <a:p>
            <a:fld id="{8BA16DCC-C50E-4AD5-94C9-747C0058B3E1}" type="slidenum">
              <a:rPr lang="zh-CN" altLang="en-US" smtClean="0"/>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5735" y="274638"/>
            <a:ext cx="8232531" cy="1143000"/>
          </a:xfrm>
        </p:spPr>
        <p:txBody>
          <a:bodyPr/>
          <a:lstStyle/>
          <a:p>
            <a:r>
              <a:rPr lang="zh-CN" altLang="en-US" dirty="0" smtClean="0"/>
              <a:t>单击此处编辑母版标题样式</a:t>
            </a:r>
            <a:endParaRPr lang="zh-CN" altLang="en-US" dirty="0"/>
          </a:p>
        </p:txBody>
      </p:sp>
      <p:sp>
        <p:nvSpPr>
          <p:cNvPr id="3" name="表格占位符 2"/>
          <p:cNvSpPr>
            <a:spLocks noGrp="1"/>
          </p:cNvSpPr>
          <p:nvPr>
            <p:ph type="tbl" idx="1"/>
          </p:nvPr>
        </p:nvSpPr>
        <p:spPr>
          <a:xfrm>
            <a:off x="455735" y="1595438"/>
            <a:ext cx="8232531" cy="4537075"/>
          </a:xfrm>
        </p:spPr>
        <p:txBody>
          <a:bodyPr/>
          <a:lstStyle/>
          <a:p>
            <a:pPr lvl="0"/>
            <a:r>
              <a:rPr lang="zh-CN" altLang="en-US" noProof="0" smtClean="0"/>
              <a:t>单击图标添加表格</a:t>
            </a:r>
          </a:p>
        </p:txBody>
      </p:sp>
      <p:sp>
        <p:nvSpPr>
          <p:cNvPr id="4" name="Rectangle 4"/>
          <p:cNvSpPr>
            <a:spLocks noGrp="1" noChangeArrowheads="1"/>
          </p:cNvSpPr>
          <p:nvPr>
            <p:ph type="dt" sz="half" idx="10"/>
          </p:nvPr>
        </p:nvSpPr>
        <p:spPr>
          <a:ln/>
        </p:spPr>
        <p:txBody>
          <a:bodyPr/>
          <a:lstStyle>
            <a:lvl1pPr>
              <a:defRPr/>
            </a:lvl1pPr>
          </a:lstStyle>
          <a:p>
            <a:fld id="{3ED683E4-D124-4F23-8C39-3C485C0E61E3}" type="datetime1">
              <a:rPr lang="zh-CN" altLang="en-US" smtClean="0"/>
              <a:pPr/>
              <a:t>2014/6/12 Thursday</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5735" y="274638"/>
            <a:ext cx="8232531"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5736" y="1595438"/>
            <a:ext cx="4045926" cy="45370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2341" y="1595438"/>
            <a:ext cx="4045927" cy="45370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fld id="{4CFBD37E-D230-4EA9-B96E-FD70D6AF35D8}" type="datetime1">
              <a:rPr lang="zh-CN" altLang="en-US" smtClean="0"/>
              <a:pPr/>
              <a:t>2014/6/12 Thursday</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4"/>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92"/>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4"/>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92"/>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4"/>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剪贴画占位符 3"/>
          <p:cNvSpPr>
            <a:spLocks noGrp="1"/>
          </p:cNvSpPr>
          <p:nvPr>
            <p:ph type="clipArt" sz="half" idx="2"/>
          </p:nvPr>
        </p:nvSpPr>
        <p:spPr>
          <a:xfrm>
            <a:off x="4648200" y="1600204"/>
            <a:ext cx="4038600" cy="4525963"/>
          </a:xfrm>
        </p:spPr>
        <p:txBody>
          <a:bodyPr/>
          <a:lstStyle/>
          <a:p>
            <a:endParaRPr lang="zh-CN" altLang="en-US"/>
          </a:p>
        </p:txBody>
      </p:sp>
      <p:sp>
        <p:nvSpPr>
          <p:cNvPr id="5" name="日期占位符 4"/>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6" name="页脚占位符 5"/>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6245225"/>
            <a:ext cx="2133600" cy="476250"/>
          </a:xfrm>
          <a:prstGeom prst="rect">
            <a:avLst/>
          </a:prstGeom>
        </p:spPr>
        <p:txBody>
          <a:bodyPr/>
          <a:lstStyle>
            <a:lvl1pPr>
              <a:defRPr/>
            </a:lvl1pPr>
          </a:lstStyle>
          <a:p>
            <a:fld id="{A708A0EA-438A-4A8B-9460-F9B2EF87ADD3}" type="slidenum">
              <a:rPr lang="en-US" altLang="zh-CN"/>
              <a:pPr/>
              <a:t>‹#›</a:t>
            </a:fld>
            <a:endParaRPr lang="en-US" altLang="zh-CN"/>
          </a:p>
        </p:txBody>
      </p:sp>
    </p:spTree>
  </p:cSld>
  <p:clrMapOvr>
    <a:masterClrMapping/>
  </p:clrMapOvr>
  <p:transition spd="med">
    <p:strips dir="ru"/>
    <p:sndAc>
      <p:stSnd>
        <p:snd r:embed="rId1" name="whoosh.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OverObj">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8229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57200" y="3938592"/>
            <a:ext cx="8229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6" name="页脚占位符 5"/>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6245225"/>
            <a:ext cx="2133600" cy="476250"/>
          </a:xfrm>
          <a:prstGeom prst="rect">
            <a:avLst/>
          </a:prstGeom>
        </p:spPr>
        <p:txBody>
          <a:bodyPr/>
          <a:lstStyle>
            <a:lvl1pPr>
              <a:defRPr/>
            </a:lvl1pPr>
          </a:lstStyle>
          <a:p>
            <a:fld id="{02FFF679-A266-4BFA-8B69-2372CECD0C8C}"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1340768"/>
            <a:ext cx="8640960" cy="4824536"/>
          </a:xfrm>
        </p:spPr>
        <p:txBody>
          <a:bodyPr/>
          <a:lstStyle>
            <a:lvl1pPr>
              <a:buFont typeface="Wingdings" pitchFamily="2" charset="2"/>
              <a:buChar char="Ø"/>
              <a:defRPr sz="2800" b="1">
                <a:latin typeface="微软雅黑" pitchFamily="34" charset="-122"/>
                <a:ea typeface="微软雅黑" pitchFamily="34" charset="-122"/>
              </a:defRPr>
            </a:lvl1pPr>
            <a:lvl2pPr>
              <a:defRPr sz="2400">
                <a:latin typeface="微软雅黑" pitchFamily="34" charset="-122"/>
                <a:ea typeface="微软雅黑" pitchFamily="34" charset="-122"/>
              </a:defRPr>
            </a:lvl2pPr>
            <a:lvl3pPr>
              <a:defRPr sz="2000">
                <a:latin typeface="微软雅黑" pitchFamily="34" charset="-122"/>
                <a:ea typeface="微软雅黑" pitchFamily="34" charset="-122"/>
              </a:defRPr>
            </a:lvl3pPr>
            <a:lvl4pPr>
              <a:defRPr sz="1800">
                <a:latin typeface="微软雅黑" pitchFamily="34" charset="-122"/>
                <a:ea typeface="微软雅黑" pitchFamily="34" charset="-122"/>
              </a:defRPr>
            </a:lvl4pPr>
            <a:lvl5pPr>
              <a:defRPr sz="1600">
                <a:latin typeface="微软雅黑" pitchFamily="34" charset="-122"/>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8" name="标题 7"/>
          <p:cNvSpPr>
            <a:spLocks noGrp="1"/>
          </p:cNvSpPr>
          <p:nvPr>
            <p:ph type="title"/>
          </p:nvPr>
        </p:nvSpPr>
        <p:spPr>
          <a:xfrm>
            <a:off x="455735" y="548680"/>
            <a:ext cx="8232531" cy="648072"/>
          </a:xfrm>
        </p:spPr>
        <p:txBody>
          <a:bodyPr/>
          <a:lstStyle>
            <a:lvl1pPr>
              <a:defRPr sz="3200" b="1">
                <a:solidFill>
                  <a:srgbClr val="FF0000"/>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5" name="灯片编号占位符 5"/>
          <p:cNvSpPr>
            <a:spLocks noGrp="1"/>
          </p:cNvSpPr>
          <p:nvPr>
            <p:ph type="sldNum" sz="quarter" idx="12"/>
          </p:nvPr>
        </p:nvSpPr>
        <p:spPr>
          <a:xfrm>
            <a:off x="3779912" y="6381332"/>
            <a:ext cx="2133600" cy="365125"/>
          </a:xfrm>
          <a:prstGeom prst="rect">
            <a:avLst/>
          </a:prstGeom>
        </p:spPr>
        <p:txBody>
          <a:bodyPr/>
          <a:lstStyle>
            <a:lvl1pPr algn="ctr">
              <a:defRPr sz="2000">
                <a:solidFill>
                  <a:schemeClr val="tx1"/>
                </a:solidFill>
              </a:defRPr>
            </a:lvl1pPr>
          </a:lstStyle>
          <a:p>
            <a:fld id="{8BA16DCC-C50E-4AD5-94C9-747C0058B3E1}" type="slidenum">
              <a:rPr lang="zh-CN" altLang="en-US" smtClean="0"/>
              <a:pPr/>
              <a:t>‹#›</a:t>
            </a:fld>
            <a:endParaRPr lang="zh-CN" altLang="en-US" dirty="0"/>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183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580"/>
            <a:ext cx="6858000" cy="1655233"/>
          </a:xfrm>
        </p:spPr>
        <p:txBody>
          <a:bodyPr/>
          <a:lstStyle>
            <a:lvl1pPr marL="0" indent="0" algn="ctr">
              <a:buNone/>
              <a:defRPr sz="24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zh-CN" altLang="en-US" smtClean="0"/>
              <a:t>单击此处编辑母版副标题样式</a:t>
            </a:r>
            <a:endParaRPr lang="zh-CN" altLang="en-US"/>
          </a:p>
        </p:txBody>
      </p:sp>
      <p:sp>
        <p:nvSpPr>
          <p:cNvPr id="5" name="灯片编号占位符 1"/>
          <p:cNvSpPr>
            <a:spLocks noGrp="1"/>
          </p:cNvSpPr>
          <p:nvPr>
            <p:ph type="sldNum" sz="quarter" idx="4"/>
          </p:nvPr>
        </p:nvSpPr>
        <p:spPr>
          <a:xfrm>
            <a:off x="3552825" y="6483361"/>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2532502759"/>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灯片编号占位符 1"/>
          <p:cNvSpPr>
            <a:spLocks noGrp="1"/>
          </p:cNvSpPr>
          <p:nvPr>
            <p:ph type="sldNum" sz="quarter" idx="4"/>
          </p:nvPr>
        </p:nvSpPr>
        <p:spPr>
          <a:xfrm>
            <a:off x="3552825" y="6483361"/>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8BA16DCC-C50E-4AD5-94C9-747C0058B3E1}" type="slidenum">
              <a:rPr lang="zh-CN" altLang="en-US" smtClean="0"/>
              <a:pPr/>
              <a:t>‹#›</a:t>
            </a:fld>
            <a:endParaRPr lang="zh-CN" altLang="en-US" dirty="0"/>
          </a:p>
        </p:txBody>
      </p:sp>
    </p:spTree>
    <p:extLst>
      <p:ext uri="{BB962C8B-B14F-4D97-AF65-F5344CB8AC3E}">
        <p14:creationId xmlns:p14="http://schemas.microsoft.com/office/powerpoint/2010/main" val="2562603577"/>
      </p:ext>
    </p:extLst>
  </p:cSld>
  <p:clrMapOvr>
    <a:masterClrMapping/>
  </p:clrMapOvr>
  <p:transition>
    <p:fade/>
  </p:transition>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1" y="1710271"/>
            <a:ext cx="7886700" cy="285326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91" y="4588938"/>
            <a:ext cx="7886700" cy="1500717"/>
          </a:xfrm>
        </p:spPr>
        <p:txBody>
          <a:bodyPr/>
          <a:lstStyle>
            <a:lvl1pPr marL="0" indent="0">
              <a:buNone/>
              <a:defRPr sz="2400"/>
            </a:lvl1pPr>
            <a:lvl2pPr marL="457167" indent="0">
              <a:buNone/>
              <a:defRPr sz="2000"/>
            </a:lvl2pPr>
            <a:lvl3pPr marL="914332" indent="0">
              <a:buNone/>
              <a:defRPr sz="1800"/>
            </a:lvl3pPr>
            <a:lvl4pPr marL="1371498" indent="0">
              <a:buNone/>
              <a:defRPr sz="1600"/>
            </a:lvl4pPr>
            <a:lvl5pPr marL="1828664" indent="0">
              <a:buNone/>
              <a:defRPr sz="1600"/>
            </a:lvl5pPr>
            <a:lvl6pPr marL="2285830" indent="0">
              <a:buNone/>
              <a:defRPr sz="1600"/>
            </a:lvl6pPr>
            <a:lvl7pPr marL="2742994" indent="0">
              <a:buNone/>
              <a:defRPr sz="1600"/>
            </a:lvl7pPr>
            <a:lvl8pPr marL="3200160" indent="0">
              <a:buNone/>
              <a:defRPr sz="1600"/>
            </a:lvl8pPr>
            <a:lvl9pPr marL="3657327" indent="0">
              <a:buNone/>
              <a:defRPr sz="1600"/>
            </a:lvl9pPr>
          </a:lstStyle>
          <a:p>
            <a:pPr lvl="0"/>
            <a:r>
              <a:rPr lang="zh-CN" altLang="en-US" smtClean="0"/>
              <a:t>单击此处编辑母版文本样式</a:t>
            </a:r>
          </a:p>
        </p:txBody>
      </p:sp>
      <p:sp>
        <p:nvSpPr>
          <p:cNvPr id="4" name="灯片编号占位符 1"/>
          <p:cNvSpPr>
            <a:spLocks noGrp="1"/>
          </p:cNvSpPr>
          <p:nvPr>
            <p:ph type="sldNum" sz="quarter" idx="4"/>
          </p:nvPr>
        </p:nvSpPr>
        <p:spPr>
          <a:xfrm>
            <a:off x="3552825" y="6483361"/>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1502869428"/>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6725" y="1604438"/>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8"/>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61"/>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409610019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9" y="366191"/>
            <a:ext cx="7886700" cy="132503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45" y="1680634"/>
            <a:ext cx="3868737" cy="825500"/>
          </a:xfrm>
        </p:spPr>
        <p:txBody>
          <a:bodyPr anchor="b"/>
          <a:lstStyle>
            <a:lvl1pPr marL="0" indent="0">
              <a:buNone/>
              <a:defRPr sz="24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45" y="2506133"/>
            <a:ext cx="3868737"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3" y="1680634"/>
            <a:ext cx="3887788" cy="825500"/>
          </a:xfrm>
        </p:spPr>
        <p:txBody>
          <a:bodyPr anchor="b"/>
          <a:lstStyle>
            <a:lvl1pPr marL="0" indent="0">
              <a:buNone/>
              <a:defRPr sz="24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3" y="2506133"/>
            <a:ext cx="3887788"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10"/>
          </p:nvPr>
        </p:nvSpPr>
        <p:spPr>
          <a:xfrm>
            <a:off x="3552825" y="6483361"/>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162654337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1"/>
          <p:cNvSpPr>
            <a:spLocks noGrp="1"/>
          </p:cNvSpPr>
          <p:nvPr>
            <p:ph type="sldNum" sz="quarter" idx="4"/>
          </p:nvPr>
        </p:nvSpPr>
        <p:spPr>
          <a:xfrm>
            <a:off x="3552825" y="6483361"/>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2847736468"/>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3552825" y="6483361"/>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8BA16DCC-C50E-4AD5-94C9-747C0058B3E1}" type="slidenum">
              <a:rPr lang="zh-CN" altLang="en-US" smtClean="0"/>
              <a:pPr/>
              <a:t>‹#›</a:t>
            </a:fld>
            <a:endParaRPr lang="zh-CN" altLang="en-US" dirty="0"/>
          </a:p>
        </p:txBody>
      </p:sp>
    </p:spTree>
    <p:extLst>
      <p:ext uri="{BB962C8B-B14F-4D97-AF65-F5344CB8AC3E}">
        <p14:creationId xmlns:p14="http://schemas.microsoft.com/office/powerpoint/2010/main" val="2007931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5"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94" y="988497"/>
            <a:ext cx="4629151" cy="48725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45" y="2057402"/>
            <a:ext cx="2949575" cy="3812117"/>
          </a:xfr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61"/>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60758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5"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94" y="988497"/>
            <a:ext cx="4629151" cy="4872567"/>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630245" y="2057402"/>
            <a:ext cx="2949575" cy="3812117"/>
          </a:xfr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61"/>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1619042160"/>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61"/>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2591479089"/>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67544" y="597242"/>
            <a:ext cx="8208912" cy="576064"/>
          </a:xfrm>
        </p:spPr>
        <p:txBody>
          <a:bodyPr/>
          <a:lstStyle>
            <a:lvl1pPr>
              <a:defRPr sz="3200" b="1" i="0">
                <a:solidFill>
                  <a:srgbClr val="FF0000"/>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251520" y="1340768"/>
            <a:ext cx="8640960" cy="4824536"/>
          </a:xfrm>
        </p:spPr>
        <p:txBody>
          <a:bodyPr/>
          <a:lstStyle>
            <a:lvl1pPr>
              <a:buFont typeface="Wingdings" pitchFamily="2" charset="2"/>
              <a:buChar char="Ø"/>
              <a:defRPr sz="2800" b="1">
                <a:latin typeface="微软雅黑" pitchFamily="34" charset="-122"/>
                <a:ea typeface="微软雅黑" pitchFamily="34" charset="-122"/>
              </a:defRPr>
            </a:lvl1pPr>
            <a:lvl2pPr>
              <a:defRPr sz="2800" b="1">
                <a:latin typeface="微软雅黑" pitchFamily="34" charset="-122"/>
                <a:ea typeface="微软雅黑" pitchFamily="34" charset="-122"/>
              </a:defRPr>
            </a:lvl2pPr>
            <a:lvl3pPr>
              <a:defRPr b="1">
                <a:latin typeface="微软雅黑" pitchFamily="34" charset="-122"/>
                <a:ea typeface="微软雅黑" pitchFamily="34" charset="-122"/>
              </a:defRPr>
            </a:lvl3pPr>
            <a:lvl4pPr>
              <a:defRPr b="1">
                <a:latin typeface="微软雅黑" pitchFamily="34" charset="-122"/>
                <a:ea typeface="微软雅黑" pitchFamily="34" charset="-122"/>
              </a:defRPr>
            </a:lvl4pPr>
            <a:lvl5pPr>
              <a:defRPr sz="1800" b="1">
                <a:latin typeface="微软雅黑" pitchFamily="34" charset="-122"/>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a:xfrm>
            <a:off x="3124200" y="635636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60"/>
            <a:ext cx="2133600" cy="365125"/>
          </a:xfrm>
          <a:prstGeom prst="rect">
            <a:avLst/>
          </a:prstGeom>
        </p:spPr>
        <p:txBody>
          <a:bodyPr/>
          <a:lstStyle>
            <a:lvl1pPr>
              <a:defRPr sz="2000">
                <a:solidFill>
                  <a:schemeClr val="tx1"/>
                </a:solidFill>
              </a:defRPr>
            </a:lvl1pPr>
          </a:lstStyle>
          <a:p>
            <a:fld id="{8BA16DCC-C50E-4AD5-94C9-747C0058B3E1}" type="slidenum">
              <a:rPr lang="zh-CN" altLang="en-US" smtClean="0"/>
              <a:pPr/>
              <a:t>‹#›</a:t>
            </a:fld>
            <a:endParaRPr lang="zh-CN" alt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452967"/>
            <a:ext cx="2057400" cy="54715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6725" y="452967"/>
            <a:ext cx="6019800" cy="54715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61"/>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1363342575"/>
      </p:ext>
    </p:extLst>
  </p:cSld>
  <p:clrMapOvr>
    <a:masterClrMapping/>
  </p:clrMapOvr>
  <p:transition>
    <p:fade/>
  </p:transition>
  <p:timing>
    <p:tnLst>
      <p:par>
        <p:cTn id="1" dur="indefinite" restart="never" nodeType="tmRoot"/>
      </p:par>
    </p:tnLst>
  </p:timing>
  <p:hf hdr="0"/>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116017" y="452980"/>
            <a:ext cx="6192837" cy="56303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6725" y="1604438"/>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8"/>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61"/>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400885236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5"/>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5"/>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602"/>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4"/>
          </p:nvPr>
        </p:nvSpPr>
        <p:spPr>
          <a:xfrm>
            <a:off x="3552825" y="6483361"/>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284834734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5735" y="274638"/>
            <a:ext cx="8232531" cy="1143000"/>
          </a:xfrm>
        </p:spPr>
        <p:txBody>
          <a:bodyPr/>
          <a:lstStyle/>
          <a:p>
            <a:r>
              <a:rPr lang="zh-CN" altLang="en-US" dirty="0" smtClean="0"/>
              <a:t>单击此处编辑母版标题样式</a:t>
            </a:r>
            <a:endParaRPr lang="zh-CN" altLang="en-US" dirty="0"/>
          </a:p>
        </p:txBody>
      </p:sp>
      <p:sp>
        <p:nvSpPr>
          <p:cNvPr id="3" name="表格占位符 2"/>
          <p:cNvSpPr>
            <a:spLocks noGrp="1"/>
          </p:cNvSpPr>
          <p:nvPr>
            <p:ph type="tbl" idx="1"/>
          </p:nvPr>
        </p:nvSpPr>
        <p:spPr>
          <a:xfrm>
            <a:off x="455735" y="1595438"/>
            <a:ext cx="8232531" cy="4537075"/>
          </a:xfrm>
        </p:spPr>
        <p:txBody>
          <a:bodyPr/>
          <a:lstStyle/>
          <a:p>
            <a:pPr lvl="0"/>
            <a:r>
              <a:rPr lang="zh-CN" altLang="en-US" noProof="0" smtClean="0"/>
              <a:t>单击图标添加表格</a:t>
            </a:r>
          </a:p>
        </p:txBody>
      </p:sp>
      <p:sp>
        <p:nvSpPr>
          <p:cNvPr id="4" name="Rectangle 4"/>
          <p:cNvSpPr>
            <a:spLocks noGrp="1" noChangeArrowheads="1"/>
          </p:cNvSpPr>
          <p:nvPr>
            <p:ph type="dt" sz="half" idx="10"/>
          </p:nvPr>
        </p:nvSpPr>
        <p:spPr>
          <a:xfrm>
            <a:off x="455735" y="6251575"/>
            <a:ext cx="2136531" cy="476250"/>
          </a:xfrm>
          <a:prstGeom prst="rect">
            <a:avLst/>
          </a:prstGeom>
          <a:ln/>
        </p:spPr>
        <p:txBody>
          <a:bodyPr/>
          <a:lstStyle>
            <a:lvl1pPr>
              <a:defRPr/>
            </a:lvl1pPr>
          </a:lstStyle>
          <a:p>
            <a:fld id="{3ED683E4-D124-4F23-8C39-3C485C0E61E3}" type="datetime1">
              <a:rPr lang="zh-CN" altLang="en-US" smtClean="0"/>
              <a:pPr/>
              <a:t>2014/6/12 Thursday</a:t>
            </a:fld>
            <a:endParaRPr lang="zh-CN" altLang="en-US"/>
          </a:p>
        </p:txBody>
      </p:sp>
    </p:spTree>
    <p:extLst>
      <p:ext uri="{BB962C8B-B14F-4D97-AF65-F5344CB8AC3E}">
        <p14:creationId xmlns:p14="http://schemas.microsoft.com/office/powerpoint/2010/main" val="3418358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5735" y="274642"/>
            <a:ext cx="8232531" cy="58578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xfrm>
            <a:off x="455735" y="6251575"/>
            <a:ext cx="2136531" cy="476250"/>
          </a:xfrm>
          <a:prstGeom prst="rect">
            <a:avLst/>
          </a:prstGeom>
          <a:ln/>
        </p:spPr>
        <p:txBody>
          <a:bodyPr/>
          <a:lstStyle>
            <a:lvl1pPr>
              <a:defRPr/>
            </a:lvl1pPr>
          </a:lstStyle>
          <a:p>
            <a:fld id="{FB46BEBD-0230-4B4D-8310-613E7F3EDD5C}" type="datetime1">
              <a:rPr lang="zh-CN" altLang="en-US" smtClean="0"/>
              <a:pPr/>
              <a:t>2014/6/12 Thursday</a:t>
            </a:fld>
            <a:endParaRPr lang="zh-CN" altLang="en-US"/>
          </a:p>
        </p:txBody>
      </p:sp>
      <p:sp>
        <p:nvSpPr>
          <p:cNvPr id="4" name="灯片编号占位符 5"/>
          <p:cNvSpPr>
            <a:spLocks noGrp="1"/>
          </p:cNvSpPr>
          <p:nvPr>
            <p:ph type="sldNum" sz="quarter" idx="12"/>
          </p:nvPr>
        </p:nvSpPr>
        <p:spPr>
          <a:xfrm>
            <a:off x="3779912" y="6381332"/>
            <a:ext cx="2133600" cy="365125"/>
          </a:xfrm>
          <a:prstGeom prst="rect">
            <a:avLst/>
          </a:prstGeom>
        </p:spPr>
        <p:txBody>
          <a:bodyPr/>
          <a:lstStyle>
            <a:lvl1pPr algn="ctr">
              <a:defRPr sz="2000">
                <a:solidFill>
                  <a:schemeClr val="tx1"/>
                </a:solidFill>
              </a:defRPr>
            </a:lvl1pPr>
          </a:lstStyle>
          <a:p>
            <a:fld id="{8BA16DCC-C50E-4AD5-94C9-747C0058B3E1}" type="slidenum">
              <a:rPr lang="zh-CN" altLang="en-US" smtClean="0"/>
              <a:pPr/>
              <a:t>‹#›</a:t>
            </a:fld>
            <a:endParaRPr lang="zh-CN" altLang="en-US" dirty="0"/>
          </a:p>
        </p:txBody>
      </p:sp>
    </p:spTree>
    <p:extLst>
      <p:ext uri="{BB962C8B-B14F-4D97-AF65-F5344CB8AC3E}">
        <p14:creationId xmlns:p14="http://schemas.microsoft.com/office/powerpoint/2010/main" val="5832217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1833"/>
            <a:ext cx="6858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580"/>
            <a:ext cx="6858000" cy="1655233"/>
          </a:xfrm>
          <a:prstGeom prst="rect">
            <a:avLst/>
          </a:prstGeom>
        </p:spPr>
        <p:txBody>
          <a:bodyPr/>
          <a:lstStyle>
            <a:lvl1pPr marL="0" indent="0" algn="ctr">
              <a:buNone/>
              <a:defRPr sz="24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448850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1" y="366191"/>
            <a:ext cx="7886700" cy="132503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1" y="1826685"/>
            <a:ext cx="7886700" cy="4349749"/>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0080225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1" y="1710271"/>
            <a:ext cx="7886700" cy="285326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91" y="4588938"/>
            <a:ext cx="7886700" cy="1500717"/>
          </a:xfrm>
          <a:prstGeom prst="rect">
            <a:avLst/>
          </a:prstGeom>
        </p:spPr>
        <p:txBody>
          <a:bodyPr/>
          <a:lstStyle>
            <a:lvl1pPr marL="0" indent="0">
              <a:buNone/>
              <a:defRPr sz="2400"/>
            </a:lvl1pPr>
            <a:lvl2pPr marL="457167" indent="0">
              <a:buNone/>
              <a:defRPr sz="2000"/>
            </a:lvl2pPr>
            <a:lvl3pPr marL="914332" indent="0">
              <a:buNone/>
              <a:defRPr sz="1800"/>
            </a:lvl3pPr>
            <a:lvl4pPr marL="1371498" indent="0">
              <a:buNone/>
              <a:defRPr sz="1600"/>
            </a:lvl4pPr>
            <a:lvl5pPr marL="1828664" indent="0">
              <a:buNone/>
              <a:defRPr sz="1600"/>
            </a:lvl5pPr>
            <a:lvl6pPr marL="2285830" indent="0">
              <a:buNone/>
              <a:defRPr sz="1600"/>
            </a:lvl6pPr>
            <a:lvl7pPr marL="2742994" indent="0">
              <a:buNone/>
              <a:defRPr sz="1600"/>
            </a:lvl7pPr>
            <a:lvl8pPr marL="3200160" indent="0">
              <a:buNone/>
              <a:defRPr sz="1600"/>
            </a:lvl8pPr>
            <a:lvl9pPr marL="3657327" indent="0">
              <a:buNone/>
              <a:defRPr sz="1600"/>
            </a:lvl9pPr>
          </a:lstStyle>
          <a:p>
            <a:pPr lvl="0"/>
            <a:r>
              <a:rPr lang="zh-CN" altLang="en-US" smtClean="0"/>
              <a:t>单击此处编辑母版文本样式</a:t>
            </a:r>
          </a:p>
        </p:txBody>
      </p:sp>
    </p:spTree>
    <p:extLst>
      <p:ext uri="{BB962C8B-B14F-4D97-AF65-F5344CB8AC3E}">
        <p14:creationId xmlns:p14="http://schemas.microsoft.com/office/powerpoint/2010/main" val="37813284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1" y="366191"/>
            <a:ext cx="7886700" cy="132503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6" y="1826685"/>
            <a:ext cx="3867151" cy="4349749"/>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6" y="1826685"/>
            <a:ext cx="3867151" cy="4349749"/>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3886604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9" y="366191"/>
            <a:ext cx="7886700" cy="132503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45" y="1680634"/>
            <a:ext cx="3868737" cy="825500"/>
          </a:xfrm>
          <a:prstGeom prst="rect">
            <a:avLst/>
          </a:prstGeom>
        </p:spPr>
        <p:txBody>
          <a:bodyPr anchor="b"/>
          <a:lstStyle>
            <a:lvl1pPr marL="0" indent="0">
              <a:buNone/>
              <a:defRPr sz="24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45" y="2506133"/>
            <a:ext cx="3868737" cy="368300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3" y="1680634"/>
            <a:ext cx="3887788" cy="825500"/>
          </a:xfrm>
          <a:prstGeom prst="rect">
            <a:avLst/>
          </a:prstGeom>
        </p:spPr>
        <p:txBody>
          <a:bodyPr anchor="b"/>
          <a:lstStyle>
            <a:lvl1pPr marL="0" indent="0">
              <a:buNone/>
              <a:defRPr sz="24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3" y="2506133"/>
            <a:ext cx="3887788" cy="368300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97152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4406905"/>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fld id="{E53AC955-E851-4674-B712-BD9C2497A7C6}" type="datetime1">
              <a:rPr lang="zh-CN" altLang="en-US" smtClean="0"/>
              <a:pPr/>
              <a:t>2014/6/12 Thursday</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1" y="366191"/>
            <a:ext cx="7886700" cy="1325033"/>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5445921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965978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5" y="457200"/>
            <a:ext cx="2949575"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94" y="988497"/>
            <a:ext cx="4629151" cy="487256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45" y="2057402"/>
            <a:ext cx="2949575" cy="3812117"/>
          </a:xfrm>
          <a:prstGeom prst="rect">
            <a:avLst/>
          </a:prstGeo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38159260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5" y="457200"/>
            <a:ext cx="2949575"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94" y="988497"/>
            <a:ext cx="4629151" cy="4872567"/>
          </a:xfrm>
          <a:prstGeom prst="rect">
            <a:avLst/>
          </a:prstGeo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630245" y="2057402"/>
            <a:ext cx="2949575" cy="3812117"/>
          </a:xfrm>
          <a:prstGeom prst="rect">
            <a:avLst/>
          </a:prstGeo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23546107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1" y="366191"/>
            <a:ext cx="7886700" cy="132503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1826685"/>
            <a:ext cx="7886700" cy="4349749"/>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502176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80" y="366197"/>
            <a:ext cx="1971675" cy="5810249"/>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5" y="366197"/>
            <a:ext cx="5762625" cy="5810249"/>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126342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183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576"/>
            <a:ext cx="6858000" cy="165523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smtClean="0"/>
              <a:t>单击此处编辑母版副标题样式</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883471222"/>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3033069747"/>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1" y="1710267"/>
            <a:ext cx="7886700" cy="285326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91" y="4588934"/>
            <a:ext cx="7886700" cy="1500717"/>
          </a:xfrm>
        </p:spPr>
        <p:txBody>
          <a:bodyPr/>
          <a:lstStyle>
            <a:lvl1pPr marL="0" indent="0">
              <a:buNone/>
              <a:defRPr sz="2400"/>
            </a:lvl1pPr>
            <a:lvl2pPr marL="457178" indent="0">
              <a:buNone/>
              <a:defRPr sz="2000"/>
            </a:lvl2pPr>
            <a:lvl3pPr marL="914354" indent="0">
              <a:buNone/>
              <a:defRPr sz="1800"/>
            </a:lvl3pPr>
            <a:lvl4pPr marL="1371532" indent="0">
              <a:buNone/>
              <a:defRPr sz="1600"/>
            </a:lvl4pPr>
            <a:lvl5pPr marL="1828709" indent="0">
              <a:buNone/>
              <a:defRPr sz="1600"/>
            </a:lvl5pPr>
            <a:lvl6pPr marL="2285886" indent="0">
              <a:buNone/>
              <a:defRPr sz="1600"/>
            </a:lvl6pPr>
            <a:lvl7pPr marL="2743062" indent="0">
              <a:buNone/>
              <a:defRPr sz="1600"/>
            </a:lvl7pPr>
            <a:lvl8pPr marL="3200240" indent="0">
              <a:buNone/>
              <a:defRPr sz="1600"/>
            </a:lvl8pPr>
            <a:lvl9pPr marL="3657418" indent="0">
              <a:buNone/>
              <a:defRPr sz="1600"/>
            </a:lvl9pPr>
          </a:lstStyle>
          <a:p>
            <a:pPr lvl="0"/>
            <a:r>
              <a:rPr lang="zh-CN" altLang="en-US" smtClean="0"/>
              <a:t>单击此处编辑母版文本样式</a:t>
            </a:r>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87476346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61881708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55736" y="1595438"/>
            <a:ext cx="4045926"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2341" y="1595438"/>
            <a:ext cx="4045927"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fld id="{837C73CF-347C-412D-94EA-808A5A1E99FA}" type="datetime1">
              <a:rPr lang="zh-CN" altLang="en-US" smtClean="0"/>
              <a:pPr/>
              <a:t>2014/6/12 Thursday</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9" y="366191"/>
            <a:ext cx="7886700" cy="132503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43" y="1680634"/>
            <a:ext cx="3868737"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43" y="2506133"/>
            <a:ext cx="3868737"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680634"/>
            <a:ext cx="3887788"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2506133"/>
            <a:ext cx="3887788"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10"/>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462628322"/>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478058922"/>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698911063"/>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92" y="988493"/>
            <a:ext cx="4629151" cy="48725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091482026"/>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92" y="988493"/>
            <a:ext cx="4629151" cy="4872567"/>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09826955"/>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54944577"/>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452967"/>
            <a:ext cx="2057400" cy="54715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6725" y="452967"/>
            <a:ext cx="6019800" cy="54715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74297136"/>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116017" y="452976"/>
            <a:ext cx="6192837" cy="56303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6428152"/>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1"/>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5"/>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98"/>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587173651"/>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183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576"/>
            <a:ext cx="6858000" cy="165523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smtClean="0"/>
              <a:t>单击此处编辑母版副标题样式</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68403778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1" y="1535113"/>
            <a:ext cx="4040066"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1"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271" y="1535113"/>
            <a:ext cx="4041531"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271"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fld id="{E0B0BC37-8CD2-4D26-82AD-6117AF98054F}" type="datetime1">
              <a:rPr lang="zh-CN" altLang="en-US" smtClean="0"/>
              <a:pPr/>
              <a:t>2014/6/12 Thursday</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90954970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1" y="1710267"/>
            <a:ext cx="7886700" cy="285326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91" y="4588934"/>
            <a:ext cx="7886700" cy="1500717"/>
          </a:xfrm>
        </p:spPr>
        <p:txBody>
          <a:bodyPr/>
          <a:lstStyle>
            <a:lvl1pPr marL="0" indent="0">
              <a:buNone/>
              <a:defRPr sz="2400"/>
            </a:lvl1pPr>
            <a:lvl2pPr marL="457178" indent="0">
              <a:buNone/>
              <a:defRPr sz="2000"/>
            </a:lvl2pPr>
            <a:lvl3pPr marL="914354" indent="0">
              <a:buNone/>
              <a:defRPr sz="1800"/>
            </a:lvl3pPr>
            <a:lvl4pPr marL="1371532" indent="0">
              <a:buNone/>
              <a:defRPr sz="1600"/>
            </a:lvl4pPr>
            <a:lvl5pPr marL="1828709" indent="0">
              <a:buNone/>
              <a:defRPr sz="1600"/>
            </a:lvl5pPr>
            <a:lvl6pPr marL="2285886" indent="0">
              <a:buNone/>
              <a:defRPr sz="1600"/>
            </a:lvl6pPr>
            <a:lvl7pPr marL="2743062" indent="0">
              <a:buNone/>
              <a:defRPr sz="1600"/>
            </a:lvl7pPr>
            <a:lvl8pPr marL="3200240" indent="0">
              <a:buNone/>
              <a:defRPr sz="1600"/>
            </a:lvl8pPr>
            <a:lvl9pPr marL="3657418" indent="0">
              <a:buNone/>
              <a:defRPr sz="1600"/>
            </a:lvl9pPr>
          </a:lstStyle>
          <a:p>
            <a:pPr lvl="0"/>
            <a:r>
              <a:rPr lang="zh-CN" altLang="en-US" smtClean="0"/>
              <a:t>单击此处编辑母版文本样式</a:t>
            </a:r>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093329357"/>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26387992"/>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9" y="366191"/>
            <a:ext cx="7886700" cy="132503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43" y="1680634"/>
            <a:ext cx="3868737"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43" y="2506133"/>
            <a:ext cx="3868737"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680634"/>
            <a:ext cx="3887788"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2506133"/>
            <a:ext cx="3887788"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10"/>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860678855"/>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06609013"/>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543025216"/>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92" y="988493"/>
            <a:ext cx="4629151" cy="48725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530468311"/>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92" y="988493"/>
            <a:ext cx="4629151" cy="4872567"/>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917544436"/>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27106518"/>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452967"/>
            <a:ext cx="2057400" cy="54715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6725" y="452967"/>
            <a:ext cx="6019800" cy="54715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0118362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fld id="{AD9640FE-B1BF-44FA-AE62-5866D329C39C}" type="datetime1">
              <a:rPr lang="zh-CN" altLang="en-US" smtClean="0"/>
              <a:pPr/>
              <a:t>2014/6/12 Thursday</a:t>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116017" y="452976"/>
            <a:ext cx="6192837" cy="56303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82368379"/>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1"/>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5"/>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98"/>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034318961"/>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183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576"/>
            <a:ext cx="6858000" cy="165523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smtClean="0"/>
              <a:t>单击此处编辑母版副标题样式</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159192573"/>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2060292942"/>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1" y="1710267"/>
            <a:ext cx="7886700" cy="285326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91" y="4588934"/>
            <a:ext cx="7886700" cy="1500717"/>
          </a:xfrm>
        </p:spPr>
        <p:txBody>
          <a:bodyPr/>
          <a:lstStyle>
            <a:lvl1pPr marL="0" indent="0">
              <a:buNone/>
              <a:defRPr sz="2400"/>
            </a:lvl1pPr>
            <a:lvl2pPr marL="457178" indent="0">
              <a:buNone/>
              <a:defRPr sz="2000"/>
            </a:lvl2pPr>
            <a:lvl3pPr marL="914354" indent="0">
              <a:buNone/>
              <a:defRPr sz="1800"/>
            </a:lvl3pPr>
            <a:lvl4pPr marL="1371532" indent="0">
              <a:buNone/>
              <a:defRPr sz="1600"/>
            </a:lvl4pPr>
            <a:lvl5pPr marL="1828709" indent="0">
              <a:buNone/>
              <a:defRPr sz="1600"/>
            </a:lvl5pPr>
            <a:lvl6pPr marL="2285886" indent="0">
              <a:buNone/>
              <a:defRPr sz="1600"/>
            </a:lvl6pPr>
            <a:lvl7pPr marL="2743062" indent="0">
              <a:buNone/>
              <a:defRPr sz="1600"/>
            </a:lvl7pPr>
            <a:lvl8pPr marL="3200240" indent="0">
              <a:buNone/>
              <a:defRPr sz="1600"/>
            </a:lvl8pPr>
            <a:lvl9pPr marL="3657418" indent="0">
              <a:buNone/>
              <a:defRPr sz="1600"/>
            </a:lvl9pPr>
          </a:lstStyle>
          <a:p>
            <a:pPr lvl="0"/>
            <a:r>
              <a:rPr lang="zh-CN" altLang="en-US" smtClean="0"/>
              <a:t>单击此处编辑母版文本样式</a:t>
            </a:r>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958626198"/>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450703730"/>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9" y="366191"/>
            <a:ext cx="7886700" cy="132503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43" y="1680634"/>
            <a:ext cx="3868737"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43" y="2506133"/>
            <a:ext cx="3868737"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680634"/>
            <a:ext cx="3887788"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2506133"/>
            <a:ext cx="3887788"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10"/>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228703617"/>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615100941"/>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482326733"/>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92" y="988493"/>
            <a:ext cx="4629151" cy="48725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723622200"/>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灯片编号占位符 5"/>
          <p:cNvSpPr>
            <a:spLocks noGrp="1"/>
          </p:cNvSpPr>
          <p:nvPr>
            <p:ph type="sldNum" sz="quarter" idx="12"/>
          </p:nvPr>
        </p:nvSpPr>
        <p:spPr>
          <a:xfrm>
            <a:off x="3779912" y="6381332"/>
            <a:ext cx="2133600" cy="365125"/>
          </a:xfrm>
          <a:prstGeom prst="rect">
            <a:avLst/>
          </a:prstGeom>
        </p:spPr>
        <p:txBody>
          <a:bodyPr/>
          <a:lstStyle>
            <a:lvl1pPr algn="ctr">
              <a:defRPr sz="2000">
                <a:solidFill>
                  <a:schemeClr val="tx1"/>
                </a:solidFill>
              </a:defRPr>
            </a:lvl1pPr>
          </a:lstStyle>
          <a:p>
            <a:fld id="{8BA16DCC-C50E-4AD5-94C9-747C0058B3E1}" type="slidenum">
              <a:rPr lang="zh-CN" altLang="en-US" smtClean="0"/>
              <a:pPr/>
              <a:t>‹#›</a:t>
            </a:fld>
            <a:endParaRPr lang="zh-CN" alt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92" y="988493"/>
            <a:ext cx="4629151" cy="4872567"/>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253887149"/>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310075324"/>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452967"/>
            <a:ext cx="2057400" cy="54715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6725" y="452967"/>
            <a:ext cx="6019800" cy="54715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27429694"/>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116017" y="452976"/>
            <a:ext cx="6192837" cy="56303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60633367"/>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1"/>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5"/>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98"/>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960001599"/>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183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576"/>
            <a:ext cx="6858000" cy="165523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smtClean="0"/>
              <a:t>单击此处编辑母版副标题样式</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1355294"/>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3974773380"/>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1" y="1710267"/>
            <a:ext cx="7886700" cy="285326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91" y="4588934"/>
            <a:ext cx="7886700" cy="1500717"/>
          </a:xfrm>
        </p:spPr>
        <p:txBody>
          <a:bodyPr/>
          <a:lstStyle>
            <a:lvl1pPr marL="0" indent="0">
              <a:buNone/>
              <a:defRPr sz="2400"/>
            </a:lvl1pPr>
            <a:lvl2pPr marL="457178" indent="0">
              <a:buNone/>
              <a:defRPr sz="2000"/>
            </a:lvl2pPr>
            <a:lvl3pPr marL="914354" indent="0">
              <a:buNone/>
              <a:defRPr sz="1800"/>
            </a:lvl3pPr>
            <a:lvl4pPr marL="1371532" indent="0">
              <a:buNone/>
              <a:defRPr sz="1600"/>
            </a:lvl4pPr>
            <a:lvl5pPr marL="1828709" indent="0">
              <a:buNone/>
              <a:defRPr sz="1600"/>
            </a:lvl5pPr>
            <a:lvl6pPr marL="2285886" indent="0">
              <a:buNone/>
              <a:defRPr sz="1600"/>
            </a:lvl6pPr>
            <a:lvl7pPr marL="2743062" indent="0">
              <a:buNone/>
              <a:defRPr sz="1600"/>
            </a:lvl7pPr>
            <a:lvl8pPr marL="3200240" indent="0">
              <a:buNone/>
              <a:defRPr sz="1600"/>
            </a:lvl8pPr>
            <a:lvl9pPr marL="3657418" indent="0">
              <a:buNone/>
              <a:defRPr sz="1600"/>
            </a:lvl9pPr>
          </a:lstStyle>
          <a:p>
            <a:pPr lvl="0"/>
            <a:r>
              <a:rPr lang="zh-CN" altLang="en-US" smtClean="0"/>
              <a:t>单击此处编辑母版文本样式</a:t>
            </a:r>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16212694"/>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781537031"/>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9" y="366191"/>
            <a:ext cx="7886700" cy="132503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43" y="1680634"/>
            <a:ext cx="3868737"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43" y="2506133"/>
            <a:ext cx="3868737"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680634"/>
            <a:ext cx="3887788"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2506133"/>
            <a:ext cx="3887788"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10"/>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582141039"/>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0"/>
            <a:ext cx="3008435"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73055"/>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435103"/>
            <a:ext cx="3008435"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fld id="{11626762-A1F8-4980-9F23-A52EA214E58C}" type="datetime1">
              <a:rPr lang="zh-CN" altLang="en-US" smtClean="0"/>
              <a:pPr/>
              <a:t>2014/6/12 Thursday</a:t>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797519102"/>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271821580"/>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92" y="988493"/>
            <a:ext cx="4629151" cy="48725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2723984"/>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92" y="988493"/>
            <a:ext cx="4629151" cy="4872567"/>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915291893"/>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68470225"/>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452967"/>
            <a:ext cx="2057400" cy="54715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6725" y="452967"/>
            <a:ext cx="6019800" cy="54715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754469103"/>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116017" y="452976"/>
            <a:ext cx="6192837" cy="56303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29629609"/>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1"/>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5"/>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98"/>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90479813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hyperlink" Target="http://www.nordridesign.com/" TargetMode="Externa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image" Target="../media/image5.jpeg"/><Relationship Id="rId2" Type="http://schemas.openxmlformats.org/officeDocument/2006/relationships/slideLayout" Target="../slideLayouts/slideLayout21.xml"/><Relationship Id="rId16"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hyperlink" Target="http://www.nordridesign.com/" TargetMode="External"/><Relationship Id="rId18" Type="http://schemas.openxmlformats.org/officeDocument/2006/relationships/image" Target="../media/image9.png"/><Relationship Id="rId3" Type="http://schemas.openxmlformats.org/officeDocument/2006/relationships/slideLayout" Target="../slideLayouts/slideLayout37.xml"/><Relationship Id="rId21" Type="http://schemas.openxmlformats.org/officeDocument/2006/relationships/image" Target="../media/image10.png"/><Relationship Id="rId7" Type="http://schemas.openxmlformats.org/officeDocument/2006/relationships/slideLayout" Target="../slideLayouts/slideLayout41.xml"/><Relationship Id="rId12" Type="http://schemas.openxmlformats.org/officeDocument/2006/relationships/theme" Target="../theme/theme3.xml"/><Relationship Id="rId17" Type="http://schemas.openxmlformats.org/officeDocument/2006/relationships/image" Target="../media/image8.png"/><Relationship Id="rId2" Type="http://schemas.openxmlformats.org/officeDocument/2006/relationships/slideLayout" Target="../slideLayouts/slideLayout36.xml"/><Relationship Id="rId16" Type="http://schemas.openxmlformats.org/officeDocument/2006/relationships/image" Target="../media/image7.png"/><Relationship Id="rId20" Type="http://schemas.openxmlformats.org/officeDocument/2006/relationships/hyperlink" Target="http://www.nordri.net/" TargetMode="Externa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6.png"/><Relationship Id="rId10" Type="http://schemas.openxmlformats.org/officeDocument/2006/relationships/slideLayout" Target="../slideLayouts/slideLayout44.xml"/><Relationship Id="rId19" Type="http://schemas.openxmlformats.org/officeDocument/2006/relationships/hyperlink" Target="http://www.nordridesign.cn/" TargetMode="Externa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hyperlink" Target="http://creativecommons.org/licenses/by-nc/2.5/cn/legalcode" TargetMode="External"/><Relationship Id="rId22" Type="http://schemas.openxmlformats.org/officeDocument/2006/relationships/image" Target="../media/image1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hyperlink" Target="http://www.nordridesign.com/" TargetMode="Externa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5.jpe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6" Type="http://schemas.openxmlformats.org/officeDocument/2006/relationships/hyperlink" Target="http://www.nordridesign.com/" TargetMode="Externa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5.jpe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6" Type="http://schemas.openxmlformats.org/officeDocument/2006/relationships/hyperlink" Target="http://www.nordridesign.com/" TargetMode="Externa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image" Target="../media/image5.jpeg"/><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6" Type="http://schemas.openxmlformats.org/officeDocument/2006/relationships/hyperlink" Target="http://www.nordridesign.com/" TargetMode="Externa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5.jpe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9689" name="Rectangle 9" descr="Dark vertical"/>
          <p:cNvSpPr>
            <a:spLocks noChangeArrowheads="1"/>
          </p:cNvSpPr>
          <p:nvPr/>
        </p:nvSpPr>
        <p:spPr bwMode="auto">
          <a:xfrm>
            <a:off x="2" y="2"/>
            <a:ext cx="1332035" cy="976313"/>
          </a:xfrm>
          <a:prstGeom prst="rect">
            <a:avLst/>
          </a:prstGeom>
          <a:pattFill prst="dkVert">
            <a:fgClr>
              <a:schemeClr val="accent1"/>
            </a:fgClr>
            <a:bgClr>
              <a:schemeClr val="bg1"/>
            </a:bgClr>
          </a:pattFill>
          <a:ln w="9525">
            <a:noFill/>
            <a:miter lim="800000"/>
            <a:headEnd/>
            <a:tailEnd/>
          </a:ln>
        </p:spPr>
        <p:txBody>
          <a:bodyPr wrap="none" lIns="91427" tIns="45712" rIns="91427" bIns="45712" anchor="ctr"/>
          <a:lstStyle/>
          <a:p>
            <a:pPr algn="l" eaLnBrk="0" hangingPunct="0">
              <a:buSzTx/>
              <a:buFontTx/>
              <a:buNone/>
              <a:defRPr/>
            </a:pPr>
            <a:endParaRPr lang="zh-CN" altLang="en-US" sz="1400" b="0" i="0" dirty="0"/>
          </a:p>
        </p:txBody>
      </p:sp>
      <p:sp>
        <p:nvSpPr>
          <p:cNvPr id="3075" name="Rectangle 2"/>
          <p:cNvSpPr>
            <a:spLocks noGrp="1" noChangeArrowheads="1"/>
          </p:cNvSpPr>
          <p:nvPr>
            <p:ph type="title"/>
          </p:nvPr>
        </p:nvSpPr>
        <p:spPr bwMode="auto">
          <a:xfrm>
            <a:off x="455735" y="274638"/>
            <a:ext cx="8232531" cy="1143000"/>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p>
            <a:pPr lvl="0"/>
            <a:r>
              <a:rPr lang="zh-CN" altLang="en-US" dirty="0" smtClean="0"/>
              <a:t>单击此处编辑母版标题样式</a:t>
            </a:r>
          </a:p>
        </p:txBody>
      </p:sp>
      <p:sp>
        <p:nvSpPr>
          <p:cNvPr id="3076" name="Rectangle 3"/>
          <p:cNvSpPr>
            <a:spLocks noGrp="1" noChangeArrowheads="1"/>
          </p:cNvSpPr>
          <p:nvPr>
            <p:ph type="body" idx="1"/>
          </p:nvPr>
        </p:nvSpPr>
        <p:spPr bwMode="auto">
          <a:xfrm>
            <a:off x="455735" y="1595438"/>
            <a:ext cx="8232531" cy="4537075"/>
          </a:xfrm>
          <a:prstGeom prst="rect">
            <a:avLst/>
          </a:prstGeom>
          <a:noFill/>
          <a:ln w="9525">
            <a:noFill/>
            <a:miter lim="800000"/>
            <a:headEnd/>
            <a:tailEnd/>
          </a:ln>
        </p:spPr>
        <p:txBody>
          <a:bodyPr vert="horz" wrap="square" lIns="91427" tIns="45712" rIns="91427" bIns="45712"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 name="Rectangle 4"/>
          <p:cNvSpPr>
            <a:spLocks noGrp="1" noChangeArrowheads="1"/>
          </p:cNvSpPr>
          <p:nvPr>
            <p:ph type="dt" sz="half" idx="2"/>
          </p:nvPr>
        </p:nvSpPr>
        <p:spPr bwMode="auto">
          <a:xfrm>
            <a:off x="455735" y="6251575"/>
            <a:ext cx="2136531" cy="476250"/>
          </a:xfrm>
          <a:prstGeom prst="rect">
            <a:avLst/>
          </a:prstGeom>
          <a:noFill/>
          <a:ln w="9525">
            <a:noFill/>
            <a:miter lim="800000"/>
            <a:headEnd/>
            <a:tailEnd/>
          </a:ln>
        </p:spPr>
        <p:txBody>
          <a:bodyPr vert="horz" wrap="square" lIns="91427" tIns="45712" rIns="91427" bIns="45712" numCol="1" anchor="t" anchorCtr="0" compatLnSpc="1">
            <a:prstTxWarp prst="textNoShape">
              <a:avLst/>
            </a:prstTxWarp>
          </a:bodyPr>
          <a:lstStyle>
            <a:lvl1pPr algn="l">
              <a:spcBef>
                <a:spcPct val="0"/>
              </a:spcBef>
              <a:buSzTx/>
              <a:buFontTx/>
              <a:buNone/>
              <a:defRPr sz="1400" b="0" i="0">
                <a:latin typeface="+mn-lt"/>
                <a:ea typeface="+mn-ea"/>
              </a:defRPr>
            </a:lvl1pPr>
          </a:lstStyle>
          <a:p>
            <a:fld id="{E72D0BC4-1AEC-4D93-953A-F2127CF53EE3}" type="datetime1">
              <a:rPr lang="zh-CN" altLang="en-US" smtClean="0"/>
              <a:pPr/>
              <a:t>2014/6/12 Thursday</a:t>
            </a:fld>
            <a:endParaRPr lang="zh-CN" altLang="en-US"/>
          </a:p>
        </p:txBody>
      </p:sp>
      <p:pic>
        <p:nvPicPr>
          <p:cNvPr id="3078" name="Picture 10" descr="HRTransformation_small"/>
          <p:cNvPicPr>
            <a:picLocks noChangeAspect="1" noChangeArrowheads="1"/>
          </p:cNvPicPr>
          <p:nvPr/>
        </p:nvPicPr>
        <p:blipFill>
          <a:blip r:embed="rId21" cstate="email"/>
          <a:srcRect/>
          <a:stretch>
            <a:fillRect/>
          </a:stretch>
        </p:blipFill>
        <p:spPr bwMode="auto">
          <a:xfrm>
            <a:off x="0" y="2"/>
            <a:ext cx="1059474" cy="976313"/>
          </a:xfrm>
          <a:prstGeom prst="rect">
            <a:avLst/>
          </a:prstGeom>
          <a:noFill/>
          <a:ln w="9525">
            <a:noFill/>
            <a:miter lim="800000"/>
            <a:headEnd/>
            <a:tailEnd/>
          </a:ln>
        </p:spPr>
      </p:pic>
      <p:sp>
        <p:nvSpPr>
          <p:cNvPr id="199682" name="Rectangle 2"/>
          <p:cNvSpPr>
            <a:spLocks noChangeArrowheads="1"/>
          </p:cNvSpPr>
          <p:nvPr/>
        </p:nvSpPr>
        <p:spPr bwMode="auto">
          <a:xfrm>
            <a:off x="0" y="6286500"/>
            <a:ext cx="9144000" cy="571500"/>
          </a:xfrm>
          <a:prstGeom prst="rect">
            <a:avLst/>
          </a:prstGeom>
          <a:solidFill>
            <a:srgbClr val="00B0F0"/>
          </a:solidFill>
          <a:ln w="3175" algn="ctr">
            <a:solidFill>
              <a:schemeClr val="bg1"/>
            </a:solidFill>
            <a:miter lim="800000"/>
            <a:headEnd/>
            <a:tailEnd/>
          </a:ln>
        </p:spPr>
        <p:txBody>
          <a:bodyPr wrap="none" lIns="91427" tIns="45712" rIns="91427" bIns="45712" anchor="ctr"/>
          <a:lstStyle/>
          <a:p>
            <a:pPr algn="l" eaLnBrk="0" hangingPunct="0">
              <a:buSzTx/>
              <a:buFontTx/>
              <a:buNone/>
              <a:defRPr/>
            </a:pPr>
            <a:endParaRPr lang="zh-CN" altLang="en-US" sz="1400" b="0" i="0" dirty="0">
              <a:solidFill>
                <a:srgbClr val="0070C0"/>
              </a:solidFill>
            </a:endParaRPr>
          </a:p>
        </p:txBody>
      </p:sp>
      <p:sp>
        <p:nvSpPr>
          <p:cNvPr id="199685" name="Line 5"/>
          <p:cNvSpPr>
            <a:spLocks noChangeShapeType="1"/>
          </p:cNvSpPr>
          <p:nvPr/>
        </p:nvSpPr>
        <p:spPr bwMode="auto">
          <a:xfrm>
            <a:off x="0" y="1214438"/>
            <a:ext cx="9144000" cy="0"/>
          </a:xfrm>
          <a:prstGeom prst="line">
            <a:avLst/>
          </a:prstGeom>
          <a:noFill/>
          <a:ln w="19050">
            <a:solidFill>
              <a:srgbClr val="33CCFF"/>
            </a:solidFill>
            <a:round/>
            <a:headEnd/>
            <a:tailEnd/>
          </a:ln>
          <a:effectLst/>
        </p:spPr>
        <p:txBody>
          <a:bodyPr wrap="none" lIns="91431" tIns="45715" rIns="91431" bIns="45715" anchor="ctr"/>
          <a:lstStyle/>
          <a:p>
            <a:pPr algn="l" eaLnBrk="0" hangingPunct="0">
              <a:buSzTx/>
              <a:buFontTx/>
              <a:buNone/>
              <a:defRPr/>
            </a:pPr>
            <a:endParaRPr lang="zh-CN" altLang="en-US" sz="1400" b="0" i="0" dirty="0"/>
          </a:p>
        </p:txBody>
      </p:sp>
      <p:sp>
        <p:nvSpPr>
          <p:cNvPr id="9" name="Rectangle 2"/>
          <p:cNvSpPr>
            <a:spLocks noChangeArrowheads="1"/>
          </p:cNvSpPr>
          <p:nvPr/>
        </p:nvSpPr>
        <p:spPr bwMode="auto">
          <a:xfrm>
            <a:off x="0" y="0"/>
            <a:ext cx="9144000" cy="571500"/>
          </a:xfrm>
          <a:prstGeom prst="rect">
            <a:avLst/>
          </a:prstGeom>
          <a:solidFill>
            <a:srgbClr val="00B0F0"/>
          </a:solidFill>
          <a:ln w="3175" algn="ctr">
            <a:solidFill>
              <a:schemeClr val="bg1"/>
            </a:solidFill>
            <a:miter lim="800000"/>
            <a:headEnd/>
            <a:tailEnd/>
          </a:ln>
        </p:spPr>
        <p:txBody>
          <a:bodyPr wrap="none" lIns="91427" tIns="45712" rIns="91427" bIns="45712" anchor="ctr"/>
          <a:lstStyle/>
          <a:p>
            <a:pPr algn="l" eaLnBrk="0" hangingPunct="0">
              <a:buSzTx/>
              <a:buFontTx/>
              <a:buNone/>
              <a:defRPr/>
            </a:pPr>
            <a:endParaRPr lang="zh-CN" altLang="en-US" sz="1400" b="0" i="0" dirty="0">
              <a:solidFill>
                <a:srgbClr val="0070C0"/>
              </a:solidFill>
            </a:endParaRPr>
          </a:p>
        </p:txBody>
      </p:sp>
      <p:pic>
        <p:nvPicPr>
          <p:cNvPr id="10" name="图片 9" descr="百朗教育loog.jpg"/>
          <p:cNvPicPr>
            <a:picLocks noChangeAspect="1"/>
          </p:cNvPicPr>
          <p:nvPr/>
        </p:nvPicPr>
        <p:blipFill>
          <a:blip r:embed="rId22" cstate="email"/>
          <a:stretch>
            <a:fillRect/>
          </a:stretch>
        </p:blipFill>
        <p:spPr>
          <a:xfrm>
            <a:off x="8500699" y="0"/>
            <a:ext cx="643303" cy="584200"/>
          </a:xfrm>
          <a:prstGeom prst="rect">
            <a:avLst/>
          </a:prstGeom>
          <a:solidFill>
            <a:schemeClr val="accent1"/>
          </a:solidFill>
          <a:effectLst>
            <a:outerShdw blurRad="50800" dist="50800" dir="5400000" algn="ctr" rotWithShape="0">
              <a:srgbClr val="000000">
                <a:alpha val="0"/>
              </a:srgbClr>
            </a:outerShdw>
          </a:effectLst>
        </p:spPr>
      </p:pic>
      <p:sp>
        <p:nvSpPr>
          <p:cNvPr id="3083" name="WordArt 11"/>
          <p:cNvSpPr>
            <a:spLocks noChangeArrowheads="1" noChangeShapeType="1" noTextEdit="1"/>
          </p:cNvSpPr>
          <p:nvPr/>
        </p:nvSpPr>
        <p:spPr bwMode="auto">
          <a:xfrm>
            <a:off x="984738" y="6324605"/>
            <a:ext cx="334108" cy="180975"/>
          </a:xfrm>
          <a:prstGeom prst="rect">
            <a:avLst/>
          </a:prstGeom>
        </p:spPr>
        <p:txBody>
          <a:bodyPr wrap="none" fromWordArt="1">
            <a:prstTxWarp prst="textPlain">
              <a:avLst>
                <a:gd name="adj" fmla="val 50000"/>
              </a:avLst>
            </a:prstTxWarp>
          </a:bodyPr>
          <a:lstStyle/>
          <a:p>
            <a:r>
              <a:rPr lang="zh-CN" altLang="en-US" sz="1400" kern="10">
                <a:ln w="9525">
                  <a:solidFill>
                    <a:srgbClr val="333333"/>
                  </a:solidFill>
                  <a:round/>
                  <a:headEnd/>
                  <a:tailEnd/>
                </a:ln>
                <a:solidFill>
                  <a:srgbClr val="808080"/>
                </a:solidFill>
                <a:latin typeface="宋体"/>
                <a:ea typeface="宋体"/>
              </a:rPr>
              <a:t>百 朗</a:t>
            </a:r>
          </a:p>
        </p:txBody>
      </p:sp>
      <p:sp>
        <p:nvSpPr>
          <p:cNvPr id="3084" name="WordArt 12"/>
          <p:cNvSpPr>
            <a:spLocks noChangeArrowheads="1" noChangeShapeType="1" noTextEdit="1"/>
          </p:cNvSpPr>
          <p:nvPr/>
        </p:nvSpPr>
        <p:spPr bwMode="auto">
          <a:xfrm>
            <a:off x="967156" y="6553205"/>
            <a:ext cx="369277" cy="104775"/>
          </a:xfrm>
          <a:prstGeom prst="rect">
            <a:avLst/>
          </a:prstGeom>
        </p:spPr>
        <p:txBody>
          <a:bodyPr wrap="none" fromWordArt="1">
            <a:prstTxWarp prst="textPlain">
              <a:avLst>
                <a:gd name="adj" fmla="val 50000"/>
              </a:avLst>
            </a:prstTxWarp>
          </a:bodyPr>
          <a:lstStyle/>
          <a:p>
            <a:r>
              <a:rPr lang="en-US" altLang="zh-CN" sz="800" kern="10">
                <a:ln w="9525">
                  <a:solidFill>
                    <a:srgbClr val="333333"/>
                  </a:solidFill>
                  <a:round/>
                  <a:headEnd/>
                  <a:tailEnd/>
                </a:ln>
                <a:solidFill>
                  <a:srgbClr val="808080"/>
                </a:solidFill>
                <a:latin typeface="宋体"/>
                <a:ea typeface="宋体"/>
              </a:rPr>
              <a:t>BAILANG</a:t>
            </a:r>
            <a:endParaRPr lang="zh-CN" altLang="en-US" sz="800" kern="10">
              <a:ln w="9525">
                <a:solidFill>
                  <a:srgbClr val="333333"/>
                </a:solidFill>
                <a:round/>
                <a:headEnd/>
                <a:tailEnd/>
              </a:ln>
              <a:solidFill>
                <a:srgbClr val="808080"/>
              </a:solidFill>
              <a:latin typeface="宋体"/>
              <a:ea typeface="宋体"/>
            </a:endParaRPr>
          </a:p>
        </p:txBody>
      </p:sp>
      <p:pic>
        <p:nvPicPr>
          <p:cNvPr id="3085" name="Picture 13" descr="logo4"/>
          <p:cNvPicPr>
            <a:picLocks noChangeAspect="1" noChangeArrowheads="1"/>
          </p:cNvPicPr>
          <p:nvPr/>
        </p:nvPicPr>
        <p:blipFill>
          <a:blip r:embed="rId23" cstate="email"/>
          <a:srcRect/>
          <a:stretch>
            <a:fillRect/>
          </a:stretch>
        </p:blipFill>
        <p:spPr bwMode="auto">
          <a:xfrm>
            <a:off x="483580" y="6237293"/>
            <a:ext cx="465992" cy="473075"/>
          </a:xfrm>
          <a:prstGeom prst="rect">
            <a:avLst/>
          </a:prstGeom>
          <a:noFill/>
          <a:ln w="9525">
            <a:noFill/>
            <a:miter lim="800000"/>
            <a:headEnd/>
            <a:tailEnd/>
          </a:ln>
        </p:spPr>
      </p:pic>
      <p:sp>
        <p:nvSpPr>
          <p:cNvPr id="432142" name="WordArt 14"/>
          <p:cNvSpPr>
            <a:spLocks noChangeArrowheads="1" noChangeShapeType="1" noTextEdit="1"/>
          </p:cNvSpPr>
          <p:nvPr/>
        </p:nvSpPr>
        <p:spPr bwMode="auto">
          <a:xfrm>
            <a:off x="7030916" y="6381750"/>
            <a:ext cx="1336431" cy="152400"/>
          </a:xfrm>
          <a:prstGeom prst="rect">
            <a:avLst/>
          </a:prstGeom>
        </p:spPr>
        <p:txBody>
          <a:bodyPr wrap="none" fromWordArt="1">
            <a:prstTxWarp prst="textPlain">
              <a:avLst>
                <a:gd name="adj" fmla="val 50000"/>
              </a:avLst>
            </a:prstTxWarp>
          </a:bodyPr>
          <a:lstStyle/>
          <a:p>
            <a:pPr>
              <a:defRPr/>
            </a:pPr>
            <a:r>
              <a:rPr lang="zh-CN" altLang="en-US" sz="1200" kern="10">
                <a:ln w="9525">
                  <a:solidFill>
                    <a:srgbClr val="800000"/>
                  </a:solidFill>
                  <a:round/>
                  <a:headEnd/>
                  <a:tailEnd/>
                </a:ln>
                <a:solidFill>
                  <a:srgbClr val="800000"/>
                </a:solidFill>
                <a:latin typeface="宋体"/>
                <a:ea typeface="宋体"/>
              </a:rPr>
              <a:t>专业</a:t>
            </a:r>
            <a:r>
              <a:rPr lang="en-US" altLang="zh-CN" sz="1200" kern="10">
                <a:ln w="9525">
                  <a:solidFill>
                    <a:srgbClr val="800000"/>
                  </a:solidFill>
                  <a:round/>
                  <a:headEnd/>
                  <a:tailEnd/>
                </a:ln>
                <a:solidFill>
                  <a:srgbClr val="800000"/>
                </a:solidFill>
                <a:latin typeface="宋体"/>
                <a:ea typeface="宋体"/>
              </a:rPr>
              <a:t>·</a:t>
            </a:r>
            <a:r>
              <a:rPr lang="zh-CN" altLang="en-US" sz="1200" kern="10">
                <a:ln w="9525">
                  <a:solidFill>
                    <a:srgbClr val="800000"/>
                  </a:solidFill>
                  <a:round/>
                  <a:headEnd/>
                  <a:tailEnd/>
                </a:ln>
                <a:solidFill>
                  <a:srgbClr val="800000"/>
                </a:solidFill>
                <a:latin typeface="宋体"/>
                <a:ea typeface="宋体"/>
              </a:rPr>
              <a:t>专注</a:t>
            </a:r>
            <a:r>
              <a:rPr lang="en-US" altLang="zh-CN" sz="1200" kern="10">
                <a:ln w="9525">
                  <a:solidFill>
                    <a:srgbClr val="800000"/>
                  </a:solidFill>
                  <a:round/>
                  <a:headEnd/>
                  <a:tailEnd/>
                </a:ln>
                <a:solidFill>
                  <a:srgbClr val="800000"/>
                </a:solidFill>
                <a:latin typeface="宋体"/>
                <a:ea typeface="宋体"/>
              </a:rPr>
              <a:t>·</a:t>
            </a:r>
            <a:r>
              <a:rPr lang="zh-CN" altLang="en-US" sz="1200" kern="10">
                <a:ln w="9525">
                  <a:solidFill>
                    <a:srgbClr val="800000"/>
                  </a:solidFill>
                  <a:round/>
                  <a:headEnd/>
                  <a:tailEnd/>
                </a:ln>
                <a:solidFill>
                  <a:srgbClr val="800000"/>
                </a:solidFill>
                <a:latin typeface="宋体"/>
                <a:ea typeface="宋体"/>
              </a:rPr>
              <a:t>专长</a:t>
            </a:r>
          </a:p>
        </p:txBody>
      </p:sp>
      <p:pic>
        <p:nvPicPr>
          <p:cNvPr id="3087" name="Picture 15" descr="4"/>
          <p:cNvPicPr>
            <a:picLocks noChangeAspect="1" noChangeArrowheads="1"/>
          </p:cNvPicPr>
          <p:nvPr/>
        </p:nvPicPr>
        <p:blipFill>
          <a:blip r:embed="rId24" cstate="email">
            <a:clrChange>
              <a:clrFrom>
                <a:srgbClr val="FDFDFD"/>
              </a:clrFrom>
              <a:clrTo>
                <a:srgbClr val="FDFDFD">
                  <a:alpha val="0"/>
                </a:srgbClr>
              </a:clrTo>
            </a:clrChange>
          </a:blip>
          <a:srcRect b="-19116"/>
          <a:stretch>
            <a:fillRect/>
          </a:stretch>
        </p:blipFill>
        <p:spPr bwMode="auto">
          <a:xfrm>
            <a:off x="8229600" y="6062668"/>
            <a:ext cx="914400" cy="7953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6" r:id="rId16"/>
    <p:sldLayoutId id="2147483677" r:id="rId17"/>
    <p:sldLayoutId id="2147483678" r:id="rId18"/>
    <p:sldLayoutId id="2147483679" r:id="rId19"/>
  </p:sldLayoutIdLst>
  <p:timing>
    <p:tnLst>
      <p:par>
        <p:cTn id="1" dur="indefinite" restart="never" nodeType="tmRoot"/>
      </p:par>
    </p:tnLst>
  </p:timing>
  <p:hf hdr="0"/>
  <p:txStyles>
    <p:titleStyle>
      <a:lvl1pPr algn="ctr" rtl="0" eaLnBrk="1" fontAlgn="base" hangingPunct="1">
        <a:spcBef>
          <a:spcPct val="0"/>
        </a:spcBef>
        <a:spcAft>
          <a:spcPct val="0"/>
        </a:spcAft>
        <a:defRPr sz="4500">
          <a:solidFill>
            <a:schemeClr val="tx2"/>
          </a:solidFill>
          <a:latin typeface="+mj-lt"/>
          <a:ea typeface="+mj-ea"/>
          <a:cs typeface="+mj-cs"/>
        </a:defRPr>
      </a:lvl1pPr>
      <a:lvl2pPr algn="ctr" rtl="0" eaLnBrk="1" fontAlgn="base" hangingPunct="1">
        <a:spcBef>
          <a:spcPct val="0"/>
        </a:spcBef>
        <a:spcAft>
          <a:spcPct val="0"/>
        </a:spcAft>
        <a:defRPr sz="4500">
          <a:solidFill>
            <a:schemeClr val="tx2"/>
          </a:solidFill>
          <a:latin typeface="Arial" pitchFamily="34" charset="0"/>
          <a:ea typeface="宋体" pitchFamily="2" charset="-122"/>
        </a:defRPr>
      </a:lvl2pPr>
      <a:lvl3pPr algn="ctr" rtl="0" eaLnBrk="1" fontAlgn="base" hangingPunct="1">
        <a:spcBef>
          <a:spcPct val="0"/>
        </a:spcBef>
        <a:spcAft>
          <a:spcPct val="0"/>
        </a:spcAft>
        <a:defRPr sz="4500">
          <a:solidFill>
            <a:schemeClr val="tx2"/>
          </a:solidFill>
          <a:latin typeface="Arial" pitchFamily="34" charset="0"/>
          <a:ea typeface="宋体" pitchFamily="2" charset="-122"/>
        </a:defRPr>
      </a:lvl3pPr>
      <a:lvl4pPr algn="ctr" rtl="0" eaLnBrk="1" fontAlgn="base" hangingPunct="1">
        <a:spcBef>
          <a:spcPct val="0"/>
        </a:spcBef>
        <a:spcAft>
          <a:spcPct val="0"/>
        </a:spcAft>
        <a:defRPr sz="4500">
          <a:solidFill>
            <a:schemeClr val="tx2"/>
          </a:solidFill>
          <a:latin typeface="Arial" pitchFamily="34" charset="0"/>
          <a:ea typeface="宋体" pitchFamily="2" charset="-122"/>
        </a:defRPr>
      </a:lvl4pPr>
      <a:lvl5pPr algn="ctr" rtl="0" eaLnBrk="1" fontAlgn="base" hangingPunct="1">
        <a:spcBef>
          <a:spcPct val="0"/>
        </a:spcBef>
        <a:spcAft>
          <a:spcPct val="0"/>
        </a:spcAft>
        <a:defRPr sz="4500">
          <a:solidFill>
            <a:schemeClr val="tx2"/>
          </a:solidFill>
          <a:latin typeface="Arial" pitchFamily="34" charset="0"/>
          <a:ea typeface="宋体" pitchFamily="2" charset="-122"/>
        </a:defRPr>
      </a:lvl5pPr>
      <a:lvl6pPr marL="457189" algn="ctr" rtl="0" eaLnBrk="1" fontAlgn="base" hangingPunct="1">
        <a:spcBef>
          <a:spcPct val="0"/>
        </a:spcBef>
        <a:spcAft>
          <a:spcPct val="0"/>
        </a:spcAft>
        <a:defRPr sz="4500">
          <a:solidFill>
            <a:schemeClr val="tx2"/>
          </a:solidFill>
          <a:latin typeface="Arial" pitchFamily="34" charset="0"/>
          <a:ea typeface="宋体" pitchFamily="2" charset="-122"/>
        </a:defRPr>
      </a:lvl6pPr>
      <a:lvl7pPr marL="914377" algn="ctr" rtl="0" eaLnBrk="1" fontAlgn="base" hangingPunct="1">
        <a:spcBef>
          <a:spcPct val="0"/>
        </a:spcBef>
        <a:spcAft>
          <a:spcPct val="0"/>
        </a:spcAft>
        <a:defRPr sz="4500">
          <a:solidFill>
            <a:schemeClr val="tx2"/>
          </a:solidFill>
          <a:latin typeface="Arial" pitchFamily="34" charset="0"/>
          <a:ea typeface="宋体" pitchFamily="2" charset="-122"/>
        </a:defRPr>
      </a:lvl7pPr>
      <a:lvl8pPr marL="1371566" algn="ctr" rtl="0" eaLnBrk="1" fontAlgn="base" hangingPunct="1">
        <a:spcBef>
          <a:spcPct val="0"/>
        </a:spcBef>
        <a:spcAft>
          <a:spcPct val="0"/>
        </a:spcAft>
        <a:defRPr sz="4500">
          <a:solidFill>
            <a:schemeClr val="tx2"/>
          </a:solidFill>
          <a:latin typeface="Arial" pitchFamily="34" charset="0"/>
          <a:ea typeface="宋体" pitchFamily="2" charset="-122"/>
        </a:defRPr>
      </a:lvl8pPr>
      <a:lvl9pPr marL="1828754" algn="ctr" rtl="0" eaLnBrk="1" fontAlgn="base" hangingPunct="1">
        <a:spcBef>
          <a:spcPct val="0"/>
        </a:spcBef>
        <a:spcAft>
          <a:spcPct val="0"/>
        </a:spcAft>
        <a:defRPr sz="4500">
          <a:solidFill>
            <a:schemeClr val="tx2"/>
          </a:solidFill>
          <a:latin typeface="Arial" pitchFamily="34" charset="0"/>
          <a:ea typeface="宋体" pitchFamily="2" charset="-122"/>
        </a:defRPr>
      </a:lvl9pPr>
    </p:titleStyle>
    <p:bodyStyle>
      <a:lvl1pPr marL="342891" indent="-342891" algn="l" rtl="0" eaLnBrk="1" fontAlgn="base" hangingPunct="1">
        <a:spcBef>
          <a:spcPct val="20000"/>
        </a:spcBef>
        <a:spcAft>
          <a:spcPct val="0"/>
        </a:spcAft>
        <a:buChar char="•"/>
        <a:defRPr sz="3300">
          <a:solidFill>
            <a:schemeClr val="tx1"/>
          </a:solidFill>
          <a:latin typeface="+mn-lt"/>
          <a:ea typeface="+mn-ea"/>
          <a:cs typeface="+mn-cs"/>
        </a:defRPr>
      </a:lvl1pPr>
      <a:lvl2pPr marL="739756" indent="-284156" algn="l" rtl="0" eaLnBrk="1" fontAlgn="base" hangingPunct="1">
        <a:spcBef>
          <a:spcPct val="20000"/>
        </a:spcBef>
        <a:spcAft>
          <a:spcPct val="0"/>
        </a:spcAft>
        <a:buChar char="–"/>
        <a:defRPr sz="2900">
          <a:solidFill>
            <a:schemeClr val="tx1"/>
          </a:solidFill>
          <a:latin typeface="+mn-lt"/>
          <a:ea typeface="+mn-ea"/>
        </a:defRPr>
      </a:lvl2pPr>
      <a:lvl3pPr marL="1141385" indent="-227008" algn="l" rtl="0" eaLnBrk="1" fontAlgn="base" hangingPunct="1">
        <a:spcBef>
          <a:spcPct val="20000"/>
        </a:spcBef>
        <a:spcAft>
          <a:spcPct val="0"/>
        </a:spcAft>
        <a:buChar char="•"/>
        <a:defRPr sz="2400">
          <a:solidFill>
            <a:schemeClr val="tx1"/>
          </a:solidFill>
          <a:latin typeface="+mn-lt"/>
          <a:ea typeface="+mn-ea"/>
        </a:defRPr>
      </a:lvl3pPr>
      <a:lvl4pPr marL="1596985" indent="-225420" algn="l" rtl="0" eaLnBrk="1" fontAlgn="base" hangingPunct="1">
        <a:spcBef>
          <a:spcPct val="20000"/>
        </a:spcBef>
        <a:spcAft>
          <a:spcPct val="0"/>
        </a:spcAft>
        <a:buChar char="–"/>
        <a:defRPr sz="2000">
          <a:solidFill>
            <a:schemeClr val="tx1"/>
          </a:solidFill>
          <a:latin typeface="+mn-lt"/>
          <a:ea typeface="+mn-ea"/>
        </a:defRPr>
      </a:lvl4pPr>
      <a:lvl5pPr marL="2057349" indent="-227008" algn="l" rtl="0" eaLnBrk="1" fontAlgn="base" hangingPunct="1">
        <a:spcBef>
          <a:spcPct val="20000"/>
        </a:spcBef>
        <a:spcAft>
          <a:spcPct val="0"/>
        </a:spcAft>
        <a:buChar char="»"/>
        <a:defRPr sz="2000">
          <a:solidFill>
            <a:schemeClr val="tx1"/>
          </a:solidFill>
          <a:latin typeface="+mn-lt"/>
          <a:ea typeface="+mn-ea"/>
        </a:defRPr>
      </a:lvl5pPr>
      <a:lvl6pPr marL="2514537" indent="-227008" algn="l" rtl="0" eaLnBrk="1" fontAlgn="base" hangingPunct="1">
        <a:spcBef>
          <a:spcPct val="20000"/>
        </a:spcBef>
        <a:spcAft>
          <a:spcPct val="0"/>
        </a:spcAft>
        <a:buChar char="»"/>
        <a:defRPr sz="2000">
          <a:solidFill>
            <a:schemeClr val="tx1"/>
          </a:solidFill>
          <a:latin typeface="+mn-lt"/>
          <a:ea typeface="+mn-ea"/>
        </a:defRPr>
      </a:lvl6pPr>
      <a:lvl7pPr marL="2971726" indent="-227008" algn="l" rtl="0" eaLnBrk="1" fontAlgn="base" hangingPunct="1">
        <a:spcBef>
          <a:spcPct val="20000"/>
        </a:spcBef>
        <a:spcAft>
          <a:spcPct val="0"/>
        </a:spcAft>
        <a:buChar char="»"/>
        <a:defRPr sz="2000">
          <a:solidFill>
            <a:schemeClr val="tx1"/>
          </a:solidFill>
          <a:latin typeface="+mn-lt"/>
          <a:ea typeface="+mn-ea"/>
        </a:defRPr>
      </a:lvl7pPr>
      <a:lvl8pPr marL="3428914" indent="-227008" algn="l" rtl="0" eaLnBrk="1" fontAlgn="base" hangingPunct="1">
        <a:spcBef>
          <a:spcPct val="20000"/>
        </a:spcBef>
        <a:spcAft>
          <a:spcPct val="0"/>
        </a:spcAft>
        <a:buChar char="»"/>
        <a:defRPr sz="2000">
          <a:solidFill>
            <a:schemeClr val="tx1"/>
          </a:solidFill>
          <a:latin typeface="+mn-lt"/>
          <a:ea typeface="+mn-ea"/>
        </a:defRPr>
      </a:lvl8pPr>
      <a:lvl9pPr marL="3886103" indent="-227008"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idx="4294967295"/>
          </p:nvPr>
        </p:nvSpPr>
        <p:spPr bwMode="auto">
          <a:xfrm>
            <a:off x="1116017" y="452980"/>
            <a:ext cx="6192837" cy="56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Arial" panose="020B0604020202020204" pitchFamily="34" charset="0"/>
              </a:rPr>
              <a:t>单击此处编辑母版标题样式</a:t>
            </a:r>
          </a:p>
        </p:txBody>
      </p:sp>
      <p:sp>
        <p:nvSpPr>
          <p:cNvPr id="1027" name="Rectangle 6">
            <a:hlinkClick r:id="rId18"/>
          </p:cNvPr>
          <p:cNvSpPr>
            <a:spLocks noChangeArrowheads="1"/>
          </p:cNvSpPr>
          <p:nvPr/>
        </p:nvSpPr>
        <p:spPr bwMode="auto">
          <a:xfrm>
            <a:off x="7" y="6364817"/>
            <a:ext cx="8748713" cy="31961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a:spcBef>
                <a:spcPct val="20000"/>
              </a:spcBef>
              <a:buClr>
                <a:schemeClr val="hlink"/>
              </a:buClr>
              <a:buFont typeface="Wingdings" panose="05000000000000000000" pitchFamily="2" charset="2"/>
              <a:buNone/>
            </a:pPr>
            <a:r>
              <a:rPr lang="en-US" altLang="zh-CN" sz="1000" b="1">
                <a:solidFill>
                  <a:srgbClr val="808080"/>
                </a:solidFill>
              </a:rPr>
              <a:t>www.2001bailang.com</a:t>
            </a:r>
          </a:p>
        </p:txBody>
      </p:sp>
      <p:sp>
        <p:nvSpPr>
          <p:cNvPr id="1028" name="Rectangle 7"/>
          <p:cNvSpPr>
            <a:spLocks noGrp="1" noChangeArrowheads="1"/>
          </p:cNvSpPr>
          <p:nvPr>
            <p:ph type="body" idx="1"/>
          </p:nvPr>
        </p:nvSpPr>
        <p:spPr bwMode="auto">
          <a:xfrm>
            <a:off x="466725" y="1604438"/>
            <a:ext cx="8229600" cy="432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dirty="0" smtClean="0">
                <a:sym typeface="Arial" panose="020B0604020202020204" pitchFamily="34" charset="0"/>
              </a:rPr>
              <a:t>单击此处编辑母版文本样式</a:t>
            </a:r>
          </a:p>
          <a:p>
            <a:pPr lvl="1"/>
            <a:r>
              <a:rPr lang="zh-CN" altLang="zh-CN" dirty="0" smtClean="0">
                <a:sym typeface="Arial" panose="020B0604020202020204" pitchFamily="34" charset="0"/>
              </a:rPr>
              <a:t>第二级</a:t>
            </a:r>
          </a:p>
          <a:p>
            <a:pPr lvl="2"/>
            <a:r>
              <a:rPr lang="zh-CN" altLang="zh-CN" dirty="0" smtClean="0">
                <a:sym typeface="Arial" panose="020B0604020202020204" pitchFamily="34" charset="0"/>
              </a:rPr>
              <a:t>第三级</a:t>
            </a:r>
          </a:p>
          <a:p>
            <a:pPr lvl="3"/>
            <a:r>
              <a:rPr lang="zh-CN" altLang="zh-CN" dirty="0" smtClean="0">
                <a:sym typeface="Arial" panose="020B0604020202020204" pitchFamily="34" charset="0"/>
              </a:rPr>
              <a:t>第四级</a:t>
            </a:r>
          </a:p>
          <a:p>
            <a:pPr lvl="4"/>
            <a:r>
              <a:rPr lang="zh-CN" altLang="zh-CN" dirty="0" smtClean="0">
                <a:sym typeface="Arial" panose="020B0604020202020204" pitchFamily="34" charset="0"/>
              </a:rPr>
              <a:t>第五级</a:t>
            </a:r>
          </a:p>
        </p:txBody>
      </p:sp>
      <p:sp>
        <p:nvSpPr>
          <p:cNvPr id="2" name="灯片编号占位符 1"/>
          <p:cNvSpPr>
            <a:spLocks noGrp="1"/>
          </p:cNvSpPr>
          <p:nvPr>
            <p:ph type="sldNum" sz="quarter" idx="4"/>
          </p:nvPr>
        </p:nvSpPr>
        <p:spPr>
          <a:xfrm>
            <a:off x="3552825" y="6483361"/>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dirty="0"/>
          </a:p>
        </p:txBody>
      </p:sp>
    </p:spTree>
    <p:extLst>
      <p:ext uri="{BB962C8B-B14F-4D97-AF65-F5344CB8AC3E}">
        <p14:creationId xmlns:p14="http://schemas.microsoft.com/office/powerpoint/2010/main" val="198055496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7" r:id="rId15"/>
  </p:sldLayoutIdLst>
  <p:transition>
    <p:fade/>
  </p:transition>
  <p:timing>
    <p:tnLst>
      <p:par>
        <p:cTn id="1" dur="indefinite" restart="never" nodeType="tmRoot"/>
      </p:par>
    </p:tnLst>
  </p:timing>
  <p:hf hdr="0"/>
  <p:txStyles>
    <p:titleStyle>
      <a:lvl1pPr algn="l" rtl="0" eaLnBrk="1" fontAlgn="base" hangingPunct="1">
        <a:spcBef>
          <a:spcPct val="0"/>
        </a:spcBef>
        <a:spcAft>
          <a:spcPct val="0"/>
        </a:spcAft>
        <a:defRPr sz="2400" b="1" kern="1200">
          <a:solidFill>
            <a:schemeClr val="tx1"/>
          </a:solidFill>
          <a:latin typeface="+mj-lt"/>
          <a:ea typeface="+mj-ea"/>
          <a:cs typeface="+mj-cs"/>
          <a:sym typeface="Arial" panose="020B0604020202020204" pitchFamily="34" charset="0"/>
        </a:defRPr>
      </a:lvl1pPr>
      <a:lvl2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457167"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332"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498"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664"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p:titleStyle>
    <p:bodyStyle>
      <a:lvl1pPr marL="342874" indent="-342874"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1pPr>
      <a:lvl2pPr marL="742895" indent="-285730"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2pPr>
      <a:lvl3pPr marL="1142914" indent="-228584"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3pPr>
      <a:lvl4pPr marL="1600080" indent="-228584"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4pPr>
      <a:lvl5pPr marL="2057247" indent="-228584"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Rectangle 7">
            <a:hlinkClick r:id="rId13"/>
          </p:cNvPr>
          <p:cNvSpPr>
            <a:spLocks noChangeArrowheads="1"/>
          </p:cNvSpPr>
          <p:nvPr/>
        </p:nvSpPr>
        <p:spPr bwMode="auto">
          <a:xfrm>
            <a:off x="1333500" y="2277546"/>
            <a:ext cx="2159000" cy="1149351"/>
          </a:xfrm>
          <a:prstGeom prst="rect">
            <a:avLst/>
          </a:prstGeom>
          <a:solidFill>
            <a:schemeClr val="bg1"/>
          </a:solidFill>
          <a:ln w="6350" cmpd="sng">
            <a:solidFill>
              <a:srgbClr val="5F5F5F"/>
            </a:solidFill>
            <a:prstDash val="dash"/>
            <a:miter lim="800000"/>
            <a:headEnd/>
            <a:tailEnd/>
          </a:ln>
        </p:spPr>
        <p:txBody>
          <a:bodyPr wrap="none" anchor="ctr"/>
          <a:lstStyle/>
          <a:p>
            <a:pPr>
              <a:lnSpc>
                <a:spcPct val="150000"/>
              </a:lnSpc>
            </a:pPr>
            <a:endParaRPr lang="zh-CN" altLang="zh-CN" sz="1400" b="1">
              <a:solidFill>
                <a:srgbClr val="5F5F5F"/>
              </a:solidFill>
              <a:ea typeface="微软雅黑" panose="020B0503020204020204" pitchFamily="34" charset="-122"/>
            </a:endParaRPr>
          </a:p>
        </p:txBody>
      </p:sp>
      <p:sp>
        <p:nvSpPr>
          <p:cNvPr id="2051" name="Rectangle 7">
            <a:hlinkClick r:id="rId13"/>
          </p:cNvPr>
          <p:cNvSpPr>
            <a:spLocks noChangeArrowheads="1"/>
          </p:cNvSpPr>
          <p:nvPr/>
        </p:nvSpPr>
        <p:spPr bwMode="auto">
          <a:xfrm>
            <a:off x="3492502" y="2277546"/>
            <a:ext cx="2159000" cy="1149351"/>
          </a:xfrm>
          <a:prstGeom prst="rect">
            <a:avLst/>
          </a:prstGeom>
          <a:solidFill>
            <a:schemeClr val="bg1"/>
          </a:solidFill>
          <a:ln w="6350" cmpd="sng">
            <a:solidFill>
              <a:srgbClr val="5F5F5F"/>
            </a:solidFill>
            <a:prstDash val="dash"/>
            <a:miter lim="800000"/>
            <a:headEnd/>
            <a:tailEnd/>
          </a:ln>
        </p:spPr>
        <p:txBody>
          <a:bodyPr wrap="none" anchor="ctr"/>
          <a:lstStyle/>
          <a:p>
            <a:pPr>
              <a:lnSpc>
                <a:spcPct val="150000"/>
              </a:lnSpc>
            </a:pPr>
            <a:endParaRPr lang="zh-CN" altLang="zh-CN" sz="1400" b="1">
              <a:solidFill>
                <a:srgbClr val="5F5F5F"/>
              </a:solidFill>
              <a:ea typeface="微软雅黑" panose="020B0503020204020204" pitchFamily="34" charset="-122"/>
            </a:endParaRPr>
          </a:p>
        </p:txBody>
      </p:sp>
      <p:sp>
        <p:nvSpPr>
          <p:cNvPr id="2052" name="Rectangle 7">
            <a:hlinkClick r:id="rId13"/>
          </p:cNvPr>
          <p:cNvSpPr>
            <a:spLocks noChangeArrowheads="1"/>
          </p:cNvSpPr>
          <p:nvPr/>
        </p:nvSpPr>
        <p:spPr bwMode="auto">
          <a:xfrm>
            <a:off x="5653089" y="2277546"/>
            <a:ext cx="2159000" cy="1149351"/>
          </a:xfrm>
          <a:prstGeom prst="rect">
            <a:avLst/>
          </a:prstGeom>
          <a:solidFill>
            <a:schemeClr val="bg1"/>
          </a:solidFill>
          <a:ln w="6350" cmpd="sng">
            <a:solidFill>
              <a:srgbClr val="5F5F5F"/>
            </a:solidFill>
            <a:prstDash val="dash"/>
            <a:miter lim="800000"/>
            <a:headEnd/>
            <a:tailEnd/>
          </a:ln>
        </p:spPr>
        <p:txBody>
          <a:bodyPr wrap="none" anchor="ctr"/>
          <a:lstStyle/>
          <a:p>
            <a:pPr>
              <a:lnSpc>
                <a:spcPct val="150000"/>
              </a:lnSpc>
            </a:pPr>
            <a:endParaRPr lang="zh-CN" altLang="zh-CN" sz="1400" b="1">
              <a:solidFill>
                <a:srgbClr val="5F5F5F"/>
              </a:solidFill>
              <a:ea typeface="微软雅黑" panose="020B0503020204020204" pitchFamily="34" charset="-122"/>
            </a:endParaRPr>
          </a:p>
        </p:txBody>
      </p:sp>
      <p:sp>
        <p:nvSpPr>
          <p:cNvPr id="2053" name="Rectangle 13">
            <a:hlinkClick r:id="rId14"/>
          </p:cNvPr>
          <p:cNvSpPr>
            <a:spLocks noChangeArrowheads="1"/>
          </p:cNvSpPr>
          <p:nvPr/>
        </p:nvSpPr>
        <p:spPr bwMode="auto">
          <a:xfrm>
            <a:off x="1331920" y="3858829"/>
            <a:ext cx="51956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zh-CN" altLang="en-US" sz="1200">
                <a:solidFill>
                  <a:srgbClr val="000000"/>
                </a:solidFill>
                <a:ea typeface="微软雅黑" panose="020B0503020204020204" pitchFamily="34" charset="-122"/>
              </a:rPr>
              <a:t>本作品采用</a:t>
            </a:r>
            <a:r>
              <a:rPr lang="zh-CN" altLang="en-US" sz="1200" b="1">
                <a:solidFill>
                  <a:srgbClr val="003366"/>
                </a:solidFill>
                <a:ea typeface="微软雅黑" panose="020B0503020204020204" pitchFamily="34" charset="-122"/>
              </a:rPr>
              <a:t>知识共享署名</a:t>
            </a:r>
            <a:r>
              <a:rPr lang="en-US" altLang="zh-CN" sz="1200" b="1">
                <a:solidFill>
                  <a:srgbClr val="003366"/>
                </a:solidFill>
                <a:ea typeface="微软雅黑" panose="020B0503020204020204" pitchFamily="34" charset="-122"/>
              </a:rPr>
              <a:t>-</a:t>
            </a:r>
            <a:r>
              <a:rPr lang="zh-CN" altLang="en-US" sz="1200" b="1">
                <a:solidFill>
                  <a:srgbClr val="003366"/>
                </a:solidFill>
                <a:ea typeface="微软雅黑" panose="020B0503020204020204" pitchFamily="34" charset="-122"/>
              </a:rPr>
              <a:t>非商业性使用 </a:t>
            </a:r>
            <a:r>
              <a:rPr lang="en-US" altLang="zh-CN" sz="1200" b="1">
                <a:solidFill>
                  <a:srgbClr val="003366"/>
                </a:solidFill>
                <a:ea typeface="微软雅黑" panose="020B0503020204020204" pitchFamily="34" charset="-122"/>
              </a:rPr>
              <a:t>2.5 </a:t>
            </a:r>
            <a:r>
              <a:rPr lang="zh-CN" altLang="en-US" sz="1200" b="1">
                <a:solidFill>
                  <a:srgbClr val="003366"/>
                </a:solidFill>
                <a:ea typeface="微软雅黑" panose="020B0503020204020204" pitchFamily="34" charset="-122"/>
              </a:rPr>
              <a:t>中国大陆许可协议</a:t>
            </a:r>
            <a:r>
              <a:rPr lang="zh-CN" altLang="en-US" sz="1200">
                <a:solidFill>
                  <a:srgbClr val="000000"/>
                </a:solidFill>
                <a:ea typeface="微软雅黑" panose="020B0503020204020204" pitchFamily="34" charset="-122"/>
              </a:rPr>
              <a:t>进行许可。</a:t>
            </a:r>
            <a:r>
              <a:rPr lang="zh-CN" altLang="en-US" sz="1200" i="1">
                <a:solidFill>
                  <a:srgbClr val="000000"/>
                </a:solidFill>
                <a:ea typeface="微软雅黑" panose="020B0503020204020204" pitchFamily="34" charset="-122"/>
              </a:rPr>
              <a:t> </a:t>
            </a:r>
            <a:endParaRPr lang="zh-CN" altLang="en-US" sz="1800">
              <a:ea typeface="黑体" panose="02010609060101010101" pitchFamily="49" charset="-122"/>
            </a:endParaRPr>
          </a:p>
        </p:txBody>
      </p:sp>
      <p:pic>
        <p:nvPicPr>
          <p:cNvPr id="2054" name="Picture 14" descr="png-005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72231" y="2347395"/>
            <a:ext cx="720725" cy="721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5" descr="png-000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52643" y="2347388"/>
            <a:ext cx="720725"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6" name="Group 8"/>
          <p:cNvGrpSpPr>
            <a:grpSpLocks noChangeAspect="1"/>
          </p:cNvGrpSpPr>
          <p:nvPr/>
        </p:nvGrpSpPr>
        <p:grpSpPr bwMode="auto">
          <a:xfrm>
            <a:off x="4211643" y="2347393"/>
            <a:ext cx="720725" cy="647700"/>
            <a:chOff x="0" y="0"/>
            <a:chExt cx="454" cy="447"/>
          </a:xfrm>
        </p:grpSpPr>
        <p:pic>
          <p:nvPicPr>
            <p:cNvPr id="2057" name="Picture 17" descr="soft7"/>
            <p:cNvPicPr>
              <a:picLocks noChangeAspect="1" noChangeArrowheads="1"/>
            </p:cNvPicPr>
            <p:nvPr/>
          </p:nvPicPr>
          <p:blipFill>
            <a:blip r:embed="rId17">
              <a:extLst>
                <a:ext uri="{28A0092B-C50C-407E-A947-70E740481C1C}">
                  <a14:useLocalDpi xmlns:a14="http://schemas.microsoft.com/office/drawing/2010/main" val="0"/>
                </a:ext>
              </a:extLst>
            </a:blip>
            <a:srcRect b="19881"/>
            <a:stretch>
              <a:fillRect/>
            </a:stretch>
          </p:blipFill>
          <p:spPr bwMode="auto">
            <a:xfrm>
              <a:off x="0" y="0"/>
              <a:ext cx="454"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8" descr="soft7"/>
            <p:cNvPicPr>
              <a:picLocks noChangeAspect="1" noChangeArrowheads="1"/>
            </p:cNvPicPr>
            <p:nvPr/>
          </p:nvPicPr>
          <p:blipFill>
            <a:blip r:embed="rId18" cstate="print">
              <a:extLst>
                <a:ext uri="{28A0092B-C50C-407E-A947-70E740481C1C}">
                  <a14:useLocalDpi xmlns:a14="http://schemas.microsoft.com/office/drawing/2010/main" val="0"/>
                </a:ext>
              </a:extLst>
            </a:blip>
            <a:srcRect b="19881"/>
            <a:stretch>
              <a:fillRect/>
            </a:stretch>
          </p:blipFill>
          <p:spPr bwMode="auto">
            <a:xfrm rot="1178135">
              <a:off x="74" y="110"/>
              <a:ext cx="363"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9" name="Rectangle 24">
            <a:hlinkClick r:id="rId19"/>
          </p:cNvPr>
          <p:cNvSpPr>
            <a:spLocks noChangeArrowheads="1"/>
          </p:cNvSpPr>
          <p:nvPr/>
        </p:nvSpPr>
        <p:spPr bwMode="auto">
          <a:xfrm>
            <a:off x="1333500" y="3069173"/>
            <a:ext cx="2159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b="1">
                <a:solidFill>
                  <a:srgbClr val="5F5F5F"/>
                </a:solidFill>
                <a:ea typeface="微软雅黑" panose="020B0503020204020204" pitchFamily="34" charset="-122"/>
              </a:rPr>
              <a:t>专业交流</a:t>
            </a:r>
            <a:endParaRPr lang="zh-CN" altLang="en-US" sz="1800">
              <a:ea typeface="黑体" panose="02010609060101010101" pitchFamily="49" charset="-122"/>
            </a:endParaRPr>
          </a:p>
        </p:txBody>
      </p:sp>
      <p:sp>
        <p:nvSpPr>
          <p:cNvPr id="2060" name="Rectangle 25">
            <a:hlinkClick r:id="rId19"/>
          </p:cNvPr>
          <p:cNvSpPr>
            <a:spLocks noChangeArrowheads="1"/>
          </p:cNvSpPr>
          <p:nvPr/>
        </p:nvSpPr>
        <p:spPr bwMode="auto">
          <a:xfrm>
            <a:off x="3492502" y="3069173"/>
            <a:ext cx="2159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b="1">
                <a:solidFill>
                  <a:srgbClr val="5F5F5F"/>
                </a:solidFill>
                <a:ea typeface="微软雅黑" panose="020B0503020204020204" pitchFamily="34" charset="-122"/>
              </a:rPr>
              <a:t>模板超市</a:t>
            </a:r>
            <a:endParaRPr lang="zh-CN" altLang="en-US" sz="1800">
              <a:ea typeface="黑体" panose="02010609060101010101" pitchFamily="49" charset="-122"/>
            </a:endParaRPr>
          </a:p>
        </p:txBody>
      </p:sp>
      <p:sp>
        <p:nvSpPr>
          <p:cNvPr id="2061" name="Rectangle 26">
            <a:hlinkClick r:id="rId19"/>
          </p:cNvPr>
          <p:cNvSpPr>
            <a:spLocks noChangeArrowheads="1"/>
          </p:cNvSpPr>
          <p:nvPr/>
        </p:nvSpPr>
        <p:spPr bwMode="auto">
          <a:xfrm>
            <a:off x="5653089" y="3069173"/>
            <a:ext cx="2159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b="1">
                <a:solidFill>
                  <a:srgbClr val="5F5F5F"/>
                </a:solidFill>
                <a:ea typeface="微软雅黑" panose="020B0503020204020204" pitchFamily="34" charset="-122"/>
              </a:rPr>
              <a:t>设计服务</a:t>
            </a:r>
            <a:endParaRPr lang="zh-CN" altLang="en-US" sz="1800">
              <a:ea typeface="黑体" panose="02010609060101010101" pitchFamily="49" charset="-122"/>
            </a:endParaRPr>
          </a:p>
        </p:txBody>
      </p:sp>
      <p:sp>
        <p:nvSpPr>
          <p:cNvPr id="2062" name="Rectangle 7"/>
          <p:cNvSpPr>
            <a:spLocks noChangeArrowheads="1"/>
          </p:cNvSpPr>
          <p:nvPr/>
        </p:nvSpPr>
        <p:spPr bwMode="auto">
          <a:xfrm>
            <a:off x="1331920" y="2061642"/>
            <a:ext cx="6480175" cy="215900"/>
          </a:xfrm>
          <a:prstGeom prst="rect">
            <a:avLst/>
          </a:prstGeom>
          <a:solidFill>
            <a:srgbClr val="EAEAEA"/>
          </a:solidFill>
          <a:ln w="6350" cmpd="sng">
            <a:solidFill>
              <a:srgbClr val="5F5F5F"/>
            </a:solidFill>
            <a:prstDash val="dash"/>
            <a:miter lim="800000"/>
            <a:headEnd/>
            <a:tailEnd/>
          </a:ln>
        </p:spPr>
        <p:txBody>
          <a:bodyPr wrap="none" anchor="ctr"/>
          <a:lstStyle/>
          <a:p>
            <a:pPr algn="ctr">
              <a:lnSpc>
                <a:spcPct val="150000"/>
              </a:lnSpc>
            </a:pPr>
            <a:r>
              <a:rPr lang="en-US" altLang="zh-CN" sz="1000">
                <a:solidFill>
                  <a:srgbClr val="000000"/>
                </a:solidFill>
                <a:ea typeface="微软雅黑" panose="020B0503020204020204" pitchFamily="34" charset="-122"/>
              </a:rPr>
              <a:t>NordriDesign</a:t>
            </a:r>
            <a:r>
              <a:rPr lang="zh-CN" altLang="en-US" sz="1000">
                <a:solidFill>
                  <a:srgbClr val="000000"/>
                </a:solidFill>
                <a:ea typeface="微软雅黑" panose="020B0503020204020204" pitchFamily="34" charset="-122"/>
              </a:rPr>
              <a:t>中国专业</a:t>
            </a:r>
            <a:r>
              <a:rPr lang="en-US" altLang="zh-CN" sz="1000">
                <a:solidFill>
                  <a:srgbClr val="000000"/>
                </a:solidFill>
                <a:ea typeface="微软雅黑" panose="020B0503020204020204" pitchFamily="34" charset="-122"/>
              </a:rPr>
              <a:t>PowerPoint</a:t>
            </a:r>
            <a:r>
              <a:rPr lang="zh-CN" altLang="en-US" sz="1000">
                <a:solidFill>
                  <a:srgbClr val="000000"/>
                </a:solidFill>
                <a:ea typeface="微软雅黑" panose="020B0503020204020204" pitchFamily="34" charset="-122"/>
              </a:rPr>
              <a:t>媒体设计与开发</a:t>
            </a:r>
            <a:endParaRPr lang="zh-CN" altLang="en-US" sz="1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63" name="Rectangle 28"/>
          <p:cNvSpPr>
            <a:spLocks noChangeArrowheads="1"/>
          </p:cNvSpPr>
          <p:nvPr/>
        </p:nvSpPr>
        <p:spPr bwMode="auto">
          <a:xfrm>
            <a:off x="1331920" y="4188263"/>
            <a:ext cx="64801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20000"/>
              </a:lnSpc>
            </a:pPr>
            <a:r>
              <a:rPr lang="zh-CN" altLang="en-US" sz="1000">
                <a:solidFill>
                  <a:srgbClr val="111111"/>
                </a:solidFill>
                <a:ea typeface="微软雅黑" panose="020B0503020204020204" pitchFamily="34" charset="-122"/>
              </a:rPr>
              <a:t>本作品的提供是以适用知识共享组织的公共许可（ 简称“</a:t>
            </a:r>
            <a:r>
              <a:rPr lang="en-US" altLang="zh-CN" sz="1000">
                <a:solidFill>
                  <a:srgbClr val="111111"/>
                </a:solidFill>
                <a:ea typeface="微软雅黑" panose="020B0503020204020204" pitchFamily="34" charset="-122"/>
              </a:rPr>
              <a:t>CCPL” </a:t>
            </a:r>
            <a:r>
              <a:rPr lang="zh-CN" altLang="en-US" sz="1000">
                <a:solidFill>
                  <a:srgbClr val="111111"/>
                </a:solidFill>
                <a:ea typeface="微软雅黑" panose="020B0503020204020204" pitchFamily="34" charset="-122"/>
              </a:rPr>
              <a:t>或 “许可”） 条款为前提的。本作品受著作权法以及其他相关法律的保护。对本作品的使用不得超越本许可授权的范围。</a:t>
            </a:r>
          </a:p>
          <a:p>
            <a:pPr>
              <a:lnSpc>
                <a:spcPct val="120000"/>
              </a:lnSpc>
            </a:pPr>
            <a:r>
              <a:rPr lang="zh-CN" altLang="en-US" sz="1000">
                <a:solidFill>
                  <a:srgbClr val="111111"/>
                </a:solidFill>
                <a:ea typeface="微软雅黑" panose="020B0503020204020204" pitchFamily="34" charset="-122"/>
              </a:rPr>
              <a:t>如您行使本许可授予的使用本作品的权利，就表明您接受并同意遵守本许可的条款。在您接受这些条款和规定的前提下，许可人授予您本许可所包括的权利。 </a:t>
            </a:r>
            <a:endParaRPr lang="zh-CN" altLang="en-US" sz="1800">
              <a:ea typeface="黑体" panose="02010609060101010101" pitchFamily="49" charset="-122"/>
            </a:endParaRPr>
          </a:p>
        </p:txBody>
      </p:sp>
      <p:sp>
        <p:nvSpPr>
          <p:cNvPr id="2064" name="Rectangle 7">
            <a:hlinkClick r:id="rId20"/>
          </p:cNvPr>
          <p:cNvSpPr>
            <a:spLocks noChangeArrowheads="1"/>
          </p:cNvSpPr>
          <p:nvPr/>
        </p:nvSpPr>
        <p:spPr bwMode="auto">
          <a:xfrm>
            <a:off x="3492503" y="2277546"/>
            <a:ext cx="2160588" cy="114935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50000"/>
              </a:lnSpc>
            </a:pPr>
            <a:endParaRPr lang="zh-CN" altLang="zh-CN" sz="1400" b="1">
              <a:solidFill>
                <a:srgbClr val="5F5F5F"/>
              </a:solidFill>
              <a:ea typeface="微软雅黑" panose="020B0503020204020204" pitchFamily="34" charset="-122"/>
            </a:endParaRPr>
          </a:p>
        </p:txBody>
      </p:sp>
      <p:sp>
        <p:nvSpPr>
          <p:cNvPr id="2065" name="Rectangle 7">
            <a:hlinkClick r:id="rId13"/>
          </p:cNvPr>
          <p:cNvSpPr>
            <a:spLocks noChangeArrowheads="1"/>
          </p:cNvSpPr>
          <p:nvPr/>
        </p:nvSpPr>
        <p:spPr bwMode="auto">
          <a:xfrm>
            <a:off x="5653089" y="2277546"/>
            <a:ext cx="2159000" cy="114935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50000"/>
              </a:lnSpc>
            </a:pPr>
            <a:endParaRPr lang="zh-CN" altLang="zh-CN" sz="1400" b="1">
              <a:solidFill>
                <a:srgbClr val="5F5F5F"/>
              </a:solidFill>
              <a:ea typeface="微软雅黑" panose="020B0503020204020204" pitchFamily="34" charset="-122"/>
            </a:endParaRPr>
          </a:p>
        </p:txBody>
      </p:sp>
      <p:sp>
        <p:nvSpPr>
          <p:cNvPr id="2066" name="Rectangle 7">
            <a:hlinkClick r:id="rId19"/>
          </p:cNvPr>
          <p:cNvSpPr>
            <a:spLocks noChangeArrowheads="1"/>
          </p:cNvSpPr>
          <p:nvPr/>
        </p:nvSpPr>
        <p:spPr bwMode="auto">
          <a:xfrm>
            <a:off x="1331916" y="2277546"/>
            <a:ext cx="2160587" cy="114935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50000"/>
              </a:lnSpc>
            </a:pPr>
            <a:endParaRPr lang="zh-CN" altLang="zh-CN" sz="1400" b="1">
              <a:solidFill>
                <a:srgbClr val="5F5F5F"/>
              </a:solidFill>
              <a:ea typeface="微软雅黑" panose="020B0503020204020204" pitchFamily="34" charset="-122"/>
            </a:endParaRPr>
          </a:p>
        </p:txBody>
      </p:sp>
      <p:sp>
        <p:nvSpPr>
          <p:cNvPr id="2067" name="Text Box 32">
            <a:hlinkClick r:id="rId14"/>
          </p:cNvPr>
          <p:cNvSpPr>
            <a:spLocks noChangeArrowheads="1"/>
          </p:cNvSpPr>
          <p:nvPr/>
        </p:nvSpPr>
        <p:spPr bwMode="auto">
          <a:xfrm>
            <a:off x="1331916" y="5056722"/>
            <a:ext cx="10795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000" b="1">
                <a:solidFill>
                  <a:srgbClr val="003366"/>
                </a:solidFill>
                <a:ea typeface="微软雅黑" panose="020B0503020204020204" pitchFamily="34" charset="-122"/>
              </a:rPr>
              <a:t>查看全部</a:t>
            </a:r>
            <a:r>
              <a:rPr lang="en-US" altLang="zh-CN" sz="1000" b="1">
                <a:solidFill>
                  <a:srgbClr val="003366"/>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000" b="1">
              <a:solidFill>
                <a:srgbClr val="003366"/>
              </a:solidFill>
              <a:ea typeface="微软雅黑" panose="020B0503020204020204" pitchFamily="34" charset="-122"/>
            </a:endParaRPr>
          </a:p>
        </p:txBody>
      </p:sp>
      <p:grpSp>
        <p:nvGrpSpPr>
          <p:cNvPr id="2068" name="Group 20"/>
          <p:cNvGrpSpPr>
            <a:grpSpLocks/>
          </p:cNvGrpSpPr>
          <p:nvPr/>
        </p:nvGrpSpPr>
        <p:grpSpPr bwMode="auto">
          <a:xfrm>
            <a:off x="1331920" y="1126071"/>
            <a:ext cx="4321175" cy="575733"/>
            <a:chOff x="0" y="0"/>
            <a:chExt cx="3402" cy="454"/>
          </a:xfrm>
        </p:grpSpPr>
        <p:pic>
          <p:nvPicPr>
            <p:cNvPr id="2069" name="Picture 12" descr="cc"/>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14" y="0"/>
              <a:ext cx="1588"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9" descr="logo"/>
            <p:cNvPicPr>
              <a:picLocks noChangeAspect="1" noChangeArrowheads="1"/>
            </p:cNvPicPr>
            <p:nvPr/>
          </p:nvPicPr>
          <p:blipFill>
            <a:blip r:embed="rId22" cstate="print">
              <a:lum bright="-12000"/>
              <a:grayscl/>
              <a:extLst>
                <a:ext uri="{28A0092B-C50C-407E-A947-70E740481C1C}">
                  <a14:useLocalDpi xmlns:a14="http://schemas.microsoft.com/office/drawing/2010/main" val="0"/>
                </a:ext>
              </a:extLst>
            </a:blip>
            <a:srcRect/>
            <a:stretch>
              <a:fillRect/>
            </a:stretch>
          </p:blipFill>
          <p:spPr bwMode="auto">
            <a:xfrm>
              <a:off x="0" y="46"/>
              <a:ext cx="1361"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1" name="Line 34"/>
            <p:cNvSpPr>
              <a:spLocks noChangeShapeType="1"/>
            </p:cNvSpPr>
            <p:nvPr/>
          </p:nvSpPr>
          <p:spPr bwMode="auto">
            <a:xfrm>
              <a:off x="1588" y="0"/>
              <a:ext cx="1" cy="454"/>
            </a:xfrm>
            <a:prstGeom prst="line">
              <a:avLst/>
            </a:prstGeom>
            <a:noFill/>
            <a:ln w="9525" cmpd="sng">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zh-CN" sz="1800">
                <a:solidFill>
                  <a:srgbClr val="000000"/>
                </a:solidFill>
                <a:ea typeface="微软雅黑" panose="020B0503020204020204" pitchFamily="34" charset="-122"/>
              </a:endParaRPr>
            </a:p>
          </p:txBody>
        </p:sp>
      </p:grpSp>
    </p:spTree>
    <p:extLst>
      <p:ext uri="{BB962C8B-B14F-4D97-AF65-F5344CB8AC3E}">
        <p14:creationId xmlns:p14="http://schemas.microsoft.com/office/powerpoint/2010/main" val="258494532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2"/>
          </a:solidFill>
          <a:latin typeface="+mj-lt"/>
          <a:ea typeface="+mj-ea"/>
          <a:cs typeface="+mj-cs"/>
          <a:sym typeface="Arial" panose="020B0604020202020204" pitchFamily="34" charset="0"/>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5pPr>
      <a:lvl6pPr marL="457167"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6pPr>
      <a:lvl7pPr marL="914332"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7pPr>
      <a:lvl8pPr marL="1371498"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8pPr>
      <a:lvl9pPr marL="1828664"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9pPr>
    </p:titleStyle>
    <p:bodyStyle>
      <a:lvl1pPr marL="342874" indent="-342874" algn="l" defTabSz="0" rtl="0" eaLnBrk="1" fontAlgn="base" hangingPunct="1">
        <a:spcBef>
          <a:spcPct val="20000"/>
        </a:spcBef>
        <a:spcAft>
          <a:spcPct val="0"/>
        </a:spcAft>
        <a:buChar char="•"/>
        <a:defRPr sz="3200" kern="1200">
          <a:solidFill>
            <a:schemeClr val="tx1"/>
          </a:solidFill>
          <a:latin typeface="+mn-lt"/>
          <a:ea typeface="+mn-ea"/>
          <a:cs typeface="+mn-cs"/>
          <a:sym typeface="Arial" panose="020B0604020202020204" pitchFamily="34" charset="0"/>
        </a:defRPr>
      </a:lvl1pPr>
      <a:lvl2pPr marL="742895" indent="-285730" algn="l" defTabSz="0" rtl="0" eaLnBrk="1" fontAlgn="base" hangingPunct="1">
        <a:spcBef>
          <a:spcPct val="20000"/>
        </a:spcBef>
        <a:spcAft>
          <a:spcPct val="0"/>
        </a:spcAft>
        <a:buChar char="–"/>
        <a:defRPr sz="2800" kern="1200">
          <a:solidFill>
            <a:schemeClr val="tx1"/>
          </a:solidFill>
          <a:latin typeface="+mn-lt"/>
          <a:ea typeface="+mn-ea"/>
          <a:cs typeface="+mn-cs"/>
          <a:sym typeface="Arial" panose="020B0604020202020204" pitchFamily="34" charset="0"/>
        </a:defRPr>
      </a:lvl2pPr>
      <a:lvl3pPr marL="1142914" indent="-228584" algn="l" defTabSz="0" rtl="0" eaLnBrk="1" fontAlgn="base" hangingPunct="1">
        <a:spcBef>
          <a:spcPct val="20000"/>
        </a:spcBef>
        <a:spcAft>
          <a:spcPct val="0"/>
        </a:spcAft>
        <a:buChar char="•"/>
        <a:defRPr sz="2400" kern="1200">
          <a:solidFill>
            <a:schemeClr val="tx1"/>
          </a:solidFill>
          <a:latin typeface="+mn-lt"/>
          <a:ea typeface="+mn-ea"/>
          <a:cs typeface="+mn-cs"/>
          <a:sym typeface="Arial" panose="020B0604020202020204" pitchFamily="34" charset="0"/>
        </a:defRPr>
      </a:lvl3pPr>
      <a:lvl4pPr marL="1600080" indent="-228584" algn="l" defTabSz="0" rtl="0" eaLnBrk="1" fontAlgn="base" hangingPunct="1">
        <a:spcBef>
          <a:spcPct val="20000"/>
        </a:spcBef>
        <a:spcAft>
          <a:spcPct val="0"/>
        </a:spcAft>
        <a:buChar char="–"/>
        <a:defRPr sz="2000" kern="1200">
          <a:solidFill>
            <a:schemeClr val="tx1"/>
          </a:solidFill>
          <a:latin typeface="+mn-lt"/>
          <a:ea typeface="+mn-ea"/>
          <a:cs typeface="+mn-cs"/>
          <a:sym typeface="Arial" panose="020B0604020202020204" pitchFamily="34" charset="0"/>
        </a:defRPr>
      </a:lvl4pPr>
      <a:lvl5pPr marL="2057247" indent="-228584" algn="l" defTabSz="0" rtl="0" eaLnBrk="1" fontAlgn="base" hangingPunct="1">
        <a:spcBef>
          <a:spcPct val="20000"/>
        </a:spcBef>
        <a:spcAft>
          <a:spcPct val="0"/>
        </a:spcAft>
        <a:buChar char="»"/>
        <a:defRPr sz="2000" kern="1200">
          <a:solidFill>
            <a:schemeClr val="tx1"/>
          </a:solidFill>
          <a:latin typeface="+mn-lt"/>
          <a:ea typeface="+mn-ea"/>
          <a:cs typeface="+mn-cs"/>
          <a:sym typeface="Arial" panose="020B0604020202020204" pitchFamily="34" charset="0"/>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idx="4294967295"/>
          </p:nvPr>
        </p:nvSpPr>
        <p:spPr bwMode="auto">
          <a:xfrm>
            <a:off x="1116017" y="452976"/>
            <a:ext cx="6192837" cy="56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Arial" panose="020B0604020202020204" pitchFamily="34" charset="0"/>
              </a:rPr>
              <a:t>单击此处编辑母版标题样式</a:t>
            </a:r>
          </a:p>
        </p:txBody>
      </p:sp>
      <p:sp>
        <p:nvSpPr>
          <p:cNvPr id="1027" name="Rectangle 6">
            <a:hlinkClick r:id="rId16"/>
          </p:cNvPr>
          <p:cNvSpPr>
            <a:spLocks noChangeArrowheads="1"/>
          </p:cNvSpPr>
          <p:nvPr/>
        </p:nvSpPr>
        <p:spPr bwMode="auto">
          <a:xfrm>
            <a:off x="5" y="6364817"/>
            <a:ext cx="8748713" cy="31961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eaLnBrk="0" fontAlgn="base" hangingPunct="0">
              <a:spcBef>
                <a:spcPct val="20000"/>
              </a:spcBef>
              <a:spcAft>
                <a:spcPct val="0"/>
              </a:spcAft>
              <a:buClr>
                <a:srgbClr val="CC3300"/>
              </a:buClr>
              <a:buFont typeface="Wingdings" panose="05000000000000000000" pitchFamily="2" charset="2"/>
              <a:buNone/>
            </a:pPr>
            <a:r>
              <a:rPr lang="en-US" altLang="zh-CN" sz="1000" b="1">
                <a:solidFill>
                  <a:srgbClr val="808080"/>
                </a:solidFill>
                <a:ea typeface="宋体" panose="02010600030101010101" pitchFamily="2" charset="-122"/>
              </a:rPr>
              <a:t>www.2001bailang.com</a:t>
            </a:r>
          </a:p>
        </p:txBody>
      </p:sp>
      <p:sp>
        <p:nvSpPr>
          <p:cNvPr id="1028" name="Rectangle 7"/>
          <p:cNvSpPr>
            <a:spLocks noGrp="1" noChangeArrowheads="1"/>
          </p:cNvSpPr>
          <p:nvPr>
            <p:ph type="body" idx="1"/>
          </p:nvPr>
        </p:nvSpPr>
        <p:spPr bwMode="auto">
          <a:xfrm>
            <a:off x="466725" y="1604434"/>
            <a:ext cx="8229600" cy="432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dirty="0" smtClean="0">
                <a:sym typeface="Arial" panose="020B0604020202020204" pitchFamily="34" charset="0"/>
              </a:rPr>
              <a:t>单击此处编辑母版文本样式</a:t>
            </a:r>
          </a:p>
          <a:p>
            <a:pPr lvl="1"/>
            <a:r>
              <a:rPr lang="zh-CN" altLang="zh-CN" dirty="0" smtClean="0">
                <a:sym typeface="Arial" panose="020B0604020202020204" pitchFamily="34" charset="0"/>
              </a:rPr>
              <a:t>第二级</a:t>
            </a:r>
          </a:p>
          <a:p>
            <a:pPr lvl="2"/>
            <a:r>
              <a:rPr lang="zh-CN" altLang="zh-CN" dirty="0" smtClean="0">
                <a:sym typeface="Arial" panose="020B0604020202020204" pitchFamily="34" charset="0"/>
              </a:rPr>
              <a:t>第三级</a:t>
            </a:r>
          </a:p>
          <a:p>
            <a:pPr lvl="3"/>
            <a:r>
              <a:rPr lang="zh-CN" altLang="zh-CN" dirty="0" smtClean="0">
                <a:sym typeface="Arial" panose="020B0604020202020204" pitchFamily="34" charset="0"/>
              </a:rPr>
              <a:t>第四级</a:t>
            </a:r>
          </a:p>
          <a:p>
            <a:pPr lvl="4"/>
            <a:r>
              <a:rPr lang="zh-CN" altLang="zh-CN" dirty="0" smtClean="0">
                <a:sym typeface="Arial" panose="020B0604020202020204" pitchFamily="34" charset="0"/>
              </a:rPr>
              <a:t>第五级</a:t>
            </a:r>
          </a:p>
        </p:txBody>
      </p:sp>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buFont typeface="Arial" panose="020B0604020202020204" pitchFamily="34" charset="0"/>
              <a:buNone/>
            </a:pPr>
            <a:fld id="{D065990C-D54C-4FC3-B4C7-03BEB07D7E46}" type="slidenum">
              <a:rPr lang="zh-CN" altLang="en-US" smtClean="0">
                <a:solidFill>
                  <a:srgbClr val="000000">
                    <a:tint val="75000"/>
                  </a:srgbClr>
                </a:solidFill>
                <a:ea typeface="宋体" panose="02010600030101010101" pitchFamily="2" charset="-122"/>
              </a:rPr>
              <a:pPr eaLnBrk="0" fontAlgn="base" hangingPunct="0">
                <a:spcBef>
                  <a:spcPct val="0"/>
                </a:spcBef>
                <a:spcAft>
                  <a:spcPct val="0"/>
                </a:spcAft>
                <a:buFont typeface="Arial" panose="020B0604020202020204" pitchFamily="34" charset="0"/>
                <a:buNone/>
              </a:pPr>
              <a:t>‹#›</a:t>
            </a:fld>
            <a:endParaRPr lang="zh-CN" altLang="en-US" dirty="0">
              <a:solidFill>
                <a:srgbClr val="000000">
                  <a:tint val="75000"/>
                </a:srgbClr>
              </a:solidFill>
              <a:ea typeface="宋体" panose="02010600030101010101" pitchFamily="2" charset="-122"/>
            </a:endParaRPr>
          </a:p>
        </p:txBody>
      </p:sp>
    </p:spTree>
    <p:extLst>
      <p:ext uri="{BB962C8B-B14F-4D97-AF65-F5344CB8AC3E}">
        <p14:creationId xmlns:p14="http://schemas.microsoft.com/office/powerpoint/2010/main" val="317773506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Lst>
  <p:transition>
    <p:fade/>
  </p:transition>
  <p:timing>
    <p:tnLst>
      <p:par>
        <p:cTn id="1" dur="indefinite" restart="never" nodeType="tmRoot"/>
      </p:par>
    </p:tnLst>
  </p:timing>
  <p:hf hdr="0" ftr="0" dt="0"/>
  <p:txStyles>
    <p:titleStyle>
      <a:lvl1pPr algn="l" rtl="0" fontAlgn="base">
        <a:spcBef>
          <a:spcPct val="0"/>
        </a:spcBef>
        <a:spcAft>
          <a:spcPct val="0"/>
        </a:spcAft>
        <a:defRPr sz="2400" b="1" kern="1200">
          <a:solidFill>
            <a:schemeClr val="tx1"/>
          </a:solidFill>
          <a:latin typeface="+mj-lt"/>
          <a:ea typeface="+mj-ea"/>
          <a:cs typeface="+mj-cs"/>
          <a:sym typeface="Arial" panose="020B0604020202020204" pitchFamily="34" charset="0"/>
        </a:defRPr>
      </a:lvl1pPr>
      <a:lvl2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457178"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354"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532"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709"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p:titleStyle>
    <p:bodyStyle>
      <a:lvl1pPr marL="342882" indent="-342882"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1pPr>
      <a:lvl2pPr marL="742913" indent="-285737"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2pPr>
      <a:lvl3pPr marL="1142942" indent="-228589"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3pPr>
      <a:lvl4pPr marL="1600120" indent="-228589"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4pPr>
      <a:lvl5pPr marL="2057298" indent="-228589"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idx="4294967295"/>
          </p:nvPr>
        </p:nvSpPr>
        <p:spPr bwMode="auto">
          <a:xfrm>
            <a:off x="1116017" y="452976"/>
            <a:ext cx="6192837" cy="56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Arial" panose="020B0604020202020204" pitchFamily="34" charset="0"/>
              </a:rPr>
              <a:t>单击此处编辑母版标题样式</a:t>
            </a:r>
          </a:p>
        </p:txBody>
      </p:sp>
      <p:sp>
        <p:nvSpPr>
          <p:cNvPr id="1027" name="Rectangle 6">
            <a:hlinkClick r:id="rId16"/>
          </p:cNvPr>
          <p:cNvSpPr>
            <a:spLocks noChangeArrowheads="1"/>
          </p:cNvSpPr>
          <p:nvPr/>
        </p:nvSpPr>
        <p:spPr bwMode="auto">
          <a:xfrm>
            <a:off x="5" y="6364817"/>
            <a:ext cx="8748713" cy="31961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eaLnBrk="0" fontAlgn="base" hangingPunct="0">
              <a:spcBef>
                <a:spcPct val="20000"/>
              </a:spcBef>
              <a:spcAft>
                <a:spcPct val="0"/>
              </a:spcAft>
              <a:buClr>
                <a:srgbClr val="CC3300"/>
              </a:buClr>
              <a:buFont typeface="Wingdings" panose="05000000000000000000" pitchFamily="2" charset="2"/>
              <a:buNone/>
            </a:pPr>
            <a:r>
              <a:rPr lang="en-US" altLang="zh-CN" sz="1000" b="1">
                <a:solidFill>
                  <a:srgbClr val="808080"/>
                </a:solidFill>
                <a:ea typeface="宋体" panose="02010600030101010101" pitchFamily="2" charset="-122"/>
              </a:rPr>
              <a:t>www.2001bailang.com</a:t>
            </a:r>
          </a:p>
        </p:txBody>
      </p:sp>
      <p:sp>
        <p:nvSpPr>
          <p:cNvPr id="1028" name="Rectangle 7"/>
          <p:cNvSpPr>
            <a:spLocks noGrp="1" noChangeArrowheads="1"/>
          </p:cNvSpPr>
          <p:nvPr>
            <p:ph type="body" idx="1"/>
          </p:nvPr>
        </p:nvSpPr>
        <p:spPr bwMode="auto">
          <a:xfrm>
            <a:off x="466725" y="1604434"/>
            <a:ext cx="8229600" cy="432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dirty="0" smtClean="0">
                <a:sym typeface="Arial" panose="020B0604020202020204" pitchFamily="34" charset="0"/>
              </a:rPr>
              <a:t>单击此处编辑母版文本样式</a:t>
            </a:r>
          </a:p>
          <a:p>
            <a:pPr lvl="1"/>
            <a:r>
              <a:rPr lang="zh-CN" altLang="zh-CN" dirty="0" smtClean="0">
                <a:sym typeface="Arial" panose="020B0604020202020204" pitchFamily="34" charset="0"/>
              </a:rPr>
              <a:t>第二级</a:t>
            </a:r>
          </a:p>
          <a:p>
            <a:pPr lvl="2"/>
            <a:r>
              <a:rPr lang="zh-CN" altLang="zh-CN" dirty="0" smtClean="0">
                <a:sym typeface="Arial" panose="020B0604020202020204" pitchFamily="34" charset="0"/>
              </a:rPr>
              <a:t>第三级</a:t>
            </a:r>
          </a:p>
          <a:p>
            <a:pPr lvl="3"/>
            <a:r>
              <a:rPr lang="zh-CN" altLang="zh-CN" dirty="0" smtClean="0">
                <a:sym typeface="Arial" panose="020B0604020202020204" pitchFamily="34" charset="0"/>
              </a:rPr>
              <a:t>第四级</a:t>
            </a:r>
          </a:p>
          <a:p>
            <a:pPr lvl="4"/>
            <a:r>
              <a:rPr lang="zh-CN" altLang="zh-CN" dirty="0" smtClean="0">
                <a:sym typeface="Arial" panose="020B0604020202020204" pitchFamily="34" charset="0"/>
              </a:rPr>
              <a:t>第五级</a:t>
            </a:r>
          </a:p>
        </p:txBody>
      </p:sp>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buFont typeface="Arial" panose="020B0604020202020204" pitchFamily="34" charset="0"/>
              <a:buNone/>
            </a:pPr>
            <a:fld id="{D065990C-D54C-4FC3-B4C7-03BEB07D7E46}" type="slidenum">
              <a:rPr lang="zh-CN" altLang="en-US" smtClean="0">
                <a:solidFill>
                  <a:srgbClr val="000000">
                    <a:tint val="75000"/>
                  </a:srgbClr>
                </a:solidFill>
                <a:ea typeface="宋体" panose="02010600030101010101" pitchFamily="2" charset="-122"/>
              </a:rPr>
              <a:pPr eaLnBrk="0" fontAlgn="base" hangingPunct="0">
                <a:spcBef>
                  <a:spcPct val="0"/>
                </a:spcBef>
                <a:spcAft>
                  <a:spcPct val="0"/>
                </a:spcAft>
                <a:buFont typeface="Arial" panose="020B0604020202020204" pitchFamily="34" charset="0"/>
                <a:buNone/>
              </a:pPr>
              <a:t>‹#›</a:t>
            </a:fld>
            <a:endParaRPr lang="zh-CN" altLang="en-US" dirty="0">
              <a:solidFill>
                <a:srgbClr val="000000">
                  <a:tint val="75000"/>
                </a:srgbClr>
              </a:solidFill>
              <a:ea typeface="宋体" panose="02010600030101010101" pitchFamily="2" charset="-122"/>
            </a:endParaRPr>
          </a:p>
        </p:txBody>
      </p:sp>
    </p:spTree>
    <p:extLst>
      <p:ext uri="{BB962C8B-B14F-4D97-AF65-F5344CB8AC3E}">
        <p14:creationId xmlns:p14="http://schemas.microsoft.com/office/powerpoint/2010/main" val="3847305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transition>
    <p:fade/>
  </p:transition>
  <p:timing>
    <p:tnLst>
      <p:par>
        <p:cTn id="1" dur="indefinite" restart="never" nodeType="tmRoot"/>
      </p:par>
    </p:tnLst>
  </p:timing>
  <p:hf hdr="0" ftr="0" dt="0"/>
  <p:txStyles>
    <p:titleStyle>
      <a:lvl1pPr algn="l" rtl="0" fontAlgn="base">
        <a:spcBef>
          <a:spcPct val="0"/>
        </a:spcBef>
        <a:spcAft>
          <a:spcPct val="0"/>
        </a:spcAft>
        <a:defRPr sz="2400" b="1" kern="1200">
          <a:solidFill>
            <a:schemeClr val="tx1"/>
          </a:solidFill>
          <a:latin typeface="+mj-lt"/>
          <a:ea typeface="+mj-ea"/>
          <a:cs typeface="+mj-cs"/>
          <a:sym typeface="Arial" panose="020B0604020202020204" pitchFamily="34" charset="0"/>
        </a:defRPr>
      </a:lvl1pPr>
      <a:lvl2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457178"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354"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532"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709"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p:titleStyle>
    <p:bodyStyle>
      <a:lvl1pPr marL="342882" indent="-342882"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1pPr>
      <a:lvl2pPr marL="742913" indent="-285737"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2pPr>
      <a:lvl3pPr marL="1142942" indent="-228589"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3pPr>
      <a:lvl4pPr marL="1600120" indent="-228589"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4pPr>
      <a:lvl5pPr marL="2057298" indent="-228589"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idx="4294967295"/>
          </p:nvPr>
        </p:nvSpPr>
        <p:spPr bwMode="auto">
          <a:xfrm>
            <a:off x="1116017" y="452976"/>
            <a:ext cx="6192837" cy="56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Arial" panose="020B0604020202020204" pitchFamily="34" charset="0"/>
              </a:rPr>
              <a:t>单击此处编辑母版标题样式</a:t>
            </a:r>
          </a:p>
        </p:txBody>
      </p:sp>
      <p:sp>
        <p:nvSpPr>
          <p:cNvPr id="1027" name="Rectangle 6">
            <a:hlinkClick r:id="rId16"/>
          </p:cNvPr>
          <p:cNvSpPr>
            <a:spLocks noChangeArrowheads="1"/>
          </p:cNvSpPr>
          <p:nvPr/>
        </p:nvSpPr>
        <p:spPr bwMode="auto">
          <a:xfrm>
            <a:off x="5" y="6364817"/>
            <a:ext cx="8748713" cy="31961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eaLnBrk="0" fontAlgn="base" hangingPunct="0">
              <a:spcBef>
                <a:spcPct val="20000"/>
              </a:spcBef>
              <a:spcAft>
                <a:spcPct val="0"/>
              </a:spcAft>
              <a:buClr>
                <a:srgbClr val="CC3300"/>
              </a:buClr>
              <a:buFont typeface="Wingdings" panose="05000000000000000000" pitchFamily="2" charset="2"/>
              <a:buNone/>
            </a:pPr>
            <a:r>
              <a:rPr lang="en-US" altLang="zh-CN" sz="1000" b="1">
                <a:solidFill>
                  <a:srgbClr val="808080"/>
                </a:solidFill>
                <a:ea typeface="宋体" panose="02010600030101010101" pitchFamily="2" charset="-122"/>
              </a:rPr>
              <a:t>www.2001bailang.com</a:t>
            </a:r>
          </a:p>
        </p:txBody>
      </p:sp>
      <p:sp>
        <p:nvSpPr>
          <p:cNvPr id="1028" name="Rectangle 7"/>
          <p:cNvSpPr>
            <a:spLocks noGrp="1" noChangeArrowheads="1"/>
          </p:cNvSpPr>
          <p:nvPr>
            <p:ph type="body" idx="1"/>
          </p:nvPr>
        </p:nvSpPr>
        <p:spPr bwMode="auto">
          <a:xfrm>
            <a:off x="466725" y="1604434"/>
            <a:ext cx="8229600" cy="432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dirty="0" smtClean="0">
                <a:sym typeface="Arial" panose="020B0604020202020204" pitchFamily="34" charset="0"/>
              </a:rPr>
              <a:t>单击此处编辑母版文本样式</a:t>
            </a:r>
          </a:p>
          <a:p>
            <a:pPr lvl="1"/>
            <a:r>
              <a:rPr lang="zh-CN" altLang="zh-CN" dirty="0" smtClean="0">
                <a:sym typeface="Arial" panose="020B0604020202020204" pitchFamily="34" charset="0"/>
              </a:rPr>
              <a:t>第二级</a:t>
            </a:r>
          </a:p>
          <a:p>
            <a:pPr lvl="2"/>
            <a:r>
              <a:rPr lang="zh-CN" altLang="zh-CN" dirty="0" smtClean="0">
                <a:sym typeface="Arial" panose="020B0604020202020204" pitchFamily="34" charset="0"/>
              </a:rPr>
              <a:t>第三级</a:t>
            </a:r>
          </a:p>
          <a:p>
            <a:pPr lvl="3"/>
            <a:r>
              <a:rPr lang="zh-CN" altLang="zh-CN" dirty="0" smtClean="0">
                <a:sym typeface="Arial" panose="020B0604020202020204" pitchFamily="34" charset="0"/>
              </a:rPr>
              <a:t>第四级</a:t>
            </a:r>
          </a:p>
          <a:p>
            <a:pPr lvl="4"/>
            <a:r>
              <a:rPr lang="zh-CN" altLang="zh-CN" dirty="0" smtClean="0">
                <a:sym typeface="Arial" panose="020B0604020202020204" pitchFamily="34" charset="0"/>
              </a:rPr>
              <a:t>第五级</a:t>
            </a:r>
          </a:p>
        </p:txBody>
      </p:sp>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buFont typeface="Arial" panose="020B0604020202020204" pitchFamily="34" charset="0"/>
              <a:buNone/>
            </a:pPr>
            <a:fld id="{D065990C-D54C-4FC3-B4C7-03BEB07D7E46}" type="slidenum">
              <a:rPr lang="zh-CN" altLang="en-US" smtClean="0">
                <a:solidFill>
                  <a:srgbClr val="000000">
                    <a:tint val="75000"/>
                  </a:srgbClr>
                </a:solidFill>
                <a:ea typeface="宋体" panose="02010600030101010101" pitchFamily="2" charset="-122"/>
              </a:rPr>
              <a:pPr eaLnBrk="0" fontAlgn="base" hangingPunct="0">
                <a:spcBef>
                  <a:spcPct val="0"/>
                </a:spcBef>
                <a:spcAft>
                  <a:spcPct val="0"/>
                </a:spcAft>
                <a:buFont typeface="Arial" panose="020B0604020202020204" pitchFamily="34" charset="0"/>
                <a:buNone/>
              </a:pPr>
              <a:t>‹#›</a:t>
            </a:fld>
            <a:endParaRPr lang="zh-CN" altLang="en-US" dirty="0">
              <a:solidFill>
                <a:srgbClr val="000000">
                  <a:tint val="75000"/>
                </a:srgbClr>
              </a:solidFill>
              <a:ea typeface="宋体" panose="02010600030101010101" pitchFamily="2" charset="-122"/>
            </a:endParaRPr>
          </a:p>
        </p:txBody>
      </p:sp>
    </p:spTree>
    <p:extLst>
      <p:ext uri="{BB962C8B-B14F-4D97-AF65-F5344CB8AC3E}">
        <p14:creationId xmlns:p14="http://schemas.microsoft.com/office/powerpoint/2010/main" val="363302060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Lst>
  <p:transition>
    <p:fade/>
  </p:transition>
  <p:timing>
    <p:tnLst>
      <p:par>
        <p:cTn id="1" dur="indefinite" restart="never" nodeType="tmRoot"/>
      </p:par>
    </p:tnLst>
  </p:timing>
  <p:hf hdr="0" ftr="0" dt="0"/>
  <p:txStyles>
    <p:titleStyle>
      <a:lvl1pPr algn="l" rtl="0" fontAlgn="base">
        <a:spcBef>
          <a:spcPct val="0"/>
        </a:spcBef>
        <a:spcAft>
          <a:spcPct val="0"/>
        </a:spcAft>
        <a:defRPr sz="2400" b="1" kern="1200">
          <a:solidFill>
            <a:schemeClr val="tx1"/>
          </a:solidFill>
          <a:latin typeface="+mj-lt"/>
          <a:ea typeface="+mj-ea"/>
          <a:cs typeface="+mj-cs"/>
          <a:sym typeface="Arial" panose="020B0604020202020204" pitchFamily="34" charset="0"/>
        </a:defRPr>
      </a:lvl1pPr>
      <a:lvl2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457178"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354"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532"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709"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p:titleStyle>
    <p:bodyStyle>
      <a:lvl1pPr marL="342882" indent="-342882"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1pPr>
      <a:lvl2pPr marL="742913" indent="-285737"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2pPr>
      <a:lvl3pPr marL="1142942" indent="-228589"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3pPr>
      <a:lvl4pPr marL="1600120" indent="-228589"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4pPr>
      <a:lvl5pPr marL="2057298" indent="-228589"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idx="4294967295"/>
          </p:nvPr>
        </p:nvSpPr>
        <p:spPr bwMode="auto">
          <a:xfrm>
            <a:off x="1116017" y="452976"/>
            <a:ext cx="6192837" cy="56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Arial" panose="020B0604020202020204" pitchFamily="34" charset="0"/>
              </a:rPr>
              <a:t>单击此处编辑母版标题样式</a:t>
            </a:r>
          </a:p>
        </p:txBody>
      </p:sp>
      <p:sp>
        <p:nvSpPr>
          <p:cNvPr id="1027" name="Rectangle 6">
            <a:hlinkClick r:id="rId16"/>
          </p:cNvPr>
          <p:cNvSpPr>
            <a:spLocks noChangeArrowheads="1"/>
          </p:cNvSpPr>
          <p:nvPr/>
        </p:nvSpPr>
        <p:spPr bwMode="auto">
          <a:xfrm>
            <a:off x="5" y="6364817"/>
            <a:ext cx="8748713" cy="31961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eaLnBrk="0" fontAlgn="base" hangingPunct="0">
              <a:spcBef>
                <a:spcPct val="20000"/>
              </a:spcBef>
              <a:spcAft>
                <a:spcPct val="0"/>
              </a:spcAft>
              <a:buClr>
                <a:srgbClr val="CC3300"/>
              </a:buClr>
              <a:buFont typeface="Wingdings" panose="05000000000000000000" pitchFamily="2" charset="2"/>
              <a:buNone/>
            </a:pPr>
            <a:r>
              <a:rPr lang="en-US" altLang="zh-CN" sz="1000" b="1">
                <a:solidFill>
                  <a:srgbClr val="808080"/>
                </a:solidFill>
                <a:ea typeface="宋体" panose="02010600030101010101" pitchFamily="2" charset="-122"/>
              </a:rPr>
              <a:t>www.2001bailang.com</a:t>
            </a:r>
          </a:p>
        </p:txBody>
      </p:sp>
      <p:sp>
        <p:nvSpPr>
          <p:cNvPr id="1028" name="Rectangle 7"/>
          <p:cNvSpPr>
            <a:spLocks noGrp="1" noChangeArrowheads="1"/>
          </p:cNvSpPr>
          <p:nvPr>
            <p:ph type="body" idx="1"/>
          </p:nvPr>
        </p:nvSpPr>
        <p:spPr bwMode="auto">
          <a:xfrm>
            <a:off x="466725" y="1604434"/>
            <a:ext cx="8229600" cy="432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dirty="0" smtClean="0">
                <a:sym typeface="Arial" panose="020B0604020202020204" pitchFamily="34" charset="0"/>
              </a:rPr>
              <a:t>单击此处编辑母版文本样式</a:t>
            </a:r>
          </a:p>
          <a:p>
            <a:pPr lvl="1"/>
            <a:r>
              <a:rPr lang="zh-CN" altLang="zh-CN" dirty="0" smtClean="0">
                <a:sym typeface="Arial" panose="020B0604020202020204" pitchFamily="34" charset="0"/>
              </a:rPr>
              <a:t>第二级</a:t>
            </a:r>
          </a:p>
          <a:p>
            <a:pPr lvl="2"/>
            <a:r>
              <a:rPr lang="zh-CN" altLang="zh-CN" dirty="0" smtClean="0">
                <a:sym typeface="Arial" panose="020B0604020202020204" pitchFamily="34" charset="0"/>
              </a:rPr>
              <a:t>第三级</a:t>
            </a:r>
          </a:p>
          <a:p>
            <a:pPr lvl="3"/>
            <a:r>
              <a:rPr lang="zh-CN" altLang="zh-CN" dirty="0" smtClean="0">
                <a:sym typeface="Arial" panose="020B0604020202020204" pitchFamily="34" charset="0"/>
              </a:rPr>
              <a:t>第四级</a:t>
            </a:r>
          </a:p>
          <a:p>
            <a:pPr lvl="4"/>
            <a:r>
              <a:rPr lang="zh-CN" altLang="zh-CN" dirty="0" smtClean="0">
                <a:sym typeface="Arial" panose="020B0604020202020204" pitchFamily="34" charset="0"/>
              </a:rPr>
              <a:t>第五级</a:t>
            </a:r>
          </a:p>
        </p:txBody>
      </p:sp>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buFont typeface="Arial" panose="020B0604020202020204" pitchFamily="34" charset="0"/>
              <a:buNone/>
            </a:pPr>
            <a:fld id="{D065990C-D54C-4FC3-B4C7-03BEB07D7E46}" type="slidenum">
              <a:rPr lang="zh-CN" altLang="en-US" smtClean="0">
                <a:solidFill>
                  <a:srgbClr val="000000">
                    <a:tint val="75000"/>
                  </a:srgbClr>
                </a:solidFill>
                <a:ea typeface="宋体" panose="02010600030101010101" pitchFamily="2" charset="-122"/>
              </a:rPr>
              <a:pPr eaLnBrk="0" fontAlgn="base" hangingPunct="0">
                <a:spcBef>
                  <a:spcPct val="0"/>
                </a:spcBef>
                <a:spcAft>
                  <a:spcPct val="0"/>
                </a:spcAft>
                <a:buFont typeface="Arial" panose="020B0604020202020204" pitchFamily="34" charset="0"/>
                <a:buNone/>
              </a:pPr>
              <a:t>‹#›</a:t>
            </a:fld>
            <a:endParaRPr lang="zh-CN" altLang="en-US" dirty="0">
              <a:solidFill>
                <a:srgbClr val="000000">
                  <a:tint val="75000"/>
                </a:srgbClr>
              </a:solidFill>
              <a:ea typeface="宋体" panose="02010600030101010101" pitchFamily="2" charset="-122"/>
            </a:endParaRPr>
          </a:p>
        </p:txBody>
      </p:sp>
    </p:spTree>
    <p:extLst>
      <p:ext uri="{BB962C8B-B14F-4D97-AF65-F5344CB8AC3E}">
        <p14:creationId xmlns:p14="http://schemas.microsoft.com/office/powerpoint/2010/main" val="26301198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Lst>
  <p:transition>
    <p:fade/>
  </p:transition>
  <p:timing>
    <p:tnLst>
      <p:par>
        <p:cTn id="1" dur="indefinite" restart="never" nodeType="tmRoot"/>
      </p:par>
    </p:tnLst>
  </p:timing>
  <p:hf hdr="0" ftr="0" dt="0"/>
  <p:txStyles>
    <p:titleStyle>
      <a:lvl1pPr algn="l" rtl="0" fontAlgn="base">
        <a:spcBef>
          <a:spcPct val="0"/>
        </a:spcBef>
        <a:spcAft>
          <a:spcPct val="0"/>
        </a:spcAft>
        <a:defRPr sz="2400" b="1" kern="1200">
          <a:solidFill>
            <a:schemeClr val="tx1"/>
          </a:solidFill>
          <a:latin typeface="+mj-lt"/>
          <a:ea typeface="+mj-ea"/>
          <a:cs typeface="+mj-cs"/>
          <a:sym typeface="Arial" panose="020B0604020202020204" pitchFamily="34" charset="0"/>
        </a:defRPr>
      </a:lvl1pPr>
      <a:lvl2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457178"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354"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532"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709"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p:titleStyle>
    <p:bodyStyle>
      <a:lvl1pPr marL="342882" indent="-342882"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1pPr>
      <a:lvl2pPr marL="742913" indent="-285737"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2pPr>
      <a:lvl3pPr marL="1142942" indent="-228589"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3pPr>
      <a:lvl4pPr marL="1600120" indent="-228589"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4pPr>
      <a:lvl5pPr marL="2057298" indent="-228589"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6.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0.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1.xml"/></Relationships>
</file>

<file path=ppt/slides/_rels/slide141.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1.xml"/></Relationships>
</file>

<file path=ppt/slides/_rels/slide142.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1.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6.xml"/></Relationships>
</file>

<file path=ppt/slides/_rels/slide16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6.xml"/><Relationship Id="rId1" Type="http://schemas.openxmlformats.org/officeDocument/2006/relationships/vmlDrawing" Target="../drawings/vmlDrawing6.vml"/><Relationship Id="rId4" Type="http://schemas.openxmlformats.org/officeDocument/2006/relationships/image" Target="../media/image44.wmf"/></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1.xml"/><Relationship Id="rId1" Type="http://schemas.openxmlformats.org/officeDocument/2006/relationships/vmlDrawing" Target="../drawings/vmlDrawing7.vml"/><Relationship Id="rId5" Type="http://schemas.openxmlformats.org/officeDocument/2006/relationships/image" Target="../media/image45.emf"/><Relationship Id="rId4" Type="http://schemas.openxmlformats.org/officeDocument/2006/relationships/oleObject" Target="../embeddings/Microsoft_Word_97_-_2003___4.doc"/></Relationships>
</file>

<file path=ppt/slides/_rels/slide1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6.xml"/><Relationship Id="rId1" Type="http://schemas.openxmlformats.org/officeDocument/2006/relationships/vmlDrawing" Target="../drawings/vmlDrawing8.vml"/><Relationship Id="rId4" Type="http://schemas.openxmlformats.org/officeDocument/2006/relationships/image" Target="../media/image46.wmf"/></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1.xml"/></Relationships>
</file>

<file path=ppt/slides/_rels/slide18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1.xml"/><Relationship Id="rId5" Type="http://schemas.openxmlformats.org/officeDocument/2006/relationships/image" Target="../media/image51.jpeg"/><Relationship Id="rId4" Type="http://schemas.openxmlformats.org/officeDocument/2006/relationships/image" Target="../media/image50.jpeg"/></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1.xml"/></Relationships>
</file>

<file path=ppt/slides/_rels/slide19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5.xml.rels><?xml version="1.0" encoding="UTF-8" standalone="yes"?>
<Relationships xmlns="http://schemas.openxmlformats.org/package/2006/relationships"><Relationship Id="rId3" Type="http://schemas.openxmlformats.org/officeDocument/2006/relationships/hyperlink" Target="&#30475;&#26495;/VideoJoiner130514171731.avi" TargetMode="External"/><Relationship Id="rId2" Type="http://schemas.openxmlformats.org/officeDocument/2006/relationships/image" Target="../media/image54.png"/><Relationship Id="rId1" Type="http://schemas.openxmlformats.org/officeDocument/2006/relationships/slideLayout" Target="../slideLayouts/slideLayout2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7.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21.xml"/></Relationships>
</file>

<file path=ppt/slides/_rels/slide198.xml.rels><?xml version="1.0" encoding="UTF-8" standalone="yes"?>
<Relationships xmlns="http://schemas.openxmlformats.org/package/2006/relationships"><Relationship Id="rId3" Type="http://schemas.openxmlformats.org/officeDocument/2006/relationships/hyperlink" Target="http://www.china-peixun.com/" TargetMode="External"/><Relationship Id="rId2" Type="http://schemas.openxmlformats.org/officeDocument/2006/relationships/image" Target="../media/image56.jpeg"/><Relationship Id="rId1" Type="http://schemas.openxmlformats.org/officeDocument/2006/relationships/slideLayout" Target="../slideLayouts/slideLayout20.xml"/><Relationship Id="rId5" Type="http://schemas.openxmlformats.org/officeDocument/2006/relationships/hyperlink" Target="http://e.weibo.com/zhongpei123" TargetMode="External"/><Relationship Id="rId4" Type="http://schemas.openxmlformats.org/officeDocument/2006/relationships/hyperlink" Target="http://www.zhongpei123.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1.xml"/><Relationship Id="rId1" Type="http://schemas.openxmlformats.org/officeDocument/2006/relationships/vmlDrawing" Target="../drawings/vmlDrawing1.vml"/><Relationship Id="rId5" Type="http://schemas.openxmlformats.org/officeDocument/2006/relationships/image" Target="../media/image27.emf"/><Relationship Id="rId4" Type="http://schemas.openxmlformats.org/officeDocument/2006/relationships/oleObject" Target="../embeddings/Microsoft_Excel_97-2003____1.xls"/></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1.xml"/><Relationship Id="rId1" Type="http://schemas.openxmlformats.org/officeDocument/2006/relationships/vmlDrawing" Target="../drawings/vmlDrawing2.vml"/><Relationship Id="rId5" Type="http://schemas.openxmlformats.org/officeDocument/2006/relationships/image" Target="../media/image28.emf"/><Relationship Id="rId4" Type="http://schemas.openxmlformats.org/officeDocument/2006/relationships/oleObject" Target="../embeddings/Microsoft_Excel_97-2003____2.xls"/></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1.xml"/><Relationship Id="rId1" Type="http://schemas.openxmlformats.org/officeDocument/2006/relationships/vmlDrawing" Target="../drawings/vmlDrawing3.vml"/><Relationship Id="rId5" Type="http://schemas.openxmlformats.org/officeDocument/2006/relationships/image" Target="../media/image29.emf"/><Relationship Id="rId4" Type="http://schemas.openxmlformats.org/officeDocument/2006/relationships/oleObject" Target="../embeddings/Microsoft_Excel_97-2003____3.xls"/></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1.xml"/><Relationship Id="rId1" Type="http://schemas.openxmlformats.org/officeDocument/2006/relationships/vmlDrawing" Target="../drawings/vmlDrawing4.v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1.xml"/><Relationship Id="rId1" Type="http://schemas.openxmlformats.org/officeDocument/2006/relationships/vmlDrawing" Target="../drawings/vmlDrawing5.vml"/><Relationship Id="rId4" Type="http://schemas.openxmlformats.org/officeDocument/2006/relationships/image" Target="../media/image32.w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10"/>
          <p:cNvSpPr>
            <a:spLocks noChangeArrowheads="1"/>
          </p:cNvSpPr>
          <p:nvPr/>
        </p:nvSpPr>
        <p:spPr bwMode="auto">
          <a:xfrm>
            <a:off x="1908178" y="3213106"/>
            <a:ext cx="2947988" cy="59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0" fontAlgn="base" hangingPunct="0">
              <a:lnSpc>
                <a:spcPct val="130000"/>
              </a:lnSpc>
              <a:spcBef>
                <a:spcPct val="0"/>
              </a:spcBef>
              <a:spcAft>
                <a:spcPct val="0"/>
              </a:spcAft>
              <a:buFont typeface="Arial" panose="020B0604020202020204" pitchFamily="34" charset="0"/>
              <a:buNone/>
            </a:pPr>
            <a:r>
              <a:rPr lang="en-US" altLang="zh-CN" sz="1400">
                <a:solidFill>
                  <a:srgbClr val="FFFFFF"/>
                </a:solidFill>
                <a:latin typeface="微软雅黑" panose="020B0503020204020204" pitchFamily="34" charset="-122"/>
                <a:sym typeface="微软雅黑" panose="020B0503020204020204" pitchFamily="34" charset="-122"/>
              </a:rPr>
              <a:t>——</a:t>
            </a:r>
            <a:r>
              <a:rPr lang="zh-CN" altLang="en-US" sz="1400">
                <a:solidFill>
                  <a:srgbClr val="FFFFFF"/>
                </a:solidFill>
                <a:latin typeface="微软雅黑" panose="020B0503020204020204" pitchFamily="34" charset="-122"/>
                <a:sym typeface="微软雅黑" panose="020B0503020204020204" pitchFamily="34" charset="-122"/>
              </a:rPr>
              <a:t>营销总监</a:t>
            </a:r>
            <a:endParaRPr lang="en-US" altLang="zh-CN" sz="2800">
              <a:solidFill>
                <a:srgbClr val="FFFFFF"/>
              </a:solidFill>
              <a:latin typeface="华文行楷" panose="02010800040101010101" pitchFamily="2" charset="-122"/>
              <a:ea typeface="华文行楷" panose="02010800040101010101" pitchFamily="2" charset="-122"/>
              <a:sym typeface="华文行楷" panose="02010800040101010101" pitchFamily="2" charset="-122"/>
            </a:endParaRPr>
          </a:p>
        </p:txBody>
      </p:sp>
      <p:sp>
        <p:nvSpPr>
          <p:cNvPr id="4099" name="TextBox 4"/>
          <p:cNvSpPr>
            <a:spLocks noChangeArrowheads="1"/>
          </p:cNvSpPr>
          <p:nvPr/>
        </p:nvSpPr>
        <p:spPr bwMode="auto">
          <a:xfrm>
            <a:off x="3205163" y="1485907"/>
            <a:ext cx="59039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buFont typeface="Arial" panose="020B0604020202020204" pitchFamily="34" charset="0"/>
              <a:buNone/>
            </a:pPr>
            <a:r>
              <a:rPr lang="zh-CN" altLang="en-US" sz="3600" b="1" dirty="0">
                <a:solidFill>
                  <a:srgbClr val="BF1E2D"/>
                </a:solidFill>
                <a:latin typeface="华文行楷" panose="02010800040101010101" pitchFamily="2" charset="-122"/>
                <a:sym typeface="华文行楷" panose="02010800040101010101" pitchFamily="2" charset="-122"/>
              </a:rPr>
              <a:t>生产计划与物料控制</a:t>
            </a:r>
          </a:p>
        </p:txBody>
      </p:sp>
      <p:sp>
        <p:nvSpPr>
          <p:cNvPr id="4100" name="Text Box 4"/>
          <p:cNvSpPr txBox="1">
            <a:spLocks noChangeArrowheads="1"/>
          </p:cNvSpPr>
          <p:nvPr/>
        </p:nvSpPr>
        <p:spPr bwMode="auto">
          <a:xfrm>
            <a:off x="3516319" y="2916239"/>
            <a:ext cx="37925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buFont typeface="Arial" panose="020B0604020202020204" pitchFamily="34" charset="0"/>
              <a:buNone/>
            </a:pPr>
            <a:endParaRPr lang="zh-CN" altLang="zh-CN">
              <a:solidFill>
                <a:srgbClr val="000000"/>
              </a:solidFill>
              <a:ea typeface="宋体" panose="02010600030101010101" pitchFamily="2" charset="-122"/>
            </a:endParaRPr>
          </a:p>
        </p:txBody>
      </p:sp>
      <p:sp>
        <p:nvSpPr>
          <p:cNvPr id="2" name="灯片编号占位符 1"/>
          <p:cNvSpPr>
            <a:spLocks noGrp="1"/>
          </p:cNvSpPr>
          <p:nvPr>
            <p:ph type="sldNum" sz="quarter" idx="4"/>
          </p:nvPr>
        </p:nvSpPr>
        <p:spPr/>
        <p:txBody>
          <a:bodyPr/>
          <a:lstStyle/>
          <a:p>
            <a:fld id="{D065990C-D54C-4FC3-B4C7-03BEB07D7E46}" type="slidenum">
              <a:rPr lang="zh-CN" altLang="en-US" smtClean="0">
                <a:solidFill>
                  <a:srgbClr val="000000">
                    <a:tint val="75000"/>
                  </a:srgbClr>
                </a:solidFill>
              </a:rPr>
              <a:pPr/>
              <a:t>1</a:t>
            </a:fld>
            <a:endParaRPr lang="zh-CN" altLang="en-US">
              <a:solidFill>
                <a:srgbClr val="000000">
                  <a:tint val="75000"/>
                </a:srgbClr>
              </a:solidFill>
            </a:endParaRPr>
          </a:p>
        </p:txBody>
      </p:sp>
    </p:spTree>
    <p:extLst>
      <p:ext uri="{BB962C8B-B14F-4D97-AF65-F5344CB8AC3E}">
        <p14:creationId xmlns:p14="http://schemas.microsoft.com/office/powerpoint/2010/main" val="96058562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18305" y="354579"/>
            <a:ext cx="6726439" cy="585065"/>
          </a:xfrm>
        </p:spPr>
        <p:txBody>
          <a:bodyPr>
            <a:normAutofit/>
          </a:bodyPr>
          <a:lstStyle/>
          <a:p>
            <a:pPr algn="ctr" fontAlgn="auto">
              <a:spcAft>
                <a:spcPts val="0"/>
              </a:spcAft>
              <a:defRPr/>
            </a:pPr>
            <a:r>
              <a:rPr lang="zh-CN" altLang="en-US" sz="3200" dirty="0">
                <a:solidFill>
                  <a:srgbClr val="FF0000"/>
                </a:solidFill>
              </a:rPr>
              <a:t>企业的分类</a:t>
            </a:r>
          </a:p>
        </p:txBody>
      </p:sp>
      <p:sp>
        <p:nvSpPr>
          <p:cNvPr id="16" name="灯片编号占位符 15"/>
          <p:cNvSpPr>
            <a:spLocks noGrp="1"/>
          </p:cNvSpPr>
          <p:nvPr>
            <p:ph type="sldNum" sz="quarter" idx="4"/>
          </p:nvPr>
        </p:nvSpPr>
        <p:spPr/>
        <p:txBody>
          <a:bodyPr/>
          <a:lstStyle/>
          <a:p>
            <a:fld id="{8BA16DCC-C50E-4AD5-94C9-747C0058B3E1}" type="slidenum">
              <a:rPr lang="zh-CN" altLang="en-US" smtClean="0"/>
              <a:pPr/>
              <a:t>10</a:t>
            </a:fld>
            <a:endParaRPr lang="zh-CN" altLang="en-US"/>
          </a:p>
        </p:txBody>
      </p:sp>
      <p:sp>
        <p:nvSpPr>
          <p:cNvPr id="12291" name="Line 4"/>
          <p:cNvSpPr>
            <a:spLocks noChangeShapeType="1"/>
          </p:cNvSpPr>
          <p:nvPr/>
        </p:nvSpPr>
        <p:spPr bwMode="auto">
          <a:xfrm>
            <a:off x="5934075" y="4362089"/>
            <a:ext cx="0" cy="0"/>
          </a:xfrm>
          <a:prstGeom prst="line">
            <a:avLst/>
          </a:prstGeom>
          <a:noFill/>
          <a:ln w="12700">
            <a:solidFill>
              <a:schemeClr val="tx2"/>
            </a:solidFill>
            <a:round/>
            <a:headEnd/>
            <a:tailEnd type="triangle" w="med" len="med"/>
          </a:ln>
        </p:spPr>
        <p:txBody>
          <a:bodyPr lIns="82059" tIns="41029" rIns="82059" bIns="41029">
            <a:spAutoFit/>
          </a:bodyPr>
          <a:lstStyle/>
          <a:p>
            <a:endParaRPr lang="zh-CN" altLang="en-US"/>
          </a:p>
        </p:txBody>
      </p:sp>
      <p:sp>
        <p:nvSpPr>
          <p:cNvPr id="6" name="AutoShape 5"/>
          <p:cNvSpPr>
            <a:spLocks noChangeArrowheads="1"/>
          </p:cNvSpPr>
          <p:nvPr/>
        </p:nvSpPr>
        <p:spPr bwMode="auto">
          <a:xfrm>
            <a:off x="1042993" y="3794985"/>
            <a:ext cx="433387" cy="1375521"/>
          </a:xfrm>
          <a:prstGeom prst="flowChartProcess">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lIns="82059" tIns="41029" rIns="82059" bIns="41029" anchor="ctr">
            <a:spAutoFit/>
          </a:bodyPr>
          <a:lstStyle/>
          <a:p>
            <a:pPr algn="ctr" defTabSz="820718">
              <a:spcBef>
                <a:spcPct val="50000"/>
              </a:spcBef>
              <a:defRPr/>
            </a:pPr>
            <a:r>
              <a:rPr lang="zh-CN" altLang="en-US" sz="2800">
                <a:latin typeface="ITCCenturyBookT" pitchFamily="2" charset="0"/>
              </a:rPr>
              <a:t>制造业</a:t>
            </a:r>
          </a:p>
        </p:txBody>
      </p:sp>
      <p:sp>
        <p:nvSpPr>
          <p:cNvPr id="8" name="AutoShape 7"/>
          <p:cNvSpPr>
            <a:spLocks noChangeArrowheads="1"/>
          </p:cNvSpPr>
          <p:nvPr/>
        </p:nvSpPr>
        <p:spPr bwMode="auto">
          <a:xfrm>
            <a:off x="1692278" y="2786108"/>
            <a:ext cx="1223963" cy="821523"/>
          </a:xfrm>
          <a:prstGeom prst="flowChartProcess">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lIns="82059" tIns="41029" rIns="82059" bIns="41029" anchor="ctr">
            <a:spAutoFit/>
          </a:bodyPr>
          <a:lstStyle/>
          <a:p>
            <a:pPr algn="ctr" defTabSz="820718">
              <a:spcBef>
                <a:spcPct val="50000"/>
              </a:spcBef>
              <a:defRPr/>
            </a:pPr>
            <a:r>
              <a:rPr lang="zh-CN" altLang="en-US" sz="2400" dirty="0">
                <a:latin typeface="ITCCenturyBookT" pitchFamily="2" charset="0"/>
              </a:rPr>
              <a:t>流程型制造业</a:t>
            </a:r>
          </a:p>
        </p:txBody>
      </p:sp>
      <p:sp>
        <p:nvSpPr>
          <p:cNvPr id="9" name="AutoShape 8"/>
          <p:cNvSpPr>
            <a:spLocks noChangeArrowheads="1"/>
          </p:cNvSpPr>
          <p:nvPr/>
        </p:nvSpPr>
        <p:spPr bwMode="auto">
          <a:xfrm>
            <a:off x="1692278" y="5391055"/>
            <a:ext cx="1223963" cy="821523"/>
          </a:xfrm>
          <a:prstGeom prst="flowChartProcess">
            <a:avLst/>
          </a:prstGeom>
          <a:solidFill>
            <a:schemeClr val="bg1">
              <a:lumMod val="75000"/>
            </a:schemeClr>
          </a:solidFill>
          <a:ln w="12700">
            <a:solidFill>
              <a:schemeClr val="tx1"/>
            </a:solidFill>
            <a:miter lim="800000"/>
            <a:headEnd/>
            <a:tailEnd/>
          </a:ln>
          <a:effectLst>
            <a:outerShdw dist="107763" dir="2700000" algn="ctr" rotWithShape="0">
              <a:schemeClr val="bg2">
                <a:alpha val="50000"/>
              </a:schemeClr>
            </a:outerShdw>
          </a:effectLst>
        </p:spPr>
        <p:txBody>
          <a:bodyPr lIns="82059" tIns="41029" rIns="82059" bIns="41029" anchor="ctr">
            <a:spAutoFit/>
          </a:bodyPr>
          <a:lstStyle/>
          <a:p>
            <a:pPr algn="ctr" defTabSz="820718">
              <a:spcBef>
                <a:spcPct val="50000"/>
              </a:spcBef>
              <a:defRPr/>
            </a:pPr>
            <a:r>
              <a:rPr lang="zh-CN" altLang="en-US" sz="2400">
                <a:latin typeface="ITCCenturyBookT" pitchFamily="2" charset="0"/>
              </a:rPr>
              <a:t>离散型制造业</a:t>
            </a:r>
          </a:p>
        </p:txBody>
      </p:sp>
      <p:sp>
        <p:nvSpPr>
          <p:cNvPr id="10" name="AutoShape 9"/>
          <p:cNvSpPr>
            <a:spLocks noChangeArrowheads="1"/>
          </p:cNvSpPr>
          <p:nvPr/>
        </p:nvSpPr>
        <p:spPr bwMode="auto">
          <a:xfrm>
            <a:off x="3059117" y="1799910"/>
            <a:ext cx="1152525" cy="698412"/>
          </a:xfrm>
          <a:prstGeom prst="flowChartProcess">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lIns="82059" tIns="41029" rIns="82059" bIns="41029" anchor="ctr">
            <a:spAutoFit/>
          </a:bodyPr>
          <a:lstStyle/>
          <a:p>
            <a:pPr algn="ctr" defTabSz="820718">
              <a:spcBef>
                <a:spcPct val="50000"/>
              </a:spcBef>
              <a:defRPr/>
            </a:pPr>
            <a:r>
              <a:rPr lang="zh-CN" altLang="en-US" sz="2000">
                <a:latin typeface="ITCCenturyBookT" pitchFamily="2" charset="0"/>
              </a:rPr>
              <a:t>全流程制造业</a:t>
            </a:r>
          </a:p>
        </p:txBody>
      </p:sp>
      <p:sp>
        <p:nvSpPr>
          <p:cNvPr id="11" name="AutoShape 10"/>
          <p:cNvSpPr>
            <a:spLocks noChangeArrowheads="1"/>
          </p:cNvSpPr>
          <p:nvPr/>
        </p:nvSpPr>
        <p:spPr bwMode="auto">
          <a:xfrm>
            <a:off x="3059117" y="3866835"/>
            <a:ext cx="1152525" cy="698412"/>
          </a:xfrm>
          <a:prstGeom prst="flowChartProcess">
            <a:avLst/>
          </a:prstGeom>
          <a:solidFill>
            <a:schemeClr val="accent2"/>
          </a:solidFill>
          <a:ln w="12700" algn="ctr">
            <a:solidFill>
              <a:schemeClr val="tx1"/>
            </a:solidFill>
            <a:miter lim="800000"/>
            <a:headEnd/>
            <a:tailEnd/>
          </a:ln>
          <a:effectLst>
            <a:outerShdw dist="107763" dir="2700000" algn="ctr" rotWithShape="0">
              <a:schemeClr val="bg2">
                <a:alpha val="50000"/>
              </a:schemeClr>
            </a:outerShdw>
          </a:effectLst>
        </p:spPr>
        <p:txBody>
          <a:bodyPr lIns="82059" tIns="41029" rIns="82059" bIns="41029" anchor="ctr">
            <a:spAutoFit/>
          </a:bodyPr>
          <a:lstStyle/>
          <a:p>
            <a:pPr algn="ctr" defTabSz="820718">
              <a:spcBef>
                <a:spcPct val="50000"/>
              </a:spcBef>
              <a:defRPr/>
            </a:pPr>
            <a:r>
              <a:rPr lang="zh-CN" altLang="en-US" sz="2000">
                <a:latin typeface="ITCCenturyBookT" pitchFamily="2" charset="0"/>
              </a:rPr>
              <a:t>半流程制造业</a:t>
            </a:r>
          </a:p>
        </p:txBody>
      </p:sp>
      <p:sp>
        <p:nvSpPr>
          <p:cNvPr id="14" name="AutoShape 13"/>
          <p:cNvSpPr>
            <a:spLocks noChangeArrowheads="1"/>
          </p:cNvSpPr>
          <p:nvPr/>
        </p:nvSpPr>
        <p:spPr bwMode="auto">
          <a:xfrm>
            <a:off x="3059114" y="5423688"/>
            <a:ext cx="2736851" cy="390636"/>
          </a:xfrm>
          <a:prstGeom prst="flowChartProcess">
            <a:avLst/>
          </a:prstGeom>
          <a:solidFill>
            <a:schemeClr val="bg1">
              <a:lumMod val="75000"/>
            </a:schemeClr>
          </a:solidFill>
          <a:ln w="12700" algn="ctr">
            <a:solidFill>
              <a:schemeClr val="tx1"/>
            </a:solidFill>
            <a:miter lim="800000"/>
            <a:headEnd/>
            <a:tailEnd/>
          </a:ln>
          <a:effectLst>
            <a:outerShdw dist="107763" dir="2700000" algn="ctr" rotWithShape="0">
              <a:schemeClr val="bg2">
                <a:alpha val="50000"/>
              </a:schemeClr>
            </a:outerShdw>
          </a:effectLst>
        </p:spPr>
        <p:txBody>
          <a:bodyPr lIns="82059" tIns="41029" rIns="82059" bIns="41029" anchor="ctr">
            <a:spAutoFit/>
          </a:bodyPr>
          <a:lstStyle/>
          <a:p>
            <a:pPr algn="ctr" defTabSz="820718">
              <a:spcBef>
                <a:spcPct val="50000"/>
              </a:spcBef>
              <a:defRPr/>
            </a:pPr>
            <a:r>
              <a:rPr lang="zh-CN" altLang="en-US" sz="2000">
                <a:latin typeface="ITCCenturyBookT" pitchFamily="2" charset="0"/>
              </a:rPr>
              <a:t>装配型制造业</a:t>
            </a:r>
          </a:p>
        </p:txBody>
      </p:sp>
      <p:sp>
        <p:nvSpPr>
          <p:cNvPr id="15" name="AutoShape 14"/>
          <p:cNvSpPr>
            <a:spLocks noChangeArrowheads="1"/>
          </p:cNvSpPr>
          <p:nvPr/>
        </p:nvSpPr>
        <p:spPr bwMode="auto">
          <a:xfrm>
            <a:off x="3059114" y="5895422"/>
            <a:ext cx="2736851" cy="390636"/>
          </a:xfrm>
          <a:prstGeom prst="flowChartProcess">
            <a:avLst/>
          </a:prstGeom>
          <a:solidFill>
            <a:schemeClr val="bg1">
              <a:lumMod val="75000"/>
            </a:schemeClr>
          </a:solidFill>
          <a:ln w="12700" algn="ctr">
            <a:solidFill>
              <a:schemeClr val="tx1"/>
            </a:solidFill>
            <a:miter lim="800000"/>
            <a:headEnd/>
            <a:tailEnd/>
          </a:ln>
          <a:effectLst>
            <a:outerShdw dist="107763" dir="2700000" algn="ctr" rotWithShape="0">
              <a:schemeClr val="bg2">
                <a:alpha val="50000"/>
              </a:schemeClr>
            </a:outerShdw>
          </a:effectLst>
        </p:spPr>
        <p:txBody>
          <a:bodyPr lIns="82059" tIns="41029" rIns="82059" bIns="41029" anchor="ctr">
            <a:spAutoFit/>
          </a:bodyPr>
          <a:lstStyle/>
          <a:p>
            <a:pPr algn="ctr" defTabSz="820718">
              <a:spcBef>
                <a:spcPct val="50000"/>
              </a:spcBef>
              <a:defRPr/>
            </a:pPr>
            <a:r>
              <a:rPr lang="zh-CN" altLang="en-US" sz="2000">
                <a:latin typeface="ITCCenturyBookT" pitchFamily="2" charset="0"/>
              </a:rPr>
              <a:t>机加型制造业</a:t>
            </a:r>
          </a:p>
        </p:txBody>
      </p:sp>
      <p:sp>
        <p:nvSpPr>
          <p:cNvPr id="12299" name="AutoShape 15"/>
          <p:cNvSpPr>
            <a:spLocks noChangeArrowheads="1"/>
          </p:cNvSpPr>
          <p:nvPr/>
        </p:nvSpPr>
        <p:spPr bwMode="auto">
          <a:xfrm>
            <a:off x="4284668" y="1318762"/>
            <a:ext cx="4651375" cy="1784532"/>
          </a:xfrm>
          <a:prstGeom prst="flowChartDocument">
            <a:avLst/>
          </a:prstGeom>
          <a:solidFill>
            <a:srgbClr val="92D050"/>
          </a:solidFill>
          <a:ln w="12700">
            <a:solidFill>
              <a:schemeClr val="accent2"/>
            </a:solidFill>
            <a:miter lim="800000"/>
            <a:headEnd/>
            <a:tailEnd/>
          </a:ln>
        </p:spPr>
        <p:txBody>
          <a:bodyPr lIns="82059" tIns="41029" rIns="82059" bIns="41029" anchor="ctr">
            <a:spAutoFit/>
          </a:bodyPr>
          <a:lstStyle/>
          <a:p>
            <a:pPr defTabSz="820718">
              <a:spcBef>
                <a:spcPct val="50000"/>
              </a:spcBef>
            </a:pPr>
            <a:r>
              <a:rPr lang="zh-CN" altLang="en-US" sz="1600" dirty="0">
                <a:latin typeface="宋体" pitchFamily="2" charset="-122"/>
              </a:rPr>
              <a:t>特点：</a:t>
            </a:r>
            <a:r>
              <a:rPr lang="en-US" altLang="zh-CN" sz="1600" dirty="0">
                <a:latin typeface="宋体" pitchFamily="2" charset="-122"/>
              </a:rPr>
              <a:t>1</a:t>
            </a:r>
            <a:r>
              <a:rPr lang="zh-CN" altLang="en-US" sz="1600" dirty="0">
                <a:latin typeface="宋体" pitchFamily="2" charset="-122"/>
              </a:rPr>
              <a:t>）产品从投入到产出是在同一个管道或设备里流动；</a:t>
            </a:r>
            <a:r>
              <a:rPr lang="en-US" altLang="zh-CN" sz="1600" dirty="0">
                <a:latin typeface="宋体" pitchFamily="2" charset="-122"/>
              </a:rPr>
              <a:t>2</a:t>
            </a:r>
            <a:r>
              <a:rPr lang="zh-CN" altLang="en-US" sz="1600" dirty="0">
                <a:latin typeface="宋体" pitchFamily="2" charset="-122"/>
              </a:rPr>
              <a:t>）在生产过程中不存在转出和转入的现象；</a:t>
            </a:r>
            <a:r>
              <a:rPr lang="en-US" altLang="zh-CN" sz="1600" dirty="0">
                <a:latin typeface="宋体" pitchFamily="2" charset="-122"/>
              </a:rPr>
              <a:t>3</a:t>
            </a:r>
            <a:r>
              <a:rPr lang="zh-CN" altLang="en-US" sz="1600" dirty="0">
                <a:latin typeface="宋体" pitchFamily="2" charset="-122"/>
              </a:rPr>
              <a:t>）产品从管道（设备）中流出后不需加工就是成品；</a:t>
            </a:r>
            <a:r>
              <a:rPr lang="en-US" altLang="zh-CN" sz="1600" dirty="0">
                <a:latin typeface="宋体" pitchFamily="2" charset="-122"/>
              </a:rPr>
              <a:t>4</a:t>
            </a:r>
            <a:r>
              <a:rPr lang="zh-CN" altLang="en-US" sz="1600" dirty="0">
                <a:latin typeface="宋体" pitchFamily="2" charset="-122"/>
              </a:rPr>
              <a:t>）产品产生物理或化学变化；</a:t>
            </a:r>
          </a:p>
          <a:p>
            <a:pPr defTabSz="820718">
              <a:spcBef>
                <a:spcPct val="50000"/>
              </a:spcBef>
            </a:pPr>
            <a:r>
              <a:rPr lang="zh-CN" altLang="en-US" sz="1600" dirty="0">
                <a:latin typeface="宋体" pitchFamily="2" charset="-122"/>
              </a:rPr>
              <a:t>典型企业：化工企业，制药企业等</a:t>
            </a:r>
          </a:p>
        </p:txBody>
      </p:sp>
      <p:sp>
        <p:nvSpPr>
          <p:cNvPr id="12300" name="AutoShape 16"/>
          <p:cNvSpPr>
            <a:spLocks noChangeArrowheads="1"/>
          </p:cNvSpPr>
          <p:nvPr/>
        </p:nvSpPr>
        <p:spPr bwMode="auto">
          <a:xfrm>
            <a:off x="4284668" y="3288374"/>
            <a:ext cx="4651375" cy="2090284"/>
          </a:xfrm>
          <a:prstGeom prst="flowChartDocument">
            <a:avLst/>
          </a:prstGeom>
          <a:solidFill>
            <a:srgbClr val="92D050"/>
          </a:solidFill>
          <a:ln w="12700">
            <a:solidFill>
              <a:schemeClr val="accent2"/>
            </a:solidFill>
            <a:miter lim="800000"/>
            <a:headEnd/>
            <a:tailEnd/>
          </a:ln>
        </p:spPr>
        <p:txBody>
          <a:bodyPr lIns="82059" tIns="41029" rIns="82059" bIns="41029" anchor="ctr">
            <a:spAutoFit/>
          </a:bodyPr>
          <a:lstStyle/>
          <a:p>
            <a:pPr defTabSz="820718">
              <a:spcBef>
                <a:spcPct val="50000"/>
              </a:spcBef>
            </a:pPr>
            <a:r>
              <a:rPr lang="zh-CN" altLang="en-US" sz="1600" dirty="0">
                <a:latin typeface="ITCCenturyBookT"/>
              </a:rPr>
              <a:t>特点：</a:t>
            </a:r>
            <a:r>
              <a:rPr lang="en-US" altLang="zh-CN" sz="1600" dirty="0">
                <a:latin typeface="ITCCenturyBookT"/>
              </a:rPr>
              <a:t>1</a:t>
            </a:r>
            <a:r>
              <a:rPr lang="zh-CN" altLang="en-US" sz="1600" dirty="0">
                <a:latin typeface="ITCCenturyBookT"/>
              </a:rPr>
              <a:t>）产品类似于流程型行业，但在产品进入管道（设备</a:t>
            </a:r>
            <a:r>
              <a:rPr lang="en-US" altLang="zh-CN" sz="1600" dirty="0">
                <a:latin typeface="ITCCenturyBookT"/>
              </a:rPr>
              <a:t>)</a:t>
            </a:r>
            <a:r>
              <a:rPr lang="zh-CN" altLang="en-US" sz="1600" dirty="0">
                <a:latin typeface="ITCCenturyBookT"/>
              </a:rPr>
              <a:t>或流出管道（设备）后需要进行加工或制造；</a:t>
            </a:r>
            <a:r>
              <a:rPr lang="en-US" altLang="zh-CN" sz="1600" dirty="0">
                <a:latin typeface="ITCCenturyBookT"/>
              </a:rPr>
              <a:t>2</a:t>
            </a:r>
            <a:r>
              <a:rPr lang="zh-CN" altLang="en-US" sz="1600" dirty="0">
                <a:latin typeface="ITCCenturyBookT"/>
              </a:rPr>
              <a:t>）在生产过程中存在转出和转入的现象；</a:t>
            </a:r>
            <a:r>
              <a:rPr lang="en-US" altLang="zh-CN" sz="1600" dirty="0">
                <a:latin typeface="ITCCenturyBookT"/>
              </a:rPr>
              <a:t>3</a:t>
            </a:r>
            <a:r>
              <a:rPr lang="zh-CN" altLang="en-US" sz="1600" dirty="0">
                <a:latin typeface="ITCCenturyBookT"/>
              </a:rPr>
              <a:t>）产品从管道（设备）中流出后不完全是成品；</a:t>
            </a:r>
            <a:r>
              <a:rPr lang="en-US" altLang="zh-CN" sz="1600" dirty="0">
                <a:latin typeface="ITCCenturyBookT"/>
              </a:rPr>
              <a:t>4</a:t>
            </a:r>
            <a:r>
              <a:rPr lang="zh-CN" altLang="en-US" sz="1600" dirty="0">
                <a:latin typeface="ITCCenturyBookT"/>
              </a:rPr>
              <a:t>）产品产生物理或化学变化；</a:t>
            </a:r>
          </a:p>
          <a:p>
            <a:pPr defTabSz="820718">
              <a:spcBef>
                <a:spcPct val="50000"/>
              </a:spcBef>
            </a:pPr>
            <a:r>
              <a:rPr lang="zh-CN" altLang="en-US" sz="1600" dirty="0">
                <a:latin typeface="ITCCenturyBookT"/>
              </a:rPr>
              <a:t>典型企业： 造纸企业等</a:t>
            </a:r>
          </a:p>
        </p:txBody>
      </p:sp>
      <p:sp>
        <p:nvSpPr>
          <p:cNvPr id="20" name="左中括号 19"/>
          <p:cNvSpPr/>
          <p:nvPr/>
        </p:nvSpPr>
        <p:spPr>
          <a:xfrm>
            <a:off x="2987676" y="5500179"/>
            <a:ext cx="71439" cy="719137"/>
          </a:xfrm>
          <a:prstGeom prst="leftBracket">
            <a:avLst/>
          </a:prstGeom>
          <a:solidFill>
            <a:schemeClr val="bg1">
              <a:lumMod val="75000"/>
            </a:schemeClr>
          </a:solidFill>
          <a:ln w="285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21" name="左中括号 20"/>
          <p:cNvSpPr/>
          <p:nvPr/>
        </p:nvSpPr>
        <p:spPr>
          <a:xfrm>
            <a:off x="2987676" y="2138003"/>
            <a:ext cx="71439" cy="2089151"/>
          </a:xfrm>
          <a:prstGeom prst="leftBracket">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22" name="左中括号 21"/>
          <p:cNvSpPr/>
          <p:nvPr/>
        </p:nvSpPr>
        <p:spPr>
          <a:xfrm>
            <a:off x="1547815" y="3219097"/>
            <a:ext cx="144463" cy="2663825"/>
          </a:xfrm>
          <a:prstGeom prst="leftBracket">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linds(horizont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2299"/>
                                        </p:tgtEl>
                                        <p:attrNameLst>
                                          <p:attrName>style.visibility</p:attrName>
                                        </p:attrNameLst>
                                      </p:cBhvr>
                                      <p:to>
                                        <p:strVal val="visible"/>
                                      </p:to>
                                    </p:set>
                                    <p:animEffect transition="in" filter="blinds(horizontal)">
                                      <p:cBhvr>
                                        <p:cTn id="34" dur="500"/>
                                        <p:tgtEl>
                                          <p:spTgt spid="1229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2300"/>
                                        </p:tgtEl>
                                        <p:attrNameLst>
                                          <p:attrName>style.visibility</p:attrName>
                                        </p:attrNameLst>
                                      </p:cBhvr>
                                      <p:to>
                                        <p:strVal val="visible"/>
                                      </p:to>
                                    </p:set>
                                    <p:animEffect transition="in" filter="blinds(horizontal)">
                                      <p:cBhvr>
                                        <p:cTn id="39" dur="500"/>
                                        <p:tgtEl>
                                          <p:spTgt spid="12300"/>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linds(horizontal)">
                                      <p:cBhvr>
                                        <p:cTn id="44" dur="500"/>
                                        <p:tgtEl>
                                          <p:spTgt spid="14"/>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linds(horizontal)">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4" grpId="0" animBg="1"/>
      <p:bldP spid="15" grpId="0" animBg="1"/>
      <p:bldP spid="12299" grpId="0" animBg="1"/>
      <p:bldP spid="12300" grpId="0" animBg="1"/>
      <p:bldP spid="20" grpId="0" animBg="1"/>
      <p:bldP spid="21" grpId="0" animBg="1"/>
      <p:bldP spid="22"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66725" y="332656"/>
            <a:ext cx="8232531" cy="576064"/>
          </a:xfrm>
        </p:spPr>
        <p:txBody>
          <a:bodyPr/>
          <a:lstStyle/>
          <a:p>
            <a:pPr algn="ctr"/>
            <a:r>
              <a:rPr lang="zh-CN" altLang="en-US" sz="3200" dirty="0" smtClean="0">
                <a:solidFill>
                  <a:srgbClr val="FF0000"/>
                </a:solidFill>
              </a:rPr>
              <a:t>生产作业计划的重要性</a:t>
            </a:r>
            <a:endParaRPr lang="zh-CN" altLang="en-US" sz="3200" dirty="0">
              <a:solidFill>
                <a:srgbClr val="FF0000"/>
              </a:solidFill>
            </a:endParaRPr>
          </a:p>
        </p:txBody>
      </p:sp>
      <p:sp>
        <p:nvSpPr>
          <p:cNvPr id="898051" name="Rectangle 3"/>
          <p:cNvSpPr>
            <a:spLocks noGrp="1" noChangeArrowheads="1"/>
          </p:cNvSpPr>
          <p:nvPr>
            <p:ph idx="1"/>
          </p:nvPr>
        </p:nvSpPr>
        <p:spPr>
          <a:ln/>
        </p:spPr>
        <p:txBody>
          <a:bodyPr/>
          <a:lstStyle/>
          <a:p>
            <a:pPr>
              <a:lnSpc>
                <a:spcPct val="150000"/>
              </a:lnSpc>
              <a:buFont typeface="Wingdings" panose="05000000000000000000" pitchFamily="2" charset="2"/>
              <a:buChar char="Ø"/>
            </a:pPr>
            <a:r>
              <a:rPr lang="zh-CN" altLang="en-US" sz="2800" dirty="0"/>
              <a:t>生产作业计划追求的目标</a:t>
            </a:r>
          </a:p>
          <a:p>
            <a:pPr lvl="1">
              <a:lnSpc>
                <a:spcPct val="150000"/>
              </a:lnSpc>
            </a:pPr>
            <a:r>
              <a:rPr lang="zh-CN" altLang="en-US" sz="2400" dirty="0"/>
              <a:t>缩短生产周期</a:t>
            </a:r>
          </a:p>
          <a:p>
            <a:pPr lvl="1">
              <a:lnSpc>
                <a:spcPct val="150000"/>
              </a:lnSpc>
            </a:pPr>
            <a:r>
              <a:rPr lang="zh-CN" altLang="en-US" sz="2400" dirty="0"/>
              <a:t>减少在制品</a:t>
            </a:r>
          </a:p>
          <a:p>
            <a:pPr lvl="1">
              <a:lnSpc>
                <a:spcPct val="150000"/>
              </a:lnSpc>
            </a:pPr>
            <a:r>
              <a:rPr lang="zh-CN" altLang="en-US" sz="2400" dirty="0"/>
              <a:t>作业的稳定及效率的提升</a:t>
            </a:r>
          </a:p>
          <a:p>
            <a:pPr lvl="1">
              <a:lnSpc>
                <a:spcPct val="150000"/>
              </a:lnSpc>
            </a:pPr>
            <a:r>
              <a:rPr lang="zh-CN" altLang="en-US" sz="2400" dirty="0"/>
              <a:t>对最终产品组合装配的同步化</a:t>
            </a:r>
          </a:p>
        </p:txBody>
      </p:sp>
      <p:sp>
        <p:nvSpPr>
          <p:cNvPr id="5" name="灯片编号占位符 5"/>
          <p:cNvSpPr>
            <a:spLocks noGrp="1"/>
          </p:cNvSpPr>
          <p:nvPr>
            <p:ph type="sldNum" sz="quarter" idx="4"/>
          </p:nvPr>
        </p:nvSpPr>
        <p:spPr/>
        <p:txBody>
          <a:bodyPr/>
          <a:lstStyle/>
          <a:p>
            <a:fld id="{278DC4F1-B5FF-4BF4-A334-80BB6AB3EB38}" type="slidenum">
              <a:rPr lang="zh-CN" altLang="en-US"/>
              <a:pPr/>
              <a:t>100</a:t>
            </a:fld>
            <a:endParaRPr lang="zh-CN" altLang="en-US" dirty="0"/>
          </a:p>
        </p:txBody>
      </p:sp>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9" name="Rectangle 3"/>
          <p:cNvSpPr>
            <a:spLocks noChangeArrowheads="1"/>
          </p:cNvSpPr>
          <p:nvPr/>
        </p:nvSpPr>
        <p:spPr bwMode="auto">
          <a:xfrm>
            <a:off x="395536" y="1484784"/>
            <a:ext cx="8305800" cy="533400"/>
          </a:xfrm>
          <a:prstGeom prst="rect">
            <a:avLst/>
          </a:prstGeom>
          <a:gradFill rotWithShape="0">
            <a:gsLst>
              <a:gs pos="0">
                <a:srgbClr val="CC0000"/>
              </a:gs>
              <a:gs pos="50000">
                <a:srgbClr val="FFFF00"/>
              </a:gs>
              <a:gs pos="100000">
                <a:srgbClr val="CC0000"/>
              </a:gs>
            </a:gsLst>
            <a:lin ang="5400000" scaled="1"/>
          </a:gradFill>
          <a:ln w="9525">
            <a:solidFill>
              <a:schemeClr val="tx1"/>
            </a:solidFill>
            <a:miter lim="800000"/>
            <a:headEnd/>
            <a:tailEnd/>
          </a:ln>
          <a:effectLst/>
        </p:spPr>
        <p:txBody>
          <a:bodyPr wrap="none" anchor="ctr"/>
          <a:lstStyle/>
          <a:p>
            <a:r>
              <a:rPr lang="zh-CN" altLang="en-US" sz="2800" b="1" dirty="0">
                <a:latin typeface="微软雅黑" pitchFamily="34" charset="-122"/>
                <a:ea typeface="微软雅黑" pitchFamily="34" charset="-122"/>
              </a:rPr>
              <a:t>生产作业计划架构</a:t>
            </a:r>
          </a:p>
        </p:txBody>
      </p:sp>
      <p:sp>
        <p:nvSpPr>
          <p:cNvPr id="889860" name="Rectangle 4"/>
          <p:cNvSpPr>
            <a:spLocks noChangeArrowheads="1"/>
          </p:cNvSpPr>
          <p:nvPr/>
        </p:nvSpPr>
        <p:spPr bwMode="auto">
          <a:xfrm>
            <a:off x="700336" y="2551584"/>
            <a:ext cx="1524000" cy="457200"/>
          </a:xfrm>
          <a:prstGeom prst="rect">
            <a:avLst/>
          </a:prstGeom>
          <a:gradFill rotWithShape="0">
            <a:gsLst>
              <a:gs pos="0">
                <a:srgbClr val="00CC00"/>
              </a:gs>
              <a:gs pos="50000">
                <a:srgbClr val="FFFFFF"/>
              </a:gs>
              <a:gs pos="100000">
                <a:srgbClr val="00CC00"/>
              </a:gs>
            </a:gsLst>
            <a:lin ang="5400000" scaled="1"/>
          </a:gradFill>
          <a:ln w="9525">
            <a:noFill/>
            <a:miter lim="800000"/>
            <a:headEnd/>
            <a:tailEnd/>
          </a:ln>
          <a:effectLst/>
        </p:spPr>
        <p:txBody>
          <a:bodyPr wrap="none" anchor="ctr"/>
          <a:lstStyle/>
          <a:p>
            <a:r>
              <a:rPr lang="zh-CN" altLang="en-US" sz="2400" b="1">
                <a:latin typeface="微软雅黑" pitchFamily="34" charset="-122"/>
                <a:ea typeface="微软雅黑" pitchFamily="34" charset="-122"/>
              </a:rPr>
              <a:t>目的计划</a:t>
            </a:r>
          </a:p>
        </p:txBody>
      </p:sp>
      <p:sp>
        <p:nvSpPr>
          <p:cNvPr id="889861" name="Rectangle 5"/>
          <p:cNvSpPr>
            <a:spLocks noChangeArrowheads="1"/>
          </p:cNvSpPr>
          <p:nvPr/>
        </p:nvSpPr>
        <p:spPr bwMode="auto">
          <a:xfrm>
            <a:off x="5196136" y="2551584"/>
            <a:ext cx="1524000" cy="457200"/>
          </a:xfrm>
          <a:prstGeom prst="rect">
            <a:avLst/>
          </a:prstGeom>
          <a:gradFill rotWithShape="0">
            <a:gsLst>
              <a:gs pos="0">
                <a:srgbClr val="00CC00"/>
              </a:gs>
              <a:gs pos="50000">
                <a:srgbClr val="FFFFFF"/>
              </a:gs>
              <a:gs pos="100000">
                <a:srgbClr val="00CC00"/>
              </a:gs>
            </a:gsLst>
            <a:lin ang="5400000" scaled="1"/>
          </a:gradFill>
          <a:ln w="9525">
            <a:noFill/>
            <a:miter lim="800000"/>
            <a:headEnd/>
            <a:tailEnd/>
          </a:ln>
          <a:effectLst/>
        </p:spPr>
        <p:txBody>
          <a:bodyPr wrap="none" anchor="ctr"/>
          <a:lstStyle/>
          <a:p>
            <a:r>
              <a:rPr lang="zh-CN" altLang="en-US" sz="2400" b="1">
                <a:latin typeface="微软雅黑" pitchFamily="34" charset="-122"/>
                <a:ea typeface="微软雅黑" pitchFamily="34" charset="-122"/>
              </a:rPr>
              <a:t>手段计划</a:t>
            </a:r>
          </a:p>
        </p:txBody>
      </p:sp>
      <p:sp>
        <p:nvSpPr>
          <p:cNvPr id="889862" name="Rectangle 6"/>
          <p:cNvSpPr>
            <a:spLocks noChangeArrowheads="1"/>
          </p:cNvSpPr>
          <p:nvPr/>
        </p:nvSpPr>
        <p:spPr bwMode="auto">
          <a:xfrm>
            <a:off x="1081336" y="3313584"/>
            <a:ext cx="1524000" cy="457200"/>
          </a:xfrm>
          <a:prstGeom prst="rect">
            <a:avLst/>
          </a:prstGeom>
          <a:solidFill>
            <a:srgbClr val="FF99CC"/>
          </a:solidFill>
          <a:ln w="9525">
            <a:noFill/>
            <a:miter lim="800000"/>
            <a:headEnd/>
            <a:tailEnd/>
          </a:ln>
          <a:effectLst/>
        </p:spPr>
        <p:txBody>
          <a:bodyPr wrap="none" anchor="ctr"/>
          <a:lstStyle/>
          <a:p>
            <a:r>
              <a:rPr lang="zh-CN" altLang="en-US" sz="1600" b="1">
                <a:latin typeface="微软雅黑" pitchFamily="34" charset="-122"/>
                <a:ea typeface="微软雅黑" pitchFamily="34" charset="-122"/>
              </a:rPr>
              <a:t>数量计划</a:t>
            </a:r>
          </a:p>
        </p:txBody>
      </p:sp>
      <p:sp>
        <p:nvSpPr>
          <p:cNvPr id="889863" name="Rectangle 7"/>
          <p:cNvSpPr>
            <a:spLocks noChangeArrowheads="1"/>
          </p:cNvSpPr>
          <p:nvPr/>
        </p:nvSpPr>
        <p:spPr bwMode="auto">
          <a:xfrm>
            <a:off x="1081336" y="4075584"/>
            <a:ext cx="1524000" cy="457200"/>
          </a:xfrm>
          <a:prstGeom prst="rect">
            <a:avLst/>
          </a:prstGeom>
          <a:solidFill>
            <a:srgbClr val="FF99CC"/>
          </a:solidFill>
          <a:ln w="9525">
            <a:noFill/>
            <a:miter lim="800000"/>
            <a:headEnd/>
            <a:tailEnd/>
          </a:ln>
          <a:effectLst/>
        </p:spPr>
        <p:txBody>
          <a:bodyPr wrap="none" anchor="ctr"/>
          <a:lstStyle/>
          <a:p>
            <a:r>
              <a:rPr lang="zh-CN" altLang="en-US" sz="1600" b="1">
                <a:latin typeface="微软雅黑" pitchFamily="34" charset="-122"/>
                <a:ea typeface="微软雅黑" pitchFamily="34" charset="-122"/>
              </a:rPr>
              <a:t>日期计划</a:t>
            </a:r>
          </a:p>
        </p:txBody>
      </p:sp>
      <p:sp>
        <p:nvSpPr>
          <p:cNvPr id="889864" name="Rectangle 8"/>
          <p:cNvSpPr>
            <a:spLocks noChangeArrowheads="1"/>
          </p:cNvSpPr>
          <p:nvPr/>
        </p:nvSpPr>
        <p:spPr bwMode="auto">
          <a:xfrm>
            <a:off x="1081336" y="4837584"/>
            <a:ext cx="1524000" cy="457200"/>
          </a:xfrm>
          <a:prstGeom prst="rect">
            <a:avLst/>
          </a:prstGeom>
          <a:solidFill>
            <a:srgbClr val="FF99CC"/>
          </a:solidFill>
          <a:ln w="9525">
            <a:noFill/>
            <a:miter lim="800000"/>
            <a:headEnd/>
            <a:tailEnd/>
          </a:ln>
          <a:effectLst/>
        </p:spPr>
        <p:txBody>
          <a:bodyPr wrap="none" anchor="ctr"/>
          <a:lstStyle/>
          <a:p>
            <a:r>
              <a:rPr lang="zh-CN" altLang="en-US" sz="1600" b="1" dirty="0">
                <a:latin typeface="微软雅黑" pitchFamily="34" charset="-122"/>
                <a:ea typeface="微软雅黑" pitchFamily="34" charset="-122"/>
              </a:rPr>
              <a:t>顺序计划</a:t>
            </a:r>
          </a:p>
        </p:txBody>
      </p:sp>
      <p:sp>
        <p:nvSpPr>
          <p:cNvPr id="889865" name="Rectangle 9"/>
          <p:cNvSpPr>
            <a:spLocks noChangeArrowheads="1"/>
          </p:cNvSpPr>
          <p:nvPr/>
        </p:nvSpPr>
        <p:spPr bwMode="auto">
          <a:xfrm>
            <a:off x="1081336" y="5599584"/>
            <a:ext cx="1524000" cy="457200"/>
          </a:xfrm>
          <a:prstGeom prst="rect">
            <a:avLst/>
          </a:prstGeom>
          <a:solidFill>
            <a:srgbClr val="FF99CC"/>
          </a:solidFill>
          <a:ln w="9525">
            <a:noFill/>
            <a:miter lim="800000"/>
            <a:headEnd/>
            <a:tailEnd/>
          </a:ln>
          <a:effectLst/>
        </p:spPr>
        <p:txBody>
          <a:bodyPr wrap="none" anchor="ctr"/>
          <a:lstStyle/>
          <a:p>
            <a:r>
              <a:rPr lang="zh-CN" altLang="en-US" sz="1600" b="1">
                <a:latin typeface="微软雅黑" pitchFamily="34" charset="-122"/>
                <a:ea typeface="微软雅黑" pitchFamily="34" charset="-122"/>
              </a:rPr>
              <a:t>品质计划</a:t>
            </a:r>
          </a:p>
        </p:txBody>
      </p:sp>
      <p:sp>
        <p:nvSpPr>
          <p:cNvPr id="889866" name="Rectangle 10"/>
          <p:cNvSpPr>
            <a:spLocks noChangeArrowheads="1"/>
          </p:cNvSpPr>
          <p:nvPr/>
        </p:nvSpPr>
        <p:spPr bwMode="auto">
          <a:xfrm>
            <a:off x="5272336" y="3389784"/>
            <a:ext cx="1524000" cy="457200"/>
          </a:xfrm>
          <a:prstGeom prst="rect">
            <a:avLst/>
          </a:prstGeom>
          <a:solidFill>
            <a:srgbClr val="FF99CC"/>
          </a:solidFill>
          <a:ln w="9525">
            <a:noFill/>
            <a:miter lim="800000"/>
            <a:headEnd/>
            <a:tailEnd/>
          </a:ln>
          <a:effectLst/>
        </p:spPr>
        <p:txBody>
          <a:bodyPr wrap="none" anchor="ctr"/>
          <a:lstStyle/>
          <a:p>
            <a:r>
              <a:rPr lang="zh-CN" altLang="en-US" sz="1600" b="1">
                <a:latin typeface="微软雅黑" pitchFamily="34" charset="-122"/>
                <a:ea typeface="微软雅黑" pitchFamily="34" charset="-122"/>
              </a:rPr>
              <a:t>对象计划</a:t>
            </a:r>
          </a:p>
        </p:txBody>
      </p:sp>
      <p:sp>
        <p:nvSpPr>
          <p:cNvPr id="889867" name="Rectangle 11"/>
          <p:cNvSpPr>
            <a:spLocks noChangeArrowheads="1"/>
          </p:cNvSpPr>
          <p:nvPr/>
        </p:nvSpPr>
        <p:spPr bwMode="auto">
          <a:xfrm>
            <a:off x="5272336" y="4456584"/>
            <a:ext cx="1524000" cy="457200"/>
          </a:xfrm>
          <a:prstGeom prst="rect">
            <a:avLst/>
          </a:prstGeom>
          <a:solidFill>
            <a:srgbClr val="FF99CC"/>
          </a:solidFill>
          <a:ln w="9525">
            <a:noFill/>
            <a:miter lim="800000"/>
            <a:headEnd/>
            <a:tailEnd/>
          </a:ln>
          <a:effectLst/>
        </p:spPr>
        <p:txBody>
          <a:bodyPr wrap="none" anchor="ctr"/>
          <a:lstStyle/>
          <a:p>
            <a:r>
              <a:rPr lang="zh-CN" altLang="en-US" sz="1600" b="1">
                <a:latin typeface="微软雅黑" pitchFamily="34" charset="-122"/>
                <a:ea typeface="微软雅黑" pitchFamily="34" charset="-122"/>
              </a:rPr>
              <a:t>主体计划</a:t>
            </a:r>
          </a:p>
        </p:txBody>
      </p:sp>
      <p:sp>
        <p:nvSpPr>
          <p:cNvPr id="889868" name="Rectangle 12"/>
          <p:cNvSpPr>
            <a:spLocks noChangeArrowheads="1"/>
          </p:cNvSpPr>
          <p:nvPr/>
        </p:nvSpPr>
        <p:spPr bwMode="auto">
          <a:xfrm>
            <a:off x="5272336" y="5599584"/>
            <a:ext cx="1524000" cy="457200"/>
          </a:xfrm>
          <a:prstGeom prst="rect">
            <a:avLst/>
          </a:prstGeom>
          <a:solidFill>
            <a:srgbClr val="FF99CC"/>
          </a:solidFill>
          <a:ln w="9525">
            <a:noFill/>
            <a:miter lim="800000"/>
            <a:headEnd/>
            <a:tailEnd/>
          </a:ln>
          <a:effectLst/>
        </p:spPr>
        <p:txBody>
          <a:bodyPr wrap="none" anchor="ctr"/>
          <a:lstStyle/>
          <a:p>
            <a:r>
              <a:rPr lang="zh-CN" altLang="en-US" sz="1600" b="1">
                <a:latin typeface="微软雅黑" pitchFamily="34" charset="-122"/>
                <a:ea typeface="微软雅黑" pitchFamily="34" charset="-122"/>
              </a:rPr>
              <a:t>方法计划</a:t>
            </a:r>
          </a:p>
        </p:txBody>
      </p:sp>
      <p:sp>
        <p:nvSpPr>
          <p:cNvPr id="889869" name="Rectangle 13"/>
          <p:cNvSpPr>
            <a:spLocks noChangeArrowheads="1"/>
          </p:cNvSpPr>
          <p:nvPr/>
        </p:nvSpPr>
        <p:spPr bwMode="auto">
          <a:xfrm>
            <a:off x="3062536" y="3694584"/>
            <a:ext cx="1676400" cy="457200"/>
          </a:xfrm>
          <a:prstGeom prst="rect">
            <a:avLst/>
          </a:prstGeom>
          <a:solidFill>
            <a:schemeClr val="folHlink"/>
          </a:solidFill>
          <a:ln w="38100">
            <a:noFill/>
            <a:miter lim="800000"/>
            <a:headEnd/>
            <a:tailEnd type="none" w="med" len="lg"/>
          </a:ln>
          <a:effectLst/>
        </p:spPr>
        <p:txBody>
          <a:bodyPr wrap="none" anchor="ctr"/>
          <a:lstStyle/>
          <a:p>
            <a:r>
              <a:rPr lang="zh-CN" altLang="en-US" sz="1600" b="1">
                <a:solidFill>
                  <a:srgbClr val="FFFF00"/>
                </a:solidFill>
                <a:latin typeface="微软雅黑" pitchFamily="34" charset="-122"/>
                <a:ea typeface="微软雅黑" pitchFamily="34" charset="-122"/>
              </a:rPr>
              <a:t>(生产管理)</a:t>
            </a:r>
            <a:endParaRPr lang="zh-CN" altLang="en-US" sz="1600">
              <a:solidFill>
                <a:srgbClr val="FFFF00"/>
              </a:solidFill>
              <a:latin typeface="微软雅黑" pitchFamily="34" charset="-122"/>
              <a:ea typeface="微软雅黑" pitchFamily="34" charset="-122"/>
            </a:endParaRPr>
          </a:p>
        </p:txBody>
      </p:sp>
      <p:cxnSp>
        <p:nvCxnSpPr>
          <p:cNvPr id="889870" name="AutoShape 14"/>
          <p:cNvCxnSpPr>
            <a:cxnSpLocks noChangeShapeType="1"/>
            <a:stCxn id="889862" idx="3"/>
            <a:endCxn id="889869" idx="1"/>
          </p:cNvCxnSpPr>
          <p:nvPr/>
        </p:nvCxnSpPr>
        <p:spPr bwMode="auto">
          <a:xfrm>
            <a:off x="2605336" y="3542184"/>
            <a:ext cx="457200" cy="381000"/>
          </a:xfrm>
          <a:prstGeom prst="bentConnector3">
            <a:avLst>
              <a:gd name="adj1" fmla="val 50000"/>
            </a:avLst>
          </a:prstGeom>
          <a:noFill/>
          <a:ln w="38100">
            <a:solidFill>
              <a:schemeClr val="accent1"/>
            </a:solidFill>
            <a:miter lim="800000"/>
            <a:headEnd/>
            <a:tailEnd type="none" w="med" len="lg"/>
          </a:ln>
          <a:effectLst/>
        </p:spPr>
      </p:cxnSp>
      <p:cxnSp>
        <p:nvCxnSpPr>
          <p:cNvPr id="889871" name="AutoShape 15"/>
          <p:cNvCxnSpPr>
            <a:cxnSpLocks noChangeShapeType="1"/>
            <a:stCxn id="889863" idx="3"/>
            <a:endCxn id="889869" idx="1"/>
          </p:cNvCxnSpPr>
          <p:nvPr/>
        </p:nvCxnSpPr>
        <p:spPr bwMode="auto">
          <a:xfrm flipV="1">
            <a:off x="2605336" y="3923184"/>
            <a:ext cx="457200" cy="381000"/>
          </a:xfrm>
          <a:prstGeom prst="bentConnector3">
            <a:avLst>
              <a:gd name="adj1" fmla="val 50000"/>
            </a:avLst>
          </a:prstGeom>
          <a:noFill/>
          <a:ln w="38100">
            <a:solidFill>
              <a:schemeClr val="accent1"/>
            </a:solidFill>
            <a:miter lim="800000"/>
            <a:headEnd/>
            <a:tailEnd type="none" w="med" len="lg"/>
          </a:ln>
          <a:effectLst/>
        </p:spPr>
      </p:cxnSp>
      <p:cxnSp>
        <p:nvCxnSpPr>
          <p:cNvPr id="889872" name="AutoShape 16"/>
          <p:cNvCxnSpPr>
            <a:cxnSpLocks noChangeShapeType="1"/>
            <a:stCxn id="889865" idx="3"/>
            <a:endCxn id="889875" idx="1"/>
          </p:cNvCxnSpPr>
          <p:nvPr/>
        </p:nvCxnSpPr>
        <p:spPr bwMode="auto">
          <a:xfrm>
            <a:off x="2605336" y="5828184"/>
            <a:ext cx="457200" cy="0"/>
          </a:xfrm>
          <a:prstGeom prst="straightConnector1">
            <a:avLst/>
          </a:prstGeom>
          <a:noFill/>
          <a:ln w="38100">
            <a:solidFill>
              <a:schemeClr val="accent1"/>
            </a:solidFill>
            <a:round/>
            <a:headEnd/>
            <a:tailEnd type="none" w="med" len="lg"/>
          </a:ln>
          <a:effectLst/>
        </p:spPr>
      </p:cxnSp>
      <p:cxnSp>
        <p:nvCxnSpPr>
          <p:cNvPr id="889873" name="AutoShape 17"/>
          <p:cNvCxnSpPr>
            <a:cxnSpLocks noChangeShapeType="1"/>
            <a:stCxn id="889864" idx="3"/>
            <a:endCxn id="889874" idx="1"/>
          </p:cNvCxnSpPr>
          <p:nvPr/>
        </p:nvCxnSpPr>
        <p:spPr bwMode="auto">
          <a:xfrm>
            <a:off x="2605336" y="5066184"/>
            <a:ext cx="457200" cy="0"/>
          </a:xfrm>
          <a:prstGeom prst="straightConnector1">
            <a:avLst/>
          </a:prstGeom>
          <a:noFill/>
          <a:ln w="38100">
            <a:solidFill>
              <a:schemeClr val="accent1"/>
            </a:solidFill>
            <a:round/>
            <a:headEnd/>
            <a:tailEnd type="none" w="med" len="lg"/>
          </a:ln>
          <a:effectLst/>
        </p:spPr>
      </p:cxnSp>
      <p:sp>
        <p:nvSpPr>
          <p:cNvPr id="889874" name="Rectangle 18"/>
          <p:cNvSpPr>
            <a:spLocks noChangeArrowheads="1"/>
          </p:cNvSpPr>
          <p:nvPr/>
        </p:nvSpPr>
        <p:spPr bwMode="auto">
          <a:xfrm>
            <a:off x="3062536" y="4837584"/>
            <a:ext cx="1676400" cy="457200"/>
          </a:xfrm>
          <a:prstGeom prst="rect">
            <a:avLst/>
          </a:prstGeom>
          <a:solidFill>
            <a:schemeClr val="folHlink"/>
          </a:solidFill>
          <a:ln w="38100">
            <a:noFill/>
            <a:miter lim="800000"/>
            <a:headEnd/>
            <a:tailEnd type="none" w="med" len="lg"/>
          </a:ln>
          <a:effectLst/>
        </p:spPr>
        <p:txBody>
          <a:bodyPr wrap="none" anchor="ctr"/>
          <a:lstStyle/>
          <a:p>
            <a:r>
              <a:rPr lang="zh-CN" altLang="en-US" sz="1600" b="1" dirty="0">
                <a:solidFill>
                  <a:srgbClr val="FFFF00"/>
                </a:solidFill>
                <a:latin typeface="微软雅黑" pitchFamily="34" charset="-122"/>
                <a:ea typeface="微软雅黑" pitchFamily="34" charset="-122"/>
              </a:rPr>
              <a:t>(进度管理)</a:t>
            </a:r>
          </a:p>
        </p:txBody>
      </p:sp>
      <p:sp>
        <p:nvSpPr>
          <p:cNvPr id="889875" name="Rectangle 19"/>
          <p:cNvSpPr>
            <a:spLocks noChangeArrowheads="1"/>
          </p:cNvSpPr>
          <p:nvPr/>
        </p:nvSpPr>
        <p:spPr bwMode="auto">
          <a:xfrm>
            <a:off x="3062536" y="5599584"/>
            <a:ext cx="1676400" cy="457200"/>
          </a:xfrm>
          <a:prstGeom prst="rect">
            <a:avLst/>
          </a:prstGeom>
          <a:solidFill>
            <a:schemeClr val="folHlink"/>
          </a:solidFill>
          <a:ln w="38100">
            <a:noFill/>
            <a:miter lim="800000"/>
            <a:headEnd/>
            <a:tailEnd type="none" w="med" len="lg"/>
          </a:ln>
          <a:effectLst/>
        </p:spPr>
        <p:txBody>
          <a:bodyPr wrap="none" anchor="ctr"/>
          <a:lstStyle/>
          <a:p>
            <a:r>
              <a:rPr lang="zh-CN" altLang="en-US" sz="1600" b="1">
                <a:solidFill>
                  <a:srgbClr val="FFFF00"/>
                </a:solidFill>
                <a:latin typeface="微软雅黑" pitchFamily="34" charset="-122"/>
                <a:ea typeface="微软雅黑" pitchFamily="34" charset="-122"/>
              </a:rPr>
              <a:t>(品质管理)</a:t>
            </a:r>
          </a:p>
        </p:txBody>
      </p:sp>
      <p:cxnSp>
        <p:nvCxnSpPr>
          <p:cNvPr id="889876" name="AutoShape 20"/>
          <p:cNvCxnSpPr>
            <a:cxnSpLocks noChangeShapeType="1"/>
            <a:stCxn id="889860" idx="1"/>
            <a:endCxn id="889862" idx="1"/>
          </p:cNvCxnSpPr>
          <p:nvPr/>
        </p:nvCxnSpPr>
        <p:spPr bwMode="auto">
          <a:xfrm rot="10800000" flipH="1" flipV="1">
            <a:off x="700336" y="2780184"/>
            <a:ext cx="381000" cy="762000"/>
          </a:xfrm>
          <a:prstGeom prst="bentConnector3">
            <a:avLst>
              <a:gd name="adj1" fmla="val -60000"/>
            </a:avLst>
          </a:prstGeom>
          <a:noFill/>
          <a:ln w="38100">
            <a:solidFill>
              <a:schemeClr val="accent1"/>
            </a:solidFill>
            <a:miter lim="800000"/>
            <a:headEnd/>
            <a:tailEnd type="none" w="med" len="lg"/>
          </a:ln>
          <a:effectLst/>
        </p:spPr>
      </p:cxnSp>
      <p:cxnSp>
        <p:nvCxnSpPr>
          <p:cNvPr id="889877" name="AutoShape 21"/>
          <p:cNvCxnSpPr>
            <a:cxnSpLocks noChangeShapeType="1"/>
            <a:stCxn id="889860" idx="1"/>
            <a:endCxn id="889863" idx="1"/>
          </p:cNvCxnSpPr>
          <p:nvPr/>
        </p:nvCxnSpPr>
        <p:spPr bwMode="auto">
          <a:xfrm rot="10800000" flipH="1" flipV="1">
            <a:off x="700336" y="2780184"/>
            <a:ext cx="381000" cy="1524000"/>
          </a:xfrm>
          <a:prstGeom prst="bentConnector3">
            <a:avLst>
              <a:gd name="adj1" fmla="val -60000"/>
            </a:avLst>
          </a:prstGeom>
          <a:noFill/>
          <a:ln w="38100">
            <a:solidFill>
              <a:schemeClr val="accent1"/>
            </a:solidFill>
            <a:miter lim="800000"/>
            <a:headEnd/>
            <a:tailEnd type="none" w="med" len="lg"/>
          </a:ln>
          <a:effectLst/>
        </p:spPr>
      </p:cxnSp>
      <p:cxnSp>
        <p:nvCxnSpPr>
          <p:cNvPr id="889878" name="AutoShape 22"/>
          <p:cNvCxnSpPr>
            <a:cxnSpLocks noChangeShapeType="1"/>
            <a:stCxn id="889860" idx="1"/>
            <a:endCxn id="889864" idx="1"/>
          </p:cNvCxnSpPr>
          <p:nvPr/>
        </p:nvCxnSpPr>
        <p:spPr bwMode="auto">
          <a:xfrm rot="10800000" flipH="1" flipV="1">
            <a:off x="700336" y="2780184"/>
            <a:ext cx="381000" cy="2286000"/>
          </a:xfrm>
          <a:prstGeom prst="bentConnector3">
            <a:avLst>
              <a:gd name="adj1" fmla="val -60000"/>
            </a:avLst>
          </a:prstGeom>
          <a:noFill/>
          <a:ln w="38100">
            <a:solidFill>
              <a:schemeClr val="accent1"/>
            </a:solidFill>
            <a:miter lim="800000"/>
            <a:headEnd/>
            <a:tailEnd type="none" w="med" len="lg"/>
          </a:ln>
          <a:effectLst/>
        </p:spPr>
      </p:cxnSp>
      <p:cxnSp>
        <p:nvCxnSpPr>
          <p:cNvPr id="889879" name="AutoShape 23"/>
          <p:cNvCxnSpPr>
            <a:cxnSpLocks noChangeShapeType="1"/>
            <a:stCxn id="889860" idx="1"/>
            <a:endCxn id="889865" idx="1"/>
          </p:cNvCxnSpPr>
          <p:nvPr/>
        </p:nvCxnSpPr>
        <p:spPr bwMode="auto">
          <a:xfrm rot="10800000" flipH="1" flipV="1">
            <a:off x="700336" y="2780184"/>
            <a:ext cx="381000" cy="3048000"/>
          </a:xfrm>
          <a:prstGeom prst="bentConnector3">
            <a:avLst>
              <a:gd name="adj1" fmla="val -60000"/>
            </a:avLst>
          </a:prstGeom>
          <a:noFill/>
          <a:ln w="38100">
            <a:solidFill>
              <a:schemeClr val="accent1"/>
            </a:solidFill>
            <a:miter lim="800000"/>
            <a:headEnd/>
            <a:tailEnd type="none" w="med" len="lg"/>
          </a:ln>
          <a:effectLst/>
        </p:spPr>
      </p:cxnSp>
      <p:cxnSp>
        <p:nvCxnSpPr>
          <p:cNvPr id="889880" name="AutoShape 24"/>
          <p:cNvCxnSpPr>
            <a:cxnSpLocks noChangeShapeType="1"/>
            <a:stCxn id="889861" idx="1"/>
            <a:endCxn id="889866" idx="1"/>
          </p:cNvCxnSpPr>
          <p:nvPr/>
        </p:nvCxnSpPr>
        <p:spPr bwMode="auto">
          <a:xfrm rot="10800000" flipH="1" flipV="1">
            <a:off x="5196136" y="2780184"/>
            <a:ext cx="76200" cy="838200"/>
          </a:xfrm>
          <a:prstGeom prst="bentConnector3">
            <a:avLst>
              <a:gd name="adj1" fmla="val -300000"/>
            </a:avLst>
          </a:prstGeom>
          <a:noFill/>
          <a:ln w="38100">
            <a:solidFill>
              <a:schemeClr val="accent1"/>
            </a:solidFill>
            <a:miter lim="800000"/>
            <a:headEnd/>
            <a:tailEnd type="none" w="med" len="lg"/>
          </a:ln>
          <a:effectLst/>
        </p:spPr>
      </p:cxnSp>
      <p:cxnSp>
        <p:nvCxnSpPr>
          <p:cNvPr id="889881" name="AutoShape 25"/>
          <p:cNvCxnSpPr>
            <a:cxnSpLocks noChangeShapeType="1"/>
            <a:stCxn id="889861" idx="1"/>
            <a:endCxn id="889867" idx="1"/>
          </p:cNvCxnSpPr>
          <p:nvPr/>
        </p:nvCxnSpPr>
        <p:spPr bwMode="auto">
          <a:xfrm rot="10800000" flipH="1" flipV="1">
            <a:off x="5196136" y="2780184"/>
            <a:ext cx="76200" cy="1905000"/>
          </a:xfrm>
          <a:prstGeom prst="bentConnector3">
            <a:avLst>
              <a:gd name="adj1" fmla="val -300000"/>
            </a:avLst>
          </a:prstGeom>
          <a:noFill/>
          <a:ln w="38100">
            <a:solidFill>
              <a:schemeClr val="accent1"/>
            </a:solidFill>
            <a:miter lim="800000"/>
            <a:headEnd/>
            <a:tailEnd type="none" w="med" len="lg"/>
          </a:ln>
          <a:effectLst/>
        </p:spPr>
      </p:cxnSp>
      <p:cxnSp>
        <p:nvCxnSpPr>
          <p:cNvPr id="889882" name="AutoShape 26"/>
          <p:cNvCxnSpPr>
            <a:cxnSpLocks noChangeShapeType="1"/>
            <a:stCxn id="889861" idx="1"/>
            <a:endCxn id="889868" idx="1"/>
          </p:cNvCxnSpPr>
          <p:nvPr/>
        </p:nvCxnSpPr>
        <p:spPr bwMode="auto">
          <a:xfrm rot="10800000" flipH="1" flipV="1">
            <a:off x="5196136" y="2780184"/>
            <a:ext cx="76200" cy="3048000"/>
          </a:xfrm>
          <a:prstGeom prst="bentConnector3">
            <a:avLst>
              <a:gd name="adj1" fmla="val -300000"/>
            </a:avLst>
          </a:prstGeom>
          <a:noFill/>
          <a:ln w="38100">
            <a:solidFill>
              <a:schemeClr val="accent1"/>
            </a:solidFill>
            <a:miter lim="800000"/>
            <a:headEnd/>
            <a:tailEnd type="none" w="med" len="lg"/>
          </a:ln>
          <a:effectLst/>
        </p:spPr>
      </p:cxnSp>
      <p:sp>
        <p:nvSpPr>
          <p:cNvPr id="889883" name="Rectangle 27"/>
          <p:cNvSpPr>
            <a:spLocks noChangeArrowheads="1"/>
          </p:cNvSpPr>
          <p:nvPr/>
        </p:nvSpPr>
        <p:spPr bwMode="auto">
          <a:xfrm>
            <a:off x="7024936" y="3389784"/>
            <a:ext cx="1676400" cy="457200"/>
          </a:xfrm>
          <a:prstGeom prst="rect">
            <a:avLst/>
          </a:prstGeom>
          <a:solidFill>
            <a:schemeClr val="folHlink"/>
          </a:solidFill>
          <a:ln w="38100">
            <a:noFill/>
            <a:miter lim="800000"/>
            <a:headEnd/>
            <a:tailEnd type="none" w="med" len="lg"/>
          </a:ln>
          <a:effectLst/>
        </p:spPr>
        <p:txBody>
          <a:bodyPr wrap="none" anchor="ctr"/>
          <a:lstStyle/>
          <a:p>
            <a:r>
              <a:rPr lang="zh-CN" altLang="en-US" sz="1600" b="1">
                <a:solidFill>
                  <a:srgbClr val="FFFF00"/>
                </a:solidFill>
                <a:latin typeface="微软雅黑" pitchFamily="34" charset="-122"/>
                <a:ea typeface="微软雅黑" pitchFamily="34" charset="-122"/>
              </a:rPr>
              <a:t>(产品管理)</a:t>
            </a:r>
          </a:p>
        </p:txBody>
      </p:sp>
      <p:cxnSp>
        <p:nvCxnSpPr>
          <p:cNvPr id="889884" name="AutoShape 28"/>
          <p:cNvCxnSpPr>
            <a:cxnSpLocks noChangeShapeType="1"/>
            <a:stCxn id="889866" idx="3"/>
            <a:endCxn id="889883" idx="1"/>
          </p:cNvCxnSpPr>
          <p:nvPr/>
        </p:nvCxnSpPr>
        <p:spPr bwMode="auto">
          <a:xfrm>
            <a:off x="6796336" y="3618384"/>
            <a:ext cx="228600" cy="0"/>
          </a:xfrm>
          <a:prstGeom prst="straightConnector1">
            <a:avLst/>
          </a:prstGeom>
          <a:noFill/>
          <a:ln w="38100">
            <a:solidFill>
              <a:schemeClr val="accent1"/>
            </a:solidFill>
            <a:round/>
            <a:headEnd/>
            <a:tailEnd type="none" w="med" len="lg"/>
          </a:ln>
          <a:effectLst/>
        </p:spPr>
      </p:cxnSp>
      <p:cxnSp>
        <p:nvCxnSpPr>
          <p:cNvPr id="889885" name="AutoShape 29"/>
          <p:cNvCxnSpPr>
            <a:cxnSpLocks noChangeShapeType="1"/>
            <a:stCxn id="889868" idx="3"/>
            <a:endCxn id="889888" idx="1"/>
          </p:cNvCxnSpPr>
          <p:nvPr/>
        </p:nvCxnSpPr>
        <p:spPr bwMode="auto">
          <a:xfrm>
            <a:off x="6796336" y="5828184"/>
            <a:ext cx="228600" cy="0"/>
          </a:xfrm>
          <a:prstGeom prst="straightConnector1">
            <a:avLst/>
          </a:prstGeom>
          <a:noFill/>
          <a:ln w="38100">
            <a:solidFill>
              <a:schemeClr val="accent1"/>
            </a:solidFill>
            <a:round/>
            <a:headEnd/>
            <a:tailEnd type="none" w="med" len="lg"/>
          </a:ln>
          <a:effectLst/>
        </p:spPr>
      </p:cxnSp>
      <p:cxnSp>
        <p:nvCxnSpPr>
          <p:cNvPr id="889886" name="AutoShape 30"/>
          <p:cNvCxnSpPr>
            <a:cxnSpLocks noChangeShapeType="1"/>
            <a:stCxn id="889867" idx="3"/>
            <a:endCxn id="889887" idx="1"/>
          </p:cNvCxnSpPr>
          <p:nvPr/>
        </p:nvCxnSpPr>
        <p:spPr bwMode="auto">
          <a:xfrm>
            <a:off x="6796336" y="4685184"/>
            <a:ext cx="228600" cy="0"/>
          </a:xfrm>
          <a:prstGeom prst="straightConnector1">
            <a:avLst/>
          </a:prstGeom>
          <a:noFill/>
          <a:ln w="38100">
            <a:solidFill>
              <a:schemeClr val="accent1"/>
            </a:solidFill>
            <a:round/>
            <a:headEnd/>
            <a:tailEnd type="none" w="med" len="lg"/>
          </a:ln>
          <a:effectLst/>
        </p:spPr>
      </p:cxnSp>
      <p:sp>
        <p:nvSpPr>
          <p:cNvPr id="889887" name="Rectangle 31"/>
          <p:cNvSpPr>
            <a:spLocks noChangeArrowheads="1"/>
          </p:cNvSpPr>
          <p:nvPr/>
        </p:nvSpPr>
        <p:spPr bwMode="auto">
          <a:xfrm>
            <a:off x="7024936" y="4456584"/>
            <a:ext cx="1676400" cy="457200"/>
          </a:xfrm>
          <a:prstGeom prst="rect">
            <a:avLst/>
          </a:prstGeom>
          <a:solidFill>
            <a:schemeClr val="folHlink"/>
          </a:solidFill>
          <a:ln w="38100">
            <a:noFill/>
            <a:miter lim="800000"/>
            <a:headEnd/>
            <a:tailEnd type="none" w="med" len="lg"/>
          </a:ln>
          <a:effectLst/>
        </p:spPr>
        <p:txBody>
          <a:bodyPr wrap="none" anchor="ctr"/>
          <a:lstStyle/>
          <a:p>
            <a:r>
              <a:rPr lang="zh-CN" altLang="en-US" sz="1600" b="1">
                <a:solidFill>
                  <a:srgbClr val="FFFF00"/>
                </a:solidFill>
                <a:latin typeface="微软雅黑" pitchFamily="34" charset="-122"/>
                <a:ea typeface="微软雅黑" pitchFamily="34" charset="-122"/>
              </a:rPr>
              <a:t>(设备管理)</a:t>
            </a:r>
          </a:p>
        </p:txBody>
      </p:sp>
      <p:sp>
        <p:nvSpPr>
          <p:cNvPr id="889888" name="Rectangle 32"/>
          <p:cNvSpPr>
            <a:spLocks noChangeArrowheads="1"/>
          </p:cNvSpPr>
          <p:nvPr/>
        </p:nvSpPr>
        <p:spPr bwMode="auto">
          <a:xfrm>
            <a:off x="7024936" y="5599584"/>
            <a:ext cx="1676400" cy="457200"/>
          </a:xfrm>
          <a:prstGeom prst="rect">
            <a:avLst/>
          </a:prstGeom>
          <a:solidFill>
            <a:schemeClr val="folHlink"/>
          </a:solidFill>
          <a:ln w="38100">
            <a:noFill/>
            <a:miter lim="800000"/>
            <a:headEnd/>
            <a:tailEnd type="none" w="med" len="lg"/>
          </a:ln>
          <a:effectLst/>
        </p:spPr>
        <p:txBody>
          <a:bodyPr wrap="none" anchor="ctr"/>
          <a:lstStyle/>
          <a:p>
            <a:r>
              <a:rPr lang="zh-CN" altLang="en-US" sz="1600" b="1">
                <a:solidFill>
                  <a:srgbClr val="FFFF00"/>
                </a:solidFill>
                <a:latin typeface="微软雅黑" pitchFamily="34" charset="-122"/>
                <a:ea typeface="微软雅黑" pitchFamily="34" charset="-122"/>
              </a:rPr>
              <a:t>(制程管理)</a:t>
            </a:r>
          </a:p>
        </p:txBody>
      </p:sp>
      <p:cxnSp>
        <p:nvCxnSpPr>
          <p:cNvPr id="889889" name="AutoShape 33"/>
          <p:cNvCxnSpPr>
            <a:cxnSpLocks noChangeShapeType="1"/>
            <a:stCxn id="889859" idx="2"/>
            <a:endCxn id="889861" idx="0"/>
          </p:cNvCxnSpPr>
          <p:nvPr/>
        </p:nvCxnSpPr>
        <p:spPr bwMode="auto">
          <a:xfrm rot="16200000" flipH="1">
            <a:off x="4986587" y="1580035"/>
            <a:ext cx="533400" cy="1409700"/>
          </a:xfrm>
          <a:prstGeom prst="bentConnector3">
            <a:avLst>
              <a:gd name="adj1" fmla="val 50000"/>
            </a:avLst>
          </a:prstGeom>
          <a:noFill/>
          <a:ln w="38100">
            <a:solidFill>
              <a:schemeClr val="accent1"/>
            </a:solidFill>
            <a:miter lim="800000"/>
            <a:headEnd/>
            <a:tailEnd type="none" w="med" len="lg"/>
          </a:ln>
          <a:effectLst/>
        </p:spPr>
      </p:cxnSp>
      <p:cxnSp>
        <p:nvCxnSpPr>
          <p:cNvPr id="889890" name="AutoShape 34"/>
          <p:cNvCxnSpPr>
            <a:cxnSpLocks noChangeShapeType="1"/>
            <a:stCxn id="889860" idx="0"/>
            <a:endCxn id="889859" idx="2"/>
          </p:cNvCxnSpPr>
          <p:nvPr/>
        </p:nvCxnSpPr>
        <p:spPr bwMode="auto">
          <a:xfrm rot="16200000">
            <a:off x="2738687" y="741835"/>
            <a:ext cx="533400" cy="3086100"/>
          </a:xfrm>
          <a:prstGeom prst="bentConnector3">
            <a:avLst>
              <a:gd name="adj1" fmla="val 50000"/>
            </a:avLst>
          </a:prstGeom>
          <a:noFill/>
          <a:ln w="38100">
            <a:solidFill>
              <a:schemeClr val="accent1"/>
            </a:solidFill>
            <a:miter lim="800000"/>
            <a:headEnd/>
            <a:tailEnd type="none" w="med" len="lg"/>
          </a:ln>
          <a:effectLst/>
        </p:spPr>
      </p:cxnSp>
      <p:sp>
        <p:nvSpPr>
          <p:cNvPr id="38" name="Rectangle 2"/>
          <p:cNvSpPr>
            <a:spLocks noGrp="1" noChangeArrowheads="1"/>
          </p:cNvSpPr>
          <p:nvPr>
            <p:ph type="title"/>
          </p:nvPr>
        </p:nvSpPr>
        <p:spPr>
          <a:xfrm>
            <a:off x="468805" y="358553"/>
            <a:ext cx="8232531" cy="576064"/>
          </a:xfrm>
          <a:noFill/>
          <a:ln w="9525">
            <a:noFill/>
            <a:miter lim="800000"/>
            <a:headEnd/>
            <a:tailEnd/>
          </a:ln>
        </p:spPr>
        <p:txBody>
          <a:bodyPr vert="horz" wrap="square" lIns="91427" tIns="45712" rIns="91427" bIns="45712" numCol="1" anchor="ctr" anchorCtr="0" compatLnSpc="1">
            <a:prstTxWarp prst="textNoShape">
              <a:avLst/>
            </a:prstTxWarp>
          </a:bodyPr>
          <a:lstStyle/>
          <a:p>
            <a:pPr algn="ctr"/>
            <a:r>
              <a:rPr lang="zh-CN" altLang="en-US" sz="3200" dirty="0">
                <a:solidFill>
                  <a:srgbClr val="FF0000"/>
                </a:solidFill>
                <a:latin typeface="微软雅黑" pitchFamily="34" charset="-122"/>
                <a:ea typeface="微软雅黑" pitchFamily="34" charset="-122"/>
              </a:rPr>
              <a:t>生产作业计划的重要性</a:t>
            </a:r>
          </a:p>
        </p:txBody>
      </p:sp>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ChangeArrowheads="1"/>
          </p:cNvSpPr>
          <p:nvPr/>
        </p:nvSpPr>
        <p:spPr bwMode="auto">
          <a:xfrm>
            <a:off x="1439577" y="404665"/>
            <a:ext cx="6192837" cy="576064"/>
          </a:xfrm>
          <a:prstGeom prst="rect">
            <a:avLst/>
          </a:prstGeom>
          <a:noFill/>
          <a:ln w="9525">
            <a:noFill/>
            <a:miter lim="800000"/>
            <a:headEnd/>
            <a:tailEnd/>
          </a:ln>
          <a:effectLst/>
        </p:spPr>
        <p:txBody>
          <a:bodyPr anchor="ctr"/>
          <a:lstStyle/>
          <a:p>
            <a:pPr algn="ctr"/>
            <a:r>
              <a:rPr lang="zh-CN" altLang="en-US" sz="3200" b="1" dirty="0">
                <a:solidFill>
                  <a:srgbClr val="FF0000"/>
                </a:solidFill>
                <a:latin typeface="微软雅黑" pitchFamily="34" charset="-122"/>
                <a:ea typeface="微软雅黑" pitchFamily="34" charset="-122"/>
              </a:rPr>
              <a:t>生产计划与进度控制</a:t>
            </a:r>
            <a:endParaRPr lang="zh-CN" altLang="en-US" sz="1600" b="1" dirty="0">
              <a:solidFill>
                <a:srgbClr val="FF0000"/>
              </a:solidFill>
              <a:latin typeface="微软雅黑" pitchFamily="34" charset="-122"/>
              <a:ea typeface="微软雅黑" pitchFamily="34" charset="-122"/>
            </a:endParaRPr>
          </a:p>
        </p:txBody>
      </p:sp>
      <p:sp>
        <p:nvSpPr>
          <p:cNvPr id="19" name="Rectangle 4"/>
          <p:cNvSpPr>
            <a:spLocks noChangeArrowheads="1"/>
          </p:cNvSpPr>
          <p:nvPr/>
        </p:nvSpPr>
        <p:spPr bwMode="auto">
          <a:xfrm>
            <a:off x="323528" y="1340768"/>
            <a:ext cx="8424936" cy="2308324"/>
          </a:xfrm>
          <a:prstGeom prst="rect">
            <a:avLst/>
          </a:prstGeom>
          <a:noFill/>
          <a:ln w="28575">
            <a:noFill/>
            <a:miter lim="800000"/>
            <a:headEnd/>
            <a:tailEnd/>
          </a:ln>
          <a:effectLst/>
        </p:spPr>
        <p:txBody>
          <a:bodyPr wrap="square">
            <a:spAutoFit/>
          </a:bodyPr>
          <a:lstStyle/>
          <a:p>
            <a:pPr algn="just">
              <a:lnSpc>
                <a:spcPct val="150000"/>
              </a:lnSpc>
            </a:pPr>
            <a:r>
              <a:rPr lang="zh-CN" altLang="en-US" sz="2400" b="1" dirty="0">
                <a:latin typeface="微软雅黑" pitchFamily="34" charset="-122"/>
                <a:ea typeface="微软雅黑" pitchFamily="34" charset="-122"/>
              </a:rPr>
              <a:t>生产进度控制是指从原材料投入生产开始至成品入库为止的全过程控制，包括从时间上和数量上控制两方面。</a:t>
            </a:r>
            <a:endParaRPr lang="en-US" altLang="zh-CN" sz="2400" b="1" dirty="0">
              <a:latin typeface="微软雅黑" pitchFamily="34" charset="-122"/>
              <a:ea typeface="微软雅黑" pitchFamily="34" charset="-122"/>
            </a:endParaRPr>
          </a:p>
          <a:p>
            <a:pPr algn="just">
              <a:lnSpc>
                <a:spcPct val="150000"/>
              </a:lnSpc>
            </a:pPr>
            <a:r>
              <a:rPr lang="zh-CN" altLang="en-US" sz="2400" b="1" dirty="0">
                <a:latin typeface="微软雅黑" pitchFamily="34" charset="-122"/>
                <a:ea typeface="微软雅黑" pitchFamily="34" charset="-122"/>
              </a:rPr>
              <a:t>通过生产进度控制，可及时采取措施，预防发生偏差，确保生产按计划执行。</a:t>
            </a:r>
          </a:p>
        </p:txBody>
      </p:sp>
      <p:sp>
        <p:nvSpPr>
          <p:cNvPr id="20" name="Text Box 5"/>
          <p:cNvSpPr txBox="1">
            <a:spLocks noChangeArrowheads="1"/>
          </p:cNvSpPr>
          <p:nvPr/>
        </p:nvSpPr>
        <p:spPr bwMode="auto">
          <a:xfrm>
            <a:off x="395536" y="3645024"/>
            <a:ext cx="8280920" cy="1569660"/>
          </a:xfrm>
          <a:prstGeom prst="rect">
            <a:avLst/>
          </a:prstGeom>
          <a:noFill/>
          <a:ln w="9525">
            <a:noFill/>
            <a:miter lim="800000"/>
            <a:headEnd/>
            <a:tailEnd/>
          </a:ln>
          <a:effectLst/>
        </p:spPr>
        <p:txBody>
          <a:bodyPr wrap="square">
            <a:spAutoFit/>
          </a:bodyPr>
          <a:lstStyle/>
          <a:p>
            <a:pPr>
              <a:spcBef>
                <a:spcPct val="50000"/>
              </a:spcBef>
              <a:buFont typeface="Wingdings" pitchFamily="2" charset="2"/>
              <a:buChar char="Ø"/>
            </a:pPr>
            <a:r>
              <a:rPr lang="en-US" altLang="zh-CN" sz="2400" b="1"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对生产量和生产期限的控制</a:t>
            </a:r>
          </a:p>
          <a:p>
            <a:pPr>
              <a:spcBef>
                <a:spcPct val="50000"/>
              </a:spcBef>
            </a:pPr>
            <a:endParaRPr lang="zh-CN" altLang="en-US" sz="2400" b="1" dirty="0">
              <a:latin typeface="微软雅黑" pitchFamily="34" charset="-122"/>
              <a:ea typeface="微软雅黑" pitchFamily="34" charset="-122"/>
            </a:endParaRPr>
          </a:p>
          <a:p>
            <a:pPr>
              <a:spcBef>
                <a:spcPct val="50000"/>
              </a:spcBef>
              <a:buFont typeface="Wingdings" pitchFamily="2" charset="2"/>
              <a:buChar char="Ø"/>
            </a:pPr>
            <a:r>
              <a:rPr lang="zh-CN" altLang="en-US" sz="2400" b="1" dirty="0">
                <a:latin typeface="微软雅黑" pitchFamily="34" charset="-122"/>
                <a:ea typeface="微软雅黑" pitchFamily="34" charset="-122"/>
              </a:rPr>
              <a:t>  生产过程的各个方面问题都会反映到生产作业进度上</a:t>
            </a:r>
          </a:p>
        </p:txBody>
      </p:sp>
      <p:sp>
        <p:nvSpPr>
          <p:cNvPr id="21" name="Text Box 6"/>
          <p:cNvSpPr txBox="1">
            <a:spLocks noChangeArrowheads="1"/>
          </p:cNvSpPr>
          <p:nvPr/>
        </p:nvSpPr>
        <p:spPr bwMode="auto">
          <a:xfrm>
            <a:off x="539552" y="4181019"/>
            <a:ext cx="8280920" cy="400110"/>
          </a:xfrm>
          <a:prstGeom prst="rect">
            <a:avLst/>
          </a:prstGeom>
          <a:noFill/>
          <a:ln w="9525">
            <a:noFill/>
            <a:miter lim="800000"/>
            <a:headEnd/>
            <a:tailEnd/>
          </a:ln>
          <a:effectLst/>
        </p:spPr>
        <p:txBody>
          <a:bodyPr wrap="square">
            <a:spAutoFit/>
          </a:bodyPr>
          <a:lstStyle/>
          <a:p>
            <a:pPr>
              <a:spcBef>
                <a:spcPct val="50000"/>
              </a:spcBef>
            </a:pP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主要目的是保证完成生产进度计划所规定的生产量和交货期限</a:t>
            </a:r>
          </a:p>
        </p:txBody>
      </p:sp>
      <p:sp>
        <p:nvSpPr>
          <p:cNvPr id="22" name="Text Box 7"/>
          <p:cNvSpPr txBox="1">
            <a:spLocks noChangeArrowheads="1"/>
          </p:cNvSpPr>
          <p:nvPr/>
        </p:nvSpPr>
        <p:spPr bwMode="auto">
          <a:xfrm>
            <a:off x="683568" y="5301208"/>
            <a:ext cx="8064896" cy="400110"/>
          </a:xfrm>
          <a:prstGeom prst="rect">
            <a:avLst/>
          </a:prstGeom>
          <a:noFill/>
          <a:ln w="9525">
            <a:noFill/>
            <a:miter lim="800000"/>
            <a:headEnd/>
            <a:tailEnd/>
          </a:ln>
          <a:effectLst/>
        </p:spPr>
        <p:txBody>
          <a:bodyPr wrap="square">
            <a:spAutoFit/>
          </a:bodyPr>
          <a:lstStyle/>
          <a:p>
            <a:pPr>
              <a:spcBef>
                <a:spcPct val="50000"/>
              </a:spcBef>
            </a:pPr>
            <a:r>
              <a:rPr lang="zh-CN" altLang="en-US" sz="2000" dirty="0">
                <a:latin typeface="微软雅黑" pitchFamily="34" charset="-122"/>
                <a:ea typeface="微软雅黑" pitchFamily="34" charset="-122"/>
              </a:rPr>
              <a:t>返工、库存控制、质量控制、维修等都对生产进度产生不同程度的影响</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linds(horizontal)">
                                      <p:cBhvr>
                                        <p:cTn id="7" dur="500"/>
                                        <p:tgtEl>
                                          <p:spTgt spid="20">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linds(horizontal)">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0">
                                            <p:txEl>
                                              <p:pRg st="2" end="2"/>
                                            </p:txEl>
                                          </p:spTgt>
                                        </p:tgtEl>
                                        <p:attrNameLst>
                                          <p:attrName>style.visibility</p:attrName>
                                        </p:attrNameLst>
                                      </p:cBhvr>
                                      <p:to>
                                        <p:strVal val="visible"/>
                                      </p:to>
                                    </p:set>
                                    <p:animEffect transition="in" filter="blinds(horizontal)">
                                      <p:cBhvr>
                                        <p:cTn id="16" dur="500"/>
                                        <p:tgtEl>
                                          <p:spTgt spid="20">
                                            <p:txEl>
                                              <p:pRg st="2" end="2"/>
                                            </p:txEl>
                                          </p:spTgt>
                                        </p:tgtEl>
                                      </p:cBhvr>
                                    </p:animEffect>
                                  </p:childTnLst>
                                </p:cTn>
                              </p:par>
                            </p:childTnLst>
                          </p:cTn>
                        </p:par>
                        <p:par>
                          <p:cTn id="17" fill="hold">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linds(horizontal)">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6"/>
          <p:cNvSpPr txBox="1">
            <a:spLocks noChangeArrowheads="1"/>
          </p:cNvSpPr>
          <p:nvPr/>
        </p:nvSpPr>
        <p:spPr bwMode="auto">
          <a:xfrm>
            <a:off x="251520" y="1412776"/>
            <a:ext cx="8496944" cy="4339650"/>
          </a:xfrm>
          <a:prstGeom prst="rect">
            <a:avLst/>
          </a:prstGeom>
          <a:noFill/>
          <a:ln w="9525">
            <a:noFill/>
            <a:miter lim="800000"/>
            <a:headEnd/>
            <a:tailEnd/>
          </a:ln>
          <a:effectLst/>
        </p:spPr>
        <p:txBody>
          <a:bodyPr wrap="square">
            <a:spAutoFit/>
          </a:bodyPr>
          <a:lstStyle/>
          <a:p>
            <a:pPr>
              <a:spcBef>
                <a:spcPct val="50000"/>
              </a:spcBef>
              <a:buFont typeface="Wingdings" pitchFamily="2" charset="2"/>
              <a:buChar char="Ø"/>
            </a:pPr>
            <a:r>
              <a:rPr lang="en-US" altLang="zh-CN" sz="2400" b="1"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事前控制方式</a:t>
            </a:r>
          </a:p>
          <a:p>
            <a:pPr>
              <a:spcBef>
                <a:spcPct val="50000"/>
              </a:spcBef>
              <a:buFont typeface="Wingdings" pitchFamily="2" charset="2"/>
              <a:buChar char="Ø"/>
            </a:pPr>
            <a:endParaRPr lang="zh-CN" altLang="en-US" sz="2400" b="1" dirty="0">
              <a:latin typeface="微软雅黑" pitchFamily="34" charset="-122"/>
              <a:ea typeface="微软雅黑" pitchFamily="34" charset="-122"/>
            </a:endParaRPr>
          </a:p>
          <a:p>
            <a:pPr>
              <a:spcBef>
                <a:spcPct val="50000"/>
              </a:spcBef>
              <a:buFont typeface="Wingdings" pitchFamily="2" charset="2"/>
              <a:buChar char="Ø"/>
            </a:pPr>
            <a:r>
              <a:rPr lang="zh-CN" altLang="en-US" sz="2400" b="1" dirty="0">
                <a:latin typeface="微软雅黑" pitchFamily="34" charset="-122"/>
                <a:ea typeface="微软雅黑" pitchFamily="34" charset="-122"/>
              </a:rPr>
              <a:t>  事中控制方式</a:t>
            </a:r>
            <a:endParaRPr lang="en-US" altLang="zh-CN" sz="2400" b="1" dirty="0">
              <a:latin typeface="微软雅黑" pitchFamily="34" charset="-122"/>
              <a:ea typeface="微软雅黑" pitchFamily="34" charset="-122"/>
            </a:endParaRPr>
          </a:p>
          <a:p>
            <a:pPr>
              <a:spcBef>
                <a:spcPct val="50000"/>
              </a:spcBef>
              <a:buFont typeface="Wingdings" pitchFamily="2" charset="2"/>
              <a:buChar char="Ø"/>
            </a:pPr>
            <a:endParaRPr lang="zh-CN" altLang="en-US" sz="2400" b="1" dirty="0">
              <a:latin typeface="微软雅黑" pitchFamily="34" charset="-122"/>
              <a:ea typeface="微软雅黑" pitchFamily="34" charset="-122"/>
            </a:endParaRPr>
          </a:p>
          <a:p>
            <a:pPr>
              <a:spcBef>
                <a:spcPct val="50000"/>
              </a:spcBef>
              <a:buFont typeface="Wingdings" pitchFamily="2" charset="2"/>
              <a:buChar char="Ø"/>
            </a:pPr>
            <a:endParaRPr lang="zh-CN" altLang="en-US" sz="2400" b="1" dirty="0">
              <a:latin typeface="微软雅黑" pitchFamily="34" charset="-122"/>
              <a:ea typeface="微软雅黑" pitchFamily="34" charset="-122"/>
            </a:endParaRPr>
          </a:p>
          <a:p>
            <a:pPr>
              <a:spcBef>
                <a:spcPct val="50000"/>
              </a:spcBef>
              <a:buFont typeface="Wingdings" pitchFamily="2" charset="2"/>
              <a:buChar char="Ø"/>
            </a:pPr>
            <a:endParaRPr lang="zh-CN" altLang="en-US" sz="2400" b="1" dirty="0">
              <a:latin typeface="微软雅黑" pitchFamily="34" charset="-122"/>
              <a:ea typeface="微软雅黑" pitchFamily="34" charset="-122"/>
            </a:endParaRPr>
          </a:p>
          <a:p>
            <a:pPr>
              <a:spcBef>
                <a:spcPct val="50000"/>
              </a:spcBef>
              <a:buFont typeface="Wingdings" pitchFamily="2" charset="2"/>
              <a:buChar char="Ø"/>
            </a:pPr>
            <a:endParaRPr lang="zh-CN" altLang="en-US" sz="2400" b="1" dirty="0">
              <a:latin typeface="微软雅黑" pitchFamily="34" charset="-122"/>
              <a:ea typeface="微软雅黑" pitchFamily="34" charset="-122"/>
            </a:endParaRPr>
          </a:p>
          <a:p>
            <a:pPr>
              <a:spcBef>
                <a:spcPct val="50000"/>
              </a:spcBef>
              <a:buFont typeface="Wingdings" pitchFamily="2" charset="2"/>
              <a:buChar char="Ø"/>
            </a:pPr>
            <a:r>
              <a:rPr lang="zh-CN" altLang="en-US" sz="2400" b="1" dirty="0">
                <a:latin typeface="微软雅黑" pitchFamily="34" charset="-122"/>
                <a:ea typeface="微软雅黑" pitchFamily="34" charset="-122"/>
              </a:rPr>
              <a:t>事后控制方式</a:t>
            </a:r>
          </a:p>
        </p:txBody>
      </p:sp>
      <p:sp>
        <p:nvSpPr>
          <p:cNvPr id="18" name="Text Box 7"/>
          <p:cNvSpPr txBox="1">
            <a:spLocks noChangeArrowheads="1"/>
          </p:cNvSpPr>
          <p:nvPr/>
        </p:nvSpPr>
        <p:spPr bwMode="auto">
          <a:xfrm>
            <a:off x="539552" y="1988840"/>
            <a:ext cx="7128792" cy="400110"/>
          </a:xfrm>
          <a:prstGeom prst="rect">
            <a:avLst/>
          </a:prstGeom>
          <a:noFill/>
          <a:ln w="9525">
            <a:noFill/>
            <a:miter lim="800000"/>
            <a:headEnd/>
            <a:tailEnd/>
          </a:ln>
          <a:effectLst/>
        </p:spPr>
        <p:txBody>
          <a:bodyPr wrap="square">
            <a:spAutoFit/>
          </a:bodyPr>
          <a:lstStyle/>
          <a:p>
            <a:pPr>
              <a:spcBef>
                <a:spcPct val="50000"/>
              </a:spcBef>
            </a:pPr>
            <a:r>
              <a:rPr lang="zh-CN" altLang="en-US" sz="2000" dirty="0">
                <a:latin typeface="微软雅黑" pitchFamily="34" charset="-122"/>
                <a:ea typeface="微软雅黑" pitchFamily="34" charset="-122"/>
              </a:rPr>
              <a:t>利用前馈经验实施控制，重点放在事前计划与决策</a:t>
            </a:r>
          </a:p>
        </p:txBody>
      </p:sp>
      <p:sp>
        <p:nvSpPr>
          <p:cNvPr id="19" name="Text Box 8"/>
          <p:cNvSpPr txBox="1">
            <a:spLocks noChangeArrowheads="1"/>
          </p:cNvSpPr>
          <p:nvPr/>
        </p:nvSpPr>
        <p:spPr bwMode="auto">
          <a:xfrm>
            <a:off x="539552" y="3068963"/>
            <a:ext cx="8208912" cy="2092881"/>
          </a:xfrm>
          <a:prstGeom prst="rect">
            <a:avLst/>
          </a:prstGeom>
          <a:noFill/>
          <a:ln w="9525">
            <a:noFill/>
            <a:miter lim="800000"/>
            <a:headEnd/>
            <a:tailEnd/>
          </a:ln>
          <a:effectLst/>
        </p:spPr>
        <p:txBody>
          <a:bodyPr wrap="square">
            <a:spAutoFit/>
          </a:bodyPr>
          <a:lstStyle/>
          <a:p>
            <a:pPr>
              <a:lnSpc>
                <a:spcPct val="150000"/>
              </a:lnSpc>
              <a:spcBef>
                <a:spcPct val="50000"/>
              </a:spcBef>
            </a:pPr>
            <a:r>
              <a:rPr lang="zh-CN" altLang="en-US" sz="2000" dirty="0">
                <a:latin typeface="微软雅黑" pitchFamily="34" charset="-122"/>
                <a:ea typeface="微软雅黑" pitchFamily="34" charset="-122"/>
              </a:rPr>
              <a:t>利用反馈经验实施控制，通过作业核算和现场观测获取资询，及时把生产情况进行比较分析，做出纠正偏差的控制措施，不断消除由干扰生产的不良后果，确保计划目标的实现</a:t>
            </a:r>
          </a:p>
          <a:p>
            <a:pPr>
              <a:lnSpc>
                <a:spcPct val="150000"/>
              </a:lnSpc>
              <a:spcBef>
                <a:spcPct val="50000"/>
              </a:spcBef>
            </a:pPr>
            <a:r>
              <a:rPr lang="zh-CN" altLang="en-US" sz="2000" dirty="0">
                <a:latin typeface="微软雅黑" pitchFamily="34" charset="-122"/>
                <a:ea typeface="微软雅黑" pitchFamily="34" charset="-122"/>
              </a:rPr>
              <a:t>事中控制活动是经常性的，每时每刻都在进行之中</a:t>
            </a:r>
          </a:p>
        </p:txBody>
      </p:sp>
      <p:sp>
        <p:nvSpPr>
          <p:cNvPr id="20" name="Text Box 9"/>
          <p:cNvSpPr txBox="1">
            <a:spLocks noChangeArrowheads="1"/>
          </p:cNvSpPr>
          <p:nvPr/>
        </p:nvSpPr>
        <p:spPr bwMode="auto">
          <a:xfrm>
            <a:off x="539552" y="5805264"/>
            <a:ext cx="7632848" cy="400110"/>
          </a:xfrm>
          <a:prstGeom prst="rect">
            <a:avLst/>
          </a:prstGeom>
          <a:noFill/>
          <a:ln w="9525">
            <a:noFill/>
            <a:miter lim="800000"/>
            <a:headEnd/>
            <a:tailEnd/>
          </a:ln>
          <a:effectLst/>
        </p:spPr>
        <p:txBody>
          <a:bodyPr wrap="square">
            <a:spAutoFit/>
          </a:bodyPr>
          <a:lstStyle/>
          <a:p>
            <a:pPr>
              <a:spcBef>
                <a:spcPct val="50000"/>
              </a:spcBef>
            </a:pPr>
            <a:r>
              <a:rPr lang="zh-CN" altLang="en-US" sz="2000" dirty="0">
                <a:latin typeface="微软雅黑" pitchFamily="34" charset="-122"/>
                <a:ea typeface="微软雅黑" pitchFamily="34" charset="-122"/>
              </a:rPr>
              <a:t>利用反馈经验实施控制的，控制的重点是今后的生产活动</a:t>
            </a:r>
          </a:p>
        </p:txBody>
      </p:sp>
      <p:sp>
        <p:nvSpPr>
          <p:cNvPr id="21" name="Rectangle 4"/>
          <p:cNvSpPr>
            <a:spLocks noChangeArrowheads="1"/>
          </p:cNvSpPr>
          <p:nvPr/>
        </p:nvSpPr>
        <p:spPr bwMode="auto">
          <a:xfrm>
            <a:off x="1403573" y="332656"/>
            <a:ext cx="6192837" cy="576064"/>
          </a:xfrm>
          <a:prstGeom prst="rect">
            <a:avLst/>
          </a:prstGeom>
          <a:noFill/>
          <a:ln w="9525">
            <a:noFill/>
            <a:miter lim="800000"/>
            <a:headEnd/>
            <a:tailEnd/>
          </a:ln>
          <a:effectLst/>
        </p:spPr>
        <p:txBody>
          <a:bodyPr anchor="ctr"/>
          <a:lstStyle/>
          <a:p>
            <a:pPr algn="ctr"/>
            <a:r>
              <a:rPr lang="zh-CN" altLang="en-US" sz="3200" b="1" dirty="0">
                <a:solidFill>
                  <a:srgbClr val="FF0000"/>
                </a:solidFill>
                <a:latin typeface="微软雅黑" pitchFamily="34" charset="-122"/>
                <a:ea typeface="微软雅黑" pitchFamily="34" charset="-122"/>
              </a:rPr>
              <a:t>生产计划与进度控制</a:t>
            </a:r>
            <a:endParaRPr lang="zh-CN" altLang="en-US" sz="1600" b="1" dirty="0">
              <a:solidFill>
                <a:srgbClr val="FF0000"/>
              </a:solidFill>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linds(horizontal)">
                                      <p:cBhvr>
                                        <p:cTn id="7" dur="500"/>
                                        <p:tgtEl>
                                          <p:spTgt spid="17">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linds(horizontal)">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7">
                                            <p:txEl>
                                              <p:pRg st="2" end="2"/>
                                            </p:txEl>
                                          </p:spTgt>
                                        </p:tgtEl>
                                        <p:attrNameLst>
                                          <p:attrName>style.visibility</p:attrName>
                                        </p:attrNameLst>
                                      </p:cBhvr>
                                      <p:to>
                                        <p:strVal val="visible"/>
                                      </p:to>
                                    </p:set>
                                    <p:animEffect transition="in" filter="blinds(horizontal)">
                                      <p:cBhvr>
                                        <p:cTn id="16" dur="500"/>
                                        <p:tgtEl>
                                          <p:spTgt spid="17">
                                            <p:txEl>
                                              <p:pRg st="2" end="2"/>
                                            </p:txEl>
                                          </p:spTgt>
                                        </p:tgtEl>
                                      </p:cBhvr>
                                    </p:animEffect>
                                  </p:childTnLst>
                                </p:cTn>
                              </p:par>
                            </p:childTnLst>
                          </p:cTn>
                        </p:par>
                        <p:par>
                          <p:cTn id="17" fill="hold">
                            <p:stCondLst>
                              <p:cond delay="500"/>
                            </p:stCondLst>
                            <p:childTnLst>
                              <p:par>
                                <p:cTn id="18" presetID="3" presetClass="entr" presetSubtype="10" fill="hold" nodeType="afterEffect">
                                  <p:stCondLst>
                                    <p:cond delay="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blinds(horizontal)">
                                      <p:cBhvr>
                                        <p:cTn id="20" dur="500"/>
                                        <p:tgtEl>
                                          <p:spTgt spid="19">
                                            <p:txEl>
                                              <p:pRg st="0" end="0"/>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19">
                                            <p:txEl>
                                              <p:pRg st="1" end="1"/>
                                            </p:txEl>
                                          </p:spTgt>
                                        </p:tgtEl>
                                        <p:attrNameLst>
                                          <p:attrName>style.visibility</p:attrName>
                                        </p:attrNameLst>
                                      </p:cBhvr>
                                      <p:to>
                                        <p:strVal val="visible"/>
                                      </p:to>
                                    </p:set>
                                    <p:animEffect transition="in" filter="blinds(horizontal)">
                                      <p:cBhvr>
                                        <p:cTn id="23" dur="500"/>
                                        <p:tgtEl>
                                          <p:spTgt spid="1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7">
                                            <p:txEl>
                                              <p:pRg st="7" end="7"/>
                                            </p:txEl>
                                          </p:spTgt>
                                        </p:tgtEl>
                                        <p:attrNameLst>
                                          <p:attrName>style.visibility</p:attrName>
                                        </p:attrNameLst>
                                      </p:cBhvr>
                                      <p:to>
                                        <p:strVal val="visible"/>
                                      </p:to>
                                    </p:set>
                                    <p:animEffect transition="in" filter="blinds(horizontal)">
                                      <p:cBhvr>
                                        <p:cTn id="28" dur="500"/>
                                        <p:tgtEl>
                                          <p:spTgt spid="17">
                                            <p:txEl>
                                              <p:pRg st="7" end="7"/>
                                            </p:txEl>
                                          </p:spTgt>
                                        </p:tgtEl>
                                      </p:cBhvr>
                                    </p:animEffect>
                                  </p:childTnLst>
                                </p:cTn>
                              </p:par>
                            </p:childTnLst>
                          </p:cTn>
                        </p:par>
                        <p:par>
                          <p:cTn id="29" fill="hold">
                            <p:stCondLst>
                              <p:cond delay="500"/>
                            </p:stCondLst>
                            <p:childTnLst>
                              <p:par>
                                <p:cTn id="30" presetID="3" presetClass="entr" presetSubtype="1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23601" y="446424"/>
            <a:ext cx="8424863" cy="576287"/>
          </a:xfrm>
        </p:spPr>
        <p:txBody>
          <a:bodyPr/>
          <a:lstStyle/>
          <a:p>
            <a:pPr algn="ctr"/>
            <a:r>
              <a:rPr lang="zh-CN" sz="3200" b="1" i="0" dirty="0" smtClean="0">
                <a:solidFill>
                  <a:srgbClr val="FF0000"/>
                </a:solidFill>
              </a:rPr>
              <a:t>进度</a:t>
            </a:r>
            <a:r>
              <a:rPr lang="zh-CN" altLang="en-US" sz="3200" b="1" i="0" dirty="0" smtClean="0">
                <a:solidFill>
                  <a:srgbClr val="FF0000"/>
                </a:solidFill>
              </a:rPr>
              <a:t>控制的</a:t>
            </a:r>
            <a:r>
              <a:rPr lang="zh-CN" sz="3200" b="1" i="0" dirty="0" smtClean="0">
                <a:solidFill>
                  <a:srgbClr val="FF0000"/>
                </a:solidFill>
              </a:rPr>
              <a:t>定位</a:t>
            </a:r>
            <a:endParaRPr lang="zh-CN" sz="3200" b="1" i="0" dirty="0">
              <a:solidFill>
                <a:srgbClr val="FF0000"/>
              </a:solidFill>
            </a:endParaRPr>
          </a:p>
        </p:txBody>
      </p:sp>
      <p:sp>
        <p:nvSpPr>
          <p:cNvPr id="93187" name="Rectangle 3"/>
          <p:cNvSpPr>
            <a:spLocks noGrp="1" noChangeArrowheads="1"/>
          </p:cNvSpPr>
          <p:nvPr>
            <p:ph idx="1"/>
          </p:nvPr>
        </p:nvSpPr>
        <p:spPr>
          <a:xfrm>
            <a:off x="395536" y="1268760"/>
            <a:ext cx="8352928" cy="2448272"/>
          </a:xfrm>
        </p:spPr>
        <p:txBody>
          <a:bodyPr/>
          <a:lstStyle/>
          <a:p>
            <a:pPr>
              <a:lnSpc>
                <a:spcPct val="150000"/>
              </a:lnSpc>
              <a:buFont typeface="Wingdings" pitchFamily="2" charset="2"/>
              <a:buNone/>
            </a:pPr>
            <a:r>
              <a:rPr lang="en-US" sz="2400" b="1" dirty="0">
                <a:latin typeface="+mn-ea"/>
              </a:rPr>
              <a:t>1. </a:t>
            </a:r>
            <a:r>
              <a:rPr lang="zh-CN" altLang="en-US" sz="2400" b="1" dirty="0">
                <a:latin typeface="+mn-ea"/>
              </a:rPr>
              <a:t>确认生产作业计划的差异 </a:t>
            </a:r>
            <a:r>
              <a:rPr lang="en-US" sz="2400" b="1" dirty="0">
                <a:latin typeface="+mn-ea"/>
              </a:rPr>
              <a:t>, </a:t>
            </a:r>
            <a:r>
              <a:rPr lang="zh-CN" altLang="en-US" sz="2400" b="1" dirty="0">
                <a:latin typeface="+mn-ea"/>
              </a:rPr>
              <a:t>进行调整</a:t>
            </a:r>
            <a:r>
              <a:rPr lang="en-US" sz="2400" b="1" dirty="0">
                <a:latin typeface="+mn-ea"/>
              </a:rPr>
              <a:t>.</a:t>
            </a:r>
          </a:p>
          <a:p>
            <a:pPr>
              <a:lnSpc>
                <a:spcPct val="150000"/>
              </a:lnSpc>
              <a:buFont typeface="Wingdings" pitchFamily="2" charset="2"/>
              <a:buNone/>
            </a:pPr>
            <a:r>
              <a:rPr lang="en-US" sz="2400" b="1" dirty="0">
                <a:latin typeface="+mn-ea"/>
              </a:rPr>
              <a:t>2. </a:t>
            </a:r>
            <a:r>
              <a:rPr lang="zh-CN" altLang="en-US" sz="2400" b="1" dirty="0">
                <a:latin typeface="+mn-ea"/>
              </a:rPr>
              <a:t>发掘生产作业中计划与实际的差异 </a:t>
            </a:r>
            <a:r>
              <a:rPr lang="en-US" sz="2400" b="1" dirty="0">
                <a:latin typeface="+mn-ea"/>
              </a:rPr>
              <a:t>,  </a:t>
            </a:r>
            <a:r>
              <a:rPr lang="zh-CN" altLang="en-US" sz="2400" b="1" dirty="0">
                <a:latin typeface="+mn-ea"/>
              </a:rPr>
              <a:t>显示出来 </a:t>
            </a:r>
            <a:r>
              <a:rPr lang="en-US" sz="2400" b="1" dirty="0">
                <a:latin typeface="+mn-ea"/>
              </a:rPr>
              <a:t>, </a:t>
            </a:r>
            <a:r>
              <a:rPr lang="zh-CN" altLang="en-US" sz="2400" b="1" dirty="0">
                <a:latin typeface="+mn-ea"/>
              </a:rPr>
              <a:t>迫使及早找出弥补对策 </a:t>
            </a:r>
            <a:r>
              <a:rPr lang="en-US" sz="2400" b="1" dirty="0">
                <a:latin typeface="+mn-ea"/>
              </a:rPr>
              <a:t>,  </a:t>
            </a:r>
            <a:r>
              <a:rPr lang="zh-CN" altLang="en-US" sz="2400" b="1" dirty="0">
                <a:latin typeface="+mn-ea"/>
              </a:rPr>
              <a:t>以免届时延误交期</a:t>
            </a:r>
            <a:r>
              <a:rPr lang="en-US" sz="2400" b="1" dirty="0">
                <a:latin typeface="+mn-ea"/>
              </a:rPr>
              <a:t>.</a:t>
            </a:r>
          </a:p>
          <a:p>
            <a:pPr>
              <a:lnSpc>
                <a:spcPct val="150000"/>
              </a:lnSpc>
              <a:buFont typeface="Wingdings" pitchFamily="2" charset="2"/>
              <a:buNone/>
            </a:pPr>
            <a:r>
              <a:rPr lang="en-US" sz="2400" b="1" dirty="0">
                <a:latin typeface="+mn-ea"/>
              </a:rPr>
              <a:t>3. </a:t>
            </a:r>
            <a:r>
              <a:rPr lang="zh-CN" altLang="en-US" sz="2400" b="1" dirty="0">
                <a:latin typeface="+mn-ea"/>
              </a:rPr>
              <a:t>与绩效管理结合 </a:t>
            </a:r>
            <a:r>
              <a:rPr lang="en-US" sz="2400" b="1" dirty="0">
                <a:latin typeface="+mn-ea"/>
              </a:rPr>
              <a:t>, </a:t>
            </a:r>
            <a:r>
              <a:rPr lang="zh-CN" altLang="en-US" sz="2400" b="1" dirty="0">
                <a:latin typeface="+mn-ea"/>
              </a:rPr>
              <a:t>作奖惩考核工具</a:t>
            </a:r>
            <a:r>
              <a:rPr lang="en-US" sz="2400" b="1" dirty="0">
                <a:latin typeface="+mn-ea"/>
              </a:rPr>
              <a:t>.</a:t>
            </a:r>
            <a:endParaRPr lang="zh-CN" altLang="en-US" sz="2400" b="1" dirty="0">
              <a:latin typeface="+mn-ea"/>
            </a:endParaRPr>
          </a:p>
        </p:txBody>
      </p:sp>
      <p:sp>
        <p:nvSpPr>
          <p:cNvPr id="6" name="灯片编号占位符 5"/>
          <p:cNvSpPr>
            <a:spLocks noGrp="1"/>
          </p:cNvSpPr>
          <p:nvPr>
            <p:ph type="sldNum" sz="quarter" idx="4"/>
          </p:nvPr>
        </p:nvSpPr>
        <p:spPr/>
        <p:txBody>
          <a:bodyPr/>
          <a:lstStyle/>
          <a:p>
            <a:fld id="{74183160-151F-47D2-B3B0-B84D410E97EA}" type="slidenum">
              <a:rPr lang="en-US" altLang="zh-CN"/>
              <a:pPr/>
              <a:t>104</a:t>
            </a:fld>
            <a:endParaRPr lang="en-US"/>
          </a:p>
        </p:txBody>
      </p:sp>
      <p:sp>
        <p:nvSpPr>
          <p:cNvPr id="5" name="Rectangle 3"/>
          <p:cNvSpPr txBox="1">
            <a:spLocks noChangeArrowheads="1"/>
          </p:cNvSpPr>
          <p:nvPr/>
        </p:nvSpPr>
        <p:spPr bwMode="auto">
          <a:xfrm>
            <a:off x="467545" y="3573016"/>
            <a:ext cx="3600400" cy="2664296"/>
          </a:xfrm>
          <a:prstGeom prst="rect">
            <a:avLst/>
          </a:prstGeom>
          <a:noFill/>
          <a:ln w="9525">
            <a:noFill/>
            <a:miter lim="800000"/>
            <a:headEnd/>
            <a:tailEnd/>
          </a:ln>
        </p:spPr>
        <p:txBody>
          <a:bodyPr vert="horz" wrap="square" lIns="91427" tIns="45712" rIns="91427" bIns="45712" numCol="1" anchor="t" anchorCtr="0" compatLnSpc="1">
            <a:prstTxWarp prst="textNoShape">
              <a:avLst/>
            </a:prstTxWarp>
          </a:bodyPr>
          <a:lstStyle/>
          <a:p>
            <a:pPr marL="342891" indent="-342891" fontAlgn="base">
              <a:lnSpc>
                <a:spcPct val="150000"/>
              </a:lnSpc>
              <a:spcBef>
                <a:spcPct val="20000"/>
              </a:spcBef>
              <a:spcAft>
                <a:spcPct val="0"/>
              </a:spcAft>
              <a:defRPr/>
            </a:pPr>
            <a:r>
              <a:rPr lang="zh-CN" altLang="en-US" sz="2400" b="1" kern="0" dirty="0">
                <a:solidFill>
                  <a:srgbClr val="FF0000"/>
                </a:solidFill>
                <a:latin typeface="微软雅黑" pitchFamily="34" charset="-122"/>
                <a:ea typeface="微软雅黑" pitchFamily="34" charset="-122"/>
              </a:rPr>
              <a:t>关键点</a:t>
            </a:r>
          </a:p>
          <a:p>
            <a:pPr marL="342891" indent="-342891" fontAlgn="base">
              <a:lnSpc>
                <a:spcPct val="150000"/>
              </a:lnSpc>
              <a:spcBef>
                <a:spcPct val="20000"/>
              </a:spcBef>
              <a:spcAft>
                <a:spcPct val="0"/>
              </a:spcAft>
              <a:buFont typeface="Wingdings" pitchFamily="2" charset="2"/>
              <a:buChar char="Ø"/>
              <a:defRPr/>
            </a:pPr>
            <a:r>
              <a:rPr lang="en-US" altLang="zh-CN" sz="2000" b="1" kern="0" dirty="0" smtClean="0">
                <a:latin typeface="微软雅黑" pitchFamily="34" charset="-122"/>
                <a:ea typeface="微软雅黑" pitchFamily="34" charset="-122"/>
              </a:rPr>
              <a:t> </a:t>
            </a:r>
          </a:p>
          <a:p>
            <a:pPr marL="342891" indent="-342891" fontAlgn="base">
              <a:lnSpc>
                <a:spcPct val="150000"/>
              </a:lnSpc>
              <a:spcBef>
                <a:spcPct val="20000"/>
              </a:spcBef>
              <a:spcAft>
                <a:spcPct val="0"/>
              </a:spcAft>
              <a:buFont typeface="Wingdings" pitchFamily="2" charset="2"/>
              <a:buChar char="Ø"/>
              <a:defRPr/>
            </a:pPr>
            <a:r>
              <a:rPr lang="en-US" altLang="zh-CN" sz="2000" b="1" kern="0" dirty="0">
                <a:latin typeface="微软雅黑" pitchFamily="34" charset="-122"/>
                <a:ea typeface="微软雅黑" pitchFamily="34" charset="-122"/>
              </a:rPr>
              <a:t> </a:t>
            </a:r>
            <a:endParaRPr lang="en-US" altLang="zh-CN" sz="2000" b="1" kern="0" dirty="0" smtClean="0">
              <a:latin typeface="微软雅黑" pitchFamily="34" charset="-122"/>
              <a:ea typeface="微软雅黑" pitchFamily="34" charset="-122"/>
            </a:endParaRPr>
          </a:p>
          <a:p>
            <a:pPr marL="342891" indent="-342891" fontAlgn="base">
              <a:lnSpc>
                <a:spcPct val="150000"/>
              </a:lnSpc>
              <a:spcBef>
                <a:spcPct val="20000"/>
              </a:spcBef>
              <a:spcAft>
                <a:spcPct val="0"/>
              </a:spcAft>
              <a:buFont typeface="Wingdings" pitchFamily="2" charset="2"/>
              <a:buChar char="Ø"/>
              <a:defRPr/>
            </a:pPr>
            <a:r>
              <a:rPr lang="en-US" altLang="zh-CN" sz="2000" b="1" kern="0" dirty="0">
                <a:latin typeface="微软雅黑" pitchFamily="34" charset="-122"/>
                <a:ea typeface="微软雅黑" pitchFamily="34" charset="-122"/>
              </a:rPr>
              <a:t> </a:t>
            </a:r>
            <a:endParaRPr lang="en-US" altLang="zh-CN" sz="2000" b="1" kern="0" dirty="0" smtClean="0">
              <a:latin typeface="微软雅黑" pitchFamily="34" charset="-122"/>
              <a:ea typeface="微软雅黑" pitchFamily="34" charset="-122"/>
            </a:endParaRPr>
          </a:p>
          <a:p>
            <a:pPr marL="342891" indent="-342891" fontAlgn="base">
              <a:lnSpc>
                <a:spcPct val="150000"/>
              </a:lnSpc>
              <a:spcBef>
                <a:spcPct val="20000"/>
              </a:spcBef>
              <a:spcAft>
                <a:spcPct val="0"/>
              </a:spcAft>
              <a:buFont typeface="Wingdings" pitchFamily="2" charset="2"/>
              <a:buChar char="Ø"/>
              <a:defRPr/>
            </a:pPr>
            <a:r>
              <a:rPr lang="en-US" altLang="zh-CN" sz="2000" b="1" kern="0" dirty="0">
                <a:latin typeface="微软雅黑" pitchFamily="34" charset="-122"/>
                <a:ea typeface="微软雅黑" pitchFamily="34" charset="-122"/>
              </a:rPr>
              <a:t> </a:t>
            </a:r>
            <a:endParaRPr lang="zh-CN" altLang="en-US" sz="2000" b="1" kern="0" dirty="0">
              <a:latin typeface="微软雅黑" pitchFamily="34" charset="-122"/>
              <a:ea typeface="微软雅黑" pitchFamily="34" charset="-122"/>
            </a:endParaRPr>
          </a:p>
        </p:txBody>
      </p:sp>
      <p:sp>
        <p:nvSpPr>
          <p:cNvPr id="7" name="矩形 6"/>
          <p:cNvSpPr/>
          <p:nvPr/>
        </p:nvSpPr>
        <p:spPr>
          <a:xfrm>
            <a:off x="5508104" y="3573019"/>
            <a:ext cx="2808312" cy="2739211"/>
          </a:xfrm>
          <a:prstGeom prst="rect">
            <a:avLst/>
          </a:prstGeom>
        </p:spPr>
        <p:txBody>
          <a:bodyPr wrap="square">
            <a:spAutoFit/>
          </a:bodyPr>
          <a:lstStyle/>
          <a:p>
            <a:pPr marL="342891" indent="-342891" fontAlgn="base">
              <a:lnSpc>
                <a:spcPct val="150000"/>
              </a:lnSpc>
              <a:spcBef>
                <a:spcPct val="20000"/>
              </a:spcBef>
              <a:spcAft>
                <a:spcPct val="0"/>
              </a:spcAft>
              <a:defRPr/>
            </a:pPr>
            <a:r>
              <a:rPr lang="zh-CN" altLang="zh-CN" sz="2400" b="1" kern="0" dirty="0">
                <a:solidFill>
                  <a:srgbClr val="FF0000"/>
                </a:solidFill>
                <a:latin typeface="微软雅黑" pitchFamily="34" charset="-122"/>
                <a:ea typeface="微软雅黑" pitchFamily="34" charset="-122"/>
              </a:rPr>
              <a:t>管理要点字段</a:t>
            </a:r>
          </a:p>
          <a:p>
            <a:pPr marL="342891" indent="-342891" fontAlgn="base">
              <a:lnSpc>
                <a:spcPct val="150000"/>
              </a:lnSpc>
              <a:spcBef>
                <a:spcPct val="20000"/>
              </a:spcBef>
              <a:spcAft>
                <a:spcPct val="0"/>
              </a:spcAft>
              <a:buFont typeface="Wingdings" pitchFamily="2" charset="2"/>
              <a:buChar char="Ø"/>
              <a:defRPr/>
            </a:pPr>
            <a:r>
              <a:rPr lang="en-US" altLang="zh-CN" sz="2000" b="1" kern="0" dirty="0" smtClean="0">
                <a:latin typeface="微软雅黑" pitchFamily="34" charset="-122"/>
                <a:ea typeface="微软雅黑" pitchFamily="34" charset="-122"/>
              </a:rPr>
              <a:t> </a:t>
            </a:r>
          </a:p>
          <a:p>
            <a:pPr marL="342891" indent="-342891" fontAlgn="base">
              <a:lnSpc>
                <a:spcPct val="150000"/>
              </a:lnSpc>
              <a:spcBef>
                <a:spcPct val="20000"/>
              </a:spcBef>
              <a:spcAft>
                <a:spcPct val="0"/>
              </a:spcAft>
              <a:buFont typeface="Wingdings" pitchFamily="2" charset="2"/>
              <a:buChar char="Ø"/>
              <a:defRPr/>
            </a:pPr>
            <a:r>
              <a:rPr lang="en-US" altLang="zh-CN" sz="2000" b="1" kern="0" dirty="0">
                <a:latin typeface="微软雅黑" pitchFamily="34" charset="-122"/>
                <a:ea typeface="微软雅黑" pitchFamily="34" charset="-122"/>
              </a:rPr>
              <a:t> </a:t>
            </a:r>
            <a:endParaRPr lang="en-US" altLang="zh-CN" sz="2000" b="1" kern="0" dirty="0" smtClean="0">
              <a:latin typeface="微软雅黑" pitchFamily="34" charset="-122"/>
              <a:ea typeface="微软雅黑" pitchFamily="34" charset="-122"/>
            </a:endParaRPr>
          </a:p>
          <a:p>
            <a:pPr marL="342891" indent="-342891" fontAlgn="base">
              <a:lnSpc>
                <a:spcPct val="150000"/>
              </a:lnSpc>
              <a:spcBef>
                <a:spcPct val="20000"/>
              </a:spcBef>
              <a:spcAft>
                <a:spcPct val="0"/>
              </a:spcAft>
              <a:buFont typeface="Wingdings" pitchFamily="2" charset="2"/>
              <a:buChar char="Ø"/>
              <a:defRPr/>
            </a:pPr>
            <a:r>
              <a:rPr lang="en-US" altLang="zh-CN" sz="2000" b="1" kern="0" dirty="0">
                <a:latin typeface="微软雅黑" pitchFamily="34" charset="-122"/>
                <a:ea typeface="微软雅黑" pitchFamily="34" charset="-122"/>
              </a:rPr>
              <a:t> </a:t>
            </a:r>
            <a:endParaRPr lang="en-US" altLang="zh-CN" sz="2000" b="1" kern="0" dirty="0" smtClean="0">
              <a:latin typeface="微软雅黑" pitchFamily="34" charset="-122"/>
              <a:ea typeface="微软雅黑" pitchFamily="34" charset="-122"/>
            </a:endParaRPr>
          </a:p>
          <a:p>
            <a:pPr marL="342891" indent="-342891" fontAlgn="base">
              <a:lnSpc>
                <a:spcPct val="150000"/>
              </a:lnSpc>
              <a:spcBef>
                <a:spcPct val="20000"/>
              </a:spcBef>
              <a:spcAft>
                <a:spcPct val="0"/>
              </a:spcAft>
              <a:buFont typeface="Wingdings" pitchFamily="2" charset="2"/>
              <a:buChar char="Ø"/>
              <a:defRPr/>
            </a:pPr>
            <a:r>
              <a:rPr lang="en-US" altLang="zh-CN" sz="2000" b="1" kern="0" dirty="0">
                <a:latin typeface="微软雅黑" pitchFamily="34" charset="-122"/>
                <a:ea typeface="微软雅黑" pitchFamily="34" charset="-122"/>
              </a:rPr>
              <a:t> </a:t>
            </a:r>
            <a:endParaRPr lang="zh-CN" altLang="zh-CN" sz="2000" b="1" kern="0" dirty="0">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blinds(horizontal)">
                                      <p:cBhvr>
                                        <p:cTn id="7" dur="500"/>
                                        <p:tgtEl>
                                          <p:spTgt spid="93187">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93187">
                                            <p:txEl>
                                              <p:pRg st="1" end="1"/>
                                            </p:txEl>
                                          </p:spTgt>
                                        </p:tgtEl>
                                        <p:attrNameLst>
                                          <p:attrName>style.visibility</p:attrName>
                                        </p:attrNameLst>
                                      </p:cBhvr>
                                      <p:to>
                                        <p:strVal val="visible"/>
                                      </p:to>
                                    </p:set>
                                    <p:animEffect transition="in" filter="blinds(horizontal)">
                                      <p:cBhvr>
                                        <p:cTn id="11" dur="1000"/>
                                        <p:tgtEl>
                                          <p:spTgt spid="93187">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93187">
                                            <p:txEl>
                                              <p:pRg st="2" end="2"/>
                                            </p:txEl>
                                          </p:spTgt>
                                        </p:tgtEl>
                                        <p:attrNameLst>
                                          <p:attrName>style.visibility</p:attrName>
                                        </p:attrNameLst>
                                      </p:cBhvr>
                                      <p:to>
                                        <p:strVal val="visible"/>
                                      </p:to>
                                    </p:set>
                                    <p:animEffect transition="in" filter="blinds(horizontal)">
                                      <p:cBhvr>
                                        <p:cTn id="15" dur="1000"/>
                                        <p:tgtEl>
                                          <p:spTgt spid="9318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3586" name="Rectangle 2"/>
          <p:cNvSpPr>
            <a:spLocks noGrp="1" noChangeArrowheads="1"/>
          </p:cNvSpPr>
          <p:nvPr>
            <p:ph type="title"/>
          </p:nvPr>
        </p:nvSpPr>
        <p:spPr>
          <a:xfrm>
            <a:off x="692224" y="431776"/>
            <a:ext cx="7772400" cy="598512"/>
          </a:xfrm>
        </p:spPr>
        <p:txBody>
          <a:bodyPr/>
          <a:lstStyle/>
          <a:p>
            <a:pPr algn="ctr"/>
            <a:r>
              <a:rPr lang="zh-CN" altLang="en-US" sz="3200" b="1" dirty="0">
                <a:solidFill>
                  <a:srgbClr val="FF0000"/>
                </a:solidFill>
              </a:rPr>
              <a:t>进度控制</a:t>
            </a:r>
            <a:r>
              <a:rPr lang="zh-CN" altLang="en-US" sz="3200" b="1" dirty="0" smtClean="0">
                <a:solidFill>
                  <a:srgbClr val="FF0000"/>
                </a:solidFill>
              </a:rPr>
              <a:t>方法</a:t>
            </a:r>
            <a:endParaRPr lang="zh-CN" altLang="en-US" sz="3600" dirty="0">
              <a:solidFill>
                <a:srgbClr val="FF0000"/>
              </a:solidFill>
            </a:endParaRPr>
          </a:p>
        </p:txBody>
      </p:sp>
      <p:sp>
        <p:nvSpPr>
          <p:cNvPr id="2243587" name="Rectangle 3"/>
          <p:cNvSpPr>
            <a:spLocks noGrp="1" noChangeArrowheads="1"/>
          </p:cNvSpPr>
          <p:nvPr>
            <p:ph idx="1"/>
          </p:nvPr>
        </p:nvSpPr>
        <p:spPr>
          <a:xfrm>
            <a:off x="395536" y="1628800"/>
            <a:ext cx="4648200" cy="3960440"/>
          </a:xfrm>
        </p:spPr>
        <p:txBody>
          <a:bodyPr/>
          <a:lstStyle/>
          <a:p>
            <a:pPr algn="just">
              <a:lnSpc>
                <a:spcPct val="150000"/>
              </a:lnSpc>
              <a:buFont typeface="Wingdings" panose="05000000000000000000" pitchFamily="2" charset="2"/>
              <a:buChar char="Ø"/>
            </a:pPr>
            <a:r>
              <a:rPr lang="zh-CN" altLang="en-US" sz="2400" b="1" dirty="0" smtClean="0"/>
              <a:t> </a:t>
            </a:r>
            <a:endParaRPr lang="en-US" altLang="zh-CN" sz="2400" b="1" dirty="0" smtClean="0"/>
          </a:p>
          <a:p>
            <a:pPr algn="just">
              <a:lnSpc>
                <a:spcPct val="150000"/>
              </a:lnSpc>
              <a:buFont typeface="Wingdings" panose="05000000000000000000" pitchFamily="2" charset="2"/>
              <a:buChar char="Ø"/>
            </a:pPr>
            <a:r>
              <a:rPr lang="en-US" altLang="zh-CN" sz="2400" b="1" dirty="0"/>
              <a:t> </a:t>
            </a:r>
            <a:endParaRPr lang="en-US" altLang="zh-CN" sz="2400" b="1" dirty="0" smtClean="0"/>
          </a:p>
          <a:p>
            <a:pPr algn="just">
              <a:lnSpc>
                <a:spcPct val="150000"/>
              </a:lnSpc>
              <a:buFont typeface="Wingdings" panose="05000000000000000000" pitchFamily="2" charset="2"/>
              <a:buChar char="Ø"/>
            </a:pPr>
            <a:r>
              <a:rPr lang="en-US" altLang="zh-CN" sz="2400" b="1" dirty="0"/>
              <a:t> </a:t>
            </a:r>
            <a:endParaRPr lang="en-US" altLang="zh-CN" sz="2400" b="1" dirty="0" smtClean="0"/>
          </a:p>
          <a:p>
            <a:pPr algn="just">
              <a:lnSpc>
                <a:spcPct val="150000"/>
              </a:lnSpc>
              <a:buFont typeface="Wingdings" panose="05000000000000000000" pitchFamily="2" charset="2"/>
              <a:buChar char="Ø"/>
            </a:pPr>
            <a:r>
              <a:rPr lang="en-US" altLang="zh-CN" sz="2400" b="1" dirty="0"/>
              <a:t> </a:t>
            </a:r>
            <a:endParaRPr lang="en-US" altLang="zh-CN" sz="2400" b="1" dirty="0" smtClean="0"/>
          </a:p>
          <a:p>
            <a:pPr algn="just">
              <a:lnSpc>
                <a:spcPct val="150000"/>
              </a:lnSpc>
              <a:buFont typeface="Wingdings" panose="05000000000000000000" pitchFamily="2" charset="2"/>
              <a:buChar char="Ø"/>
            </a:pPr>
            <a:r>
              <a:rPr lang="en-US" altLang="zh-CN" sz="2400" b="1" dirty="0"/>
              <a:t> </a:t>
            </a:r>
            <a:endParaRPr lang="en-US" altLang="zh-CN" sz="2400" b="1" dirty="0" smtClean="0"/>
          </a:p>
          <a:p>
            <a:pPr algn="just">
              <a:lnSpc>
                <a:spcPct val="150000"/>
              </a:lnSpc>
              <a:buFont typeface="Wingdings" panose="05000000000000000000" pitchFamily="2" charset="2"/>
              <a:buChar char="Ø"/>
            </a:pPr>
            <a:r>
              <a:rPr lang="en-US" altLang="zh-CN" sz="2400" b="1" dirty="0"/>
              <a:t> </a:t>
            </a:r>
            <a:endParaRPr lang="zh-CN" altLang="en-US" sz="2400" b="1" dirty="0"/>
          </a:p>
        </p:txBody>
      </p:sp>
      <p:sp>
        <p:nvSpPr>
          <p:cNvPr id="5" name="Rectangle 3"/>
          <p:cNvSpPr txBox="1">
            <a:spLocks noChangeArrowheads="1"/>
          </p:cNvSpPr>
          <p:nvPr/>
        </p:nvSpPr>
        <p:spPr bwMode="auto">
          <a:xfrm>
            <a:off x="4845465" y="1628800"/>
            <a:ext cx="3604592" cy="3672408"/>
          </a:xfrm>
          <a:prstGeom prst="rect">
            <a:avLst/>
          </a:prstGeom>
          <a:noFill/>
          <a:ln w="9525">
            <a:noFill/>
            <a:miter lim="800000"/>
            <a:headEnd/>
            <a:tailEnd/>
          </a:ln>
        </p:spPr>
        <p:txBody>
          <a:bodyPr vert="horz" wrap="square" lIns="91427" tIns="45712" rIns="91427" bIns="45712" numCol="1" anchor="t" anchorCtr="0" compatLnSpc="1">
            <a:prstTxWarp prst="textNoShape">
              <a:avLst/>
            </a:prstTxWarp>
          </a:bodyPr>
          <a:lstStyle/>
          <a:p>
            <a:pPr marL="342891" indent="-342891" algn="just" fontAlgn="base">
              <a:lnSpc>
                <a:spcPct val="150000"/>
              </a:lnSpc>
              <a:spcBef>
                <a:spcPct val="20000"/>
              </a:spcBef>
              <a:spcAft>
                <a:spcPct val="0"/>
              </a:spcAft>
              <a:buFont typeface="Wingdings" pitchFamily="2" charset="2"/>
              <a:buChar char="Ø"/>
              <a:defRPr/>
            </a:pPr>
            <a:r>
              <a:rPr lang="zh-CN" altLang="en-US" sz="2400" b="1" kern="0" dirty="0" smtClean="0">
                <a:latin typeface="微软雅黑" pitchFamily="34" charset="-122"/>
                <a:ea typeface="微软雅黑" pitchFamily="34" charset="-122"/>
              </a:rPr>
              <a:t> </a:t>
            </a:r>
            <a:endParaRPr lang="en-US" altLang="zh-CN" sz="2400" b="1" kern="0" dirty="0" smtClean="0">
              <a:latin typeface="微软雅黑" pitchFamily="34" charset="-122"/>
              <a:ea typeface="微软雅黑" pitchFamily="34" charset="-122"/>
            </a:endParaRPr>
          </a:p>
          <a:p>
            <a:pPr marL="342891" indent="-342891" algn="just" fontAlgn="base">
              <a:lnSpc>
                <a:spcPct val="150000"/>
              </a:lnSpc>
              <a:spcBef>
                <a:spcPct val="20000"/>
              </a:spcBef>
              <a:spcAft>
                <a:spcPct val="0"/>
              </a:spcAft>
              <a:buFont typeface="Wingdings" pitchFamily="2" charset="2"/>
              <a:buChar char="Ø"/>
              <a:defRPr/>
            </a:pPr>
            <a:r>
              <a:rPr lang="en-US" altLang="zh-CN" sz="2400" b="1" kern="0" dirty="0">
                <a:latin typeface="微软雅黑" pitchFamily="34" charset="-122"/>
                <a:ea typeface="微软雅黑" pitchFamily="34" charset="-122"/>
              </a:rPr>
              <a:t> </a:t>
            </a:r>
            <a:endParaRPr lang="en-US" altLang="zh-CN" sz="2400" b="1" kern="0" dirty="0" smtClean="0">
              <a:latin typeface="微软雅黑" pitchFamily="34" charset="-122"/>
              <a:ea typeface="微软雅黑" pitchFamily="34" charset="-122"/>
            </a:endParaRPr>
          </a:p>
          <a:p>
            <a:pPr marL="342891" indent="-342891" algn="just" fontAlgn="base">
              <a:lnSpc>
                <a:spcPct val="150000"/>
              </a:lnSpc>
              <a:spcBef>
                <a:spcPct val="20000"/>
              </a:spcBef>
              <a:spcAft>
                <a:spcPct val="0"/>
              </a:spcAft>
              <a:buFont typeface="Wingdings" pitchFamily="2" charset="2"/>
              <a:buChar char="Ø"/>
              <a:defRPr/>
            </a:pPr>
            <a:r>
              <a:rPr lang="en-US" altLang="zh-CN" sz="2400" b="1" kern="0" dirty="0">
                <a:latin typeface="微软雅黑" pitchFamily="34" charset="-122"/>
                <a:ea typeface="微软雅黑" pitchFamily="34" charset="-122"/>
              </a:rPr>
              <a:t> </a:t>
            </a:r>
            <a:endParaRPr lang="en-US" altLang="zh-CN" sz="2400" b="1" kern="0" dirty="0" smtClean="0">
              <a:latin typeface="微软雅黑" pitchFamily="34" charset="-122"/>
              <a:ea typeface="微软雅黑" pitchFamily="34" charset="-122"/>
            </a:endParaRPr>
          </a:p>
          <a:p>
            <a:pPr marL="342891" indent="-342891" algn="just" fontAlgn="base">
              <a:lnSpc>
                <a:spcPct val="150000"/>
              </a:lnSpc>
              <a:spcBef>
                <a:spcPct val="20000"/>
              </a:spcBef>
              <a:spcAft>
                <a:spcPct val="0"/>
              </a:spcAft>
              <a:buFont typeface="Wingdings" pitchFamily="2" charset="2"/>
              <a:buChar char="Ø"/>
              <a:defRPr/>
            </a:pPr>
            <a:r>
              <a:rPr lang="en-US" altLang="zh-CN" sz="2400" b="1" kern="0" dirty="0">
                <a:latin typeface="微软雅黑" pitchFamily="34" charset="-122"/>
                <a:ea typeface="微软雅黑" pitchFamily="34" charset="-122"/>
              </a:rPr>
              <a:t> </a:t>
            </a:r>
            <a:endParaRPr lang="en-US" altLang="zh-CN" sz="2400" b="1" kern="0" dirty="0" smtClean="0">
              <a:latin typeface="微软雅黑" pitchFamily="34" charset="-122"/>
              <a:ea typeface="微软雅黑" pitchFamily="34" charset="-122"/>
            </a:endParaRPr>
          </a:p>
          <a:p>
            <a:pPr marL="342891" indent="-342891" algn="just" fontAlgn="base">
              <a:lnSpc>
                <a:spcPct val="150000"/>
              </a:lnSpc>
              <a:spcBef>
                <a:spcPct val="20000"/>
              </a:spcBef>
              <a:spcAft>
                <a:spcPct val="0"/>
              </a:spcAft>
              <a:buFont typeface="Wingdings" pitchFamily="2" charset="2"/>
              <a:buChar char="Ø"/>
              <a:defRPr/>
            </a:pPr>
            <a:r>
              <a:rPr lang="en-US" altLang="zh-CN" sz="2400" b="1" kern="0" dirty="0">
                <a:latin typeface="微软雅黑" pitchFamily="34" charset="-122"/>
                <a:ea typeface="微软雅黑" pitchFamily="34" charset="-122"/>
              </a:rPr>
              <a:t> </a:t>
            </a:r>
            <a:endParaRPr lang="zh-CN" altLang="en-US" sz="2400" b="1" kern="0" dirty="0">
              <a:latin typeface="微软雅黑" pitchFamily="34" charset="-122"/>
              <a:ea typeface="微软雅黑" pitchFamily="34" charset="-122"/>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43587">
                                            <p:txEl>
                                              <p:pRg st="0" end="0"/>
                                            </p:txEl>
                                          </p:spTgt>
                                        </p:tgtEl>
                                        <p:attrNameLst>
                                          <p:attrName>style.visibility</p:attrName>
                                        </p:attrNameLst>
                                      </p:cBhvr>
                                      <p:to>
                                        <p:strVal val="visible"/>
                                      </p:to>
                                    </p:set>
                                    <p:animEffect transition="in" filter="blinds(horizontal)">
                                      <p:cBhvr>
                                        <p:cTn id="7" dur="500"/>
                                        <p:tgtEl>
                                          <p:spTgt spid="22435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43587">
                                            <p:txEl>
                                              <p:pRg st="1" end="1"/>
                                            </p:txEl>
                                          </p:spTgt>
                                        </p:tgtEl>
                                        <p:attrNameLst>
                                          <p:attrName>style.visibility</p:attrName>
                                        </p:attrNameLst>
                                      </p:cBhvr>
                                      <p:to>
                                        <p:strVal val="visible"/>
                                      </p:to>
                                    </p:set>
                                    <p:animEffect transition="in" filter="blinds(horizontal)">
                                      <p:cBhvr>
                                        <p:cTn id="12" dur="500"/>
                                        <p:tgtEl>
                                          <p:spTgt spid="22435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43587">
                                            <p:txEl>
                                              <p:pRg st="2" end="2"/>
                                            </p:txEl>
                                          </p:spTgt>
                                        </p:tgtEl>
                                        <p:attrNameLst>
                                          <p:attrName>style.visibility</p:attrName>
                                        </p:attrNameLst>
                                      </p:cBhvr>
                                      <p:to>
                                        <p:strVal val="visible"/>
                                      </p:to>
                                    </p:set>
                                    <p:animEffect transition="in" filter="blinds(horizontal)">
                                      <p:cBhvr>
                                        <p:cTn id="17" dur="500"/>
                                        <p:tgtEl>
                                          <p:spTgt spid="22435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43587">
                                            <p:txEl>
                                              <p:pRg st="3" end="3"/>
                                            </p:txEl>
                                          </p:spTgt>
                                        </p:tgtEl>
                                        <p:attrNameLst>
                                          <p:attrName>style.visibility</p:attrName>
                                        </p:attrNameLst>
                                      </p:cBhvr>
                                      <p:to>
                                        <p:strVal val="visible"/>
                                      </p:to>
                                    </p:set>
                                    <p:animEffect transition="in" filter="blinds(horizontal)">
                                      <p:cBhvr>
                                        <p:cTn id="22" dur="500"/>
                                        <p:tgtEl>
                                          <p:spTgt spid="22435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243587">
                                            <p:txEl>
                                              <p:pRg st="4" end="4"/>
                                            </p:txEl>
                                          </p:spTgt>
                                        </p:tgtEl>
                                        <p:attrNameLst>
                                          <p:attrName>style.visibility</p:attrName>
                                        </p:attrNameLst>
                                      </p:cBhvr>
                                      <p:to>
                                        <p:strVal val="visible"/>
                                      </p:to>
                                    </p:set>
                                    <p:animEffect transition="in" filter="blinds(horizontal)">
                                      <p:cBhvr>
                                        <p:cTn id="27" dur="500"/>
                                        <p:tgtEl>
                                          <p:spTgt spid="22435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243587">
                                            <p:txEl>
                                              <p:pRg st="5" end="5"/>
                                            </p:txEl>
                                          </p:spTgt>
                                        </p:tgtEl>
                                        <p:attrNameLst>
                                          <p:attrName>style.visibility</p:attrName>
                                        </p:attrNameLst>
                                      </p:cBhvr>
                                      <p:to>
                                        <p:strVal val="visible"/>
                                      </p:to>
                                    </p:set>
                                    <p:animEffect transition="in" filter="blinds(horizontal)">
                                      <p:cBhvr>
                                        <p:cTn id="32" dur="500"/>
                                        <p:tgtEl>
                                          <p:spTgt spid="2243587">
                                            <p:txEl>
                                              <p:pRg st="5" end="5"/>
                                            </p:txEl>
                                          </p:spTgt>
                                        </p:tgtEl>
                                      </p:cBhvr>
                                    </p:animEffect>
                                  </p:childTnLst>
                                </p:cTn>
                              </p:par>
                            </p:childTnLst>
                          </p:cTn>
                        </p:par>
                        <p:par>
                          <p:cTn id="33" fill="hold">
                            <p:stCondLst>
                              <p:cond delay="500"/>
                            </p:stCondLst>
                            <p:childTnLst>
                              <p:par>
                                <p:cTn id="34" presetID="3" presetClass="entr" presetSubtype="10" fill="hold" nodeType="after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blinds(horizontal)">
                                      <p:cBhvr>
                                        <p:cTn id="36" dur="1000"/>
                                        <p:tgtEl>
                                          <p:spTgt spid="5">
                                            <p:txEl>
                                              <p:pRg st="0" end="0"/>
                                            </p:txEl>
                                          </p:spTgt>
                                        </p:tgtEl>
                                      </p:cBhvr>
                                    </p:animEffect>
                                  </p:childTnLst>
                                </p:cTn>
                              </p:par>
                            </p:childTnLst>
                          </p:cTn>
                        </p:par>
                        <p:par>
                          <p:cTn id="37" fill="hold">
                            <p:stCondLst>
                              <p:cond delay="1500"/>
                            </p:stCondLst>
                            <p:childTnLst>
                              <p:par>
                                <p:cTn id="38" presetID="3" presetClass="entr" presetSubtype="10" fill="hold" nodeType="afterEffect">
                                  <p:stCondLst>
                                    <p:cond delay="0"/>
                                  </p:stCondLst>
                                  <p:childTnLst>
                                    <p:set>
                                      <p:cBhvr>
                                        <p:cTn id="39" dur="1" fill="hold">
                                          <p:stCondLst>
                                            <p:cond delay="0"/>
                                          </p:stCondLst>
                                        </p:cTn>
                                        <p:tgtEl>
                                          <p:spTgt spid="5">
                                            <p:txEl>
                                              <p:pRg st="1" end="1"/>
                                            </p:txEl>
                                          </p:spTgt>
                                        </p:tgtEl>
                                        <p:attrNameLst>
                                          <p:attrName>style.visibility</p:attrName>
                                        </p:attrNameLst>
                                      </p:cBhvr>
                                      <p:to>
                                        <p:strVal val="visible"/>
                                      </p:to>
                                    </p:set>
                                    <p:animEffect transition="in" filter="blinds(horizontal)">
                                      <p:cBhvr>
                                        <p:cTn id="40" dur="1000"/>
                                        <p:tgtEl>
                                          <p:spTgt spid="5">
                                            <p:txEl>
                                              <p:pRg st="1" end="1"/>
                                            </p:txEl>
                                          </p:spTgt>
                                        </p:tgtEl>
                                      </p:cBhvr>
                                    </p:animEffect>
                                  </p:childTnLst>
                                </p:cTn>
                              </p:par>
                            </p:childTnLst>
                          </p:cTn>
                        </p:par>
                        <p:par>
                          <p:cTn id="41" fill="hold">
                            <p:stCondLst>
                              <p:cond delay="2500"/>
                            </p:stCondLst>
                            <p:childTnLst>
                              <p:par>
                                <p:cTn id="42" presetID="3" presetClass="entr" presetSubtype="10" fill="hold" nodeType="afterEffect">
                                  <p:stCondLst>
                                    <p:cond delay="0"/>
                                  </p:stCondLst>
                                  <p:childTnLst>
                                    <p:set>
                                      <p:cBhvr>
                                        <p:cTn id="43" dur="1" fill="hold">
                                          <p:stCondLst>
                                            <p:cond delay="0"/>
                                          </p:stCondLst>
                                        </p:cTn>
                                        <p:tgtEl>
                                          <p:spTgt spid="5">
                                            <p:txEl>
                                              <p:pRg st="2" end="2"/>
                                            </p:txEl>
                                          </p:spTgt>
                                        </p:tgtEl>
                                        <p:attrNameLst>
                                          <p:attrName>style.visibility</p:attrName>
                                        </p:attrNameLst>
                                      </p:cBhvr>
                                      <p:to>
                                        <p:strVal val="visible"/>
                                      </p:to>
                                    </p:set>
                                    <p:animEffect transition="in" filter="blinds(horizontal)">
                                      <p:cBhvr>
                                        <p:cTn id="44" dur="1000"/>
                                        <p:tgtEl>
                                          <p:spTgt spid="5">
                                            <p:txEl>
                                              <p:pRg st="2" end="2"/>
                                            </p:txEl>
                                          </p:spTgt>
                                        </p:tgtEl>
                                      </p:cBhvr>
                                    </p:animEffect>
                                  </p:childTnLst>
                                </p:cTn>
                              </p:par>
                            </p:childTnLst>
                          </p:cTn>
                        </p:par>
                        <p:par>
                          <p:cTn id="45" fill="hold">
                            <p:stCondLst>
                              <p:cond delay="3500"/>
                            </p:stCondLst>
                            <p:childTnLst>
                              <p:par>
                                <p:cTn id="46" presetID="3" presetClass="entr" presetSubtype="10" fill="hold" nodeType="afterEffect">
                                  <p:stCondLst>
                                    <p:cond delay="0"/>
                                  </p:stCondLst>
                                  <p:childTnLst>
                                    <p:set>
                                      <p:cBhvr>
                                        <p:cTn id="47" dur="1" fill="hold">
                                          <p:stCondLst>
                                            <p:cond delay="0"/>
                                          </p:stCondLst>
                                        </p:cTn>
                                        <p:tgtEl>
                                          <p:spTgt spid="5">
                                            <p:txEl>
                                              <p:pRg st="3" end="3"/>
                                            </p:txEl>
                                          </p:spTgt>
                                        </p:tgtEl>
                                        <p:attrNameLst>
                                          <p:attrName>style.visibility</p:attrName>
                                        </p:attrNameLst>
                                      </p:cBhvr>
                                      <p:to>
                                        <p:strVal val="visible"/>
                                      </p:to>
                                    </p:set>
                                    <p:animEffect transition="in" filter="blinds(horizontal)">
                                      <p:cBhvr>
                                        <p:cTn id="48" dur="1000"/>
                                        <p:tgtEl>
                                          <p:spTgt spid="5">
                                            <p:txEl>
                                              <p:pRg st="3" end="3"/>
                                            </p:txEl>
                                          </p:spTgt>
                                        </p:tgtEl>
                                      </p:cBhvr>
                                    </p:animEffect>
                                  </p:childTnLst>
                                </p:cTn>
                              </p:par>
                            </p:childTnLst>
                          </p:cTn>
                        </p:par>
                        <p:par>
                          <p:cTn id="49" fill="hold">
                            <p:stCondLst>
                              <p:cond delay="4500"/>
                            </p:stCondLst>
                            <p:childTnLst>
                              <p:par>
                                <p:cTn id="50" presetID="3" presetClass="entr" presetSubtype="10" fill="hold" nodeType="afterEffect">
                                  <p:stCondLst>
                                    <p:cond delay="0"/>
                                  </p:stCondLst>
                                  <p:childTnLst>
                                    <p:set>
                                      <p:cBhvr>
                                        <p:cTn id="51" dur="1" fill="hold">
                                          <p:stCondLst>
                                            <p:cond delay="0"/>
                                          </p:stCondLst>
                                        </p:cTn>
                                        <p:tgtEl>
                                          <p:spTgt spid="5">
                                            <p:txEl>
                                              <p:pRg st="4" end="4"/>
                                            </p:txEl>
                                          </p:spTgt>
                                        </p:tgtEl>
                                        <p:attrNameLst>
                                          <p:attrName>style.visibility</p:attrName>
                                        </p:attrNameLst>
                                      </p:cBhvr>
                                      <p:to>
                                        <p:strVal val="visible"/>
                                      </p:to>
                                    </p:set>
                                    <p:animEffect transition="in" filter="blinds(horizontal)">
                                      <p:cBhvr>
                                        <p:cTn id="52"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9525" y="324661"/>
            <a:ext cx="9144000" cy="576064"/>
          </a:xfrm>
        </p:spPr>
        <p:txBody>
          <a:bodyPr/>
          <a:lstStyle/>
          <a:p>
            <a:pPr algn="ctr"/>
            <a:r>
              <a:rPr lang="zh-CN" sz="3200" b="1" i="0" dirty="0" smtClean="0">
                <a:solidFill>
                  <a:srgbClr val="FF0000"/>
                </a:solidFill>
              </a:rPr>
              <a:t>进度</a:t>
            </a:r>
            <a:r>
              <a:rPr lang="zh-CN" altLang="en-US" sz="3200" b="1" i="0" dirty="0" smtClean="0">
                <a:solidFill>
                  <a:srgbClr val="FF0000"/>
                </a:solidFill>
              </a:rPr>
              <a:t>控制的</a:t>
            </a:r>
            <a:r>
              <a:rPr lang="zh-CN" sz="3200" b="1" i="0" dirty="0" smtClean="0">
                <a:solidFill>
                  <a:srgbClr val="FF0000"/>
                </a:solidFill>
              </a:rPr>
              <a:t>数据</a:t>
            </a:r>
            <a:r>
              <a:rPr lang="zh-CN" sz="3200" b="1" i="0" dirty="0">
                <a:solidFill>
                  <a:srgbClr val="FF0000"/>
                </a:solidFill>
              </a:rPr>
              <a:t>来源</a:t>
            </a:r>
          </a:p>
        </p:txBody>
      </p:sp>
      <p:sp>
        <p:nvSpPr>
          <p:cNvPr id="98307" name="Rectangle 3"/>
          <p:cNvSpPr>
            <a:spLocks noGrp="1" noChangeArrowheads="1"/>
          </p:cNvSpPr>
          <p:nvPr>
            <p:ph idx="1"/>
          </p:nvPr>
        </p:nvSpPr>
        <p:spPr>
          <a:xfrm>
            <a:off x="467544" y="1268760"/>
            <a:ext cx="8077200" cy="5040560"/>
          </a:xfrm>
        </p:spPr>
        <p:txBody>
          <a:bodyPr/>
          <a:lstStyle/>
          <a:p>
            <a:pPr>
              <a:lnSpc>
                <a:spcPct val="150000"/>
              </a:lnSpc>
              <a:buFont typeface="Wingdings" panose="05000000000000000000" pitchFamily="2" charset="2"/>
              <a:buChar char="Ø"/>
            </a:pPr>
            <a:r>
              <a:rPr lang="en-US" altLang="zh-CN" sz="2400" b="1" dirty="0" smtClean="0"/>
              <a:t> </a:t>
            </a:r>
          </a:p>
          <a:p>
            <a:pPr>
              <a:lnSpc>
                <a:spcPct val="150000"/>
              </a:lnSpc>
              <a:buFont typeface="Wingdings" panose="05000000000000000000" pitchFamily="2" charset="2"/>
              <a:buChar char="Ø"/>
            </a:pPr>
            <a:endParaRPr lang="en-US" altLang="zh-CN" sz="2400" b="1" dirty="0"/>
          </a:p>
          <a:p>
            <a:pPr>
              <a:lnSpc>
                <a:spcPct val="150000"/>
              </a:lnSpc>
              <a:buFont typeface="Wingdings" panose="05000000000000000000" pitchFamily="2" charset="2"/>
              <a:buChar char="Ø"/>
            </a:pPr>
            <a:endParaRPr lang="en-US" altLang="zh-CN" sz="2400" b="1" dirty="0" smtClean="0"/>
          </a:p>
          <a:p>
            <a:pPr>
              <a:lnSpc>
                <a:spcPct val="150000"/>
              </a:lnSpc>
              <a:buFont typeface="Wingdings" panose="05000000000000000000" pitchFamily="2" charset="2"/>
              <a:buChar char="Ø"/>
            </a:pPr>
            <a:r>
              <a:rPr lang="en-US" altLang="zh-CN" sz="2000" dirty="0"/>
              <a:t> </a:t>
            </a:r>
            <a:endParaRPr lang="en-US" altLang="zh-CN" sz="2000" dirty="0" smtClean="0"/>
          </a:p>
          <a:p>
            <a:pPr>
              <a:lnSpc>
                <a:spcPct val="150000"/>
              </a:lnSpc>
              <a:buFont typeface="Wingdings" panose="05000000000000000000" pitchFamily="2" charset="2"/>
              <a:buChar char="Ø"/>
            </a:pPr>
            <a:endParaRPr lang="en-US" altLang="zh-CN" sz="2000" b="1" dirty="0"/>
          </a:p>
          <a:p>
            <a:pPr>
              <a:lnSpc>
                <a:spcPct val="150000"/>
              </a:lnSpc>
              <a:buFont typeface="Wingdings" panose="05000000000000000000" pitchFamily="2" charset="2"/>
              <a:buChar char="Ø"/>
            </a:pPr>
            <a:endParaRPr lang="en-US" altLang="zh-CN" sz="2000" b="1" dirty="0" smtClean="0"/>
          </a:p>
          <a:p>
            <a:pPr>
              <a:lnSpc>
                <a:spcPct val="150000"/>
              </a:lnSpc>
              <a:buFont typeface="Wingdings" panose="05000000000000000000" pitchFamily="2" charset="2"/>
              <a:buChar char="Ø"/>
            </a:pPr>
            <a:r>
              <a:rPr lang="en-US" altLang="zh-CN" sz="2000" b="1" dirty="0"/>
              <a:t> </a:t>
            </a:r>
            <a:endParaRPr lang="en-US" altLang="zh-CN" sz="2400" b="1" dirty="0"/>
          </a:p>
        </p:txBody>
      </p:sp>
      <p:sp>
        <p:nvSpPr>
          <p:cNvPr id="6" name="灯片编号占位符 5"/>
          <p:cNvSpPr>
            <a:spLocks noGrp="1"/>
          </p:cNvSpPr>
          <p:nvPr>
            <p:ph type="sldNum" sz="quarter" idx="4"/>
          </p:nvPr>
        </p:nvSpPr>
        <p:spPr/>
        <p:txBody>
          <a:bodyPr/>
          <a:lstStyle/>
          <a:p>
            <a:fld id="{ADE70998-7B8F-4D8C-992A-80D480127561}" type="slidenum">
              <a:rPr lang="en-US" altLang="zh-CN"/>
              <a:pPr/>
              <a:t>106</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blinds(horizontal)">
                                      <p:cBhvr>
                                        <p:cTn id="7" dur="500"/>
                                        <p:tgtEl>
                                          <p:spTgt spid="983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8307">
                                            <p:txEl>
                                              <p:pRg st="3" end="3"/>
                                            </p:txEl>
                                          </p:spTgt>
                                        </p:tgtEl>
                                        <p:attrNameLst>
                                          <p:attrName>style.visibility</p:attrName>
                                        </p:attrNameLst>
                                      </p:cBhvr>
                                      <p:to>
                                        <p:strVal val="visible"/>
                                      </p:to>
                                    </p:set>
                                    <p:animEffect transition="in" filter="blinds(horizontal)">
                                      <p:cBhvr>
                                        <p:cTn id="12" dur="500"/>
                                        <p:tgtEl>
                                          <p:spTgt spid="9830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8307">
                                            <p:txEl>
                                              <p:pRg st="6" end="6"/>
                                            </p:txEl>
                                          </p:spTgt>
                                        </p:tgtEl>
                                        <p:attrNameLst>
                                          <p:attrName>style.visibility</p:attrName>
                                        </p:attrNameLst>
                                      </p:cBhvr>
                                      <p:to>
                                        <p:strVal val="visible"/>
                                      </p:to>
                                    </p:set>
                                    <p:animEffect transition="in" filter="blinds(horizontal)">
                                      <p:cBhvr>
                                        <p:cTn id="17" dur="500"/>
                                        <p:tgtEl>
                                          <p:spTgt spid="983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65259" y="322905"/>
            <a:ext cx="8232531" cy="576064"/>
          </a:xfrm>
        </p:spPr>
        <p:txBody>
          <a:bodyPr/>
          <a:lstStyle/>
          <a:p>
            <a:pPr algn="ctr"/>
            <a:r>
              <a:rPr lang="zh-CN" altLang="en-US" sz="3200" dirty="0" smtClean="0">
                <a:solidFill>
                  <a:srgbClr val="FF0000"/>
                </a:solidFill>
              </a:rPr>
              <a:t>生产进度</a:t>
            </a:r>
            <a:r>
              <a:rPr lang="zh-CN" sz="3200" dirty="0" smtClean="0">
                <a:solidFill>
                  <a:srgbClr val="FF0000"/>
                </a:solidFill>
              </a:rPr>
              <a:t>异常</a:t>
            </a:r>
            <a:endParaRPr lang="en-US" sz="3200" dirty="0">
              <a:solidFill>
                <a:srgbClr val="FF0000"/>
              </a:solidFill>
            </a:endParaRPr>
          </a:p>
        </p:txBody>
      </p:sp>
      <p:sp>
        <p:nvSpPr>
          <p:cNvPr id="66563" name="Rectangle 3"/>
          <p:cNvSpPr>
            <a:spLocks noGrp="1" noChangeArrowheads="1"/>
          </p:cNvSpPr>
          <p:nvPr>
            <p:ph idx="1"/>
          </p:nvPr>
        </p:nvSpPr>
        <p:spPr>
          <a:xfrm>
            <a:off x="251520" y="1340768"/>
            <a:ext cx="8640960" cy="1728192"/>
          </a:xfrm>
        </p:spPr>
        <p:txBody>
          <a:bodyPr/>
          <a:lstStyle/>
          <a:p>
            <a:pPr>
              <a:lnSpc>
                <a:spcPct val="150000"/>
              </a:lnSpc>
              <a:buFont typeface="Wingdings" panose="05000000000000000000" pitchFamily="2" charset="2"/>
              <a:buChar char="Ø"/>
            </a:pPr>
            <a:r>
              <a:rPr lang="zh-TW" altLang="en-US" sz="2400" dirty="0"/>
              <a:t>所谓的生产</a:t>
            </a:r>
            <a:r>
              <a:rPr lang="zh-CN" altLang="en-US" sz="2400" dirty="0"/>
              <a:t>进度</a:t>
            </a:r>
            <a:r>
              <a:rPr lang="zh-TW" altLang="en-US" sz="2400" dirty="0"/>
              <a:t>异常，是指因订单变更、交期变更及制造异常、机械故障等因素造成产品品质、数量、交期脱离原先计划预定等现象。</a:t>
            </a:r>
          </a:p>
        </p:txBody>
      </p:sp>
      <p:sp>
        <p:nvSpPr>
          <p:cNvPr id="6" name="灯片编号占位符 5"/>
          <p:cNvSpPr>
            <a:spLocks noGrp="1"/>
          </p:cNvSpPr>
          <p:nvPr>
            <p:ph type="sldNum" sz="quarter" idx="4"/>
          </p:nvPr>
        </p:nvSpPr>
        <p:spPr/>
        <p:txBody>
          <a:bodyPr/>
          <a:lstStyle/>
          <a:p>
            <a:fld id="{6FBB9329-EDEF-4DBF-AA59-21715C26E6F8}" type="slidenum">
              <a:rPr lang="en-US" altLang="zh-CN"/>
              <a:pPr/>
              <a:t>107</a:t>
            </a:fld>
            <a:endParaRPr lang="en-US" dirty="0"/>
          </a:p>
        </p:txBody>
      </p:sp>
      <p:sp>
        <p:nvSpPr>
          <p:cNvPr id="5" name="Rectangle 3"/>
          <p:cNvSpPr txBox="1">
            <a:spLocks noChangeArrowheads="1"/>
          </p:cNvSpPr>
          <p:nvPr/>
        </p:nvSpPr>
        <p:spPr bwMode="auto">
          <a:xfrm>
            <a:off x="251520" y="3140968"/>
            <a:ext cx="8640960" cy="3024336"/>
          </a:xfrm>
          <a:prstGeom prst="rect">
            <a:avLst/>
          </a:prstGeom>
          <a:noFill/>
          <a:ln w="9525">
            <a:noFill/>
            <a:miter lim="800000"/>
            <a:headEnd/>
            <a:tailEnd/>
          </a:ln>
        </p:spPr>
        <p:txBody>
          <a:bodyPr vert="horz" wrap="square" lIns="91427" tIns="45712" rIns="91427" bIns="45712" numCol="1" anchor="t" anchorCtr="0" compatLnSpc="1">
            <a:prstTxWarp prst="textNoShape">
              <a:avLst/>
            </a:prstTxWarp>
          </a:bodyPr>
          <a:lstStyle/>
          <a:p>
            <a:pPr marL="342891" indent="-342891" fontAlgn="base">
              <a:lnSpc>
                <a:spcPct val="150000"/>
              </a:lnSpc>
              <a:spcBef>
                <a:spcPct val="20000"/>
              </a:spcBef>
              <a:spcAft>
                <a:spcPct val="0"/>
              </a:spcAft>
              <a:defRPr/>
            </a:pPr>
            <a:r>
              <a:rPr lang="zh-CN" altLang="en-US" sz="2400" b="1" kern="0" dirty="0">
                <a:latin typeface="微软雅黑" pitchFamily="34" charset="-122"/>
                <a:ea typeface="微软雅黑" pitchFamily="34" charset="-122"/>
              </a:rPr>
              <a:t>关键点：</a:t>
            </a:r>
            <a:endParaRPr lang="en-US" altLang="zh-CN" sz="2400" b="1" kern="0" dirty="0">
              <a:latin typeface="微软雅黑" pitchFamily="34" charset="-122"/>
              <a:ea typeface="微软雅黑" pitchFamily="34" charset="-122"/>
            </a:endParaRPr>
          </a:p>
          <a:p>
            <a:pPr marL="342891" indent="-342891" fontAlgn="base">
              <a:lnSpc>
                <a:spcPct val="150000"/>
              </a:lnSpc>
              <a:spcBef>
                <a:spcPct val="20000"/>
              </a:spcBef>
              <a:spcAft>
                <a:spcPct val="0"/>
              </a:spcAft>
            </a:pPr>
            <a:r>
              <a:rPr lang="en-US" altLang="zh-TW" sz="2400" b="1" kern="0" dirty="0">
                <a:latin typeface="微软雅黑" pitchFamily="34" charset="-122"/>
                <a:ea typeface="微软雅黑" pitchFamily="34" charset="-122"/>
              </a:rPr>
              <a:t>1. </a:t>
            </a:r>
            <a:r>
              <a:rPr lang="en-US" altLang="zh-TW" sz="2400" b="1" kern="0" dirty="0" smtClean="0">
                <a:latin typeface="微软雅黑" pitchFamily="34" charset="-122"/>
                <a:ea typeface="微软雅黑" pitchFamily="34" charset="-122"/>
              </a:rPr>
              <a:t> </a:t>
            </a:r>
            <a:endParaRPr lang="zh-TW" altLang="en-US" sz="2400" b="1" kern="0" dirty="0">
              <a:latin typeface="微软雅黑" pitchFamily="34" charset="-122"/>
              <a:ea typeface="微软雅黑" pitchFamily="34" charset="-122"/>
            </a:endParaRPr>
          </a:p>
          <a:p>
            <a:pPr marL="342891" indent="-342891" fontAlgn="base">
              <a:lnSpc>
                <a:spcPct val="150000"/>
              </a:lnSpc>
              <a:spcBef>
                <a:spcPct val="20000"/>
              </a:spcBef>
              <a:spcAft>
                <a:spcPct val="0"/>
              </a:spcAft>
              <a:defRPr/>
            </a:pPr>
            <a:r>
              <a:rPr lang="en-US" altLang="zh-TW" sz="2400" b="1" kern="0" dirty="0">
                <a:latin typeface="微软雅黑" pitchFamily="34" charset="-122"/>
                <a:ea typeface="微软雅黑" pitchFamily="34" charset="-122"/>
              </a:rPr>
              <a:t>2. </a:t>
            </a:r>
            <a:r>
              <a:rPr lang="en-US" altLang="zh-CN" sz="2400" b="1" kern="0" dirty="0" smtClean="0">
                <a:latin typeface="微软雅黑" pitchFamily="34" charset="-122"/>
                <a:ea typeface="微软雅黑" pitchFamily="34" charset="-122"/>
              </a:rPr>
              <a:t> </a:t>
            </a:r>
            <a:endParaRPr lang="zh-TW" altLang="en-US" sz="2400" b="1" kern="0" dirty="0">
              <a:latin typeface="微软雅黑" pitchFamily="34" charset="-122"/>
              <a:ea typeface="微软雅黑" pitchFamily="34" charset="-122"/>
            </a:endParaRPr>
          </a:p>
          <a:p>
            <a:pPr marL="342891" indent="-342891" fontAlgn="base">
              <a:lnSpc>
                <a:spcPct val="150000"/>
              </a:lnSpc>
              <a:spcBef>
                <a:spcPct val="20000"/>
              </a:spcBef>
              <a:spcAft>
                <a:spcPct val="0"/>
              </a:spcAft>
            </a:pPr>
            <a:r>
              <a:rPr lang="en-US" altLang="zh-TW" sz="2400" b="1" kern="0" dirty="0">
                <a:latin typeface="微软雅黑" pitchFamily="34" charset="-122"/>
                <a:ea typeface="微软雅黑" pitchFamily="34" charset="-122"/>
              </a:rPr>
              <a:t>3. </a:t>
            </a:r>
            <a:r>
              <a:rPr lang="en-US" altLang="zh-TW" sz="2400" b="1" kern="0" dirty="0" smtClean="0">
                <a:latin typeface="微软雅黑" pitchFamily="34" charset="-122"/>
                <a:ea typeface="微软雅黑" pitchFamily="34" charset="-122"/>
              </a:rPr>
              <a:t> </a:t>
            </a:r>
            <a:endParaRPr lang="zh-TW" altLang="en-US" sz="2400" b="1" kern="0" dirty="0">
              <a:latin typeface="微软雅黑" pitchFamily="34" charset="-122"/>
              <a:ea typeface="微软雅黑" pitchFamily="34" charset="-122"/>
            </a:endParaRPr>
          </a:p>
          <a:p>
            <a:pPr marL="342891" indent="-342891" fontAlgn="base">
              <a:lnSpc>
                <a:spcPct val="150000"/>
              </a:lnSpc>
              <a:spcBef>
                <a:spcPct val="20000"/>
              </a:spcBef>
              <a:spcAft>
                <a:spcPct val="0"/>
              </a:spcAft>
              <a:defRPr/>
            </a:pPr>
            <a:r>
              <a:rPr lang="en-US" altLang="zh-TW" sz="2400" b="1" kern="0" dirty="0">
                <a:latin typeface="微软雅黑" pitchFamily="34" charset="-122"/>
                <a:ea typeface="微软雅黑" pitchFamily="34" charset="-122"/>
              </a:rPr>
              <a:t>4. </a:t>
            </a:r>
            <a:r>
              <a:rPr lang="en-US" altLang="zh-TW" sz="2400" b="1" kern="0" dirty="0" smtClean="0">
                <a:latin typeface="微软雅黑" pitchFamily="34" charset="-122"/>
                <a:ea typeface="微软雅黑" pitchFamily="34" charset="-122"/>
              </a:rPr>
              <a:t> </a:t>
            </a:r>
            <a:endParaRPr lang="zh-TW" altLang="en-US" sz="2400" b="1" kern="0" dirty="0">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linds(horizontal)">
                                      <p:cBhvr>
                                        <p:cTn id="11" dur="10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blinds(horizontal)">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blinds(horizontal)">
                                      <p:cBhvr>
                                        <p:cTn id="21" dur="50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blinds(horizontal)">
                                      <p:cBhvr>
                                        <p:cTn id="2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467544" y="1592476"/>
            <a:ext cx="2232248" cy="1728192"/>
          </a:xfrm>
          <a:prstGeom prst="rect">
            <a:avLst/>
          </a:prstGeom>
          <a:noFill/>
          <a:ln w="9525">
            <a:noFill/>
            <a:miter lim="800000"/>
            <a:headEnd/>
            <a:tailEnd/>
          </a:ln>
          <a:effectLst/>
        </p:spPr>
        <p:txBody>
          <a:bodyPr lIns="0" tIns="0" rIns="0" bIns="0"/>
          <a:lstStyle/>
          <a:p>
            <a:pPr>
              <a:lnSpc>
                <a:spcPct val="150000"/>
              </a:lnSpc>
            </a:pPr>
            <a:r>
              <a:rPr lang="zh-CN" altLang="en-US" sz="2800" b="1" dirty="0">
                <a:latin typeface="微软雅黑" pitchFamily="34" charset="-122"/>
                <a:ea typeface="微软雅黑" pitchFamily="34" charset="-122"/>
              </a:rPr>
              <a:t>生产进度落后六条改善措施</a:t>
            </a:r>
            <a:endParaRPr lang="zh-CN" altLang="en-US" b="1" dirty="0">
              <a:latin typeface="微软雅黑" pitchFamily="34" charset="-122"/>
              <a:ea typeface="微软雅黑" pitchFamily="34" charset="-122"/>
            </a:endParaRPr>
          </a:p>
        </p:txBody>
      </p:sp>
      <p:sp>
        <p:nvSpPr>
          <p:cNvPr id="89093" name="AutoShape 5"/>
          <p:cNvSpPr>
            <a:spLocks noChangeArrowheads="1"/>
          </p:cNvSpPr>
          <p:nvPr/>
        </p:nvSpPr>
        <p:spPr bwMode="auto">
          <a:xfrm>
            <a:off x="3874148" y="1493295"/>
            <a:ext cx="3671887" cy="720725"/>
          </a:xfrm>
          <a:prstGeom prst="bevel">
            <a:avLst>
              <a:gd name="adj" fmla="val 12500"/>
            </a:avLst>
          </a:prstGeom>
          <a:solidFill>
            <a:srgbClr val="99CCFF"/>
          </a:solidFill>
          <a:ln w="9525">
            <a:solidFill>
              <a:srgbClr val="FFCC99"/>
            </a:solidFill>
            <a:miter lim="800000"/>
            <a:headEnd/>
            <a:tailEnd/>
          </a:ln>
          <a:effectLst/>
        </p:spPr>
        <p:txBody>
          <a:bodyPr wrap="none" anchor="ctr"/>
          <a:lstStyle/>
          <a:p>
            <a:pPr algn="ctr"/>
            <a:r>
              <a:rPr lang="zh-CN" altLang="en-US" sz="2400" b="1" dirty="0" smtClean="0">
                <a:solidFill>
                  <a:srgbClr val="FF0000"/>
                </a:solidFill>
                <a:latin typeface="微软雅黑" pitchFamily="34" charset="-122"/>
                <a:ea typeface="微软雅黑" pitchFamily="34" charset="-122"/>
              </a:rPr>
              <a:t> </a:t>
            </a:r>
            <a:endParaRPr lang="zh-CN" altLang="en-US" sz="2400" b="1" dirty="0">
              <a:solidFill>
                <a:srgbClr val="FF0000"/>
              </a:solidFill>
              <a:latin typeface="微软雅黑" pitchFamily="34" charset="-122"/>
              <a:ea typeface="微软雅黑" pitchFamily="34" charset="-122"/>
            </a:endParaRPr>
          </a:p>
        </p:txBody>
      </p:sp>
      <p:sp>
        <p:nvSpPr>
          <p:cNvPr id="89094" name="AutoShape 6"/>
          <p:cNvSpPr>
            <a:spLocks noChangeArrowheads="1"/>
          </p:cNvSpPr>
          <p:nvPr/>
        </p:nvSpPr>
        <p:spPr bwMode="auto">
          <a:xfrm>
            <a:off x="3874148" y="2285457"/>
            <a:ext cx="3671887" cy="720725"/>
          </a:xfrm>
          <a:prstGeom prst="bevel">
            <a:avLst>
              <a:gd name="adj" fmla="val 12500"/>
            </a:avLst>
          </a:prstGeom>
          <a:solidFill>
            <a:srgbClr val="99CCFF"/>
          </a:solidFill>
          <a:ln w="9525">
            <a:solidFill>
              <a:srgbClr val="FFCC99"/>
            </a:solidFill>
            <a:miter lim="800000"/>
            <a:headEnd/>
            <a:tailEnd/>
          </a:ln>
          <a:effectLst/>
        </p:spPr>
        <p:txBody>
          <a:bodyPr wrap="none" anchor="ctr"/>
          <a:lstStyle/>
          <a:p>
            <a:pPr algn="ctr"/>
            <a:r>
              <a:rPr lang="zh-CN" altLang="en-US" sz="2400" b="1" dirty="0" smtClean="0">
                <a:solidFill>
                  <a:srgbClr val="FF0000"/>
                </a:solidFill>
                <a:latin typeface="微软雅黑" pitchFamily="34" charset="-122"/>
                <a:ea typeface="微软雅黑" pitchFamily="34" charset="-122"/>
              </a:rPr>
              <a:t> </a:t>
            </a:r>
            <a:endParaRPr lang="zh-CN" altLang="en-US" sz="2400" b="1" dirty="0">
              <a:solidFill>
                <a:srgbClr val="FF0000"/>
              </a:solidFill>
              <a:latin typeface="微软雅黑" pitchFamily="34" charset="-122"/>
              <a:ea typeface="微软雅黑" pitchFamily="34" charset="-122"/>
            </a:endParaRPr>
          </a:p>
        </p:txBody>
      </p:sp>
      <p:sp>
        <p:nvSpPr>
          <p:cNvPr id="89095" name="AutoShape 7"/>
          <p:cNvSpPr>
            <a:spLocks noChangeArrowheads="1"/>
          </p:cNvSpPr>
          <p:nvPr/>
        </p:nvSpPr>
        <p:spPr bwMode="auto">
          <a:xfrm>
            <a:off x="3874148" y="3077620"/>
            <a:ext cx="3671887" cy="720725"/>
          </a:xfrm>
          <a:prstGeom prst="bevel">
            <a:avLst>
              <a:gd name="adj" fmla="val 12500"/>
            </a:avLst>
          </a:prstGeom>
          <a:solidFill>
            <a:srgbClr val="99CCFF"/>
          </a:solidFill>
          <a:ln w="9525">
            <a:solidFill>
              <a:srgbClr val="FFCC99"/>
            </a:solidFill>
            <a:miter lim="800000"/>
            <a:headEnd/>
            <a:tailEnd/>
          </a:ln>
          <a:effectLst/>
        </p:spPr>
        <p:txBody>
          <a:bodyPr wrap="none" anchor="ctr"/>
          <a:lstStyle/>
          <a:p>
            <a:pPr algn="ctr"/>
            <a:r>
              <a:rPr lang="zh-CN" altLang="en-US" sz="2400" b="1" dirty="0" smtClean="0">
                <a:solidFill>
                  <a:srgbClr val="FF0000"/>
                </a:solidFill>
                <a:latin typeface="微软雅黑" pitchFamily="34" charset="-122"/>
                <a:ea typeface="微软雅黑" pitchFamily="34" charset="-122"/>
              </a:rPr>
              <a:t> </a:t>
            </a:r>
            <a:endParaRPr lang="zh-CN" altLang="en-US" sz="2400" b="1" dirty="0">
              <a:solidFill>
                <a:srgbClr val="FF0000"/>
              </a:solidFill>
              <a:latin typeface="微软雅黑" pitchFamily="34" charset="-122"/>
              <a:ea typeface="微软雅黑" pitchFamily="34" charset="-122"/>
            </a:endParaRPr>
          </a:p>
        </p:txBody>
      </p:sp>
      <p:sp>
        <p:nvSpPr>
          <p:cNvPr id="89096" name="AutoShape 8"/>
          <p:cNvSpPr>
            <a:spLocks noChangeArrowheads="1"/>
          </p:cNvSpPr>
          <p:nvPr/>
        </p:nvSpPr>
        <p:spPr bwMode="auto">
          <a:xfrm>
            <a:off x="3874148" y="3869781"/>
            <a:ext cx="3671887" cy="720725"/>
          </a:xfrm>
          <a:prstGeom prst="bevel">
            <a:avLst>
              <a:gd name="adj" fmla="val 12500"/>
            </a:avLst>
          </a:prstGeom>
          <a:solidFill>
            <a:srgbClr val="99CCFF"/>
          </a:solidFill>
          <a:ln w="9525">
            <a:solidFill>
              <a:srgbClr val="FFCC99"/>
            </a:solidFill>
            <a:miter lim="800000"/>
            <a:headEnd/>
            <a:tailEnd/>
          </a:ln>
          <a:effectLst/>
        </p:spPr>
        <p:txBody>
          <a:bodyPr wrap="none" anchor="ctr"/>
          <a:lstStyle/>
          <a:p>
            <a:pPr algn="ctr"/>
            <a:r>
              <a:rPr lang="zh-CN" altLang="en-US" sz="2400" b="1" dirty="0" smtClean="0">
                <a:solidFill>
                  <a:srgbClr val="FF0000"/>
                </a:solidFill>
                <a:latin typeface="微软雅黑" pitchFamily="34" charset="-122"/>
                <a:ea typeface="微软雅黑" pitchFamily="34" charset="-122"/>
              </a:rPr>
              <a:t> </a:t>
            </a:r>
            <a:endParaRPr lang="zh-CN" altLang="en-US" sz="2400" b="1" dirty="0">
              <a:solidFill>
                <a:srgbClr val="FF0000"/>
              </a:solidFill>
              <a:latin typeface="微软雅黑" pitchFamily="34" charset="-122"/>
              <a:ea typeface="微软雅黑" pitchFamily="34" charset="-122"/>
            </a:endParaRPr>
          </a:p>
        </p:txBody>
      </p:sp>
      <p:sp>
        <p:nvSpPr>
          <p:cNvPr id="89097" name="AutoShape 9"/>
          <p:cNvSpPr>
            <a:spLocks noChangeArrowheads="1"/>
          </p:cNvSpPr>
          <p:nvPr/>
        </p:nvSpPr>
        <p:spPr bwMode="auto">
          <a:xfrm>
            <a:off x="3874148" y="4661945"/>
            <a:ext cx="3671887" cy="720725"/>
          </a:xfrm>
          <a:prstGeom prst="bevel">
            <a:avLst>
              <a:gd name="adj" fmla="val 12500"/>
            </a:avLst>
          </a:prstGeom>
          <a:solidFill>
            <a:srgbClr val="99CCFF"/>
          </a:solidFill>
          <a:ln w="9525">
            <a:solidFill>
              <a:srgbClr val="FFCC99"/>
            </a:solidFill>
            <a:miter lim="800000"/>
            <a:headEnd/>
            <a:tailEnd/>
          </a:ln>
          <a:effectLst/>
        </p:spPr>
        <p:txBody>
          <a:bodyPr wrap="none" anchor="ctr"/>
          <a:lstStyle/>
          <a:p>
            <a:pPr algn="ctr"/>
            <a:r>
              <a:rPr lang="zh-CN" altLang="en-US" sz="2400" b="1" dirty="0" smtClean="0">
                <a:solidFill>
                  <a:srgbClr val="FF0000"/>
                </a:solidFill>
                <a:latin typeface="微软雅黑" pitchFamily="34" charset="-122"/>
                <a:ea typeface="微软雅黑" pitchFamily="34" charset="-122"/>
              </a:rPr>
              <a:t> </a:t>
            </a:r>
            <a:endParaRPr lang="zh-CN" altLang="en-US" sz="2400" b="1" dirty="0">
              <a:solidFill>
                <a:srgbClr val="FF0000"/>
              </a:solidFill>
              <a:latin typeface="微软雅黑" pitchFamily="34" charset="-122"/>
              <a:ea typeface="微软雅黑" pitchFamily="34" charset="-122"/>
            </a:endParaRPr>
          </a:p>
        </p:txBody>
      </p:sp>
      <p:sp>
        <p:nvSpPr>
          <p:cNvPr id="89098" name="AutoShape 10"/>
          <p:cNvSpPr>
            <a:spLocks noChangeArrowheads="1"/>
          </p:cNvSpPr>
          <p:nvPr/>
        </p:nvSpPr>
        <p:spPr bwMode="auto">
          <a:xfrm>
            <a:off x="3851923" y="5444581"/>
            <a:ext cx="3671887" cy="720725"/>
          </a:xfrm>
          <a:prstGeom prst="bevel">
            <a:avLst>
              <a:gd name="adj" fmla="val 12500"/>
            </a:avLst>
          </a:prstGeom>
          <a:solidFill>
            <a:srgbClr val="99CCFF"/>
          </a:solidFill>
          <a:ln w="9525">
            <a:solidFill>
              <a:srgbClr val="FFCC99"/>
            </a:solidFill>
            <a:miter lim="800000"/>
            <a:headEnd/>
            <a:tailEnd/>
          </a:ln>
          <a:effectLst/>
        </p:spPr>
        <p:txBody>
          <a:bodyPr wrap="none" anchor="ctr"/>
          <a:lstStyle/>
          <a:p>
            <a:pPr algn="ctr"/>
            <a:r>
              <a:rPr lang="zh-CN" altLang="en-US" sz="2400" b="1" dirty="0" smtClean="0">
                <a:solidFill>
                  <a:srgbClr val="FF0000"/>
                </a:solidFill>
                <a:latin typeface="微软雅黑" pitchFamily="34" charset="-122"/>
                <a:ea typeface="微软雅黑" pitchFamily="34" charset="-122"/>
              </a:rPr>
              <a:t> </a:t>
            </a:r>
            <a:endParaRPr lang="zh-CN" altLang="en-US" sz="2400" b="1" dirty="0">
              <a:solidFill>
                <a:srgbClr val="FF0000"/>
              </a:solidFill>
              <a:latin typeface="微软雅黑" pitchFamily="34" charset="-122"/>
              <a:ea typeface="微软雅黑" pitchFamily="34" charset="-122"/>
            </a:endParaRPr>
          </a:p>
        </p:txBody>
      </p:sp>
      <p:sp>
        <p:nvSpPr>
          <p:cNvPr id="10" name="Rectangle 2"/>
          <p:cNvSpPr txBox="1">
            <a:spLocks noChangeArrowheads="1"/>
          </p:cNvSpPr>
          <p:nvPr/>
        </p:nvSpPr>
        <p:spPr>
          <a:xfrm>
            <a:off x="0" y="692922"/>
            <a:ext cx="9144000" cy="503833"/>
          </a:xfrm>
          <a:prstGeom prst="rect">
            <a:avLst/>
          </a:prstGeom>
        </p:spPr>
        <p:txBody>
          <a:bodyPr/>
          <a:lstStyle/>
          <a:p>
            <a:pPr algn="ctr" fontAlgn="base">
              <a:spcBef>
                <a:spcPct val="0"/>
              </a:spcBef>
              <a:spcAft>
                <a:spcPct val="0"/>
              </a:spcAft>
              <a:defRPr/>
            </a:pPr>
            <a:r>
              <a:rPr lang="zh-CN" altLang="en-US" sz="3200" b="1" kern="0" dirty="0">
                <a:solidFill>
                  <a:srgbClr val="FF0000"/>
                </a:solidFill>
                <a:latin typeface="微软雅黑" pitchFamily="34" charset="-122"/>
                <a:ea typeface="微软雅黑" pitchFamily="34" charset="-122"/>
                <a:cs typeface="+mj-cs"/>
              </a:rPr>
              <a:t>生产</a:t>
            </a:r>
            <a:r>
              <a:rPr lang="zh-TW" altLang="en-US" sz="3200" b="1" kern="0" dirty="0">
                <a:solidFill>
                  <a:srgbClr val="FF0000"/>
                </a:solidFill>
                <a:latin typeface="微软雅黑" pitchFamily="34" charset="-122"/>
                <a:ea typeface="微软雅黑" pitchFamily="34" charset="-122"/>
                <a:cs typeface="+mj-cs"/>
              </a:rPr>
              <a:t>进度异常</a:t>
            </a:r>
            <a:r>
              <a:rPr lang="zh-CN" altLang="en-US" sz="3200" b="1" kern="0" dirty="0">
                <a:solidFill>
                  <a:srgbClr val="FF0000"/>
                </a:solidFill>
                <a:latin typeface="微软雅黑" pitchFamily="34" charset="-122"/>
                <a:ea typeface="微软雅黑" pitchFamily="34" charset="-122"/>
                <a:cs typeface="+mj-cs"/>
              </a:rPr>
              <a:t>的解决</a:t>
            </a:r>
            <a:r>
              <a:rPr lang="zh-TW" altLang="en-US" sz="3200" b="1" kern="0" dirty="0">
                <a:solidFill>
                  <a:srgbClr val="FF0000"/>
                </a:solidFill>
                <a:latin typeface="微软雅黑" pitchFamily="34" charset="-122"/>
                <a:ea typeface="微软雅黑" pitchFamily="34" charset="-122"/>
                <a:cs typeface="+mj-cs"/>
              </a:rPr>
              <a:t>对策</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89093"/>
                                        </p:tgtEl>
                                        <p:attrNameLst>
                                          <p:attrName>style.visibility</p:attrName>
                                        </p:attrNameLst>
                                      </p:cBhvr>
                                      <p:to>
                                        <p:strVal val="visible"/>
                                      </p:to>
                                    </p:set>
                                    <p:anim calcmode="lin" valueType="num">
                                      <p:cBhvr>
                                        <p:cTn id="7" dur="1000" fill="hold"/>
                                        <p:tgtEl>
                                          <p:spTgt spid="89093"/>
                                        </p:tgtEl>
                                        <p:attrNameLst>
                                          <p:attrName>ppt_x</p:attrName>
                                        </p:attrNameLst>
                                      </p:cBhvr>
                                      <p:tavLst>
                                        <p:tav tm="0">
                                          <p:val>
                                            <p:strVal val="#ppt_x-.2"/>
                                          </p:val>
                                        </p:tav>
                                        <p:tav tm="100000">
                                          <p:val>
                                            <p:strVal val="#ppt_x"/>
                                          </p:val>
                                        </p:tav>
                                      </p:tavLst>
                                    </p:anim>
                                    <p:anim calcmode="lin" valueType="num">
                                      <p:cBhvr>
                                        <p:cTn id="8" dur="1000" fill="hold"/>
                                        <p:tgtEl>
                                          <p:spTgt spid="89093"/>
                                        </p:tgtEl>
                                        <p:attrNameLst>
                                          <p:attrName>ppt_y</p:attrName>
                                        </p:attrNameLst>
                                      </p:cBhvr>
                                      <p:tavLst>
                                        <p:tav tm="0">
                                          <p:val>
                                            <p:strVal val="#ppt_y"/>
                                          </p:val>
                                        </p:tav>
                                        <p:tav tm="100000">
                                          <p:val>
                                            <p:strVal val="#ppt_y"/>
                                          </p:val>
                                        </p:tav>
                                      </p:tavLst>
                                    </p:anim>
                                    <p:animEffect transition="in" filter="wipe(right)" prLst="gradientSize: 0.1">
                                      <p:cBhvr>
                                        <p:cTn id="9" dur="1000"/>
                                        <p:tgtEl>
                                          <p:spTgt spid="89093"/>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89094"/>
                                        </p:tgtEl>
                                        <p:attrNameLst>
                                          <p:attrName>style.visibility</p:attrName>
                                        </p:attrNameLst>
                                      </p:cBhvr>
                                      <p:to>
                                        <p:strVal val="visible"/>
                                      </p:to>
                                    </p:set>
                                    <p:anim calcmode="lin" valueType="num">
                                      <p:cBhvr>
                                        <p:cTn id="13" dur="1000" fill="hold"/>
                                        <p:tgtEl>
                                          <p:spTgt spid="89094"/>
                                        </p:tgtEl>
                                        <p:attrNameLst>
                                          <p:attrName>ppt_x</p:attrName>
                                        </p:attrNameLst>
                                      </p:cBhvr>
                                      <p:tavLst>
                                        <p:tav tm="0">
                                          <p:val>
                                            <p:strVal val="#ppt_x-.2"/>
                                          </p:val>
                                        </p:tav>
                                        <p:tav tm="100000">
                                          <p:val>
                                            <p:strVal val="#ppt_x"/>
                                          </p:val>
                                        </p:tav>
                                      </p:tavLst>
                                    </p:anim>
                                    <p:anim calcmode="lin" valueType="num">
                                      <p:cBhvr>
                                        <p:cTn id="14" dur="1000" fill="hold"/>
                                        <p:tgtEl>
                                          <p:spTgt spid="8909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89094"/>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89095"/>
                                        </p:tgtEl>
                                        <p:attrNameLst>
                                          <p:attrName>style.visibility</p:attrName>
                                        </p:attrNameLst>
                                      </p:cBhvr>
                                      <p:to>
                                        <p:strVal val="visible"/>
                                      </p:to>
                                    </p:set>
                                    <p:anim calcmode="lin" valueType="num">
                                      <p:cBhvr>
                                        <p:cTn id="19" dur="1000" fill="hold"/>
                                        <p:tgtEl>
                                          <p:spTgt spid="89095"/>
                                        </p:tgtEl>
                                        <p:attrNameLst>
                                          <p:attrName>ppt_x</p:attrName>
                                        </p:attrNameLst>
                                      </p:cBhvr>
                                      <p:tavLst>
                                        <p:tav tm="0">
                                          <p:val>
                                            <p:strVal val="#ppt_x-.2"/>
                                          </p:val>
                                        </p:tav>
                                        <p:tav tm="100000">
                                          <p:val>
                                            <p:strVal val="#ppt_x"/>
                                          </p:val>
                                        </p:tav>
                                      </p:tavLst>
                                    </p:anim>
                                    <p:anim calcmode="lin" valueType="num">
                                      <p:cBhvr>
                                        <p:cTn id="20" dur="1000" fill="hold"/>
                                        <p:tgtEl>
                                          <p:spTgt spid="8909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89095"/>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89096"/>
                                        </p:tgtEl>
                                        <p:attrNameLst>
                                          <p:attrName>style.visibility</p:attrName>
                                        </p:attrNameLst>
                                      </p:cBhvr>
                                      <p:to>
                                        <p:strVal val="visible"/>
                                      </p:to>
                                    </p:set>
                                    <p:anim calcmode="lin" valueType="num">
                                      <p:cBhvr>
                                        <p:cTn id="25" dur="1000" fill="hold"/>
                                        <p:tgtEl>
                                          <p:spTgt spid="89096"/>
                                        </p:tgtEl>
                                        <p:attrNameLst>
                                          <p:attrName>ppt_x</p:attrName>
                                        </p:attrNameLst>
                                      </p:cBhvr>
                                      <p:tavLst>
                                        <p:tav tm="0">
                                          <p:val>
                                            <p:strVal val="#ppt_x-.2"/>
                                          </p:val>
                                        </p:tav>
                                        <p:tav tm="100000">
                                          <p:val>
                                            <p:strVal val="#ppt_x"/>
                                          </p:val>
                                        </p:tav>
                                      </p:tavLst>
                                    </p:anim>
                                    <p:anim calcmode="lin" valueType="num">
                                      <p:cBhvr>
                                        <p:cTn id="26" dur="1000" fill="hold"/>
                                        <p:tgtEl>
                                          <p:spTgt spid="89096"/>
                                        </p:tgtEl>
                                        <p:attrNameLst>
                                          <p:attrName>ppt_y</p:attrName>
                                        </p:attrNameLst>
                                      </p:cBhvr>
                                      <p:tavLst>
                                        <p:tav tm="0">
                                          <p:val>
                                            <p:strVal val="#ppt_y"/>
                                          </p:val>
                                        </p:tav>
                                        <p:tav tm="100000">
                                          <p:val>
                                            <p:strVal val="#ppt_y"/>
                                          </p:val>
                                        </p:tav>
                                      </p:tavLst>
                                    </p:anim>
                                    <p:animEffect transition="in" filter="wipe(right)" prLst="gradientSize: 0.1">
                                      <p:cBhvr>
                                        <p:cTn id="27" dur="1000"/>
                                        <p:tgtEl>
                                          <p:spTgt spid="89096"/>
                                        </p:tgtEl>
                                      </p:cBhvr>
                                    </p:animEffect>
                                  </p:childTnLst>
                                </p:cTn>
                              </p:par>
                            </p:childTnLst>
                          </p:cTn>
                        </p:par>
                        <p:par>
                          <p:cTn id="28" fill="hold">
                            <p:stCondLst>
                              <p:cond delay="4000"/>
                            </p:stCondLst>
                            <p:childTnLst>
                              <p:par>
                                <p:cTn id="29" presetID="29" presetClass="entr" presetSubtype="0" fill="hold" grpId="0" nodeType="afterEffect">
                                  <p:stCondLst>
                                    <p:cond delay="0"/>
                                  </p:stCondLst>
                                  <p:childTnLst>
                                    <p:set>
                                      <p:cBhvr>
                                        <p:cTn id="30" dur="1" fill="hold">
                                          <p:stCondLst>
                                            <p:cond delay="0"/>
                                          </p:stCondLst>
                                        </p:cTn>
                                        <p:tgtEl>
                                          <p:spTgt spid="89097"/>
                                        </p:tgtEl>
                                        <p:attrNameLst>
                                          <p:attrName>style.visibility</p:attrName>
                                        </p:attrNameLst>
                                      </p:cBhvr>
                                      <p:to>
                                        <p:strVal val="visible"/>
                                      </p:to>
                                    </p:set>
                                    <p:anim calcmode="lin" valueType="num">
                                      <p:cBhvr>
                                        <p:cTn id="31" dur="1000" fill="hold"/>
                                        <p:tgtEl>
                                          <p:spTgt spid="89097"/>
                                        </p:tgtEl>
                                        <p:attrNameLst>
                                          <p:attrName>ppt_x</p:attrName>
                                        </p:attrNameLst>
                                      </p:cBhvr>
                                      <p:tavLst>
                                        <p:tav tm="0">
                                          <p:val>
                                            <p:strVal val="#ppt_x-.2"/>
                                          </p:val>
                                        </p:tav>
                                        <p:tav tm="100000">
                                          <p:val>
                                            <p:strVal val="#ppt_x"/>
                                          </p:val>
                                        </p:tav>
                                      </p:tavLst>
                                    </p:anim>
                                    <p:anim calcmode="lin" valueType="num">
                                      <p:cBhvr>
                                        <p:cTn id="32" dur="1000" fill="hold"/>
                                        <p:tgtEl>
                                          <p:spTgt spid="89097"/>
                                        </p:tgtEl>
                                        <p:attrNameLst>
                                          <p:attrName>ppt_y</p:attrName>
                                        </p:attrNameLst>
                                      </p:cBhvr>
                                      <p:tavLst>
                                        <p:tav tm="0">
                                          <p:val>
                                            <p:strVal val="#ppt_y"/>
                                          </p:val>
                                        </p:tav>
                                        <p:tav tm="100000">
                                          <p:val>
                                            <p:strVal val="#ppt_y"/>
                                          </p:val>
                                        </p:tav>
                                      </p:tavLst>
                                    </p:anim>
                                    <p:animEffect transition="in" filter="wipe(right)" prLst="gradientSize: 0.1">
                                      <p:cBhvr>
                                        <p:cTn id="33" dur="1000"/>
                                        <p:tgtEl>
                                          <p:spTgt spid="89097"/>
                                        </p:tgtEl>
                                      </p:cBhvr>
                                    </p:animEffect>
                                  </p:childTnLst>
                                </p:cTn>
                              </p:par>
                            </p:childTnLst>
                          </p:cTn>
                        </p:par>
                        <p:par>
                          <p:cTn id="34" fill="hold">
                            <p:stCondLst>
                              <p:cond delay="5000"/>
                            </p:stCondLst>
                            <p:childTnLst>
                              <p:par>
                                <p:cTn id="35" presetID="29" presetClass="entr" presetSubtype="0" fill="hold" grpId="0" nodeType="afterEffect">
                                  <p:stCondLst>
                                    <p:cond delay="0"/>
                                  </p:stCondLst>
                                  <p:childTnLst>
                                    <p:set>
                                      <p:cBhvr>
                                        <p:cTn id="36" dur="1" fill="hold">
                                          <p:stCondLst>
                                            <p:cond delay="0"/>
                                          </p:stCondLst>
                                        </p:cTn>
                                        <p:tgtEl>
                                          <p:spTgt spid="89098"/>
                                        </p:tgtEl>
                                        <p:attrNameLst>
                                          <p:attrName>style.visibility</p:attrName>
                                        </p:attrNameLst>
                                      </p:cBhvr>
                                      <p:to>
                                        <p:strVal val="visible"/>
                                      </p:to>
                                    </p:set>
                                    <p:anim calcmode="lin" valueType="num">
                                      <p:cBhvr>
                                        <p:cTn id="37" dur="1000" fill="hold"/>
                                        <p:tgtEl>
                                          <p:spTgt spid="89098"/>
                                        </p:tgtEl>
                                        <p:attrNameLst>
                                          <p:attrName>ppt_x</p:attrName>
                                        </p:attrNameLst>
                                      </p:cBhvr>
                                      <p:tavLst>
                                        <p:tav tm="0">
                                          <p:val>
                                            <p:strVal val="#ppt_x-.2"/>
                                          </p:val>
                                        </p:tav>
                                        <p:tav tm="100000">
                                          <p:val>
                                            <p:strVal val="#ppt_x"/>
                                          </p:val>
                                        </p:tav>
                                      </p:tavLst>
                                    </p:anim>
                                    <p:anim calcmode="lin" valueType="num">
                                      <p:cBhvr>
                                        <p:cTn id="38" dur="1000" fill="hold"/>
                                        <p:tgtEl>
                                          <p:spTgt spid="89098"/>
                                        </p:tgtEl>
                                        <p:attrNameLst>
                                          <p:attrName>ppt_y</p:attrName>
                                        </p:attrNameLst>
                                      </p:cBhvr>
                                      <p:tavLst>
                                        <p:tav tm="0">
                                          <p:val>
                                            <p:strVal val="#ppt_y"/>
                                          </p:val>
                                        </p:tav>
                                        <p:tav tm="100000">
                                          <p:val>
                                            <p:strVal val="#ppt_y"/>
                                          </p:val>
                                        </p:tav>
                                      </p:tavLst>
                                    </p:anim>
                                    <p:animEffect transition="in" filter="wipe(right)" prLst="gradientSize: 0.1">
                                      <p:cBhvr>
                                        <p:cTn id="39" dur="1000"/>
                                        <p:tgtEl>
                                          <p:spTgt spid="89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3" grpId="0" animBg="1"/>
      <p:bldP spid="89094" grpId="0" animBg="1"/>
      <p:bldP spid="89095" grpId="0" animBg="1"/>
      <p:bldP spid="89096" grpId="0" animBg="1"/>
      <p:bldP spid="89097" grpId="0" animBg="1"/>
      <p:bldP spid="89098"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225041" y="1384083"/>
            <a:ext cx="8712968" cy="504851"/>
          </a:xfrm>
        </p:spPr>
        <p:txBody>
          <a:bodyPr/>
          <a:lstStyle/>
          <a:p>
            <a:pPr algn="l"/>
            <a:r>
              <a:rPr lang="zh-CN" altLang="en-US" sz="2800" dirty="0"/>
              <a:t>进度异常主要原因</a:t>
            </a:r>
          </a:p>
        </p:txBody>
      </p:sp>
      <p:sp>
        <p:nvSpPr>
          <p:cNvPr id="100355" name="Rectangle 3"/>
          <p:cNvSpPr>
            <a:spLocks noGrp="1" noChangeArrowheads="1"/>
          </p:cNvSpPr>
          <p:nvPr>
            <p:ph idx="1"/>
          </p:nvPr>
        </p:nvSpPr>
        <p:spPr>
          <a:xfrm>
            <a:off x="395536" y="1902223"/>
            <a:ext cx="8153400" cy="4536504"/>
          </a:xfrm>
        </p:spPr>
        <p:txBody>
          <a:bodyPr/>
          <a:lstStyle/>
          <a:p>
            <a:pPr>
              <a:lnSpc>
                <a:spcPts val="3500"/>
              </a:lnSpc>
              <a:buNone/>
            </a:pPr>
            <a:r>
              <a:rPr lang="en-US" sz="2000" b="1" dirty="0"/>
              <a:t>1. </a:t>
            </a:r>
            <a:endParaRPr lang="en-US" sz="2000" b="1" dirty="0" smtClean="0"/>
          </a:p>
          <a:p>
            <a:pPr>
              <a:lnSpc>
                <a:spcPts val="3500"/>
              </a:lnSpc>
              <a:buNone/>
            </a:pPr>
            <a:r>
              <a:rPr lang="zh-CN" altLang="en-US" sz="2000" b="1" dirty="0" smtClean="0"/>
              <a:t> </a:t>
            </a:r>
            <a:endParaRPr lang="zh-CN" altLang="en-US" sz="1800" dirty="0"/>
          </a:p>
          <a:p>
            <a:pPr>
              <a:lnSpc>
                <a:spcPts val="3500"/>
              </a:lnSpc>
              <a:buNone/>
            </a:pPr>
            <a:r>
              <a:rPr lang="en-US" sz="2000" b="1" dirty="0"/>
              <a:t>2</a:t>
            </a:r>
            <a:r>
              <a:rPr lang="en-US" sz="2000" b="1" dirty="0" smtClean="0"/>
              <a:t>.</a:t>
            </a:r>
          </a:p>
          <a:p>
            <a:pPr>
              <a:lnSpc>
                <a:spcPts val="3500"/>
              </a:lnSpc>
              <a:buNone/>
            </a:pPr>
            <a:r>
              <a:rPr lang="en-US" sz="2000" b="1" dirty="0" smtClean="0"/>
              <a:t> </a:t>
            </a:r>
            <a:r>
              <a:rPr lang="en-US" altLang="zh-CN" sz="2000" b="1" dirty="0" smtClean="0"/>
              <a:t> </a:t>
            </a:r>
            <a:endParaRPr lang="zh-CN" altLang="en-US" sz="1800" dirty="0"/>
          </a:p>
          <a:p>
            <a:pPr>
              <a:lnSpc>
                <a:spcPts val="3500"/>
              </a:lnSpc>
              <a:buNone/>
            </a:pPr>
            <a:r>
              <a:rPr lang="en-US" sz="2000" b="1" dirty="0"/>
              <a:t>3. </a:t>
            </a:r>
            <a:r>
              <a:rPr lang="zh-CN" altLang="en-US" sz="2000" b="1" dirty="0" smtClean="0"/>
              <a:t> </a:t>
            </a:r>
            <a:endParaRPr lang="zh-CN" altLang="en-US" sz="2000" b="1" dirty="0"/>
          </a:p>
          <a:p>
            <a:pPr>
              <a:lnSpc>
                <a:spcPts val="3500"/>
              </a:lnSpc>
              <a:buNone/>
            </a:pPr>
            <a:r>
              <a:rPr lang="en-US" sz="2000" b="1" dirty="0"/>
              <a:t>4. </a:t>
            </a:r>
            <a:r>
              <a:rPr lang="zh-CN" altLang="en-US" sz="2000" b="1" dirty="0" smtClean="0"/>
              <a:t> </a:t>
            </a:r>
            <a:endParaRPr lang="zh-CN" altLang="en-US" sz="2000" b="1" dirty="0"/>
          </a:p>
          <a:p>
            <a:pPr>
              <a:lnSpc>
                <a:spcPts val="3500"/>
              </a:lnSpc>
              <a:buNone/>
            </a:pPr>
            <a:r>
              <a:rPr lang="en-US" sz="2000" b="1" dirty="0"/>
              <a:t>5. </a:t>
            </a:r>
            <a:r>
              <a:rPr lang="zh-CN" altLang="en-US" sz="2000" b="1" dirty="0" smtClean="0"/>
              <a:t> </a:t>
            </a:r>
            <a:endParaRPr lang="zh-CN" altLang="en-US" sz="2000" b="1" dirty="0"/>
          </a:p>
          <a:p>
            <a:pPr>
              <a:lnSpc>
                <a:spcPts val="3500"/>
              </a:lnSpc>
              <a:buNone/>
            </a:pPr>
            <a:r>
              <a:rPr lang="en-US" sz="2000" b="1" dirty="0"/>
              <a:t>6. </a:t>
            </a:r>
            <a:endParaRPr lang="zh-CN" altLang="en-US" sz="2000" b="1" dirty="0"/>
          </a:p>
        </p:txBody>
      </p:sp>
      <p:sp>
        <p:nvSpPr>
          <p:cNvPr id="6" name="灯片编号占位符 5"/>
          <p:cNvSpPr>
            <a:spLocks noGrp="1"/>
          </p:cNvSpPr>
          <p:nvPr>
            <p:ph type="sldNum" sz="quarter" idx="4"/>
          </p:nvPr>
        </p:nvSpPr>
        <p:spPr/>
        <p:txBody>
          <a:bodyPr/>
          <a:lstStyle/>
          <a:p>
            <a:fld id="{D5449732-45A3-4A38-8FD7-0733F496D4F7}" type="slidenum">
              <a:rPr lang="en-US" altLang="zh-CN"/>
              <a:pPr/>
              <a:t>109</a:t>
            </a:fld>
            <a:endParaRPr lang="en-US"/>
          </a:p>
        </p:txBody>
      </p:sp>
      <p:sp>
        <p:nvSpPr>
          <p:cNvPr id="5" name="Rectangle 2"/>
          <p:cNvSpPr txBox="1">
            <a:spLocks noChangeArrowheads="1"/>
          </p:cNvSpPr>
          <p:nvPr/>
        </p:nvSpPr>
        <p:spPr bwMode="auto">
          <a:xfrm>
            <a:off x="0" y="691902"/>
            <a:ext cx="9144000" cy="504851"/>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p>
            <a:pPr algn="ctr" fontAlgn="base">
              <a:spcBef>
                <a:spcPct val="0"/>
              </a:spcBef>
              <a:spcAft>
                <a:spcPct val="0"/>
              </a:spcAft>
              <a:defRPr/>
            </a:pPr>
            <a:r>
              <a:rPr lang="zh-CN" altLang="en-US" sz="3200" b="1" kern="0">
                <a:solidFill>
                  <a:srgbClr val="FF0000"/>
                </a:solidFill>
                <a:latin typeface="微软雅黑" pitchFamily="34" charset="-122"/>
                <a:ea typeface="微软雅黑" pitchFamily="34" charset="-122"/>
                <a:cs typeface="+mj-cs"/>
              </a:rPr>
              <a:t>如何实现闭环管理</a:t>
            </a:r>
            <a:endParaRPr lang="zh-CN" altLang="en-US" sz="3200" b="1" kern="0" dirty="0">
              <a:solidFill>
                <a:srgbClr val="FF0000"/>
              </a:solidFill>
              <a:latin typeface="微软雅黑" pitchFamily="34" charset="-122"/>
              <a:ea typeface="微软雅黑" pitchFamily="34" charset="-122"/>
              <a:cs typeface="+mj-cs"/>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标题 1"/>
          <p:cNvSpPr>
            <a:spLocks noGrp="1"/>
          </p:cNvSpPr>
          <p:nvPr>
            <p:ph type="title"/>
          </p:nvPr>
        </p:nvSpPr>
        <p:spPr>
          <a:xfrm>
            <a:off x="989819" y="348452"/>
            <a:ext cx="7183412" cy="585065"/>
          </a:xfrm>
        </p:spPr>
        <p:txBody>
          <a:bodyPr>
            <a:normAutofit/>
          </a:bodyPr>
          <a:lstStyle/>
          <a:p>
            <a:pPr algn="ctr" fontAlgn="auto">
              <a:spcAft>
                <a:spcPts val="0"/>
              </a:spcAft>
              <a:defRPr/>
            </a:pPr>
            <a:r>
              <a:rPr lang="zh-CN" altLang="en-US" sz="3200" dirty="0">
                <a:solidFill>
                  <a:srgbClr val="FF0000"/>
                </a:solidFill>
              </a:rPr>
              <a:t>企业的分类</a:t>
            </a:r>
          </a:p>
        </p:txBody>
      </p:sp>
      <p:sp>
        <p:nvSpPr>
          <p:cNvPr id="15" name="灯片编号占位符 14"/>
          <p:cNvSpPr>
            <a:spLocks noGrp="1"/>
          </p:cNvSpPr>
          <p:nvPr>
            <p:ph type="sldNum" sz="quarter" idx="4"/>
          </p:nvPr>
        </p:nvSpPr>
        <p:spPr/>
        <p:txBody>
          <a:bodyPr/>
          <a:lstStyle/>
          <a:p>
            <a:fld id="{8BA16DCC-C50E-4AD5-94C9-747C0058B3E1}" type="slidenum">
              <a:rPr lang="zh-CN" altLang="en-US" smtClean="0"/>
              <a:pPr/>
              <a:t>11</a:t>
            </a:fld>
            <a:endParaRPr lang="zh-CN" altLang="en-US"/>
          </a:p>
        </p:txBody>
      </p:sp>
      <p:sp>
        <p:nvSpPr>
          <p:cNvPr id="13315" name="Line 4"/>
          <p:cNvSpPr>
            <a:spLocks noChangeShapeType="1"/>
          </p:cNvSpPr>
          <p:nvPr/>
        </p:nvSpPr>
        <p:spPr bwMode="auto">
          <a:xfrm>
            <a:off x="5934075" y="4246975"/>
            <a:ext cx="0" cy="0"/>
          </a:xfrm>
          <a:prstGeom prst="line">
            <a:avLst/>
          </a:prstGeom>
          <a:noFill/>
          <a:ln w="12700">
            <a:solidFill>
              <a:schemeClr val="tx2"/>
            </a:solidFill>
            <a:round/>
            <a:headEnd/>
            <a:tailEnd type="triangle" w="med" len="med"/>
          </a:ln>
        </p:spPr>
        <p:txBody>
          <a:bodyPr lIns="82059" tIns="41029" rIns="82059" bIns="41029">
            <a:spAutoFit/>
          </a:bodyPr>
          <a:lstStyle/>
          <a:p>
            <a:endParaRPr lang="zh-CN" altLang="en-US"/>
          </a:p>
        </p:txBody>
      </p:sp>
      <p:sp>
        <p:nvSpPr>
          <p:cNvPr id="22" name="AutoShape 5"/>
          <p:cNvSpPr>
            <a:spLocks noChangeArrowheads="1"/>
          </p:cNvSpPr>
          <p:nvPr/>
        </p:nvSpPr>
        <p:spPr bwMode="auto">
          <a:xfrm>
            <a:off x="1084263" y="2304298"/>
            <a:ext cx="431800" cy="1375521"/>
          </a:xfrm>
          <a:prstGeom prst="flowChartProcess">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lIns="82059" tIns="41029" rIns="82059" bIns="41029" anchor="ctr">
            <a:spAutoFit/>
          </a:bodyPr>
          <a:lstStyle/>
          <a:p>
            <a:pPr algn="ctr" defTabSz="820718">
              <a:spcBef>
                <a:spcPct val="50000"/>
              </a:spcBef>
              <a:defRPr/>
            </a:pPr>
            <a:r>
              <a:rPr lang="zh-CN" altLang="en-US" sz="2800">
                <a:latin typeface="ITCCenturyBookT" pitchFamily="2" charset="0"/>
              </a:rPr>
              <a:t>制造业</a:t>
            </a:r>
          </a:p>
        </p:txBody>
      </p:sp>
      <p:sp>
        <p:nvSpPr>
          <p:cNvPr id="24" name="AutoShape 7"/>
          <p:cNvSpPr>
            <a:spLocks noChangeArrowheads="1"/>
          </p:cNvSpPr>
          <p:nvPr/>
        </p:nvSpPr>
        <p:spPr bwMode="auto">
          <a:xfrm>
            <a:off x="1763714" y="1484720"/>
            <a:ext cx="1223963" cy="821523"/>
          </a:xfrm>
          <a:prstGeom prst="flowChartProcess">
            <a:avLst/>
          </a:prstGeom>
          <a:solidFill>
            <a:schemeClr val="bg1">
              <a:lumMod val="75000"/>
            </a:schemeClr>
          </a:solidFill>
          <a:ln w="12700">
            <a:solidFill>
              <a:schemeClr val="tx1"/>
            </a:solidFill>
            <a:miter lim="800000"/>
            <a:headEnd/>
            <a:tailEnd/>
          </a:ln>
          <a:effectLst>
            <a:outerShdw dist="107763" dir="2700000" algn="ctr" rotWithShape="0">
              <a:schemeClr val="bg2">
                <a:alpha val="50000"/>
              </a:schemeClr>
            </a:outerShdw>
          </a:effectLst>
        </p:spPr>
        <p:txBody>
          <a:bodyPr lIns="82059" tIns="41029" rIns="82059" bIns="41029" anchor="ctr">
            <a:spAutoFit/>
          </a:bodyPr>
          <a:lstStyle/>
          <a:p>
            <a:pPr algn="ctr" defTabSz="820718">
              <a:spcBef>
                <a:spcPct val="50000"/>
              </a:spcBef>
              <a:defRPr/>
            </a:pPr>
            <a:r>
              <a:rPr lang="zh-CN" altLang="en-US" sz="2400">
                <a:latin typeface="ITCCenturyBookT" pitchFamily="2" charset="0"/>
              </a:rPr>
              <a:t>流程型制造业</a:t>
            </a:r>
          </a:p>
        </p:txBody>
      </p:sp>
      <p:sp>
        <p:nvSpPr>
          <p:cNvPr id="25" name="AutoShape 8"/>
          <p:cNvSpPr>
            <a:spLocks noChangeArrowheads="1"/>
          </p:cNvSpPr>
          <p:nvPr/>
        </p:nvSpPr>
        <p:spPr bwMode="auto">
          <a:xfrm>
            <a:off x="1763714" y="3823520"/>
            <a:ext cx="1223963" cy="821523"/>
          </a:xfrm>
          <a:prstGeom prst="flowChartProcess">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lIns="82059" tIns="41029" rIns="82059" bIns="41029" anchor="ctr">
            <a:spAutoFit/>
          </a:bodyPr>
          <a:lstStyle/>
          <a:p>
            <a:pPr algn="ctr" defTabSz="820718">
              <a:spcBef>
                <a:spcPct val="50000"/>
              </a:spcBef>
              <a:defRPr/>
            </a:pPr>
            <a:r>
              <a:rPr lang="zh-CN" altLang="en-US" sz="2400">
                <a:latin typeface="ITCCenturyBookT" pitchFamily="2" charset="0"/>
              </a:rPr>
              <a:t>离散型制造业</a:t>
            </a:r>
          </a:p>
        </p:txBody>
      </p:sp>
      <p:sp>
        <p:nvSpPr>
          <p:cNvPr id="26" name="AutoShape 9"/>
          <p:cNvSpPr>
            <a:spLocks noChangeArrowheads="1"/>
          </p:cNvSpPr>
          <p:nvPr/>
        </p:nvSpPr>
        <p:spPr bwMode="auto">
          <a:xfrm>
            <a:off x="3132143" y="1341387"/>
            <a:ext cx="2447925" cy="390636"/>
          </a:xfrm>
          <a:prstGeom prst="flowChartProcess">
            <a:avLst/>
          </a:prstGeom>
          <a:solidFill>
            <a:schemeClr val="bg1">
              <a:lumMod val="75000"/>
            </a:schemeClr>
          </a:solidFill>
          <a:ln w="12700">
            <a:solidFill>
              <a:schemeClr val="tx1"/>
            </a:solidFill>
            <a:miter lim="800000"/>
            <a:headEnd/>
            <a:tailEnd/>
          </a:ln>
          <a:effectLst>
            <a:outerShdw dist="107763" dir="2700000" algn="ctr" rotWithShape="0">
              <a:schemeClr val="bg2">
                <a:alpha val="50000"/>
              </a:schemeClr>
            </a:outerShdw>
          </a:effectLst>
        </p:spPr>
        <p:txBody>
          <a:bodyPr lIns="82059" tIns="41029" rIns="82059" bIns="41029" anchor="ctr">
            <a:spAutoFit/>
          </a:bodyPr>
          <a:lstStyle/>
          <a:p>
            <a:pPr algn="ctr" defTabSz="820718">
              <a:spcBef>
                <a:spcPct val="50000"/>
              </a:spcBef>
              <a:defRPr/>
            </a:pPr>
            <a:r>
              <a:rPr lang="zh-CN" altLang="en-US" sz="2000">
                <a:latin typeface="ITCCenturyBookT" pitchFamily="2" charset="0"/>
              </a:rPr>
              <a:t>全流程制造业</a:t>
            </a:r>
          </a:p>
        </p:txBody>
      </p:sp>
      <p:sp>
        <p:nvSpPr>
          <p:cNvPr id="27" name="AutoShape 10"/>
          <p:cNvSpPr>
            <a:spLocks noChangeArrowheads="1"/>
          </p:cNvSpPr>
          <p:nvPr/>
        </p:nvSpPr>
        <p:spPr bwMode="auto">
          <a:xfrm>
            <a:off x="3132143" y="1989087"/>
            <a:ext cx="2447925" cy="390636"/>
          </a:xfrm>
          <a:prstGeom prst="flowChartProcess">
            <a:avLst/>
          </a:prstGeom>
          <a:solidFill>
            <a:schemeClr val="bg1">
              <a:lumMod val="75000"/>
            </a:schemeClr>
          </a:solidFill>
          <a:ln w="12700" algn="ctr">
            <a:solidFill>
              <a:schemeClr val="tx1"/>
            </a:solidFill>
            <a:miter lim="800000"/>
            <a:headEnd/>
            <a:tailEnd/>
          </a:ln>
          <a:effectLst>
            <a:outerShdw dist="107763" dir="2700000" algn="ctr" rotWithShape="0">
              <a:schemeClr val="bg2">
                <a:alpha val="50000"/>
              </a:schemeClr>
            </a:outerShdw>
          </a:effectLst>
        </p:spPr>
        <p:txBody>
          <a:bodyPr lIns="82059" tIns="41029" rIns="82059" bIns="41029" anchor="ctr">
            <a:spAutoFit/>
          </a:bodyPr>
          <a:lstStyle/>
          <a:p>
            <a:pPr algn="ctr" defTabSz="820718">
              <a:spcBef>
                <a:spcPct val="50000"/>
              </a:spcBef>
              <a:defRPr/>
            </a:pPr>
            <a:r>
              <a:rPr lang="zh-CN" altLang="en-US" sz="2000">
                <a:latin typeface="ITCCenturyBookT" pitchFamily="2" charset="0"/>
              </a:rPr>
              <a:t>半流程制造业</a:t>
            </a:r>
          </a:p>
        </p:txBody>
      </p:sp>
      <p:sp>
        <p:nvSpPr>
          <p:cNvPr id="30" name="AutoShape 13"/>
          <p:cNvSpPr>
            <a:spLocks noChangeArrowheads="1"/>
          </p:cNvSpPr>
          <p:nvPr/>
        </p:nvSpPr>
        <p:spPr bwMode="auto">
          <a:xfrm>
            <a:off x="3132143" y="2874562"/>
            <a:ext cx="1152525" cy="698412"/>
          </a:xfrm>
          <a:prstGeom prst="flowChartProcess">
            <a:avLst/>
          </a:prstGeom>
          <a:solidFill>
            <a:schemeClr val="accent2"/>
          </a:solidFill>
          <a:ln w="12700" algn="ctr">
            <a:solidFill>
              <a:schemeClr val="tx1"/>
            </a:solidFill>
            <a:miter lim="800000"/>
            <a:headEnd/>
            <a:tailEnd/>
          </a:ln>
          <a:effectLst>
            <a:outerShdw dist="107763" dir="2700000" algn="ctr" rotWithShape="0">
              <a:schemeClr val="bg2">
                <a:alpha val="50000"/>
              </a:schemeClr>
            </a:outerShdw>
          </a:effectLst>
        </p:spPr>
        <p:txBody>
          <a:bodyPr lIns="82059" tIns="41029" rIns="82059" bIns="41029" anchor="ctr">
            <a:spAutoFit/>
          </a:bodyPr>
          <a:lstStyle/>
          <a:p>
            <a:pPr algn="ctr" defTabSz="820718">
              <a:spcBef>
                <a:spcPct val="50000"/>
              </a:spcBef>
              <a:defRPr/>
            </a:pPr>
            <a:r>
              <a:rPr lang="zh-CN" altLang="en-US" sz="2000">
                <a:latin typeface="ITCCenturyBookT" pitchFamily="2" charset="0"/>
              </a:rPr>
              <a:t>装配型制造业</a:t>
            </a:r>
          </a:p>
        </p:txBody>
      </p:sp>
      <p:sp>
        <p:nvSpPr>
          <p:cNvPr id="31" name="AutoShape 14"/>
          <p:cNvSpPr>
            <a:spLocks noChangeArrowheads="1"/>
          </p:cNvSpPr>
          <p:nvPr/>
        </p:nvSpPr>
        <p:spPr bwMode="auto">
          <a:xfrm>
            <a:off x="3132143" y="4941214"/>
            <a:ext cx="1152525" cy="698412"/>
          </a:xfrm>
          <a:prstGeom prst="flowChartProcess">
            <a:avLst/>
          </a:prstGeom>
          <a:solidFill>
            <a:schemeClr val="accent2"/>
          </a:solidFill>
          <a:ln w="12700" algn="ctr">
            <a:solidFill>
              <a:schemeClr val="tx1"/>
            </a:solidFill>
            <a:miter lim="800000"/>
            <a:headEnd/>
            <a:tailEnd/>
          </a:ln>
          <a:effectLst>
            <a:outerShdw dist="107763" dir="2700000" algn="ctr" rotWithShape="0">
              <a:schemeClr val="bg2">
                <a:alpha val="50000"/>
              </a:schemeClr>
            </a:outerShdw>
          </a:effectLst>
        </p:spPr>
        <p:txBody>
          <a:bodyPr lIns="82059" tIns="41029" rIns="82059" bIns="41029" anchor="ctr">
            <a:spAutoFit/>
          </a:bodyPr>
          <a:lstStyle/>
          <a:p>
            <a:pPr algn="ctr" defTabSz="820718">
              <a:spcBef>
                <a:spcPct val="50000"/>
              </a:spcBef>
              <a:defRPr/>
            </a:pPr>
            <a:r>
              <a:rPr lang="zh-CN" altLang="en-US" sz="2000" dirty="0">
                <a:latin typeface="ITCCenturyBookT" pitchFamily="2" charset="0"/>
              </a:rPr>
              <a:t>机加型制造业</a:t>
            </a:r>
          </a:p>
        </p:txBody>
      </p:sp>
      <p:sp>
        <p:nvSpPr>
          <p:cNvPr id="13323" name="AutoShape 17"/>
          <p:cNvSpPr>
            <a:spLocks noChangeArrowheads="1"/>
          </p:cNvSpPr>
          <p:nvPr/>
        </p:nvSpPr>
        <p:spPr bwMode="auto">
          <a:xfrm>
            <a:off x="4356105" y="2597910"/>
            <a:ext cx="4613275" cy="1478779"/>
          </a:xfrm>
          <a:prstGeom prst="flowChartDocument">
            <a:avLst/>
          </a:prstGeom>
          <a:solidFill>
            <a:srgbClr val="00B0F0"/>
          </a:solidFill>
          <a:ln w="12700">
            <a:solidFill>
              <a:schemeClr val="accent2"/>
            </a:solidFill>
            <a:miter lim="800000"/>
            <a:headEnd/>
            <a:tailEnd/>
          </a:ln>
        </p:spPr>
        <p:txBody>
          <a:bodyPr lIns="82059" tIns="41029" rIns="82059" bIns="41029" anchor="ctr">
            <a:spAutoFit/>
          </a:bodyPr>
          <a:lstStyle/>
          <a:p>
            <a:pPr defTabSz="820718">
              <a:spcBef>
                <a:spcPct val="50000"/>
              </a:spcBef>
            </a:pPr>
            <a:r>
              <a:rPr lang="zh-CN" altLang="en-US" sz="1600" dirty="0">
                <a:latin typeface="ITCCenturyBookT"/>
              </a:rPr>
              <a:t>特点：</a:t>
            </a:r>
            <a:r>
              <a:rPr lang="en-US" altLang="zh-CN" sz="1600" dirty="0">
                <a:latin typeface="ITCCenturyBookT"/>
              </a:rPr>
              <a:t>1</a:t>
            </a:r>
            <a:r>
              <a:rPr lang="zh-CN" altLang="en-US" sz="1600" dirty="0">
                <a:latin typeface="ITCCenturyBookT"/>
              </a:rPr>
              <a:t>）产品是由相同或不同的部件经过组装在一起形成成品；</a:t>
            </a:r>
            <a:r>
              <a:rPr lang="en-US" altLang="zh-CN" sz="1600" dirty="0">
                <a:latin typeface="ITCCenturyBookT"/>
              </a:rPr>
              <a:t>2</a:t>
            </a:r>
            <a:r>
              <a:rPr lang="zh-CN" altLang="en-US" sz="1600" dirty="0">
                <a:latin typeface="ITCCenturyBookT"/>
              </a:rPr>
              <a:t>）需要经过不同的流程才能最终生产完成；</a:t>
            </a:r>
            <a:r>
              <a:rPr lang="en-US" altLang="zh-CN" sz="1600" dirty="0">
                <a:latin typeface="ITCCenturyBookT"/>
              </a:rPr>
              <a:t>3</a:t>
            </a:r>
            <a:r>
              <a:rPr lang="zh-CN" altLang="en-US" sz="1600" dirty="0">
                <a:latin typeface="ITCCenturyBookT"/>
              </a:rPr>
              <a:t>）产品不产生物理或化学变化；</a:t>
            </a:r>
          </a:p>
          <a:p>
            <a:pPr defTabSz="820718">
              <a:spcBef>
                <a:spcPct val="50000"/>
              </a:spcBef>
            </a:pPr>
            <a:r>
              <a:rPr lang="zh-CN" altLang="en-US" sz="1600" dirty="0">
                <a:latin typeface="ITCCenturyBookT"/>
              </a:rPr>
              <a:t>典型企业：汽车制造、电子电器等</a:t>
            </a:r>
          </a:p>
        </p:txBody>
      </p:sp>
      <p:sp>
        <p:nvSpPr>
          <p:cNvPr id="13324" name="AutoShape 18"/>
          <p:cNvSpPr>
            <a:spLocks noChangeArrowheads="1"/>
          </p:cNvSpPr>
          <p:nvPr/>
        </p:nvSpPr>
        <p:spPr bwMode="auto">
          <a:xfrm>
            <a:off x="4356106" y="4452782"/>
            <a:ext cx="4651375" cy="1784532"/>
          </a:xfrm>
          <a:prstGeom prst="flowChartDocument">
            <a:avLst/>
          </a:prstGeom>
          <a:solidFill>
            <a:srgbClr val="00B0F0"/>
          </a:solidFill>
          <a:ln w="12700">
            <a:solidFill>
              <a:schemeClr val="accent2"/>
            </a:solidFill>
            <a:miter lim="800000"/>
            <a:headEnd/>
            <a:tailEnd/>
          </a:ln>
        </p:spPr>
        <p:txBody>
          <a:bodyPr lIns="82059" tIns="41029" rIns="82059" bIns="41029" anchor="ctr">
            <a:spAutoFit/>
          </a:bodyPr>
          <a:lstStyle/>
          <a:p>
            <a:pPr defTabSz="820718">
              <a:spcBef>
                <a:spcPct val="50000"/>
              </a:spcBef>
            </a:pPr>
            <a:r>
              <a:rPr lang="zh-CN" altLang="en-US" sz="1600" dirty="0">
                <a:latin typeface="ITCCenturyBookT"/>
              </a:rPr>
              <a:t>特点：</a:t>
            </a:r>
            <a:r>
              <a:rPr lang="en-US" altLang="zh-CN" sz="1600" dirty="0">
                <a:latin typeface="ITCCenturyBookT"/>
              </a:rPr>
              <a:t>1</a:t>
            </a:r>
            <a:r>
              <a:rPr lang="zh-CN" altLang="en-US" sz="1600" dirty="0">
                <a:latin typeface="ITCCenturyBookT"/>
              </a:rPr>
              <a:t>）产品需经过不同的流程，经过相同或不同的设备进行加工生产；</a:t>
            </a:r>
            <a:r>
              <a:rPr lang="en-US" altLang="zh-CN" sz="1600" dirty="0">
                <a:latin typeface="ITCCenturyBookT"/>
              </a:rPr>
              <a:t>2</a:t>
            </a:r>
            <a:r>
              <a:rPr lang="zh-CN" altLang="en-US" sz="1600" dirty="0">
                <a:latin typeface="ITCCenturyBookT"/>
              </a:rPr>
              <a:t>）需要经过不断的转入和转出才能生产完成；</a:t>
            </a:r>
            <a:r>
              <a:rPr lang="en-US" altLang="zh-CN" sz="1600" dirty="0">
                <a:latin typeface="ITCCenturyBookT"/>
              </a:rPr>
              <a:t>3</a:t>
            </a:r>
            <a:r>
              <a:rPr lang="zh-CN" altLang="en-US" sz="1600" dirty="0">
                <a:latin typeface="ITCCenturyBookT"/>
              </a:rPr>
              <a:t>）产品产生物理或化学变化；</a:t>
            </a:r>
          </a:p>
          <a:p>
            <a:pPr defTabSz="820718">
              <a:spcBef>
                <a:spcPct val="50000"/>
              </a:spcBef>
            </a:pPr>
            <a:r>
              <a:rPr lang="zh-CN" altLang="en-US" sz="1600" dirty="0">
                <a:latin typeface="ITCCenturyBookT"/>
              </a:rPr>
              <a:t>典型企业：汽车零部件、电子电器零部件等</a:t>
            </a:r>
          </a:p>
        </p:txBody>
      </p:sp>
      <p:sp>
        <p:nvSpPr>
          <p:cNvPr id="36" name="左中括号 35"/>
          <p:cNvSpPr/>
          <p:nvPr/>
        </p:nvSpPr>
        <p:spPr>
          <a:xfrm>
            <a:off x="3059118" y="3246851"/>
            <a:ext cx="73025" cy="2089151"/>
          </a:xfrm>
          <a:prstGeom prst="leftBracket">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37" name="左中括号 36"/>
          <p:cNvSpPr/>
          <p:nvPr/>
        </p:nvSpPr>
        <p:spPr>
          <a:xfrm>
            <a:off x="1619255" y="1989138"/>
            <a:ext cx="144463" cy="2519363"/>
          </a:xfrm>
          <a:prstGeom prst="leftBracket">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linds(horizontal)">
                                      <p:cBhvr>
                                        <p:cTn id="7" dur="500"/>
                                        <p:tgtEl>
                                          <p:spTgt spid="133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linds(horizontal)">
                                      <p:cBhvr>
                                        <p:cTn id="19" dur="500"/>
                                        <p:tgtEl>
                                          <p:spTgt spid="2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linds(horizontal)">
                                      <p:cBhvr>
                                        <p:cTn id="25" dur="500"/>
                                        <p:tgtEl>
                                          <p:spTgt spid="3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linds(horizontal)">
                                      <p:cBhvr>
                                        <p:cTn id="28" dur="500"/>
                                        <p:tgtEl>
                                          <p:spTgt spid="3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linds(horizontal)">
                                      <p:cBhvr>
                                        <p:cTn id="31" dur="500"/>
                                        <p:tgtEl>
                                          <p:spTgt spid="3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blinds(horizontal)">
                                      <p:cBhvr>
                                        <p:cTn id="34" dur="5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3323"/>
                                        </p:tgtEl>
                                        <p:attrNameLst>
                                          <p:attrName>style.visibility</p:attrName>
                                        </p:attrNameLst>
                                      </p:cBhvr>
                                      <p:to>
                                        <p:strVal val="visible"/>
                                      </p:to>
                                    </p:set>
                                    <p:animEffect transition="in" filter="blinds(horizontal)">
                                      <p:cBhvr>
                                        <p:cTn id="39" dur="500"/>
                                        <p:tgtEl>
                                          <p:spTgt spid="1332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3324"/>
                                        </p:tgtEl>
                                        <p:attrNameLst>
                                          <p:attrName>style.visibility</p:attrName>
                                        </p:attrNameLst>
                                      </p:cBhvr>
                                      <p:to>
                                        <p:strVal val="visible"/>
                                      </p:to>
                                    </p:set>
                                    <p:animEffect transition="in" filter="blinds(horizontal)">
                                      <p:cBhvr>
                                        <p:cTn id="44" dur="500"/>
                                        <p:tgtEl>
                                          <p:spTgt spid="13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P spid="22" grpId="0" animBg="1"/>
      <p:bldP spid="24" grpId="0" animBg="1"/>
      <p:bldP spid="25" grpId="0" animBg="1"/>
      <p:bldP spid="26" grpId="0" animBg="1"/>
      <p:bldP spid="27" grpId="0" animBg="1"/>
      <p:bldP spid="30" grpId="0" animBg="1"/>
      <p:bldP spid="31" grpId="0" animBg="1"/>
      <p:bldP spid="13323" grpId="0" animBg="1"/>
      <p:bldP spid="13324" grpId="0" animBg="1"/>
      <p:bldP spid="36" grpId="0" animBg="1"/>
      <p:bldP spid="37"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07504" y="424466"/>
            <a:ext cx="9144000" cy="504851"/>
          </a:xfrm>
        </p:spPr>
        <p:txBody>
          <a:bodyPr/>
          <a:lstStyle/>
          <a:p>
            <a:pPr algn="ctr"/>
            <a:r>
              <a:rPr lang="zh-CN" sz="3200" b="1" i="0" dirty="0" smtClean="0">
                <a:solidFill>
                  <a:srgbClr val="FF0000"/>
                </a:solidFill>
              </a:rPr>
              <a:t>如何</a:t>
            </a:r>
            <a:r>
              <a:rPr lang="zh-CN" altLang="en-US" sz="3200" b="1" i="0" dirty="0" smtClean="0">
                <a:solidFill>
                  <a:srgbClr val="FF0000"/>
                </a:solidFill>
              </a:rPr>
              <a:t>实现闭环管理</a:t>
            </a:r>
            <a:endParaRPr lang="zh-CN" sz="3200" b="1" i="0" dirty="0">
              <a:solidFill>
                <a:srgbClr val="FF0000"/>
              </a:solidFill>
            </a:endParaRPr>
          </a:p>
        </p:txBody>
      </p:sp>
      <p:sp>
        <p:nvSpPr>
          <p:cNvPr id="70659" name="Rectangle 3"/>
          <p:cNvSpPr>
            <a:spLocks noGrp="1" noChangeArrowheads="1"/>
          </p:cNvSpPr>
          <p:nvPr>
            <p:ph idx="1"/>
          </p:nvPr>
        </p:nvSpPr>
        <p:spPr>
          <a:xfrm>
            <a:off x="503040" y="2158762"/>
            <a:ext cx="7453336" cy="4176464"/>
          </a:xfrm>
        </p:spPr>
        <p:txBody>
          <a:bodyPr/>
          <a:lstStyle/>
          <a:p>
            <a:pPr>
              <a:lnSpc>
                <a:spcPct val="150000"/>
              </a:lnSpc>
              <a:buFont typeface="Wingdings" pitchFamily="2" charset="2"/>
              <a:buNone/>
            </a:pPr>
            <a:r>
              <a:rPr lang="en-US" sz="2000" dirty="0"/>
              <a:t>1. </a:t>
            </a:r>
            <a:r>
              <a:rPr lang="zh-CN" altLang="en-US" sz="2000" dirty="0" smtClean="0"/>
              <a:t> </a:t>
            </a:r>
            <a:endParaRPr lang="zh-CN" altLang="en-US" sz="2000" dirty="0"/>
          </a:p>
          <a:p>
            <a:pPr>
              <a:lnSpc>
                <a:spcPct val="150000"/>
              </a:lnSpc>
              <a:buFont typeface="Wingdings" pitchFamily="2" charset="2"/>
              <a:buNone/>
            </a:pPr>
            <a:r>
              <a:rPr lang="en-US" sz="2000" dirty="0"/>
              <a:t>2. </a:t>
            </a:r>
            <a:r>
              <a:rPr lang="en-US" altLang="zh-CN" sz="2000" dirty="0" smtClean="0"/>
              <a:t> </a:t>
            </a:r>
            <a:endParaRPr lang="zh-CN" altLang="en-US" sz="2000" dirty="0"/>
          </a:p>
          <a:p>
            <a:pPr>
              <a:lnSpc>
                <a:spcPct val="150000"/>
              </a:lnSpc>
              <a:buFont typeface="Wingdings" pitchFamily="2" charset="2"/>
              <a:buNone/>
            </a:pPr>
            <a:r>
              <a:rPr lang="en-US" sz="2000" dirty="0"/>
              <a:t>3. </a:t>
            </a:r>
            <a:r>
              <a:rPr lang="zh-CN" altLang="en-US" sz="2000" dirty="0" smtClean="0"/>
              <a:t> </a:t>
            </a:r>
            <a:endParaRPr lang="zh-CN" altLang="en-US" sz="2000" dirty="0"/>
          </a:p>
          <a:p>
            <a:pPr>
              <a:lnSpc>
                <a:spcPct val="150000"/>
              </a:lnSpc>
              <a:buFont typeface="Wingdings" pitchFamily="2" charset="2"/>
              <a:buNone/>
            </a:pPr>
            <a:r>
              <a:rPr lang="en-US" sz="2000" dirty="0"/>
              <a:t>4. </a:t>
            </a:r>
            <a:r>
              <a:rPr lang="zh-CN" altLang="en-US" sz="2000" dirty="0" smtClean="0"/>
              <a:t> </a:t>
            </a:r>
            <a:endParaRPr lang="zh-CN" altLang="en-US" sz="2000" dirty="0"/>
          </a:p>
          <a:p>
            <a:pPr>
              <a:lnSpc>
                <a:spcPct val="150000"/>
              </a:lnSpc>
              <a:buFont typeface="Wingdings" pitchFamily="2" charset="2"/>
              <a:buNone/>
            </a:pPr>
            <a:r>
              <a:rPr lang="en-US" sz="2000" dirty="0"/>
              <a:t>5. </a:t>
            </a:r>
            <a:r>
              <a:rPr lang="zh-CN" altLang="en-US" sz="2000" dirty="0" smtClean="0"/>
              <a:t> </a:t>
            </a:r>
            <a:endParaRPr lang="zh-CN" altLang="en-US" sz="2000" dirty="0"/>
          </a:p>
          <a:p>
            <a:pPr>
              <a:lnSpc>
                <a:spcPct val="150000"/>
              </a:lnSpc>
              <a:buFont typeface="Wingdings" pitchFamily="2" charset="2"/>
              <a:buNone/>
            </a:pPr>
            <a:r>
              <a:rPr lang="en-US" sz="2000" dirty="0"/>
              <a:t>6. </a:t>
            </a:r>
            <a:r>
              <a:rPr lang="zh-CN" altLang="en-US" sz="2000" dirty="0" smtClean="0"/>
              <a:t> </a:t>
            </a:r>
            <a:endParaRPr lang="zh-CN" altLang="en-US" sz="2000" dirty="0"/>
          </a:p>
        </p:txBody>
      </p:sp>
      <p:sp>
        <p:nvSpPr>
          <p:cNvPr id="6" name="灯片编号占位符 5"/>
          <p:cNvSpPr>
            <a:spLocks noGrp="1"/>
          </p:cNvSpPr>
          <p:nvPr>
            <p:ph type="sldNum" sz="quarter" idx="4"/>
          </p:nvPr>
        </p:nvSpPr>
        <p:spPr/>
        <p:txBody>
          <a:bodyPr/>
          <a:lstStyle/>
          <a:p>
            <a:fld id="{6468A6F3-A4D8-46AC-9408-A0604C963B1E}" type="slidenum">
              <a:rPr lang="en-US" altLang="zh-CN"/>
              <a:pPr/>
              <a:t>110</a:t>
            </a:fld>
            <a:endParaRPr lang="en-US" dirty="0"/>
          </a:p>
        </p:txBody>
      </p:sp>
      <p:sp>
        <p:nvSpPr>
          <p:cNvPr id="7" name="Rectangle 2"/>
          <p:cNvSpPr txBox="1">
            <a:spLocks noChangeArrowheads="1"/>
          </p:cNvSpPr>
          <p:nvPr/>
        </p:nvSpPr>
        <p:spPr bwMode="auto">
          <a:xfrm>
            <a:off x="261045" y="1487176"/>
            <a:ext cx="8640960" cy="503833"/>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p>
            <a:pPr fontAlgn="base">
              <a:spcBef>
                <a:spcPct val="0"/>
              </a:spcBef>
              <a:spcAft>
                <a:spcPct val="0"/>
              </a:spcAft>
              <a:defRPr/>
            </a:pPr>
            <a:r>
              <a:rPr lang="zh-TW" altLang="en-US" sz="2400" b="1" kern="0" dirty="0">
                <a:latin typeface="微软雅黑" pitchFamily="34" charset="-122"/>
                <a:ea typeface="微软雅黑" pitchFamily="34" charset="-122"/>
                <a:cs typeface="+mj-cs"/>
              </a:rPr>
              <a:t>减少进度异常</a:t>
            </a:r>
            <a:r>
              <a:rPr lang="zh-CN" altLang="en-US" sz="2400" b="1" kern="0" dirty="0">
                <a:latin typeface="微软雅黑" pitchFamily="34" charset="-122"/>
                <a:ea typeface="微软雅黑" pitchFamily="34" charset="-122"/>
                <a:cs typeface="+mj-cs"/>
              </a:rPr>
              <a:t>的</a:t>
            </a:r>
            <a:r>
              <a:rPr lang="zh-TW" altLang="en-US" sz="2400" b="1" kern="0" dirty="0">
                <a:latin typeface="微软雅黑" pitchFamily="34" charset="-122"/>
                <a:ea typeface="微软雅黑" pitchFamily="34" charset="-122"/>
                <a:cs typeface="+mj-cs"/>
              </a:rPr>
              <a:t>对策</a:t>
            </a:r>
          </a:p>
        </p:txBody>
      </p:sp>
    </p:spTree>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287524" y="1485010"/>
            <a:ext cx="8568952" cy="503833"/>
          </a:xfrm>
        </p:spPr>
        <p:txBody>
          <a:bodyPr/>
          <a:lstStyle/>
          <a:p>
            <a:pPr algn="l"/>
            <a:r>
              <a:rPr lang="zh-TW" altLang="en-US" dirty="0"/>
              <a:t>减少进度异常</a:t>
            </a:r>
            <a:r>
              <a:rPr lang="zh-CN" altLang="en-US" dirty="0"/>
              <a:t>的</a:t>
            </a:r>
            <a:r>
              <a:rPr lang="zh-TW" altLang="en-US" dirty="0"/>
              <a:t>对策</a:t>
            </a:r>
          </a:p>
        </p:txBody>
      </p:sp>
      <p:sp>
        <p:nvSpPr>
          <p:cNvPr id="101379" name="Rectangle 3"/>
          <p:cNvSpPr>
            <a:spLocks noGrp="1" noChangeArrowheads="1"/>
          </p:cNvSpPr>
          <p:nvPr>
            <p:ph idx="1"/>
          </p:nvPr>
        </p:nvSpPr>
        <p:spPr>
          <a:xfrm>
            <a:off x="369057" y="2072525"/>
            <a:ext cx="7875351" cy="4327153"/>
          </a:xfrm>
        </p:spPr>
        <p:txBody>
          <a:bodyPr/>
          <a:lstStyle/>
          <a:p>
            <a:pPr>
              <a:buFont typeface="Wingdings" pitchFamily="2" charset="2"/>
              <a:buNone/>
            </a:pPr>
            <a:r>
              <a:rPr lang="zh-CN" altLang="en-US" sz="2000" b="1" dirty="0"/>
              <a:t>使生产作业计划更合理化</a:t>
            </a:r>
          </a:p>
          <a:p>
            <a:pPr>
              <a:buFont typeface="Wingdings" pitchFamily="2" charset="2"/>
              <a:buNone/>
            </a:pPr>
            <a:r>
              <a:rPr lang="zh-CN" altLang="en-US" sz="1800" dirty="0"/>
              <a:t>    有限产能排程法的运用</a:t>
            </a:r>
          </a:p>
          <a:p>
            <a:pPr>
              <a:buFont typeface="Wingdings" pitchFamily="2" charset="2"/>
              <a:buNone/>
            </a:pPr>
            <a:r>
              <a:rPr lang="zh-CN" altLang="en-US" sz="2000" b="1" dirty="0"/>
              <a:t>备料管理的强化</a:t>
            </a:r>
          </a:p>
          <a:p>
            <a:pPr>
              <a:buFont typeface="Wingdings" pitchFamily="2" charset="2"/>
              <a:buNone/>
            </a:pPr>
            <a:r>
              <a:rPr lang="zh-CN" altLang="en-US" sz="1800" dirty="0"/>
              <a:t>    缺料分析</a:t>
            </a:r>
          </a:p>
          <a:p>
            <a:pPr>
              <a:buFont typeface="Wingdings" pitchFamily="2" charset="2"/>
              <a:buNone/>
            </a:pPr>
            <a:r>
              <a:rPr lang="zh-CN" altLang="en-US" sz="1800" dirty="0"/>
              <a:t>    刚好实时的备料作业 </a:t>
            </a:r>
            <a:r>
              <a:rPr lang="en-US" sz="1800" dirty="0"/>
              <a:t>/ </a:t>
            </a:r>
            <a:r>
              <a:rPr lang="zh-CN" altLang="en-US" sz="1800" dirty="0"/>
              <a:t>备料区设置</a:t>
            </a:r>
          </a:p>
          <a:p>
            <a:pPr>
              <a:buFont typeface="Wingdings" pitchFamily="2" charset="2"/>
              <a:buNone/>
            </a:pPr>
            <a:r>
              <a:rPr lang="zh-CN" altLang="en-US" sz="2000" b="1" dirty="0"/>
              <a:t>使制造质量稳定</a:t>
            </a:r>
          </a:p>
          <a:p>
            <a:pPr>
              <a:buFont typeface="Wingdings" pitchFamily="2" charset="2"/>
              <a:buNone/>
            </a:pPr>
            <a:r>
              <a:rPr lang="zh-CN" altLang="en-US" sz="1800" dirty="0"/>
              <a:t>    防呆式工作设计</a:t>
            </a:r>
          </a:p>
          <a:p>
            <a:pPr>
              <a:buFont typeface="Wingdings" pitchFamily="2" charset="2"/>
              <a:buNone/>
            </a:pPr>
            <a:r>
              <a:rPr lang="zh-CN" altLang="en-US" sz="1800" dirty="0"/>
              <a:t>    更及时的制造品质确认</a:t>
            </a:r>
          </a:p>
          <a:p>
            <a:pPr>
              <a:buFont typeface="Wingdings" pitchFamily="2" charset="2"/>
              <a:buNone/>
            </a:pPr>
            <a:r>
              <a:rPr lang="zh-CN" altLang="en-US" sz="2000" b="1" dirty="0"/>
              <a:t>生管更及时严密的过程跟踪</a:t>
            </a:r>
          </a:p>
          <a:p>
            <a:pPr>
              <a:buFont typeface="Wingdings" pitchFamily="2" charset="2"/>
              <a:buNone/>
            </a:pPr>
            <a:r>
              <a:rPr lang="zh-CN" altLang="en-US" sz="2000" b="1" dirty="0"/>
              <a:t>强化车间现场排除异常故障能力</a:t>
            </a:r>
          </a:p>
          <a:p>
            <a:pPr>
              <a:buFont typeface="Wingdings" pitchFamily="2" charset="2"/>
              <a:buNone/>
            </a:pPr>
            <a:r>
              <a:rPr lang="zh-CN" altLang="en-US" sz="1800" dirty="0"/>
              <a:t>    基层主管能力强化</a:t>
            </a:r>
          </a:p>
          <a:p>
            <a:pPr>
              <a:buFont typeface="Wingdings" pitchFamily="2" charset="2"/>
              <a:buNone/>
            </a:pPr>
            <a:r>
              <a:rPr lang="zh-CN" altLang="en-US" sz="2000" b="1" dirty="0"/>
              <a:t>强化车间人员积极弥补的意愿心态</a:t>
            </a:r>
          </a:p>
        </p:txBody>
      </p:sp>
      <p:sp>
        <p:nvSpPr>
          <p:cNvPr id="6" name="灯片编号占位符 5"/>
          <p:cNvSpPr>
            <a:spLocks noGrp="1"/>
          </p:cNvSpPr>
          <p:nvPr>
            <p:ph type="sldNum" sz="quarter" idx="4"/>
          </p:nvPr>
        </p:nvSpPr>
        <p:spPr/>
        <p:txBody>
          <a:bodyPr/>
          <a:lstStyle/>
          <a:p>
            <a:fld id="{FCEE418F-3E3E-4EEB-813E-880FA8DAB58D}" type="slidenum">
              <a:rPr lang="en-US" altLang="zh-CN"/>
              <a:pPr/>
              <a:t>111</a:t>
            </a:fld>
            <a:endParaRPr lang="en-US"/>
          </a:p>
        </p:txBody>
      </p:sp>
      <p:sp>
        <p:nvSpPr>
          <p:cNvPr id="5" name="Rectangle 2"/>
          <p:cNvSpPr txBox="1">
            <a:spLocks noChangeArrowheads="1"/>
          </p:cNvSpPr>
          <p:nvPr/>
        </p:nvSpPr>
        <p:spPr bwMode="auto">
          <a:xfrm>
            <a:off x="0" y="404664"/>
            <a:ext cx="9144000" cy="504851"/>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p>
            <a:pPr algn="ctr" fontAlgn="base">
              <a:spcBef>
                <a:spcPct val="0"/>
              </a:spcBef>
              <a:spcAft>
                <a:spcPct val="0"/>
              </a:spcAft>
              <a:defRPr/>
            </a:pPr>
            <a:r>
              <a:rPr lang="zh-CN" altLang="en-US" sz="3200" b="1" kern="0" dirty="0">
                <a:solidFill>
                  <a:srgbClr val="FF0000"/>
                </a:solidFill>
                <a:latin typeface="微软雅黑" pitchFamily="34" charset="-122"/>
                <a:ea typeface="微软雅黑" pitchFamily="34" charset="-122"/>
                <a:cs typeface="+mj-cs"/>
              </a:rPr>
              <a:t>如何实现闭环管理</a:t>
            </a:r>
          </a:p>
        </p:txBody>
      </p:sp>
    </p:spTree>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65259" y="321747"/>
            <a:ext cx="8232531" cy="576064"/>
          </a:xfrm>
          <a:noFill/>
          <a:ln w="9525">
            <a:noFill/>
            <a:miter lim="800000"/>
            <a:headEnd/>
            <a:tailEnd/>
          </a:ln>
        </p:spPr>
        <p:txBody>
          <a:bodyPr vert="horz" wrap="square" lIns="91427" tIns="45712" rIns="91427" bIns="45712" numCol="1" anchor="ctr" anchorCtr="0" compatLnSpc="1">
            <a:prstTxWarp prst="textNoShape">
              <a:avLst/>
            </a:prstTxWarp>
          </a:bodyPr>
          <a:lstStyle/>
          <a:p>
            <a:pPr algn="ctr"/>
            <a:r>
              <a:rPr lang="zh-CN" altLang="en-US" sz="3200" dirty="0" smtClean="0">
                <a:solidFill>
                  <a:srgbClr val="FF0000"/>
                </a:solidFill>
              </a:rPr>
              <a:t>如何实现闭环管理</a:t>
            </a:r>
            <a:endParaRPr lang="zh-TW" altLang="en-US" sz="3200" dirty="0">
              <a:solidFill>
                <a:srgbClr val="FF0000"/>
              </a:solidFill>
            </a:endParaRPr>
          </a:p>
        </p:txBody>
      </p:sp>
      <p:sp>
        <p:nvSpPr>
          <p:cNvPr id="71683" name="Rectangle 3"/>
          <p:cNvSpPr>
            <a:spLocks noGrp="1" noChangeArrowheads="1"/>
          </p:cNvSpPr>
          <p:nvPr>
            <p:ph idx="1"/>
          </p:nvPr>
        </p:nvSpPr>
        <p:spPr>
          <a:xfrm>
            <a:off x="457588" y="1484784"/>
            <a:ext cx="8240202" cy="4680520"/>
          </a:xfrm>
        </p:spPr>
        <p:txBody>
          <a:bodyPr/>
          <a:lstStyle/>
          <a:p>
            <a:pPr>
              <a:lnSpc>
                <a:spcPct val="150000"/>
              </a:lnSpc>
              <a:buFont typeface="Wingdings" pitchFamily="2" charset="2"/>
              <a:buNone/>
            </a:pPr>
            <a:r>
              <a:rPr lang="zh-CN" sz="2400" b="1" dirty="0" smtClean="0">
                <a:solidFill>
                  <a:srgbClr val="FF0000"/>
                </a:solidFill>
              </a:rPr>
              <a:t>销售</a:t>
            </a:r>
            <a:r>
              <a:rPr lang="zh-CN" sz="2400" b="1" dirty="0">
                <a:solidFill>
                  <a:srgbClr val="FF0000"/>
                </a:solidFill>
              </a:rPr>
              <a:t>部门的改善对策</a:t>
            </a:r>
          </a:p>
          <a:p>
            <a:pPr>
              <a:lnSpc>
                <a:spcPct val="150000"/>
              </a:lnSpc>
              <a:buFont typeface="Wingdings" pitchFamily="2" charset="2"/>
              <a:buNone/>
            </a:pPr>
            <a:r>
              <a:rPr lang="en-US" sz="2400" b="1" dirty="0"/>
              <a:t>1. </a:t>
            </a:r>
            <a:r>
              <a:rPr lang="zh-CN" altLang="en-US" sz="2400" b="1" dirty="0"/>
              <a:t>源自销售部门的原因</a:t>
            </a:r>
          </a:p>
          <a:p>
            <a:pPr>
              <a:lnSpc>
                <a:spcPct val="150000"/>
              </a:lnSpc>
              <a:buFont typeface="Wingdings" pitchFamily="2" charset="2"/>
              <a:buNone/>
            </a:pPr>
            <a:r>
              <a:rPr lang="zh-CN" altLang="en-US" sz="2000" dirty="0"/>
              <a:t>⑴频频变更订单</a:t>
            </a:r>
            <a:r>
              <a:rPr lang="en-US" sz="2000" dirty="0"/>
              <a:t>/</a:t>
            </a:r>
            <a:r>
              <a:rPr lang="zh-CN" altLang="en-US" sz="2000" dirty="0"/>
              <a:t>计划</a:t>
            </a:r>
          </a:p>
          <a:p>
            <a:pPr>
              <a:lnSpc>
                <a:spcPct val="150000"/>
              </a:lnSpc>
              <a:buFont typeface="Wingdings" pitchFamily="2" charset="2"/>
              <a:buNone/>
            </a:pPr>
            <a:r>
              <a:rPr lang="zh-CN" altLang="en-US" sz="2000" dirty="0"/>
              <a:t>⑵答应客户的交期随意，期限极为紧迫</a:t>
            </a:r>
          </a:p>
          <a:p>
            <a:pPr>
              <a:lnSpc>
                <a:spcPct val="150000"/>
              </a:lnSpc>
              <a:buFont typeface="Wingdings" pitchFamily="2" charset="2"/>
              <a:buNone/>
            </a:pPr>
            <a:r>
              <a:rPr lang="zh-CN" altLang="en-US" sz="2000" dirty="0"/>
              <a:t>⑶无法把握市场需求，无法订立明确的销售预定计划</a:t>
            </a:r>
          </a:p>
          <a:p>
            <a:pPr>
              <a:lnSpc>
                <a:spcPct val="150000"/>
              </a:lnSpc>
              <a:buFont typeface="Wingdings" pitchFamily="2" charset="2"/>
              <a:buNone/>
            </a:pPr>
            <a:r>
              <a:rPr lang="zh-CN" altLang="en-US" sz="2000" dirty="0"/>
              <a:t>⑷临时增加或急需即刻完成的订单多</a:t>
            </a:r>
          </a:p>
          <a:p>
            <a:pPr>
              <a:lnSpc>
                <a:spcPct val="150000"/>
              </a:lnSpc>
              <a:buFont typeface="Wingdings" pitchFamily="2" charset="2"/>
              <a:buNone/>
            </a:pPr>
            <a:r>
              <a:rPr lang="zh-CN" altLang="en-US" sz="2000" dirty="0"/>
              <a:t>⑸有时销售主管直接干涉生管运作，直接在现场指示作业</a:t>
            </a:r>
          </a:p>
        </p:txBody>
      </p:sp>
      <p:sp>
        <p:nvSpPr>
          <p:cNvPr id="6" name="灯片编号占位符 5"/>
          <p:cNvSpPr>
            <a:spLocks noGrp="1"/>
          </p:cNvSpPr>
          <p:nvPr>
            <p:ph type="sldNum" sz="quarter" idx="4"/>
          </p:nvPr>
        </p:nvSpPr>
        <p:spPr/>
        <p:txBody>
          <a:bodyPr/>
          <a:lstStyle/>
          <a:p>
            <a:fld id="{739483E4-B3F1-49DC-93EB-275943F0B2FF}" type="slidenum">
              <a:rPr lang="en-US" altLang="zh-CN"/>
              <a:pPr/>
              <a:t>112</a:t>
            </a:fld>
            <a:endParaRPr lang="en-US"/>
          </a:p>
        </p:txBody>
      </p:sp>
    </p:spTree>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p:nvPr>
        </p:nvSpPr>
        <p:spPr>
          <a:xfrm>
            <a:off x="359535" y="1423005"/>
            <a:ext cx="8424936" cy="4787553"/>
          </a:xfrm>
        </p:spPr>
        <p:txBody>
          <a:bodyPr/>
          <a:lstStyle/>
          <a:p>
            <a:pPr>
              <a:lnSpc>
                <a:spcPct val="150000"/>
              </a:lnSpc>
              <a:buFont typeface="Wingdings" pitchFamily="2" charset="2"/>
              <a:buNone/>
            </a:pPr>
            <a:r>
              <a:rPr lang="en-US" sz="2400" b="1" dirty="0">
                <a:latin typeface="微软雅黑" pitchFamily="34" charset="-122"/>
                <a:ea typeface="微软雅黑" pitchFamily="34" charset="-122"/>
              </a:rPr>
              <a:t>2. </a:t>
            </a:r>
            <a:r>
              <a:rPr lang="zh-CN" altLang="en-US" sz="2400" b="1" dirty="0">
                <a:latin typeface="微软雅黑" pitchFamily="34" charset="-122"/>
                <a:ea typeface="微软雅黑" pitchFamily="34" charset="-122"/>
              </a:rPr>
              <a:t>改善对策</a:t>
            </a:r>
          </a:p>
          <a:p>
            <a:pPr>
              <a:lnSpc>
                <a:spcPct val="150000"/>
              </a:lnSpc>
              <a:buFont typeface="Wingdings" pitchFamily="2" charset="2"/>
              <a:buNone/>
            </a:pPr>
            <a:r>
              <a:rPr lang="zh-CN" altLang="en-US" sz="2000" dirty="0">
                <a:latin typeface="微软雅黑" pitchFamily="34" charset="-122"/>
                <a:ea typeface="微软雅黑" pitchFamily="34" charset="-122"/>
              </a:rPr>
              <a:t>⑴用全局性、综合性的观点指导工作</a:t>
            </a:r>
          </a:p>
          <a:p>
            <a:pPr>
              <a:lnSpc>
                <a:spcPct val="150000"/>
              </a:lnSpc>
              <a:buFont typeface="Wingdings" pitchFamily="2" charset="2"/>
              <a:buNone/>
            </a:pPr>
            <a:r>
              <a:rPr lang="zh-CN" altLang="en-US" sz="2000" dirty="0">
                <a:latin typeface="微软雅黑" pitchFamily="34" charset="-122"/>
                <a:ea typeface="微软雅黑" pitchFamily="34" charset="-122"/>
              </a:rPr>
              <a:t>⑵销售职能运作改善</a:t>
            </a:r>
          </a:p>
          <a:p>
            <a:pPr>
              <a:lnSpc>
                <a:spcPct val="150000"/>
              </a:lnSpc>
              <a:buFont typeface="Wingdings" pitchFamily="2" charset="2"/>
              <a:buNone/>
            </a:pPr>
            <a:r>
              <a:rPr lang="zh-CN" altLang="en-US" sz="1800" dirty="0">
                <a:latin typeface="微软雅黑" pitchFamily="34" charset="-122"/>
                <a:ea typeface="微软雅黑" pitchFamily="34" charset="-122"/>
              </a:rPr>
              <a:t>◇定期召开产销协调会议，促进产销一体化</a:t>
            </a:r>
          </a:p>
          <a:p>
            <a:pPr>
              <a:lnSpc>
                <a:spcPct val="150000"/>
              </a:lnSpc>
              <a:buFont typeface="Wingdings" pitchFamily="2" charset="2"/>
              <a:buNone/>
            </a:pPr>
            <a:r>
              <a:rPr lang="zh-CN" altLang="en-US" sz="1800" dirty="0">
                <a:latin typeface="微软雅黑" pitchFamily="34" charset="-122"/>
                <a:ea typeface="微软雅黑" pitchFamily="34" charset="-122"/>
              </a:rPr>
              <a:t>◇生管应定期编制现有的订货余额表、主要工程进度状况表、余力表及基准日程表提供给销售部门，以便于销售部门决定最适当的交货日期</a:t>
            </a:r>
          </a:p>
          <a:p>
            <a:pPr>
              <a:lnSpc>
                <a:spcPct val="150000"/>
              </a:lnSpc>
              <a:buFont typeface="Wingdings" pitchFamily="2" charset="2"/>
              <a:buNone/>
            </a:pPr>
            <a:r>
              <a:rPr lang="zh-CN" altLang="en-US" sz="1800" dirty="0">
                <a:latin typeface="微软雅黑" pitchFamily="34" charset="-122"/>
                <a:ea typeface="微软雅黑" pitchFamily="34" charset="-122"/>
              </a:rPr>
              <a:t>◇加强销售部门人员的培训，提高工作技能和业务能力</a:t>
            </a:r>
          </a:p>
          <a:p>
            <a:pPr>
              <a:lnSpc>
                <a:spcPct val="150000"/>
              </a:lnSpc>
              <a:buFont typeface="Wingdings" pitchFamily="2" charset="2"/>
              <a:buNone/>
            </a:pPr>
            <a:r>
              <a:rPr lang="zh-CN" altLang="en-US" sz="1800" dirty="0">
                <a:latin typeface="微软雅黑" pitchFamily="34" charset="-122"/>
                <a:ea typeface="微软雅黑" pitchFamily="34" charset="-122"/>
              </a:rPr>
              <a:t>◇销售部门应编制</a:t>
            </a:r>
            <a:r>
              <a:rPr lang="en-US" sz="1800" dirty="0">
                <a:latin typeface="微软雅黑" pitchFamily="34" charset="-122"/>
                <a:ea typeface="微软雅黑" pitchFamily="34" charset="-122"/>
              </a:rPr>
              <a:t>3~6</a:t>
            </a:r>
            <a:r>
              <a:rPr lang="zh-CN" altLang="en-US" sz="1800" dirty="0">
                <a:latin typeface="微软雅黑" pitchFamily="34" charset="-122"/>
                <a:ea typeface="微软雅黑" pitchFamily="34" charset="-122"/>
              </a:rPr>
              <a:t>个月的需求预测表，为中期生产计划提供参考</a:t>
            </a:r>
          </a:p>
          <a:p>
            <a:pPr>
              <a:lnSpc>
                <a:spcPct val="150000"/>
              </a:lnSpc>
              <a:buFont typeface="Wingdings" pitchFamily="2" charset="2"/>
              <a:buNone/>
            </a:pPr>
            <a:r>
              <a:rPr lang="zh-CN" altLang="en-US" sz="1800" dirty="0">
                <a:latin typeface="微软雅黑" pitchFamily="34" charset="-122"/>
                <a:ea typeface="微软雅黑" pitchFamily="34" charset="-122"/>
              </a:rPr>
              <a:t>◇对客户在中途提出订单更改要求，要有明确记录，并让客户确认</a:t>
            </a:r>
          </a:p>
        </p:txBody>
      </p:sp>
      <p:sp>
        <p:nvSpPr>
          <p:cNvPr id="5" name="灯片编号占位符 4"/>
          <p:cNvSpPr>
            <a:spLocks noGrp="1"/>
          </p:cNvSpPr>
          <p:nvPr>
            <p:ph type="sldNum" sz="quarter" idx="12"/>
          </p:nvPr>
        </p:nvSpPr>
        <p:spPr/>
        <p:txBody>
          <a:bodyPr/>
          <a:lstStyle/>
          <a:p>
            <a:fld id="{F6918B8B-2DAC-4EF5-B68D-47DAD1728A00}" type="slidenum">
              <a:rPr lang="en-US" altLang="zh-CN"/>
              <a:pPr/>
              <a:t>113</a:t>
            </a:fld>
            <a:endParaRPr lang="en-US"/>
          </a:p>
        </p:txBody>
      </p:sp>
      <p:sp>
        <p:nvSpPr>
          <p:cNvPr id="4" name="Rectangle 2"/>
          <p:cNvSpPr txBox="1">
            <a:spLocks noChangeArrowheads="1"/>
          </p:cNvSpPr>
          <p:nvPr/>
        </p:nvSpPr>
        <p:spPr bwMode="auto">
          <a:xfrm>
            <a:off x="455737" y="332656"/>
            <a:ext cx="8232531" cy="576064"/>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p>
            <a:pPr marL="342891" indent="-342891" algn="ctr" fontAlgn="base">
              <a:spcBef>
                <a:spcPct val="20000"/>
              </a:spcBef>
              <a:spcAft>
                <a:spcPct val="0"/>
              </a:spcAft>
              <a:defRPr/>
            </a:pPr>
            <a:r>
              <a:rPr lang="zh-CN" altLang="en-US" sz="3200" b="1" kern="0" dirty="0">
                <a:solidFill>
                  <a:srgbClr val="FF0000"/>
                </a:solidFill>
                <a:latin typeface="微软雅黑" pitchFamily="34" charset="-122"/>
                <a:ea typeface="微软雅黑" pitchFamily="34" charset="-122"/>
              </a:rPr>
              <a:t>如何实现闭环管理</a:t>
            </a:r>
            <a:endParaRPr lang="zh-TW" altLang="en-US" sz="3200" b="1" kern="0"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p:nvPr>
        </p:nvSpPr>
        <p:spPr>
          <a:xfrm>
            <a:off x="323527" y="1412589"/>
            <a:ext cx="8496944" cy="4465291"/>
          </a:xfrm>
        </p:spPr>
        <p:txBody>
          <a:bodyPr/>
          <a:lstStyle/>
          <a:p>
            <a:pPr>
              <a:lnSpc>
                <a:spcPct val="150000"/>
              </a:lnSpc>
              <a:buFont typeface="Wingdings" pitchFamily="2" charset="2"/>
              <a:buNone/>
            </a:pPr>
            <a:r>
              <a:rPr lang="zh-CN" altLang="en-US" sz="2800" b="1" dirty="0">
                <a:solidFill>
                  <a:srgbClr val="FF0000"/>
                </a:solidFill>
                <a:latin typeface="微软雅黑" pitchFamily="34" charset="-122"/>
                <a:ea typeface="微软雅黑" pitchFamily="34" charset="-122"/>
              </a:rPr>
              <a:t>研发</a:t>
            </a:r>
            <a:r>
              <a:rPr lang="en-US" sz="2800" b="1" dirty="0">
                <a:solidFill>
                  <a:srgbClr val="FF0000"/>
                </a:solidFill>
                <a:latin typeface="微软雅黑" pitchFamily="34" charset="-122"/>
                <a:ea typeface="微软雅黑" pitchFamily="34" charset="-122"/>
              </a:rPr>
              <a:t>/</a:t>
            </a:r>
            <a:r>
              <a:rPr lang="zh-CN" altLang="en-US" sz="2800" b="1" dirty="0">
                <a:solidFill>
                  <a:srgbClr val="FF0000"/>
                </a:solidFill>
                <a:latin typeface="微软雅黑" pitchFamily="34" charset="-122"/>
                <a:ea typeface="微软雅黑" pitchFamily="34" charset="-122"/>
              </a:rPr>
              <a:t>设计部门的改善对策</a:t>
            </a:r>
          </a:p>
          <a:p>
            <a:pPr>
              <a:lnSpc>
                <a:spcPct val="150000"/>
              </a:lnSpc>
              <a:buFont typeface="Wingdings" pitchFamily="2" charset="2"/>
              <a:buNone/>
            </a:pPr>
            <a:r>
              <a:rPr lang="en-US" sz="2400" b="1" dirty="0">
                <a:latin typeface="微软雅黑" pitchFamily="34" charset="-122"/>
                <a:ea typeface="微软雅黑" pitchFamily="34" charset="-122"/>
              </a:rPr>
              <a:t>1. </a:t>
            </a:r>
            <a:r>
              <a:rPr lang="zh-CN" altLang="en-US" sz="2400" b="1" dirty="0">
                <a:latin typeface="微软雅黑" pitchFamily="34" charset="-122"/>
                <a:ea typeface="微软雅黑" pitchFamily="34" charset="-122"/>
              </a:rPr>
              <a:t>源自研发</a:t>
            </a:r>
            <a:r>
              <a:rPr lang="en-US"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设计部门的原因</a:t>
            </a:r>
          </a:p>
          <a:p>
            <a:pPr>
              <a:lnSpc>
                <a:spcPct val="150000"/>
              </a:lnSpc>
              <a:buFont typeface="Wingdings" pitchFamily="2" charset="2"/>
              <a:buNone/>
            </a:pPr>
            <a:r>
              <a:rPr lang="zh-CN" altLang="en-US" sz="2000" dirty="0">
                <a:latin typeface="微软雅黑" pitchFamily="34" charset="-122"/>
                <a:ea typeface="微软雅黑" pitchFamily="34" charset="-122"/>
              </a:rPr>
              <a:t>⑴出图计划拖后，后序工作的安排也跟着延迟</a:t>
            </a:r>
          </a:p>
          <a:p>
            <a:pPr>
              <a:lnSpc>
                <a:spcPct val="150000"/>
              </a:lnSpc>
              <a:buFont typeface="Wingdings" pitchFamily="2" charset="2"/>
              <a:buNone/>
            </a:pPr>
            <a:r>
              <a:rPr lang="zh-CN" altLang="en-US" sz="2000" dirty="0">
                <a:latin typeface="微软雅黑" pitchFamily="34" charset="-122"/>
                <a:ea typeface="微软雅黑" pitchFamily="34" charset="-122"/>
              </a:rPr>
              <a:t>⑵图纸不齐全，使材料</a:t>
            </a:r>
            <a:r>
              <a:rPr lang="en-US"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零件的准备存在缺失，影响交期</a:t>
            </a:r>
          </a:p>
          <a:p>
            <a:pPr>
              <a:lnSpc>
                <a:spcPct val="150000"/>
              </a:lnSpc>
              <a:buFont typeface="Wingdings" pitchFamily="2" charset="2"/>
              <a:buNone/>
            </a:pPr>
            <a:r>
              <a:rPr lang="zh-CN" altLang="en-US" sz="2000" dirty="0">
                <a:latin typeface="微软雅黑" pitchFamily="34" charset="-122"/>
                <a:ea typeface="微软雅黑" pitchFamily="34" charset="-122"/>
              </a:rPr>
              <a:t>⑶突然更改修订设计，导致生产混乱</a:t>
            </a:r>
          </a:p>
          <a:p>
            <a:pPr>
              <a:lnSpc>
                <a:spcPct val="150000"/>
              </a:lnSpc>
              <a:buFont typeface="Wingdings" pitchFamily="2" charset="2"/>
              <a:buNone/>
            </a:pPr>
            <a:r>
              <a:rPr lang="zh-CN" altLang="en-US" sz="2000" dirty="0">
                <a:latin typeface="微软雅黑" pitchFamily="34" charset="-122"/>
                <a:ea typeface="微软雅黑" pitchFamily="34" charset="-122"/>
              </a:rPr>
              <a:t>⑷小量试制尚未完成，即开始批量投产</a:t>
            </a:r>
          </a:p>
        </p:txBody>
      </p:sp>
      <p:sp>
        <p:nvSpPr>
          <p:cNvPr id="5" name="灯片编号占位符 4"/>
          <p:cNvSpPr>
            <a:spLocks noGrp="1"/>
          </p:cNvSpPr>
          <p:nvPr>
            <p:ph type="sldNum" sz="quarter" idx="12"/>
          </p:nvPr>
        </p:nvSpPr>
        <p:spPr/>
        <p:txBody>
          <a:bodyPr/>
          <a:lstStyle/>
          <a:p>
            <a:fld id="{7AB139AF-EF6A-407F-B777-62AE668A052F}" type="slidenum">
              <a:rPr lang="en-US" altLang="zh-CN"/>
              <a:pPr/>
              <a:t>114</a:t>
            </a:fld>
            <a:endParaRPr lang="en-US"/>
          </a:p>
        </p:txBody>
      </p:sp>
      <p:sp>
        <p:nvSpPr>
          <p:cNvPr id="4" name="Rectangle 2"/>
          <p:cNvSpPr txBox="1">
            <a:spLocks noChangeArrowheads="1"/>
          </p:cNvSpPr>
          <p:nvPr/>
        </p:nvSpPr>
        <p:spPr bwMode="auto">
          <a:xfrm>
            <a:off x="455734" y="332656"/>
            <a:ext cx="8232531" cy="576064"/>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p>
            <a:pPr marL="342891" indent="-342891" algn="ctr" fontAlgn="base">
              <a:spcBef>
                <a:spcPct val="20000"/>
              </a:spcBef>
              <a:spcAft>
                <a:spcPct val="0"/>
              </a:spcAft>
              <a:defRPr/>
            </a:pPr>
            <a:r>
              <a:rPr lang="zh-CN" altLang="en-US" sz="3200" b="1" kern="0" dirty="0">
                <a:solidFill>
                  <a:srgbClr val="FF0000"/>
                </a:solidFill>
                <a:latin typeface="微软雅黑" pitchFamily="34" charset="-122"/>
                <a:ea typeface="微软雅黑" pitchFamily="34" charset="-122"/>
              </a:rPr>
              <a:t>如何实现闭环管理</a:t>
            </a:r>
            <a:endParaRPr lang="zh-TW" altLang="en-US" sz="3200" b="1" kern="0"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p:nvPr>
        </p:nvSpPr>
        <p:spPr>
          <a:xfrm>
            <a:off x="323528" y="1412777"/>
            <a:ext cx="8424936" cy="4680868"/>
          </a:xfrm>
        </p:spPr>
        <p:txBody>
          <a:bodyPr/>
          <a:lstStyle/>
          <a:p>
            <a:pPr>
              <a:lnSpc>
                <a:spcPct val="150000"/>
              </a:lnSpc>
              <a:buFont typeface="Wingdings" pitchFamily="2" charset="2"/>
              <a:buNone/>
            </a:pPr>
            <a:r>
              <a:rPr lang="en-US" sz="2400" b="1" dirty="0">
                <a:latin typeface="微软雅黑" pitchFamily="34" charset="-122"/>
                <a:ea typeface="微软雅黑" pitchFamily="34" charset="-122"/>
              </a:rPr>
              <a:t>2. </a:t>
            </a:r>
            <a:r>
              <a:rPr lang="zh-CN" altLang="en-US" sz="2400" b="1" dirty="0">
                <a:latin typeface="微软雅黑" pitchFamily="34" charset="-122"/>
                <a:ea typeface="微软雅黑" pitchFamily="34" charset="-122"/>
              </a:rPr>
              <a:t>改善对策</a:t>
            </a:r>
            <a:endParaRPr lang="zh-CN" altLang="en-US" sz="2400" dirty="0">
              <a:latin typeface="微软雅黑" pitchFamily="34" charset="-122"/>
              <a:ea typeface="微软雅黑" pitchFamily="34" charset="-122"/>
            </a:endParaRPr>
          </a:p>
          <a:p>
            <a:pPr>
              <a:lnSpc>
                <a:spcPct val="150000"/>
              </a:lnSpc>
              <a:buFont typeface="Wingdings" pitchFamily="2" charset="2"/>
              <a:buNone/>
            </a:pPr>
            <a:r>
              <a:rPr lang="zh-CN" altLang="en-US" sz="2000" dirty="0">
                <a:latin typeface="微软雅黑" pitchFamily="34" charset="-122"/>
                <a:ea typeface="微软雅黑" pitchFamily="34" charset="-122"/>
              </a:rPr>
              <a:t>⑴编制设计工作的进度管理表，透过会议或日常督导进行进度控制</a:t>
            </a:r>
          </a:p>
          <a:p>
            <a:pPr>
              <a:lnSpc>
                <a:spcPct val="150000"/>
              </a:lnSpc>
              <a:buFont typeface="Wingdings" pitchFamily="2" charset="2"/>
              <a:buNone/>
            </a:pPr>
            <a:r>
              <a:rPr lang="zh-CN" altLang="en-US" sz="2000" dirty="0">
                <a:latin typeface="微软雅黑" pitchFamily="34" charset="-122"/>
                <a:ea typeface="微软雅黑" pitchFamily="34" charset="-122"/>
              </a:rPr>
              <a:t>⑵质或量的内部能力不足时，应寻求其他途径</a:t>
            </a:r>
          </a:p>
          <a:p>
            <a:pPr>
              <a:lnSpc>
                <a:spcPct val="150000"/>
              </a:lnSpc>
              <a:buFont typeface="Wingdings" pitchFamily="2" charset="2"/>
              <a:buNone/>
            </a:pPr>
            <a:r>
              <a:rPr lang="zh-CN" altLang="en-US" sz="2000" dirty="0">
                <a:latin typeface="微软雅黑" pitchFamily="34" charset="-122"/>
                <a:ea typeface="微软雅黑" pitchFamily="34" charset="-122"/>
              </a:rPr>
              <a:t>⑶当无法如期提供正式</a:t>
            </a:r>
            <a:r>
              <a:rPr lang="en-US"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齐全的设计图纸</a:t>
            </a:r>
            <a:r>
              <a:rPr lang="en-US"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资料时，可预先编制初期制程需要的图纸</a:t>
            </a:r>
            <a:r>
              <a:rPr lang="en-US"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资料，以便先准备材料等，防止制程延迟</a:t>
            </a:r>
          </a:p>
          <a:p>
            <a:pPr>
              <a:lnSpc>
                <a:spcPct val="150000"/>
              </a:lnSpc>
              <a:buFont typeface="Wingdings" pitchFamily="2" charset="2"/>
              <a:buNone/>
            </a:pPr>
            <a:r>
              <a:rPr lang="zh-CN" altLang="en-US" sz="2000" dirty="0">
                <a:latin typeface="微软雅黑" pitchFamily="34" charset="-122"/>
                <a:ea typeface="微软雅黑" pitchFamily="34" charset="-122"/>
              </a:rPr>
              <a:t>⑷尽量避免中途对设计图纸</a:t>
            </a:r>
            <a:r>
              <a:rPr lang="en-US"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资料的更改、修订</a:t>
            </a:r>
          </a:p>
          <a:p>
            <a:pPr>
              <a:lnSpc>
                <a:spcPct val="150000"/>
              </a:lnSpc>
              <a:buFont typeface="Wingdings" pitchFamily="2" charset="2"/>
              <a:buNone/>
            </a:pPr>
            <a:r>
              <a:rPr lang="zh-CN" altLang="en-US" sz="2000" dirty="0">
                <a:latin typeface="微软雅黑" pitchFamily="34" charset="-122"/>
                <a:ea typeface="微软雅黑" pitchFamily="34" charset="-122"/>
              </a:rPr>
              <a:t>⑸推进设计的标准化，共用零件的标准化、规格化，减少设计的工作量</a:t>
            </a:r>
          </a:p>
          <a:p>
            <a:pPr>
              <a:lnSpc>
                <a:spcPct val="150000"/>
              </a:lnSpc>
              <a:buFont typeface="Wingdings" pitchFamily="2" charset="2"/>
              <a:buNone/>
            </a:pPr>
            <a:r>
              <a:rPr lang="zh-CN" altLang="en-US" sz="2000" dirty="0">
                <a:latin typeface="微软雅黑" pitchFamily="34" charset="-122"/>
                <a:ea typeface="微软雅黑" pitchFamily="34" charset="-122"/>
              </a:rPr>
              <a:t>⑹设计工作的分工，职责清晰、明确</a:t>
            </a:r>
          </a:p>
        </p:txBody>
      </p:sp>
      <p:sp>
        <p:nvSpPr>
          <p:cNvPr id="5" name="灯片编号占位符 4"/>
          <p:cNvSpPr>
            <a:spLocks noGrp="1"/>
          </p:cNvSpPr>
          <p:nvPr>
            <p:ph type="sldNum" sz="quarter" idx="12"/>
          </p:nvPr>
        </p:nvSpPr>
        <p:spPr/>
        <p:txBody>
          <a:bodyPr/>
          <a:lstStyle/>
          <a:p>
            <a:fld id="{F4DA3DFF-4473-4085-904B-5179B05CBFD8}" type="slidenum">
              <a:rPr lang="en-US" altLang="zh-CN"/>
              <a:pPr/>
              <a:t>115</a:t>
            </a:fld>
            <a:endParaRPr lang="en-US"/>
          </a:p>
        </p:txBody>
      </p:sp>
      <p:sp>
        <p:nvSpPr>
          <p:cNvPr id="4" name="Rectangle 2"/>
          <p:cNvSpPr txBox="1">
            <a:spLocks noChangeArrowheads="1"/>
          </p:cNvSpPr>
          <p:nvPr/>
        </p:nvSpPr>
        <p:spPr bwMode="auto">
          <a:xfrm>
            <a:off x="419730" y="385482"/>
            <a:ext cx="8232531" cy="576064"/>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p>
            <a:pPr marL="342891" indent="-342891" algn="ctr" fontAlgn="base">
              <a:spcBef>
                <a:spcPct val="20000"/>
              </a:spcBef>
              <a:spcAft>
                <a:spcPct val="0"/>
              </a:spcAft>
              <a:defRPr/>
            </a:pPr>
            <a:r>
              <a:rPr lang="zh-CN" altLang="en-US" sz="3200" b="1" kern="0" dirty="0">
                <a:solidFill>
                  <a:srgbClr val="FF0000"/>
                </a:solidFill>
                <a:latin typeface="微软雅黑" pitchFamily="34" charset="-122"/>
                <a:ea typeface="微软雅黑" pitchFamily="34" charset="-122"/>
              </a:rPr>
              <a:t>如何实现闭环管理</a:t>
            </a:r>
            <a:endParaRPr lang="zh-TW" altLang="en-US" sz="3200" b="1" kern="0"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p:nvPr>
        </p:nvSpPr>
        <p:spPr>
          <a:xfrm>
            <a:off x="395536" y="1268761"/>
            <a:ext cx="8280920" cy="4393283"/>
          </a:xfrm>
        </p:spPr>
        <p:txBody>
          <a:bodyPr/>
          <a:lstStyle/>
          <a:p>
            <a:pPr>
              <a:lnSpc>
                <a:spcPct val="150000"/>
              </a:lnSpc>
              <a:buFont typeface="Wingdings" pitchFamily="2" charset="2"/>
              <a:buNone/>
            </a:pPr>
            <a:r>
              <a:rPr lang="zh-CN" altLang="en-US" sz="2800" b="1" dirty="0">
                <a:solidFill>
                  <a:srgbClr val="FF0000"/>
                </a:solidFill>
                <a:latin typeface="微软雅黑" pitchFamily="34" charset="-122"/>
                <a:ea typeface="微软雅黑" pitchFamily="34" charset="-122"/>
              </a:rPr>
              <a:t>采购部门的改善对策</a:t>
            </a:r>
          </a:p>
          <a:p>
            <a:pPr>
              <a:lnSpc>
                <a:spcPct val="150000"/>
              </a:lnSpc>
              <a:buFont typeface="Wingdings" pitchFamily="2" charset="2"/>
              <a:buNone/>
            </a:pPr>
            <a:r>
              <a:rPr lang="en-US" sz="2400" b="1" dirty="0">
                <a:latin typeface="微软雅黑" pitchFamily="34" charset="-122"/>
                <a:ea typeface="微软雅黑" pitchFamily="34" charset="-122"/>
              </a:rPr>
              <a:t>1. </a:t>
            </a:r>
            <a:r>
              <a:rPr lang="zh-CN" altLang="en-US" sz="2400" b="1" dirty="0">
                <a:latin typeface="微软雅黑" pitchFamily="34" charset="-122"/>
                <a:ea typeface="微软雅黑" pitchFamily="34" charset="-122"/>
              </a:rPr>
              <a:t>源自采购部门的原因</a:t>
            </a:r>
          </a:p>
          <a:p>
            <a:pPr>
              <a:lnSpc>
                <a:spcPct val="150000"/>
              </a:lnSpc>
              <a:buFont typeface="Wingdings" pitchFamily="2" charset="2"/>
              <a:buNone/>
            </a:pPr>
            <a:r>
              <a:rPr lang="zh-CN" altLang="en-US" sz="2000" dirty="0">
                <a:latin typeface="微软雅黑" pitchFamily="34" charset="-122"/>
                <a:ea typeface="微软雅黑" pitchFamily="34" charset="-122"/>
              </a:rPr>
              <a:t>⑴所采购的材料</a:t>
            </a:r>
            <a:r>
              <a:rPr lang="en-US"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零件，滞后入库</a:t>
            </a:r>
          </a:p>
          <a:p>
            <a:pPr>
              <a:lnSpc>
                <a:spcPct val="150000"/>
              </a:lnSpc>
              <a:buFont typeface="Wingdings" pitchFamily="2" charset="2"/>
              <a:buNone/>
            </a:pPr>
            <a:r>
              <a:rPr lang="zh-CN" altLang="en-US" sz="2000" dirty="0">
                <a:latin typeface="微软雅黑" pitchFamily="34" charset="-122"/>
                <a:ea typeface="微软雅黑" pitchFamily="34" charset="-122"/>
              </a:rPr>
              <a:t>⑵材料品质不良</a:t>
            </a:r>
            <a:r>
              <a:rPr lang="en-US"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不均，加工麻烦</a:t>
            </a:r>
          </a:p>
          <a:p>
            <a:pPr>
              <a:lnSpc>
                <a:spcPct val="150000"/>
              </a:lnSpc>
              <a:buFont typeface="Wingdings" pitchFamily="2" charset="2"/>
              <a:buNone/>
            </a:pPr>
            <a:r>
              <a:rPr lang="zh-CN" altLang="en-US" sz="2000" dirty="0">
                <a:latin typeface="微软雅黑" pitchFamily="34" charset="-122"/>
                <a:ea typeface="微软雅黑" pitchFamily="34" charset="-122"/>
              </a:rPr>
              <a:t>⑶物料计划不完善，需要的物料不够，不需要的物料库存一大堆</a:t>
            </a:r>
          </a:p>
          <a:p>
            <a:pPr>
              <a:lnSpc>
                <a:spcPct val="150000"/>
              </a:lnSpc>
              <a:buFont typeface="Wingdings" pitchFamily="2" charset="2"/>
              <a:buNone/>
            </a:pPr>
            <a:r>
              <a:rPr lang="zh-CN" altLang="en-US" sz="2000" dirty="0">
                <a:latin typeface="微软雅黑" pitchFamily="34" charset="-122"/>
                <a:ea typeface="微软雅黑" pitchFamily="34" charset="-122"/>
              </a:rPr>
              <a:t>⑷外协的产品品质不良率高，数量不足</a:t>
            </a:r>
          </a:p>
        </p:txBody>
      </p:sp>
      <p:sp>
        <p:nvSpPr>
          <p:cNvPr id="5" name="灯片编号占位符 4"/>
          <p:cNvSpPr>
            <a:spLocks noGrp="1"/>
          </p:cNvSpPr>
          <p:nvPr>
            <p:ph type="sldNum" sz="quarter" idx="12"/>
          </p:nvPr>
        </p:nvSpPr>
        <p:spPr/>
        <p:txBody>
          <a:bodyPr/>
          <a:lstStyle/>
          <a:p>
            <a:fld id="{5D9189FD-3718-49F9-8A86-6DF1EF9C91FD}" type="slidenum">
              <a:rPr lang="en-US" altLang="zh-CN"/>
              <a:pPr/>
              <a:t>116</a:t>
            </a:fld>
            <a:endParaRPr lang="en-US"/>
          </a:p>
        </p:txBody>
      </p:sp>
      <p:sp>
        <p:nvSpPr>
          <p:cNvPr id="4" name="Rectangle 2"/>
          <p:cNvSpPr txBox="1">
            <a:spLocks noChangeArrowheads="1"/>
          </p:cNvSpPr>
          <p:nvPr/>
        </p:nvSpPr>
        <p:spPr bwMode="auto">
          <a:xfrm>
            <a:off x="443925" y="333053"/>
            <a:ext cx="8232531" cy="576064"/>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p>
            <a:pPr marL="342891" indent="-342891" algn="ctr" fontAlgn="base">
              <a:spcBef>
                <a:spcPct val="20000"/>
              </a:spcBef>
              <a:spcAft>
                <a:spcPct val="0"/>
              </a:spcAft>
              <a:defRPr/>
            </a:pPr>
            <a:r>
              <a:rPr lang="zh-CN" altLang="en-US" sz="3200" b="1" kern="0" dirty="0">
                <a:solidFill>
                  <a:srgbClr val="FF0000"/>
                </a:solidFill>
                <a:latin typeface="微软雅黑" pitchFamily="34" charset="-122"/>
                <a:ea typeface="微软雅黑" pitchFamily="34" charset="-122"/>
              </a:rPr>
              <a:t>如何实现闭环管理</a:t>
            </a:r>
            <a:endParaRPr lang="zh-TW" altLang="en-US" sz="3200" b="1" kern="0"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a:xfrm>
            <a:off x="395539" y="1412779"/>
            <a:ext cx="8424935" cy="4719737"/>
          </a:xfrm>
        </p:spPr>
        <p:txBody>
          <a:bodyPr/>
          <a:lstStyle/>
          <a:p>
            <a:pPr>
              <a:lnSpc>
                <a:spcPct val="150000"/>
              </a:lnSpc>
              <a:buNone/>
            </a:pPr>
            <a:r>
              <a:rPr lang="en-US" altLang="zh-CN" sz="2400" b="1" dirty="0">
                <a:latin typeface="微软雅黑" pitchFamily="34" charset="-122"/>
                <a:ea typeface="微软雅黑" pitchFamily="34" charset="-122"/>
              </a:rPr>
              <a:t>2. </a:t>
            </a:r>
            <a:r>
              <a:rPr lang="zh-CN" altLang="zh-CN" sz="2400" b="1" dirty="0">
                <a:latin typeface="微软雅黑" pitchFamily="34" charset="-122"/>
                <a:ea typeface="微软雅黑" pitchFamily="34" charset="-122"/>
              </a:rPr>
              <a:t>改善对策</a:t>
            </a:r>
            <a:endParaRPr lang="en-US" altLang="zh-CN" sz="2400" dirty="0">
              <a:latin typeface="微软雅黑" pitchFamily="34" charset="-122"/>
              <a:ea typeface="微软雅黑" pitchFamily="34" charset="-122"/>
            </a:endParaRPr>
          </a:p>
          <a:p>
            <a:pPr>
              <a:lnSpc>
                <a:spcPct val="150000"/>
              </a:lnSpc>
              <a:buFont typeface="Wingdings" pitchFamily="2" charset="2"/>
              <a:buNone/>
            </a:pPr>
            <a:r>
              <a:rPr lang="zh-CN" altLang="en-US" sz="2000" dirty="0">
                <a:latin typeface="微软雅黑" pitchFamily="34" charset="-122"/>
                <a:ea typeface="微软雅黑" pitchFamily="34" charset="-122"/>
              </a:rPr>
              <a:t>⑴进一步加强采购、外协管理，采用</a:t>
            </a:r>
            <a:r>
              <a:rPr lang="en-US" altLang="zh-CN" sz="2000" dirty="0">
                <a:latin typeface="微软雅黑" pitchFamily="34" charset="-122"/>
                <a:ea typeface="微软雅黑" pitchFamily="34" charset="-122"/>
              </a:rPr>
              <a:t>ABC</a:t>
            </a:r>
            <a:r>
              <a:rPr lang="zh-CN" altLang="en-US" sz="2000" dirty="0">
                <a:latin typeface="微软雅黑" pitchFamily="34" charset="-122"/>
                <a:ea typeface="微软雅黑" pitchFamily="34" charset="-122"/>
              </a:rPr>
              <a:t>分析，实行重点管理方式</a:t>
            </a:r>
          </a:p>
          <a:p>
            <a:pPr>
              <a:lnSpc>
                <a:spcPct val="150000"/>
              </a:lnSpc>
              <a:buFont typeface="Wingdings" pitchFamily="2" charset="2"/>
              <a:buNone/>
            </a:pPr>
            <a:r>
              <a:rPr lang="zh-CN" altLang="en-US" sz="2000" dirty="0">
                <a:latin typeface="微软雅黑" pitchFamily="34" charset="-122"/>
                <a:ea typeface="微软雅黑" pitchFamily="34" charset="-122"/>
              </a:rPr>
              <a:t>⑵以统计方法调查供应商、外协厂商不良品发生状况，确定重点管制厂家</a:t>
            </a:r>
          </a:p>
          <a:p>
            <a:pPr>
              <a:lnSpc>
                <a:spcPct val="150000"/>
              </a:lnSpc>
              <a:buFont typeface="Wingdings" pitchFamily="2" charset="2"/>
              <a:buNone/>
            </a:pPr>
            <a:r>
              <a:rPr lang="zh-CN" altLang="en-US" sz="2000" dirty="0">
                <a:latin typeface="微软雅黑" pitchFamily="34" charset="-122"/>
                <a:ea typeface="微软雅黑" pitchFamily="34" charset="-122"/>
              </a:rPr>
              <a:t>⑶对重点管理对象，采取具体有效地措施加以改善</a:t>
            </a:r>
          </a:p>
          <a:p>
            <a:pPr>
              <a:lnSpc>
                <a:spcPct val="150000"/>
              </a:lnSpc>
            </a:pPr>
            <a:endParaRPr lang="zh-CN" altLang="en-US" sz="2400" dirty="0">
              <a:latin typeface="微软雅黑" pitchFamily="34" charset="-122"/>
              <a:ea typeface="微软雅黑" pitchFamily="34" charset="-122"/>
            </a:endParaRPr>
          </a:p>
        </p:txBody>
      </p:sp>
      <p:sp>
        <p:nvSpPr>
          <p:cNvPr id="3" name="日期占位符 2"/>
          <p:cNvSpPr>
            <a:spLocks noGrp="1"/>
          </p:cNvSpPr>
          <p:nvPr>
            <p:ph type="dt" sz="half" idx="10"/>
          </p:nvPr>
        </p:nvSpPr>
        <p:spPr/>
        <p:txBody>
          <a:bodyPr/>
          <a:lstStyle/>
          <a:p>
            <a:fld id="{FB46BEBD-0230-4B4D-8310-613E7F3EDD5C}" type="datetime1">
              <a:rPr lang="zh-CN" altLang="en-US" smtClean="0"/>
              <a:pPr/>
              <a:t>2014/6/12 Thursday</a:t>
            </a:fld>
            <a:endParaRPr lang="zh-CN" altLang="en-US"/>
          </a:p>
        </p:txBody>
      </p:sp>
      <p:sp>
        <p:nvSpPr>
          <p:cNvPr id="4" name="灯片编号占位符 3"/>
          <p:cNvSpPr>
            <a:spLocks noGrp="1"/>
          </p:cNvSpPr>
          <p:nvPr>
            <p:ph type="sldNum" sz="quarter" idx="12"/>
          </p:nvPr>
        </p:nvSpPr>
        <p:spPr/>
        <p:txBody>
          <a:bodyPr/>
          <a:lstStyle/>
          <a:p>
            <a:fld id="{8BA16DCC-C50E-4AD5-94C9-747C0058B3E1}" type="slidenum">
              <a:rPr lang="zh-CN" altLang="en-US" smtClean="0"/>
              <a:pPr/>
              <a:t>117</a:t>
            </a:fld>
            <a:endParaRPr lang="zh-CN" altLang="en-US" dirty="0"/>
          </a:p>
        </p:txBody>
      </p:sp>
      <p:sp>
        <p:nvSpPr>
          <p:cNvPr id="5" name="Rectangle 2"/>
          <p:cNvSpPr txBox="1">
            <a:spLocks noChangeArrowheads="1"/>
          </p:cNvSpPr>
          <p:nvPr/>
        </p:nvSpPr>
        <p:spPr bwMode="auto">
          <a:xfrm>
            <a:off x="455735" y="332656"/>
            <a:ext cx="8232531" cy="576064"/>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p>
            <a:pPr marL="342891" indent="-342891" algn="ctr" fontAlgn="base">
              <a:spcBef>
                <a:spcPct val="20000"/>
              </a:spcBef>
              <a:spcAft>
                <a:spcPct val="0"/>
              </a:spcAft>
              <a:defRPr/>
            </a:pPr>
            <a:r>
              <a:rPr lang="zh-CN" altLang="en-US" sz="3200" b="1" kern="0" dirty="0">
                <a:solidFill>
                  <a:srgbClr val="FF0000"/>
                </a:solidFill>
                <a:latin typeface="微软雅黑" pitchFamily="34" charset="-122"/>
                <a:ea typeface="微软雅黑" pitchFamily="34" charset="-122"/>
              </a:rPr>
              <a:t>如何实现闭环管理</a:t>
            </a:r>
            <a:endParaRPr lang="zh-TW" altLang="en-US" sz="3200" b="1" kern="0"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p:nvPr>
        </p:nvSpPr>
        <p:spPr>
          <a:xfrm>
            <a:off x="323528" y="1339974"/>
            <a:ext cx="8424936" cy="4897339"/>
          </a:xfrm>
        </p:spPr>
        <p:txBody>
          <a:bodyPr/>
          <a:lstStyle/>
          <a:p>
            <a:pPr>
              <a:lnSpc>
                <a:spcPts val="3000"/>
              </a:lnSpc>
              <a:buNone/>
            </a:pPr>
            <a:r>
              <a:rPr lang="zh-CN" altLang="en-US" sz="2800" b="1" dirty="0">
                <a:solidFill>
                  <a:srgbClr val="FF0000"/>
                </a:solidFill>
                <a:latin typeface="微软雅黑" pitchFamily="34" charset="-122"/>
                <a:ea typeface="微软雅黑" pitchFamily="34" charset="-122"/>
              </a:rPr>
              <a:t>生产部门的改善对策</a:t>
            </a:r>
            <a:endParaRPr lang="zh-CN" altLang="en-US" sz="2800" dirty="0">
              <a:solidFill>
                <a:srgbClr val="FF0000"/>
              </a:solidFill>
              <a:latin typeface="微软雅黑" pitchFamily="34" charset="-122"/>
              <a:ea typeface="微软雅黑" pitchFamily="34" charset="-122"/>
            </a:endParaRPr>
          </a:p>
          <a:p>
            <a:pPr>
              <a:lnSpc>
                <a:spcPts val="3000"/>
              </a:lnSpc>
              <a:buNone/>
            </a:pPr>
            <a:r>
              <a:rPr lang="en-US" sz="2400" b="1" dirty="0">
                <a:latin typeface="微软雅黑" pitchFamily="34" charset="-122"/>
                <a:ea typeface="微软雅黑" pitchFamily="34" charset="-122"/>
              </a:rPr>
              <a:t>1. </a:t>
            </a:r>
            <a:r>
              <a:rPr lang="zh-CN" altLang="en-US" sz="2400" b="1" dirty="0">
                <a:latin typeface="微软雅黑" pitchFamily="34" charset="-122"/>
                <a:ea typeface="微软雅黑" pitchFamily="34" charset="-122"/>
              </a:rPr>
              <a:t>源自生产部门的原因</a:t>
            </a:r>
          </a:p>
          <a:p>
            <a:pPr>
              <a:lnSpc>
                <a:spcPts val="3000"/>
              </a:lnSpc>
              <a:buNone/>
            </a:pPr>
            <a:r>
              <a:rPr lang="zh-CN" altLang="en-US" sz="2000" dirty="0">
                <a:latin typeface="微软雅黑" pitchFamily="34" charset="-122"/>
                <a:ea typeface="微软雅黑" pitchFamily="34" charset="-122"/>
              </a:rPr>
              <a:t>⑴工序、负荷计划的不完备</a:t>
            </a:r>
          </a:p>
          <a:p>
            <a:pPr>
              <a:lnSpc>
                <a:spcPts val="3000"/>
              </a:lnSpc>
              <a:buNone/>
            </a:pPr>
            <a:r>
              <a:rPr lang="zh-CN" altLang="en-US" sz="2000" dirty="0">
                <a:latin typeface="微软雅黑" pitchFamily="34" charset="-122"/>
                <a:ea typeface="微软雅黑" pitchFamily="34" charset="-122"/>
              </a:rPr>
              <a:t>⑵工序作业者和现场督导者之间，产生对立或沟通协调不畅，现场督导着管理能力不足</a:t>
            </a:r>
          </a:p>
          <a:p>
            <a:pPr>
              <a:lnSpc>
                <a:spcPts val="3000"/>
              </a:lnSpc>
              <a:buNone/>
            </a:pPr>
            <a:r>
              <a:rPr lang="zh-CN" altLang="en-US" sz="2000" dirty="0">
                <a:latin typeface="微软雅黑" pitchFamily="34" charset="-122"/>
                <a:ea typeface="微软雅黑" pitchFamily="34" charset="-122"/>
              </a:rPr>
              <a:t>⑶工序间负荷与能力不平衡，中间半成品积压</a:t>
            </a:r>
          </a:p>
          <a:p>
            <a:pPr>
              <a:lnSpc>
                <a:spcPts val="3000"/>
              </a:lnSpc>
              <a:buNone/>
            </a:pPr>
            <a:r>
              <a:rPr lang="zh-CN" altLang="en-US" sz="2000" dirty="0">
                <a:latin typeface="微软雅黑" pitchFamily="34" charset="-122"/>
                <a:ea typeface="微软雅黑" pitchFamily="34" charset="-122"/>
              </a:rPr>
              <a:t>⑷报告制度、日报系统不完善，因而无法掌握作业现场的实况</a:t>
            </a:r>
          </a:p>
          <a:p>
            <a:pPr>
              <a:lnSpc>
                <a:spcPts val="3000"/>
              </a:lnSpc>
              <a:buNone/>
            </a:pPr>
            <a:r>
              <a:rPr lang="zh-CN" altLang="en-US" sz="2000" dirty="0">
                <a:latin typeface="微软雅黑" pitchFamily="34" charset="-122"/>
                <a:ea typeface="微软雅黑" pitchFamily="34" charset="-122"/>
              </a:rPr>
              <a:t>⑸人员管理不到位，纪律性差，缺勤率高</a:t>
            </a:r>
          </a:p>
          <a:p>
            <a:pPr>
              <a:lnSpc>
                <a:spcPts val="3000"/>
              </a:lnSpc>
              <a:buNone/>
            </a:pPr>
            <a:r>
              <a:rPr lang="zh-CN" altLang="en-US" sz="2000" dirty="0">
                <a:latin typeface="微软雅黑" pitchFamily="34" charset="-122"/>
                <a:ea typeface="微软雅黑" pitchFamily="34" charset="-122"/>
              </a:rPr>
              <a:t>⑹工艺不成熟，品质管理欠缺，不良品多，致使进度落后</a:t>
            </a:r>
          </a:p>
          <a:p>
            <a:pPr>
              <a:lnSpc>
                <a:spcPts val="3000"/>
              </a:lnSpc>
              <a:buNone/>
            </a:pPr>
            <a:r>
              <a:rPr lang="zh-CN" altLang="en-US" sz="2000" dirty="0">
                <a:latin typeface="微软雅黑" pitchFamily="34" charset="-122"/>
                <a:ea typeface="微软雅黑" pitchFamily="34" charset="-122"/>
              </a:rPr>
              <a:t>⑺设备</a:t>
            </a:r>
            <a:r>
              <a:rPr lang="en-US"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工具管理不良，致使效率降低</a:t>
            </a:r>
          </a:p>
          <a:p>
            <a:pPr>
              <a:lnSpc>
                <a:spcPts val="3000"/>
              </a:lnSpc>
              <a:buNone/>
            </a:pPr>
            <a:r>
              <a:rPr lang="zh-CN" altLang="en-US" sz="2000" dirty="0">
                <a:latin typeface="微软雅黑" pitchFamily="34" charset="-122"/>
                <a:ea typeface="微软雅黑" pitchFamily="34" charset="-122"/>
              </a:rPr>
              <a:t>⑻作业的组织、配置不当</a:t>
            </a:r>
          </a:p>
        </p:txBody>
      </p:sp>
      <p:sp>
        <p:nvSpPr>
          <p:cNvPr id="5" name="灯片编号占位符 4"/>
          <p:cNvSpPr>
            <a:spLocks noGrp="1"/>
          </p:cNvSpPr>
          <p:nvPr>
            <p:ph type="sldNum" sz="quarter" idx="12"/>
          </p:nvPr>
        </p:nvSpPr>
        <p:spPr/>
        <p:txBody>
          <a:bodyPr/>
          <a:lstStyle/>
          <a:p>
            <a:fld id="{53CF60CC-1DE1-4B13-9217-54DA07B4D41B}" type="slidenum">
              <a:rPr lang="en-US" altLang="zh-CN"/>
              <a:pPr/>
              <a:t>118</a:t>
            </a:fld>
            <a:endParaRPr lang="en-US"/>
          </a:p>
        </p:txBody>
      </p:sp>
      <p:sp>
        <p:nvSpPr>
          <p:cNvPr id="4" name="Rectangle 2"/>
          <p:cNvSpPr txBox="1">
            <a:spLocks noChangeArrowheads="1"/>
          </p:cNvSpPr>
          <p:nvPr/>
        </p:nvSpPr>
        <p:spPr bwMode="auto">
          <a:xfrm>
            <a:off x="419730" y="403869"/>
            <a:ext cx="8232531" cy="576064"/>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p>
            <a:pPr marL="342891" indent="-342891" algn="ctr" fontAlgn="base">
              <a:spcBef>
                <a:spcPct val="20000"/>
              </a:spcBef>
              <a:spcAft>
                <a:spcPct val="0"/>
              </a:spcAft>
              <a:defRPr/>
            </a:pPr>
            <a:r>
              <a:rPr lang="zh-CN" altLang="en-US" sz="3200" b="1" kern="0" dirty="0">
                <a:solidFill>
                  <a:srgbClr val="FF0000"/>
                </a:solidFill>
                <a:latin typeface="微软雅黑" pitchFamily="34" charset="-122"/>
                <a:ea typeface="微软雅黑" pitchFamily="34" charset="-122"/>
              </a:rPr>
              <a:t>如何实现闭环管理</a:t>
            </a:r>
            <a:endParaRPr lang="zh-TW" altLang="en-US" sz="3200" b="1" kern="0"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p:nvPr>
        </p:nvSpPr>
        <p:spPr>
          <a:xfrm>
            <a:off x="323528" y="1384301"/>
            <a:ext cx="8424936" cy="4132932"/>
          </a:xfrm>
        </p:spPr>
        <p:txBody>
          <a:bodyPr/>
          <a:lstStyle/>
          <a:p>
            <a:pPr>
              <a:lnSpc>
                <a:spcPct val="150000"/>
              </a:lnSpc>
              <a:buFont typeface="Wingdings" pitchFamily="2" charset="2"/>
              <a:buNone/>
            </a:pPr>
            <a:r>
              <a:rPr lang="en-US" sz="2400" b="1" dirty="0">
                <a:latin typeface="微软雅黑" pitchFamily="34" charset="-122"/>
                <a:ea typeface="微软雅黑" pitchFamily="34" charset="-122"/>
              </a:rPr>
              <a:t>2. </a:t>
            </a:r>
            <a:r>
              <a:rPr lang="zh-CN" altLang="en-US" sz="2400" b="1" dirty="0">
                <a:latin typeface="微软雅黑" pitchFamily="34" charset="-122"/>
                <a:ea typeface="微软雅黑" pitchFamily="34" charset="-122"/>
              </a:rPr>
              <a:t>改善对策</a:t>
            </a:r>
            <a:endParaRPr lang="zh-CN" altLang="en-US" sz="2400" dirty="0">
              <a:latin typeface="微软雅黑" pitchFamily="34" charset="-122"/>
              <a:ea typeface="微软雅黑" pitchFamily="34" charset="-122"/>
            </a:endParaRPr>
          </a:p>
          <a:p>
            <a:pPr>
              <a:lnSpc>
                <a:spcPct val="150000"/>
              </a:lnSpc>
              <a:buFont typeface="Wingdings" pitchFamily="2" charset="2"/>
              <a:buNone/>
            </a:pPr>
            <a:r>
              <a:rPr lang="zh-CN" altLang="en-US" sz="2000" dirty="0">
                <a:latin typeface="微软雅黑" pitchFamily="34" charset="-122"/>
                <a:ea typeface="微软雅黑" pitchFamily="34" charset="-122"/>
              </a:rPr>
              <a:t>⑴合理作业配置，谋求提高现场督导者的管理能力</a:t>
            </a:r>
          </a:p>
          <a:p>
            <a:pPr>
              <a:lnSpc>
                <a:spcPct val="150000"/>
              </a:lnSpc>
              <a:buFont typeface="Wingdings" pitchFamily="2" charset="2"/>
              <a:buNone/>
            </a:pPr>
            <a:r>
              <a:rPr lang="zh-CN" altLang="en-US" sz="2000" dirty="0">
                <a:latin typeface="微软雅黑" pitchFamily="34" charset="-122"/>
                <a:ea typeface="微软雅黑" pitchFamily="34" charset="-122"/>
              </a:rPr>
              <a:t>⑵确定外协</a:t>
            </a:r>
            <a:r>
              <a:rPr lang="en-US"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外包政策</a:t>
            </a:r>
          </a:p>
          <a:p>
            <a:pPr>
              <a:lnSpc>
                <a:spcPct val="150000"/>
              </a:lnSpc>
              <a:buFont typeface="Wingdings" pitchFamily="2" charset="2"/>
              <a:buNone/>
            </a:pPr>
            <a:r>
              <a:rPr lang="zh-CN" altLang="en-US" sz="2000" dirty="0">
                <a:latin typeface="微软雅黑" pitchFamily="34" charset="-122"/>
                <a:ea typeface="微软雅黑" pitchFamily="34" charset="-122"/>
              </a:rPr>
              <a:t>⑶谋求缩短生产周期</a:t>
            </a:r>
          </a:p>
          <a:p>
            <a:pPr>
              <a:lnSpc>
                <a:spcPct val="150000"/>
              </a:lnSpc>
              <a:buFont typeface="Wingdings" pitchFamily="2" charset="2"/>
              <a:buNone/>
            </a:pPr>
            <a:r>
              <a:rPr lang="zh-CN" altLang="en-US" sz="2000" dirty="0">
                <a:latin typeface="微软雅黑" pitchFamily="34" charset="-122"/>
                <a:ea typeface="微软雅黑" pitchFamily="34" charset="-122"/>
              </a:rPr>
              <a:t>⑷加强岗位</a:t>
            </a:r>
            <a:r>
              <a:rPr lang="en-US"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工序作业的规范化，制订作业指导书，确保作业品质</a:t>
            </a:r>
          </a:p>
          <a:p>
            <a:pPr>
              <a:lnSpc>
                <a:spcPct val="150000"/>
              </a:lnSpc>
              <a:buFont typeface="Wingdings" pitchFamily="2" charset="2"/>
              <a:buNone/>
            </a:pPr>
            <a:r>
              <a:rPr lang="zh-CN" altLang="en-US" sz="2000" dirty="0">
                <a:latin typeface="微软雅黑" pitchFamily="34" charset="-122"/>
                <a:ea typeface="微软雅黑" pitchFamily="34" charset="-122"/>
              </a:rPr>
              <a:t>⑸加强教育训练，提高沟通能力及增强沟通技巧，提高作业者的工作意愿</a:t>
            </a:r>
          </a:p>
        </p:txBody>
      </p:sp>
      <p:sp>
        <p:nvSpPr>
          <p:cNvPr id="5" name="灯片编号占位符 4"/>
          <p:cNvSpPr>
            <a:spLocks noGrp="1"/>
          </p:cNvSpPr>
          <p:nvPr>
            <p:ph type="sldNum" sz="quarter" idx="12"/>
          </p:nvPr>
        </p:nvSpPr>
        <p:spPr/>
        <p:txBody>
          <a:bodyPr/>
          <a:lstStyle/>
          <a:p>
            <a:fld id="{24514D55-DB2A-47CA-A25D-50496C87E8D3}" type="slidenum">
              <a:rPr lang="en-US" altLang="zh-CN"/>
              <a:pPr/>
              <a:t>119</a:t>
            </a:fld>
            <a:endParaRPr lang="en-US"/>
          </a:p>
        </p:txBody>
      </p:sp>
      <p:sp>
        <p:nvSpPr>
          <p:cNvPr id="4" name="Rectangle 2"/>
          <p:cNvSpPr txBox="1">
            <a:spLocks noChangeArrowheads="1"/>
          </p:cNvSpPr>
          <p:nvPr/>
        </p:nvSpPr>
        <p:spPr bwMode="auto">
          <a:xfrm>
            <a:off x="419730" y="376188"/>
            <a:ext cx="8232531" cy="576064"/>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p>
            <a:pPr marL="342891" indent="-342891" algn="ctr" fontAlgn="base">
              <a:spcBef>
                <a:spcPct val="20000"/>
              </a:spcBef>
              <a:spcAft>
                <a:spcPct val="0"/>
              </a:spcAft>
              <a:defRPr/>
            </a:pPr>
            <a:r>
              <a:rPr lang="zh-CN" altLang="en-US" sz="3200" b="1" kern="0" dirty="0">
                <a:solidFill>
                  <a:srgbClr val="FF0000"/>
                </a:solidFill>
                <a:latin typeface="微软雅黑" pitchFamily="34" charset="-122"/>
                <a:ea typeface="微软雅黑" pitchFamily="34" charset="-122"/>
              </a:rPr>
              <a:t>如何实现闭环管理</a:t>
            </a:r>
            <a:endParaRPr lang="zh-TW" altLang="en-US" sz="3200" b="1" kern="0"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0"/>
          <p:cNvSpPr>
            <a:spLocks noChangeArrowheads="1"/>
          </p:cNvSpPr>
          <p:nvPr/>
        </p:nvSpPr>
        <p:spPr bwMode="auto">
          <a:xfrm>
            <a:off x="1034975" y="405423"/>
            <a:ext cx="7093099" cy="535531"/>
          </a:xfrm>
          <a:prstGeom prst="rect">
            <a:avLst/>
          </a:prstGeom>
          <a:noFill/>
          <a:ln w="9525">
            <a:noFill/>
            <a:miter lim="800000"/>
            <a:headEnd/>
            <a:tailEnd/>
          </a:ln>
        </p:spPr>
        <p:txBody>
          <a:bodyPr wrap="square">
            <a:spAutoFit/>
          </a:bodyPr>
          <a:lstStyle/>
          <a:p>
            <a:pPr marL="342891" indent="-342891" algn="ctr">
              <a:lnSpc>
                <a:spcPct val="90000"/>
              </a:lnSpc>
              <a:spcBef>
                <a:spcPct val="30000"/>
              </a:spcBef>
              <a:buClr>
                <a:schemeClr val="tx2"/>
              </a:buClr>
              <a:buSzPct val="75000"/>
            </a:pPr>
            <a:r>
              <a:rPr lang="zh-CN" altLang="en-US" sz="3200" b="1" dirty="0">
                <a:solidFill>
                  <a:srgbClr val="FF0000"/>
                </a:solidFill>
                <a:latin typeface="微软雅黑" pitchFamily="34" charset="-122"/>
                <a:ea typeface="微软雅黑" pitchFamily="34" charset="-122"/>
              </a:rPr>
              <a:t>企业运营管理的主要对象</a:t>
            </a:r>
          </a:p>
        </p:txBody>
      </p:sp>
      <p:sp>
        <p:nvSpPr>
          <p:cNvPr id="8" name="灯片编号占位符 7"/>
          <p:cNvSpPr>
            <a:spLocks noGrp="1"/>
          </p:cNvSpPr>
          <p:nvPr>
            <p:ph type="sldNum" sz="quarter" idx="4"/>
          </p:nvPr>
        </p:nvSpPr>
        <p:spPr/>
        <p:txBody>
          <a:bodyPr/>
          <a:lstStyle/>
          <a:p>
            <a:fld id="{8BA16DCC-C50E-4AD5-94C9-747C0058B3E1}" type="slidenum">
              <a:rPr lang="zh-CN" altLang="en-US" smtClean="0"/>
              <a:pPr/>
              <a:t>12</a:t>
            </a:fld>
            <a:endParaRPr lang="zh-CN" altLang="en-US"/>
          </a:p>
        </p:txBody>
      </p:sp>
      <p:sp>
        <p:nvSpPr>
          <p:cNvPr id="2" name="文本框 1"/>
          <p:cNvSpPr txBox="1"/>
          <p:nvPr/>
        </p:nvSpPr>
        <p:spPr>
          <a:xfrm>
            <a:off x="683568" y="1196752"/>
            <a:ext cx="579005" cy="4271234"/>
          </a:xfrm>
          <a:prstGeom prst="rect">
            <a:avLst/>
          </a:prstGeom>
          <a:noFill/>
        </p:spPr>
        <p:txBody>
          <a:bodyPr wrap="none" rtlCol="0">
            <a:spAutoFit/>
          </a:bodyPr>
          <a:lstStyle/>
          <a:p>
            <a:pPr marL="285750" indent="-285750">
              <a:lnSpc>
                <a:spcPct val="200000"/>
              </a:lnSpc>
              <a:buFont typeface="Wingdings" panose="05000000000000000000" pitchFamily="2" charset="2"/>
              <a:buChar char="Ø"/>
            </a:pPr>
            <a:r>
              <a:rPr lang="en-US" altLang="zh-CN" sz="2800" dirty="0" smtClean="0">
                <a:latin typeface="+mn-ea"/>
              </a:rPr>
              <a:t> </a:t>
            </a:r>
          </a:p>
          <a:p>
            <a:pPr marL="285750" indent="-285750">
              <a:lnSpc>
                <a:spcPct val="200000"/>
              </a:lnSpc>
              <a:buFont typeface="Wingdings" panose="05000000000000000000" pitchFamily="2" charset="2"/>
              <a:buChar char="Ø"/>
            </a:pPr>
            <a:r>
              <a:rPr lang="en-US" altLang="zh-CN" sz="2800" dirty="0">
                <a:latin typeface="+mn-ea"/>
              </a:rPr>
              <a:t> </a:t>
            </a:r>
            <a:endParaRPr lang="en-US" altLang="zh-CN" sz="2800" dirty="0" smtClean="0">
              <a:latin typeface="+mn-ea"/>
            </a:endParaRPr>
          </a:p>
          <a:p>
            <a:pPr marL="285750" indent="-285750">
              <a:lnSpc>
                <a:spcPct val="200000"/>
              </a:lnSpc>
              <a:buFont typeface="Wingdings" panose="05000000000000000000" pitchFamily="2" charset="2"/>
              <a:buChar char="Ø"/>
            </a:pPr>
            <a:r>
              <a:rPr lang="en-US" altLang="zh-CN" sz="2800" dirty="0">
                <a:latin typeface="+mn-ea"/>
              </a:rPr>
              <a:t> </a:t>
            </a:r>
            <a:endParaRPr lang="en-US" altLang="zh-CN" sz="2800" dirty="0" smtClean="0">
              <a:latin typeface="+mn-ea"/>
            </a:endParaRPr>
          </a:p>
          <a:p>
            <a:pPr marL="285750" indent="-285750">
              <a:lnSpc>
                <a:spcPct val="200000"/>
              </a:lnSpc>
              <a:buFont typeface="Wingdings" panose="05000000000000000000" pitchFamily="2" charset="2"/>
              <a:buChar char="Ø"/>
            </a:pPr>
            <a:r>
              <a:rPr lang="en-US" altLang="zh-CN" sz="2800" dirty="0">
                <a:latin typeface="+mn-ea"/>
              </a:rPr>
              <a:t> </a:t>
            </a:r>
            <a:endParaRPr lang="en-US" altLang="zh-CN" sz="2800" dirty="0" smtClean="0">
              <a:latin typeface="+mn-ea"/>
            </a:endParaRPr>
          </a:p>
          <a:p>
            <a:pPr marL="285750" indent="-285750">
              <a:lnSpc>
                <a:spcPct val="200000"/>
              </a:lnSpc>
              <a:buFont typeface="Wingdings" panose="05000000000000000000" pitchFamily="2" charset="2"/>
              <a:buChar char="Ø"/>
            </a:pPr>
            <a:r>
              <a:rPr lang="en-US" altLang="zh-CN" sz="2800" dirty="0">
                <a:latin typeface="+mn-ea"/>
              </a:rPr>
              <a:t> </a:t>
            </a:r>
            <a:endParaRPr lang="zh-CN" altLang="en-US" sz="2800" dirty="0">
              <a:latin typeface="+mn-ea"/>
            </a:endParaRP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429168"/>
            <a:ext cx="9144000" cy="504851"/>
          </a:xfrm>
        </p:spPr>
        <p:txBody>
          <a:bodyPr/>
          <a:lstStyle/>
          <a:p>
            <a:pPr algn="ctr"/>
            <a:r>
              <a:rPr lang="zh-CN" sz="3200" b="1" i="0" dirty="0" smtClean="0">
                <a:solidFill>
                  <a:srgbClr val="FF0000"/>
                </a:solidFill>
              </a:rPr>
              <a:t>如何</a:t>
            </a:r>
            <a:r>
              <a:rPr lang="zh-CN" altLang="en-US" sz="3200" b="1" i="0" dirty="0" smtClean="0">
                <a:solidFill>
                  <a:srgbClr val="FF0000"/>
                </a:solidFill>
              </a:rPr>
              <a:t>实现闭环管理</a:t>
            </a:r>
            <a:endParaRPr lang="zh-CN" sz="3200" b="1" i="0" dirty="0">
              <a:solidFill>
                <a:srgbClr val="FF0000"/>
              </a:solidFill>
            </a:endParaRPr>
          </a:p>
        </p:txBody>
      </p:sp>
      <p:sp>
        <p:nvSpPr>
          <p:cNvPr id="99331" name="Rectangle 3"/>
          <p:cNvSpPr>
            <a:spLocks noGrp="1" noChangeArrowheads="1"/>
          </p:cNvSpPr>
          <p:nvPr>
            <p:ph idx="1"/>
          </p:nvPr>
        </p:nvSpPr>
        <p:spPr>
          <a:xfrm>
            <a:off x="323528" y="1340771"/>
            <a:ext cx="8424936" cy="4833937"/>
          </a:xfrm>
        </p:spPr>
        <p:txBody>
          <a:bodyPr/>
          <a:lstStyle/>
          <a:p>
            <a:pPr>
              <a:buFont typeface="Wingdings" panose="05000000000000000000" pitchFamily="2" charset="2"/>
              <a:buChar char="Ø"/>
            </a:pPr>
            <a:r>
              <a:rPr lang="zh-CN" altLang="en-US" sz="2400" b="1" dirty="0"/>
              <a:t>及时提供进度异常信息</a:t>
            </a:r>
            <a:endParaRPr lang="zh-CN" altLang="en-US" sz="2400" dirty="0"/>
          </a:p>
          <a:p>
            <a:pPr>
              <a:buNone/>
            </a:pPr>
            <a:r>
              <a:rPr lang="zh-CN" altLang="en-US" sz="2000" dirty="0"/>
              <a:t>    生产批 </a:t>
            </a:r>
            <a:r>
              <a:rPr lang="en-US" sz="2000" dirty="0"/>
              <a:t>/ </a:t>
            </a:r>
            <a:r>
              <a:rPr lang="zh-CN" altLang="en-US" sz="2000" dirty="0"/>
              <a:t>制程</a:t>
            </a:r>
          </a:p>
          <a:p>
            <a:pPr>
              <a:buNone/>
            </a:pPr>
            <a:r>
              <a:rPr lang="zh-CN" altLang="en-US" sz="2000" dirty="0"/>
              <a:t>    机台 </a:t>
            </a:r>
            <a:r>
              <a:rPr lang="en-US" sz="2000" dirty="0"/>
              <a:t>/ </a:t>
            </a:r>
            <a:r>
              <a:rPr lang="zh-CN" altLang="en-US" sz="2000" dirty="0"/>
              <a:t>作业员 </a:t>
            </a:r>
            <a:r>
              <a:rPr lang="en-US" sz="2000" dirty="0"/>
              <a:t>/ </a:t>
            </a:r>
            <a:r>
              <a:rPr lang="zh-CN" altLang="en-US" sz="2000" dirty="0"/>
              <a:t>生产线</a:t>
            </a:r>
          </a:p>
          <a:p>
            <a:pPr>
              <a:buNone/>
            </a:pPr>
            <a:r>
              <a:rPr lang="zh-CN" altLang="en-US" sz="2000" dirty="0"/>
              <a:t>    应开始未开始 </a:t>
            </a:r>
            <a:r>
              <a:rPr lang="en-US" sz="2000" dirty="0"/>
              <a:t>/  </a:t>
            </a:r>
            <a:r>
              <a:rPr lang="zh-CN" altLang="en-US" sz="2000" dirty="0"/>
              <a:t>应完成未完成 </a:t>
            </a:r>
            <a:r>
              <a:rPr lang="en-US" sz="2000" dirty="0"/>
              <a:t>/ </a:t>
            </a:r>
            <a:r>
              <a:rPr lang="zh-CN" altLang="en-US" sz="2000" dirty="0"/>
              <a:t>产量异状</a:t>
            </a:r>
          </a:p>
          <a:p>
            <a:pPr>
              <a:buFont typeface="Wingdings" panose="05000000000000000000" pitchFamily="2" charset="2"/>
              <a:buChar char="Ø"/>
            </a:pPr>
            <a:r>
              <a:rPr lang="zh-CN" altLang="en-US" sz="2400" b="1" dirty="0"/>
              <a:t>针对异状再行分析原因 </a:t>
            </a:r>
            <a:r>
              <a:rPr lang="en-US" sz="2400" b="1" dirty="0"/>
              <a:t>, </a:t>
            </a:r>
            <a:r>
              <a:rPr lang="zh-CN" altLang="en-US" sz="2400" b="1" dirty="0"/>
              <a:t>提出弥补改善对策</a:t>
            </a:r>
            <a:endParaRPr lang="zh-CN" altLang="en-US" sz="2400" dirty="0"/>
          </a:p>
          <a:p>
            <a:pPr>
              <a:buNone/>
            </a:pPr>
            <a:r>
              <a:rPr lang="zh-CN" altLang="en-US" sz="2000" dirty="0"/>
              <a:t>    包括加班 </a:t>
            </a:r>
            <a:r>
              <a:rPr lang="en-US" sz="2000" dirty="0"/>
              <a:t>/ </a:t>
            </a:r>
            <a:r>
              <a:rPr lang="zh-CN" altLang="en-US" sz="2000" dirty="0"/>
              <a:t>人力支持 </a:t>
            </a:r>
            <a:r>
              <a:rPr lang="en-US" sz="2000" dirty="0"/>
              <a:t>/ </a:t>
            </a:r>
            <a:r>
              <a:rPr lang="zh-CN" altLang="en-US" sz="2000" dirty="0"/>
              <a:t>委外托工</a:t>
            </a:r>
          </a:p>
          <a:p>
            <a:pPr>
              <a:buFont typeface="Wingdings" panose="05000000000000000000" pitchFamily="2" charset="2"/>
              <a:buChar char="Ø"/>
            </a:pPr>
            <a:r>
              <a:rPr lang="zh-CN" altLang="en-US" sz="2400" b="1" dirty="0"/>
              <a:t>及时进行对策检讨 </a:t>
            </a:r>
            <a:r>
              <a:rPr lang="en-US" sz="2400" b="1" dirty="0"/>
              <a:t>, </a:t>
            </a:r>
            <a:r>
              <a:rPr lang="zh-CN" altLang="en-US" sz="2400" b="1" dirty="0"/>
              <a:t>提出对策责任者</a:t>
            </a:r>
            <a:endParaRPr lang="zh-CN" altLang="en-US" sz="2400" dirty="0"/>
          </a:p>
          <a:p>
            <a:pPr>
              <a:buNone/>
            </a:pPr>
            <a:r>
              <a:rPr lang="zh-CN" altLang="en-US" sz="2000" dirty="0"/>
              <a:t>    何人 </a:t>
            </a:r>
            <a:r>
              <a:rPr lang="en-US" sz="2000" dirty="0"/>
              <a:t>/ </a:t>
            </a:r>
            <a:r>
              <a:rPr lang="zh-CN" altLang="en-US" sz="2000" dirty="0"/>
              <a:t>何部门 </a:t>
            </a:r>
            <a:r>
              <a:rPr lang="en-US" sz="2000" dirty="0"/>
              <a:t>/ </a:t>
            </a:r>
            <a:r>
              <a:rPr lang="zh-CN" altLang="en-US" sz="2000" dirty="0"/>
              <a:t>负责何对策</a:t>
            </a:r>
          </a:p>
          <a:p>
            <a:pPr>
              <a:buNone/>
            </a:pPr>
            <a:r>
              <a:rPr lang="zh-CN" altLang="en-US" sz="2000" dirty="0"/>
              <a:t>    何时进行</a:t>
            </a:r>
          </a:p>
          <a:p>
            <a:pPr>
              <a:buFont typeface="Wingdings" panose="05000000000000000000" pitchFamily="2" charset="2"/>
              <a:buChar char="Ø"/>
            </a:pPr>
            <a:r>
              <a:rPr lang="zh-CN" altLang="en-US" sz="2400" b="1" dirty="0"/>
              <a:t>针对对策进行严密跟踪</a:t>
            </a:r>
            <a:endParaRPr lang="zh-CN" altLang="en-US" sz="2400" dirty="0"/>
          </a:p>
          <a:p>
            <a:pPr>
              <a:buNone/>
            </a:pPr>
            <a:r>
              <a:rPr lang="en-US" altLang="zh-CN" sz="2000" dirty="0"/>
              <a:t> </a:t>
            </a:r>
            <a:r>
              <a:rPr lang="zh-CN" altLang="en-US" sz="2000" dirty="0"/>
              <a:t>   由生管进行跟踪</a:t>
            </a:r>
          </a:p>
          <a:p>
            <a:pPr>
              <a:buNone/>
            </a:pPr>
            <a:r>
              <a:rPr lang="zh-CN" altLang="en-US" sz="2000" dirty="0"/>
              <a:t>    提出结果报告</a:t>
            </a:r>
          </a:p>
        </p:txBody>
      </p:sp>
      <p:sp>
        <p:nvSpPr>
          <p:cNvPr id="6" name="灯片编号占位符 5"/>
          <p:cNvSpPr>
            <a:spLocks noGrp="1"/>
          </p:cNvSpPr>
          <p:nvPr>
            <p:ph type="sldNum" sz="quarter" idx="4"/>
          </p:nvPr>
        </p:nvSpPr>
        <p:spPr/>
        <p:txBody>
          <a:bodyPr/>
          <a:lstStyle/>
          <a:p>
            <a:fld id="{4655D73D-713F-45A5-8787-69B477379DE8}" type="slidenum">
              <a:rPr lang="en-US" altLang="zh-CN"/>
              <a:pPr/>
              <a:t>120</a:t>
            </a:fld>
            <a:endParaRPr lang="en-US"/>
          </a:p>
        </p:txBody>
      </p:sp>
    </p:spTree>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3"/>
          <p:cNvSpPr>
            <a:spLocks noGrp="1" noChangeArrowheads="1"/>
          </p:cNvSpPr>
          <p:nvPr>
            <p:ph type="title"/>
          </p:nvPr>
        </p:nvSpPr>
        <p:spPr>
          <a:xfrm>
            <a:off x="483363" y="356105"/>
            <a:ext cx="8232531" cy="576064"/>
          </a:xfrm>
        </p:spPr>
        <p:txBody>
          <a:bodyPr/>
          <a:lstStyle/>
          <a:p>
            <a:pPr algn="ctr"/>
            <a:r>
              <a:rPr lang="zh-CN" altLang="en-US" sz="3200" dirty="0" smtClean="0">
                <a:solidFill>
                  <a:srgbClr val="FF0000"/>
                </a:solidFill>
              </a:rPr>
              <a:t>生产作业计划的变更</a:t>
            </a:r>
            <a:endParaRPr lang="zh-CN" altLang="en-US" sz="3200" dirty="0">
              <a:solidFill>
                <a:srgbClr val="FF0000"/>
              </a:solidFill>
            </a:endParaRPr>
          </a:p>
        </p:txBody>
      </p:sp>
      <p:sp>
        <p:nvSpPr>
          <p:cNvPr id="22" name="灯片编号占位符 5"/>
          <p:cNvSpPr>
            <a:spLocks noGrp="1"/>
          </p:cNvSpPr>
          <p:nvPr>
            <p:ph type="sldNum" sz="quarter" idx="4"/>
          </p:nvPr>
        </p:nvSpPr>
        <p:spPr/>
        <p:txBody>
          <a:bodyPr/>
          <a:lstStyle/>
          <a:p>
            <a:fld id="{1C4F5FB8-45EC-4B67-8E45-7B428CFECFE1}" type="slidenum">
              <a:rPr lang="zh-CN" altLang="en-US"/>
              <a:pPr/>
              <a:t>121</a:t>
            </a:fld>
            <a:endParaRPr lang="zh-CN" altLang="en-US"/>
          </a:p>
        </p:txBody>
      </p:sp>
      <p:sp>
        <p:nvSpPr>
          <p:cNvPr id="892932" name="Freeform 4"/>
          <p:cNvSpPr>
            <a:spLocks/>
          </p:cNvSpPr>
          <p:nvPr/>
        </p:nvSpPr>
        <p:spPr bwMode="blackWhite">
          <a:xfrm>
            <a:off x="4547990" y="4671467"/>
            <a:ext cx="2051051" cy="1131888"/>
          </a:xfrm>
          <a:custGeom>
            <a:avLst/>
            <a:gdLst/>
            <a:ahLst/>
            <a:cxnLst>
              <a:cxn ang="0">
                <a:pos x="835" y="232"/>
              </a:cxn>
              <a:cxn ang="0">
                <a:pos x="748" y="0"/>
              </a:cxn>
              <a:cxn ang="0">
                <a:pos x="2" y="0"/>
              </a:cxn>
              <a:cxn ang="0">
                <a:pos x="79" y="233"/>
              </a:cxn>
              <a:cxn ang="0">
                <a:pos x="0" y="473"/>
              </a:cxn>
              <a:cxn ang="0">
                <a:pos x="741" y="474"/>
              </a:cxn>
              <a:cxn ang="0">
                <a:pos x="835" y="232"/>
              </a:cxn>
            </a:cxnLst>
            <a:rect l="0" t="0" r="r" b="b"/>
            <a:pathLst>
              <a:path w="836" h="475">
                <a:moveTo>
                  <a:pt x="835" y="232"/>
                </a:moveTo>
                <a:lnTo>
                  <a:pt x="748" y="0"/>
                </a:lnTo>
                <a:lnTo>
                  <a:pt x="2" y="0"/>
                </a:lnTo>
                <a:lnTo>
                  <a:pt x="79" y="233"/>
                </a:lnTo>
                <a:lnTo>
                  <a:pt x="0" y="473"/>
                </a:lnTo>
                <a:lnTo>
                  <a:pt x="741" y="474"/>
                </a:lnTo>
                <a:lnTo>
                  <a:pt x="835" y="232"/>
                </a:lnTo>
              </a:path>
            </a:pathLst>
          </a:custGeom>
          <a:solidFill>
            <a:srgbClr val="0066FF"/>
          </a:solidFill>
          <a:ln w="19050" cap="rnd" cmpd="sng">
            <a:solidFill>
              <a:schemeClr val="hlink"/>
            </a:solidFill>
            <a:prstDash val="solid"/>
            <a:round/>
            <a:headEnd type="none" w="med" len="med"/>
            <a:tailEnd type="none" w="med" len="med"/>
          </a:ln>
          <a:effectLst/>
        </p:spPr>
        <p:txBody>
          <a:bodyPr/>
          <a:lstStyle/>
          <a:p>
            <a:endParaRPr lang="zh-CN" altLang="en-US">
              <a:latin typeface="微软雅黑" pitchFamily="34" charset="-122"/>
              <a:ea typeface="微软雅黑" pitchFamily="34" charset="-122"/>
            </a:endParaRPr>
          </a:p>
        </p:txBody>
      </p:sp>
      <p:sp>
        <p:nvSpPr>
          <p:cNvPr id="892933" name="Freeform 5"/>
          <p:cNvSpPr>
            <a:spLocks/>
          </p:cNvSpPr>
          <p:nvPr/>
        </p:nvSpPr>
        <p:spPr bwMode="blackWhite">
          <a:xfrm>
            <a:off x="2989066" y="3831682"/>
            <a:ext cx="1695451" cy="1971675"/>
          </a:xfrm>
          <a:custGeom>
            <a:avLst/>
            <a:gdLst/>
            <a:ahLst/>
            <a:cxnLst>
              <a:cxn ang="0">
                <a:pos x="472" y="310"/>
              </a:cxn>
              <a:cxn ang="0">
                <a:pos x="474" y="6"/>
              </a:cxn>
              <a:cxn ang="0">
                <a:pos x="243" y="98"/>
              </a:cxn>
              <a:cxn ang="0">
                <a:pos x="0" y="0"/>
              </a:cxn>
              <a:cxn ang="0">
                <a:pos x="0" y="309"/>
              </a:cxn>
              <a:cxn ang="0">
                <a:pos x="0" y="618"/>
              </a:cxn>
              <a:cxn ang="0">
                <a:pos x="0" y="640"/>
              </a:cxn>
              <a:cxn ang="0">
                <a:pos x="4" y="661"/>
              </a:cxn>
              <a:cxn ang="0">
                <a:pos x="9" y="681"/>
              </a:cxn>
              <a:cxn ang="0">
                <a:pos x="17" y="701"/>
              </a:cxn>
              <a:cxn ang="0">
                <a:pos x="28" y="720"/>
              </a:cxn>
              <a:cxn ang="0">
                <a:pos x="41" y="738"/>
              </a:cxn>
              <a:cxn ang="0">
                <a:pos x="58" y="754"/>
              </a:cxn>
              <a:cxn ang="0">
                <a:pos x="75" y="768"/>
              </a:cxn>
              <a:cxn ang="0">
                <a:pos x="95" y="782"/>
              </a:cxn>
              <a:cxn ang="0">
                <a:pos x="118" y="794"/>
              </a:cxn>
              <a:cxn ang="0">
                <a:pos x="142" y="804"/>
              </a:cxn>
              <a:cxn ang="0">
                <a:pos x="167" y="812"/>
              </a:cxn>
              <a:cxn ang="0">
                <a:pos x="194" y="819"/>
              </a:cxn>
              <a:cxn ang="0">
                <a:pos x="223" y="824"/>
              </a:cxn>
              <a:cxn ang="0">
                <a:pos x="252" y="827"/>
              </a:cxn>
              <a:cxn ang="0">
                <a:pos x="614" y="827"/>
              </a:cxn>
              <a:cxn ang="0">
                <a:pos x="690" y="586"/>
              </a:cxn>
              <a:cxn ang="0">
                <a:pos x="609" y="355"/>
              </a:cxn>
              <a:cxn ang="0">
                <a:pos x="512" y="355"/>
              </a:cxn>
              <a:cxn ang="0">
                <a:pos x="501" y="352"/>
              </a:cxn>
              <a:cxn ang="0">
                <a:pos x="492" y="346"/>
              </a:cxn>
              <a:cxn ang="0">
                <a:pos x="484" y="339"/>
              </a:cxn>
              <a:cxn ang="0">
                <a:pos x="478" y="330"/>
              </a:cxn>
              <a:cxn ang="0">
                <a:pos x="474" y="321"/>
              </a:cxn>
              <a:cxn ang="0">
                <a:pos x="472" y="310"/>
              </a:cxn>
            </a:cxnLst>
            <a:rect l="0" t="0" r="r" b="b"/>
            <a:pathLst>
              <a:path w="691" h="828">
                <a:moveTo>
                  <a:pt x="472" y="310"/>
                </a:moveTo>
                <a:lnTo>
                  <a:pt x="474" y="6"/>
                </a:lnTo>
                <a:lnTo>
                  <a:pt x="243" y="98"/>
                </a:lnTo>
                <a:lnTo>
                  <a:pt x="0" y="0"/>
                </a:lnTo>
                <a:lnTo>
                  <a:pt x="0" y="309"/>
                </a:lnTo>
                <a:lnTo>
                  <a:pt x="0" y="618"/>
                </a:lnTo>
                <a:lnTo>
                  <a:pt x="0" y="640"/>
                </a:lnTo>
                <a:lnTo>
                  <a:pt x="4" y="661"/>
                </a:lnTo>
                <a:lnTo>
                  <a:pt x="9" y="681"/>
                </a:lnTo>
                <a:lnTo>
                  <a:pt x="17" y="701"/>
                </a:lnTo>
                <a:lnTo>
                  <a:pt x="28" y="720"/>
                </a:lnTo>
                <a:lnTo>
                  <a:pt x="41" y="738"/>
                </a:lnTo>
                <a:lnTo>
                  <a:pt x="58" y="754"/>
                </a:lnTo>
                <a:lnTo>
                  <a:pt x="75" y="768"/>
                </a:lnTo>
                <a:lnTo>
                  <a:pt x="95" y="782"/>
                </a:lnTo>
                <a:lnTo>
                  <a:pt x="118" y="794"/>
                </a:lnTo>
                <a:lnTo>
                  <a:pt x="142" y="804"/>
                </a:lnTo>
                <a:lnTo>
                  <a:pt x="167" y="812"/>
                </a:lnTo>
                <a:lnTo>
                  <a:pt x="194" y="819"/>
                </a:lnTo>
                <a:lnTo>
                  <a:pt x="223" y="824"/>
                </a:lnTo>
                <a:lnTo>
                  <a:pt x="252" y="827"/>
                </a:lnTo>
                <a:lnTo>
                  <a:pt x="614" y="827"/>
                </a:lnTo>
                <a:lnTo>
                  <a:pt x="690" y="586"/>
                </a:lnTo>
                <a:lnTo>
                  <a:pt x="609" y="355"/>
                </a:lnTo>
                <a:lnTo>
                  <a:pt x="512" y="355"/>
                </a:lnTo>
                <a:lnTo>
                  <a:pt x="501" y="352"/>
                </a:lnTo>
                <a:lnTo>
                  <a:pt x="492" y="346"/>
                </a:lnTo>
                <a:lnTo>
                  <a:pt x="484" y="339"/>
                </a:lnTo>
                <a:lnTo>
                  <a:pt x="478" y="330"/>
                </a:lnTo>
                <a:lnTo>
                  <a:pt x="474" y="321"/>
                </a:lnTo>
                <a:lnTo>
                  <a:pt x="472" y="310"/>
                </a:lnTo>
              </a:path>
            </a:pathLst>
          </a:custGeom>
          <a:solidFill>
            <a:srgbClr val="0066FF"/>
          </a:solidFill>
          <a:ln w="19050" cap="rnd" cmpd="sng">
            <a:solidFill>
              <a:schemeClr val="hlink"/>
            </a:solidFill>
            <a:prstDash val="solid"/>
            <a:round/>
            <a:headEnd type="none" w="med" len="med"/>
            <a:tailEnd type="none" w="med" len="med"/>
          </a:ln>
          <a:effectLst/>
        </p:spPr>
        <p:txBody>
          <a:bodyPr/>
          <a:lstStyle/>
          <a:p>
            <a:endParaRPr lang="zh-CN" altLang="en-US">
              <a:latin typeface="微软雅黑" pitchFamily="34" charset="-122"/>
              <a:ea typeface="微软雅黑" pitchFamily="34" charset="-122"/>
            </a:endParaRPr>
          </a:p>
        </p:txBody>
      </p:sp>
      <p:sp>
        <p:nvSpPr>
          <p:cNvPr id="892934" name="Freeform 6"/>
          <p:cNvSpPr>
            <a:spLocks/>
          </p:cNvSpPr>
          <p:nvPr/>
        </p:nvSpPr>
        <p:spPr bwMode="blackWhite">
          <a:xfrm>
            <a:off x="6440294" y="4166645"/>
            <a:ext cx="2024063" cy="1635125"/>
          </a:xfrm>
          <a:custGeom>
            <a:avLst/>
            <a:gdLst/>
            <a:ahLst/>
            <a:cxnLst>
              <a:cxn ang="0">
                <a:pos x="292" y="213"/>
              </a:cxn>
              <a:cxn ang="0">
                <a:pos x="149" y="213"/>
              </a:cxn>
              <a:cxn ang="0">
                <a:pos x="6" y="213"/>
              </a:cxn>
              <a:cxn ang="0">
                <a:pos x="89" y="439"/>
              </a:cxn>
              <a:cxn ang="0">
                <a:pos x="0" y="686"/>
              </a:cxn>
              <a:cxn ang="0">
                <a:pos x="659" y="686"/>
              </a:cxn>
              <a:cxn ang="0">
                <a:pos x="682" y="682"/>
              </a:cxn>
              <a:cxn ang="0">
                <a:pos x="703" y="676"/>
              </a:cxn>
              <a:cxn ang="0">
                <a:pos x="724" y="668"/>
              </a:cxn>
              <a:cxn ang="0">
                <a:pos x="742" y="658"/>
              </a:cxn>
              <a:cxn ang="0">
                <a:pos x="758" y="645"/>
              </a:cxn>
              <a:cxn ang="0">
                <a:pos x="773" y="629"/>
              </a:cxn>
              <a:cxn ang="0">
                <a:pos x="786" y="611"/>
              </a:cxn>
              <a:cxn ang="0">
                <a:pos x="797" y="592"/>
              </a:cxn>
              <a:cxn ang="0">
                <a:pos x="806" y="569"/>
              </a:cxn>
              <a:cxn ang="0">
                <a:pos x="813" y="545"/>
              </a:cxn>
              <a:cxn ang="0">
                <a:pos x="818" y="519"/>
              </a:cxn>
              <a:cxn ang="0">
                <a:pos x="822" y="490"/>
              </a:cxn>
              <a:cxn ang="0">
                <a:pos x="823" y="460"/>
              </a:cxn>
              <a:cxn ang="0">
                <a:pos x="823" y="428"/>
              </a:cxn>
              <a:cxn ang="0">
                <a:pos x="823" y="82"/>
              </a:cxn>
              <a:cxn ang="0">
                <a:pos x="580" y="0"/>
              </a:cxn>
              <a:cxn ang="0">
                <a:pos x="352" y="80"/>
              </a:cxn>
              <a:cxn ang="0">
                <a:pos x="352" y="171"/>
              </a:cxn>
              <a:cxn ang="0">
                <a:pos x="346" y="183"/>
              </a:cxn>
              <a:cxn ang="0">
                <a:pos x="339" y="193"/>
              </a:cxn>
              <a:cxn ang="0">
                <a:pos x="329" y="202"/>
              </a:cxn>
              <a:cxn ang="0">
                <a:pos x="318" y="209"/>
              </a:cxn>
              <a:cxn ang="0">
                <a:pos x="305" y="213"/>
              </a:cxn>
              <a:cxn ang="0">
                <a:pos x="292" y="213"/>
              </a:cxn>
            </a:cxnLst>
            <a:rect l="0" t="0" r="r" b="b"/>
            <a:pathLst>
              <a:path w="824" h="687">
                <a:moveTo>
                  <a:pt x="292" y="213"/>
                </a:moveTo>
                <a:lnTo>
                  <a:pt x="149" y="213"/>
                </a:lnTo>
                <a:lnTo>
                  <a:pt x="6" y="213"/>
                </a:lnTo>
                <a:lnTo>
                  <a:pt x="89" y="439"/>
                </a:lnTo>
                <a:lnTo>
                  <a:pt x="0" y="686"/>
                </a:lnTo>
                <a:lnTo>
                  <a:pt x="659" y="686"/>
                </a:lnTo>
                <a:lnTo>
                  <a:pt x="682" y="682"/>
                </a:lnTo>
                <a:lnTo>
                  <a:pt x="703" y="676"/>
                </a:lnTo>
                <a:lnTo>
                  <a:pt x="724" y="668"/>
                </a:lnTo>
                <a:lnTo>
                  <a:pt x="742" y="658"/>
                </a:lnTo>
                <a:lnTo>
                  <a:pt x="758" y="645"/>
                </a:lnTo>
                <a:lnTo>
                  <a:pt x="773" y="629"/>
                </a:lnTo>
                <a:lnTo>
                  <a:pt x="786" y="611"/>
                </a:lnTo>
                <a:lnTo>
                  <a:pt x="797" y="592"/>
                </a:lnTo>
                <a:lnTo>
                  <a:pt x="806" y="569"/>
                </a:lnTo>
                <a:lnTo>
                  <a:pt x="813" y="545"/>
                </a:lnTo>
                <a:lnTo>
                  <a:pt x="818" y="519"/>
                </a:lnTo>
                <a:lnTo>
                  <a:pt x="822" y="490"/>
                </a:lnTo>
                <a:lnTo>
                  <a:pt x="823" y="460"/>
                </a:lnTo>
                <a:lnTo>
                  <a:pt x="823" y="428"/>
                </a:lnTo>
                <a:lnTo>
                  <a:pt x="823" y="82"/>
                </a:lnTo>
                <a:lnTo>
                  <a:pt x="580" y="0"/>
                </a:lnTo>
                <a:lnTo>
                  <a:pt x="352" y="80"/>
                </a:lnTo>
                <a:lnTo>
                  <a:pt x="352" y="171"/>
                </a:lnTo>
                <a:lnTo>
                  <a:pt x="346" y="183"/>
                </a:lnTo>
                <a:lnTo>
                  <a:pt x="339" y="193"/>
                </a:lnTo>
                <a:lnTo>
                  <a:pt x="329" y="202"/>
                </a:lnTo>
                <a:lnTo>
                  <a:pt x="318" y="209"/>
                </a:lnTo>
                <a:lnTo>
                  <a:pt x="305" y="213"/>
                </a:lnTo>
                <a:lnTo>
                  <a:pt x="292" y="213"/>
                </a:lnTo>
              </a:path>
            </a:pathLst>
          </a:custGeom>
          <a:solidFill>
            <a:srgbClr val="0066FF"/>
          </a:solidFill>
          <a:ln w="19050" cap="rnd" cmpd="sng">
            <a:solidFill>
              <a:schemeClr val="hlink"/>
            </a:solidFill>
            <a:prstDash val="solid"/>
            <a:round/>
            <a:headEnd type="none" w="med" len="med"/>
            <a:tailEnd type="none" w="med" len="med"/>
          </a:ln>
          <a:effectLst/>
        </p:spPr>
        <p:txBody>
          <a:bodyPr/>
          <a:lstStyle/>
          <a:p>
            <a:endParaRPr lang="zh-CN" altLang="en-US">
              <a:latin typeface="微软雅黑" pitchFamily="34" charset="-122"/>
              <a:ea typeface="微软雅黑" pitchFamily="34" charset="-122"/>
            </a:endParaRPr>
          </a:p>
        </p:txBody>
      </p:sp>
      <p:sp>
        <p:nvSpPr>
          <p:cNvPr id="892935" name="Freeform 7"/>
          <p:cNvSpPr>
            <a:spLocks/>
          </p:cNvSpPr>
          <p:nvPr/>
        </p:nvSpPr>
        <p:spPr bwMode="blackWhite">
          <a:xfrm>
            <a:off x="4935343" y="2758534"/>
            <a:ext cx="2024063" cy="1636713"/>
          </a:xfrm>
          <a:custGeom>
            <a:avLst/>
            <a:gdLst/>
            <a:ahLst/>
            <a:cxnLst>
              <a:cxn ang="0">
                <a:pos x="531" y="473"/>
              </a:cxn>
              <a:cxn ang="0">
                <a:pos x="675" y="474"/>
              </a:cxn>
              <a:cxn ang="0">
                <a:pos x="819" y="473"/>
              </a:cxn>
              <a:cxn ang="0">
                <a:pos x="729" y="244"/>
              </a:cxn>
              <a:cxn ang="0">
                <a:pos x="823" y="0"/>
              </a:cxn>
              <a:cxn ang="0">
                <a:pos x="164" y="0"/>
              </a:cxn>
              <a:cxn ang="0">
                <a:pos x="141" y="4"/>
              </a:cxn>
              <a:cxn ang="0">
                <a:pos x="120" y="10"/>
              </a:cxn>
              <a:cxn ang="0">
                <a:pos x="100" y="19"/>
              </a:cxn>
              <a:cxn ang="0">
                <a:pos x="82" y="30"/>
              </a:cxn>
              <a:cxn ang="0">
                <a:pos x="66" y="43"/>
              </a:cxn>
              <a:cxn ang="0">
                <a:pos x="51" y="58"/>
              </a:cxn>
              <a:cxn ang="0">
                <a:pos x="38" y="76"/>
              </a:cxn>
              <a:cxn ang="0">
                <a:pos x="27" y="96"/>
              </a:cxn>
              <a:cxn ang="0">
                <a:pos x="18" y="118"/>
              </a:cxn>
              <a:cxn ang="0">
                <a:pos x="10" y="142"/>
              </a:cxn>
              <a:cxn ang="0">
                <a:pos x="5" y="168"/>
              </a:cxn>
              <a:cxn ang="0">
                <a:pos x="1" y="196"/>
              </a:cxn>
              <a:cxn ang="0">
                <a:pos x="0" y="227"/>
              </a:cxn>
              <a:cxn ang="0">
                <a:pos x="1" y="259"/>
              </a:cxn>
              <a:cxn ang="0">
                <a:pos x="1" y="611"/>
              </a:cxn>
              <a:cxn ang="0">
                <a:pos x="244" y="687"/>
              </a:cxn>
              <a:cxn ang="0">
                <a:pos x="472" y="607"/>
              </a:cxn>
              <a:cxn ang="0">
                <a:pos x="472" y="517"/>
              </a:cxn>
              <a:cxn ang="0">
                <a:pos x="477" y="504"/>
              </a:cxn>
              <a:cxn ang="0">
                <a:pos x="485" y="493"/>
              </a:cxn>
              <a:cxn ang="0">
                <a:pos x="495" y="485"/>
              </a:cxn>
              <a:cxn ang="0">
                <a:pos x="506" y="479"/>
              </a:cxn>
              <a:cxn ang="0">
                <a:pos x="519" y="475"/>
              </a:cxn>
              <a:cxn ang="0">
                <a:pos x="531" y="473"/>
              </a:cxn>
            </a:cxnLst>
            <a:rect l="0" t="0" r="r" b="b"/>
            <a:pathLst>
              <a:path w="824" h="688">
                <a:moveTo>
                  <a:pt x="531" y="473"/>
                </a:moveTo>
                <a:lnTo>
                  <a:pt x="675" y="474"/>
                </a:lnTo>
                <a:lnTo>
                  <a:pt x="819" y="473"/>
                </a:lnTo>
                <a:lnTo>
                  <a:pt x="729" y="244"/>
                </a:lnTo>
                <a:lnTo>
                  <a:pt x="823" y="0"/>
                </a:lnTo>
                <a:lnTo>
                  <a:pt x="164" y="0"/>
                </a:lnTo>
                <a:lnTo>
                  <a:pt x="141" y="4"/>
                </a:lnTo>
                <a:lnTo>
                  <a:pt x="120" y="10"/>
                </a:lnTo>
                <a:lnTo>
                  <a:pt x="100" y="19"/>
                </a:lnTo>
                <a:lnTo>
                  <a:pt x="82" y="30"/>
                </a:lnTo>
                <a:lnTo>
                  <a:pt x="66" y="43"/>
                </a:lnTo>
                <a:lnTo>
                  <a:pt x="51" y="58"/>
                </a:lnTo>
                <a:lnTo>
                  <a:pt x="38" y="76"/>
                </a:lnTo>
                <a:lnTo>
                  <a:pt x="27" y="96"/>
                </a:lnTo>
                <a:lnTo>
                  <a:pt x="18" y="118"/>
                </a:lnTo>
                <a:lnTo>
                  <a:pt x="10" y="142"/>
                </a:lnTo>
                <a:lnTo>
                  <a:pt x="5" y="168"/>
                </a:lnTo>
                <a:lnTo>
                  <a:pt x="1" y="196"/>
                </a:lnTo>
                <a:lnTo>
                  <a:pt x="0" y="227"/>
                </a:lnTo>
                <a:lnTo>
                  <a:pt x="1" y="259"/>
                </a:lnTo>
                <a:lnTo>
                  <a:pt x="1" y="611"/>
                </a:lnTo>
                <a:lnTo>
                  <a:pt x="244" y="687"/>
                </a:lnTo>
                <a:lnTo>
                  <a:pt x="472" y="607"/>
                </a:lnTo>
                <a:lnTo>
                  <a:pt x="472" y="517"/>
                </a:lnTo>
                <a:lnTo>
                  <a:pt x="477" y="504"/>
                </a:lnTo>
                <a:lnTo>
                  <a:pt x="485" y="493"/>
                </a:lnTo>
                <a:lnTo>
                  <a:pt x="495" y="485"/>
                </a:lnTo>
                <a:lnTo>
                  <a:pt x="506" y="479"/>
                </a:lnTo>
                <a:lnTo>
                  <a:pt x="519" y="475"/>
                </a:lnTo>
                <a:lnTo>
                  <a:pt x="531" y="473"/>
                </a:lnTo>
              </a:path>
            </a:pathLst>
          </a:custGeom>
          <a:solidFill>
            <a:srgbClr val="0066FF"/>
          </a:solidFill>
          <a:ln w="19050" cap="rnd" cmpd="sng">
            <a:solidFill>
              <a:schemeClr val="hlink"/>
            </a:solidFill>
            <a:prstDash val="solid"/>
            <a:round/>
            <a:headEnd type="none" w="med" len="med"/>
            <a:tailEnd type="none" w="med" len="med"/>
          </a:ln>
          <a:effectLst/>
        </p:spPr>
        <p:txBody>
          <a:bodyPr/>
          <a:lstStyle/>
          <a:p>
            <a:endParaRPr lang="zh-CN" altLang="en-US">
              <a:latin typeface="微软雅黑" pitchFamily="34" charset="-122"/>
              <a:ea typeface="微软雅黑" pitchFamily="34" charset="-122"/>
            </a:endParaRPr>
          </a:p>
        </p:txBody>
      </p:sp>
      <p:sp>
        <p:nvSpPr>
          <p:cNvPr id="892936" name="Freeform 8"/>
          <p:cNvSpPr>
            <a:spLocks/>
          </p:cNvSpPr>
          <p:nvPr/>
        </p:nvSpPr>
        <p:spPr bwMode="blackWhite">
          <a:xfrm>
            <a:off x="6797477" y="2756943"/>
            <a:ext cx="1665288" cy="1550988"/>
          </a:xfrm>
          <a:custGeom>
            <a:avLst/>
            <a:gdLst/>
            <a:ahLst/>
            <a:cxnLst>
              <a:cxn ang="0">
                <a:pos x="205" y="545"/>
              </a:cxn>
              <a:cxn ang="0">
                <a:pos x="205" y="651"/>
              </a:cxn>
              <a:cxn ang="0">
                <a:pos x="435" y="569"/>
              </a:cxn>
              <a:cxn ang="0">
                <a:pos x="677" y="649"/>
              </a:cxn>
              <a:cxn ang="0">
                <a:pos x="677" y="180"/>
              </a:cxn>
              <a:cxn ang="0">
                <a:pos x="674" y="156"/>
              </a:cxn>
              <a:cxn ang="0">
                <a:pos x="669" y="133"/>
              </a:cxn>
              <a:cxn ang="0">
                <a:pos x="661" y="113"/>
              </a:cxn>
              <a:cxn ang="0">
                <a:pos x="650" y="93"/>
              </a:cxn>
              <a:cxn ang="0">
                <a:pos x="637" y="75"/>
              </a:cxn>
              <a:cxn ang="0">
                <a:pos x="622" y="60"/>
              </a:cxn>
              <a:cxn ang="0">
                <a:pos x="604" y="46"/>
              </a:cxn>
              <a:cxn ang="0">
                <a:pos x="583" y="34"/>
              </a:cxn>
              <a:cxn ang="0">
                <a:pos x="561" y="24"/>
              </a:cxn>
              <a:cxn ang="0">
                <a:pos x="536" y="15"/>
              </a:cxn>
              <a:cxn ang="0">
                <a:pos x="508" y="8"/>
              </a:cxn>
              <a:cxn ang="0">
                <a:pos x="479" y="4"/>
              </a:cxn>
              <a:cxn ang="0">
                <a:pos x="448" y="1"/>
              </a:cxn>
              <a:cxn ang="0">
                <a:pos x="414" y="1"/>
              </a:cxn>
              <a:cxn ang="0">
                <a:pos x="89" y="0"/>
              </a:cxn>
              <a:cxn ang="0">
                <a:pos x="0" y="245"/>
              </a:cxn>
              <a:cxn ang="0">
                <a:pos x="86" y="475"/>
              </a:cxn>
              <a:cxn ang="0">
                <a:pos x="136" y="475"/>
              </a:cxn>
              <a:cxn ang="0">
                <a:pos x="149" y="475"/>
              </a:cxn>
              <a:cxn ang="0">
                <a:pos x="161" y="477"/>
              </a:cxn>
              <a:cxn ang="0">
                <a:pos x="173" y="482"/>
              </a:cxn>
              <a:cxn ang="0">
                <a:pos x="183" y="489"/>
              </a:cxn>
              <a:cxn ang="0">
                <a:pos x="192" y="498"/>
              </a:cxn>
              <a:cxn ang="0">
                <a:pos x="199" y="508"/>
              </a:cxn>
              <a:cxn ang="0">
                <a:pos x="203" y="520"/>
              </a:cxn>
              <a:cxn ang="0">
                <a:pos x="206" y="532"/>
              </a:cxn>
              <a:cxn ang="0">
                <a:pos x="205" y="545"/>
              </a:cxn>
            </a:cxnLst>
            <a:rect l="0" t="0" r="r" b="b"/>
            <a:pathLst>
              <a:path w="678" h="652">
                <a:moveTo>
                  <a:pt x="205" y="545"/>
                </a:moveTo>
                <a:lnTo>
                  <a:pt x="205" y="651"/>
                </a:lnTo>
                <a:lnTo>
                  <a:pt x="435" y="569"/>
                </a:lnTo>
                <a:lnTo>
                  <a:pt x="677" y="649"/>
                </a:lnTo>
                <a:lnTo>
                  <a:pt x="677" y="180"/>
                </a:lnTo>
                <a:lnTo>
                  <a:pt x="674" y="156"/>
                </a:lnTo>
                <a:lnTo>
                  <a:pt x="669" y="133"/>
                </a:lnTo>
                <a:lnTo>
                  <a:pt x="661" y="113"/>
                </a:lnTo>
                <a:lnTo>
                  <a:pt x="650" y="93"/>
                </a:lnTo>
                <a:lnTo>
                  <a:pt x="637" y="75"/>
                </a:lnTo>
                <a:lnTo>
                  <a:pt x="622" y="60"/>
                </a:lnTo>
                <a:lnTo>
                  <a:pt x="604" y="46"/>
                </a:lnTo>
                <a:lnTo>
                  <a:pt x="583" y="34"/>
                </a:lnTo>
                <a:lnTo>
                  <a:pt x="561" y="24"/>
                </a:lnTo>
                <a:lnTo>
                  <a:pt x="536" y="15"/>
                </a:lnTo>
                <a:lnTo>
                  <a:pt x="508" y="8"/>
                </a:lnTo>
                <a:lnTo>
                  <a:pt x="479" y="4"/>
                </a:lnTo>
                <a:lnTo>
                  <a:pt x="448" y="1"/>
                </a:lnTo>
                <a:lnTo>
                  <a:pt x="414" y="1"/>
                </a:lnTo>
                <a:lnTo>
                  <a:pt x="89" y="0"/>
                </a:lnTo>
                <a:lnTo>
                  <a:pt x="0" y="245"/>
                </a:lnTo>
                <a:lnTo>
                  <a:pt x="86" y="475"/>
                </a:lnTo>
                <a:lnTo>
                  <a:pt x="136" y="475"/>
                </a:lnTo>
                <a:lnTo>
                  <a:pt x="149" y="475"/>
                </a:lnTo>
                <a:lnTo>
                  <a:pt x="161" y="477"/>
                </a:lnTo>
                <a:lnTo>
                  <a:pt x="173" y="482"/>
                </a:lnTo>
                <a:lnTo>
                  <a:pt x="183" y="489"/>
                </a:lnTo>
                <a:lnTo>
                  <a:pt x="192" y="498"/>
                </a:lnTo>
                <a:lnTo>
                  <a:pt x="199" y="508"/>
                </a:lnTo>
                <a:lnTo>
                  <a:pt x="203" y="520"/>
                </a:lnTo>
                <a:lnTo>
                  <a:pt x="206" y="532"/>
                </a:lnTo>
                <a:lnTo>
                  <a:pt x="205" y="545"/>
                </a:lnTo>
              </a:path>
            </a:pathLst>
          </a:custGeom>
          <a:solidFill>
            <a:srgbClr val="0066FF"/>
          </a:solidFill>
          <a:ln w="19050" cap="rnd" cmpd="sng">
            <a:solidFill>
              <a:schemeClr val="hlink"/>
            </a:solidFill>
            <a:prstDash val="solid"/>
            <a:round/>
            <a:headEnd type="none" w="med" len="med"/>
            <a:tailEnd type="none" w="med" len="med"/>
          </a:ln>
          <a:effectLst/>
        </p:spPr>
        <p:txBody>
          <a:bodyPr/>
          <a:lstStyle/>
          <a:p>
            <a:endParaRPr lang="zh-CN" altLang="en-US">
              <a:latin typeface="微软雅黑" pitchFamily="34" charset="-122"/>
              <a:ea typeface="微软雅黑" pitchFamily="34" charset="-122"/>
            </a:endParaRPr>
          </a:p>
        </p:txBody>
      </p:sp>
      <p:sp>
        <p:nvSpPr>
          <p:cNvPr id="892937" name="Freeform 9"/>
          <p:cNvSpPr>
            <a:spLocks/>
          </p:cNvSpPr>
          <p:nvPr/>
        </p:nvSpPr>
        <p:spPr bwMode="blackWhite">
          <a:xfrm>
            <a:off x="2095306" y="2344194"/>
            <a:ext cx="2054225" cy="1657351"/>
          </a:xfrm>
          <a:custGeom>
            <a:avLst/>
            <a:gdLst/>
            <a:ahLst/>
            <a:cxnLst>
              <a:cxn ang="0">
                <a:pos x="304" y="473"/>
              </a:cxn>
              <a:cxn ang="0">
                <a:pos x="316" y="475"/>
              </a:cxn>
              <a:cxn ang="0">
                <a:pos x="327" y="478"/>
              </a:cxn>
              <a:cxn ang="0">
                <a:pos x="338" y="484"/>
              </a:cxn>
              <a:cxn ang="0">
                <a:pos x="347" y="491"/>
              </a:cxn>
              <a:cxn ang="0">
                <a:pos x="355" y="501"/>
              </a:cxn>
              <a:cxn ang="0">
                <a:pos x="361" y="512"/>
              </a:cxn>
              <a:cxn ang="0">
                <a:pos x="363" y="523"/>
              </a:cxn>
              <a:cxn ang="0">
                <a:pos x="365" y="535"/>
              </a:cxn>
              <a:cxn ang="0">
                <a:pos x="365" y="602"/>
              </a:cxn>
              <a:cxn ang="0">
                <a:pos x="604" y="695"/>
              </a:cxn>
              <a:cxn ang="0">
                <a:pos x="834" y="610"/>
              </a:cxn>
              <a:cxn ang="0">
                <a:pos x="834" y="259"/>
              </a:cxn>
              <a:cxn ang="0">
                <a:pos x="835" y="227"/>
              </a:cxn>
              <a:cxn ang="0">
                <a:pos x="833" y="197"/>
              </a:cxn>
              <a:cxn ang="0">
                <a:pos x="830" y="168"/>
              </a:cxn>
              <a:cxn ang="0">
                <a:pos x="825" y="142"/>
              </a:cxn>
              <a:cxn ang="0">
                <a:pos x="817" y="117"/>
              </a:cxn>
              <a:cxn ang="0">
                <a:pos x="808" y="96"/>
              </a:cxn>
              <a:cxn ang="0">
                <a:pos x="797" y="76"/>
              </a:cxn>
              <a:cxn ang="0">
                <a:pos x="784" y="58"/>
              </a:cxn>
              <a:cxn ang="0">
                <a:pos x="769" y="43"/>
              </a:cxn>
              <a:cxn ang="0">
                <a:pos x="753" y="29"/>
              </a:cxn>
              <a:cxn ang="0">
                <a:pos x="735" y="19"/>
              </a:cxn>
              <a:cxn ang="0">
                <a:pos x="715" y="10"/>
              </a:cxn>
              <a:cxn ang="0">
                <a:pos x="694" y="4"/>
              </a:cxn>
              <a:cxn ang="0">
                <a:pos x="671" y="0"/>
              </a:cxn>
              <a:cxn ang="0">
                <a:pos x="12" y="0"/>
              </a:cxn>
              <a:cxn ang="0">
                <a:pos x="97" y="231"/>
              </a:cxn>
              <a:cxn ang="0">
                <a:pos x="0" y="473"/>
              </a:cxn>
              <a:cxn ang="0">
                <a:pos x="152" y="474"/>
              </a:cxn>
              <a:cxn ang="0">
                <a:pos x="304" y="473"/>
              </a:cxn>
            </a:cxnLst>
            <a:rect l="0" t="0" r="r" b="b"/>
            <a:pathLst>
              <a:path w="836" h="696">
                <a:moveTo>
                  <a:pt x="304" y="473"/>
                </a:moveTo>
                <a:lnTo>
                  <a:pt x="316" y="475"/>
                </a:lnTo>
                <a:lnTo>
                  <a:pt x="327" y="478"/>
                </a:lnTo>
                <a:lnTo>
                  <a:pt x="338" y="484"/>
                </a:lnTo>
                <a:lnTo>
                  <a:pt x="347" y="491"/>
                </a:lnTo>
                <a:lnTo>
                  <a:pt x="355" y="501"/>
                </a:lnTo>
                <a:lnTo>
                  <a:pt x="361" y="512"/>
                </a:lnTo>
                <a:lnTo>
                  <a:pt x="363" y="523"/>
                </a:lnTo>
                <a:lnTo>
                  <a:pt x="365" y="535"/>
                </a:lnTo>
                <a:lnTo>
                  <a:pt x="365" y="602"/>
                </a:lnTo>
                <a:lnTo>
                  <a:pt x="604" y="695"/>
                </a:lnTo>
                <a:lnTo>
                  <a:pt x="834" y="610"/>
                </a:lnTo>
                <a:lnTo>
                  <a:pt x="834" y="259"/>
                </a:lnTo>
                <a:lnTo>
                  <a:pt x="835" y="227"/>
                </a:lnTo>
                <a:lnTo>
                  <a:pt x="833" y="197"/>
                </a:lnTo>
                <a:lnTo>
                  <a:pt x="830" y="168"/>
                </a:lnTo>
                <a:lnTo>
                  <a:pt x="825" y="142"/>
                </a:lnTo>
                <a:lnTo>
                  <a:pt x="817" y="117"/>
                </a:lnTo>
                <a:lnTo>
                  <a:pt x="808" y="96"/>
                </a:lnTo>
                <a:lnTo>
                  <a:pt x="797" y="76"/>
                </a:lnTo>
                <a:lnTo>
                  <a:pt x="784" y="58"/>
                </a:lnTo>
                <a:lnTo>
                  <a:pt x="769" y="43"/>
                </a:lnTo>
                <a:lnTo>
                  <a:pt x="753" y="29"/>
                </a:lnTo>
                <a:lnTo>
                  <a:pt x="735" y="19"/>
                </a:lnTo>
                <a:lnTo>
                  <a:pt x="715" y="10"/>
                </a:lnTo>
                <a:lnTo>
                  <a:pt x="694" y="4"/>
                </a:lnTo>
                <a:lnTo>
                  <a:pt x="671" y="0"/>
                </a:lnTo>
                <a:lnTo>
                  <a:pt x="12" y="0"/>
                </a:lnTo>
                <a:lnTo>
                  <a:pt x="97" y="231"/>
                </a:lnTo>
                <a:lnTo>
                  <a:pt x="0" y="473"/>
                </a:lnTo>
                <a:lnTo>
                  <a:pt x="152" y="474"/>
                </a:lnTo>
                <a:lnTo>
                  <a:pt x="304" y="473"/>
                </a:lnTo>
              </a:path>
            </a:pathLst>
          </a:custGeom>
          <a:solidFill>
            <a:srgbClr val="0066FF"/>
          </a:solidFill>
          <a:ln w="19050" cap="rnd" cmpd="sng">
            <a:solidFill>
              <a:schemeClr val="hlink"/>
            </a:solidFill>
            <a:prstDash val="solid"/>
            <a:round/>
            <a:headEnd type="none" w="med" len="med"/>
            <a:tailEnd type="none" w="med" len="med"/>
          </a:ln>
          <a:effectLst/>
        </p:spPr>
        <p:txBody>
          <a:bodyPr/>
          <a:lstStyle/>
          <a:p>
            <a:endParaRPr lang="zh-CN" altLang="en-US">
              <a:latin typeface="微软雅黑" pitchFamily="34" charset="-122"/>
              <a:ea typeface="微软雅黑" pitchFamily="34" charset="-122"/>
            </a:endParaRPr>
          </a:p>
        </p:txBody>
      </p:sp>
      <p:sp>
        <p:nvSpPr>
          <p:cNvPr id="892938" name="Freeform 10"/>
          <p:cNvSpPr>
            <a:spLocks/>
          </p:cNvSpPr>
          <p:nvPr/>
        </p:nvSpPr>
        <p:spPr bwMode="blackWhite">
          <a:xfrm>
            <a:off x="579241" y="3772943"/>
            <a:ext cx="2298700" cy="1657351"/>
          </a:xfrm>
          <a:custGeom>
            <a:avLst/>
            <a:gdLst/>
            <a:ahLst/>
            <a:cxnLst>
              <a:cxn ang="0">
                <a:pos x="532" y="222"/>
              </a:cxn>
              <a:cxn ang="0">
                <a:pos x="519" y="220"/>
              </a:cxn>
              <a:cxn ang="0">
                <a:pos x="507" y="216"/>
              </a:cxn>
              <a:cxn ang="0">
                <a:pos x="496" y="210"/>
              </a:cxn>
              <a:cxn ang="0">
                <a:pos x="487" y="201"/>
              </a:cxn>
              <a:cxn ang="0">
                <a:pos x="479" y="190"/>
              </a:cxn>
              <a:cxn ang="0">
                <a:pos x="474" y="179"/>
              </a:cxn>
              <a:cxn ang="0">
                <a:pos x="472" y="165"/>
              </a:cxn>
              <a:cxn ang="0">
                <a:pos x="472" y="94"/>
              </a:cxn>
              <a:cxn ang="0">
                <a:pos x="231" y="0"/>
              </a:cxn>
              <a:cxn ang="0">
                <a:pos x="0" y="91"/>
              </a:cxn>
              <a:cxn ang="0">
                <a:pos x="1" y="435"/>
              </a:cxn>
              <a:cxn ang="0">
                <a:pos x="1" y="468"/>
              </a:cxn>
              <a:cxn ang="0">
                <a:pos x="2" y="498"/>
              </a:cxn>
              <a:cxn ang="0">
                <a:pos x="5" y="527"/>
              </a:cxn>
              <a:cxn ang="0">
                <a:pos x="11" y="553"/>
              </a:cxn>
              <a:cxn ang="0">
                <a:pos x="18" y="577"/>
              </a:cxn>
              <a:cxn ang="0">
                <a:pos x="28" y="599"/>
              </a:cxn>
              <a:cxn ang="0">
                <a:pos x="39" y="619"/>
              </a:cxn>
              <a:cxn ang="0">
                <a:pos x="52" y="637"/>
              </a:cxn>
              <a:cxn ang="0">
                <a:pos x="66" y="652"/>
              </a:cxn>
              <a:cxn ang="0">
                <a:pos x="82" y="665"/>
              </a:cxn>
              <a:cxn ang="0">
                <a:pos x="100" y="676"/>
              </a:cxn>
              <a:cxn ang="0">
                <a:pos x="120" y="685"/>
              </a:cxn>
              <a:cxn ang="0">
                <a:pos x="142" y="691"/>
              </a:cxn>
              <a:cxn ang="0">
                <a:pos x="165" y="694"/>
              </a:cxn>
              <a:cxn ang="0">
                <a:pos x="935" y="695"/>
              </a:cxn>
              <a:cxn ang="0">
                <a:pos x="935" y="221"/>
              </a:cxn>
              <a:cxn ang="0">
                <a:pos x="734" y="220"/>
              </a:cxn>
              <a:cxn ang="0">
                <a:pos x="532" y="222"/>
              </a:cxn>
            </a:cxnLst>
            <a:rect l="0" t="0" r="r" b="b"/>
            <a:pathLst>
              <a:path w="936" h="696">
                <a:moveTo>
                  <a:pt x="532" y="222"/>
                </a:moveTo>
                <a:lnTo>
                  <a:pt x="519" y="220"/>
                </a:lnTo>
                <a:lnTo>
                  <a:pt x="507" y="216"/>
                </a:lnTo>
                <a:lnTo>
                  <a:pt x="496" y="210"/>
                </a:lnTo>
                <a:lnTo>
                  <a:pt x="487" y="201"/>
                </a:lnTo>
                <a:lnTo>
                  <a:pt x="479" y="190"/>
                </a:lnTo>
                <a:lnTo>
                  <a:pt x="474" y="179"/>
                </a:lnTo>
                <a:lnTo>
                  <a:pt x="472" y="165"/>
                </a:lnTo>
                <a:lnTo>
                  <a:pt x="472" y="94"/>
                </a:lnTo>
                <a:lnTo>
                  <a:pt x="231" y="0"/>
                </a:lnTo>
                <a:lnTo>
                  <a:pt x="0" y="91"/>
                </a:lnTo>
                <a:lnTo>
                  <a:pt x="1" y="435"/>
                </a:lnTo>
                <a:lnTo>
                  <a:pt x="1" y="468"/>
                </a:lnTo>
                <a:lnTo>
                  <a:pt x="2" y="498"/>
                </a:lnTo>
                <a:lnTo>
                  <a:pt x="5" y="527"/>
                </a:lnTo>
                <a:lnTo>
                  <a:pt x="11" y="553"/>
                </a:lnTo>
                <a:lnTo>
                  <a:pt x="18" y="577"/>
                </a:lnTo>
                <a:lnTo>
                  <a:pt x="28" y="599"/>
                </a:lnTo>
                <a:lnTo>
                  <a:pt x="39" y="619"/>
                </a:lnTo>
                <a:lnTo>
                  <a:pt x="52" y="637"/>
                </a:lnTo>
                <a:lnTo>
                  <a:pt x="66" y="652"/>
                </a:lnTo>
                <a:lnTo>
                  <a:pt x="82" y="665"/>
                </a:lnTo>
                <a:lnTo>
                  <a:pt x="100" y="676"/>
                </a:lnTo>
                <a:lnTo>
                  <a:pt x="120" y="685"/>
                </a:lnTo>
                <a:lnTo>
                  <a:pt x="142" y="691"/>
                </a:lnTo>
                <a:lnTo>
                  <a:pt x="165" y="694"/>
                </a:lnTo>
                <a:lnTo>
                  <a:pt x="935" y="695"/>
                </a:lnTo>
                <a:lnTo>
                  <a:pt x="935" y="221"/>
                </a:lnTo>
                <a:lnTo>
                  <a:pt x="734" y="220"/>
                </a:lnTo>
                <a:lnTo>
                  <a:pt x="532" y="222"/>
                </a:lnTo>
              </a:path>
            </a:pathLst>
          </a:custGeom>
          <a:solidFill>
            <a:srgbClr val="0066FF"/>
          </a:solidFill>
          <a:ln w="19050" cap="rnd" cmpd="sng">
            <a:solidFill>
              <a:schemeClr val="hlink"/>
            </a:solidFill>
            <a:prstDash val="solid"/>
            <a:round/>
            <a:headEnd/>
            <a:tailEnd/>
          </a:ln>
          <a:effectLst/>
        </p:spPr>
        <p:txBody>
          <a:bodyPr/>
          <a:lstStyle/>
          <a:p>
            <a:endParaRPr lang="zh-CN" altLang="en-US">
              <a:latin typeface="微软雅黑" pitchFamily="34" charset="-122"/>
              <a:ea typeface="微软雅黑" pitchFamily="34" charset="-122"/>
            </a:endParaRPr>
          </a:p>
        </p:txBody>
      </p:sp>
      <p:sp>
        <p:nvSpPr>
          <p:cNvPr id="892939" name="Freeform 11"/>
          <p:cNvSpPr>
            <a:spLocks/>
          </p:cNvSpPr>
          <p:nvPr/>
        </p:nvSpPr>
        <p:spPr bwMode="blackWhite">
          <a:xfrm>
            <a:off x="580829" y="2345781"/>
            <a:ext cx="1685925" cy="1601788"/>
          </a:xfrm>
          <a:custGeom>
            <a:avLst/>
            <a:gdLst/>
            <a:ahLst/>
            <a:cxnLst>
              <a:cxn ang="0">
                <a:pos x="466" y="525"/>
              </a:cxn>
              <a:cxn ang="0">
                <a:pos x="468" y="514"/>
              </a:cxn>
              <a:cxn ang="0">
                <a:pos x="473" y="502"/>
              </a:cxn>
              <a:cxn ang="0">
                <a:pos x="479" y="492"/>
              </a:cxn>
              <a:cxn ang="0">
                <a:pos x="489" y="484"/>
              </a:cxn>
              <a:cxn ang="0">
                <a:pos x="499" y="477"/>
              </a:cxn>
              <a:cxn ang="0">
                <a:pos x="511" y="474"/>
              </a:cxn>
              <a:cxn ang="0">
                <a:pos x="523" y="472"/>
              </a:cxn>
              <a:cxn ang="0">
                <a:pos x="592" y="471"/>
              </a:cxn>
              <a:cxn ang="0">
                <a:pos x="685" y="231"/>
              </a:cxn>
              <a:cxn ang="0">
                <a:pos x="601" y="1"/>
              </a:cxn>
              <a:cxn ang="0">
                <a:pos x="255" y="1"/>
              </a:cxn>
              <a:cxn ang="0">
                <a:pos x="223" y="0"/>
              </a:cxn>
              <a:cxn ang="0">
                <a:pos x="194" y="1"/>
              </a:cxn>
              <a:cxn ang="0">
                <a:pos x="166" y="4"/>
              </a:cxn>
              <a:cxn ang="0">
                <a:pos x="140" y="10"/>
              </a:cxn>
              <a:cxn ang="0">
                <a:pos x="116" y="18"/>
              </a:cxn>
              <a:cxn ang="0">
                <a:pos x="93" y="27"/>
              </a:cxn>
              <a:cxn ang="0">
                <a:pos x="75" y="38"/>
              </a:cxn>
              <a:cxn ang="0">
                <a:pos x="57" y="50"/>
              </a:cxn>
              <a:cxn ang="0">
                <a:pos x="42" y="64"/>
              </a:cxn>
              <a:cxn ang="0">
                <a:pos x="30" y="81"/>
              </a:cxn>
              <a:cxn ang="0">
                <a:pos x="19" y="99"/>
              </a:cxn>
              <a:cxn ang="0">
                <a:pos x="10" y="119"/>
              </a:cxn>
              <a:cxn ang="0">
                <a:pos x="4" y="141"/>
              </a:cxn>
              <a:cxn ang="0">
                <a:pos x="0" y="164"/>
              </a:cxn>
              <a:cxn ang="0">
                <a:pos x="0" y="666"/>
              </a:cxn>
              <a:cxn ang="0">
                <a:pos x="224" y="575"/>
              </a:cxn>
              <a:cxn ang="0">
                <a:pos x="466" y="672"/>
              </a:cxn>
              <a:cxn ang="0">
                <a:pos x="466" y="525"/>
              </a:cxn>
            </a:cxnLst>
            <a:rect l="0" t="0" r="r" b="b"/>
            <a:pathLst>
              <a:path w="686" h="673">
                <a:moveTo>
                  <a:pt x="466" y="525"/>
                </a:moveTo>
                <a:lnTo>
                  <a:pt x="468" y="514"/>
                </a:lnTo>
                <a:lnTo>
                  <a:pt x="473" y="502"/>
                </a:lnTo>
                <a:lnTo>
                  <a:pt x="479" y="492"/>
                </a:lnTo>
                <a:lnTo>
                  <a:pt x="489" y="484"/>
                </a:lnTo>
                <a:lnTo>
                  <a:pt x="499" y="477"/>
                </a:lnTo>
                <a:lnTo>
                  <a:pt x="511" y="474"/>
                </a:lnTo>
                <a:lnTo>
                  <a:pt x="523" y="472"/>
                </a:lnTo>
                <a:lnTo>
                  <a:pt x="592" y="471"/>
                </a:lnTo>
                <a:lnTo>
                  <a:pt x="685" y="231"/>
                </a:lnTo>
                <a:lnTo>
                  <a:pt x="601" y="1"/>
                </a:lnTo>
                <a:lnTo>
                  <a:pt x="255" y="1"/>
                </a:lnTo>
                <a:lnTo>
                  <a:pt x="223" y="0"/>
                </a:lnTo>
                <a:lnTo>
                  <a:pt x="194" y="1"/>
                </a:lnTo>
                <a:lnTo>
                  <a:pt x="166" y="4"/>
                </a:lnTo>
                <a:lnTo>
                  <a:pt x="140" y="10"/>
                </a:lnTo>
                <a:lnTo>
                  <a:pt x="116" y="18"/>
                </a:lnTo>
                <a:lnTo>
                  <a:pt x="93" y="27"/>
                </a:lnTo>
                <a:lnTo>
                  <a:pt x="75" y="38"/>
                </a:lnTo>
                <a:lnTo>
                  <a:pt x="57" y="50"/>
                </a:lnTo>
                <a:lnTo>
                  <a:pt x="42" y="64"/>
                </a:lnTo>
                <a:lnTo>
                  <a:pt x="30" y="81"/>
                </a:lnTo>
                <a:lnTo>
                  <a:pt x="19" y="99"/>
                </a:lnTo>
                <a:lnTo>
                  <a:pt x="10" y="119"/>
                </a:lnTo>
                <a:lnTo>
                  <a:pt x="4" y="141"/>
                </a:lnTo>
                <a:lnTo>
                  <a:pt x="0" y="164"/>
                </a:lnTo>
                <a:lnTo>
                  <a:pt x="0" y="666"/>
                </a:lnTo>
                <a:lnTo>
                  <a:pt x="224" y="575"/>
                </a:lnTo>
                <a:lnTo>
                  <a:pt x="466" y="672"/>
                </a:lnTo>
                <a:lnTo>
                  <a:pt x="466" y="525"/>
                </a:lnTo>
              </a:path>
            </a:pathLst>
          </a:custGeom>
          <a:solidFill>
            <a:srgbClr val="0066FF"/>
          </a:solidFill>
          <a:ln w="19050" cap="rnd" cmpd="sng">
            <a:solidFill>
              <a:schemeClr val="hlink"/>
            </a:solidFill>
            <a:prstDash val="solid"/>
            <a:round/>
            <a:headEnd type="none" w="med" len="med"/>
            <a:tailEnd type="none" w="med" len="med"/>
          </a:ln>
          <a:effectLst/>
        </p:spPr>
        <p:txBody>
          <a:bodyPr/>
          <a:lstStyle/>
          <a:p>
            <a:endParaRPr lang="zh-CN" altLang="en-US">
              <a:latin typeface="微软雅黑" pitchFamily="34" charset="-122"/>
              <a:ea typeface="微软雅黑" pitchFamily="34" charset="-122"/>
            </a:endParaRPr>
          </a:p>
        </p:txBody>
      </p:sp>
      <p:sp>
        <p:nvSpPr>
          <p:cNvPr id="892948" name="AutoShape 20"/>
          <p:cNvSpPr>
            <a:spLocks noChangeArrowheads="1"/>
          </p:cNvSpPr>
          <p:nvPr/>
        </p:nvSpPr>
        <p:spPr bwMode="auto">
          <a:xfrm>
            <a:off x="539555" y="1556792"/>
            <a:ext cx="7927975" cy="646986"/>
          </a:xfrm>
          <a:prstGeom prst="roundRect">
            <a:avLst>
              <a:gd name="adj" fmla="val 16667"/>
            </a:avLst>
          </a:prstGeom>
          <a:noFill/>
          <a:ln w="38100">
            <a:solidFill>
              <a:schemeClr val="hlink"/>
            </a:solidFill>
            <a:round/>
            <a:headEnd/>
            <a:tailEnd type="none" w="med" len="lg"/>
          </a:ln>
          <a:effectLst/>
        </p:spPr>
        <p:txBody>
          <a:bodyPr>
            <a:spAutoFit/>
          </a:bodyPr>
          <a:lstStyle/>
          <a:p>
            <a:r>
              <a:rPr lang="zh-CN" altLang="en-US" sz="3200" dirty="0">
                <a:latin typeface="微软雅黑" pitchFamily="34" charset="-122"/>
                <a:ea typeface="微软雅黑" pitchFamily="34" charset="-122"/>
              </a:rPr>
              <a:t>影响生产作业计划的因素</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92938"/>
                                        </p:tgtEl>
                                        <p:attrNameLst>
                                          <p:attrName>style.visibility</p:attrName>
                                        </p:attrNameLst>
                                      </p:cBhvr>
                                      <p:to>
                                        <p:strVal val="visible"/>
                                      </p:to>
                                    </p:set>
                                    <p:animEffect transition="in" filter="blinds(horizontal)">
                                      <p:cBhvr>
                                        <p:cTn id="7" dur="500"/>
                                        <p:tgtEl>
                                          <p:spTgt spid="89293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92939"/>
                                        </p:tgtEl>
                                        <p:attrNameLst>
                                          <p:attrName>style.visibility</p:attrName>
                                        </p:attrNameLst>
                                      </p:cBhvr>
                                      <p:to>
                                        <p:strVal val="visible"/>
                                      </p:to>
                                    </p:set>
                                    <p:animEffect transition="in" filter="blinds(horizontal)">
                                      <p:cBhvr>
                                        <p:cTn id="10" dur="500"/>
                                        <p:tgtEl>
                                          <p:spTgt spid="89293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92937"/>
                                        </p:tgtEl>
                                        <p:attrNameLst>
                                          <p:attrName>style.visibility</p:attrName>
                                        </p:attrNameLst>
                                      </p:cBhvr>
                                      <p:to>
                                        <p:strVal val="visible"/>
                                      </p:to>
                                    </p:set>
                                    <p:animEffect transition="in" filter="blinds(horizontal)">
                                      <p:cBhvr>
                                        <p:cTn id="15" dur="500"/>
                                        <p:tgtEl>
                                          <p:spTgt spid="89293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92933"/>
                                        </p:tgtEl>
                                        <p:attrNameLst>
                                          <p:attrName>style.visibility</p:attrName>
                                        </p:attrNameLst>
                                      </p:cBhvr>
                                      <p:to>
                                        <p:strVal val="visible"/>
                                      </p:to>
                                    </p:set>
                                    <p:animEffect transition="in" filter="blinds(horizontal)">
                                      <p:cBhvr>
                                        <p:cTn id="20" dur="500"/>
                                        <p:tgtEl>
                                          <p:spTgt spid="89293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892932"/>
                                        </p:tgtEl>
                                        <p:attrNameLst>
                                          <p:attrName>style.visibility</p:attrName>
                                        </p:attrNameLst>
                                      </p:cBhvr>
                                      <p:to>
                                        <p:strVal val="visible"/>
                                      </p:to>
                                    </p:set>
                                    <p:animEffect transition="in" filter="blinds(horizontal)">
                                      <p:cBhvr>
                                        <p:cTn id="23" dur="500"/>
                                        <p:tgtEl>
                                          <p:spTgt spid="89293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92934"/>
                                        </p:tgtEl>
                                        <p:attrNameLst>
                                          <p:attrName>style.visibility</p:attrName>
                                        </p:attrNameLst>
                                      </p:cBhvr>
                                      <p:to>
                                        <p:strVal val="visible"/>
                                      </p:to>
                                    </p:set>
                                    <p:animEffect transition="in" filter="blinds(horizontal)">
                                      <p:cBhvr>
                                        <p:cTn id="28" dur="500"/>
                                        <p:tgtEl>
                                          <p:spTgt spid="89293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892936"/>
                                        </p:tgtEl>
                                        <p:attrNameLst>
                                          <p:attrName>style.visibility</p:attrName>
                                        </p:attrNameLst>
                                      </p:cBhvr>
                                      <p:to>
                                        <p:strVal val="visible"/>
                                      </p:to>
                                    </p:set>
                                    <p:animEffect transition="in" filter="blinds(horizontal)">
                                      <p:cBhvr>
                                        <p:cTn id="31" dur="500"/>
                                        <p:tgtEl>
                                          <p:spTgt spid="89293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892935"/>
                                        </p:tgtEl>
                                        <p:attrNameLst>
                                          <p:attrName>style.visibility</p:attrName>
                                        </p:attrNameLst>
                                      </p:cBhvr>
                                      <p:to>
                                        <p:strVal val="visible"/>
                                      </p:to>
                                    </p:set>
                                    <p:animEffect transition="in" filter="blinds(horizontal)">
                                      <p:cBhvr>
                                        <p:cTn id="34" dur="500"/>
                                        <p:tgtEl>
                                          <p:spTgt spid="8929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2932" grpId="0" animBg="1"/>
      <p:bldP spid="892933" grpId="0" animBg="1"/>
      <p:bldP spid="892934" grpId="0" animBg="1"/>
      <p:bldP spid="892935" grpId="0" animBg="1"/>
      <p:bldP spid="892936" grpId="0" animBg="1"/>
      <p:bldP spid="892937" grpId="0" animBg="1"/>
      <p:bldP spid="892938" grpId="0" animBg="1"/>
      <p:bldP spid="892939"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271103" y="353472"/>
            <a:ext cx="6477000" cy="628651"/>
          </a:xfrm>
        </p:spPr>
        <p:txBody>
          <a:bodyPr>
            <a:noAutofit/>
          </a:bodyPr>
          <a:lstStyle/>
          <a:p>
            <a:pPr algn="ctr" eaLnBrk="1" hangingPunct="1"/>
            <a:r>
              <a:rPr lang="zh-CN" altLang="en-US" sz="3200" dirty="0">
                <a:solidFill>
                  <a:srgbClr val="FF0000"/>
                </a:solidFill>
              </a:rPr>
              <a:t>生产变更的处理方法</a:t>
            </a:r>
          </a:p>
        </p:txBody>
      </p:sp>
      <p:sp>
        <p:nvSpPr>
          <p:cNvPr id="17" name="灯片编号占位符 16"/>
          <p:cNvSpPr>
            <a:spLocks noGrp="1"/>
          </p:cNvSpPr>
          <p:nvPr>
            <p:ph type="sldNum" sz="quarter" idx="4"/>
          </p:nvPr>
        </p:nvSpPr>
        <p:spPr/>
        <p:txBody>
          <a:bodyPr/>
          <a:lstStyle/>
          <a:p>
            <a:fld id="{8BA16DCC-C50E-4AD5-94C9-747C0058B3E1}" type="slidenum">
              <a:rPr lang="zh-CN" altLang="en-US" smtClean="0"/>
              <a:pPr/>
              <a:t>122</a:t>
            </a:fld>
            <a:endParaRPr lang="zh-CN" altLang="en-US"/>
          </a:p>
        </p:txBody>
      </p:sp>
      <p:sp>
        <p:nvSpPr>
          <p:cNvPr id="710659" name="Rectangle 3"/>
          <p:cNvSpPr>
            <a:spLocks noChangeArrowheads="1"/>
          </p:cNvSpPr>
          <p:nvPr/>
        </p:nvSpPr>
        <p:spPr bwMode="auto">
          <a:xfrm>
            <a:off x="395539" y="1592187"/>
            <a:ext cx="597877" cy="4178300"/>
          </a:xfrm>
          <a:prstGeom prst="rect">
            <a:avLst/>
          </a:prstGeom>
          <a:solidFill>
            <a:srgbClr val="00FFFF"/>
          </a:solidFill>
          <a:ln w="1905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0000" tIns="46800" rIns="90000" bIns="46800" anchor="ctr"/>
          <a:lstStyle/>
          <a:p>
            <a:pPr marL="455602" indent="-455602">
              <a:lnSpc>
                <a:spcPct val="150000"/>
              </a:lnSpc>
              <a:defRPr/>
            </a:pPr>
            <a:r>
              <a:rPr lang="zh-CN" altLang="en-US" sz="2400" dirty="0">
                <a:latin typeface="微软雅黑" pitchFamily="34" charset="-122"/>
                <a:ea typeface="微软雅黑" pitchFamily="34" charset="-122"/>
              </a:rPr>
              <a:t>客</a:t>
            </a:r>
          </a:p>
          <a:p>
            <a:pPr marL="455602" indent="-455602">
              <a:lnSpc>
                <a:spcPct val="150000"/>
              </a:lnSpc>
              <a:defRPr/>
            </a:pPr>
            <a:r>
              <a:rPr lang="zh-CN" altLang="en-US" sz="2400" dirty="0">
                <a:latin typeface="微软雅黑" pitchFamily="34" charset="-122"/>
                <a:ea typeface="微软雅黑" pitchFamily="34" charset="-122"/>
              </a:rPr>
              <a:t>户</a:t>
            </a:r>
          </a:p>
          <a:p>
            <a:pPr marL="455602" indent="-455602">
              <a:lnSpc>
                <a:spcPct val="150000"/>
              </a:lnSpc>
              <a:defRPr/>
            </a:pPr>
            <a:r>
              <a:rPr lang="zh-CN" altLang="en-US" sz="2400" dirty="0">
                <a:latin typeface="微软雅黑" pitchFamily="34" charset="-122"/>
                <a:ea typeface="微软雅黑" pitchFamily="34" charset="-122"/>
              </a:rPr>
              <a:t>紧</a:t>
            </a:r>
          </a:p>
          <a:p>
            <a:pPr marL="455602" indent="-455602">
              <a:lnSpc>
                <a:spcPct val="150000"/>
              </a:lnSpc>
              <a:defRPr/>
            </a:pPr>
            <a:r>
              <a:rPr lang="zh-CN" altLang="en-US" sz="2400" dirty="0">
                <a:latin typeface="微软雅黑" pitchFamily="34" charset="-122"/>
                <a:ea typeface="微软雅黑" pitchFamily="34" charset="-122"/>
              </a:rPr>
              <a:t>急</a:t>
            </a:r>
          </a:p>
          <a:p>
            <a:pPr marL="455602" indent="-455602">
              <a:lnSpc>
                <a:spcPct val="150000"/>
              </a:lnSpc>
              <a:defRPr/>
            </a:pPr>
            <a:r>
              <a:rPr lang="zh-CN" altLang="en-US" sz="2400" dirty="0">
                <a:latin typeface="微软雅黑" pitchFamily="34" charset="-122"/>
                <a:ea typeface="微软雅黑" pitchFamily="34" charset="-122"/>
              </a:rPr>
              <a:t>需</a:t>
            </a:r>
          </a:p>
          <a:p>
            <a:pPr marL="455602" indent="-455602">
              <a:lnSpc>
                <a:spcPct val="150000"/>
              </a:lnSpc>
              <a:defRPr/>
            </a:pPr>
            <a:r>
              <a:rPr lang="zh-CN" altLang="en-US" sz="2400" dirty="0">
                <a:latin typeface="微软雅黑" pitchFamily="34" charset="-122"/>
                <a:ea typeface="微软雅黑" pitchFamily="34" charset="-122"/>
              </a:rPr>
              <a:t>求</a:t>
            </a:r>
          </a:p>
        </p:txBody>
      </p:sp>
      <p:sp>
        <p:nvSpPr>
          <p:cNvPr id="710660" name="Rectangle 4"/>
          <p:cNvSpPr>
            <a:spLocks noChangeArrowheads="1"/>
          </p:cNvSpPr>
          <p:nvPr/>
        </p:nvSpPr>
        <p:spPr bwMode="auto">
          <a:xfrm>
            <a:off x="1758346" y="1628701"/>
            <a:ext cx="599343" cy="4178300"/>
          </a:xfrm>
          <a:prstGeom prst="rect">
            <a:avLst/>
          </a:prstGeom>
          <a:solidFill>
            <a:srgbClr val="00FFFF"/>
          </a:solidFill>
          <a:ln w="1905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0000" tIns="46800" rIns="90000" bIns="46800" anchor="ctr"/>
          <a:lstStyle/>
          <a:p>
            <a:pPr marL="455602" indent="-455602">
              <a:lnSpc>
                <a:spcPct val="150000"/>
              </a:lnSpc>
              <a:defRPr/>
            </a:pPr>
            <a:r>
              <a:rPr lang="zh-CN" altLang="en-US" sz="2400" dirty="0">
                <a:latin typeface="微软雅黑" pitchFamily="34" charset="-122"/>
                <a:ea typeface="微软雅黑" pitchFamily="34" charset="-122"/>
              </a:rPr>
              <a:t>销</a:t>
            </a:r>
          </a:p>
          <a:p>
            <a:pPr marL="455602" indent="-455602">
              <a:lnSpc>
                <a:spcPct val="150000"/>
              </a:lnSpc>
              <a:defRPr/>
            </a:pPr>
            <a:r>
              <a:rPr lang="zh-CN" altLang="en-US" sz="2400" dirty="0">
                <a:latin typeface="微软雅黑" pitchFamily="34" charset="-122"/>
                <a:ea typeface="微软雅黑" pitchFamily="34" charset="-122"/>
              </a:rPr>
              <a:t>售</a:t>
            </a:r>
          </a:p>
          <a:p>
            <a:pPr marL="455602" indent="-455602">
              <a:lnSpc>
                <a:spcPct val="150000"/>
              </a:lnSpc>
              <a:defRPr/>
            </a:pPr>
            <a:r>
              <a:rPr lang="zh-CN" altLang="en-US" sz="2400" dirty="0">
                <a:latin typeface="微软雅黑" pitchFamily="34" charset="-122"/>
                <a:ea typeface="微软雅黑" pitchFamily="34" charset="-122"/>
              </a:rPr>
              <a:t>部</a:t>
            </a:r>
            <a:endParaRPr lang="en-US" altLang="zh-CN" sz="2400" dirty="0">
              <a:latin typeface="微软雅黑" pitchFamily="34" charset="-122"/>
              <a:ea typeface="微软雅黑" pitchFamily="34" charset="-122"/>
            </a:endParaRPr>
          </a:p>
          <a:p>
            <a:pPr marL="455602" indent="-455602">
              <a:lnSpc>
                <a:spcPct val="150000"/>
              </a:lnSpc>
              <a:defRPr/>
            </a:pPr>
            <a:r>
              <a:rPr lang="zh-CN" altLang="en-US" sz="2400" dirty="0">
                <a:latin typeface="微软雅黑" pitchFamily="34" charset="-122"/>
                <a:ea typeface="微软雅黑" pitchFamily="34" charset="-122"/>
              </a:rPr>
              <a:t>紧</a:t>
            </a:r>
            <a:endParaRPr lang="en-US" altLang="zh-CN" sz="2400" dirty="0">
              <a:latin typeface="微软雅黑" pitchFamily="34" charset="-122"/>
              <a:ea typeface="微软雅黑" pitchFamily="34" charset="-122"/>
            </a:endParaRPr>
          </a:p>
          <a:p>
            <a:pPr marL="455602" indent="-455602">
              <a:lnSpc>
                <a:spcPct val="150000"/>
              </a:lnSpc>
              <a:defRPr/>
            </a:pPr>
            <a:r>
              <a:rPr lang="zh-CN" altLang="en-US" sz="2400" dirty="0">
                <a:latin typeface="微软雅黑" pitchFamily="34" charset="-122"/>
                <a:ea typeface="微软雅黑" pitchFamily="34" charset="-122"/>
              </a:rPr>
              <a:t>急</a:t>
            </a:r>
            <a:endParaRPr lang="en-US" altLang="zh-CN" sz="2400" dirty="0">
              <a:latin typeface="微软雅黑" pitchFamily="34" charset="-122"/>
              <a:ea typeface="微软雅黑" pitchFamily="34" charset="-122"/>
            </a:endParaRPr>
          </a:p>
          <a:p>
            <a:pPr marL="455602" indent="-455602">
              <a:lnSpc>
                <a:spcPct val="150000"/>
              </a:lnSpc>
              <a:defRPr/>
            </a:pPr>
            <a:r>
              <a:rPr lang="zh-CN" altLang="en-US" sz="2400" dirty="0">
                <a:latin typeface="微软雅黑" pitchFamily="34" charset="-122"/>
                <a:ea typeface="微软雅黑" pitchFamily="34" charset="-122"/>
              </a:rPr>
              <a:t>订</a:t>
            </a:r>
            <a:endParaRPr lang="en-US" altLang="zh-CN" sz="2400" dirty="0">
              <a:latin typeface="微软雅黑" pitchFamily="34" charset="-122"/>
              <a:ea typeface="微软雅黑" pitchFamily="34" charset="-122"/>
            </a:endParaRPr>
          </a:p>
          <a:p>
            <a:pPr marL="455602" indent="-455602">
              <a:lnSpc>
                <a:spcPct val="150000"/>
              </a:lnSpc>
              <a:defRPr/>
            </a:pPr>
            <a:r>
              <a:rPr lang="zh-CN" altLang="en-US" sz="2400" dirty="0">
                <a:latin typeface="微软雅黑" pitchFamily="34" charset="-122"/>
                <a:ea typeface="微软雅黑" pitchFamily="34" charset="-122"/>
              </a:rPr>
              <a:t>单</a:t>
            </a:r>
          </a:p>
        </p:txBody>
      </p:sp>
      <p:sp>
        <p:nvSpPr>
          <p:cNvPr id="710661" name="Rectangle 5"/>
          <p:cNvSpPr>
            <a:spLocks noChangeArrowheads="1"/>
          </p:cNvSpPr>
          <p:nvPr/>
        </p:nvSpPr>
        <p:spPr bwMode="auto">
          <a:xfrm>
            <a:off x="3154857" y="1628701"/>
            <a:ext cx="597877" cy="4178300"/>
          </a:xfrm>
          <a:prstGeom prst="rect">
            <a:avLst/>
          </a:prstGeom>
          <a:solidFill>
            <a:srgbClr val="00FFFF"/>
          </a:solidFill>
          <a:ln w="1905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0000" tIns="46800" rIns="90000" bIns="46800" anchor="ctr"/>
          <a:lstStyle/>
          <a:p>
            <a:pPr marL="455602" indent="-455602">
              <a:lnSpc>
                <a:spcPct val="150000"/>
              </a:lnSpc>
              <a:defRPr/>
            </a:pPr>
            <a:r>
              <a:rPr lang="zh-CN" altLang="en-US" sz="2400" dirty="0">
                <a:latin typeface="微软雅黑" pitchFamily="34" charset="-122"/>
                <a:ea typeface="微软雅黑" pitchFamily="34" charset="-122"/>
              </a:rPr>
              <a:t>生</a:t>
            </a:r>
            <a:endParaRPr lang="en-US" altLang="zh-CN" sz="2400" dirty="0">
              <a:latin typeface="微软雅黑" pitchFamily="34" charset="-122"/>
              <a:ea typeface="微软雅黑" pitchFamily="34" charset="-122"/>
            </a:endParaRPr>
          </a:p>
          <a:p>
            <a:pPr marL="455602" indent="-455602">
              <a:lnSpc>
                <a:spcPct val="150000"/>
              </a:lnSpc>
              <a:defRPr/>
            </a:pPr>
            <a:r>
              <a:rPr lang="zh-CN" altLang="en-US" sz="2400" dirty="0">
                <a:latin typeface="微软雅黑" pitchFamily="34" charset="-122"/>
                <a:ea typeface="微软雅黑" pitchFamily="34" charset="-122"/>
              </a:rPr>
              <a:t>产</a:t>
            </a:r>
            <a:endParaRPr lang="en-US" altLang="zh-CN" sz="2400" dirty="0">
              <a:latin typeface="微软雅黑" pitchFamily="34" charset="-122"/>
              <a:ea typeface="微软雅黑" pitchFamily="34" charset="-122"/>
            </a:endParaRPr>
          </a:p>
          <a:p>
            <a:pPr marL="455602" indent="-455602">
              <a:lnSpc>
                <a:spcPct val="150000"/>
              </a:lnSpc>
              <a:defRPr/>
            </a:pPr>
            <a:r>
              <a:rPr lang="zh-CN" altLang="en-US" sz="2400" dirty="0">
                <a:latin typeface="微软雅黑" pitchFamily="34" charset="-122"/>
                <a:ea typeface="微软雅黑" pitchFamily="34" charset="-122"/>
              </a:rPr>
              <a:t>插</a:t>
            </a:r>
            <a:endParaRPr lang="en-US" altLang="zh-CN" sz="2400" dirty="0">
              <a:latin typeface="微软雅黑" pitchFamily="34" charset="-122"/>
              <a:ea typeface="微软雅黑" pitchFamily="34" charset="-122"/>
            </a:endParaRPr>
          </a:p>
          <a:p>
            <a:pPr marL="455602" indent="-455602">
              <a:lnSpc>
                <a:spcPct val="150000"/>
              </a:lnSpc>
              <a:defRPr/>
            </a:pPr>
            <a:r>
              <a:rPr lang="zh-CN" altLang="en-US" sz="2400" dirty="0">
                <a:latin typeface="微软雅黑" pitchFamily="34" charset="-122"/>
                <a:ea typeface="微软雅黑" pitchFamily="34" charset="-122"/>
              </a:rPr>
              <a:t>单</a:t>
            </a:r>
            <a:endParaRPr lang="en-US" altLang="zh-CN" sz="2400" dirty="0">
              <a:latin typeface="微软雅黑" pitchFamily="34" charset="-122"/>
              <a:ea typeface="微软雅黑" pitchFamily="34" charset="-122"/>
            </a:endParaRPr>
          </a:p>
          <a:p>
            <a:pPr marL="455602" indent="-455602">
              <a:lnSpc>
                <a:spcPct val="150000"/>
              </a:lnSpc>
              <a:defRPr/>
            </a:pPr>
            <a:r>
              <a:rPr lang="zh-CN" altLang="en-US" sz="2400" dirty="0">
                <a:latin typeface="微软雅黑" pitchFamily="34" charset="-122"/>
                <a:ea typeface="微软雅黑" pitchFamily="34" charset="-122"/>
              </a:rPr>
              <a:t>计</a:t>
            </a:r>
            <a:endParaRPr lang="en-US" altLang="zh-CN" sz="2400" dirty="0">
              <a:latin typeface="微软雅黑" pitchFamily="34" charset="-122"/>
              <a:ea typeface="微软雅黑" pitchFamily="34" charset="-122"/>
            </a:endParaRPr>
          </a:p>
          <a:p>
            <a:pPr marL="455602" indent="-455602">
              <a:lnSpc>
                <a:spcPct val="150000"/>
              </a:lnSpc>
              <a:defRPr/>
            </a:pPr>
            <a:r>
              <a:rPr lang="zh-CN" altLang="en-US" sz="2400" dirty="0">
                <a:latin typeface="微软雅黑" pitchFamily="34" charset="-122"/>
                <a:ea typeface="微软雅黑" pitchFamily="34" charset="-122"/>
              </a:rPr>
              <a:t>划</a:t>
            </a:r>
          </a:p>
        </p:txBody>
      </p:sp>
      <p:sp>
        <p:nvSpPr>
          <p:cNvPr id="710662" name="Rectangle 6"/>
          <p:cNvSpPr>
            <a:spLocks noChangeArrowheads="1"/>
          </p:cNvSpPr>
          <p:nvPr/>
        </p:nvSpPr>
        <p:spPr bwMode="auto">
          <a:xfrm>
            <a:off x="4854667" y="1556794"/>
            <a:ext cx="3781191" cy="1042987"/>
          </a:xfrm>
          <a:prstGeom prst="rect">
            <a:avLst/>
          </a:prstGeom>
          <a:solidFill>
            <a:srgbClr val="00FFFF"/>
          </a:solidFill>
          <a:ln w="19050"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0000" tIns="46800" rIns="90000" bIns="46800" anchor="ctr"/>
          <a:lstStyle/>
          <a:p>
            <a:pPr marL="455602" indent="-455602">
              <a:lnSpc>
                <a:spcPct val="150000"/>
              </a:lnSpc>
              <a:defRPr/>
            </a:pPr>
            <a:r>
              <a:rPr lang="en-US" altLang="zh-CN" sz="2000" dirty="0" smtClean="0">
                <a:latin typeface="微软雅黑" pitchFamily="34" charset="-122"/>
                <a:ea typeface="微软雅黑" pitchFamily="34" charset="-122"/>
              </a:rPr>
              <a:t> </a:t>
            </a:r>
            <a:endParaRPr lang="zh-CN" altLang="en-US" sz="2000" dirty="0">
              <a:latin typeface="微软雅黑" pitchFamily="34" charset="-122"/>
              <a:ea typeface="微软雅黑" pitchFamily="34" charset="-122"/>
            </a:endParaRPr>
          </a:p>
        </p:txBody>
      </p:sp>
      <p:sp>
        <p:nvSpPr>
          <p:cNvPr id="710663" name="Rectangle 7"/>
          <p:cNvSpPr>
            <a:spLocks noChangeArrowheads="1"/>
          </p:cNvSpPr>
          <p:nvPr/>
        </p:nvSpPr>
        <p:spPr bwMode="auto">
          <a:xfrm>
            <a:off x="4858834" y="2996658"/>
            <a:ext cx="3777025" cy="1439863"/>
          </a:xfrm>
          <a:prstGeom prst="rect">
            <a:avLst/>
          </a:prstGeom>
          <a:solidFill>
            <a:srgbClr val="00FFFF"/>
          </a:solidFill>
          <a:ln w="19050"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0000" tIns="46800" rIns="90000" bIns="46800" anchor="ctr"/>
          <a:lstStyle/>
          <a:p>
            <a:pPr marL="455602" indent="-455602">
              <a:lnSpc>
                <a:spcPct val="150000"/>
              </a:lnSpc>
              <a:defRPr/>
            </a:pPr>
            <a:r>
              <a:rPr lang="en-US" altLang="zh-CN" sz="2000" dirty="0" smtClean="0">
                <a:latin typeface="微软雅黑" pitchFamily="34" charset="-122"/>
                <a:ea typeface="微软雅黑" pitchFamily="34" charset="-122"/>
              </a:rPr>
              <a:t> </a:t>
            </a:r>
            <a:endParaRPr lang="zh-CN" altLang="en-US" sz="2000" dirty="0">
              <a:latin typeface="微软雅黑" pitchFamily="34" charset="-122"/>
              <a:ea typeface="微软雅黑" pitchFamily="34" charset="-122"/>
            </a:endParaRPr>
          </a:p>
        </p:txBody>
      </p:sp>
      <p:sp>
        <p:nvSpPr>
          <p:cNvPr id="710664" name="Rectangle 8"/>
          <p:cNvSpPr>
            <a:spLocks noChangeArrowheads="1"/>
          </p:cNvSpPr>
          <p:nvPr/>
        </p:nvSpPr>
        <p:spPr bwMode="auto">
          <a:xfrm>
            <a:off x="4858834" y="4796884"/>
            <a:ext cx="3777025" cy="1008063"/>
          </a:xfrm>
          <a:prstGeom prst="rect">
            <a:avLst/>
          </a:prstGeom>
          <a:solidFill>
            <a:srgbClr val="00FFFF"/>
          </a:solidFill>
          <a:ln w="19050"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0000" tIns="46800" rIns="90000" bIns="46800" anchor="ctr"/>
          <a:lstStyle/>
          <a:p>
            <a:pPr marL="455602" indent="-455602">
              <a:lnSpc>
                <a:spcPct val="150000"/>
              </a:lnSpc>
              <a:defRPr/>
            </a:pPr>
            <a:r>
              <a:rPr lang="zh-CN" altLang="en-US" sz="2000" dirty="0" smtClean="0">
                <a:latin typeface="微软雅黑" pitchFamily="34" charset="-122"/>
                <a:ea typeface="微软雅黑" pitchFamily="34" charset="-122"/>
              </a:rPr>
              <a:t> </a:t>
            </a:r>
            <a:endParaRPr lang="zh-CN" altLang="en-US" sz="2000" dirty="0">
              <a:latin typeface="微软雅黑" pitchFamily="34" charset="-122"/>
              <a:ea typeface="微软雅黑" pitchFamily="34" charset="-122"/>
            </a:endParaRPr>
          </a:p>
        </p:txBody>
      </p:sp>
      <p:sp>
        <p:nvSpPr>
          <p:cNvPr id="710665" name="Line 9"/>
          <p:cNvSpPr>
            <a:spLocks noChangeShapeType="1"/>
          </p:cNvSpPr>
          <p:nvPr/>
        </p:nvSpPr>
        <p:spPr bwMode="auto">
          <a:xfrm>
            <a:off x="1093062" y="3536403"/>
            <a:ext cx="531935" cy="0"/>
          </a:xfrm>
          <a:prstGeom prst="line">
            <a:avLst/>
          </a:prstGeom>
          <a:noFill/>
          <a:ln w="25400">
            <a:solidFill>
              <a:schemeClr val="tx1"/>
            </a:solidFill>
            <a:round/>
            <a:headEnd/>
            <a:tailEnd type="stealth" w="lg" len="lg"/>
          </a:ln>
          <a:effectLst>
            <a:outerShdw dist="20000" dir="5400000" algn="ctr" rotWithShape="0">
              <a:srgbClr val="000000">
                <a:alpha val="34000"/>
              </a:srgbClr>
            </a:outerShdw>
          </a:effectLst>
        </p:spPr>
        <p:txBody>
          <a:bodyPr wrap="none" lIns="90000" tIns="46800" rIns="90000" bIns="46800" anchor="ctr"/>
          <a:lstStyle/>
          <a:p>
            <a:pPr>
              <a:lnSpc>
                <a:spcPct val="150000"/>
              </a:lnSpc>
              <a:defRPr/>
            </a:pPr>
            <a:endParaRPr lang="zh-CN" altLang="en-US">
              <a:latin typeface="微软雅黑" pitchFamily="34" charset="-122"/>
              <a:ea typeface="微软雅黑" pitchFamily="34" charset="-122"/>
            </a:endParaRPr>
          </a:p>
        </p:txBody>
      </p:sp>
      <p:sp>
        <p:nvSpPr>
          <p:cNvPr id="710666" name="Line 10"/>
          <p:cNvSpPr>
            <a:spLocks noChangeShapeType="1"/>
          </p:cNvSpPr>
          <p:nvPr/>
        </p:nvSpPr>
        <p:spPr bwMode="auto">
          <a:xfrm>
            <a:off x="2489575" y="3536403"/>
            <a:ext cx="531935" cy="0"/>
          </a:xfrm>
          <a:prstGeom prst="line">
            <a:avLst/>
          </a:prstGeom>
          <a:noFill/>
          <a:ln w="25400">
            <a:solidFill>
              <a:schemeClr val="tx1"/>
            </a:solidFill>
            <a:round/>
            <a:headEnd/>
            <a:tailEnd type="stealth" w="lg" len="lg"/>
          </a:ln>
          <a:effectLst>
            <a:outerShdw dist="20000" dir="5400000" algn="ctr" rotWithShape="0">
              <a:srgbClr val="000000">
                <a:alpha val="34000"/>
              </a:srgbClr>
            </a:outerShdw>
          </a:effectLst>
        </p:spPr>
        <p:txBody>
          <a:bodyPr wrap="none" lIns="90000" tIns="46800" rIns="90000" bIns="46800" anchor="ctr"/>
          <a:lstStyle/>
          <a:p>
            <a:pPr>
              <a:lnSpc>
                <a:spcPct val="150000"/>
              </a:lnSpc>
              <a:defRPr/>
            </a:pPr>
            <a:endParaRPr lang="zh-CN" altLang="en-US">
              <a:latin typeface="微软雅黑" pitchFamily="34" charset="-122"/>
              <a:ea typeface="微软雅黑" pitchFamily="34" charset="-122"/>
            </a:endParaRPr>
          </a:p>
        </p:txBody>
      </p:sp>
      <p:sp>
        <p:nvSpPr>
          <p:cNvPr id="710667" name="Line 11"/>
          <p:cNvSpPr>
            <a:spLocks noChangeShapeType="1"/>
          </p:cNvSpPr>
          <p:nvPr/>
        </p:nvSpPr>
        <p:spPr bwMode="auto">
          <a:xfrm>
            <a:off x="3752735" y="3499891"/>
            <a:ext cx="464527" cy="0"/>
          </a:xfrm>
          <a:prstGeom prst="line">
            <a:avLst/>
          </a:prstGeom>
          <a:noFill/>
          <a:ln w="25400">
            <a:solidFill>
              <a:schemeClr val="tx1"/>
            </a:solidFill>
            <a:round/>
            <a:headEnd/>
            <a:tailEnd/>
          </a:ln>
          <a:effectLst>
            <a:outerShdw dist="20000" dir="5400000" algn="ctr" rotWithShape="0">
              <a:srgbClr val="000000">
                <a:alpha val="34000"/>
              </a:srgbClr>
            </a:outerShdw>
          </a:effectLst>
        </p:spPr>
        <p:txBody>
          <a:bodyPr wrap="none" lIns="90000" tIns="46800" rIns="90000" bIns="46800" anchor="ctr"/>
          <a:lstStyle/>
          <a:p>
            <a:pPr>
              <a:lnSpc>
                <a:spcPct val="150000"/>
              </a:lnSpc>
              <a:defRPr/>
            </a:pPr>
            <a:endParaRPr lang="zh-CN" altLang="en-US">
              <a:latin typeface="微软雅黑" pitchFamily="34" charset="-122"/>
              <a:ea typeface="微软雅黑" pitchFamily="34" charset="-122"/>
            </a:endParaRPr>
          </a:p>
        </p:txBody>
      </p:sp>
      <p:sp>
        <p:nvSpPr>
          <p:cNvPr id="710668" name="Line 12"/>
          <p:cNvSpPr>
            <a:spLocks noChangeShapeType="1"/>
          </p:cNvSpPr>
          <p:nvPr/>
        </p:nvSpPr>
        <p:spPr bwMode="auto">
          <a:xfrm flipV="1">
            <a:off x="4217259" y="2023523"/>
            <a:ext cx="0" cy="1476375"/>
          </a:xfrm>
          <a:prstGeom prst="line">
            <a:avLst/>
          </a:prstGeom>
          <a:noFill/>
          <a:ln w="25400">
            <a:solidFill>
              <a:schemeClr val="tx1"/>
            </a:solidFill>
            <a:round/>
            <a:headEnd/>
            <a:tailEnd/>
          </a:ln>
          <a:effectLst>
            <a:outerShdw dist="20000" dir="5400000" algn="ctr" rotWithShape="0">
              <a:srgbClr val="000000">
                <a:alpha val="34000"/>
              </a:srgbClr>
            </a:outerShdw>
          </a:effectLst>
        </p:spPr>
        <p:txBody>
          <a:bodyPr wrap="none" lIns="90000" tIns="46800" rIns="90000" bIns="46800" anchor="ctr"/>
          <a:lstStyle/>
          <a:p>
            <a:pPr>
              <a:lnSpc>
                <a:spcPct val="150000"/>
              </a:lnSpc>
              <a:defRPr/>
            </a:pPr>
            <a:endParaRPr lang="zh-CN" altLang="en-US">
              <a:latin typeface="微软雅黑" pitchFamily="34" charset="-122"/>
              <a:ea typeface="微软雅黑" pitchFamily="34" charset="-122"/>
            </a:endParaRPr>
          </a:p>
        </p:txBody>
      </p:sp>
      <p:sp>
        <p:nvSpPr>
          <p:cNvPr id="710673" name="Line 17"/>
          <p:cNvSpPr>
            <a:spLocks noChangeShapeType="1"/>
          </p:cNvSpPr>
          <p:nvPr/>
        </p:nvSpPr>
        <p:spPr bwMode="auto">
          <a:xfrm>
            <a:off x="4217259" y="3536410"/>
            <a:ext cx="0" cy="1800225"/>
          </a:xfrm>
          <a:prstGeom prst="line">
            <a:avLst/>
          </a:prstGeom>
          <a:noFill/>
          <a:ln w="25400">
            <a:solidFill>
              <a:schemeClr val="tx1"/>
            </a:solidFill>
            <a:round/>
            <a:headEnd/>
            <a:tailEnd/>
          </a:ln>
          <a:effectLst>
            <a:outerShdw dist="20000" dir="5400000" algn="ctr" rotWithShape="0">
              <a:srgbClr val="000000">
                <a:alpha val="34000"/>
              </a:srgbClr>
            </a:outerShdw>
          </a:effectLst>
        </p:spPr>
        <p:txBody>
          <a:bodyPr wrap="none" lIns="90000" tIns="46800" rIns="90000" bIns="46800" anchor="ctr"/>
          <a:lstStyle/>
          <a:p>
            <a:pPr>
              <a:lnSpc>
                <a:spcPct val="150000"/>
              </a:lnSpc>
              <a:defRPr/>
            </a:pPr>
            <a:endParaRPr lang="zh-CN" altLang="en-US">
              <a:latin typeface="微软雅黑" pitchFamily="34" charset="-122"/>
              <a:ea typeface="微软雅黑" pitchFamily="34" charset="-122"/>
            </a:endParaRPr>
          </a:p>
        </p:txBody>
      </p:sp>
      <p:cxnSp>
        <p:nvCxnSpPr>
          <p:cNvPr id="20" name="直接箭头连接符 19"/>
          <p:cNvCxnSpPr>
            <a:stCxn id="710668" idx="1"/>
          </p:cNvCxnSpPr>
          <p:nvPr/>
        </p:nvCxnSpPr>
        <p:spPr>
          <a:xfrm rot="16200000" flipH="1">
            <a:off x="4508814" y="1731965"/>
            <a:ext cx="1587" cy="5846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710668" idx="0"/>
          </p:cNvCxnSpPr>
          <p:nvPr/>
        </p:nvCxnSpPr>
        <p:spPr>
          <a:xfrm rot="5400000" flipH="1" flipV="1">
            <a:off x="4505634" y="3203579"/>
            <a:ext cx="7939" cy="5846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710673" idx="1"/>
          </p:cNvCxnSpPr>
          <p:nvPr/>
        </p:nvCxnSpPr>
        <p:spPr>
          <a:xfrm rot="5400000" flipH="1" flipV="1">
            <a:off x="4498497" y="5033172"/>
            <a:ext cx="22225" cy="5846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0659"/>
                                        </p:tgtEl>
                                        <p:attrNameLst>
                                          <p:attrName>style.visibility</p:attrName>
                                        </p:attrNameLst>
                                      </p:cBhvr>
                                      <p:to>
                                        <p:strVal val="visible"/>
                                      </p:to>
                                    </p:set>
                                    <p:animEffect transition="in" filter="wipe(left)">
                                      <p:cBhvr>
                                        <p:cTn id="7" dur="500"/>
                                        <p:tgtEl>
                                          <p:spTgt spid="7106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0665"/>
                                        </p:tgtEl>
                                        <p:attrNameLst>
                                          <p:attrName>style.visibility</p:attrName>
                                        </p:attrNameLst>
                                      </p:cBhvr>
                                      <p:to>
                                        <p:strVal val="visible"/>
                                      </p:to>
                                    </p:set>
                                    <p:animEffect transition="in" filter="wipe(left)">
                                      <p:cBhvr>
                                        <p:cTn id="12" dur="500"/>
                                        <p:tgtEl>
                                          <p:spTgt spid="71066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10660"/>
                                        </p:tgtEl>
                                        <p:attrNameLst>
                                          <p:attrName>style.visibility</p:attrName>
                                        </p:attrNameLst>
                                      </p:cBhvr>
                                      <p:to>
                                        <p:strVal val="visible"/>
                                      </p:to>
                                    </p:set>
                                    <p:animEffect transition="in" filter="wipe(left)">
                                      <p:cBhvr>
                                        <p:cTn id="15" dur="500"/>
                                        <p:tgtEl>
                                          <p:spTgt spid="71066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10666"/>
                                        </p:tgtEl>
                                        <p:attrNameLst>
                                          <p:attrName>style.visibility</p:attrName>
                                        </p:attrNameLst>
                                      </p:cBhvr>
                                      <p:to>
                                        <p:strVal val="visible"/>
                                      </p:to>
                                    </p:set>
                                    <p:animEffect transition="in" filter="wipe(left)">
                                      <p:cBhvr>
                                        <p:cTn id="20" dur="500"/>
                                        <p:tgtEl>
                                          <p:spTgt spid="71066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10661"/>
                                        </p:tgtEl>
                                        <p:attrNameLst>
                                          <p:attrName>style.visibility</p:attrName>
                                        </p:attrNameLst>
                                      </p:cBhvr>
                                      <p:to>
                                        <p:strVal val="visible"/>
                                      </p:to>
                                    </p:set>
                                    <p:animEffect transition="in" filter="wipe(left)">
                                      <p:cBhvr>
                                        <p:cTn id="23" dur="500"/>
                                        <p:tgtEl>
                                          <p:spTgt spid="71066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10668"/>
                                        </p:tgtEl>
                                        <p:attrNameLst>
                                          <p:attrName>style.visibility</p:attrName>
                                        </p:attrNameLst>
                                      </p:cBhvr>
                                      <p:to>
                                        <p:strVal val="visible"/>
                                      </p:to>
                                    </p:set>
                                    <p:animEffect transition="in" filter="wipe(left)">
                                      <p:cBhvr>
                                        <p:cTn id="28" dur="500"/>
                                        <p:tgtEl>
                                          <p:spTgt spid="710668"/>
                                        </p:tgtEl>
                                      </p:cBhvr>
                                    </p:animEffect>
                                  </p:childTnLst>
                                </p:cTn>
                              </p:par>
                              <p:par>
                                <p:cTn id="29" presetID="2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10662"/>
                                        </p:tgtEl>
                                        <p:attrNameLst>
                                          <p:attrName>style.visibility</p:attrName>
                                        </p:attrNameLst>
                                      </p:cBhvr>
                                      <p:to>
                                        <p:strVal val="visible"/>
                                      </p:to>
                                    </p:set>
                                    <p:animEffect transition="in" filter="wipe(left)">
                                      <p:cBhvr>
                                        <p:cTn id="34" dur="500"/>
                                        <p:tgtEl>
                                          <p:spTgt spid="71066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10667"/>
                                        </p:tgtEl>
                                        <p:attrNameLst>
                                          <p:attrName>style.visibility</p:attrName>
                                        </p:attrNameLst>
                                      </p:cBhvr>
                                      <p:to>
                                        <p:strVal val="visible"/>
                                      </p:to>
                                    </p:set>
                                    <p:animEffect transition="in" filter="wipe(left)">
                                      <p:cBhvr>
                                        <p:cTn id="39" dur="500"/>
                                        <p:tgtEl>
                                          <p:spTgt spid="710667"/>
                                        </p:tgtEl>
                                      </p:cBhvr>
                                    </p:animEffect>
                                  </p:childTnLst>
                                </p:cTn>
                              </p:par>
                              <p:par>
                                <p:cTn id="40" presetID="22" presetClass="entr" presetSubtype="8"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710663"/>
                                        </p:tgtEl>
                                        <p:attrNameLst>
                                          <p:attrName>style.visibility</p:attrName>
                                        </p:attrNameLst>
                                      </p:cBhvr>
                                      <p:to>
                                        <p:strVal val="visible"/>
                                      </p:to>
                                    </p:set>
                                    <p:animEffect transition="in" filter="wipe(left)">
                                      <p:cBhvr>
                                        <p:cTn id="45" dur="500"/>
                                        <p:tgtEl>
                                          <p:spTgt spid="71066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10673"/>
                                        </p:tgtEl>
                                        <p:attrNameLst>
                                          <p:attrName>style.visibility</p:attrName>
                                        </p:attrNameLst>
                                      </p:cBhvr>
                                      <p:to>
                                        <p:strVal val="visible"/>
                                      </p:to>
                                    </p:set>
                                    <p:animEffect transition="in" filter="wipe(left)">
                                      <p:cBhvr>
                                        <p:cTn id="50" dur="500"/>
                                        <p:tgtEl>
                                          <p:spTgt spid="710673"/>
                                        </p:tgtEl>
                                      </p:cBhvr>
                                    </p:animEffect>
                                  </p:childTnLst>
                                </p:cTn>
                              </p:par>
                              <p:par>
                                <p:cTn id="51" presetID="22" presetClass="entr" presetSubtype="8"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10664"/>
                                        </p:tgtEl>
                                        <p:attrNameLst>
                                          <p:attrName>style.visibility</p:attrName>
                                        </p:attrNameLst>
                                      </p:cBhvr>
                                      <p:to>
                                        <p:strVal val="visible"/>
                                      </p:to>
                                    </p:set>
                                    <p:animEffect transition="in" filter="wipe(left)">
                                      <p:cBhvr>
                                        <p:cTn id="56" dur="500"/>
                                        <p:tgtEl>
                                          <p:spTgt spid="710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659" grpId="0" animBg="1"/>
      <p:bldP spid="710660" grpId="0" animBg="1"/>
      <p:bldP spid="710661" grpId="0" animBg="1"/>
      <p:bldP spid="710662" grpId="0" animBg="1"/>
      <p:bldP spid="710663" grpId="0" animBg="1"/>
      <p:bldP spid="710664" grpId="0" animBg="1"/>
      <p:bldP spid="710665" grpId="0" animBg="1"/>
      <p:bldP spid="710666" grpId="0" animBg="1"/>
      <p:bldP spid="710667" grpId="0" animBg="1"/>
      <p:bldP spid="710668" grpId="0" animBg="1"/>
      <p:bldP spid="710673"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2"/>
          <p:cNvSpPr txBox="1">
            <a:spLocks noChangeArrowheads="1"/>
          </p:cNvSpPr>
          <p:nvPr/>
        </p:nvSpPr>
        <p:spPr bwMode="auto">
          <a:xfrm>
            <a:off x="1274887" y="400196"/>
            <a:ext cx="6676292" cy="584775"/>
          </a:xfrm>
          <a:prstGeom prst="rect">
            <a:avLst/>
          </a:prstGeom>
          <a:noFill/>
          <a:ln w="9525">
            <a:noFill/>
            <a:miter lim="800000"/>
            <a:headEnd/>
            <a:tailEnd/>
          </a:ln>
        </p:spPr>
        <p:txBody>
          <a:bodyPr>
            <a:spAutoFit/>
          </a:bodyPr>
          <a:lstStyle/>
          <a:p>
            <a:pPr algn="ctr">
              <a:spcBef>
                <a:spcPct val="0"/>
              </a:spcBef>
              <a:buSzTx/>
              <a:buFontTx/>
              <a:buNone/>
            </a:pPr>
            <a:r>
              <a:rPr lang="zh-CN" altLang="en-US" sz="3200" b="1" dirty="0">
                <a:solidFill>
                  <a:srgbClr val="FF0000"/>
                </a:solidFill>
                <a:latin typeface="微软雅黑" pitchFamily="34" charset="-122"/>
                <a:ea typeface="微软雅黑" pitchFamily="34" charset="-122"/>
                <a:sym typeface="宋体" pitchFamily="2" charset="-122"/>
              </a:rPr>
              <a:t>生产的保障和预防</a:t>
            </a:r>
          </a:p>
        </p:txBody>
      </p:sp>
      <p:sp>
        <p:nvSpPr>
          <p:cNvPr id="7" name="矩形 6"/>
          <p:cNvSpPr/>
          <p:nvPr/>
        </p:nvSpPr>
        <p:spPr>
          <a:xfrm>
            <a:off x="611563" y="3210270"/>
            <a:ext cx="1697677" cy="755651"/>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客户需求</a:t>
            </a:r>
          </a:p>
        </p:txBody>
      </p:sp>
      <p:sp>
        <p:nvSpPr>
          <p:cNvPr id="9" name="矩形 8"/>
          <p:cNvSpPr/>
          <p:nvPr/>
        </p:nvSpPr>
        <p:spPr>
          <a:xfrm>
            <a:off x="3098559" y="4437115"/>
            <a:ext cx="4735911" cy="68178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dirty="0" smtClean="0">
                <a:solidFill>
                  <a:schemeClr val="tx1"/>
                </a:solidFill>
                <a:latin typeface="微软雅黑" pitchFamily="34" charset="-122"/>
                <a:ea typeface="微软雅黑" pitchFamily="34" charset="-122"/>
              </a:rPr>
              <a:t> </a:t>
            </a:r>
            <a:endParaRPr lang="zh-CN" altLang="en-US" sz="2400" dirty="0">
              <a:solidFill>
                <a:schemeClr val="tx1"/>
              </a:solidFill>
              <a:latin typeface="微软雅黑" pitchFamily="34" charset="-122"/>
              <a:ea typeface="微软雅黑" pitchFamily="34" charset="-122"/>
            </a:endParaRPr>
          </a:p>
        </p:txBody>
      </p:sp>
      <p:sp>
        <p:nvSpPr>
          <p:cNvPr id="10" name="矩形 9"/>
          <p:cNvSpPr/>
          <p:nvPr/>
        </p:nvSpPr>
        <p:spPr>
          <a:xfrm>
            <a:off x="3098557" y="3582015"/>
            <a:ext cx="4735912" cy="66675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dirty="0" smtClean="0">
                <a:solidFill>
                  <a:schemeClr val="tx1"/>
                </a:solidFill>
                <a:latin typeface="微软雅黑" pitchFamily="34" charset="-122"/>
                <a:ea typeface="微软雅黑" pitchFamily="34" charset="-122"/>
              </a:rPr>
              <a:t> </a:t>
            </a:r>
            <a:endParaRPr lang="zh-CN" altLang="en-US" sz="2400" dirty="0">
              <a:solidFill>
                <a:schemeClr val="tx1"/>
              </a:solidFill>
              <a:latin typeface="微软雅黑" pitchFamily="34" charset="-122"/>
              <a:ea typeface="微软雅黑" pitchFamily="34" charset="-122"/>
            </a:endParaRPr>
          </a:p>
        </p:txBody>
      </p:sp>
      <p:sp>
        <p:nvSpPr>
          <p:cNvPr id="11" name="矩形 10"/>
          <p:cNvSpPr/>
          <p:nvPr/>
        </p:nvSpPr>
        <p:spPr>
          <a:xfrm>
            <a:off x="3098559" y="1916834"/>
            <a:ext cx="4735911" cy="675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dirty="0" smtClean="0">
                <a:solidFill>
                  <a:schemeClr val="tx1"/>
                </a:solidFill>
                <a:latin typeface="微软雅黑" pitchFamily="34" charset="-122"/>
                <a:ea typeface="微软雅黑" pitchFamily="34" charset="-122"/>
              </a:rPr>
              <a:t> </a:t>
            </a:r>
            <a:endParaRPr lang="zh-CN" altLang="en-US" sz="2400" dirty="0">
              <a:solidFill>
                <a:schemeClr val="tx1"/>
              </a:solidFill>
              <a:latin typeface="微软雅黑" pitchFamily="34" charset="-122"/>
              <a:ea typeface="微软雅黑" pitchFamily="34" charset="-122"/>
            </a:endParaRPr>
          </a:p>
        </p:txBody>
      </p:sp>
      <p:sp>
        <p:nvSpPr>
          <p:cNvPr id="12" name="矩形 11"/>
          <p:cNvSpPr/>
          <p:nvPr/>
        </p:nvSpPr>
        <p:spPr>
          <a:xfrm>
            <a:off x="3098559" y="2771926"/>
            <a:ext cx="4735911" cy="6667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dirty="0" smtClean="0">
                <a:solidFill>
                  <a:schemeClr val="tx1"/>
                </a:solidFill>
                <a:latin typeface="微软雅黑" pitchFamily="34" charset="-122"/>
                <a:ea typeface="微软雅黑" pitchFamily="34" charset="-122"/>
              </a:rPr>
              <a:t> </a:t>
            </a:r>
            <a:endParaRPr lang="zh-CN" altLang="en-US" sz="2400" dirty="0">
              <a:solidFill>
                <a:schemeClr val="tx1"/>
              </a:solidFill>
              <a:latin typeface="微软雅黑" pitchFamily="34" charset="-122"/>
              <a:ea typeface="微软雅黑" pitchFamily="34" charset="-122"/>
            </a:endParaRPr>
          </a:p>
        </p:txBody>
      </p:sp>
      <p:sp>
        <p:nvSpPr>
          <p:cNvPr id="16" name="矩形 15"/>
          <p:cNvSpPr/>
          <p:nvPr/>
        </p:nvSpPr>
        <p:spPr>
          <a:xfrm>
            <a:off x="263772" y="1548731"/>
            <a:ext cx="8698523" cy="44005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rot="5400000">
            <a:off x="1307348" y="3507922"/>
            <a:ext cx="2667000" cy="1467"/>
          </a:xfrm>
          <a:prstGeom prst="line">
            <a:avLst/>
          </a:prstGeom>
        </p:spPr>
        <p:style>
          <a:lnRef idx="2">
            <a:schemeClr val="dk1"/>
          </a:lnRef>
          <a:fillRef idx="0">
            <a:schemeClr val="dk1"/>
          </a:fillRef>
          <a:effectRef idx="1">
            <a:schemeClr val="dk1"/>
          </a:effectRef>
          <a:fontRef idx="minor">
            <a:schemeClr val="tx1"/>
          </a:fontRef>
        </p:style>
      </p:cxnSp>
      <p:cxnSp>
        <p:nvCxnSpPr>
          <p:cNvPr id="19" name="直接连接符 18"/>
          <p:cNvCxnSpPr/>
          <p:nvPr/>
        </p:nvCxnSpPr>
        <p:spPr>
          <a:xfrm rot="5400000">
            <a:off x="6812059" y="3876117"/>
            <a:ext cx="3289300" cy="1808"/>
          </a:xfrm>
          <a:prstGeom prst="line">
            <a:avLst/>
          </a:prstGeom>
        </p:spPr>
        <p:style>
          <a:lnRef idx="2">
            <a:schemeClr val="dk1"/>
          </a:lnRef>
          <a:fillRef idx="0">
            <a:schemeClr val="dk1"/>
          </a:fillRef>
          <a:effectRef idx="1">
            <a:schemeClr val="dk1"/>
          </a:effectRef>
          <a:fontRef idx="minor">
            <a:schemeClr val="tx1"/>
          </a:fontRef>
        </p:style>
      </p:cxnSp>
      <p:cxnSp>
        <p:nvCxnSpPr>
          <p:cNvPr id="21" name="直接箭头连接符 20"/>
          <p:cNvCxnSpPr/>
          <p:nvPr/>
        </p:nvCxnSpPr>
        <p:spPr>
          <a:xfrm>
            <a:off x="2641582" y="2187919"/>
            <a:ext cx="451339"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直接箭头连接符 21"/>
          <p:cNvCxnSpPr/>
          <p:nvPr/>
        </p:nvCxnSpPr>
        <p:spPr>
          <a:xfrm>
            <a:off x="2641582" y="3121370"/>
            <a:ext cx="451339"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直接箭头连接符 22"/>
          <p:cNvCxnSpPr/>
          <p:nvPr/>
        </p:nvCxnSpPr>
        <p:spPr>
          <a:xfrm>
            <a:off x="2641582" y="3965919"/>
            <a:ext cx="451339"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直接箭头连接符 23"/>
          <p:cNvCxnSpPr/>
          <p:nvPr/>
        </p:nvCxnSpPr>
        <p:spPr>
          <a:xfrm>
            <a:off x="2641582" y="4854919"/>
            <a:ext cx="451339"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0" name="直接连接符 39"/>
          <p:cNvCxnSpPr/>
          <p:nvPr/>
        </p:nvCxnSpPr>
        <p:spPr>
          <a:xfrm flipH="1">
            <a:off x="1760427" y="5517229"/>
            <a:ext cx="6697191" cy="4440"/>
          </a:xfrm>
          <a:prstGeom prst="line">
            <a:avLst/>
          </a:prstGeom>
        </p:spPr>
        <p:style>
          <a:lnRef idx="2">
            <a:schemeClr val="dk1"/>
          </a:lnRef>
          <a:fillRef idx="0">
            <a:schemeClr val="dk1"/>
          </a:fillRef>
          <a:effectRef idx="1">
            <a:schemeClr val="dk1"/>
          </a:effectRef>
          <a:fontRef idx="minor">
            <a:schemeClr val="tx1"/>
          </a:fontRef>
        </p:style>
      </p:cxnSp>
      <p:cxnSp>
        <p:nvCxnSpPr>
          <p:cNvPr id="42" name="直接箭头连接符 41"/>
          <p:cNvCxnSpPr/>
          <p:nvPr/>
        </p:nvCxnSpPr>
        <p:spPr>
          <a:xfrm rot="5400000" flipH="1" flipV="1">
            <a:off x="983282" y="4743062"/>
            <a:ext cx="1555751" cy="146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6" name="直接连接符 45"/>
          <p:cNvCxnSpPr/>
          <p:nvPr/>
        </p:nvCxnSpPr>
        <p:spPr>
          <a:xfrm>
            <a:off x="7922747" y="4854919"/>
            <a:ext cx="533400" cy="1588"/>
          </a:xfrm>
          <a:prstGeom prst="line">
            <a:avLst/>
          </a:prstGeom>
        </p:spPr>
        <p:style>
          <a:lnRef idx="2">
            <a:schemeClr val="dk1"/>
          </a:lnRef>
          <a:fillRef idx="0">
            <a:schemeClr val="dk1"/>
          </a:fillRef>
          <a:effectRef idx="1">
            <a:schemeClr val="dk1"/>
          </a:effectRef>
          <a:fontRef idx="minor">
            <a:schemeClr val="tx1"/>
          </a:fontRef>
        </p:style>
      </p:cxnSp>
      <p:cxnSp>
        <p:nvCxnSpPr>
          <p:cNvPr id="47" name="直接连接符 46"/>
          <p:cNvCxnSpPr/>
          <p:nvPr/>
        </p:nvCxnSpPr>
        <p:spPr>
          <a:xfrm>
            <a:off x="7922747" y="3121370"/>
            <a:ext cx="533400" cy="1588"/>
          </a:xfrm>
          <a:prstGeom prst="line">
            <a:avLst/>
          </a:prstGeom>
        </p:spPr>
        <p:style>
          <a:lnRef idx="2">
            <a:schemeClr val="dk1"/>
          </a:lnRef>
          <a:fillRef idx="0">
            <a:schemeClr val="dk1"/>
          </a:fillRef>
          <a:effectRef idx="1">
            <a:schemeClr val="dk1"/>
          </a:effectRef>
          <a:fontRef idx="minor">
            <a:schemeClr val="tx1"/>
          </a:fontRef>
        </p:style>
      </p:cxnSp>
      <p:cxnSp>
        <p:nvCxnSpPr>
          <p:cNvPr id="48" name="直接连接符 47"/>
          <p:cNvCxnSpPr/>
          <p:nvPr/>
        </p:nvCxnSpPr>
        <p:spPr>
          <a:xfrm>
            <a:off x="7922747" y="3965919"/>
            <a:ext cx="533400" cy="1588"/>
          </a:xfrm>
          <a:prstGeom prst="line">
            <a:avLst/>
          </a:prstGeom>
        </p:spPr>
        <p:style>
          <a:lnRef idx="2">
            <a:schemeClr val="dk1"/>
          </a:lnRef>
          <a:fillRef idx="0">
            <a:schemeClr val="dk1"/>
          </a:fillRef>
          <a:effectRef idx="1">
            <a:schemeClr val="dk1"/>
          </a:effectRef>
          <a:fontRef idx="minor">
            <a:schemeClr val="tx1"/>
          </a:fontRef>
        </p:style>
      </p:cxnSp>
      <p:cxnSp>
        <p:nvCxnSpPr>
          <p:cNvPr id="49" name="直接连接符 48"/>
          <p:cNvCxnSpPr/>
          <p:nvPr/>
        </p:nvCxnSpPr>
        <p:spPr>
          <a:xfrm>
            <a:off x="7922747" y="2232370"/>
            <a:ext cx="533400" cy="1588"/>
          </a:xfrm>
          <a:prstGeom prst="line">
            <a:avLst/>
          </a:prstGeom>
        </p:spPr>
        <p:style>
          <a:lnRef idx="2">
            <a:schemeClr val="dk1"/>
          </a:lnRef>
          <a:fillRef idx="0">
            <a:schemeClr val="dk1"/>
          </a:fillRef>
          <a:effectRef idx="1">
            <a:schemeClr val="dk1"/>
          </a:effectRef>
          <a:fontRef idx="minor">
            <a:schemeClr val="tx1"/>
          </a:fontRef>
        </p:style>
      </p:cxnSp>
      <p:cxnSp>
        <p:nvCxnSpPr>
          <p:cNvPr id="50" name="直接连接符 49"/>
          <p:cNvCxnSpPr/>
          <p:nvPr/>
        </p:nvCxnSpPr>
        <p:spPr>
          <a:xfrm>
            <a:off x="2353858" y="3582015"/>
            <a:ext cx="246185" cy="1588"/>
          </a:xfrm>
          <a:prstGeom prst="line">
            <a:avLst/>
          </a:prstGeom>
        </p:spPr>
        <p:style>
          <a:lnRef idx="2">
            <a:schemeClr val="dk1"/>
          </a:lnRef>
          <a:fillRef idx="0">
            <a:schemeClr val="dk1"/>
          </a:fillRef>
          <a:effectRef idx="1">
            <a:schemeClr val="dk1"/>
          </a:effectRef>
          <a:fontRef idx="minor">
            <a:schemeClr val="tx1"/>
          </a:fontRef>
        </p:style>
      </p:cxnSp>
      <p:sp>
        <p:nvSpPr>
          <p:cNvPr id="52" name="TextBox 51"/>
          <p:cNvSpPr txBox="1"/>
          <p:nvPr/>
        </p:nvSpPr>
        <p:spPr>
          <a:xfrm>
            <a:off x="2047639" y="5077175"/>
            <a:ext cx="1415772" cy="461665"/>
          </a:xfrm>
          <a:prstGeom prst="rect">
            <a:avLst/>
          </a:prstGeom>
          <a:noFill/>
        </p:spPr>
        <p:txBody>
          <a:bodyPr wrap="none" rtlCol="0">
            <a:spAutoFit/>
          </a:bodyPr>
          <a:lstStyle/>
          <a:p>
            <a:r>
              <a:rPr lang="zh-CN" altLang="en-US" sz="2400" dirty="0"/>
              <a:t>满足需求</a:t>
            </a:r>
          </a:p>
        </p:txBody>
      </p:sp>
      <p:sp>
        <p:nvSpPr>
          <p:cNvPr id="25" name="灯片编号占位符 24"/>
          <p:cNvSpPr>
            <a:spLocks noGrp="1"/>
          </p:cNvSpPr>
          <p:nvPr>
            <p:ph type="sldNum" sz="quarter" idx="4"/>
          </p:nvPr>
        </p:nvSpPr>
        <p:spPr/>
        <p:txBody>
          <a:bodyPr/>
          <a:lstStyle/>
          <a:p>
            <a:fld id="{8BA16DCC-C50E-4AD5-94C9-747C0058B3E1}" type="slidenum">
              <a:rPr lang="zh-CN" altLang="en-US" smtClean="0"/>
              <a:pPr/>
              <a:t>123</a:t>
            </a:fld>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linds(horizontal)">
                                      <p:cBhvr>
                                        <p:cTn id="11" dur="1000"/>
                                        <p:tgtEl>
                                          <p:spTgt spid="18"/>
                                        </p:tgtEl>
                                      </p:cBhvr>
                                    </p:animEffect>
                                  </p:childTnLst>
                                </p:cTn>
                              </p:par>
                              <p:par>
                                <p:cTn id="12" presetID="3" presetClass="entr" presetSubtype="1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linds(horizontal)">
                                      <p:cBhvr>
                                        <p:cTn id="14" dur="500"/>
                                        <p:tgtEl>
                                          <p:spTgt spid="21"/>
                                        </p:tgtEl>
                                      </p:cBhvr>
                                    </p:animEffect>
                                  </p:childTnLst>
                                </p:cTn>
                              </p:par>
                              <p:par>
                                <p:cTn id="15" presetID="3" presetClass="entr" presetSubtype="1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par>
                                <p:cTn id="18" presetID="3" presetClass="entr" presetSubtype="1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linds(horizontal)">
                                      <p:cBhvr>
                                        <p:cTn id="20" dur="500"/>
                                        <p:tgtEl>
                                          <p:spTgt spid="23"/>
                                        </p:tgtEl>
                                      </p:cBhvr>
                                    </p:animEffect>
                                  </p:childTnLst>
                                </p:cTn>
                              </p:par>
                              <p:par>
                                <p:cTn id="21" presetID="3" presetClass="entr" presetSubtype="1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linds(horizontal)">
                                      <p:cBhvr>
                                        <p:cTn id="23" dur="500"/>
                                        <p:tgtEl>
                                          <p:spTgt spid="24"/>
                                        </p:tgtEl>
                                      </p:cBhvr>
                                    </p:animEffect>
                                  </p:childTnLst>
                                </p:cTn>
                              </p:par>
                              <p:par>
                                <p:cTn id="24" presetID="3" presetClass="entr" presetSubtype="10" fill="hold"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blinds(horizontal)">
                                      <p:cBhvr>
                                        <p:cTn id="26" dur="500"/>
                                        <p:tgtEl>
                                          <p:spTgt spid="5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linds(horizont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linds(horizont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linds(horizontal)">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linds(horizontal)">
                                      <p:cBhvr>
                                        <p:cTn id="51" dur="500"/>
                                        <p:tgtEl>
                                          <p:spTgt spid="19"/>
                                        </p:tgtEl>
                                      </p:cBhvr>
                                    </p:animEffect>
                                  </p:childTnLst>
                                </p:cTn>
                              </p:par>
                              <p:par>
                                <p:cTn id="52" presetID="3" presetClass="entr" presetSubtype="10" fill="hold"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blinds(horizontal)">
                                      <p:cBhvr>
                                        <p:cTn id="54" dur="500"/>
                                        <p:tgtEl>
                                          <p:spTgt spid="46"/>
                                        </p:tgtEl>
                                      </p:cBhvr>
                                    </p:animEffect>
                                  </p:childTnLst>
                                </p:cTn>
                              </p:par>
                              <p:par>
                                <p:cTn id="55" presetID="3" presetClass="entr" presetSubtype="10" fill="hold"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blinds(horizontal)">
                                      <p:cBhvr>
                                        <p:cTn id="57" dur="500"/>
                                        <p:tgtEl>
                                          <p:spTgt spid="47"/>
                                        </p:tgtEl>
                                      </p:cBhvr>
                                    </p:animEffect>
                                  </p:childTnLst>
                                </p:cTn>
                              </p:par>
                              <p:par>
                                <p:cTn id="58" presetID="3" presetClass="entr" presetSubtype="10" fill="hold"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blinds(horizontal)">
                                      <p:cBhvr>
                                        <p:cTn id="60" dur="500"/>
                                        <p:tgtEl>
                                          <p:spTgt spid="48"/>
                                        </p:tgtEl>
                                      </p:cBhvr>
                                    </p:animEffect>
                                  </p:childTnLst>
                                </p:cTn>
                              </p:par>
                              <p:par>
                                <p:cTn id="61" presetID="3" presetClass="entr" presetSubtype="10"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blinds(horizontal)">
                                      <p:cBhvr>
                                        <p:cTn id="63" dur="500"/>
                                        <p:tgtEl>
                                          <p:spTgt spid="49"/>
                                        </p:tgtEl>
                                      </p:cBhvr>
                                    </p:animEffect>
                                  </p:childTnLst>
                                </p:cTn>
                              </p:par>
                              <p:par>
                                <p:cTn id="64" presetID="3" presetClass="entr" presetSubtype="10" fill="hold" nodeType="with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blinds(horizontal)">
                                      <p:cBhvr>
                                        <p:cTn id="66" dur="500"/>
                                        <p:tgtEl>
                                          <p:spTgt spid="40"/>
                                        </p:tgtEl>
                                      </p:cBhvr>
                                    </p:animEffect>
                                  </p:childTnLst>
                                </p:cTn>
                              </p:par>
                              <p:par>
                                <p:cTn id="67" presetID="3" presetClass="entr" presetSubtype="10" fill="hold" nodeType="with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blinds(horizontal)">
                                      <p:cBhvr>
                                        <p:cTn id="69" dur="500"/>
                                        <p:tgtEl>
                                          <p:spTgt spid="42"/>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blinds(horizontal)">
                                      <p:cBhvr>
                                        <p:cTn id="7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52"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8BA16DCC-C50E-4AD5-94C9-747C0058B3E1}" type="slidenum">
              <a:rPr lang="zh-CN" altLang="en-US" smtClean="0"/>
              <a:pPr/>
              <a:t>124</a:t>
            </a:fld>
            <a:endParaRPr lang="zh-CN" altLang="en-US" dirty="0"/>
          </a:p>
        </p:txBody>
      </p:sp>
      <p:sp>
        <p:nvSpPr>
          <p:cNvPr id="3" name="TextBox 2"/>
          <p:cNvSpPr txBox="1"/>
          <p:nvPr/>
        </p:nvSpPr>
        <p:spPr>
          <a:xfrm>
            <a:off x="2323879" y="373389"/>
            <a:ext cx="4698722" cy="584775"/>
          </a:xfrm>
          <a:prstGeom prst="rect">
            <a:avLst/>
          </a:prstGeom>
          <a:noFill/>
        </p:spPr>
        <p:txBody>
          <a:bodyPr wrap="none" rtlCol="0">
            <a:spAutoFit/>
          </a:bodyPr>
          <a:lstStyle/>
          <a:p>
            <a:r>
              <a:rPr lang="zh-CN" altLang="en-US" sz="3200" b="1" dirty="0">
                <a:solidFill>
                  <a:srgbClr val="FF0000"/>
                </a:solidFill>
                <a:latin typeface="微软雅黑" pitchFamily="34" charset="-122"/>
                <a:ea typeface="微软雅黑" pitchFamily="34" charset="-122"/>
              </a:rPr>
              <a:t>生产计划相关的绩效管理</a:t>
            </a:r>
          </a:p>
        </p:txBody>
      </p:sp>
      <p:sp>
        <p:nvSpPr>
          <p:cNvPr id="4" name="TextBox 3"/>
          <p:cNvSpPr txBox="1"/>
          <p:nvPr/>
        </p:nvSpPr>
        <p:spPr>
          <a:xfrm>
            <a:off x="107507" y="1628803"/>
            <a:ext cx="3001143" cy="461665"/>
          </a:xfrm>
          <a:prstGeom prst="rect">
            <a:avLst/>
          </a:prstGeom>
          <a:noFill/>
        </p:spPr>
        <p:txBody>
          <a:bodyPr wrap="none" rtlCol="0">
            <a:spAutoFit/>
          </a:bodyPr>
          <a:lstStyle/>
          <a:p>
            <a:pPr>
              <a:buFont typeface="Wingdings" pitchFamily="2" charset="2"/>
              <a:buChar char="Ø"/>
            </a:pPr>
            <a:r>
              <a:rPr lang="zh-CN" altLang="en-US" sz="2400" b="1" dirty="0">
                <a:latin typeface="微软雅黑" pitchFamily="34" charset="-122"/>
                <a:ea typeface="微软雅黑" pitchFamily="34" charset="-122"/>
              </a:rPr>
              <a:t> 生产计划达成率 </a:t>
            </a:r>
            <a:r>
              <a:rPr lang="en-US" altLang="zh-CN" sz="2400" b="1" dirty="0">
                <a:latin typeface="微软雅黑" pitchFamily="34" charset="-122"/>
                <a:ea typeface="微软雅黑" pitchFamily="34" charset="-122"/>
              </a:rPr>
              <a:t>=</a:t>
            </a:r>
          </a:p>
        </p:txBody>
      </p:sp>
      <p:sp>
        <p:nvSpPr>
          <p:cNvPr id="5" name="矩形 4"/>
          <p:cNvSpPr/>
          <p:nvPr/>
        </p:nvSpPr>
        <p:spPr>
          <a:xfrm>
            <a:off x="107507" y="3028893"/>
            <a:ext cx="3001143" cy="461665"/>
          </a:xfrm>
          <a:prstGeom prst="rect">
            <a:avLst/>
          </a:prstGeom>
          <a:noFill/>
        </p:spPr>
        <p:txBody>
          <a:bodyPr wrap="none" rtlCol="0">
            <a:spAutoFit/>
          </a:bodyPr>
          <a:lstStyle/>
          <a:p>
            <a:pPr>
              <a:buFont typeface="Wingdings" pitchFamily="2" charset="2"/>
              <a:buChar char="Ø"/>
            </a:pPr>
            <a:r>
              <a:rPr lang="zh-CN" altLang="en-US" sz="2400" b="1" dirty="0">
                <a:latin typeface="微软雅黑" pitchFamily="34" charset="-122"/>
                <a:ea typeface="微软雅黑" pitchFamily="34" charset="-122"/>
              </a:rPr>
              <a:t> 生产设备利用率 </a:t>
            </a:r>
            <a:r>
              <a:rPr lang="en-US" altLang="zh-CN" sz="2400" b="1" dirty="0">
                <a:latin typeface="微软雅黑" pitchFamily="34" charset="-122"/>
                <a:ea typeface="微软雅黑" pitchFamily="34" charset="-122"/>
              </a:rPr>
              <a:t>=</a:t>
            </a:r>
            <a:endParaRPr lang="zh-CN" altLang="en-US" sz="2400" b="1" dirty="0">
              <a:latin typeface="微软雅黑" pitchFamily="34" charset="-122"/>
              <a:ea typeface="微软雅黑" pitchFamily="34" charset="-122"/>
            </a:endParaRPr>
          </a:p>
        </p:txBody>
      </p:sp>
      <p:sp>
        <p:nvSpPr>
          <p:cNvPr id="6" name="矩形 5"/>
          <p:cNvSpPr/>
          <p:nvPr/>
        </p:nvSpPr>
        <p:spPr>
          <a:xfrm>
            <a:off x="107504" y="4581131"/>
            <a:ext cx="3168352" cy="461665"/>
          </a:xfrm>
          <a:prstGeom prst="rect">
            <a:avLst/>
          </a:prstGeom>
          <a:noFill/>
        </p:spPr>
        <p:txBody>
          <a:bodyPr wrap="square" rtlCol="0">
            <a:spAutoFit/>
          </a:bodyPr>
          <a:lstStyle/>
          <a:p>
            <a:pPr>
              <a:buFont typeface="Wingdings" pitchFamily="2" charset="2"/>
              <a:buChar char="Ø"/>
            </a:pPr>
            <a:r>
              <a:rPr lang="zh-CN" altLang="en-US" sz="2400" b="1" dirty="0">
                <a:latin typeface="微软雅黑" pitchFamily="34" charset="-122"/>
                <a:ea typeface="微软雅黑" pitchFamily="34" charset="-122"/>
              </a:rPr>
              <a:t> 在制品周转天数 </a:t>
            </a:r>
            <a:r>
              <a:rPr lang="en-US" altLang="zh-CN" sz="2400" b="1" dirty="0">
                <a:latin typeface="微软雅黑" pitchFamily="34" charset="-122"/>
                <a:ea typeface="微软雅黑" pitchFamily="34" charset="-122"/>
              </a:rPr>
              <a:t>=</a:t>
            </a:r>
            <a:endParaRPr lang="zh-CN" altLang="en-US" sz="2400" b="1" dirty="0">
              <a:latin typeface="微软雅黑" pitchFamily="34" charset="-122"/>
              <a:ea typeface="微软雅黑" pitchFamily="34" charset="-122"/>
            </a:endParaRPr>
          </a:p>
        </p:txBody>
      </p:sp>
      <p:sp>
        <p:nvSpPr>
          <p:cNvPr id="7" name="矩形 6"/>
          <p:cNvSpPr/>
          <p:nvPr/>
        </p:nvSpPr>
        <p:spPr>
          <a:xfrm>
            <a:off x="3203848" y="1412776"/>
            <a:ext cx="3262432" cy="400110"/>
          </a:xfrm>
          <a:prstGeom prst="rect">
            <a:avLst/>
          </a:prstGeom>
        </p:spPr>
        <p:txBody>
          <a:bodyPr wrap="none">
            <a:spAutoFit/>
          </a:bodyPr>
          <a:lstStyle/>
          <a:p>
            <a:r>
              <a:rPr lang="zh-CN" altLang="en-US" sz="2000" b="1" dirty="0">
                <a:latin typeface="微软雅黑" pitchFamily="34" charset="-122"/>
                <a:ea typeface="微软雅黑" pitchFamily="34" charset="-122"/>
              </a:rPr>
              <a:t>以周为单位的实际完成数量</a:t>
            </a:r>
            <a:endParaRPr lang="zh-CN" altLang="en-US" sz="2000" dirty="0"/>
          </a:p>
        </p:txBody>
      </p:sp>
      <p:sp>
        <p:nvSpPr>
          <p:cNvPr id="8" name="矩形 7"/>
          <p:cNvSpPr/>
          <p:nvPr/>
        </p:nvSpPr>
        <p:spPr>
          <a:xfrm>
            <a:off x="4067946" y="1916832"/>
            <a:ext cx="1210588" cy="400110"/>
          </a:xfrm>
          <a:prstGeom prst="rect">
            <a:avLst/>
          </a:prstGeom>
        </p:spPr>
        <p:txBody>
          <a:bodyPr wrap="none">
            <a:spAutoFit/>
          </a:bodyPr>
          <a:lstStyle/>
          <a:p>
            <a:r>
              <a:rPr lang="zh-CN" altLang="en-US" sz="2000" b="1" dirty="0">
                <a:latin typeface="微软雅黑" pitchFamily="34" charset="-122"/>
                <a:ea typeface="微软雅黑" pitchFamily="34" charset="-122"/>
              </a:rPr>
              <a:t>计划数量</a:t>
            </a:r>
          </a:p>
        </p:txBody>
      </p:sp>
      <p:cxnSp>
        <p:nvCxnSpPr>
          <p:cNvPr id="10" name="直接连接符 9"/>
          <p:cNvCxnSpPr/>
          <p:nvPr/>
        </p:nvCxnSpPr>
        <p:spPr bwMode="auto">
          <a:xfrm>
            <a:off x="3203848" y="1844824"/>
            <a:ext cx="3240360" cy="0"/>
          </a:xfrm>
          <a:prstGeom prst="line">
            <a:avLst/>
          </a:prstGeom>
          <a:solidFill>
            <a:schemeClr val="accent1"/>
          </a:solidFill>
          <a:ln w="28575" cap="flat" cmpd="sng" algn="ctr">
            <a:solidFill>
              <a:schemeClr val="tx1"/>
            </a:solidFill>
            <a:prstDash val="solid"/>
            <a:round/>
            <a:headEnd type="none" w="med" len="med"/>
            <a:tailEnd type="none" w="lg" len="lg"/>
          </a:ln>
          <a:effectLst>
            <a:outerShdw dist="20000" dir="5400000" algn="ctr" rotWithShape="0">
              <a:srgbClr val="000000">
                <a:alpha val="34000"/>
              </a:srgbClr>
            </a:outerShdw>
          </a:effectLst>
        </p:spPr>
      </p:cxnSp>
      <p:sp>
        <p:nvSpPr>
          <p:cNvPr id="12" name="矩形 11"/>
          <p:cNvSpPr/>
          <p:nvPr/>
        </p:nvSpPr>
        <p:spPr>
          <a:xfrm>
            <a:off x="3631635" y="2812867"/>
            <a:ext cx="2236510" cy="400110"/>
          </a:xfrm>
          <a:prstGeom prst="rect">
            <a:avLst/>
          </a:prstGeom>
        </p:spPr>
        <p:txBody>
          <a:bodyPr wrap="none">
            <a:spAutoFit/>
          </a:bodyPr>
          <a:lstStyle/>
          <a:p>
            <a:r>
              <a:rPr lang="zh-CN" altLang="en-US" sz="2000" b="1" dirty="0">
                <a:latin typeface="微软雅黑" pitchFamily="34" charset="-122"/>
                <a:ea typeface="微软雅黑" pitchFamily="34" charset="-122"/>
              </a:rPr>
              <a:t>设备实际开动时间</a:t>
            </a:r>
          </a:p>
        </p:txBody>
      </p:sp>
      <p:sp>
        <p:nvSpPr>
          <p:cNvPr id="13" name="矩形 12"/>
          <p:cNvSpPr/>
          <p:nvPr/>
        </p:nvSpPr>
        <p:spPr>
          <a:xfrm>
            <a:off x="3635896" y="3316923"/>
            <a:ext cx="2236510" cy="400110"/>
          </a:xfrm>
          <a:prstGeom prst="rect">
            <a:avLst/>
          </a:prstGeom>
        </p:spPr>
        <p:txBody>
          <a:bodyPr wrap="none">
            <a:spAutoFit/>
          </a:bodyPr>
          <a:lstStyle/>
          <a:p>
            <a:r>
              <a:rPr lang="zh-CN" altLang="en-US" sz="2000" b="1" dirty="0">
                <a:latin typeface="微软雅黑" pitchFamily="34" charset="-122"/>
                <a:ea typeface="微软雅黑" pitchFamily="34" charset="-122"/>
              </a:rPr>
              <a:t>设备理论开动时间</a:t>
            </a:r>
          </a:p>
        </p:txBody>
      </p:sp>
      <p:sp>
        <p:nvSpPr>
          <p:cNvPr id="14" name="矩形 13"/>
          <p:cNvSpPr/>
          <p:nvPr/>
        </p:nvSpPr>
        <p:spPr>
          <a:xfrm>
            <a:off x="6516219" y="1628800"/>
            <a:ext cx="1141659" cy="369332"/>
          </a:xfrm>
          <a:prstGeom prst="rect">
            <a:avLst/>
          </a:prstGeom>
        </p:spPr>
        <p:txBody>
          <a:bodyPr wrap="none">
            <a:spAutoFit/>
          </a:bodyPr>
          <a:lstStyle/>
          <a:p>
            <a:r>
              <a:rPr lang="en-US" altLang="zh-CN" b="1" dirty="0">
                <a:latin typeface="微软雅黑" pitchFamily="34" charset="-122"/>
                <a:ea typeface="微软雅黑" pitchFamily="34" charset="-122"/>
              </a:rPr>
              <a:t> × 100%</a:t>
            </a:r>
            <a:endParaRPr lang="zh-CN" altLang="en-US" b="1" dirty="0">
              <a:latin typeface="微软雅黑" pitchFamily="34" charset="-122"/>
              <a:ea typeface="微软雅黑" pitchFamily="34" charset="-122"/>
            </a:endParaRPr>
          </a:p>
        </p:txBody>
      </p:sp>
      <p:cxnSp>
        <p:nvCxnSpPr>
          <p:cNvPr id="15" name="直接连接符 14"/>
          <p:cNvCxnSpPr/>
          <p:nvPr/>
        </p:nvCxnSpPr>
        <p:spPr bwMode="auto">
          <a:xfrm>
            <a:off x="3059832" y="3244915"/>
            <a:ext cx="3240360" cy="0"/>
          </a:xfrm>
          <a:prstGeom prst="line">
            <a:avLst/>
          </a:prstGeom>
          <a:solidFill>
            <a:schemeClr val="accent1"/>
          </a:solidFill>
          <a:ln w="28575" cap="flat" cmpd="sng" algn="ctr">
            <a:solidFill>
              <a:schemeClr val="tx1"/>
            </a:solidFill>
            <a:prstDash val="solid"/>
            <a:round/>
            <a:headEnd type="none" w="med" len="med"/>
            <a:tailEnd type="none" w="lg" len="lg"/>
          </a:ln>
          <a:effectLst>
            <a:outerShdw dist="20000" dir="5400000" algn="ctr" rotWithShape="0">
              <a:srgbClr val="000000">
                <a:alpha val="34000"/>
              </a:srgbClr>
            </a:outerShdw>
          </a:effectLst>
        </p:spPr>
      </p:cxnSp>
      <p:sp>
        <p:nvSpPr>
          <p:cNvPr id="16" name="矩形 15"/>
          <p:cNvSpPr/>
          <p:nvPr/>
        </p:nvSpPr>
        <p:spPr>
          <a:xfrm>
            <a:off x="6516219" y="3028889"/>
            <a:ext cx="1141659" cy="369332"/>
          </a:xfrm>
          <a:prstGeom prst="rect">
            <a:avLst/>
          </a:prstGeom>
        </p:spPr>
        <p:txBody>
          <a:bodyPr wrap="none">
            <a:spAutoFit/>
          </a:bodyPr>
          <a:lstStyle/>
          <a:p>
            <a:r>
              <a:rPr lang="en-US" altLang="zh-CN" b="1" dirty="0">
                <a:latin typeface="微软雅黑" pitchFamily="34" charset="-122"/>
                <a:ea typeface="微软雅黑" pitchFamily="34" charset="-122"/>
              </a:rPr>
              <a:t> × 100%</a:t>
            </a:r>
            <a:endParaRPr lang="zh-CN" altLang="en-US" b="1" dirty="0">
              <a:latin typeface="微软雅黑" pitchFamily="34" charset="-122"/>
              <a:ea typeface="微软雅黑" pitchFamily="34" charset="-122"/>
            </a:endParaRPr>
          </a:p>
        </p:txBody>
      </p:sp>
      <p:sp>
        <p:nvSpPr>
          <p:cNvPr id="17" name="矩形 16"/>
          <p:cNvSpPr/>
          <p:nvPr/>
        </p:nvSpPr>
        <p:spPr>
          <a:xfrm>
            <a:off x="3059832" y="4325035"/>
            <a:ext cx="5616624" cy="400110"/>
          </a:xfrm>
          <a:prstGeom prst="rect">
            <a:avLst/>
          </a:prstGeom>
        </p:spPr>
        <p:txBody>
          <a:bodyPr wrap="square">
            <a:spAutoFit/>
          </a:bodyPr>
          <a:lstStyle/>
          <a:p>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期初在产品结存金额</a:t>
            </a: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期末在产品结存金额</a:t>
            </a:r>
            <a:r>
              <a:rPr lang="en-US" altLang="zh-CN" sz="2000" b="1" dirty="0">
                <a:latin typeface="微软雅黑" pitchFamily="34" charset="-122"/>
                <a:ea typeface="微软雅黑" pitchFamily="34" charset="-122"/>
              </a:rPr>
              <a:t>)/2</a:t>
            </a:r>
            <a:endParaRPr lang="zh-CN" altLang="en-US" sz="2000" dirty="0"/>
          </a:p>
        </p:txBody>
      </p:sp>
      <p:sp>
        <p:nvSpPr>
          <p:cNvPr id="18" name="矩形 17"/>
          <p:cNvSpPr/>
          <p:nvPr/>
        </p:nvSpPr>
        <p:spPr>
          <a:xfrm>
            <a:off x="3059832" y="4869160"/>
            <a:ext cx="4801314" cy="400110"/>
          </a:xfrm>
          <a:prstGeom prst="rect">
            <a:avLst/>
          </a:prstGeom>
        </p:spPr>
        <p:txBody>
          <a:bodyPr wrap="none">
            <a:spAutoFit/>
          </a:bodyPr>
          <a:lstStyle/>
          <a:p>
            <a:r>
              <a:rPr lang="zh-CN" altLang="en-US" sz="2000" b="1" dirty="0">
                <a:latin typeface="微软雅黑" pitchFamily="34" charset="-122"/>
                <a:ea typeface="微软雅黑" pitchFamily="34" charset="-122"/>
              </a:rPr>
              <a:t>本期出库金额（或车间本期成本发生额）</a:t>
            </a:r>
            <a:endParaRPr lang="zh-CN" altLang="en-US" sz="2000" dirty="0"/>
          </a:p>
        </p:txBody>
      </p:sp>
      <p:sp>
        <p:nvSpPr>
          <p:cNvPr id="19" name="矩形 18"/>
          <p:cNvSpPr/>
          <p:nvPr/>
        </p:nvSpPr>
        <p:spPr>
          <a:xfrm>
            <a:off x="8172403" y="4613067"/>
            <a:ext cx="960519" cy="400110"/>
          </a:xfrm>
          <a:prstGeom prst="rect">
            <a:avLst/>
          </a:prstGeom>
        </p:spPr>
        <p:txBody>
          <a:bodyPr wrap="none">
            <a:spAutoFit/>
          </a:bodyPr>
          <a:lstStyle/>
          <a:p>
            <a:r>
              <a:rPr lang="zh-CN" altLang="en-US" sz="2000" b="1" dirty="0">
                <a:latin typeface="微软雅黑" pitchFamily="34" charset="-122"/>
                <a:ea typeface="微软雅黑" pitchFamily="34" charset="-122"/>
              </a:rPr>
              <a:t>* </a:t>
            </a:r>
            <a:r>
              <a:rPr lang="en-US" altLang="zh-CN" sz="2000" b="1" dirty="0">
                <a:latin typeface="微软雅黑" pitchFamily="34" charset="-122"/>
                <a:ea typeface="微软雅黑" pitchFamily="34" charset="-122"/>
              </a:rPr>
              <a:t>30</a:t>
            </a:r>
            <a:r>
              <a:rPr lang="zh-CN" altLang="en-US" sz="2000" b="1" dirty="0">
                <a:latin typeface="微软雅黑" pitchFamily="34" charset="-122"/>
                <a:ea typeface="微软雅黑" pitchFamily="34" charset="-122"/>
              </a:rPr>
              <a:t>天</a:t>
            </a:r>
            <a:endParaRPr lang="zh-CN" altLang="en-US" sz="2000" dirty="0"/>
          </a:p>
        </p:txBody>
      </p:sp>
      <p:cxnSp>
        <p:nvCxnSpPr>
          <p:cNvPr id="20" name="直接连接符 19"/>
          <p:cNvCxnSpPr/>
          <p:nvPr/>
        </p:nvCxnSpPr>
        <p:spPr bwMode="auto">
          <a:xfrm>
            <a:off x="2987824" y="4797152"/>
            <a:ext cx="5256584" cy="0"/>
          </a:xfrm>
          <a:prstGeom prst="line">
            <a:avLst/>
          </a:prstGeom>
          <a:solidFill>
            <a:schemeClr val="accent1"/>
          </a:solidFill>
          <a:ln w="28575" cap="flat" cmpd="sng" algn="ctr">
            <a:solidFill>
              <a:schemeClr val="tx1"/>
            </a:solidFill>
            <a:prstDash val="solid"/>
            <a:round/>
            <a:headEnd type="none" w="med" len="med"/>
            <a:tailEnd type="none" w="lg" len="lg"/>
          </a:ln>
          <a:effectLst>
            <a:outerShdw dist="20000" dir="5400000" algn="ctr" rotWithShape="0">
              <a:srgbClr val="000000">
                <a:alpha val="34000"/>
              </a:srgbClr>
            </a:outerShdw>
          </a:effectLst>
        </p:spPr>
      </p:cxnSp>
    </p:spTree>
  </p:cSld>
  <p:clrMapOvr>
    <a:masterClrMapping/>
  </p:clrMapOvr>
  <p:transition>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63794" y="332656"/>
            <a:ext cx="8232531" cy="576064"/>
          </a:xfrm>
        </p:spPr>
        <p:txBody>
          <a:bodyPr/>
          <a:lstStyle/>
          <a:p>
            <a:pPr algn="ctr"/>
            <a:r>
              <a:rPr lang="zh-CN" altLang="en-US" sz="3200" dirty="0" smtClean="0">
                <a:solidFill>
                  <a:srgbClr val="FF0000"/>
                </a:solidFill>
              </a:rPr>
              <a:t>生产计划相关的绩效管理</a:t>
            </a:r>
            <a:endParaRPr lang="zh-CN" altLang="en-US" sz="3200" dirty="0">
              <a:solidFill>
                <a:srgbClr val="FF0000"/>
              </a:solidFill>
            </a:endParaRPr>
          </a:p>
        </p:txBody>
      </p:sp>
      <p:sp>
        <p:nvSpPr>
          <p:cNvPr id="2" name="内容占位符 1"/>
          <p:cNvSpPr>
            <a:spLocks noGrp="1"/>
          </p:cNvSpPr>
          <p:nvPr>
            <p:ph idx="1"/>
          </p:nvPr>
        </p:nvSpPr>
        <p:spPr/>
        <p:txBody>
          <a:bodyPr/>
          <a:lstStyle/>
          <a:p>
            <a:pPr>
              <a:lnSpc>
                <a:spcPct val="150000"/>
              </a:lnSpc>
              <a:buFont typeface="Wingdings" panose="05000000000000000000" pitchFamily="2" charset="2"/>
              <a:buChar char="Ø"/>
            </a:pPr>
            <a:r>
              <a:rPr lang="zh-CN" altLang="en-US" sz="2400" dirty="0"/>
              <a:t>生产部门的绩效管理指标，涉及到相关各部门：销售、采购、仓储、品保、设备、人事等</a:t>
            </a:r>
            <a:endParaRPr lang="en-US" altLang="zh-CN" sz="2400" dirty="0"/>
          </a:p>
          <a:p>
            <a:pPr>
              <a:lnSpc>
                <a:spcPct val="150000"/>
              </a:lnSpc>
              <a:buFont typeface="Wingdings" panose="05000000000000000000" pitchFamily="2" charset="2"/>
              <a:buChar char="Ø"/>
            </a:pPr>
            <a:r>
              <a:rPr lang="zh-CN" altLang="en-US" sz="2400" dirty="0"/>
              <a:t>在建立考核指标的时候要注意与相关部门的关联性，各部门也要承担相应的不同比例的生产考核指标，这样才能体现绩效考核的公平和有效</a:t>
            </a:r>
            <a:endParaRPr lang="en-US" altLang="zh-CN" sz="2400" dirty="0"/>
          </a:p>
          <a:p>
            <a:pPr>
              <a:lnSpc>
                <a:spcPct val="150000"/>
              </a:lnSpc>
              <a:buFont typeface="Wingdings" panose="05000000000000000000" pitchFamily="2" charset="2"/>
              <a:buChar char="Ø"/>
            </a:pPr>
            <a:r>
              <a:rPr lang="zh-CN" altLang="en-US" sz="2400" dirty="0"/>
              <a:t>生产部门要与相关部门建立完善的控制流程，建立绩效考核的基础标准，例如销售的计划变动率每月不能超过多少</a:t>
            </a:r>
            <a:r>
              <a:rPr lang="en-US" altLang="zh-CN" sz="2400" dirty="0"/>
              <a:t>%</a:t>
            </a:r>
            <a:r>
              <a:rPr lang="zh-CN" altLang="en-US" sz="2400" dirty="0"/>
              <a:t>等，在进行考核时提供相应的数据以供确认</a:t>
            </a:r>
            <a:endParaRPr lang="en-US" altLang="zh-CN" sz="2400" dirty="0"/>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125</a:t>
            </a:fld>
            <a:endParaRPr lang="zh-CN" altLang="en-US" dirty="0"/>
          </a:p>
        </p:txBody>
      </p:sp>
    </p:spTree>
  </p:cSld>
  <p:clrMapOvr>
    <a:masterClrMapping/>
  </p:clrMapOvr>
  <p:transition>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ext Box 2"/>
          <p:cNvSpPr txBox="1">
            <a:spLocks noChangeArrowheads="1"/>
          </p:cNvSpPr>
          <p:nvPr/>
        </p:nvSpPr>
        <p:spPr bwMode="auto">
          <a:xfrm>
            <a:off x="1129080" y="401651"/>
            <a:ext cx="6676292" cy="584775"/>
          </a:xfrm>
          <a:prstGeom prst="rect">
            <a:avLst/>
          </a:prstGeom>
          <a:noFill/>
          <a:ln w="9525">
            <a:noFill/>
            <a:miter lim="800000"/>
            <a:headEnd/>
            <a:tailEnd/>
          </a:ln>
        </p:spPr>
        <p:txBody>
          <a:bodyPr>
            <a:spAutoFit/>
          </a:bodyPr>
          <a:lstStyle/>
          <a:p>
            <a:pPr algn="ctr">
              <a:spcBef>
                <a:spcPct val="0"/>
              </a:spcBef>
              <a:buSzTx/>
              <a:buFontTx/>
              <a:buNone/>
            </a:pPr>
            <a:r>
              <a:rPr lang="zh-CN" altLang="en-US" sz="3200" b="1" dirty="0">
                <a:solidFill>
                  <a:srgbClr val="FF0000"/>
                </a:solidFill>
                <a:latin typeface="微软雅黑" pitchFamily="34" charset="-122"/>
                <a:ea typeface="微软雅黑" pitchFamily="34" charset="-122"/>
                <a:sym typeface="宋体" pitchFamily="2" charset="-122"/>
              </a:rPr>
              <a:t>新品上线问题处理流程</a:t>
            </a:r>
          </a:p>
        </p:txBody>
      </p:sp>
      <p:sp>
        <p:nvSpPr>
          <p:cNvPr id="175107" name="Rectangle 1"/>
          <p:cNvSpPr>
            <a:spLocks noChangeArrowheads="1"/>
          </p:cNvSpPr>
          <p:nvPr/>
        </p:nvSpPr>
        <p:spPr bwMode="auto">
          <a:xfrm>
            <a:off x="537796" y="1434606"/>
            <a:ext cx="7858859" cy="461665"/>
          </a:xfrm>
          <a:prstGeom prst="rect">
            <a:avLst/>
          </a:prstGeom>
          <a:noFill/>
          <a:ln w="9525">
            <a:noFill/>
            <a:miter lim="800000"/>
            <a:headEnd/>
            <a:tailEnd/>
          </a:ln>
        </p:spPr>
        <p:txBody>
          <a:bodyPr anchor="ctr">
            <a:spAutoFit/>
          </a:bodyPr>
          <a:lstStyle/>
          <a:p>
            <a:pPr algn="l" eaLnBrk="0" hangingPunct="0">
              <a:spcBef>
                <a:spcPct val="0"/>
              </a:spcBef>
              <a:buClr>
                <a:srgbClr val="FF0000"/>
              </a:buClr>
              <a:buSzTx/>
              <a:buFont typeface="Wingdings" pitchFamily="2" charset="2"/>
              <a:buChar char="n"/>
            </a:pPr>
            <a:r>
              <a:rPr lang="zh-CN" altLang="en-US" sz="2400" dirty="0">
                <a:latin typeface="微软雅黑" pitchFamily="34" charset="-122"/>
                <a:ea typeface="微软雅黑" pitchFamily="34" charset="-122"/>
              </a:rPr>
              <a:t>针对新品生产过程中出现的问题可按照以下步骤处理</a:t>
            </a:r>
            <a:endParaRPr lang="zh-CN" altLang="en-US" sz="2400" dirty="0">
              <a:latin typeface="微软雅黑" pitchFamily="34" charset="-122"/>
              <a:ea typeface="微软雅黑" pitchFamily="34" charset="-122"/>
              <a:cs typeface="Times New Roman" pitchFamily="18" charset="0"/>
            </a:endParaRPr>
          </a:p>
        </p:txBody>
      </p:sp>
      <p:pic>
        <p:nvPicPr>
          <p:cNvPr id="1293316" name="Picture 4"/>
          <p:cNvPicPr>
            <a:picLocks noChangeAspect="1" noChangeArrowheads="1"/>
          </p:cNvPicPr>
          <p:nvPr/>
        </p:nvPicPr>
        <p:blipFill>
          <a:blip r:embed="rId3" cstate="email"/>
          <a:srcRect/>
          <a:stretch>
            <a:fillRect/>
          </a:stretch>
        </p:blipFill>
        <p:spPr bwMode="auto">
          <a:xfrm>
            <a:off x="1" y="2033593"/>
            <a:ext cx="8934451" cy="4175125"/>
          </a:xfrm>
          <a:prstGeom prst="rect">
            <a:avLst/>
          </a:prstGeom>
          <a:noFill/>
          <a:ln w="9525">
            <a:noFill/>
            <a:miter lim="800000"/>
            <a:headEnd/>
            <a:tailEnd/>
          </a:ln>
        </p:spPr>
      </p:pic>
      <p:sp>
        <p:nvSpPr>
          <p:cNvPr id="5" name="灯片编号占位符 4"/>
          <p:cNvSpPr>
            <a:spLocks noGrp="1"/>
          </p:cNvSpPr>
          <p:nvPr>
            <p:ph type="sldNum" sz="quarter" idx="4"/>
          </p:nvPr>
        </p:nvSpPr>
        <p:spPr/>
        <p:txBody>
          <a:bodyPr/>
          <a:lstStyle/>
          <a:p>
            <a:fld id="{8BA16DCC-C50E-4AD5-94C9-747C0058B3E1}" type="slidenum">
              <a:rPr lang="zh-CN" altLang="en-US" smtClean="0"/>
              <a:pPr/>
              <a:t>126</a:t>
            </a:fld>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93316"/>
                                        </p:tgtEl>
                                        <p:attrNameLst>
                                          <p:attrName>style.visibility</p:attrName>
                                        </p:attrNameLst>
                                      </p:cBhvr>
                                      <p:to>
                                        <p:strVal val="visible"/>
                                      </p:to>
                                    </p:set>
                                    <p:animEffect transition="in" filter="blinds(horizontal)">
                                      <p:cBhvr>
                                        <p:cTn id="7" dur="500"/>
                                        <p:tgtEl>
                                          <p:spTgt spid="129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9373" y="332656"/>
            <a:ext cx="8229600" cy="585065"/>
          </a:xfrm>
        </p:spPr>
        <p:txBody>
          <a:bodyPr>
            <a:normAutofit/>
          </a:bodyPr>
          <a:lstStyle/>
          <a:p>
            <a:pPr algn="ctr"/>
            <a:r>
              <a:rPr lang="zh-CN" altLang="en-US" sz="3200" dirty="0">
                <a:solidFill>
                  <a:srgbClr val="FF0000"/>
                </a:solidFill>
              </a:rPr>
              <a:t>新品上线前的准备</a:t>
            </a:r>
          </a:p>
        </p:txBody>
      </p:sp>
      <p:sp>
        <p:nvSpPr>
          <p:cNvPr id="3" name="内容占位符 2"/>
          <p:cNvSpPr>
            <a:spLocks noGrp="1"/>
          </p:cNvSpPr>
          <p:nvPr>
            <p:ph idx="1"/>
          </p:nvPr>
        </p:nvSpPr>
        <p:spPr>
          <a:xfrm>
            <a:off x="592016" y="1428756"/>
            <a:ext cx="7930663" cy="3845455"/>
          </a:xfrm>
        </p:spPr>
        <p:style>
          <a:lnRef idx="2">
            <a:schemeClr val="accent1"/>
          </a:lnRef>
          <a:fillRef idx="1">
            <a:schemeClr val="lt1"/>
          </a:fillRef>
          <a:effectRef idx="0">
            <a:schemeClr val="accent1"/>
          </a:effectRef>
          <a:fontRef idx="minor">
            <a:schemeClr val="dk1"/>
          </a:fontRef>
        </p:style>
        <p:txBody>
          <a:bodyPr>
            <a:normAutofit/>
          </a:bodyPr>
          <a:lstStyle/>
          <a:p>
            <a:pPr>
              <a:lnSpc>
                <a:spcPct val="150000"/>
              </a:lnSpc>
            </a:pPr>
            <a:r>
              <a:rPr lang="en-US" altLang="zh-CN" sz="2800" b="1" dirty="0">
                <a:latin typeface="微软雅黑" pitchFamily="34" charset="-122"/>
                <a:ea typeface="微软雅黑" pitchFamily="34" charset="-122"/>
              </a:rPr>
              <a:t>Do It Right The First Time</a:t>
            </a:r>
          </a:p>
          <a:p>
            <a:pPr marL="514338" indent="-514338">
              <a:lnSpc>
                <a:spcPct val="150000"/>
              </a:lnSpc>
              <a:buFont typeface="+mj-lt"/>
              <a:buAutoNum type="arabicPeriod"/>
            </a:pPr>
            <a:r>
              <a:rPr lang="zh-CN" altLang="en-US" sz="2800" b="1" dirty="0">
                <a:latin typeface="微软雅黑" pitchFamily="34" charset="-122"/>
                <a:ea typeface="微软雅黑" pitchFamily="34" charset="-122"/>
              </a:rPr>
              <a:t>编制</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作业指导书</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建立作业标准</a:t>
            </a:r>
            <a:endParaRPr lang="en-US" altLang="zh-CN" sz="2800" b="1" dirty="0">
              <a:latin typeface="微软雅黑" pitchFamily="34" charset="-122"/>
              <a:ea typeface="微软雅黑" pitchFamily="34" charset="-122"/>
            </a:endParaRPr>
          </a:p>
          <a:p>
            <a:pPr marL="514338" indent="-514338">
              <a:lnSpc>
                <a:spcPct val="150000"/>
              </a:lnSpc>
              <a:buFont typeface="+mj-lt"/>
              <a:buAutoNum type="arabicPeriod"/>
            </a:pPr>
            <a:r>
              <a:rPr lang="zh-CN" altLang="en-US" sz="2800" b="1" dirty="0">
                <a:latin typeface="微软雅黑" pitchFamily="34" charset="-122"/>
                <a:ea typeface="微软雅黑" pitchFamily="34" charset="-122"/>
              </a:rPr>
              <a:t>进行适当的培训和教导</a:t>
            </a:r>
            <a:endParaRPr lang="en-US" altLang="zh-CN" sz="2800" b="1" dirty="0">
              <a:latin typeface="微软雅黑" pitchFamily="34" charset="-122"/>
              <a:ea typeface="微软雅黑" pitchFamily="34" charset="-122"/>
            </a:endParaRPr>
          </a:p>
          <a:p>
            <a:pPr marL="514338" indent="-514338">
              <a:lnSpc>
                <a:spcPct val="150000"/>
              </a:lnSpc>
              <a:buFont typeface="+mj-lt"/>
              <a:buAutoNum type="arabicPeriod"/>
            </a:pPr>
            <a:r>
              <a:rPr lang="zh-CN" altLang="en-US" sz="2800" b="1" dirty="0">
                <a:latin typeface="微软雅黑" pitchFamily="34" charset="-122"/>
                <a:ea typeface="微软雅黑" pitchFamily="34" charset="-122"/>
              </a:rPr>
              <a:t>提供适当的设备和物料</a:t>
            </a:r>
            <a:endParaRPr lang="en-US" altLang="zh-CN" sz="2800" b="1" dirty="0">
              <a:latin typeface="微软雅黑" pitchFamily="34" charset="-122"/>
              <a:ea typeface="微软雅黑" pitchFamily="34" charset="-122"/>
            </a:endParaRPr>
          </a:p>
          <a:p>
            <a:pPr marL="514338" indent="-514338">
              <a:lnSpc>
                <a:spcPct val="150000"/>
              </a:lnSpc>
              <a:buFont typeface="+mj-lt"/>
              <a:buAutoNum type="arabicPeriod"/>
            </a:pPr>
            <a:r>
              <a:rPr lang="zh-CN" altLang="en-US" sz="2800" b="1" dirty="0">
                <a:latin typeface="微软雅黑" pitchFamily="34" charset="-122"/>
                <a:ea typeface="微软雅黑" pitchFamily="34" charset="-122"/>
              </a:rPr>
              <a:t>鼓励员工一次就做对</a:t>
            </a:r>
          </a:p>
        </p:txBody>
      </p:sp>
      <p:sp>
        <p:nvSpPr>
          <p:cNvPr id="7" name="灯片编号占位符 6"/>
          <p:cNvSpPr>
            <a:spLocks noGrp="1"/>
          </p:cNvSpPr>
          <p:nvPr>
            <p:ph type="sldNum" sz="quarter" idx="4"/>
          </p:nvPr>
        </p:nvSpPr>
        <p:spPr/>
        <p:txBody>
          <a:bodyPr/>
          <a:lstStyle/>
          <a:p>
            <a:fld id="{8BA16DCC-C50E-4AD5-94C9-747C0058B3E1}" type="slidenum">
              <a:rPr lang="zh-CN" altLang="en-US" smtClean="0"/>
              <a:pPr/>
              <a:t>127</a:t>
            </a:fld>
            <a:endParaRPr lang="zh-CN" altLang="en-US"/>
          </a:p>
        </p:txBody>
      </p:sp>
      <p:pic>
        <p:nvPicPr>
          <p:cNvPr id="1312769" name="Picture 1" descr="I:\119598.jpg"/>
          <p:cNvPicPr>
            <a:picLocks noChangeAspect="1" noChangeArrowheads="1"/>
          </p:cNvPicPr>
          <p:nvPr/>
        </p:nvPicPr>
        <p:blipFill>
          <a:blip r:embed="rId3" cstate="email"/>
          <a:srcRect/>
          <a:stretch>
            <a:fillRect/>
          </a:stretch>
        </p:blipFill>
        <p:spPr bwMode="auto">
          <a:xfrm>
            <a:off x="6566069" y="2663922"/>
            <a:ext cx="2349012" cy="3599279"/>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wd">
                                    <p:tmPct val="10000"/>
                                  </p:iterate>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iterate type="wd">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iterate type="wd">
                                    <p:tmPct val="1000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iterate type="wd">
                                    <p:tmPct val="10000"/>
                                  </p:iterate>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iterate type="wd">
                                    <p:tmPct val="10000"/>
                                  </p:iterate>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iterate type="wd">
                                    <p:tmPct val="10000"/>
                                  </p:iterate>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12769"/>
                                        </p:tgtEl>
                                        <p:attrNameLst>
                                          <p:attrName>style.visibility</p:attrName>
                                        </p:attrNameLst>
                                      </p:cBhvr>
                                      <p:to>
                                        <p:strVal val="visible"/>
                                      </p:to>
                                    </p:set>
                                    <p:anim calcmode="lin" valueType="num">
                                      <p:cBhvr additive="base">
                                        <p:cTn id="37" dur="500" fill="hold"/>
                                        <p:tgtEl>
                                          <p:spTgt spid="1312769"/>
                                        </p:tgtEl>
                                        <p:attrNameLst>
                                          <p:attrName>ppt_x</p:attrName>
                                        </p:attrNameLst>
                                      </p:cBhvr>
                                      <p:tavLst>
                                        <p:tav tm="0">
                                          <p:val>
                                            <p:strVal val="#ppt_x"/>
                                          </p:val>
                                        </p:tav>
                                        <p:tav tm="100000">
                                          <p:val>
                                            <p:strVal val="#ppt_x"/>
                                          </p:val>
                                        </p:tav>
                                      </p:tavLst>
                                    </p:anim>
                                    <p:anim calcmode="lin" valueType="num">
                                      <p:cBhvr additive="base">
                                        <p:cTn id="38" dur="500" fill="hold"/>
                                        <p:tgtEl>
                                          <p:spTgt spid="13127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70" y="1917706"/>
            <a:ext cx="3273425" cy="3816351"/>
          </a:xfrm>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AutoShape 4"/>
          <p:cNvSpPr>
            <a:spLocks noChangeArrowheads="1"/>
          </p:cNvSpPr>
          <p:nvPr/>
        </p:nvSpPr>
        <p:spPr bwMode="auto">
          <a:xfrm>
            <a:off x="3595690" y="2060578"/>
            <a:ext cx="4895851" cy="433388"/>
          </a:xfrm>
          <a:prstGeom prst="flowChartAlternateProcess">
            <a:avLst/>
          </a:prstGeom>
          <a:gradFill rotWithShape="0">
            <a:gsLst>
              <a:gs pos="0">
                <a:srgbClr val="6A8B25"/>
              </a:gs>
              <a:gs pos="100000">
                <a:srgbClr val="83B02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8197" name="Rectangle 5"/>
          <p:cNvSpPr>
            <a:spLocks noChangeArrowheads="1"/>
          </p:cNvSpPr>
          <p:nvPr/>
        </p:nvSpPr>
        <p:spPr bwMode="auto">
          <a:xfrm>
            <a:off x="3595690" y="2420944"/>
            <a:ext cx="4895851" cy="3240087"/>
          </a:xfrm>
          <a:prstGeom prst="rect">
            <a:avLst/>
          </a:prstGeom>
          <a:gradFill rotWithShape="0">
            <a:gsLst>
              <a:gs pos="0">
                <a:schemeClr val="bg1"/>
              </a:gs>
              <a:gs pos="100000">
                <a:srgbClr val="CBCBC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algn="ctr">
              <a:lnSpc>
                <a:spcPct val="200000"/>
              </a:lnSpc>
              <a:buNone/>
            </a:pPr>
            <a:r>
              <a:rPr lang="zh-CN" altLang="en-US" sz="2800" b="1" dirty="0">
                <a:latin typeface="+mn-ea"/>
              </a:rPr>
              <a:t>第五单元</a:t>
            </a:r>
            <a:endParaRPr lang="en-US" altLang="zh-CN" sz="2800" b="1" dirty="0">
              <a:latin typeface="+mn-ea"/>
            </a:endParaRPr>
          </a:p>
          <a:p>
            <a:pPr algn="ctr">
              <a:lnSpc>
                <a:spcPct val="200000"/>
              </a:lnSpc>
              <a:buNone/>
            </a:pPr>
            <a:r>
              <a:rPr lang="zh-CN" altLang="en-US" sz="2800" b="1" dirty="0">
                <a:latin typeface="+mn-ea"/>
              </a:rPr>
              <a:t>生产计划与物料控制采购篇</a:t>
            </a:r>
          </a:p>
        </p:txBody>
      </p:sp>
      <p:sp>
        <p:nvSpPr>
          <p:cNvPr id="9" name="标题 1"/>
          <p:cNvSpPr txBox="1">
            <a:spLocks/>
          </p:cNvSpPr>
          <p:nvPr/>
        </p:nvSpPr>
        <p:spPr bwMode="auto">
          <a:xfrm>
            <a:off x="959252" y="332656"/>
            <a:ext cx="7244545"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b="1" kern="1200">
                <a:solidFill>
                  <a:schemeClr val="tx1"/>
                </a:solidFill>
                <a:latin typeface="+mj-lt"/>
                <a:ea typeface="+mj-ea"/>
                <a:cs typeface="+mj-cs"/>
                <a:sym typeface="Arial" panose="020B0604020202020204" pitchFamily="34" charset="0"/>
              </a:defRPr>
            </a:lvl1pPr>
            <a:lvl2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4572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4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6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8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eaLnBrk="1" hangingPunct="1">
              <a:buFontTx/>
            </a:pPr>
            <a:r>
              <a:rPr lang="zh-CN" altLang="en-US" sz="2800" dirty="0">
                <a:effectLst>
                  <a:outerShdw blurRad="38100" dist="38100" dir="2700000" algn="tl">
                    <a:srgbClr val="C0C0C0"/>
                  </a:outerShdw>
                </a:effectLst>
                <a:latin typeface="+mn-ea"/>
                <a:ea typeface="+mn-ea"/>
              </a:rPr>
              <a:t>精益供应链课程</a:t>
            </a:r>
            <a:r>
              <a:rPr lang="en-US" altLang="zh-CN" sz="2800" dirty="0">
                <a:effectLst>
                  <a:outerShdw blurRad="38100" dist="38100" dir="2700000" algn="tl">
                    <a:srgbClr val="C0C0C0"/>
                  </a:outerShdw>
                </a:effectLst>
                <a:latin typeface="+mn-ea"/>
                <a:ea typeface="+mn-ea"/>
              </a:rPr>
              <a:t>—</a:t>
            </a:r>
            <a:r>
              <a:rPr lang="zh-CN" altLang="en-US" sz="2800" dirty="0">
                <a:effectLst>
                  <a:outerShdw blurRad="38100" dist="38100" dir="2700000" algn="tl">
                    <a:srgbClr val="C0C0C0"/>
                  </a:outerShdw>
                </a:effectLst>
                <a:latin typeface="+mn-ea"/>
                <a:ea typeface="+mn-ea"/>
              </a:rPr>
              <a:t>生产计划与物料控制</a:t>
            </a:r>
            <a:endParaRPr lang="zh-CN" altLang="en-US" sz="2800" dirty="0">
              <a:latin typeface="+mn-ea"/>
              <a:ea typeface="+mn-ea"/>
            </a:endParaRPr>
          </a:p>
        </p:txBody>
      </p:sp>
      <p:sp>
        <p:nvSpPr>
          <p:cNvPr id="3" name="灯片编号占位符 2"/>
          <p:cNvSpPr>
            <a:spLocks noGrp="1"/>
          </p:cNvSpPr>
          <p:nvPr>
            <p:ph type="sldNum" sz="quarter" idx="4"/>
          </p:nvPr>
        </p:nvSpPr>
        <p:spPr/>
        <p:txBody>
          <a:bodyPr/>
          <a:lstStyle/>
          <a:p>
            <a:fld id="{D065990C-D54C-4FC3-B4C7-03BEB07D7E46}" type="slidenum">
              <a:rPr lang="zh-CN" altLang="en-US" smtClean="0"/>
              <a:pPr/>
              <a:t>128</a:t>
            </a:fld>
            <a:endParaRPr lang="zh-CN" altLang="en-US"/>
          </a:p>
        </p:txBody>
      </p:sp>
    </p:spTree>
    <p:extLst>
      <p:ext uri="{BB962C8B-B14F-4D97-AF65-F5344CB8AC3E}">
        <p14:creationId xmlns:p14="http://schemas.microsoft.com/office/powerpoint/2010/main" val="3639680359"/>
      </p:ext>
    </p:extLst>
  </p:cSld>
  <p:clrMapOvr>
    <a:masterClrMapping/>
  </p:clrMapOvr>
  <p:transition>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2127253" y="2420943"/>
            <a:ext cx="5256213" cy="144463"/>
          </a:xfrm>
          <a:prstGeom prst="rect">
            <a:avLst/>
          </a:prstGeom>
          <a:gradFill rotWithShape="0">
            <a:gsLst>
              <a:gs pos="0">
                <a:srgbClr val="CBCBCB"/>
              </a:gs>
              <a:gs pos="100000">
                <a:srgbClr val="E7E3E7"/>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9220" name="Oval 4"/>
          <p:cNvSpPr>
            <a:spLocks noChangeArrowheads="1"/>
          </p:cNvSpPr>
          <p:nvPr/>
        </p:nvSpPr>
        <p:spPr bwMode="auto">
          <a:xfrm>
            <a:off x="1984377" y="2206628"/>
            <a:ext cx="542925" cy="542925"/>
          </a:xfrm>
          <a:prstGeom prst="ellipse">
            <a:avLst/>
          </a:prstGeom>
          <a:solidFill>
            <a:srgbClr val="FF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1" name="Text Box 5"/>
          <p:cNvSpPr txBox="1">
            <a:spLocks noChangeArrowheads="1"/>
          </p:cNvSpPr>
          <p:nvPr/>
        </p:nvSpPr>
        <p:spPr bwMode="auto">
          <a:xfrm>
            <a:off x="2054231" y="2276872"/>
            <a:ext cx="3413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chemeClr val="bg1"/>
                </a:solidFill>
                <a:latin typeface="+mn-ea"/>
              </a:rPr>
              <a:t>1</a:t>
            </a:r>
          </a:p>
        </p:txBody>
      </p:sp>
      <p:sp>
        <p:nvSpPr>
          <p:cNvPr id="9222" name="Text Box 6"/>
          <p:cNvSpPr txBox="1">
            <a:spLocks noChangeArrowheads="1"/>
          </p:cNvSpPr>
          <p:nvPr/>
        </p:nvSpPr>
        <p:spPr bwMode="auto">
          <a:xfrm>
            <a:off x="2592388" y="2733679"/>
            <a:ext cx="421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5602" indent="-455602">
              <a:defRPr/>
            </a:pPr>
            <a:r>
              <a:rPr lang="zh-CN" altLang="en-US" sz="2400" b="1" dirty="0">
                <a:latin typeface="微软雅黑" pitchFamily="34" charset="-122"/>
                <a:ea typeface="微软雅黑" pitchFamily="34" charset="-122"/>
              </a:rPr>
              <a:t>生产计划与物料管理概述</a:t>
            </a:r>
          </a:p>
        </p:txBody>
      </p:sp>
      <p:sp>
        <p:nvSpPr>
          <p:cNvPr id="9223" name="Rectangle 7"/>
          <p:cNvSpPr>
            <a:spLocks noChangeArrowheads="1"/>
          </p:cNvSpPr>
          <p:nvPr/>
        </p:nvSpPr>
        <p:spPr bwMode="auto">
          <a:xfrm>
            <a:off x="1393828" y="3481394"/>
            <a:ext cx="5256213" cy="144463"/>
          </a:xfrm>
          <a:prstGeom prst="rect">
            <a:avLst/>
          </a:prstGeom>
          <a:gradFill rotWithShape="0">
            <a:gsLst>
              <a:gs pos="0">
                <a:srgbClr val="CBCBCB"/>
              </a:gs>
              <a:gs pos="100000">
                <a:srgbClr val="E7E3E7"/>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4" name="Oval 8"/>
          <p:cNvSpPr>
            <a:spLocks noChangeArrowheads="1"/>
          </p:cNvSpPr>
          <p:nvPr/>
        </p:nvSpPr>
        <p:spPr bwMode="auto">
          <a:xfrm>
            <a:off x="1249363" y="3265488"/>
            <a:ext cx="544512" cy="544512"/>
          </a:xfrm>
          <a:prstGeom prst="ellipse">
            <a:avLst/>
          </a:prstGeom>
          <a:solidFill>
            <a:srgbClr val="6A8B2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5" name="Text Box 9"/>
          <p:cNvSpPr txBox="1">
            <a:spLocks noChangeArrowheads="1"/>
          </p:cNvSpPr>
          <p:nvPr/>
        </p:nvSpPr>
        <p:spPr bwMode="auto">
          <a:xfrm>
            <a:off x="1320806" y="3327375"/>
            <a:ext cx="341313"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dirty="0">
                <a:solidFill>
                  <a:schemeClr val="bg1"/>
                </a:solidFill>
                <a:latin typeface="+mn-ea"/>
              </a:rPr>
              <a:t>2</a:t>
            </a:r>
          </a:p>
        </p:txBody>
      </p:sp>
      <p:sp>
        <p:nvSpPr>
          <p:cNvPr id="9226" name="Text Box 10"/>
          <p:cNvSpPr txBox="1">
            <a:spLocks noChangeArrowheads="1"/>
          </p:cNvSpPr>
          <p:nvPr/>
        </p:nvSpPr>
        <p:spPr bwMode="auto">
          <a:xfrm>
            <a:off x="1865314" y="3790955"/>
            <a:ext cx="446405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455602" indent="-455602">
              <a:defRPr/>
            </a:pPr>
            <a:r>
              <a:rPr lang="zh-CN" altLang="en-US" sz="2400" b="1" dirty="0">
                <a:latin typeface="微软雅黑" pitchFamily="34" charset="-122"/>
                <a:ea typeface="微软雅黑" pitchFamily="34" charset="-122"/>
              </a:rPr>
              <a:t>材料计划与存量控制</a:t>
            </a:r>
          </a:p>
        </p:txBody>
      </p:sp>
      <p:sp>
        <p:nvSpPr>
          <p:cNvPr id="9227" name="Rectangle 11"/>
          <p:cNvSpPr>
            <a:spLocks noChangeArrowheads="1"/>
          </p:cNvSpPr>
          <p:nvPr/>
        </p:nvSpPr>
        <p:spPr bwMode="auto">
          <a:xfrm>
            <a:off x="731842" y="4613278"/>
            <a:ext cx="5256212" cy="142875"/>
          </a:xfrm>
          <a:prstGeom prst="rect">
            <a:avLst/>
          </a:prstGeom>
          <a:gradFill rotWithShape="0">
            <a:gsLst>
              <a:gs pos="0">
                <a:srgbClr val="CBCBCB"/>
              </a:gs>
              <a:gs pos="100000">
                <a:srgbClr val="E7E3E7"/>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8" name="Oval 12"/>
          <p:cNvSpPr>
            <a:spLocks noChangeArrowheads="1"/>
          </p:cNvSpPr>
          <p:nvPr/>
        </p:nvSpPr>
        <p:spPr bwMode="auto">
          <a:xfrm>
            <a:off x="587377" y="4397377"/>
            <a:ext cx="542925" cy="542925"/>
          </a:xfrm>
          <a:prstGeom prst="ellipse">
            <a:avLst/>
          </a:prstGeom>
          <a:solidFill>
            <a:schemeClr val="fo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9" name="Text Box 13"/>
          <p:cNvSpPr txBox="1">
            <a:spLocks noChangeArrowheads="1"/>
          </p:cNvSpPr>
          <p:nvPr/>
        </p:nvSpPr>
        <p:spPr bwMode="auto">
          <a:xfrm>
            <a:off x="657230" y="4437112"/>
            <a:ext cx="3429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dirty="0">
                <a:solidFill>
                  <a:schemeClr val="bg1"/>
                </a:solidFill>
                <a:latin typeface="+mn-ea"/>
              </a:rPr>
              <a:t>3</a:t>
            </a:r>
            <a:endParaRPr lang="zh-CN" altLang="en-US" sz="2400" dirty="0">
              <a:latin typeface="+mn-ea"/>
            </a:endParaRPr>
          </a:p>
        </p:txBody>
      </p:sp>
      <p:sp>
        <p:nvSpPr>
          <p:cNvPr id="9230" name="Text Box 14"/>
          <p:cNvSpPr txBox="1">
            <a:spLocks noChangeArrowheads="1"/>
          </p:cNvSpPr>
          <p:nvPr/>
        </p:nvSpPr>
        <p:spPr bwMode="auto">
          <a:xfrm>
            <a:off x="1322389" y="4921255"/>
            <a:ext cx="446563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455602" indent="-455602">
              <a:defRPr/>
            </a:pPr>
            <a:r>
              <a:rPr lang="zh-CN" altLang="en-US" sz="2400" b="1" dirty="0">
                <a:latin typeface="微软雅黑" pitchFamily="34" charset="-122"/>
                <a:ea typeface="微软雅黑" pitchFamily="34" charset="-122"/>
              </a:rPr>
              <a:t>物料管理对生产计划的影响</a:t>
            </a:r>
          </a:p>
        </p:txBody>
      </p:sp>
      <p:sp>
        <p:nvSpPr>
          <p:cNvPr id="3" name="灯片编号占位符 2"/>
          <p:cNvSpPr>
            <a:spLocks noGrp="1"/>
          </p:cNvSpPr>
          <p:nvPr>
            <p:ph type="sldNum" sz="quarter" idx="4"/>
          </p:nvPr>
        </p:nvSpPr>
        <p:spPr/>
        <p:txBody>
          <a:bodyPr/>
          <a:lstStyle/>
          <a:p>
            <a:fld id="{D065990C-D54C-4FC3-B4C7-03BEB07D7E46}" type="slidenum">
              <a:rPr lang="zh-CN" altLang="en-US" smtClean="0"/>
              <a:pPr/>
              <a:t>129</a:t>
            </a:fld>
            <a:endParaRPr lang="zh-CN" altLang="en-US"/>
          </a:p>
        </p:txBody>
      </p:sp>
    </p:spTree>
    <p:extLst>
      <p:ext uri="{BB962C8B-B14F-4D97-AF65-F5344CB8AC3E}">
        <p14:creationId xmlns:p14="http://schemas.microsoft.com/office/powerpoint/2010/main" val="427998338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ChangeArrowheads="1"/>
          </p:cNvSpPr>
          <p:nvPr/>
        </p:nvSpPr>
        <p:spPr bwMode="auto">
          <a:xfrm>
            <a:off x="1799493" y="380259"/>
            <a:ext cx="5791200" cy="584775"/>
          </a:xfrm>
          <a:prstGeom prst="rect">
            <a:avLst/>
          </a:prstGeom>
          <a:noFill/>
          <a:ln w="12700">
            <a:noFill/>
            <a:miter lim="800000"/>
            <a:headEnd type="none" w="sm" len="sm"/>
            <a:tailEnd type="none" w="sm" len="sm"/>
          </a:ln>
          <a:effectLst/>
        </p:spPr>
        <p:txBody>
          <a:bodyPr>
            <a:spAutoFit/>
          </a:bodyPr>
          <a:lstStyle/>
          <a:p>
            <a:pPr algn="ctr" eaLnBrk="0" hangingPunct="0"/>
            <a:r>
              <a:rPr lang="zh-CN" altLang="en-US" sz="3200" b="1" dirty="0">
                <a:solidFill>
                  <a:srgbClr val="FF0000"/>
                </a:solidFill>
                <a:latin typeface="微软雅黑" pitchFamily="34" charset="-122"/>
                <a:ea typeface="微软雅黑" pitchFamily="34" charset="-122"/>
              </a:rPr>
              <a:t>精益思想的要点</a:t>
            </a:r>
          </a:p>
        </p:txBody>
      </p:sp>
      <p:sp>
        <p:nvSpPr>
          <p:cNvPr id="464900" name="Rectangle 4"/>
          <p:cNvSpPr>
            <a:spLocks noChangeArrowheads="1"/>
          </p:cNvSpPr>
          <p:nvPr/>
        </p:nvSpPr>
        <p:spPr bwMode="auto">
          <a:xfrm>
            <a:off x="457206" y="1511423"/>
            <a:ext cx="3178175" cy="533400"/>
          </a:xfrm>
          <a:prstGeom prst="rect">
            <a:avLst/>
          </a:prstGeom>
          <a:noFill/>
          <a:ln w="9525">
            <a:noFill/>
            <a:miter lim="800000"/>
            <a:headEnd/>
            <a:tailEnd/>
          </a:ln>
          <a:effectLst/>
        </p:spPr>
        <p:txBody>
          <a:bodyPr anchor="b"/>
          <a:lstStyle/>
          <a:p>
            <a:r>
              <a:rPr lang="en-US" altLang="zh-CN" sz="2800" b="1" u="sng" dirty="0">
                <a:solidFill>
                  <a:schemeClr val="tx2"/>
                </a:solidFill>
                <a:latin typeface="Arial" pitchFamily="34" charset="0"/>
              </a:rPr>
              <a:t>“</a:t>
            </a:r>
            <a:r>
              <a:rPr lang="zh-CN" altLang="en-US" sz="2800" b="1" u="sng" dirty="0">
                <a:solidFill>
                  <a:schemeClr val="tx2"/>
                </a:solidFill>
                <a:latin typeface="Arial" pitchFamily="34" charset="0"/>
              </a:rPr>
              <a:t>精益”释义</a:t>
            </a:r>
          </a:p>
        </p:txBody>
      </p:sp>
      <p:sp>
        <p:nvSpPr>
          <p:cNvPr id="464901" name="Rectangle 5"/>
          <p:cNvSpPr>
            <a:spLocks noChangeArrowheads="1"/>
          </p:cNvSpPr>
          <p:nvPr/>
        </p:nvSpPr>
        <p:spPr bwMode="auto">
          <a:xfrm>
            <a:off x="633047" y="2197225"/>
            <a:ext cx="8124092" cy="514351"/>
          </a:xfrm>
          <a:prstGeom prst="rect">
            <a:avLst/>
          </a:prstGeom>
          <a:noFill/>
          <a:ln w="9525">
            <a:noFill/>
            <a:miter lim="800000"/>
            <a:headEnd/>
            <a:tailEnd/>
          </a:ln>
        </p:spPr>
        <p:txBody>
          <a:bodyPr/>
          <a:lstStyle/>
          <a:p>
            <a:pPr indent="-342891">
              <a:lnSpc>
                <a:spcPct val="80000"/>
              </a:lnSpc>
              <a:spcBef>
                <a:spcPct val="20000"/>
              </a:spcBef>
              <a:buClr>
                <a:srgbClr val="FFFF00"/>
              </a:buClr>
              <a:buSzPct val="80000"/>
            </a:pPr>
            <a:r>
              <a:rPr lang="zh-CN" altLang="en-US" sz="2800" dirty="0">
                <a:latin typeface="Arial" pitchFamily="34" charset="0"/>
              </a:rPr>
              <a:t>精益 </a:t>
            </a:r>
            <a:r>
              <a:rPr lang="en-US" altLang="zh-CN" sz="2800" dirty="0">
                <a:latin typeface="Arial" pitchFamily="34" charset="0"/>
              </a:rPr>
              <a:t>- </a:t>
            </a:r>
            <a:r>
              <a:rPr lang="zh-CN" altLang="en-US" sz="2800" u="sng" dirty="0">
                <a:latin typeface="Arial" pitchFamily="34" charset="0"/>
              </a:rPr>
              <a:t>形容词</a:t>
            </a:r>
            <a:r>
              <a:rPr lang="zh-CN" altLang="en-US" sz="2800" dirty="0">
                <a:latin typeface="Arial" pitchFamily="34" charset="0"/>
              </a:rPr>
              <a:t>：“精”是少而精，“益”是效益</a:t>
            </a:r>
          </a:p>
        </p:txBody>
      </p:sp>
      <p:sp>
        <p:nvSpPr>
          <p:cNvPr id="464902" name="Rectangle 6"/>
          <p:cNvSpPr>
            <a:spLocks noChangeArrowheads="1"/>
          </p:cNvSpPr>
          <p:nvPr/>
        </p:nvSpPr>
        <p:spPr bwMode="auto">
          <a:xfrm>
            <a:off x="688032" y="3733005"/>
            <a:ext cx="7772400" cy="2000251"/>
          </a:xfrm>
          <a:prstGeom prst="rect">
            <a:avLst/>
          </a:prstGeom>
          <a:noFill/>
          <a:ln w="9525">
            <a:noFill/>
            <a:miter lim="800000"/>
            <a:headEnd/>
            <a:tailEnd/>
          </a:ln>
          <a:effectLst/>
        </p:spPr>
        <p:txBody>
          <a:bodyPr anchor="b"/>
          <a:lstStyle/>
          <a:p>
            <a:r>
              <a:rPr lang="zh-CN" altLang="en-US" sz="4000" b="1" u="sng" dirty="0">
                <a:solidFill>
                  <a:schemeClr val="tx2"/>
                </a:solidFill>
                <a:latin typeface="黑体" pitchFamily="2" charset="-122"/>
                <a:ea typeface="黑体" pitchFamily="2" charset="-122"/>
              </a:rPr>
              <a:t>精益生产</a:t>
            </a:r>
          </a:p>
          <a:p>
            <a:pPr algn="l">
              <a:lnSpc>
                <a:spcPct val="150000"/>
              </a:lnSpc>
            </a:pPr>
            <a:r>
              <a:rPr lang="zh-CN" altLang="en-US" sz="2800" b="1" dirty="0">
                <a:latin typeface="Arial" pitchFamily="34" charset="0"/>
              </a:rPr>
              <a:t>通过 </a:t>
            </a:r>
            <a:r>
              <a:rPr lang="zh-CN" altLang="en-US" sz="3200" b="1" i="1" u="sng" dirty="0">
                <a:solidFill>
                  <a:srgbClr val="FF0000"/>
                </a:solidFill>
                <a:latin typeface="Arial" pitchFamily="34" charset="0"/>
              </a:rPr>
              <a:t>消除 </a:t>
            </a:r>
            <a:r>
              <a:rPr lang="zh-CN" altLang="en-US" sz="2800" b="1" dirty="0">
                <a:latin typeface="Arial" pitchFamily="34" charset="0"/>
              </a:rPr>
              <a:t>企业</a:t>
            </a:r>
            <a:r>
              <a:rPr lang="zh-CN" altLang="en-US" sz="2800" dirty="0"/>
              <a:t>所有</a:t>
            </a:r>
            <a:r>
              <a:rPr lang="zh-CN" altLang="en-US" sz="2800" b="1" dirty="0">
                <a:latin typeface="Arial" pitchFamily="34" charset="0"/>
              </a:rPr>
              <a:t>环节上的 </a:t>
            </a:r>
            <a:r>
              <a:rPr lang="zh-CN" altLang="en-US" sz="3200" b="1" i="1" u="sng" dirty="0">
                <a:solidFill>
                  <a:srgbClr val="FF0000"/>
                </a:solidFill>
                <a:latin typeface="Arial" pitchFamily="34" charset="0"/>
              </a:rPr>
              <a:t>不增值活动</a:t>
            </a:r>
            <a:r>
              <a:rPr lang="zh-CN" altLang="en-US" sz="3200" b="1" dirty="0">
                <a:latin typeface="Arial" pitchFamily="34" charset="0"/>
              </a:rPr>
              <a:t>，</a:t>
            </a:r>
            <a:r>
              <a:rPr lang="zh-CN" altLang="en-US" sz="2800" b="1" dirty="0">
                <a:latin typeface="Arial" pitchFamily="34" charset="0"/>
              </a:rPr>
              <a:t>来达到</a:t>
            </a:r>
            <a:r>
              <a:rPr lang="zh-CN" altLang="en-US" sz="3200" b="1" i="1" u="sng" dirty="0">
                <a:solidFill>
                  <a:srgbClr val="FF0000"/>
                </a:solidFill>
                <a:latin typeface="Arial" pitchFamily="34" charset="0"/>
              </a:rPr>
              <a:t>降低成本、缩短生产周期  </a:t>
            </a:r>
            <a:r>
              <a:rPr lang="zh-CN" altLang="en-US" sz="2800" b="1" dirty="0">
                <a:latin typeface="Arial" pitchFamily="34" charset="0"/>
              </a:rPr>
              <a:t>和 </a:t>
            </a:r>
            <a:r>
              <a:rPr lang="zh-CN" altLang="en-US" sz="3200" b="1" i="1" u="sng" dirty="0">
                <a:solidFill>
                  <a:srgbClr val="FF0000"/>
                </a:solidFill>
                <a:latin typeface="Arial" pitchFamily="34" charset="0"/>
              </a:rPr>
              <a:t>改善质量</a:t>
            </a:r>
            <a:r>
              <a:rPr lang="zh-CN" altLang="en-US" sz="2800" b="1" dirty="0">
                <a:latin typeface="Arial" pitchFamily="34" charset="0"/>
              </a:rPr>
              <a:t>的目的</a:t>
            </a:r>
          </a:p>
        </p:txBody>
      </p:sp>
      <p:sp>
        <p:nvSpPr>
          <p:cNvPr id="6" name="灯片编号占位符 5"/>
          <p:cNvSpPr>
            <a:spLocks noGrp="1"/>
          </p:cNvSpPr>
          <p:nvPr>
            <p:ph type="sldNum" sz="quarter" idx="4"/>
          </p:nvPr>
        </p:nvSpPr>
        <p:spPr/>
        <p:txBody>
          <a:bodyPr/>
          <a:lstStyle/>
          <a:p>
            <a:fld id="{8BA16DCC-C50E-4AD5-94C9-747C0058B3E1}" type="slidenum">
              <a:rPr lang="zh-CN" altLang="en-US" smtClean="0"/>
              <a:pPr/>
              <a:t>13</a:t>
            </a:fld>
            <a:endParaRPr lang="zh-CN" altLang="en-US"/>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6" name="Picture 4"/>
          <p:cNvPicPr>
            <a:picLocks noChangeAspect="1" noChangeArrowheads="1"/>
          </p:cNvPicPr>
          <p:nvPr/>
        </p:nvPicPr>
        <p:blipFill>
          <a:blip r:embed="rId2" cstate="print"/>
          <a:srcRect/>
          <a:stretch>
            <a:fillRect/>
          </a:stretch>
        </p:blipFill>
        <p:spPr bwMode="auto">
          <a:xfrm>
            <a:off x="360361" y="2060848"/>
            <a:ext cx="8496944" cy="4248472"/>
          </a:xfrm>
          <a:prstGeom prst="rect">
            <a:avLst/>
          </a:prstGeom>
          <a:noFill/>
          <a:ln w="57150">
            <a:solidFill>
              <a:schemeClr val="tx1"/>
            </a:solidFill>
            <a:miter lim="800000"/>
            <a:headEnd/>
            <a:tailEnd/>
          </a:ln>
        </p:spPr>
      </p:pic>
      <p:sp>
        <p:nvSpPr>
          <p:cNvPr id="151557" name="Rectangle 5"/>
          <p:cNvSpPr>
            <a:spLocks noChangeArrowheads="1"/>
          </p:cNvSpPr>
          <p:nvPr/>
        </p:nvSpPr>
        <p:spPr bwMode="auto">
          <a:xfrm>
            <a:off x="360361" y="1412777"/>
            <a:ext cx="4211639" cy="457200"/>
          </a:xfrm>
          <a:prstGeom prst="rect">
            <a:avLst/>
          </a:prstGeom>
          <a:noFill/>
          <a:ln w="9525" algn="ctr">
            <a:noFill/>
            <a:miter lim="800000"/>
            <a:headEnd/>
            <a:tailEnd/>
          </a:ln>
          <a:effectLst/>
        </p:spPr>
        <p:txBody>
          <a:bodyPr anchor="ctr"/>
          <a:lstStyle/>
          <a:p>
            <a:pPr marL="1117572" indent="-1117572"/>
            <a:r>
              <a:rPr lang="zh-CN" altLang="en-US" sz="2400" b="1" dirty="0">
                <a:latin typeface="微软雅黑" pitchFamily="34" charset="-122"/>
                <a:ea typeface="微软雅黑" pitchFamily="34" charset="-122"/>
              </a:rPr>
              <a:t>什么是物料管理？</a:t>
            </a:r>
          </a:p>
        </p:txBody>
      </p:sp>
      <p:sp>
        <p:nvSpPr>
          <p:cNvPr id="151558" name="Line 6"/>
          <p:cNvSpPr>
            <a:spLocks noChangeShapeType="1"/>
          </p:cNvSpPr>
          <p:nvPr/>
        </p:nvSpPr>
        <p:spPr bwMode="auto">
          <a:xfrm>
            <a:off x="6588226" y="3717032"/>
            <a:ext cx="865187" cy="0"/>
          </a:xfrm>
          <a:prstGeom prst="line">
            <a:avLst/>
          </a:prstGeom>
          <a:noFill/>
          <a:ln w="57150">
            <a:solidFill>
              <a:srgbClr val="FF0000"/>
            </a:solidFill>
            <a:prstDash val="sysDot"/>
            <a:round/>
            <a:headEnd/>
            <a:tailEnd/>
          </a:ln>
          <a:effectLst/>
        </p:spPr>
        <p:txBody>
          <a:bodyPr/>
          <a:lstStyle/>
          <a:p>
            <a:endParaRPr lang="zh-CN" altLang="en-US"/>
          </a:p>
        </p:txBody>
      </p:sp>
      <p:sp>
        <p:nvSpPr>
          <p:cNvPr id="151559" name="Line 7"/>
          <p:cNvSpPr>
            <a:spLocks noChangeShapeType="1"/>
          </p:cNvSpPr>
          <p:nvPr/>
        </p:nvSpPr>
        <p:spPr bwMode="auto">
          <a:xfrm>
            <a:off x="3275856" y="4221088"/>
            <a:ext cx="5112568" cy="0"/>
          </a:xfrm>
          <a:prstGeom prst="line">
            <a:avLst/>
          </a:prstGeom>
          <a:noFill/>
          <a:ln w="57150">
            <a:solidFill>
              <a:srgbClr val="FF0000"/>
            </a:solidFill>
            <a:prstDash val="sysDot"/>
            <a:round/>
            <a:headEnd/>
            <a:tailEnd/>
          </a:ln>
          <a:effectLst/>
        </p:spPr>
        <p:txBody>
          <a:bodyPr/>
          <a:lstStyle/>
          <a:p>
            <a:endParaRPr lang="zh-CN" altLang="en-US"/>
          </a:p>
        </p:txBody>
      </p:sp>
      <p:sp>
        <p:nvSpPr>
          <p:cNvPr id="151560" name="Line 8"/>
          <p:cNvSpPr>
            <a:spLocks noChangeShapeType="1"/>
          </p:cNvSpPr>
          <p:nvPr/>
        </p:nvSpPr>
        <p:spPr bwMode="auto">
          <a:xfrm>
            <a:off x="2699792" y="4725144"/>
            <a:ext cx="5688632" cy="0"/>
          </a:xfrm>
          <a:prstGeom prst="line">
            <a:avLst/>
          </a:prstGeom>
          <a:noFill/>
          <a:ln w="57150">
            <a:solidFill>
              <a:srgbClr val="FF0000"/>
            </a:solidFill>
            <a:prstDash val="sysDot"/>
            <a:round/>
            <a:headEnd/>
            <a:tailEnd/>
          </a:ln>
          <a:effectLst/>
        </p:spPr>
        <p:txBody>
          <a:bodyPr/>
          <a:lstStyle/>
          <a:p>
            <a:endParaRPr lang="zh-CN" altLang="en-US"/>
          </a:p>
        </p:txBody>
      </p:sp>
      <p:sp>
        <p:nvSpPr>
          <p:cNvPr id="151561" name="Line 9"/>
          <p:cNvSpPr>
            <a:spLocks noChangeShapeType="1"/>
          </p:cNvSpPr>
          <p:nvPr/>
        </p:nvSpPr>
        <p:spPr bwMode="auto">
          <a:xfrm>
            <a:off x="2699792" y="5229200"/>
            <a:ext cx="3600400" cy="0"/>
          </a:xfrm>
          <a:prstGeom prst="line">
            <a:avLst/>
          </a:prstGeom>
          <a:noFill/>
          <a:ln w="38100">
            <a:solidFill>
              <a:srgbClr val="FF0000"/>
            </a:solidFill>
            <a:prstDash val="sysDot"/>
            <a:round/>
            <a:headEnd/>
            <a:tailEnd/>
          </a:ln>
          <a:effectLst/>
        </p:spPr>
        <p:txBody>
          <a:bodyPr/>
          <a:lstStyle/>
          <a:p>
            <a:endParaRPr lang="zh-CN" altLang="en-US"/>
          </a:p>
        </p:txBody>
      </p:sp>
      <p:sp>
        <p:nvSpPr>
          <p:cNvPr id="8" name="Rectangle 2"/>
          <p:cNvSpPr>
            <a:spLocks noGrp="1" noChangeArrowheads="1"/>
          </p:cNvSpPr>
          <p:nvPr>
            <p:ph type="title"/>
          </p:nvPr>
        </p:nvSpPr>
        <p:spPr>
          <a:xfrm>
            <a:off x="1331640" y="357600"/>
            <a:ext cx="5903912" cy="576064"/>
          </a:xfrm>
        </p:spPr>
        <p:txBody>
          <a:bodyPr/>
          <a:lstStyle/>
          <a:p>
            <a:pPr algn="ctr"/>
            <a:r>
              <a:rPr lang="zh-CN" altLang="en-US" sz="3200" b="1" dirty="0" smtClean="0">
                <a:solidFill>
                  <a:srgbClr val="FF0000"/>
                </a:solidFill>
              </a:rPr>
              <a:t>物料</a:t>
            </a:r>
            <a:r>
              <a:rPr lang="zh-CN" altLang="en-US" sz="3200" b="1" dirty="0">
                <a:solidFill>
                  <a:srgbClr val="FF0000"/>
                </a:solidFill>
              </a:rPr>
              <a:t>控制管理概述</a:t>
            </a:r>
          </a:p>
        </p:txBody>
      </p:sp>
      <p:sp>
        <p:nvSpPr>
          <p:cNvPr id="9" name="灯片编号占位符 5"/>
          <p:cNvSpPr>
            <a:spLocks noGrp="1"/>
          </p:cNvSpPr>
          <p:nvPr>
            <p:ph type="sldNum" sz="quarter" idx="4"/>
          </p:nvPr>
        </p:nvSpPr>
        <p:spPr/>
        <p:txBody>
          <a:bodyPr/>
          <a:lstStyle/>
          <a:p>
            <a:fld id="{3A99ABDF-0673-469B-A541-C1F89428C3D9}" type="slidenum">
              <a:rPr lang="en-US" altLang="zh-CN"/>
              <a:pPr/>
              <a:t>130</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1558"/>
                                        </p:tgtEl>
                                        <p:attrNameLst>
                                          <p:attrName>style.visibility</p:attrName>
                                        </p:attrNameLst>
                                      </p:cBhvr>
                                      <p:to>
                                        <p:strVal val="visible"/>
                                      </p:to>
                                    </p:set>
                                    <p:anim calcmode="lin" valueType="num">
                                      <p:cBhvr additive="base">
                                        <p:cTn id="7" dur="1000" fill="hold"/>
                                        <p:tgtEl>
                                          <p:spTgt spid="151558"/>
                                        </p:tgtEl>
                                        <p:attrNameLst>
                                          <p:attrName>ppt_x</p:attrName>
                                        </p:attrNameLst>
                                      </p:cBhvr>
                                      <p:tavLst>
                                        <p:tav tm="0">
                                          <p:val>
                                            <p:strVal val="#ppt_x"/>
                                          </p:val>
                                        </p:tav>
                                        <p:tav tm="100000">
                                          <p:val>
                                            <p:strVal val="#ppt_x"/>
                                          </p:val>
                                        </p:tav>
                                      </p:tavLst>
                                    </p:anim>
                                    <p:anim calcmode="lin" valueType="num">
                                      <p:cBhvr additive="base">
                                        <p:cTn id="8" dur="1000" fill="hold"/>
                                        <p:tgtEl>
                                          <p:spTgt spid="15155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1559"/>
                                        </p:tgtEl>
                                        <p:attrNameLst>
                                          <p:attrName>style.visibility</p:attrName>
                                        </p:attrNameLst>
                                      </p:cBhvr>
                                      <p:to>
                                        <p:strVal val="visible"/>
                                      </p:to>
                                    </p:set>
                                    <p:anim calcmode="lin" valueType="num">
                                      <p:cBhvr additive="base">
                                        <p:cTn id="11" dur="1000" fill="hold"/>
                                        <p:tgtEl>
                                          <p:spTgt spid="151559"/>
                                        </p:tgtEl>
                                        <p:attrNameLst>
                                          <p:attrName>ppt_x</p:attrName>
                                        </p:attrNameLst>
                                      </p:cBhvr>
                                      <p:tavLst>
                                        <p:tav tm="0">
                                          <p:val>
                                            <p:strVal val="#ppt_x"/>
                                          </p:val>
                                        </p:tav>
                                        <p:tav tm="100000">
                                          <p:val>
                                            <p:strVal val="#ppt_x"/>
                                          </p:val>
                                        </p:tav>
                                      </p:tavLst>
                                    </p:anim>
                                    <p:anim calcmode="lin" valueType="num">
                                      <p:cBhvr additive="base">
                                        <p:cTn id="12" dur="1000" fill="hold"/>
                                        <p:tgtEl>
                                          <p:spTgt spid="15155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1560"/>
                                        </p:tgtEl>
                                        <p:attrNameLst>
                                          <p:attrName>style.visibility</p:attrName>
                                        </p:attrNameLst>
                                      </p:cBhvr>
                                      <p:to>
                                        <p:strVal val="visible"/>
                                      </p:to>
                                    </p:set>
                                    <p:anim calcmode="lin" valueType="num">
                                      <p:cBhvr additive="base">
                                        <p:cTn id="15" dur="1000" fill="hold"/>
                                        <p:tgtEl>
                                          <p:spTgt spid="151560"/>
                                        </p:tgtEl>
                                        <p:attrNameLst>
                                          <p:attrName>ppt_x</p:attrName>
                                        </p:attrNameLst>
                                      </p:cBhvr>
                                      <p:tavLst>
                                        <p:tav tm="0">
                                          <p:val>
                                            <p:strVal val="#ppt_x"/>
                                          </p:val>
                                        </p:tav>
                                        <p:tav tm="100000">
                                          <p:val>
                                            <p:strVal val="#ppt_x"/>
                                          </p:val>
                                        </p:tav>
                                      </p:tavLst>
                                    </p:anim>
                                    <p:anim calcmode="lin" valueType="num">
                                      <p:cBhvr additive="base">
                                        <p:cTn id="16" dur="1000" fill="hold"/>
                                        <p:tgtEl>
                                          <p:spTgt spid="15156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1561"/>
                                        </p:tgtEl>
                                        <p:attrNameLst>
                                          <p:attrName>style.visibility</p:attrName>
                                        </p:attrNameLst>
                                      </p:cBhvr>
                                      <p:to>
                                        <p:strVal val="visible"/>
                                      </p:to>
                                    </p:set>
                                    <p:anim calcmode="lin" valueType="num">
                                      <p:cBhvr additive="base">
                                        <p:cTn id="19" dur="1000" fill="hold"/>
                                        <p:tgtEl>
                                          <p:spTgt spid="151561"/>
                                        </p:tgtEl>
                                        <p:attrNameLst>
                                          <p:attrName>ppt_x</p:attrName>
                                        </p:attrNameLst>
                                      </p:cBhvr>
                                      <p:tavLst>
                                        <p:tav tm="0">
                                          <p:val>
                                            <p:strVal val="#ppt_x"/>
                                          </p:val>
                                        </p:tav>
                                        <p:tav tm="100000">
                                          <p:val>
                                            <p:strVal val="#ppt_x"/>
                                          </p:val>
                                        </p:tav>
                                      </p:tavLst>
                                    </p:anim>
                                    <p:anim calcmode="lin" valueType="num">
                                      <p:cBhvr additive="base">
                                        <p:cTn id="20" dur="1000" fill="hold"/>
                                        <p:tgtEl>
                                          <p:spTgt spid="1515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8" grpId="0" animBg="1"/>
      <p:bldP spid="151559" grpId="0" animBg="1"/>
      <p:bldP spid="151560" grpId="0" animBg="1"/>
      <p:bldP spid="151561"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332264" y="440669"/>
            <a:ext cx="5903912" cy="576064"/>
          </a:xfrm>
        </p:spPr>
        <p:txBody>
          <a:bodyPr/>
          <a:lstStyle/>
          <a:p>
            <a:pPr algn="ctr"/>
            <a:r>
              <a:rPr lang="zh-CN" altLang="en-US" sz="3200" b="1" dirty="0" smtClean="0">
                <a:solidFill>
                  <a:srgbClr val="FF0000"/>
                </a:solidFill>
              </a:rPr>
              <a:t>物料</a:t>
            </a:r>
            <a:r>
              <a:rPr lang="zh-CN" altLang="en-US" sz="3200" b="1" dirty="0">
                <a:solidFill>
                  <a:srgbClr val="FF0000"/>
                </a:solidFill>
              </a:rPr>
              <a:t>控制管理概述</a:t>
            </a:r>
          </a:p>
        </p:txBody>
      </p:sp>
      <p:sp>
        <p:nvSpPr>
          <p:cNvPr id="95237" name="Rectangle 5"/>
          <p:cNvSpPr>
            <a:spLocks noGrp="1" noChangeArrowheads="1"/>
          </p:cNvSpPr>
          <p:nvPr>
            <p:ph idx="1"/>
          </p:nvPr>
        </p:nvSpPr>
        <p:spPr>
          <a:xfrm>
            <a:off x="323528" y="1519982"/>
            <a:ext cx="8424936" cy="2952328"/>
          </a:xfrm>
          <a:noFill/>
          <a:ln/>
        </p:spPr>
        <p:txBody>
          <a:bodyPr vert="horz" wrap="square" lIns="0" tIns="45720" rIns="91440" bIns="45720" numCol="1" anchor="t" anchorCtr="1" compatLnSpc="1">
            <a:prstTxWarp prst="textNoShape">
              <a:avLst/>
            </a:prstTxWarp>
          </a:bodyPr>
          <a:lstStyle/>
          <a:p>
            <a:pPr>
              <a:lnSpc>
                <a:spcPct val="150000"/>
              </a:lnSpc>
              <a:spcBef>
                <a:spcPct val="50000"/>
              </a:spcBef>
            </a:pPr>
            <a:r>
              <a:rPr lang="zh-CN" altLang="en-US" sz="2400" b="1" dirty="0">
                <a:solidFill>
                  <a:srgbClr val="FF3300"/>
                </a:solidFill>
              </a:rPr>
              <a:t>物料管理</a:t>
            </a:r>
            <a:r>
              <a:rPr lang="zh-CN" altLang="en-US" sz="2400" dirty="0"/>
              <a:t>是指计划、协调并配合各有关部门，以经济合理之方法供应各单位所需物料之管理办法。</a:t>
            </a:r>
            <a:endParaRPr lang="en-US" altLang="zh-CN" sz="2400" dirty="0"/>
          </a:p>
          <a:p>
            <a:pPr>
              <a:lnSpc>
                <a:spcPct val="150000"/>
              </a:lnSpc>
              <a:spcBef>
                <a:spcPct val="50000"/>
              </a:spcBef>
            </a:pPr>
            <a:endParaRPr lang="zh-CN" altLang="en-US" sz="1400" dirty="0"/>
          </a:p>
          <a:p>
            <a:pPr>
              <a:lnSpc>
                <a:spcPct val="150000"/>
              </a:lnSpc>
              <a:spcBef>
                <a:spcPct val="50000"/>
              </a:spcBef>
            </a:pPr>
            <a:r>
              <a:rPr lang="zh-CN" altLang="en-US" sz="2400" b="1" dirty="0">
                <a:solidFill>
                  <a:srgbClr val="FF3300"/>
                </a:solidFill>
              </a:rPr>
              <a:t>所谓经济合理之方法</a:t>
            </a:r>
            <a:r>
              <a:rPr lang="zh-CN" altLang="en-US" sz="2400" dirty="0"/>
              <a:t>是指适当之时间、在适当的地点、以适当之价格及适当的品质供应适当数量之物料。</a:t>
            </a:r>
          </a:p>
        </p:txBody>
      </p:sp>
      <p:sp>
        <p:nvSpPr>
          <p:cNvPr id="6" name="灯片编号占位符 5"/>
          <p:cNvSpPr>
            <a:spLocks noGrp="1"/>
          </p:cNvSpPr>
          <p:nvPr>
            <p:ph type="sldNum" sz="quarter" idx="4"/>
          </p:nvPr>
        </p:nvSpPr>
        <p:spPr/>
        <p:txBody>
          <a:bodyPr/>
          <a:lstStyle/>
          <a:p>
            <a:fld id="{3A99ABDF-0673-469B-A541-C1F89428C3D9}" type="slidenum">
              <a:rPr lang="en-US" altLang="zh-CN"/>
              <a:pPr/>
              <a:t>131</a:t>
            </a:fld>
            <a:endParaRPr lang="en-US"/>
          </a:p>
        </p:txBody>
      </p:sp>
      <p:sp>
        <p:nvSpPr>
          <p:cNvPr id="95236" name="Rectangle 4"/>
          <p:cNvSpPr>
            <a:spLocks noChangeArrowheads="1"/>
          </p:cNvSpPr>
          <p:nvPr/>
        </p:nvSpPr>
        <p:spPr bwMode="auto">
          <a:xfrm>
            <a:off x="395539" y="2492897"/>
            <a:ext cx="3888681" cy="647700"/>
          </a:xfrm>
          <a:prstGeom prst="rect">
            <a:avLst/>
          </a:prstGeom>
          <a:noFill/>
          <a:ln w="9525">
            <a:noFill/>
            <a:miter lim="800000"/>
            <a:headEnd/>
            <a:tailEnd/>
          </a:ln>
          <a:effectLst/>
        </p:spPr>
        <p:txBody>
          <a:bodyPr anchor="ctr"/>
          <a:lstStyle/>
          <a:p>
            <a:r>
              <a:rPr lang="zh-CN" altLang="en-US" sz="2400" b="1" dirty="0">
                <a:solidFill>
                  <a:schemeClr val="tx2"/>
                </a:solidFill>
                <a:latin typeface="微软雅黑" pitchFamily="34" charset="-122"/>
                <a:ea typeface="微软雅黑" pitchFamily="34" charset="-122"/>
              </a:rPr>
              <a:t>物料管理</a:t>
            </a:r>
            <a:r>
              <a:rPr lang="en-US" altLang="zh-CN" sz="2400" b="1" dirty="0">
                <a:solidFill>
                  <a:schemeClr val="tx2"/>
                </a:solidFill>
                <a:latin typeface="微软雅黑" pitchFamily="34" charset="-122"/>
                <a:ea typeface="微软雅黑" pitchFamily="34" charset="-122"/>
              </a:rPr>
              <a:t>-----5R</a:t>
            </a:r>
            <a:r>
              <a:rPr lang="zh-CN" altLang="en-US" sz="2400" b="1" dirty="0">
                <a:solidFill>
                  <a:schemeClr val="tx2"/>
                </a:solidFill>
                <a:latin typeface="微软雅黑" pitchFamily="34" charset="-122"/>
                <a:ea typeface="微软雅黑" pitchFamily="34" charset="-122"/>
              </a:rPr>
              <a:t>法则</a:t>
            </a:r>
          </a:p>
        </p:txBody>
      </p:sp>
      <p:sp>
        <p:nvSpPr>
          <p:cNvPr id="5" name="Rectangle 3"/>
          <p:cNvSpPr txBox="1">
            <a:spLocks noChangeArrowheads="1"/>
          </p:cNvSpPr>
          <p:nvPr/>
        </p:nvSpPr>
        <p:spPr bwMode="auto">
          <a:xfrm>
            <a:off x="683568" y="4472310"/>
            <a:ext cx="7704856" cy="1656184"/>
          </a:xfrm>
          <a:prstGeom prst="rect">
            <a:avLst/>
          </a:prstGeom>
          <a:noFill/>
          <a:ln w="9525">
            <a:noFill/>
            <a:miter lim="800000"/>
            <a:headEnd/>
            <a:tailEnd/>
          </a:ln>
        </p:spPr>
        <p:txBody>
          <a:bodyPr vert="horz" wrap="square" lIns="91427" tIns="45712" rIns="91427" bIns="45712" numCol="1" anchor="t" anchorCtr="0" compatLnSpc="1">
            <a:prstTxWarp prst="textNoShape">
              <a:avLst/>
            </a:prstTxWarp>
          </a:bodyPr>
          <a:lstStyle/>
          <a:p>
            <a:pPr marL="342891" indent="-342891" fontAlgn="base">
              <a:lnSpc>
                <a:spcPct val="150000"/>
              </a:lnSpc>
              <a:spcBef>
                <a:spcPct val="20000"/>
              </a:spcBef>
              <a:spcAft>
                <a:spcPct val="0"/>
              </a:spcAft>
              <a:defRPr/>
            </a:pPr>
            <a:r>
              <a:rPr lang="zh-CN" altLang="en-US" sz="2000" b="1" kern="0" dirty="0">
                <a:latin typeface="微软雅黑" pitchFamily="34" charset="-122"/>
                <a:ea typeface="微软雅黑" pitchFamily="34" charset="-122"/>
              </a:rPr>
              <a:t>适时</a:t>
            </a:r>
            <a:r>
              <a:rPr lang="en-US" sz="2000" b="1" kern="0" dirty="0">
                <a:latin typeface="微软雅黑" pitchFamily="34" charset="-122"/>
                <a:ea typeface="微软雅黑" pitchFamily="34" charset="-122"/>
              </a:rPr>
              <a:t>(Right Time)                                 </a:t>
            </a:r>
            <a:r>
              <a:rPr lang="zh-CN" altLang="zh-CN" sz="2000" b="1" kern="0" dirty="0">
                <a:latin typeface="微软雅黑" pitchFamily="34" charset="-122"/>
                <a:ea typeface="微软雅黑" pitchFamily="34" charset="-122"/>
              </a:rPr>
              <a:t>适价</a:t>
            </a:r>
            <a:r>
              <a:rPr lang="en-US" altLang="zh-CN" sz="2000" b="1" kern="0" dirty="0">
                <a:latin typeface="微软雅黑" pitchFamily="34" charset="-122"/>
                <a:ea typeface="微软雅黑" pitchFamily="34" charset="-122"/>
              </a:rPr>
              <a:t>(Right Price)</a:t>
            </a:r>
          </a:p>
          <a:p>
            <a:pPr marL="342891" indent="-342891" fontAlgn="base">
              <a:lnSpc>
                <a:spcPct val="150000"/>
              </a:lnSpc>
              <a:spcBef>
                <a:spcPct val="20000"/>
              </a:spcBef>
              <a:spcAft>
                <a:spcPct val="0"/>
              </a:spcAft>
              <a:defRPr/>
            </a:pPr>
            <a:r>
              <a:rPr lang="zh-CN" altLang="zh-CN" sz="2000" b="1" kern="0" dirty="0">
                <a:latin typeface="微软雅黑" pitchFamily="34" charset="-122"/>
                <a:ea typeface="微软雅黑" pitchFamily="34" charset="-122"/>
              </a:rPr>
              <a:t>适地</a:t>
            </a:r>
            <a:r>
              <a:rPr lang="en-US" altLang="zh-CN" sz="2000" b="1" kern="0" dirty="0">
                <a:latin typeface="微软雅黑" pitchFamily="34" charset="-122"/>
                <a:ea typeface="微软雅黑" pitchFamily="34" charset="-122"/>
              </a:rPr>
              <a:t>(Right Place)                                </a:t>
            </a:r>
            <a:r>
              <a:rPr lang="zh-CN" altLang="zh-CN" sz="2000" b="1" kern="0" dirty="0">
                <a:latin typeface="微软雅黑" pitchFamily="34" charset="-122"/>
                <a:ea typeface="微软雅黑" pitchFamily="34" charset="-122"/>
              </a:rPr>
              <a:t>适质</a:t>
            </a:r>
            <a:r>
              <a:rPr lang="en-US" altLang="zh-CN" sz="2000" b="1" kern="0" dirty="0">
                <a:latin typeface="微软雅黑" pitchFamily="34" charset="-122"/>
                <a:ea typeface="微软雅黑" pitchFamily="34" charset="-122"/>
              </a:rPr>
              <a:t>(Right Quality)</a:t>
            </a:r>
          </a:p>
          <a:p>
            <a:pPr marL="342891" indent="-342891" fontAlgn="base">
              <a:lnSpc>
                <a:spcPct val="150000"/>
              </a:lnSpc>
              <a:spcBef>
                <a:spcPct val="20000"/>
              </a:spcBef>
              <a:spcAft>
                <a:spcPct val="0"/>
              </a:spcAft>
              <a:defRPr/>
            </a:pPr>
            <a:r>
              <a:rPr lang="zh-CN" altLang="en-US" sz="2000" b="1" kern="0" dirty="0">
                <a:latin typeface="微软雅黑" pitchFamily="34" charset="-122"/>
                <a:ea typeface="微软雅黑" pitchFamily="34" charset="-122"/>
              </a:rPr>
              <a:t>适量</a:t>
            </a:r>
            <a:r>
              <a:rPr lang="en-US" sz="2000" b="1" kern="0" dirty="0">
                <a:latin typeface="微软雅黑" pitchFamily="34" charset="-122"/>
                <a:ea typeface="微软雅黑" pitchFamily="34" charset="-122"/>
              </a:rPr>
              <a:t>(Right Quantity)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5237">
                                            <p:txEl>
                                              <p:pRg st="2" end="2"/>
                                            </p:txEl>
                                          </p:spTgt>
                                        </p:tgtEl>
                                        <p:attrNameLst>
                                          <p:attrName>style.visibility</p:attrName>
                                        </p:attrNameLst>
                                      </p:cBhvr>
                                      <p:to>
                                        <p:strVal val="visible"/>
                                      </p:to>
                                    </p:set>
                                    <p:animEffect transition="in" filter="blinds(horizontal)">
                                      <p:cBhvr>
                                        <p:cTn id="7" dur="500"/>
                                        <p:tgtEl>
                                          <p:spTgt spid="9523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blinds(horizontal)">
                                      <p:cBhvr>
                                        <p:cTn id="16" dur="500"/>
                                        <p:tgtEl>
                                          <p:spTgt spid="5">
                                            <p:txEl>
                                              <p:pRg st="1" end="1"/>
                                            </p:txEl>
                                          </p:spTgt>
                                        </p:tgtEl>
                                      </p:cBhvr>
                                    </p:animEffect>
                                  </p:childTnLst>
                                </p:cTn>
                              </p:par>
                            </p:childTnLst>
                          </p:cTn>
                        </p:par>
                        <p:par>
                          <p:cTn id="17" fill="hold">
                            <p:stCondLst>
                              <p:cond delay="1000"/>
                            </p:stCondLst>
                            <p:childTnLst>
                              <p:par>
                                <p:cTn id="18" presetID="3" presetClass="entr" presetSubtype="10" fill="hold" nodeType="after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linds(horizontal)">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8BA16DCC-C50E-4AD5-94C9-747C0058B3E1}" type="slidenum">
              <a:rPr lang="zh-CN" altLang="en-US" smtClean="0"/>
              <a:pPr/>
              <a:t>132</a:t>
            </a:fld>
            <a:endParaRPr lang="zh-CN" altLang="en-US" dirty="0"/>
          </a:p>
        </p:txBody>
      </p:sp>
      <p:pic>
        <p:nvPicPr>
          <p:cNvPr id="3" name="Picture 2" descr="robo"/>
          <p:cNvPicPr>
            <a:picLocks noChangeAspect="1" noChangeArrowheads="1"/>
          </p:cNvPicPr>
          <p:nvPr/>
        </p:nvPicPr>
        <p:blipFill>
          <a:blip r:embed="rId2" cstate="print"/>
          <a:srcRect/>
          <a:stretch>
            <a:fillRect/>
          </a:stretch>
        </p:blipFill>
        <p:spPr bwMode="auto">
          <a:xfrm>
            <a:off x="5364090" y="3573018"/>
            <a:ext cx="3382963" cy="2571751"/>
          </a:xfrm>
          <a:prstGeom prst="rect">
            <a:avLst/>
          </a:prstGeom>
          <a:noFill/>
        </p:spPr>
      </p:pic>
      <p:sp>
        <p:nvSpPr>
          <p:cNvPr id="4" name="Rectangle 3"/>
          <p:cNvSpPr>
            <a:spLocks noChangeArrowheads="1"/>
          </p:cNvSpPr>
          <p:nvPr/>
        </p:nvSpPr>
        <p:spPr bwMode="auto">
          <a:xfrm>
            <a:off x="2555776" y="366318"/>
            <a:ext cx="4343400" cy="584775"/>
          </a:xfrm>
          <a:prstGeom prst="rect">
            <a:avLst/>
          </a:prstGeom>
          <a:noFill/>
          <a:ln w="9525">
            <a:noFill/>
            <a:miter lim="800000"/>
            <a:headEnd/>
            <a:tailEnd/>
          </a:ln>
          <a:effectLst>
            <a:prstShdw prst="shdw13" dist="53882" dir="13500000">
              <a:schemeClr val="bg2"/>
            </a:prstShdw>
          </a:effectLst>
        </p:spPr>
        <p:txBody>
          <a:bodyPr>
            <a:spAutoFit/>
          </a:bodyPr>
          <a:lstStyle/>
          <a:p>
            <a:pPr algn="ctr" latinLnBrk="1">
              <a:spcBef>
                <a:spcPct val="50000"/>
              </a:spcBef>
            </a:pPr>
            <a:r>
              <a:rPr kumimoji="1" lang="zh-CN" altLang="en-US" sz="3200" b="1" dirty="0">
                <a:solidFill>
                  <a:srgbClr val="FF0000"/>
                </a:solidFill>
                <a:latin typeface="微软雅黑" pitchFamily="34" charset="-122"/>
                <a:ea typeface="微软雅黑" pitchFamily="34" charset="-122"/>
              </a:rPr>
              <a:t>物料控制</a:t>
            </a:r>
            <a:r>
              <a:rPr lang="zh-CN" altLang="en-US" sz="3200" b="1" dirty="0">
                <a:solidFill>
                  <a:srgbClr val="FF0000"/>
                </a:solidFill>
                <a:latin typeface="微软雅黑" pitchFamily="34" charset="-122"/>
                <a:ea typeface="微软雅黑" pitchFamily="34" charset="-122"/>
              </a:rPr>
              <a:t>管理概述</a:t>
            </a:r>
            <a:endParaRPr kumimoji="1" lang="en-US" altLang="ko-KR" sz="3200" b="1" dirty="0">
              <a:solidFill>
                <a:srgbClr val="FF0000"/>
              </a:solidFill>
              <a:latin typeface="微软雅黑" pitchFamily="34" charset="-122"/>
              <a:ea typeface="微软雅黑" pitchFamily="34" charset="-122"/>
            </a:endParaRPr>
          </a:p>
        </p:txBody>
      </p:sp>
      <p:sp>
        <p:nvSpPr>
          <p:cNvPr id="5" name="Rectangle 4"/>
          <p:cNvSpPr>
            <a:spLocks noChangeArrowheads="1"/>
          </p:cNvSpPr>
          <p:nvPr/>
        </p:nvSpPr>
        <p:spPr bwMode="auto">
          <a:xfrm>
            <a:off x="251520" y="1412776"/>
            <a:ext cx="8496944" cy="2592288"/>
          </a:xfrm>
          <a:prstGeom prst="rect">
            <a:avLst/>
          </a:prstGeom>
          <a:noFill/>
          <a:ln w="9525">
            <a:noFill/>
            <a:miter lim="800000"/>
            <a:headEnd/>
            <a:tailEnd/>
          </a:ln>
          <a:effectLst/>
        </p:spPr>
        <p:txBody>
          <a:bodyPr/>
          <a:lstStyle/>
          <a:p>
            <a:pPr marL="285744" indent="-285744">
              <a:lnSpc>
                <a:spcPct val="150000"/>
              </a:lnSpc>
              <a:spcBef>
                <a:spcPct val="30000"/>
              </a:spcBef>
              <a:buSzPct val="100000"/>
              <a:buFont typeface="Wingdings" pitchFamily="2" charset="2"/>
              <a:buChar char="Ø"/>
            </a:pPr>
            <a:r>
              <a:rPr kumimoji="1" lang="zh-CN" altLang="en-US" sz="2400" b="1" dirty="0">
                <a:latin typeface="微软雅黑" pitchFamily="34" charset="-122"/>
                <a:ea typeface="微软雅黑" pitchFamily="34" charset="-122"/>
              </a:rPr>
              <a:t> 直接影响生产系统运作的顺畅与否。</a:t>
            </a:r>
          </a:p>
          <a:p>
            <a:pPr marL="285744" indent="-285744">
              <a:lnSpc>
                <a:spcPct val="150000"/>
              </a:lnSpc>
              <a:spcBef>
                <a:spcPct val="30000"/>
              </a:spcBef>
              <a:buSzPct val="100000"/>
              <a:buFont typeface="Wingdings" pitchFamily="2" charset="2"/>
              <a:buChar char="Ø"/>
            </a:pPr>
            <a:r>
              <a:rPr kumimoji="1" lang="zh-CN" altLang="en-US" sz="2400" b="1" dirty="0">
                <a:latin typeface="微软雅黑" pitchFamily="34" charset="-122"/>
                <a:ea typeface="微软雅黑" pitchFamily="34" charset="-122"/>
              </a:rPr>
              <a:t> 生产计划的达成，品质的绩效，成本的控制，企业能力提升</a:t>
            </a:r>
          </a:p>
          <a:p>
            <a:pPr marL="285744" indent="-285744">
              <a:lnSpc>
                <a:spcPct val="150000"/>
              </a:lnSpc>
              <a:spcBef>
                <a:spcPct val="30000"/>
              </a:spcBef>
              <a:buSzPct val="100000"/>
              <a:buFont typeface="Wingdings" pitchFamily="2" charset="2"/>
              <a:buChar char="Ø"/>
            </a:pPr>
            <a:r>
              <a:rPr kumimoji="1" lang="zh-CN" altLang="en-US" sz="2400" b="1" dirty="0">
                <a:latin typeface="微软雅黑" pitchFamily="34" charset="-122"/>
                <a:ea typeface="微软雅黑" pitchFamily="34" charset="-122"/>
              </a:rPr>
              <a:t> 资金的周转，场所空间的利用等。</a:t>
            </a:r>
          </a:p>
          <a:p>
            <a:pPr marL="285744" indent="-285744">
              <a:lnSpc>
                <a:spcPct val="150000"/>
              </a:lnSpc>
              <a:spcBef>
                <a:spcPct val="30000"/>
              </a:spcBef>
              <a:buSzPct val="100000"/>
              <a:buFont typeface="Wingdings" pitchFamily="2" charset="2"/>
              <a:buChar char="Ø"/>
            </a:pPr>
            <a:r>
              <a:rPr kumimoji="1" lang="zh-CN" altLang="en-US" sz="2400" b="1" dirty="0">
                <a:latin typeface="微软雅黑" pitchFamily="34" charset="-122"/>
                <a:ea typeface="微软雅黑" pitchFamily="34" charset="-122"/>
              </a:rPr>
              <a:t> 物料管理是生产活动的基础管理。</a:t>
            </a:r>
            <a:endParaRPr lang="zh-CN" altLang="en-US" sz="2400" b="1" dirty="0">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Grp="1" noChangeArrowheads="1"/>
          </p:cNvSpPr>
          <p:nvPr>
            <p:ph type="title"/>
          </p:nvPr>
        </p:nvSpPr>
        <p:spPr>
          <a:xfrm>
            <a:off x="2555874" y="453156"/>
            <a:ext cx="4032251" cy="504057"/>
          </a:xfrm>
        </p:spPr>
        <p:txBody>
          <a:bodyPr/>
          <a:lstStyle/>
          <a:p>
            <a:pPr algn="ctr"/>
            <a:r>
              <a:rPr lang="zh-CN" altLang="en-US" sz="3200" b="1" dirty="0">
                <a:solidFill>
                  <a:srgbClr val="FF0000"/>
                </a:solidFill>
              </a:rPr>
              <a:t>物料管理范围和意义</a:t>
            </a: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133</a:t>
            </a:fld>
            <a:endParaRPr lang="zh-CN" altLang="en-US" dirty="0"/>
          </a:p>
        </p:txBody>
      </p:sp>
      <p:sp>
        <p:nvSpPr>
          <p:cNvPr id="6" name="Rectangle 3"/>
          <p:cNvSpPr>
            <a:spLocks noChangeArrowheads="1"/>
          </p:cNvSpPr>
          <p:nvPr/>
        </p:nvSpPr>
        <p:spPr bwMode="auto">
          <a:xfrm>
            <a:off x="4572000" y="1412776"/>
            <a:ext cx="4104456" cy="2286000"/>
          </a:xfrm>
          <a:prstGeom prst="rect">
            <a:avLst/>
          </a:prstGeom>
          <a:solidFill>
            <a:srgbClr val="CCCCFF"/>
          </a:solidFill>
          <a:ln w="9525">
            <a:noFill/>
            <a:miter lim="800000"/>
            <a:headEnd/>
            <a:tailEnd/>
          </a:ln>
          <a:effectLst/>
        </p:spPr>
        <p:txBody>
          <a:bodyPr/>
          <a:lstStyle/>
          <a:p>
            <a:pPr marL="285744" indent="-285744">
              <a:spcBef>
                <a:spcPct val="30000"/>
              </a:spcBef>
              <a:buClr>
                <a:srgbClr val="C00000"/>
              </a:buClr>
              <a:buSzPct val="100000"/>
              <a:buFont typeface="Wingdings" pitchFamily="2" charset="2"/>
              <a:buChar char="n"/>
            </a:pPr>
            <a:r>
              <a:rPr kumimoji="1" lang="zh-CN" altLang="en-US" dirty="0">
                <a:latin typeface="微软雅黑" pitchFamily="34" charset="-122"/>
                <a:ea typeface="微软雅黑" pitchFamily="34" charset="-122"/>
              </a:rPr>
              <a:t>物料控制：</a:t>
            </a:r>
          </a:p>
          <a:p>
            <a:pPr marL="285744" indent="-285744">
              <a:spcBef>
                <a:spcPct val="30000"/>
              </a:spcBef>
              <a:buSzPct val="100000"/>
            </a:pPr>
            <a:r>
              <a:rPr kumimoji="1" lang="zh-CN" altLang="en-US" dirty="0">
                <a:latin typeface="微软雅黑" pitchFamily="34" charset="-122"/>
                <a:ea typeface="微软雅黑" pitchFamily="34" charset="-122"/>
              </a:rPr>
              <a:t>    物料需求计划分析。</a:t>
            </a:r>
          </a:p>
          <a:p>
            <a:pPr marL="285744" indent="-285744">
              <a:spcBef>
                <a:spcPct val="30000"/>
              </a:spcBef>
              <a:buSzPct val="100000"/>
            </a:pPr>
            <a:r>
              <a:rPr kumimoji="1" lang="zh-CN" altLang="en-US" dirty="0">
                <a:latin typeface="微软雅黑" pitchFamily="34" charset="-122"/>
                <a:ea typeface="微软雅黑" pitchFamily="34" charset="-122"/>
              </a:rPr>
              <a:t>    库存管理模式设定与管理。</a:t>
            </a:r>
          </a:p>
          <a:p>
            <a:pPr marL="285744" indent="-285744">
              <a:spcBef>
                <a:spcPct val="30000"/>
              </a:spcBef>
              <a:buSzPct val="100000"/>
            </a:pPr>
            <a:r>
              <a:rPr kumimoji="1" lang="zh-CN" altLang="en-US" dirty="0">
                <a:latin typeface="微软雅黑" pitchFamily="34" charset="-122"/>
                <a:ea typeface="微软雅黑" pitchFamily="34" charset="-122"/>
              </a:rPr>
              <a:t>    安全库存与采购点设定与管理</a:t>
            </a:r>
          </a:p>
          <a:p>
            <a:pPr marL="285744" indent="-285744">
              <a:spcBef>
                <a:spcPct val="30000"/>
              </a:spcBef>
              <a:buSzPct val="100000"/>
            </a:pPr>
            <a:r>
              <a:rPr kumimoji="1" lang="zh-CN" altLang="en-US" dirty="0">
                <a:latin typeface="微软雅黑" pitchFamily="34" charset="-122"/>
                <a:ea typeface="微软雅黑" pitchFamily="34" charset="-122"/>
              </a:rPr>
              <a:t>    物料申购及跟催供给的协调。</a:t>
            </a:r>
          </a:p>
          <a:p>
            <a:pPr marL="285744" indent="-285744">
              <a:spcBef>
                <a:spcPct val="30000"/>
              </a:spcBef>
              <a:buSzPct val="100000"/>
            </a:pPr>
            <a:r>
              <a:rPr kumimoji="1" lang="zh-CN" altLang="en-US" dirty="0">
                <a:latin typeface="微软雅黑" pitchFamily="34" charset="-122"/>
                <a:ea typeface="微软雅黑" pitchFamily="34" charset="-122"/>
              </a:rPr>
              <a:t>    物料管理效率分析及呆、费料处理。</a:t>
            </a:r>
          </a:p>
        </p:txBody>
      </p:sp>
      <p:sp>
        <p:nvSpPr>
          <p:cNvPr id="7" name="Rectangle 4"/>
          <p:cNvSpPr>
            <a:spLocks noChangeArrowheads="1"/>
          </p:cNvSpPr>
          <p:nvPr/>
        </p:nvSpPr>
        <p:spPr bwMode="auto">
          <a:xfrm>
            <a:off x="251520" y="3861048"/>
            <a:ext cx="4104456" cy="2286000"/>
          </a:xfrm>
          <a:prstGeom prst="rect">
            <a:avLst/>
          </a:prstGeom>
          <a:solidFill>
            <a:srgbClr val="CCCCFF"/>
          </a:solidFill>
          <a:ln w="9525">
            <a:noFill/>
            <a:miter lim="800000"/>
            <a:headEnd/>
            <a:tailEnd/>
          </a:ln>
          <a:effectLst/>
        </p:spPr>
        <p:txBody>
          <a:bodyPr/>
          <a:lstStyle/>
          <a:p>
            <a:pPr marL="285744" indent="-285744">
              <a:spcBef>
                <a:spcPct val="30000"/>
              </a:spcBef>
              <a:buClr>
                <a:srgbClr val="C00000"/>
              </a:buClr>
              <a:buSzPct val="100000"/>
              <a:buFont typeface="Wingdings" pitchFamily="2" charset="2"/>
              <a:buChar char="n"/>
            </a:pPr>
            <a:r>
              <a:rPr kumimoji="1" lang="zh-CN" altLang="en-US" dirty="0">
                <a:latin typeface="微软雅黑" pitchFamily="34" charset="-122"/>
                <a:ea typeface="微软雅黑" pitchFamily="34" charset="-122"/>
              </a:rPr>
              <a:t>物料采购：</a:t>
            </a:r>
          </a:p>
          <a:p>
            <a:pPr marL="285744" indent="-285744">
              <a:spcBef>
                <a:spcPct val="30000"/>
              </a:spcBef>
              <a:buSzPct val="100000"/>
            </a:pPr>
            <a:r>
              <a:rPr kumimoji="1" lang="zh-CN" altLang="en-US" dirty="0">
                <a:latin typeface="微软雅黑" pitchFamily="34" charset="-122"/>
                <a:ea typeface="微软雅黑" pitchFamily="34" charset="-122"/>
              </a:rPr>
              <a:t>    直接材料，辅助材料的采购。</a:t>
            </a:r>
          </a:p>
          <a:p>
            <a:pPr marL="285744" indent="-285744">
              <a:spcBef>
                <a:spcPct val="30000"/>
              </a:spcBef>
              <a:buSzPct val="100000"/>
            </a:pPr>
            <a:r>
              <a:rPr kumimoji="1" lang="zh-CN" altLang="en-US" dirty="0">
                <a:latin typeface="微软雅黑" pitchFamily="34" charset="-122"/>
                <a:ea typeface="微软雅黑" pitchFamily="34" charset="-122"/>
              </a:rPr>
              <a:t>    供应商的开发与管理。</a:t>
            </a:r>
          </a:p>
          <a:p>
            <a:pPr marL="285744" indent="-285744">
              <a:spcBef>
                <a:spcPct val="30000"/>
              </a:spcBef>
              <a:buSzPct val="100000"/>
            </a:pPr>
            <a:r>
              <a:rPr kumimoji="1" lang="zh-CN" altLang="en-US" dirty="0">
                <a:latin typeface="微软雅黑" pitchFamily="34" charset="-122"/>
                <a:ea typeface="微软雅黑" pitchFamily="34" charset="-122"/>
              </a:rPr>
              <a:t>    采购计划的制订与执行。</a:t>
            </a:r>
          </a:p>
        </p:txBody>
      </p:sp>
      <p:sp>
        <p:nvSpPr>
          <p:cNvPr id="8" name="Rectangle 5"/>
          <p:cNvSpPr>
            <a:spLocks noChangeArrowheads="1"/>
          </p:cNvSpPr>
          <p:nvPr/>
        </p:nvSpPr>
        <p:spPr bwMode="auto">
          <a:xfrm>
            <a:off x="4572000" y="3861048"/>
            <a:ext cx="4176464" cy="2286000"/>
          </a:xfrm>
          <a:prstGeom prst="rect">
            <a:avLst/>
          </a:prstGeom>
          <a:solidFill>
            <a:srgbClr val="CCCCFF"/>
          </a:solidFill>
          <a:ln w="9525">
            <a:noFill/>
            <a:miter lim="800000"/>
            <a:headEnd/>
            <a:tailEnd/>
          </a:ln>
          <a:effectLst/>
        </p:spPr>
        <p:txBody>
          <a:bodyPr/>
          <a:lstStyle/>
          <a:p>
            <a:pPr marL="285744" indent="-285744">
              <a:spcBef>
                <a:spcPct val="30000"/>
              </a:spcBef>
              <a:buClr>
                <a:srgbClr val="C00000"/>
              </a:buClr>
              <a:buSzPct val="100000"/>
              <a:buFont typeface="Wingdings" pitchFamily="2" charset="2"/>
              <a:buChar char="n"/>
            </a:pPr>
            <a:r>
              <a:rPr kumimoji="1" lang="zh-CN" altLang="en-US" dirty="0">
                <a:latin typeface="微软雅黑" pitchFamily="34" charset="-122"/>
                <a:ea typeface="微软雅黑" pitchFamily="34" charset="-122"/>
              </a:rPr>
              <a:t>物料仓储：</a:t>
            </a:r>
          </a:p>
          <a:p>
            <a:pPr marL="285744" indent="-285744">
              <a:spcBef>
                <a:spcPct val="30000"/>
              </a:spcBef>
              <a:buSzPct val="100000"/>
            </a:pPr>
            <a:r>
              <a:rPr kumimoji="1" lang="zh-CN" altLang="en-US" dirty="0">
                <a:latin typeface="微软雅黑" pitchFamily="34" charset="-122"/>
                <a:ea typeface="微软雅黑" pitchFamily="34" charset="-122"/>
              </a:rPr>
              <a:t>    物料收发与保管。      </a:t>
            </a:r>
          </a:p>
          <a:p>
            <a:pPr marL="285744" indent="-285744">
              <a:spcBef>
                <a:spcPct val="30000"/>
              </a:spcBef>
              <a:buSzPct val="100000"/>
            </a:pPr>
            <a:r>
              <a:rPr kumimoji="1" lang="zh-CN" altLang="en-US" dirty="0">
                <a:latin typeface="微软雅黑" pitchFamily="34" charset="-122"/>
                <a:ea typeface="微软雅黑" pitchFamily="34" charset="-122"/>
              </a:rPr>
              <a:t>    建立料帐及在库调查</a:t>
            </a:r>
            <a:r>
              <a:rPr kumimoji="1" lang="en-US" altLang="zh-CN" dirty="0">
                <a:latin typeface="微软雅黑" pitchFamily="34" charset="-122"/>
                <a:ea typeface="微软雅黑" pitchFamily="34" charset="-122"/>
              </a:rPr>
              <a:t>(</a:t>
            </a:r>
            <a:r>
              <a:rPr kumimoji="1" lang="zh-CN" altLang="en-US" dirty="0">
                <a:latin typeface="微软雅黑" pitchFamily="34" charset="-122"/>
                <a:ea typeface="微软雅黑" pitchFamily="34" charset="-122"/>
              </a:rPr>
              <a:t>盘点</a:t>
            </a:r>
            <a:r>
              <a:rPr kumimoji="1" lang="en-US" altLang="zh-CN" dirty="0">
                <a:latin typeface="微软雅黑" pitchFamily="34" charset="-122"/>
                <a:ea typeface="微软雅黑" pitchFamily="34" charset="-122"/>
              </a:rPr>
              <a:t>)</a:t>
            </a:r>
            <a:r>
              <a:rPr kumimoji="1" lang="zh-CN" altLang="en-US" dirty="0">
                <a:latin typeface="微软雅黑" pitchFamily="34" charset="-122"/>
                <a:ea typeface="微软雅黑" pitchFamily="34" charset="-122"/>
              </a:rPr>
              <a:t>。</a:t>
            </a:r>
          </a:p>
          <a:p>
            <a:pPr marL="285744" indent="-285744">
              <a:spcBef>
                <a:spcPct val="30000"/>
              </a:spcBef>
              <a:buSzPct val="100000"/>
            </a:pPr>
            <a:r>
              <a:rPr kumimoji="1" lang="zh-CN" altLang="en-US" dirty="0">
                <a:latin typeface="微软雅黑" pitchFamily="34" charset="-122"/>
                <a:ea typeface="微软雅黑" pitchFamily="34" charset="-122"/>
              </a:rPr>
              <a:t>    仓库环境规划及整顿。  </a:t>
            </a:r>
          </a:p>
          <a:p>
            <a:pPr marL="285744" indent="-285744">
              <a:spcBef>
                <a:spcPct val="30000"/>
              </a:spcBef>
              <a:buSzPct val="100000"/>
            </a:pPr>
            <a:r>
              <a:rPr kumimoji="1" lang="zh-CN" altLang="en-US" dirty="0">
                <a:latin typeface="微软雅黑" pitchFamily="34" charset="-122"/>
                <a:ea typeface="微软雅黑" pitchFamily="34" charset="-122"/>
              </a:rPr>
              <a:t>    呆、废料处理。</a:t>
            </a:r>
          </a:p>
          <a:p>
            <a:pPr marL="285744" indent="-285744">
              <a:spcBef>
                <a:spcPct val="30000"/>
              </a:spcBef>
              <a:buSzPct val="100000"/>
            </a:pPr>
            <a:endParaRPr kumimoji="1" lang="zh-CN" altLang="en-US" dirty="0">
              <a:latin typeface="微软雅黑" pitchFamily="34" charset="-122"/>
              <a:ea typeface="微软雅黑" pitchFamily="34" charset="-122"/>
            </a:endParaRPr>
          </a:p>
        </p:txBody>
      </p:sp>
      <p:sp>
        <p:nvSpPr>
          <p:cNvPr id="11" name="Rectangle 5"/>
          <p:cNvSpPr>
            <a:spLocks noChangeArrowheads="1"/>
          </p:cNvSpPr>
          <p:nvPr/>
        </p:nvSpPr>
        <p:spPr bwMode="auto">
          <a:xfrm>
            <a:off x="395536" y="1412776"/>
            <a:ext cx="3609975" cy="576263"/>
          </a:xfrm>
          <a:prstGeom prst="rect">
            <a:avLst/>
          </a:prstGeom>
          <a:noFill/>
          <a:ln w="9525">
            <a:noFill/>
            <a:miter lim="800000"/>
            <a:headEnd/>
            <a:tailEnd/>
          </a:ln>
          <a:effectLst/>
        </p:spPr>
        <p:txBody>
          <a:bodyPr anchor="ctr"/>
          <a:lstStyle/>
          <a:p>
            <a:r>
              <a:rPr lang="zh-CN" altLang="en-US" sz="2400" b="1" dirty="0">
                <a:solidFill>
                  <a:schemeClr val="tx2"/>
                </a:solidFill>
                <a:latin typeface="微软雅黑" pitchFamily="34" charset="-122"/>
                <a:ea typeface="微软雅黑" pitchFamily="34" charset="-122"/>
              </a:rPr>
              <a:t>物料管理的范围</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linds(horizontal)">
                                      <p:cBhvr>
                                        <p:cTn id="13" dur="500"/>
                                        <p:tgtEl>
                                          <p:spTgt spid="6">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linds(horizontal)">
                                      <p:cBhvr>
                                        <p:cTn id="16" dur="500"/>
                                        <p:tgtEl>
                                          <p:spTgt spid="6">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linds(horizontal)">
                                      <p:cBhvr>
                                        <p:cTn id="19" dur="500"/>
                                        <p:tgtEl>
                                          <p:spTgt spid="6">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blinds(horizontal)">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linds(horizontal)">
                                      <p:cBhvr>
                                        <p:cTn id="27" dur="500"/>
                                        <p:tgtEl>
                                          <p:spTgt spid="7">
                                            <p:txEl>
                                              <p:pRg st="0" end="0"/>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blinds(horizontal)">
                                      <p:cBhvr>
                                        <p:cTn id="30" dur="500"/>
                                        <p:tgtEl>
                                          <p:spTgt spid="7">
                                            <p:txEl>
                                              <p:pRg st="1" end="1"/>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blinds(horizontal)">
                                      <p:cBhvr>
                                        <p:cTn id="33" dur="500"/>
                                        <p:tgtEl>
                                          <p:spTgt spid="7">
                                            <p:txEl>
                                              <p:pRg st="2" end="2"/>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blinds(horizontal)">
                                      <p:cBhvr>
                                        <p:cTn id="36" dur="500"/>
                                        <p:tgtEl>
                                          <p:spTgt spid="7">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Effect transition="in" filter="blinds(horizontal)">
                                      <p:cBhvr>
                                        <p:cTn id="41" dur="500"/>
                                        <p:tgtEl>
                                          <p:spTgt spid="8">
                                            <p:txEl>
                                              <p:pRg st="0" end="0"/>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8">
                                            <p:txEl>
                                              <p:pRg st="1" end="1"/>
                                            </p:txEl>
                                          </p:spTgt>
                                        </p:tgtEl>
                                        <p:attrNameLst>
                                          <p:attrName>style.visibility</p:attrName>
                                        </p:attrNameLst>
                                      </p:cBhvr>
                                      <p:to>
                                        <p:strVal val="visible"/>
                                      </p:to>
                                    </p:set>
                                    <p:animEffect transition="in" filter="blinds(horizontal)">
                                      <p:cBhvr>
                                        <p:cTn id="44" dur="500"/>
                                        <p:tgtEl>
                                          <p:spTgt spid="8">
                                            <p:txEl>
                                              <p:pRg st="1" end="1"/>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animEffect transition="in" filter="blinds(horizontal)">
                                      <p:cBhvr>
                                        <p:cTn id="47" dur="500"/>
                                        <p:tgtEl>
                                          <p:spTgt spid="8">
                                            <p:txEl>
                                              <p:pRg st="2" end="2"/>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Effect transition="in" filter="blinds(horizontal)">
                                      <p:cBhvr>
                                        <p:cTn id="50" dur="500"/>
                                        <p:tgtEl>
                                          <p:spTgt spid="8">
                                            <p:txEl>
                                              <p:pRg st="3" end="3"/>
                                            </p:txEl>
                                          </p:spTgt>
                                        </p:tgtEl>
                                      </p:cBhvr>
                                    </p:animEffect>
                                  </p:childTnLst>
                                </p:cTn>
                              </p:par>
                              <p:par>
                                <p:cTn id="51" presetID="3" presetClass="entr" presetSubtype="10" fill="hold" nodeType="withEffect">
                                  <p:stCondLst>
                                    <p:cond delay="0"/>
                                  </p:stCondLst>
                                  <p:childTnLst>
                                    <p:set>
                                      <p:cBhvr>
                                        <p:cTn id="52" dur="1" fill="hold">
                                          <p:stCondLst>
                                            <p:cond delay="0"/>
                                          </p:stCondLst>
                                        </p:cTn>
                                        <p:tgtEl>
                                          <p:spTgt spid="8">
                                            <p:txEl>
                                              <p:pRg st="4" end="4"/>
                                            </p:txEl>
                                          </p:spTgt>
                                        </p:tgtEl>
                                        <p:attrNameLst>
                                          <p:attrName>style.visibility</p:attrName>
                                        </p:attrNameLst>
                                      </p:cBhvr>
                                      <p:to>
                                        <p:strVal val="visible"/>
                                      </p:to>
                                    </p:set>
                                    <p:animEffect transition="in" filter="blinds(horizontal)">
                                      <p:cBhvr>
                                        <p:cTn id="5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p:cNvSpPr>
            <a:spLocks noGrp="1" noChangeArrowheads="1"/>
          </p:cNvSpPr>
          <p:nvPr>
            <p:ph type="title"/>
          </p:nvPr>
        </p:nvSpPr>
        <p:spPr>
          <a:xfrm>
            <a:off x="2555973" y="432178"/>
            <a:ext cx="4032251" cy="504057"/>
          </a:xfrm>
        </p:spPr>
        <p:txBody>
          <a:bodyPr/>
          <a:lstStyle/>
          <a:p>
            <a:pPr algn="ctr"/>
            <a:r>
              <a:rPr lang="zh-CN" altLang="en-US" sz="3200" b="1" dirty="0">
                <a:solidFill>
                  <a:srgbClr val="FF0000"/>
                </a:solidFill>
              </a:rPr>
              <a:t>物料管理范围和意义</a:t>
            </a:r>
          </a:p>
        </p:txBody>
      </p:sp>
      <p:sp>
        <p:nvSpPr>
          <p:cNvPr id="6" name="灯片编号占位符 5"/>
          <p:cNvSpPr>
            <a:spLocks noGrp="1"/>
          </p:cNvSpPr>
          <p:nvPr>
            <p:ph type="sldNum" sz="quarter" idx="4"/>
          </p:nvPr>
        </p:nvSpPr>
        <p:spPr/>
        <p:txBody>
          <a:bodyPr/>
          <a:lstStyle/>
          <a:p>
            <a:fld id="{3A99ABDF-0673-469B-A541-C1F89428C3D9}" type="slidenum">
              <a:rPr lang="en-US" altLang="zh-CN"/>
              <a:pPr/>
              <a:t>134</a:t>
            </a:fld>
            <a:endParaRPr lang="en-US"/>
          </a:p>
        </p:txBody>
      </p:sp>
      <p:sp>
        <p:nvSpPr>
          <p:cNvPr id="21" name="Rectangle 5"/>
          <p:cNvSpPr>
            <a:spLocks noChangeArrowheads="1"/>
          </p:cNvSpPr>
          <p:nvPr/>
        </p:nvSpPr>
        <p:spPr bwMode="auto">
          <a:xfrm>
            <a:off x="313953" y="1470316"/>
            <a:ext cx="3609975" cy="576263"/>
          </a:xfrm>
          <a:prstGeom prst="rect">
            <a:avLst/>
          </a:prstGeom>
          <a:noFill/>
          <a:ln w="9525">
            <a:noFill/>
            <a:miter lim="800000"/>
            <a:headEnd/>
            <a:tailEnd/>
          </a:ln>
          <a:effectLst/>
        </p:spPr>
        <p:txBody>
          <a:bodyPr anchor="ctr"/>
          <a:lstStyle/>
          <a:p>
            <a:r>
              <a:rPr lang="zh-CN" altLang="en-US" sz="2400" b="1" dirty="0">
                <a:solidFill>
                  <a:schemeClr val="tx2"/>
                </a:solidFill>
                <a:latin typeface="微软雅黑" pitchFamily="34" charset="-122"/>
                <a:ea typeface="微软雅黑" pitchFamily="34" charset="-122"/>
              </a:rPr>
              <a:t>物料管理的意义</a:t>
            </a:r>
          </a:p>
        </p:txBody>
      </p:sp>
      <p:sp>
        <p:nvSpPr>
          <p:cNvPr id="22" name="AutoShape 7"/>
          <p:cNvSpPr>
            <a:spLocks noChangeArrowheads="1"/>
          </p:cNvSpPr>
          <p:nvPr/>
        </p:nvSpPr>
        <p:spPr bwMode="auto">
          <a:xfrm>
            <a:off x="827584" y="2204864"/>
            <a:ext cx="3096344" cy="3744416"/>
          </a:xfrm>
          <a:prstGeom prst="flowChartMultidocument">
            <a:avLst/>
          </a:prstGeom>
          <a:solidFill>
            <a:srgbClr val="92D050"/>
          </a:solidFill>
          <a:ln w="9525">
            <a:noFill/>
            <a:miter lim="800000"/>
            <a:headEnd/>
            <a:tailEnd/>
          </a:ln>
          <a:effectLst/>
        </p:spPr>
        <p:txBody>
          <a:bodyPr wrap="none"/>
          <a:lstStyle/>
          <a:p>
            <a:pPr>
              <a:lnSpc>
                <a:spcPct val="165000"/>
              </a:lnSpc>
            </a:pPr>
            <a:r>
              <a:rPr lang="en-US" altLang="zh-CN" sz="2400" dirty="0">
                <a:solidFill>
                  <a:srgbClr val="FFFF00"/>
                </a:solidFill>
                <a:latin typeface="微软雅黑" pitchFamily="34" charset="-122"/>
                <a:ea typeface="微软雅黑" pitchFamily="34" charset="-122"/>
                <a:sym typeface="Wingdings" pitchFamily="2" charset="2"/>
              </a:rPr>
              <a:t></a:t>
            </a:r>
            <a:r>
              <a:rPr lang="zh-CN" altLang="en-US" sz="2400" dirty="0">
                <a:solidFill>
                  <a:srgbClr val="FF3300"/>
                </a:solidFill>
                <a:latin typeface="微软雅黑" pitchFamily="34" charset="-122"/>
                <a:ea typeface="微软雅黑" pitchFamily="34" charset="-122"/>
                <a:sym typeface="Wingdings" pitchFamily="2" charset="2"/>
              </a:rPr>
              <a:t>规范标准化</a:t>
            </a:r>
          </a:p>
          <a:p>
            <a:pPr>
              <a:lnSpc>
                <a:spcPct val="165000"/>
              </a:lnSpc>
            </a:pPr>
            <a:r>
              <a:rPr lang="zh-CN" altLang="en-US" sz="2400" dirty="0">
                <a:solidFill>
                  <a:srgbClr val="FFFF00"/>
                </a:solidFill>
                <a:latin typeface="微软雅黑" pitchFamily="34" charset="-122"/>
                <a:ea typeface="微软雅黑" pitchFamily="34" charset="-122"/>
                <a:sym typeface="Wingdings" pitchFamily="2" charset="2"/>
              </a:rPr>
              <a:t></a:t>
            </a:r>
            <a:r>
              <a:rPr lang="zh-CN" altLang="en-US" sz="2400" dirty="0">
                <a:latin typeface="微软雅黑" pitchFamily="34" charset="-122"/>
                <a:ea typeface="微软雅黑" pitchFamily="34" charset="-122"/>
                <a:sym typeface="Wingdings" pitchFamily="2" charset="2"/>
              </a:rPr>
              <a:t>适时供应生产物料</a:t>
            </a:r>
          </a:p>
          <a:p>
            <a:pPr>
              <a:lnSpc>
                <a:spcPct val="165000"/>
              </a:lnSpc>
            </a:pPr>
            <a:r>
              <a:rPr lang="zh-CN" altLang="en-US" sz="2400" dirty="0">
                <a:solidFill>
                  <a:srgbClr val="FFFF00"/>
                </a:solidFill>
                <a:latin typeface="微软雅黑" pitchFamily="34" charset="-122"/>
                <a:ea typeface="微软雅黑" pitchFamily="34" charset="-122"/>
                <a:sym typeface="Wingdings" pitchFamily="2" charset="2"/>
              </a:rPr>
              <a:t></a:t>
            </a:r>
            <a:r>
              <a:rPr lang="zh-CN" altLang="en-US" sz="2400" dirty="0">
                <a:solidFill>
                  <a:srgbClr val="FF3300"/>
                </a:solidFill>
                <a:latin typeface="微软雅黑" pitchFamily="34" charset="-122"/>
                <a:ea typeface="微软雅黑" pitchFamily="34" charset="-122"/>
                <a:sym typeface="Wingdings" pitchFamily="2" charset="2"/>
              </a:rPr>
              <a:t>适当管制采购价格</a:t>
            </a:r>
          </a:p>
          <a:p>
            <a:pPr>
              <a:lnSpc>
                <a:spcPct val="165000"/>
              </a:lnSpc>
            </a:pPr>
            <a:r>
              <a:rPr lang="zh-CN" altLang="en-US" sz="2400" dirty="0">
                <a:solidFill>
                  <a:srgbClr val="FFFF00"/>
                </a:solidFill>
                <a:latin typeface="微软雅黑" pitchFamily="34" charset="-122"/>
                <a:ea typeface="微软雅黑" pitchFamily="34" charset="-122"/>
                <a:sym typeface="Wingdings" pitchFamily="2" charset="2"/>
              </a:rPr>
              <a:t></a:t>
            </a:r>
            <a:r>
              <a:rPr lang="zh-CN" altLang="en-US" sz="2400" dirty="0">
                <a:latin typeface="微软雅黑" pitchFamily="34" charset="-122"/>
                <a:ea typeface="微软雅黑" pitchFamily="34" charset="-122"/>
                <a:sym typeface="Wingdings" pitchFamily="2" charset="2"/>
              </a:rPr>
              <a:t>来料品质好</a:t>
            </a:r>
            <a:endParaRPr lang="zh-CN" altLang="en-US" sz="2400" dirty="0">
              <a:solidFill>
                <a:srgbClr val="FFFF00"/>
              </a:solidFill>
              <a:latin typeface="微软雅黑" pitchFamily="34" charset="-122"/>
              <a:ea typeface="微软雅黑" pitchFamily="34" charset="-122"/>
              <a:sym typeface="Wingdings" pitchFamily="2" charset="2"/>
            </a:endParaRPr>
          </a:p>
        </p:txBody>
      </p:sp>
      <p:sp>
        <p:nvSpPr>
          <p:cNvPr id="23" name="AutoShape 8"/>
          <p:cNvSpPr>
            <a:spLocks noChangeArrowheads="1"/>
          </p:cNvSpPr>
          <p:nvPr/>
        </p:nvSpPr>
        <p:spPr bwMode="auto">
          <a:xfrm>
            <a:off x="5076056" y="2204864"/>
            <a:ext cx="3024336" cy="3744416"/>
          </a:xfrm>
          <a:prstGeom prst="flowChartMultidocument">
            <a:avLst/>
          </a:prstGeom>
          <a:solidFill>
            <a:srgbClr val="92D050"/>
          </a:solidFill>
          <a:ln w="9525">
            <a:noFill/>
            <a:miter lim="800000"/>
            <a:headEnd/>
            <a:tailEnd/>
          </a:ln>
          <a:effectLst/>
        </p:spPr>
        <p:txBody>
          <a:bodyPr wrap="none"/>
          <a:lstStyle/>
          <a:p>
            <a:pPr>
              <a:lnSpc>
                <a:spcPct val="160000"/>
              </a:lnSpc>
            </a:pPr>
            <a:r>
              <a:rPr lang="en-US" altLang="zh-CN" sz="2400">
                <a:latin typeface="微软雅黑" pitchFamily="34" charset="-122"/>
                <a:ea typeface="微软雅黑" pitchFamily="34" charset="-122"/>
                <a:sym typeface="Wingdings" pitchFamily="2" charset="2"/>
              </a:rPr>
              <a:t></a:t>
            </a:r>
            <a:r>
              <a:rPr lang="zh-CN" altLang="en-US" sz="2400">
                <a:latin typeface="微软雅黑" pitchFamily="34" charset="-122"/>
                <a:ea typeface="微软雅黑" pitchFamily="34" charset="-122"/>
                <a:sym typeface="Wingdings" pitchFamily="2" charset="2"/>
              </a:rPr>
              <a:t>有效收发</a:t>
            </a:r>
          </a:p>
          <a:p>
            <a:pPr>
              <a:lnSpc>
                <a:spcPct val="160000"/>
              </a:lnSpc>
            </a:pPr>
            <a:r>
              <a:rPr lang="zh-CN" altLang="en-US" sz="2400">
                <a:solidFill>
                  <a:srgbClr val="FFFF00"/>
                </a:solidFill>
                <a:latin typeface="微软雅黑" pitchFamily="34" charset="-122"/>
                <a:ea typeface="微软雅黑" pitchFamily="34" charset="-122"/>
                <a:sym typeface="Wingdings" pitchFamily="2" charset="2"/>
              </a:rPr>
              <a:t></a:t>
            </a:r>
            <a:r>
              <a:rPr lang="zh-CN" altLang="en-US" sz="2400">
                <a:latin typeface="微软雅黑" pitchFamily="34" charset="-122"/>
                <a:ea typeface="微软雅黑" pitchFamily="34" charset="-122"/>
                <a:sym typeface="Wingdings" pitchFamily="2" charset="2"/>
              </a:rPr>
              <a:t>适当存量</a:t>
            </a:r>
          </a:p>
          <a:p>
            <a:pPr>
              <a:lnSpc>
                <a:spcPct val="160000"/>
              </a:lnSpc>
            </a:pPr>
            <a:r>
              <a:rPr lang="zh-CN" altLang="en-US" sz="2400">
                <a:latin typeface="微软雅黑" pitchFamily="34" charset="-122"/>
                <a:ea typeface="微软雅黑" pitchFamily="34" charset="-122"/>
                <a:sym typeface="Wingdings" pitchFamily="2" charset="2"/>
              </a:rPr>
              <a:t>物料管理绩效</a:t>
            </a:r>
          </a:p>
          <a:p>
            <a:pPr>
              <a:lnSpc>
                <a:spcPct val="160000"/>
              </a:lnSpc>
            </a:pPr>
            <a:r>
              <a:rPr lang="zh-CN" altLang="en-US" sz="2400">
                <a:solidFill>
                  <a:srgbClr val="FFFF00"/>
                </a:solidFill>
                <a:latin typeface="微软雅黑" pitchFamily="34" charset="-122"/>
                <a:ea typeface="微软雅黑" pitchFamily="34" charset="-122"/>
                <a:sym typeface="Wingdings" pitchFamily="2" charset="2"/>
              </a:rPr>
              <a:t></a:t>
            </a:r>
            <a:r>
              <a:rPr lang="zh-CN" altLang="en-US" sz="2400">
                <a:latin typeface="微软雅黑" pitchFamily="34" charset="-122"/>
                <a:ea typeface="微软雅黑" pitchFamily="34" charset="-122"/>
                <a:sym typeface="Wingdings" pitchFamily="2" charset="2"/>
              </a:rPr>
              <a:t>利用空间</a:t>
            </a:r>
          </a:p>
        </p:txBody>
      </p:sp>
    </p:spTree>
  </p:cSld>
  <p:clrMapOvr>
    <a:masterClrMapping/>
  </p:clrMapOvr>
  <p:transition>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8BA16DCC-C50E-4AD5-94C9-747C0058B3E1}" type="slidenum">
              <a:rPr lang="zh-CN" altLang="en-US" smtClean="0"/>
              <a:pPr/>
              <a:t>135</a:t>
            </a:fld>
            <a:endParaRPr lang="zh-CN" altLang="en-US" dirty="0"/>
          </a:p>
        </p:txBody>
      </p:sp>
      <p:sp>
        <p:nvSpPr>
          <p:cNvPr id="3" name="Rectangle 2"/>
          <p:cNvSpPr>
            <a:spLocks noChangeArrowheads="1"/>
          </p:cNvSpPr>
          <p:nvPr/>
        </p:nvSpPr>
        <p:spPr bwMode="auto">
          <a:xfrm>
            <a:off x="2364296" y="309838"/>
            <a:ext cx="4343400" cy="584775"/>
          </a:xfrm>
          <a:prstGeom prst="rect">
            <a:avLst/>
          </a:prstGeom>
          <a:noFill/>
          <a:ln w="9525">
            <a:noFill/>
            <a:miter lim="800000"/>
            <a:headEnd/>
            <a:tailEnd/>
          </a:ln>
          <a:effectLst>
            <a:prstShdw prst="shdw13" dist="53882" dir="13500000">
              <a:schemeClr val="bg2"/>
            </a:prstShdw>
          </a:effectLst>
        </p:spPr>
        <p:txBody>
          <a:bodyPr>
            <a:spAutoFit/>
          </a:bodyPr>
          <a:lstStyle/>
          <a:p>
            <a:pPr algn="ctr" latinLnBrk="1">
              <a:spcBef>
                <a:spcPct val="50000"/>
              </a:spcBef>
            </a:pPr>
            <a:r>
              <a:rPr kumimoji="1" lang="zh-CN" altLang="en-US" sz="3200" b="1" dirty="0">
                <a:solidFill>
                  <a:srgbClr val="FF0000"/>
                </a:solidFill>
                <a:latin typeface="微软雅黑" pitchFamily="34" charset="-122"/>
                <a:ea typeface="微软雅黑" pitchFamily="34" charset="-122"/>
              </a:rPr>
              <a:t>物料管理的精髓</a:t>
            </a:r>
            <a:endParaRPr kumimoji="1" lang="en-US" altLang="zh-CN" sz="3200" b="1" dirty="0">
              <a:solidFill>
                <a:srgbClr val="FF0000"/>
              </a:solidFill>
              <a:latin typeface="微软雅黑" pitchFamily="34" charset="-122"/>
              <a:ea typeface="微软雅黑" pitchFamily="34" charset="-122"/>
            </a:endParaRPr>
          </a:p>
        </p:txBody>
      </p:sp>
      <p:sp>
        <p:nvSpPr>
          <p:cNvPr id="4" name="Rectangle 3"/>
          <p:cNvSpPr>
            <a:spLocks noChangeArrowheads="1"/>
          </p:cNvSpPr>
          <p:nvPr/>
        </p:nvSpPr>
        <p:spPr bwMode="auto">
          <a:xfrm>
            <a:off x="323528" y="1340768"/>
            <a:ext cx="8424936" cy="4824536"/>
          </a:xfrm>
          <a:prstGeom prst="rect">
            <a:avLst/>
          </a:prstGeom>
          <a:noFill/>
          <a:ln w="9525">
            <a:noFill/>
            <a:miter lim="800000"/>
            <a:headEnd/>
            <a:tailEnd/>
          </a:ln>
          <a:effectLst/>
        </p:spPr>
        <p:txBody>
          <a:bodyPr/>
          <a:lstStyle/>
          <a:p>
            <a:pPr marL="285744" indent="-285744">
              <a:lnSpc>
                <a:spcPct val="150000"/>
              </a:lnSpc>
              <a:spcBef>
                <a:spcPct val="30000"/>
              </a:spcBef>
              <a:buClr>
                <a:schemeClr val="hlink"/>
              </a:buClr>
              <a:buSzPct val="100000"/>
            </a:pPr>
            <a:r>
              <a:rPr kumimoji="1" lang="zh-CN" altLang="en-US" sz="2400" b="1" dirty="0">
                <a:latin typeface="微软雅黑" pitchFamily="34" charset="-122"/>
                <a:ea typeface="微软雅黑" pitchFamily="34" charset="-122"/>
              </a:rPr>
              <a:t>直接实现物料的三“不”管理</a:t>
            </a:r>
            <a:endParaRPr kumimoji="1" lang="en-US" altLang="zh-CN" sz="2400" b="1" dirty="0">
              <a:latin typeface="微软雅黑" pitchFamily="34" charset="-122"/>
              <a:ea typeface="微软雅黑" pitchFamily="34" charset="-122"/>
            </a:endParaRPr>
          </a:p>
          <a:p>
            <a:pPr marL="285744" indent="-285744">
              <a:lnSpc>
                <a:spcPct val="150000"/>
              </a:lnSpc>
              <a:spcBef>
                <a:spcPct val="30000"/>
              </a:spcBef>
              <a:buClr>
                <a:schemeClr val="hlink"/>
              </a:buClr>
              <a:buSzPct val="100000"/>
            </a:pPr>
            <a:r>
              <a:rPr kumimoji="1" lang="zh-CN" altLang="en-US" sz="2000" b="1" dirty="0">
                <a:solidFill>
                  <a:srgbClr val="FF0000"/>
                </a:solidFill>
                <a:latin typeface="微软雅黑" pitchFamily="34" charset="-122"/>
                <a:ea typeface="微软雅黑" pitchFamily="34" charset="-122"/>
              </a:rPr>
              <a:t>不断料</a:t>
            </a:r>
            <a:r>
              <a:rPr kumimoji="1" lang="en-US" altLang="zh-CN" sz="2000" b="1" dirty="0">
                <a:solidFill>
                  <a:srgbClr val="FF0000"/>
                </a:solidFill>
                <a:latin typeface="微软雅黑" pitchFamily="34" charset="-122"/>
                <a:ea typeface="微软雅黑" pitchFamily="34" charset="-122"/>
              </a:rPr>
              <a:t>: </a:t>
            </a:r>
            <a:r>
              <a:rPr kumimoji="1" lang="zh-CN" altLang="en-US" sz="2000" b="1" dirty="0">
                <a:latin typeface="微软雅黑" pitchFamily="34" charset="-122"/>
                <a:ea typeface="微软雅黑" pitchFamily="34" charset="-122"/>
              </a:rPr>
              <a:t>任何时候生产线不能出现停工待料的现象。</a:t>
            </a:r>
          </a:p>
          <a:p>
            <a:pPr marL="285744" indent="-285744">
              <a:lnSpc>
                <a:spcPct val="150000"/>
              </a:lnSpc>
              <a:spcBef>
                <a:spcPct val="30000"/>
              </a:spcBef>
              <a:buSzPct val="100000"/>
            </a:pPr>
            <a:r>
              <a:rPr kumimoji="1" lang="zh-CN" altLang="en-US" sz="2000" b="1" dirty="0">
                <a:solidFill>
                  <a:srgbClr val="FF0000"/>
                </a:solidFill>
                <a:latin typeface="微软雅黑" pitchFamily="34" charset="-122"/>
                <a:ea typeface="微软雅黑" pitchFamily="34" charset="-122"/>
              </a:rPr>
              <a:t>不呆料</a:t>
            </a:r>
            <a:r>
              <a:rPr kumimoji="1" lang="en-US" altLang="zh-CN" sz="2000" b="1" dirty="0">
                <a:solidFill>
                  <a:srgbClr val="FF0000"/>
                </a:solidFill>
                <a:latin typeface="微软雅黑" pitchFamily="34" charset="-122"/>
                <a:ea typeface="微软雅黑" pitchFamily="34" charset="-122"/>
              </a:rPr>
              <a:t>: </a:t>
            </a:r>
            <a:r>
              <a:rPr kumimoji="1" lang="zh-CN" altLang="en-US" sz="2000" b="1" dirty="0">
                <a:latin typeface="微软雅黑" pitchFamily="34" charset="-122"/>
                <a:ea typeface="微软雅黑" pitchFamily="34" charset="-122"/>
              </a:rPr>
              <a:t>可用，有用，能用，要用的物料进入库区和制造单位</a:t>
            </a:r>
            <a:r>
              <a:rPr kumimoji="1" lang="en-US" altLang="zh-CN" sz="2000" b="1" dirty="0">
                <a:latin typeface="微软雅黑" pitchFamily="34" charset="-122"/>
                <a:ea typeface="微软雅黑" pitchFamily="34" charset="-122"/>
              </a:rPr>
              <a:t>,</a:t>
            </a:r>
            <a:r>
              <a:rPr kumimoji="1" lang="zh-CN" altLang="en-US" sz="2000" b="1" dirty="0">
                <a:latin typeface="微软雅黑" pitchFamily="34" charset="-122"/>
                <a:ea typeface="微软雅黑" pitchFamily="34" charset="-122"/>
              </a:rPr>
              <a:t>而不用，无用的物料进不了库区、制造单位，不让物料呆在仓库中不用。</a:t>
            </a:r>
            <a:endParaRPr kumimoji="1" lang="en-US" altLang="zh-CN" sz="2000" b="1" dirty="0">
              <a:latin typeface="微软雅黑" pitchFamily="34" charset="-122"/>
              <a:ea typeface="微软雅黑" pitchFamily="34" charset="-122"/>
            </a:endParaRPr>
          </a:p>
          <a:p>
            <a:pPr marL="285744" indent="-285744">
              <a:lnSpc>
                <a:spcPct val="150000"/>
              </a:lnSpc>
              <a:spcBef>
                <a:spcPct val="30000"/>
              </a:spcBef>
              <a:buSzPct val="100000"/>
            </a:pPr>
            <a:r>
              <a:rPr kumimoji="1" lang="zh-CN" altLang="en-US" sz="2000" b="1" dirty="0">
                <a:solidFill>
                  <a:srgbClr val="FF0000"/>
                </a:solidFill>
                <a:latin typeface="微软雅黑" pitchFamily="34" charset="-122"/>
                <a:ea typeface="微软雅黑" pitchFamily="34" charset="-122"/>
              </a:rPr>
              <a:t>不囤料</a:t>
            </a:r>
            <a:r>
              <a:rPr kumimoji="1" lang="en-US" altLang="zh-CN" sz="2000" b="1" dirty="0">
                <a:solidFill>
                  <a:srgbClr val="FF0000"/>
                </a:solidFill>
                <a:latin typeface="微软雅黑" pitchFamily="34" charset="-122"/>
                <a:ea typeface="微软雅黑" pitchFamily="34" charset="-122"/>
              </a:rPr>
              <a:t>: </a:t>
            </a:r>
            <a:r>
              <a:rPr kumimoji="1" lang="zh-CN" altLang="en-US" sz="2000" b="1" dirty="0">
                <a:latin typeface="微软雅黑" pitchFamily="34" charset="-122"/>
                <a:ea typeface="微软雅黑" pitchFamily="34" charset="-122"/>
              </a:rPr>
              <a:t>进料适时，适量，不至于过时，过量的囤积</a:t>
            </a:r>
            <a:endParaRPr kumimoji="1" lang="en-US" altLang="zh-CN" sz="2000" b="1" dirty="0">
              <a:latin typeface="微软雅黑" pitchFamily="34" charset="-122"/>
              <a:ea typeface="微软雅黑" pitchFamily="34" charset="-122"/>
            </a:endParaRPr>
          </a:p>
          <a:p>
            <a:pPr marL="285744" indent="-285744">
              <a:lnSpc>
                <a:spcPct val="150000"/>
              </a:lnSpc>
              <a:spcBef>
                <a:spcPct val="30000"/>
              </a:spcBef>
              <a:buSzPct val="100000"/>
            </a:pPr>
            <a:endParaRPr kumimoji="1" lang="en-US" altLang="zh-CN" sz="2000" b="1" dirty="0">
              <a:latin typeface="微软雅黑" pitchFamily="34" charset="-122"/>
              <a:ea typeface="微软雅黑" pitchFamily="34" charset="-122"/>
            </a:endParaRPr>
          </a:p>
          <a:p>
            <a:pPr marL="285744" indent="-285744">
              <a:lnSpc>
                <a:spcPct val="150000"/>
              </a:lnSpc>
              <a:spcBef>
                <a:spcPct val="30000"/>
              </a:spcBef>
              <a:buSzPct val="100000"/>
            </a:pPr>
            <a:r>
              <a:rPr kumimoji="1" lang="zh-CN" altLang="en-US" sz="2000" b="1" dirty="0">
                <a:latin typeface="微软雅黑" pitchFamily="34" charset="-122"/>
                <a:ea typeface="微软雅黑" pitchFamily="34" charset="-122"/>
              </a:rPr>
              <a:t>断料</a:t>
            </a:r>
            <a:r>
              <a:rPr kumimoji="1" lang="en-US" altLang="zh-CN" sz="2000" b="1" dirty="0">
                <a:latin typeface="微软雅黑" pitchFamily="34" charset="-122"/>
                <a:ea typeface="微软雅黑" pitchFamily="34" charset="-122"/>
              </a:rPr>
              <a:t>: </a:t>
            </a:r>
            <a:r>
              <a:rPr kumimoji="1" lang="zh-CN" altLang="en-US" sz="2000" b="1" dirty="0">
                <a:latin typeface="微软雅黑" pitchFamily="34" charset="-122"/>
                <a:ea typeface="微软雅黑" pitchFamily="34" charset="-122"/>
              </a:rPr>
              <a:t>就可能待料，生产运作，计划，现场有可能出现混乱的局面。</a:t>
            </a:r>
            <a:endParaRPr kumimoji="1" lang="en-US" altLang="zh-CN" sz="2000" b="1" dirty="0">
              <a:latin typeface="微软雅黑" pitchFamily="34" charset="-122"/>
              <a:ea typeface="微软雅黑" pitchFamily="34" charset="-122"/>
            </a:endParaRPr>
          </a:p>
          <a:p>
            <a:pPr marL="285744" indent="-285744">
              <a:lnSpc>
                <a:spcPct val="150000"/>
              </a:lnSpc>
              <a:spcBef>
                <a:spcPct val="30000"/>
              </a:spcBef>
              <a:buSzPct val="100000"/>
            </a:pPr>
            <a:r>
              <a:rPr kumimoji="1" lang="zh-CN" altLang="en-US" sz="2000" b="1" dirty="0">
                <a:latin typeface="微软雅黑" pitchFamily="34" charset="-122"/>
                <a:ea typeface="微软雅黑" pitchFamily="34" charset="-122"/>
              </a:rPr>
              <a:t>呆料囤料</a:t>
            </a:r>
            <a:r>
              <a:rPr kumimoji="1" lang="en-US" altLang="zh-CN" sz="2000" b="1" dirty="0">
                <a:latin typeface="微软雅黑" pitchFamily="34" charset="-122"/>
                <a:ea typeface="微软雅黑" pitchFamily="34" charset="-122"/>
              </a:rPr>
              <a:t>: </a:t>
            </a:r>
            <a:r>
              <a:rPr kumimoji="1" lang="zh-CN" altLang="en-US" sz="2000" b="1" dirty="0">
                <a:latin typeface="微软雅黑" pitchFamily="34" charset="-122"/>
                <a:ea typeface="微软雅黑" pitchFamily="34" charset="-122"/>
              </a:rPr>
              <a:t>资金场地占用，成本上升，低效，浪费。</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 calcmode="lin" valueType="num">
                                      <p:cBhvr additive="base">
                                        <p:cTn id="2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 calcmode="lin" valueType="num">
                                      <p:cBhvr additive="base">
                                        <p:cTn id="26"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8BA16DCC-C50E-4AD5-94C9-747C0058B3E1}" type="slidenum">
              <a:rPr lang="zh-CN" altLang="en-US" smtClean="0"/>
              <a:pPr/>
              <a:t>136</a:t>
            </a:fld>
            <a:endParaRPr lang="zh-CN" altLang="en-US" dirty="0"/>
          </a:p>
        </p:txBody>
      </p:sp>
      <p:pic>
        <p:nvPicPr>
          <p:cNvPr id="3" name="Picture 2" descr="ANALYZE"/>
          <p:cNvPicPr>
            <a:picLocks noChangeAspect="1" noChangeArrowheads="1"/>
          </p:cNvPicPr>
          <p:nvPr/>
        </p:nvPicPr>
        <p:blipFill>
          <a:blip r:embed="rId2" cstate="print"/>
          <a:srcRect/>
          <a:stretch>
            <a:fillRect/>
          </a:stretch>
        </p:blipFill>
        <p:spPr bwMode="auto">
          <a:xfrm>
            <a:off x="5651500" y="2781303"/>
            <a:ext cx="2768600" cy="2943225"/>
          </a:xfrm>
          <a:prstGeom prst="rect">
            <a:avLst/>
          </a:prstGeom>
          <a:noFill/>
        </p:spPr>
      </p:pic>
      <p:sp>
        <p:nvSpPr>
          <p:cNvPr id="4" name="Rectangle 3"/>
          <p:cNvSpPr>
            <a:spLocks noChangeArrowheads="1"/>
          </p:cNvSpPr>
          <p:nvPr/>
        </p:nvSpPr>
        <p:spPr bwMode="auto">
          <a:xfrm>
            <a:off x="2173796" y="365765"/>
            <a:ext cx="4724400" cy="584775"/>
          </a:xfrm>
          <a:prstGeom prst="rect">
            <a:avLst/>
          </a:prstGeom>
          <a:noFill/>
          <a:ln w="9525">
            <a:noFill/>
            <a:miter lim="800000"/>
            <a:headEnd/>
            <a:tailEnd/>
          </a:ln>
          <a:effectLst>
            <a:prstShdw prst="shdw13" dist="53882" dir="13500000">
              <a:schemeClr val="bg2"/>
            </a:prstShdw>
          </a:effectLst>
        </p:spPr>
        <p:txBody>
          <a:bodyPr>
            <a:spAutoFit/>
          </a:bodyPr>
          <a:lstStyle/>
          <a:p>
            <a:pPr algn="ctr" latinLnBrk="1">
              <a:spcBef>
                <a:spcPct val="50000"/>
              </a:spcBef>
            </a:pPr>
            <a:r>
              <a:rPr kumimoji="1" lang="zh-CN" altLang="en-US" sz="3200" b="1" dirty="0">
                <a:solidFill>
                  <a:srgbClr val="FF0000"/>
                </a:solidFill>
                <a:latin typeface="微软雅黑" pitchFamily="34" charset="-122"/>
                <a:ea typeface="微软雅黑" pitchFamily="34" charset="-122"/>
              </a:rPr>
              <a:t>物料管理不良的损失</a:t>
            </a:r>
            <a:endParaRPr kumimoji="1" lang="en-US" altLang="zh-CN" sz="3200" b="1" dirty="0">
              <a:solidFill>
                <a:srgbClr val="FF0000"/>
              </a:solidFill>
              <a:latin typeface="微软雅黑" pitchFamily="34" charset="-122"/>
              <a:ea typeface="微软雅黑" pitchFamily="34" charset="-122"/>
            </a:endParaRPr>
          </a:p>
        </p:txBody>
      </p:sp>
      <p:sp>
        <p:nvSpPr>
          <p:cNvPr id="5" name="Rectangle 4"/>
          <p:cNvSpPr>
            <a:spLocks noChangeArrowheads="1"/>
          </p:cNvSpPr>
          <p:nvPr/>
        </p:nvSpPr>
        <p:spPr bwMode="auto">
          <a:xfrm>
            <a:off x="323528" y="1412776"/>
            <a:ext cx="8424936" cy="4680520"/>
          </a:xfrm>
          <a:prstGeom prst="rect">
            <a:avLst/>
          </a:prstGeom>
          <a:noFill/>
          <a:ln w="9525">
            <a:noFill/>
            <a:miter lim="800000"/>
            <a:headEnd/>
            <a:tailEnd/>
          </a:ln>
          <a:effectLst/>
        </p:spPr>
        <p:txBody>
          <a:bodyPr/>
          <a:lstStyle/>
          <a:p>
            <a:pPr marL="285744" indent="-285744">
              <a:lnSpc>
                <a:spcPct val="150000"/>
              </a:lnSpc>
              <a:spcBef>
                <a:spcPct val="30000"/>
              </a:spcBef>
              <a:buSzPct val="100000"/>
              <a:buFont typeface="Wingdings" pitchFamily="2" charset="2"/>
              <a:buChar char="Ø"/>
            </a:pPr>
            <a:r>
              <a:rPr kumimoji="1" lang="zh-CN" altLang="en-US" sz="2000" b="1" dirty="0">
                <a:latin typeface="微软雅黑" pitchFamily="34" charset="-122"/>
                <a:ea typeface="微软雅黑" pitchFamily="34" charset="-122"/>
              </a:rPr>
              <a:t>显在的浪费损失：</a:t>
            </a:r>
          </a:p>
          <a:p>
            <a:pPr marL="285744" indent="-285744">
              <a:lnSpc>
                <a:spcPct val="150000"/>
              </a:lnSpc>
              <a:spcBef>
                <a:spcPct val="30000"/>
              </a:spcBef>
              <a:buSzPct val="100000"/>
            </a:pPr>
            <a:r>
              <a:rPr kumimoji="1" lang="zh-CN" altLang="en-US" sz="2000" b="1" dirty="0">
                <a:latin typeface="微软雅黑" pitchFamily="34" charset="-122"/>
                <a:ea typeface="微软雅黑" pitchFamily="34" charset="-122"/>
              </a:rPr>
              <a:t>   仓储料品经时变坏，变成废品。</a:t>
            </a:r>
          </a:p>
          <a:p>
            <a:pPr marL="285744" indent="-285744">
              <a:lnSpc>
                <a:spcPct val="150000"/>
              </a:lnSpc>
              <a:spcBef>
                <a:spcPct val="30000"/>
              </a:spcBef>
              <a:buSzPct val="100000"/>
            </a:pPr>
            <a:r>
              <a:rPr kumimoji="1" lang="zh-CN" altLang="en-US" sz="2000" b="1" dirty="0">
                <a:latin typeface="微软雅黑" pitchFamily="34" charset="-122"/>
                <a:ea typeface="微软雅黑" pitchFamily="34" charset="-122"/>
              </a:rPr>
              <a:t>   储存过多，形成呆料，积压资金。</a:t>
            </a:r>
          </a:p>
          <a:p>
            <a:pPr marL="285744" indent="-285744">
              <a:lnSpc>
                <a:spcPct val="150000"/>
              </a:lnSpc>
              <a:spcBef>
                <a:spcPct val="30000"/>
              </a:spcBef>
              <a:buSzPct val="100000"/>
            </a:pPr>
            <a:r>
              <a:rPr kumimoji="1" lang="zh-CN" altLang="en-US" sz="2000" b="1" dirty="0">
                <a:latin typeface="微软雅黑" pitchFamily="34" charset="-122"/>
                <a:ea typeface="微软雅黑" pitchFamily="34" charset="-122"/>
              </a:rPr>
              <a:t>   停工待料，生产紊乱，交期延误。</a:t>
            </a:r>
          </a:p>
          <a:p>
            <a:pPr marL="285744" indent="-285744">
              <a:lnSpc>
                <a:spcPct val="150000"/>
              </a:lnSpc>
              <a:spcBef>
                <a:spcPct val="30000"/>
              </a:spcBef>
              <a:buSzPct val="100000"/>
              <a:buFont typeface="Wingdings" pitchFamily="2" charset="2"/>
              <a:buChar char="Ø"/>
            </a:pPr>
            <a:r>
              <a:rPr kumimoji="1" lang="zh-CN" altLang="en-US" sz="2000" b="1" dirty="0">
                <a:latin typeface="微软雅黑" pitchFamily="34" charset="-122"/>
                <a:ea typeface="微软雅黑" pitchFamily="34" charset="-122"/>
              </a:rPr>
              <a:t>潜在的浪费损失：</a:t>
            </a:r>
          </a:p>
          <a:p>
            <a:pPr marL="285744" indent="-285744">
              <a:lnSpc>
                <a:spcPct val="150000"/>
              </a:lnSpc>
              <a:spcBef>
                <a:spcPct val="30000"/>
              </a:spcBef>
              <a:buSzPct val="100000"/>
            </a:pPr>
            <a:r>
              <a:rPr kumimoji="1" lang="zh-CN" altLang="en-US" sz="2000" b="1" dirty="0">
                <a:latin typeface="微软雅黑" pitchFamily="34" charset="-122"/>
                <a:ea typeface="微软雅黑" pitchFamily="34" charset="-122"/>
              </a:rPr>
              <a:t>   呆料积存的风险，因产品变更而不能使用。</a:t>
            </a:r>
          </a:p>
          <a:p>
            <a:pPr marL="285744" indent="-285744">
              <a:lnSpc>
                <a:spcPct val="150000"/>
              </a:lnSpc>
              <a:spcBef>
                <a:spcPct val="30000"/>
              </a:spcBef>
              <a:buSzPct val="100000"/>
            </a:pPr>
            <a:r>
              <a:rPr kumimoji="1" lang="zh-CN" altLang="en-US" sz="2000" b="1" dirty="0">
                <a:latin typeface="微软雅黑" pitchFamily="34" charset="-122"/>
                <a:ea typeface="微软雅黑" pitchFamily="34" charset="-122"/>
              </a:rPr>
              <a:t>   用料浪费，使成本无法控制。</a:t>
            </a:r>
          </a:p>
          <a:p>
            <a:pPr marL="285744" indent="-285744">
              <a:lnSpc>
                <a:spcPct val="150000"/>
              </a:lnSpc>
              <a:spcBef>
                <a:spcPct val="30000"/>
              </a:spcBef>
              <a:buSzPct val="100000"/>
            </a:pPr>
            <a:r>
              <a:rPr kumimoji="1" lang="zh-CN" altLang="en-US" sz="2000" b="1" dirty="0">
                <a:latin typeface="微软雅黑" pitchFamily="34" charset="-122"/>
                <a:ea typeface="微软雅黑" pitchFamily="34" charset="-122"/>
              </a:rPr>
              <a:t>   搬运增多，增加管理上的浪费。</a:t>
            </a:r>
          </a:p>
          <a:p>
            <a:pPr marL="285744" indent="-285744">
              <a:lnSpc>
                <a:spcPct val="150000"/>
              </a:lnSpc>
              <a:spcBef>
                <a:spcPct val="30000"/>
              </a:spcBef>
              <a:buSzPct val="100000"/>
            </a:pPr>
            <a:r>
              <a:rPr kumimoji="1" lang="zh-CN" altLang="en-US" sz="2000" b="1" dirty="0">
                <a:latin typeface="微软雅黑" pitchFamily="34" charset="-122"/>
                <a:ea typeface="微软雅黑" pitchFamily="34" charset="-122"/>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linds(horizontal)">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blinds(horizontal)">
                                      <p:cBhvr>
                                        <p:cTn id="21" dur="500"/>
                                        <p:tgtEl>
                                          <p:spTgt spid="5">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blinds(horizontal)">
                                      <p:cBhvr>
                                        <p:cTn id="24" dur="500"/>
                                        <p:tgtEl>
                                          <p:spTgt spid="5">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blinds(horizontal)">
                                      <p:cBhvr>
                                        <p:cTn id="27" dur="500"/>
                                        <p:tgtEl>
                                          <p:spTgt spid="5">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blinds(horizontal)">
                                      <p:cBhvr>
                                        <p:cTn id="3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467547" y="1340768"/>
          <a:ext cx="8136903" cy="4824536"/>
        </p:xfrm>
        <a:graphic>
          <a:graphicData uri="http://schemas.openxmlformats.org/drawingml/2006/table">
            <a:tbl>
              <a:tblPr firstRow="1" bandRow="1">
                <a:tableStyleId>{91EBBBCC-DAD2-459C-BE2E-F6DE35CF9A28}</a:tableStyleId>
              </a:tblPr>
              <a:tblGrid>
                <a:gridCol w="2712301"/>
                <a:gridCol w="2712301"/>
                <a:gridCol w="2712301"/>
              </a:tblGrid>
              <a:tr h="555316">
                <a:tc>
                  <a:txBody>
                    <a:bodyPr/>
                    <a:lstStyle/>
                    <a:p>
                      <a:pPr algn="ctr"/>
                      <a:r>
                        <a:rPr lang="zh-CN" altLang="en-US" sz="2400" dirty="0" smtClean="0">
                          <a:latin typeface="微软雅黑" pitchFamily="34" charset="-122"/>
                          <a:ea typeface="微软雅黑" pitchFamily="34" charset="-122"/>
                        </a:rPr>
                        <a:t>采购模式</a:t>
                      </a:r>
                      <a:endParaRPr lang="zh-CN" altLang="en-US" sz="24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400" dirty="0" smtClean="0">
                          <a:latin typeface="微软雅黑" pitchFamily="34" charset="-122"/>
                          <a:ea typeface="微软雅黑" pitchFamily="34" charset="-122"/>
                        </a:rPr>
                        <a:t>操作难度</a:t>
                      </a:r>
                      <a:endParaRPr lang="zh-CN" altLang="en-US" sz="24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400" dirty="0" smtClean="0">
                          <a:latin typeface="微软雅黑" pitchFamily="34" charset="-122"/>
                          <a:ea typeface="微软雅黑" pitchFamily="34" charset="-122"/>
                        </a:rPr>
                        <a:t>供应商配合度</a:t>
                      </a:r>
                      <a:endParaRPr lang="zh-CN" altLang="en-US" sz="24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64964">
                <a:tc>
                  <a:txBody>
                    <a:bodyPr/>
                    <a:lstStyle/>
                    <a:p>
                      <a:endParaRPr lang="zh-CN"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2088">
                <a:tc>
                  <a:txBody>
                    <a:bodyPr/>
                    <a:lstStyle/>
                    <a:p>
                      <a:endParaRPr lang="zh-CN"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2088">
                <a:tc>
                  <a:txBody>
                    <a:bodyPr/>
                    <a:lstStyle/>
                    <a:p>
                      <a:endParaRPr lang="zh-CN"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0080">
                <a:tc>
                  <a:txBody>
                    <a:bodyPr/>
                    <a:lstStyle/>
                    <a:p>
                      <a:endParaRPr lang="zh-CN"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灯片编号占位符 1"/>
          <p:cNvSpPr>
            <a:spLocks noGrp="1"/>
          </p:cNvSpPr>
          <p:nvPr>
            <p:ph type="sldNum" sz="quarter" idx="4"/>
          </p:nvPr>
        </p:nvSpPr>
        <p:spPr/>
        <p:txBody>
          <a:bodyPr/>
          <a:lstStyle/>
          <a:p>
            <a:fld id="{8BA16DCC-C50E-4AD5-94C9-747C0058B3E1}" type="slidenum">
              <a:rPr lang="zh-CN" altLang="en-US" smtClean="0"/>
              <a:pPr/>
              <a:t>137</a:t>
            </a:fld>
            <a:endParaRPr lang="zh-CN" altLang="en-US" dirty="0"/>
          </a:p>
        </p:txBody>
      </p:sp>
      <p:sp>
        <p:nvSpPr>
          <p:cNvPr id="3" name="TextBox 2"/>
          <p:cNvSpPr txBox="1"/>
          <p:nvPr/>
        </p:nvSpPr>
        <p:spPr>
          <a:xfrm>
            <a:off x="2771800" y="372144"/>
            <a:ext cx="3877985" cy="584775"/>
          </a:xfrm>
          <a:prstGeom prst="rect">
            <a:avLst/>
          </a:prstGeom>
          <a:noFill/>
        </p:spPr>
        <p:txBody>
          <a:bodyPr wrap="none" rtlCol="0">
            <a:spAutoFit/>
          </a:bodyPr>
          <a:lstStyle/>
          <a:p>
            <a:r>
              <a:rPr lang="zh-CN" altLang="en-US" sz="3200" b="1" dirty="0">
                <a:solidFill>
                  <a:srgbClr val="FF0000"/>
                </a:solidFill>
                <a:latin typeface="微软雅黑" pitchFamily="34" charset="-122"/>
                <a:ea typeface="微软雅黑" pitchFamily="34" charset="-122"/>
              </a:rPr>
              <a:t>物料管理的采购模式</a:t>
            </a:r>
          </a:p>
        </p:txBody>
      </p:sp>
      <p:sp>
        <p:nvSpPr>
          <p:cNvPr id="4" name="TextBox 3"/>
          <p:cNvSpPr txBox="1"/>
          <p:nvPr/>
        </p:nvSpPr>
        <p:spPr>
          <a:xfrm>
            <a:off x="619741" y="1700811"/>
            <a:ext cx="2440092" cy="4431983"/>
          </a:xfrm>
          <a:prstGeom prst="rect">
            <a:avLst/>
          </a:prstGeom>
          <a:noFill/>
        </p:spPr>
        <p:txBody>
          <a:bodyPr wrap="none" rtlCol="0">
            <a:spAutoFit/>
          </a:bodyPr>
          <a:lstStyle/>
          <a:p>
            <a:pPr>
              <a:lnSpc>
                <a:spcPct val="200000"/>
              </a:lnSpc>
            </a:pPr>
            <a:r>
              <a:rPr lang="zh-CN" altLang="en-US" sz="2400" b="1" dirty="0">
                <a:solidFill>
                  <a:srgbClr val="3333CC"/>
                </a:solidFill>
                <a:latin typeface="微软雅黑" pitchFamily="34" charset="-122"/>
                <a:ea typeface="微软雅黑" pitchFamily="34" charset="-122"/>
              </a:rPr>
              <a:t>批量订货模式</a:t>
            </a:r>
            <a:endParaRPr lang="en-US" altLang="zh-CN" sz="2400" b="1" dirty="0">
              <a:solidFill>
                <a:srgbClr val="3333CC"/>
              </a:solidFill>
              <a:latin typeface="微软雅黑" pitchFamily="34" charset="-122"/>
              <a:ea typeface="微软雅黑" pitchFamily="34" charset="-122"/>
            </a:endParaRPr>
          </a:p>
          <a:p>
            <a:pPr>
              <a:lnSpc>
                <a:spcPct val="150000"/>
              </a:lnSpc>
              <a:buFont typeface="Wingdings" pitchFamily="2" charset="2"/>
              <a:buChar char="Ø"/>
            </a:pPr>
            <a:r>
              <a:rPr lang="zh-CN" altLang="en-US" sz="2000" b="1" dirty="0">
                <a:latin typeface="微软雅黑" pitchFamily="34" charset="-122"/>
                <a:ea typeface="微软雅黑" pitchFamily="34" charset="-122"/>
              </a:rPr>
              <a:t>双箱法（双杯法）</a:t>
            </a:r>
            <a:endParaRPr lang="en-US" altLang="zh-CN" sz="2000" b="1" dirty="0">
              <a:latin typeface="微软雅黑" pitchFamily="34" charset="-122"/>
              <a:ea typeface="微软雅黑" pitchFamily="34" charset="-122"/>
            </a:endParaRPr>
          </a:p>
          <a:p>
            <a:pPr>
              <a:lnSpc>
                <a:spcPct val="150000"/>
              </a:lnSpc>
              <a:buFont typeface="Wingdings" pitchFamily="2" charset="2"/>
              <a:buChar char="Ø"/>
            </a:pPr>
            <a:r>
              <a:rPr lang="zh-CN" altLang="en-US" sz="2000" b="1" dirty="0">
                <a:latin typeface="微软雅黑" pitchFamily="34" charset="-122"/>
                <a:ea typeface="微软雅黑" pitchFamily="34" charset="-122"/>
              </a:rPr>
              <a:t>三架法</a:t>
            </a:r>
            <a:endParaRPr lang="en-US" altLang="zh-CN" sz="2000" b="1" dirty="0">
              <a:latin typeface="微软雅黑" pitchFamily="34" charset="-122"/>
              <a:ea typeface="微软雅黑" pitchFamily="34" charset="-122"/>
            </a:endParaRPr>
          </a:p>
          <a:p>
            <a:pPr>
              <a:lnSpc>
                <a:spcPct val="150000"/>
              </a:lnSpc>
              <a:buFont typeface="Wingdings" pitchFamily="2" charset="2"/>
              <a:buChar char="Ø"/>
            </a:pPr>
            <a:r>
              <a:rPr lang="zh-CN" altLang="en-US" sz="2000" b="1" dirty="0">
                <a:latin typeface="微软雅黑" pitchFamily="34" charset="-122"/>
                <a:ea typeface="微软雅黑" pitchFamily="34" charset="-122"/>
              </a:rPr>
              <a:t>整体法</a:t>
            </a:r>
            <a:endParaRPr lang="en-US" altLang="zh-CN" sz="2000" b="1" dirty="0">
              <a:latin typeface="微软雅黑" pitchFamily="34" charset="-122"/>
              <a:ea typeface="微软雅黑" pitchFamily="34" charset="-122"/>
            </a:endParaRPr>
          </a:p>
          <a:p>
            <a:pPr>
              <a:lnSpc>
                <a:spcPct val="200000"/>
              </a:lnSpc>
            </a:pPr>
            <a:r>
              <a:rPr lang="en-US" altLang="zh-CN" sz="2400" b="1" dirty="0">
                <a:solidFill>
                  <a:srgbClr val="3333CC"/>
                </a:solidFill>
                <a:latin typeface="微软雅黑" pitchFamily="34" charset="-122"/>
                <a:ea typeface="微软雅黑" pitchFamily="34" charset="-122"/>
              </a:rPr>
              <a:t>MRP</a:t>
            </a:r>
            <a:r>
              <a:rPr lang="zh-CN" altLang="en-US" sz="2400" b="1" dirty="0">
                <a:solidFill>
                  <a:srgbClr val="3333CC"/>
                </a:solidFill>
                <a:latin typeface="微软雅黑" pitchFamily="34" charset="-122"/>
                <a:ea typeface="微软雅黑" pitchFamily="34" charset="-122"/>
              </a:rPr>
              <a:t>订货模式</a:t>
            </a:r>
            <a:endParaRPr lang="en-US" altLang="zh-CN" sz="2400" b="1" dirty="0">
              <a:solidFill>
                <a:srgbClr val="3333CC"/>
              </a:solidFill>
              <a:latin typeface="微软雅黑" pitchFamily="34" charset="-122"/>
              <a:ea typeface="微软雅黑" pitchFamily="34" charset="-122"/>
            </a:endParaRPr>
          </a:p>
          <a:p>
            <a:pPr>
              <a:lnSpc>
                <a:spcPct val="200000"/>
              </a:lnSpc>
            </a:pPr>
            <a:r>
              <a:rPr lang="en-US" altLang="zh-CN" sz="2400" b="1" dirty="0">
                <a:solidFill>
                  <a:srgbClr val="3333CC"/>
                </a:solidFill>
                <a:latin typeface="微软雅黑" pitchFamily="34" charset="-122"/>
                <a:ea typeface="微软雅黑" pitchFamily="34" charset="-122"/>
              </a:rPr>
              <a:t>JIT</a:t>
            </a:r>
            <a:r>
              <a:rPr lang="zh-CN" altLang="en-US" sz="2400" b="1" dirty="0">
                <a:solidFill>
                  <a:srgbClr val="3333CC"/>
                </a:solidFill>
                <a:latin typeface="微软雅黑" pitchFamily="34" charset="-122"/>
                <a:ea typeface="微软雅黑" pitchFamily="34" charset="-122"/>
              </a:rPr>
              <a:t>订货模式</a:t>
            </a:r>
            <a:endParaRPr lang="en-US" altLang="zh-CN" sz="2400" b="1" dirty="0">
              <a:solidFill>
                <a:srgbClr val="3333CC"/>
              </a:solidFill>
              <a:latin typeface="微软雅黑" pitchFamily="34" charset="-122"/>
              <a:ea typeface="微软雅黑" pitchFamily="34" charset="-122"/>
            </a:endParaRPr>
          </a:p>
          <a:p>
            <a:pPr>
              <a:lnSpc>
                <a:spcPct val="200000"/>
              </a:lnSpc>
            </a:pPr>
            <a:r>
              <a:rPr lang="en-US" altLang="zh-CN" sz="2400" b="1" dirty="0">
                <a:solidFill>
                  <a:srgbClr val="3333CC"/>
                </a:solidFill>
                <a:latin typeface="微软雅黑" pitchFamily="34" charset="-122"/>
                <a:ea typeface="微软雅黑" pitchFamily="34" charset="-122"/>
              </a:rPr>
              <a:t>VMI</a:t>
            </a:r>
            <a:r>
              <a:rPr lang="zh-CN" altLang="en-US" sz="2400" b="1" dirty="0">
                <a:solidFill>
                  <a:srgbClr val="3333CC"/>
                </a:solidFill>
                <a:latin typeface="微软雅黑" pitchFamily="34" charset="-122"/>
                <a:ea typeface="微软雅黑" pitchFamily="34" charset="-122"/>
              </a:rPr>
              <a:t>订货模式</a:t>
            </a:r>
            <a:endParaRPr lang="zh-CN" altLang="en-US" sz="2400" b="1" dirty="0">
              <a:latin typeface="微软雅黑" pitchFamily="34" charset="-122"/>
              <a:ea typeface="微软雅黑" pitchFamily="34" charset="-122"/>
            </a:endParaRPr>
          </a:p>
        </p:txBody>
      </p:sp>
      <p:sp>
        <p:nvSpPr>
          <p:cNvPr id="6" name="TextBox 5"/>
          <p:cNvSpPr txBox="1"/>
          <p:nvPr/>
        </p:nvSpPr>
        <p:spPr>
          <a:xfrm>
            <a:off x="3275856" y="1988841"/>
            <a:ext cx="2448272" cy="1754326"/>
          </a:xfrm>
          <a:prstGeom prst="rect">
            <a:avLst/>
          </a:prstGeom>
          <a:noFill/>
        </p:spPr>
        <p:txBody>
          <a:bodyPr wrap="square" rtlCol="0">
            <a:spAutoFit/>
          </a:bodyPr>
          <a:lstStyle/>
          <a:p>
            <a:pPr>
              <a:lnSpc>
                <a:spcPct val="150000"/>
              </a:lnSpc>
              <a:buFont typeface="Wingdings" pitchFamily="2" charset="2"/>
              <a:buChar char="Ø"/>
            </a:pPr>
            <a:r>
              <a:rPr lang="zh-CN" altLang="en-US" dirty="0">
                <a:latin typeface="微软雅黑" pitchFamily="34" charset="-122"/>
                <a:ea typeface="微软雅黑" pitchFamily="34" charset="-122"/>
              </a:rPr>
              <a:t> 操作难度低，采购方便，容易处理</a:t>
            </a:r>
            <a:endParaRPr lang="en-US" altLang="zh-CN" dirty="0">
              <a:latin typeface="微软雅黑" pitchFamily="34" charset="-122"/>
              <a:ea typeface="微软雅黑" pitchFamily="34" charset="-122"/>
            </a:endParaRPr>
          </a:p>
          <a:p>
            <a:pPr>
              <a:lnSpc>
                <a:spcPct val="150000"/>
              </a:lnSpc>
              <a:buFont typeface="Wingdings" pitchFamily="2" charset="2"/>
              <a:buChar char="Ø"/>
            </a:pPr>
            <a:r>
              <a:rPr lang="zh-CN" altLang="en-US" dirty="0">
                <a:solidFill>
                  <a:srgbClr val="FF0000"/>
                </a:solidFill>
                <a:latin typeface="微软雅黑" pitchFamily="34" charset="-122"/>
                <a:ea typeface="微软雅黑" pitchFamily="34" charset="-122"/>
              </a:rPr>
              <a:t> 库存量固定</a:t>
            </a:r>
            <a:r>
              <a:rPr lang="zh-CN" altLang="en-US" dirty="0">
                <a:latin typeface="微软雅黑" pitchFamily="34" charset="-122"/>
                <a:ea typeface="微软雅黑" pitchFamily="34" charset="-122"/>
              </a:rPr>
              <a:t>，在最大和最小值之间浮动</a:t>
            </a:r>
            <a:endParaRPr lang="en-US" altLang="zh-CN" dirty="0">
              <a:latin typeface="微软雅黑" pitchFamily="34" charset="-122"/>
              <a:ea typeface="微软雅黑" pitchFamily="34" charset="-122"/>
            </a:endParaRPr>
          </a:p>
        </p:txBody>
      </p:sp>
      <p:sp>
        <p:nvSpPr>
          <p:cNvPr id="7" name="TextBox 6"/>
          <p:cNvSpPr txBox="1"/>
          <p:nvPr/>
        </p:nvSpPr>
        <p:spPr>
          <a:xfrm>
            <a:off x="6012160" y="1988841"/>
            <a:ext cx="2448272" cy="1754326"/>
          </a:xfrm>
          <a:prstGeom prst="rect">
            <a:avLst/>
          </a:prstGeom>
          <a:noFill/>
        </p:spPr>
        <p:txBody>
          <a:bodyPr wrap="square" rtlCol="0">
            <a:spAutoFit/>
          </a:bodyPr>
          <a:lstStyle/>
          <a:p>
            <a:pPr>
              <a:lnSpc>
                <a:spcPct val="150000"/>
              </a:lnSpc>
              <a:buFont typeface="Wingdings" pitchFamily="2" charset="2"/>
              <a:buChar char="Ø"/>
            </a:pPr>
            <a:r>
              <a:rPr lang="zh-CN" altLang="en-US" dirty="0">
                <a:latin typeface="微软雅黑" pitchFamily="34" charset="-122"/>
                <a:ea typeface="微软雅黑" pitchFamily="34" charset="-122"/>
              </a:rPr>
              <a:t>供应商接到订单后备货并交付，属于被动接单生产</a:t>
            </a:r>
            <a:endParaRPr lang="en-US" altLang="zh-CN" dirty="0">
              <a:latin typeface="微软雅黑" pitchFamily="34" charset="-122"/>
              <a:ea typeface="微软雅黑" pitchFamily="34" charset="-122"/>
            </a:endParaRPr>
          </a:p>
          <a:p>
            <a:pPr>
              <a:lnSpc>
                <a:spcPct val="150000"/>
              </a:lnSpc>
              <a:buFont typeface="Wingdings" pitchFamily="2" charset="2"/>
              <a:buChar char="Ø"/>
            </a:pPr>
            <a:r>
              <a:rPr lang="zh-CN" altLang="en-US" dirty="0">
                <a:latin typeface="微软雅黑" pitchFamily="34" charset="-122"/>
                <a:ea typeface="微软雅黑" pitchFamily="34" charset="-122"/>
              </a:rPr>
              <a:t>几乎</a:t>
            </a:r>
            <a:r>
              <a:rPr lang="zh-CN" altLang="en-US" dirty="0">
                <a:solidFill>
                  <a:srgbClr val="FF0000"/>
                </a:solidFill>
                <a:latin typeface="微软雅黑" pitchFamily="34" charset="-122"/>
                <a:ea typeface="微软雅黑" pitchFamily="34" charset="-122"/>
              </a:rPr>
              <a:t>没有配合</a:t>
            </a:r>
          </a:p>
        </p:txBody>
      </p:sp>
      <p:sp>
        <p:nvSpPr>
          <p:cNvPr id="8" name="TextBox 7"/>
          <p:cNvSpPr txBox="1"/>
          <p:nvPr/>
        </p:nvSpPr>
        <p:spPr>
          <a:xfrm>
            <a:off x="3275858" y="3802104"/>
            <a:ext cx="1983235" cy="923330"/>
          </a:xfrm>
          <a:prstGeom prst="rect">
            <a:avLst/>
          </a:prstGeom>
          <a:noFill/>
        </p:spPr>
        <p:txBody>
          <a:bodyPr wrap="square" rtlCol="0">
            <a:spAutoFit/>
          </a:bodyPr>
          <a:lstStyle/>
          <a:p>
            <a:pPr>
              <a:lnSpc>
                <a:spcPct val="150000"/>
              </a:lnSpc>
              <a:buFont typeface="Wingdings" pitchFamily="2" charset="2"/>
              <a:buChar char="Ø"/>
            </a:pPr>
            <a:r>
              <a:rPr lang="zh-CN" altLang="en-US" dirty="0">
                <a:latin typeface="微软雅黑" pitchFamily="34" charset="-122"/>
                <a:ea typeface="微软雅黑" pitchFamily="34" charset="-122"/>
              </a:rPr>
              <a:t>操作有一定难度</a:t>
            </a:r>
            <a:endParaRPr lang="en-US" altLang="zh-CN" dirty="0">
              <a:latin typeface="微软雅黑" pitchFamily="34" charset="-122"/>
              <a:ea typeface="微软雅黑" pitchFamily="34" charset="-122"/>
            </a:endParaRPr>
          </a:p>
          <a:p>
            <a:pPr>
              <a:lnSpc>
                <a:spcPct val="150000"/>
              </a:lnSpc>
              <a:buFont typeface="Wingdings" pitchFamily="2" charset="2"/>
              <a:buChar char="Ø"/>
            </a:pPr>
            <a:r>
              <a:rPr lang="zh-CN" altLang="en-US" dirty="0">
                <a:latin typeface="微软雅黑" pitchFamily="34" charset="-122"/>
                <a:ea typeface="微软雅黑" pitchFamily="34" charset="-122"/>
              </a:rPr>
              <a:t>对</a:t>
            </a:r>
            <a:r>
              <a:rPr lang="zh-CN" altLang="en-US" dirty="0">
                <a:solidFill>
                  <a:srgbClr val="FF0000"/>
                </a:solidFill>
                <a:latin typeface="微软雅黑" pitchFamily="34" charset="-122"/>
                <a:ea typeface="微软雅黑" pitchFamily="34" charset="-122"/>
              </a:rPr>
              <a:t>库存量要控制</a:t>
            </a:r>
          </a:p>
        </p:txBody>
      </p:sp>
      <p:sp>
        <p:nvSpPr>
          <p:cNvPr id="9" name="TextBox 8"/>
          <p:cNvSpPr txBox="1"/>
          <p:nvPr/>
        </p:nvSpPr>
        <p:spPr>
          <a:xfrm>
            <a:off x="6000725" y="3789040"/>
            <a:ext cx="2444900" cy="923330"/>
          </a:xfrm>
          <a:prstGeom prst="rect">
            <a:avLst/>
          </a:prstGeom>
          <a:noFill/>
        </p:spPr>
        <p:txBody>
          <a:bodyPr wrap="none" rtlCol="0">
            <a:spAutoFit/>
          </a:bodyPr>
          <a:lstStyle/>
          <a:p>
            <a:pPr>
              <a:lnSpc>
                <a:spcPct val="150000"/>
              </a:lnSpc>
              <a:buFont typeface="Wingdings" pitchFamily="2" charset="2"/>
              <a:buChar char="Ø"/>
            </a:pPr>
            <a:r>
              <a:rPr lang="zh-CN" altLang="en-US" dirty="0">
                <a:latin typeface="微软雅黑" pitchFamily="34" charset="-122"/>
                <a:ea typeface="微软雅黑" pitchFamily="34" charset="-122"/>
              </a:rPr>
              <a:t>供应商保证及时供货</a:t>
            </a:r>
            <a:endParaRPr lang="en-US" altLang="zh-CN" dirty="0">
              <a:latin typeface="微软雅黑" pitchFamily="34" charset="-122"/>
              <a:ea typeface="微软雅黑" pitchFamily="34" charset="-122"/>
            </a:endParaRPr>
          </a:p>
          <a:p>
            <a:pPr>
              <a:lnSpc>
                <a:spcPct val="150000"/>
              </a:lnSpc>
              <a:buFont typeface="Wingdings" pitchFamily="2" charset="2"/>
              <a:buChar char="Ø"/>
            </a:pPr>
            <a:r>
              <a:rPr lang="zh-CN" altLang="en-US" dirty="0">
                <a:latin typeface="微软雅黑" pitchFamily="34" charset="-122"/>
                <a:ea typeface="微软雅黑" pitchFamily="34" charset="-122"/>
              </a:rPr>
              <a:t>需要</a:t>
            </a:r>
            <a:r>
              <a:rPr lang="zh-CN" altLang="en-US" dirty="0">
                <a:solidFill>
                  <a:srgbClr val="FF0000"/>
                </a:solidFill>
                <a:latin typeface="微软雅黑" pitchFamily="34" charset="-122"/>
                <a:ea typeface="微软雅黑" pitchFamily="34" charset="-122"/>
              </a:rPr>
              <a:t>一定的配合</a:t>
            </a:r>
            <a:r>
              <a:rPr lang="zh-CN" altLang="en-US" dirty="0">
                <a:latin typeface="微软雅黑" pitchFamily="34" charset="-122"/>
                <a:ea typeface="微软雅黑" pitchFamily="34" charset="-122"/>
              </a:rPr>
              <a:t>保障</a:t>
            </a:r>
          </a:p>
        </p:txBody>
      </p:sp>
      <p:sp>
        <p:nvSpPr>
          <p:cNvPr id="10" name="TextBox 9"/>
          <p:cNvSpPr txBox="1"/>
          <p:nvPr/>
        </p:nvSpPr>
        <p:spPr>
          <a:xfrm>
            <a:off x="3275858" y="4581128"/>
            <a:ext cx="1983235" cy="923330"/>
          </a:xfrm>
          <a:prstGeom prst="rect">
            <a:avLst/>
          </a:prstGeom>
          <a:noFill/>
        </p:spPr>
        <p:txBody>
          <a:bodyPr wrap="square" rtlCol="0">
            <a:spAutoFit/>
          </a:bodyPr>
          <a:lstStyle/>
          <a:p>
            <a:pPr>
              <a:lnSpc>
                <a:spcPct val="150000"/>
              </a:lnSpc>
              <a:buFont typeface="Wingdings" pitchFamily="2" charset="2"/>
              <a:buChar char="Ø"/>
            </a:pPr>
            <a:r>
              <a:rPr lang="zh-CN" altLang="en-US" dirty="0">
                <a:latin typeface="微软雅黑" pitchFamily="34" charset="-122"/>
                <a:ea typeface="微软雅黑" pitchFamily="34" charset="-122"/>
              </a:rPr>
              <a:t>操作有较大难度</a:t>
            </a:r>
            <a:endParaRPr lang="en-US" altLang="zh-CN" dirty="0">
              <a:latin typeface="微软雅黑" pitchFamily="34" charset="-122"/>
              <a:ea typeface="微软雅黑" pitchFamily="34" charset="-122"/>
            </a:endParaRPr>
          </a:p>
          <a:p>
            <a:pPr>
              <a:lnSpc>
                <a:spcPct val="150000"/>
              </a:lnSpc>
              <a:buFont typeface="Wingdings" pitchFamily="2" charset="2"/>
              <a:buChar char="Ø"/>
            </a:pPr>
            <a:r>
              <a:rPr lang="zh-CN" altLang="en-US" dirty="0">
                <a:solidFill>
                  <a:srgbClr val="FF0000"/>
                </a:solidFill>
                <a:latin typeface="微软雅黑" pitchFamily="34" charset="-122"/>
                <a:ea typeface="微软雅黑" pitchFamily="34" charset="-122"/>
              </a:rPr>
              <a:t>追求的是零库存</a:t>
            </a:r>
          </a:p>
        </p:txBody>
      </p:sp>
      <p:sp>
        <p:nvSpPr>
          <p:cNvPr id="11" name="TextBox 10"/>
          <p:cNvSpPr txBox="1"/>
          <p:nvPr/>
        </p:nvSpPr>
        <p:spPr>
          <a:xfrm>
            <a:off x="6012161" y="4581128"/>
            <a:ext cx="2444900" cy="923330"/>
          </a:xfrm>
          <a:prstGeom prst="rect">
            <a:avLst/>
          </a:prstGeom>
          <a:noFill/>
        </p:spPr>
        <p:txBody>
          <a:bodyPr wrap="none" rtlCol="0">
            <a:spAutoFit/>
          </a:bodyPr>
          <a:lstStyle/>
          <a:p>
            <a:pPr>
              <a:lnSpc>
                <a:spcPct val="150000"/>
              </a:lnSpc>
              <a:buFont typeface="Wingdings" pitchFamily="2" charset="2"/>
              <a:buChar char="Ø"/>
            </a:pPr>
            <a:r>
              <a:rPr lang="zh-CN" altLang="en-US" dirty="0">
                <a:latin typeface="微软雅黑" pitchFamily="34" charset="-122"/>
                <a:ea typeface="微软雅黑" pitchFamily="34" charset="-122"/>
              </a:rPr>
              <a:t>供应商必须及时供货</a:t>
            </a:r>
            <a:endParaRPr lang="en-US" altLang="zh-CN" dirty="0">
              <a:latin typeface="微软雅黑" pitchFamily="34" charset="-122"/>
              <a:ea typeface="微软雅黑" pitchFamily="34" charset="-122"/>
            </a:endParaRPr>
          </a:p>
          <a:p>
            <a:pPr>
              <a:lnSpc>
                <a:spcPct val="150000"/>
              </a:lnSpc>
              <a:buFont typeface="Wingdings" pitchFamily="2" charset="2"/>
              <a:buChar char="Ø"/>
            </a:pPr>
            <a:r>
              <a:rPr lang="zh-CN" altLang="en-US" dirty="0">
                <a:latin typeface="微软雅黑" pitchFamily="34" charset="-122"/>
                <a:ea typeface="微软雅黑" pitchFamily="34" charset="-122"/>
              </a:rPr>
              <a:t>需要</a:t>
            </a:r>
            <a:r>
              <a:rPr lang="zh-CN" altLang="en-US" dirty="0">
                <a:solidFill>
                  <a:srgbClr val="FF0000"/>
                </a:solidFill>
                <a:latin typeface="微软雅黑" pitchFamily="34" charset="-122"/>
                <a:ea typeface="微软雅黑" pitchFamily="34" charset="-122"/>
              </a:rPr>
              <a:t>很大程度的配合</a:t>
            </a:r>
          </a:p>
        </p:txBody>
      </p:sp>
      <p:sp>
        <p:nvSpPr>
          <p:cNvPr id="12" name="TextBox 11"/>
          <p:cNvSpPr txBox="1"/>
          <p:nvPr/>
        </p:nvSpPr>
        <p:spPr>
          <a:xfrm>
            <a:off x="3275858" y="5373216"/>
            <a:ext cx="1983235" cy="923330"/>
          </a:xfrm>
          <a:prstGeom prst="rect">
            <a:avLst/>
          </a:prstGeom>
          <a:noFill/>
        </p:spPr>
        <p:txBody>
          <a:bodyPr wrap="square" rtlCol="0">
            <a:spAutoFit/>
          </a:bodyPr>
          <a:lstStyle/>
          <a:p>
            <a:pPr>
              <a:lnSpc>
                <a:spcPct val="150000"/>
              </a:lnSpc>
              <a:buFont typeface="Wingdings" pitchFamily="2" charset="2"/>
              <a:buChar char="Ø"/>
            </a:pPr>
            <a:r>
              <a:rPr lang="zh-CN" altLang="en-US" dirty="0">
                <a:latin typeface="微软雅黑" pitchFamily="34" charset="-122"/>
                <a:ea typeface="微软雅黑" pitchFamily="34" charset="-122"/>
              </a:rPr>
              <a:t>操作难度很大</a:t>
            </a:r>
            <a:endParaRPr lang="en-US" altLang="zh-CN" dirty="0">
              <a:latin typeface="微软雅黑" pitchFamily="34" charset="-122"/>
              <a:ea typeface="微软雅黑" pitchFamily="34" charset="-122"/>
            </a:endParaRPr>
          </a:p>
          <a:p>
            <a:pPr>
              <a:lnSpc>
                <a:spcPct val="150000"/>
              </a:lnSpc>
              <a:buFont typeface="Wingdings" pitchFamily="2" charset="2"/>
              <a:buChar char="Ø"/>
            </a:pPr>
            <a:r>
              <a:rPr lang="zh-CN" altLang="en-US" dirty="0">
                <a:solidFill>
                  <a:srgbClr val="FF0000"/>
                </a:solidFill>
                <a:latin typeface="微软雅黑" pitchFamily="34" charset="-122"/>
                <a:ea typeface="微软雅黑" pitchFamily="34" charset="-122"/>
              </a:rPr>
              <a:t>完全没有库存</a:t>
            </a:r>
          </a:p>
        </p:txBody>
      </p:sp>
      <p:sp>
        <p:nvSpPr>
          <p:cNvPr id="13" name="TextBox 12"/>
          <p:cNvSpPr txBox="1"/>
          <p:nvPr/>
        </p:nvSpPr>
        <p:spPr>
          <a:xfrm>
            <a:off x="6012161" y="5359864"/>
            <a:ext cx="2444900" cy="923330"/>
          </a:xfrm>
          <a:prstGeom prst="rect">
            <a:avLst/>
          </a:prstGeom>
          <a:noFill/>
        </p:spPr>
        <p:txBody>
          <a:bodyPr wrap="none" rtlCol="0">
            <a:spAutoFit/>
          </a:bodyPr>
          <a:lstStyle/>
          <a:p>
            <a:pPr>
              <a:lnSpc>
                <a:spcPct val="150000"/>
              </a:lnSpc>
              <a:buFont typeface="Wingdings" pitchFamily="2" charset="2"/>
              <a:buChar char="Ø"/>
            </a:pPr>
            <a:r>
              <a:rPr lang="zh-CN" altLang="en-US" dirty="0">
                <a:latin typeface="微软雅黑" pitchFamily="34" charset="-122"/>
                <a:ea typeface="微软雅黑" pitchFamily="34" charset="-122"/>
              </a:rPr>
              <a:t>供应商必须及时供货</a:t>
            </a:r>
            <a:endParaRPr lang="en-US" altLang="zh-CN" dirty="0">
              <a:latin typeface="微软雅黑" pitchFamily="34" charset="-122"/>
              <a:ea typeface="微软雅黑" pitchFamily="34" charset="-122"/>
            </a:endParaRPr>
          </a:p>
          <a:p>
            <a:pPr>
              <a:lnSpc>
                <a:spcPct val="150000"/>
              </a:lnSpc>
              <a:buFont typeface="Wingdings" pitchFamily="2" charset="2"/>
              <a:buChar char="Ø"/>
            </a:pPr>
            <a:r>
              <a:rPr lang="zh-CN" altLang="en-US" dirty="0">
                <a:latin typeface="微软雅黑" pitchFamily="34" charset="-122"/>
                <a:ea typeface="微软雅黑" pitchFamily="34" charset="-122"/>
              </a:rPr>
              <a:t>需要</a:t>
            </a:r>
            <a:r>
              <a:rPr lang="zh-CN" altLang="en-US" dirty="0">
                <a:solidFill>
                  <a:srgbClr val="FF0000"/>
                </a:solidFill>
                <a:latin typeface="微软雅黑" pitchFamily="34" charset="-122"/>
                <a:ea typeface="微软雅黑" pitchFamily="34" charset="-122"/>
              </a:rPr>
              <a:t>最大程度的配合</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571500" y="401631"/>
            <a:ext cx="8001000" cy="576064"/>
          </a:xfrm>
        </p:spPr>
        <p:txBody>
          <a:bodyPr/>
          <a:lstStyle/>
          <a:p>
            <a:pPr algn="ctr"/>
            <a:r>
              <a:rPr lang="zh-TW" altLang="en-US" sz="3200" dirty="0">
                <a:solidFill>
                  <a:srgbClr val="FF0000"/>
                </a:solidFill>
              </a:rPr>
              <a:t>批量</a:t>
            </a:r>
            <a:r>
              <a:rPr lang="zh-TW" altLang="en-US" sz="3200" dirty="0" smtClean="0">
                <a:solidFill>
                  <a:srgbClr val="FF0000"/>
                </a:solidFill>
              </a:rPr>
              <a:t>订货</a:t>
            </a:r>
            <a:r>
              <a:rPr lang="zh-CN" altLang="en-US" sz="3200" dirty="0" smtClean="0">
                <a:solidFill>
                  <a:srgbClr val="FF0000"/>
                </a:solidFill>
              </a:rPr>
              <a:t>模式</a:t>
            </a:r>
            <a:endParaRPr lang="zh-TW" altLang="en-US" sz="3200" dirty="0">
              <a:solidFill>
                <a:srgbClr val="FF0000"/>
              </a:solidFill>
            </a:endParaRPr>
          </a:p>
        </p:txBody>
      </p:sp>
      <p:sp>
        <p:nvSpPr>
          <p:cNvPr id="178179" name="Rectangle 3"/>
          <p:cNvSpPr>
            <a:spLocks noGrp="1" noChangeArrowheads="1"/>
          </p:cNvSpPr>
          <p:nvPr>
            <p:ph idx="1"/>
          </p:nvPr>
        </p:nvSpPr>
        <p:spPr>
          <a:xfrm>
            <a:off x="251520" y="1268760"/>
            <a:ext cx="8640960" cy="2952328"/>
          </a:xfrm>
        </p:spPr>
        <p:txBody>
          <a:bodyPr/>
          <a:lstStyle/>
          <a:p>
            <a:pPr>
              <a:lnSpc>
                <a:spcPct val="150000"/>
              </a:lnSpc>
              <a:buFont typeface="Wingdings" panose="05000000000000000000" pitchFamily="2" charset="2"/>
              <a:buChar char="Ø"/>
            </a:pPr>
            <a:r>
              <a:rPr lang="zh-TW" altLang="en-US" sz="2400" dirty="0"/>
              <a:t> 批量订货就是当库存经使用而逐渐减少至一定数量时，就发出订单</a:t>
            </a:r>
            <a:r>
              <a:rPr lang="zh-CN" altLang="en-US" sz="2400" dirty="0"/>
              <a:t>。</a:t>
            </a:r>
            <a:r>
              <a:rPr lang="zh-TW" altLang="en-US" sz="2400" dirty="0">
                <a:latin typeface="Arial"/>
              </a:rPr>
              <a:t>“</a:t>
            </a:r>
            <a:r>
              <a:rPr lang="zh-TW" altLang="en-US" sz="2400" dirty="0"/>
              <a:t>一定数量</a:t>
            </a:r>
            <a:r>
              <a:rPr lang="zh-TW" altLang="en-US" sz="2400" dirty="0">
                <a:latin typeface="Arial"/>
              </a:rPr>
              <a:t>”</a:t>
            </a:r>
            <a:r>
              <a:rPr lang="zh-TW" altLang="en-US" sz="2400" dirty="0"/>
              <a:t>是指在事前决定的存量基准，即订货点，因此又称为订货点法；</a:t>
            </a:r>
          </a:p>
          <a:p>
            <a:pPr>
              <a:lnSpc>
                <a:spcPct val="150000"/>
              </a:lnSpc>
              <a:buFont typeface="Wingdings" panose="05000000000000000000" pitchFamily="2" charset="2"/>
              <a:buChar char="Ø"/>
            </a:pPr>
            <a:r>
              <a:rPr lang="zh-TW" altLang="en-US" sz="2400" dirty="0"/>
              <a:t> 批量订货，须先决定订货点和订货量，所以管理简便；即当库存降低到定货点时，就补足一定数量的货，如此循环。</a:t>
            </a:r>
          </a:p>
        </p:txBody>
      </p:sp>
      <p:sp>
        <p:nvSpPr>
          <p:cNvPr id="6" name="灯片编号占位符 5"/>
          <p:cNvSpPr>
            <a:spLocks noGrp="1"/>
          </p:cNvSpPr>
          <p:nvPr>
            <p:ph type="sldNum" sz="quarter" idx="4"/>
          </p:nvPr>
        </p:nvSpPr>
        <p:spPr/>
        <p:txBody>
          <a:bodyPr/>
          <a:lstStyle/>
          <a:p>
            <a:fld id="{4539F1CC-C074-4C94-9047-5C4E76602C05}" type="slidenum">
              <a:rPr lang="en-US" altLang="zh-CN"/>
              <a:pPr/>
              <a:t>138</a:t>
            </a:fld>
            <a:endParaRPr lang="en-US"/>
          </a:p>
        </p:txBody>
      </p:sp>
      <p:sp>
        <p:nvSpPr>
          <p:cNvPr id="5" name="Rectangle 3"/>
          <p:cNvSpPr txBox="1">
            <a:spLocks noChangeArrowheads="1"/>
          </p:cNvSpPr>
          <p:nvPr/>
        </p:nvSpPr>
        <p:spPr bwMode="auto">
          <a:xfrm>
            <a:off x="571500" y="4814932"/>
            <a:ext cx="8640960" cy="1512168"/>
          </a:xfrm>
          <a:prstGeom prst="rect">
            <a:avLst/>
          </a:prstGeom>
          <a:noFill/>
          <a:ln w="9525">
            <a:noFill/>
            <a:miter lim="800000"/>
            <a:headEnd/>
            <a:tailEnd/>
          </a:ln>
        </p:spPr>
        <p:txBody>
          <a:bodyPr vert="horz" wrap="square" lIns="91427" tIns="45712" rIns="91427" bIns="45712" numCol="1" anchor="t" anchorCtr="0" compatLnSpc="1">
            <a:prstTxWarp prst="textNoShape">
              <a:avLst/>
            </a:prstTxWarp>
          </a:bodyPr>
          <a:lstStyle/>
          <a:p>
            <a:pPr marL="342891" indent="-342891" fontAlgn="base">
              <a:lnSpc>
                <a:spcPct val="150000"/>
              </a:lnSpc>
              <a:spcBef>
                <a:spcPct val="20000"/>
              </a:spcBef>
              <a:spcAft>
                <a:spcPct val="0"/>
              </a:spcAft>
              <a:buFont typeface="Wingdings" pitchFamily="2" charset="2"/>
              <a:buChar char="Ø"/>
              <a:defRPr/>
            </a:pPr>
            <a:r>
              <a:rPr lang="zh-TW" altLang="en-US" sz="2000" b="1" kern="0" dirty="0">
                <a:latin typeface="微软雅黑" pitchFamily="34" charset="-122"/>
                <a:ea typeface="微软雅黑" pitchFamily="34" charset="-122"/>
              </a:rPr>
              <a:t>消费、使用量基本固定的物料</a:t>
            </a:r>
          </a:p>
          <a:p>
            <a:pPr marL="342891" indent="-342891" fontAlgn="base">
              <a:lnSpc>
                <a:spcPct val="150000"/>
              </a:lnSpc>
              <a:spcBef>
                <a:spcPct val="20000"/>
              </a:spcBef>
              <a:spcAft>
                <a:spcPct val="0"/>
              </a:spcAft>
              <a:buFont typeface="Wingdings" pitchFamily="2" charset="2"/>
              <a:buChar char="Ø"/>
              <a:defRPr/>
            </a:pPr>
            <a:r>
              <a:rPr lang="zh-TW" altLang="en-US" sz="2000" b="1" kern="0" dirty="0">
                <a:latin typeface="微软雅黑" pitchFamily="34" charset="-122"/>
                <a:ea typeface="微软雅黑" pitchFamily="34" charset="-122"/>
              </a:rPr>
              <a:t>容易获得和保管的物料</a:t>
            </a:r>
          </a:p>
          <a:p>
            <a:pPr marL="342891" indent="-342891" fontAlgn="base">
              <a:lnSpc>
                <a:spcPct val="150000"/>
              </a:lnSpc>
              <a:spcBef>
                <a:spcPct val="20000"/>
              </a:spcBef>
              <a:spcAft>
                <a:spcPct val="0"/>
              </a:spcAft>
              <a:buFont typeface="Wingdings" pitchFamily="2" charset="2"/>
              <a:buChar char="Ø"/>
              <a:defRPr/>
            </a:pPr>
            <a:r>
              <a:rPr lang="zh-TW" altLang="en-US" sz="2000" b="1" kern="0" dirty="0">
                <a:latin typeface="微软雅黑" pitchFamily="34" charset="-122"/>
                <a:ea typeface="微软雅黑" pitchFamily="34" charset="-122"/>
              </a:rPr>
              <a:t>价格较便宜的物料</a:t>
            </a:r>
          </a:p>
        </p:txBody>
      </p:sp>
      <p:sp>
        <p:nvSpPr>
          <p:cNvPr id="7" name="Rectangle 2"/>
          <p:cNvSpPr txBox="1">
            <a:spLocks noChangeArrowheads="1"/>
          </p:cNvSpPr>
          <p:nvPr/>
        </p:nvSpPr>
        <p:spPr bwMode="auto">
          <a:xfrm>
            <a:off x="467544" y="4338681"/>
            <a:ext cx="7129463" cy="476251"/>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p>
            <a:pPr fontAlgn="base">
              <a:spcBef>
                <a:spcPct val="0"/>
              </a:spcBef>
              <a:spcAft>
                <a:spcPct val="0"/>
              </a:spcAft>
              <a:defRPr/>
            </a:pPr>
            <a:r>
              <a:rPr lang="zh-TW" altLang="en-US" sz="2400" b="1" kern="0" dirty="0">
                <a:solidFill>
                  <a:srgbClr val="FF0000"/>
                </a:solidFill>
                <a:latin typeface="微软雅黑" pitchFamily="34" charset="-122"/>
                <a:ea typeface="微软雅黑" pitchFamily="34" charset="-122"/>
                <a:cs typeface="+mj-cs"/>
              </a:rPr>
              <a:t>批量订货的适合对象</a:t>
            </a:r>
          </a:p>
        </p:txBody>
      </p:sp>
    </p:spTree>
  </p:cSld>
  <p:clrMapOvr>
    <a:masterClrMapping/>
  </p:clrMapOvr>
  <p:transition>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灯片编号占位符 3"/>
          <p:cNvSpPr>
            <a:spLocks noGrp="1"/>
          </p:cNvSpPr>
          <p:nvPr>
            <p:ph type="sldNum" sz="quarter" idx="4"/>
          </p:nvPr>
        </p:nvSpPr>
        <p:spPr/>
        <p:txBody>
          <a:bodyPr/>
          <a:lstStyle/>
          <a:p>
            <a:fld id="{0790426C-24F8-4729-AAC2-A93B4AD49FE0}" type="slidenum">
              <a:rPr lang="en-US" altLang="zh-CN">
                <a:latin typeface="微软雅黑" pitchFamily="34" charset="-122"/>
                <a:ea typeface="微软雅黑" pitchFamily="34" charset="-122"/>
              </a:rPr>
              <a:pPr/>
              <a:t>139</a:t>
            </a:fld>
            <a:endParaRPr lang="en-US">
              <a:latin typeface="微软雅黑" pitchFamily="34" charset="-122"/>
              <a:ea typeface="微软雅黑" pitchFamily="34" charset="-122"/>
            </a:endParaRPr>
          </a:p>
        </p:txBody>
      </p:sp>
      <p:grpSp>
        <p:nvGrpSpPr>
          <p:cNvPr id="36" name="组合 35"/>
          <p:cNvGrpSpPr/>
          <p:nvPr/>
        </p:nvGrpSpPr>
        <p:grpSpPr>
          <a:xfrm>
            <a:off x="827587" y="1647023"/>
            <a:ext cx="7332742" cy="4302259"/>
            <a:chOff x="919202" y="1327050"/>
            <a:chExt cx="7332742" cy="4302260"/>
          </a:xfrm>
        </p:grpSpPr>
        <p:sp>
          <p:nvSpPr>
            <p:cNvPr id="179202" name="Line 2"/>
            <p:cNvSpPr>
              <a:spLocks noChangeShapeType="1"/>
            </p:cNvSpPr>
            <p:nvPr/>
          </p:nvSpPr>
          <p:spPr bwMode="auto">
            <a:xfrm>
              <a:off x="1524000" y="5137050"/>
              <a:ext cx="5791200" cy="0"/>
            </a:xfrm>
            <a:prstGeom prst="line">
              <a:avLst/>
            </a:prstGeom>
            <a:noFill/>
            <a:ln w="28575">
              <a:solidFill>
                <a:schemeClr val="tx1"/>
              </a:solidFill>
              <a:round/>
              <a:headEnd/>
              <a:tailEnd type="triangle" w="med" len="med"/>
            </a:ln>
            <a:effectLst/>
          </p:spPr>
          <p:txBody>
            <a:bodyPr vert="horz"/>
            <a:lstStyle/>
            <a:p>
              <a:endParaRPr lang="zh-CN" altLang="en-US">
                <a:latin typeface="微软雅黑" pitchFamily="34" charset="-122"/>
                <a:ea typeface="微软雅黑" pitchFamily="34" charset="-122"/>
              </a:endParaRPr>
            </a:p>
          </p:txBody>
        </p:sp>
        <p:sp>
          <p:nvSpPr>
            <p:cNvPr id="179203" name="Line 3"/>
            <p:cNvSpPr>
              <a:spLocks noChangeShapeType="1"/>
            </p:cNvSpPr>
            <p:nvPr/>
          </p:nvSpPr>
          <p:spPr bwMode="auto">
            <a:xfrm flipV="1">
              <a:off x="1524000" y="1327050"/>
              <a:ext cx="0" cy="3810000"/>
            </a:xfrm>
            <a:prstGeom prst="line">
              <a:avLst/>
            </a:prstGeom>
            <a:noFill/>
            <a:ln w="28575">
              <a:solidFill>
                <a:schemeClr val="tx1"/>
              </a:solidFill>
              <a:round/>
              <a:headEnd/>
              <a:tailEnd type="triangle" w="med" len="med"/>
            </a:ln>
            <a:effectLst/>
          </p:spPr>
          <p:txBody>
            <a:bodyPr/>
            <a:lstStyle/>
            <a:p>
              <a:endParaRPr lang="zh-CN" altLang="en-US">
                <a:latin typeface="微软雅黑" pitchFamily="34" charset="-122"/>
                <a:ea typeface="微软雅黑" pitchFamily="34" charset="-122"/>
              </a:endParaRPr>
            </a:p>
          </p:txBody>
        </p:sp>
        <p:sp>
          <p:nvSpPr>
            <p:cNvPr id="179204" name="Line 4"/>
            <p:cNvSpPr>
              <a:spLocks noChangeShapeType="1"/>
            </p:cNvSpPr>
            <p:nvPr/>
          </p:nvSpPr>
          <p:spPr bwMode="auto">
            <a:xfrm flipV="1">
              <a:off x="1524000" y="3284984"/>
              <a:ext cx="5784304" cy="23266"/>
            </a:xfrm>
            <a:prstGeom prst="line">
              <a:avLst/>
            </a:prstGeom>
            <a:noFill/>
            <a:ln w="28575">
              <a:solidFill>
                <a:schemeClr val="tx1"/>
              </a:solidFill>
              <a:round/>
              <a:headEnd/>
              <a:tailEnd/>
            </a:ln>
            <a:effectLst/>
          </p:spPr>
          <p:txBody>
            <a:bodyPr/>
            <a:lstStyle/>
            <a:p>
              <a:endParaRPr lang="zh-CN" altLang="en-US">
                <a:latin typeface="微软雅黑" pitchFamily="34" charset="-122"/>
                <a:ea typeface="微软雅黑" pitchFamily="34" charset="-122"/>
              </a:endParaRPr>
            </a:p>
          </p:txBody>
        </p:sp>
        <p:sp>
          <p:nvSpPr>
            <p:cNvPr id="179205" name="AutoShape 5"/>
            <p:cNvSpPr>
              <a:spLocks noChangeArrowheads="1"/>
            </p:cNvSpPr>
            <p:nvPr/>
          </p:nvSpPr>
          <p:spPr bwMode="auto">
            <a:xfrm flipV="1">
              <a:off x="2555776" y="3308250"/>
              <a:ext cx="76200" cy="76200"/>
            </a:xfrm>
            <a:prstGeom prst="flowChartConnector">
              <a:avLst/>
            </a:prstGeom>
            <a:solidFill>
              <a:schemeClr val="tx2"/>
            </a:solidFill>
            <a:ln w="9525">
              <a:solidFill>
                <a:schemeClr val="tx1"/>
              </a:solidFill>
              <a:round/>
              <a:headEnd/>
              <a:tailEnd/>
            </a:ln>
            <a:effectLst/>
          </p:spPr>
          <p:txBody>
            <a:bodyPr wrap="none" anchor="ctr"/>
            <a:lstStyle/>
            <a:p>
              <a:endParaRPr lang="zh-CN" altLang="en-US">
                <a:latin typeface="微软雅黑" pitchFamily="34" charset="-122"/>
                <a:ea typeface="微软雅黑" pitchFamily="34" charset="-122"/>
              </a:endParaRPr>
            </a:p>
          </p:txBody>
        </p:sp>
        <p:sp>
          <p:nvSpPr>
            <p:cNvPr id="179206" name="AutoShape 6"/>
            <p:cNvSpPr>
              <a:spLocks noChangeArrowheads="1"/>
            </p:cNvSpPr>
            <p:nvPr/>
          </p:nvSpPr>
          <p:spPr bwMode="auto">
            <a:xfrm flipV="1">
              <a:off x="4067944" y="3308250"/>
              <a:ext cx="76200" cy="76200"/>
            </a:xfrm>
            <a:prstGeom prst="flowChartConnector">
              <a:avLst/>
            </a:prstGeom>
            <a:solidFill>
              <a:schemeClr val="tx2"/>
            </a:solidFill>
            <a:ln w="9525">
              <a:solidFill>
                <a:schemeClr val="tx1"/>
              </a:solidFill>
              <a:round/>
              <a:headEnd/>
              <a:tailEnd/>
            </a:ln>
            <a:effectLst/>
          </p:spPr>
          <p:txBody>
            <a:bodyPr wrap="none" anchor="ctr"/>
            <a:lstStyle/>
            <a:p>
              <a:endParaRPr lang="zh-CN" altLang="en-US">
                <a:latin typeface="微软雅黑" pitchFamily="34" charset="-122"/>
                <a:ea typeface="微软雅黑" pitchFamily="34" charset="-122"/>
              </a:endParaRPr>
            </a:p>
          </p:txBody>
        </p:sp>
        <p:sp>
          <p:nvSpPr>
            <p:cNvPr id="179207" name="AutoShape 7"/>
            <p:cNvSpPr>
              <a:spLocks noChangeArrowheads="1"/>
            </p:cNvSpPr>
            <p:nvPr/>
          </p:nvSpPr>
          <p:spPr bwMode="auto">
            <a:xfrm flipV="1">
              <a:off x="5647928" y="3308250"/>
              <a:ext cx="76200" cy="76200"/>
            </a:xfrm>
            <a:prstGeom prst="flowChartConnector">
              <a:avLst/>
            </a:prstGeom>
            <a:solidFill>
              <a:schemeClr val="tx2"/>
            </a:solidFill>
            <a:ln w="9525">
              <a:solidFill>
                <a:schemeClr val="tx1"/>
              </a:solidFill>
              <a:round/>
              <a:headEnd/>
              <a:tailEnd/>
            </a:ln>
            <a:effectLst/>
          </p:spPr>
          <p:txBody>
            <a:bodyPr wrap="none" anchor="ctr"/>
            <a:lstStyle/>
            <a:p>
              <a:endParaRPr lang="zh-CN" altLang="en-US">
                <a:latin typeface="微软雅黑" pitchFamily="34" charset="-122"/>
                <a:ea typeface="微软雅黑" pitchFamily="34" charset="-122"/>
              </a:endParaRPr>
            </a:p>
          </p:txBody>
        </p:sp>
        <p:sp>
          <p:nvSpPr>
            <p:cNvPr id="179208" name="AutoShape 8"/>
            <p:cNvSpPr>
              <a:spLocks noChangeArrowheads="1"/>
            </p:cNvSpPr>
            <p:nvPr/>
          </p:nvSpPr>
          <p:spPr bwMode="auto">
            <a:xfrm flipV="1">
              <a:off x="3070448" y="3994050"/>
              <a:ext cx="76200" cy="76200"/>
            </a:xfrm>
            <a:prstGeom prst="flowChartConnector">
              <a:avLst/>
            </a:prstGeom>
            <a:solidFill>
              <a:schemeClr val="tx2"/>
            </a:solidFill>
            <a:ln w="9525">
              <a:solidFill>
                <a:schemeClr val="tx1"/>
              </a:solidFill>
              <a:round/>
              <a:headEnd/>
              <a:tailEnd/>
            </a:ln>
            <a:effectLst/>
          </p:spPr>
          <p:txBody>
            <a:bodyPr wrap="none" anchor="ctr"/>
            <a:lstStyle/>
            <a:p>
              <a:endParaRPr lang="zh-CN" altLang="en-US">
                <a:latin typeface="微软雅黑" pitchFamily="34" charset="-122"/>
                <a:ea typeface="微软雅黑" pitchFamily="34" charset="-122"/>
              </a:endParaRPr>
            </a:p>
          </p:txBody>
        </p:sp>
        <p:sp>
          <p:nvSpPr>
            <p:cNvPr id="179209" name="AutoShape 9"/>
            <p:cNvSpPr>
              <a:spLocks noChangeArrowheads="1"/>
            </p:cNvSpPr>
            <p:nvPr/>
          </p:nvSpPr>
          <p:spPr bwMode="auto">
            <a:xfrm flipV="1">
              <a:off x="4581872" y="3994050"/>
              <a:ext cx="76200" cy="76200"/>
            </a:xfrm>
            <a:prstGeom prst="flowChartConnector">
              <a:avLst/>
            </a:prstGeom>
            <a:solidFill>
              <a:schemeClr val="tx2"/>
            </a:solidFill>
            <a:ln w="9525">
              <a:solidFill>
                <a:schemeClr val="tx1"/>
              </a:solidFill>
              <a:round/>
              <a:headEnd/>
              <a:tailEnd/>
            </a:ln>
            <a:effectLst/>
          </p:spPr>
          <p:txBody>
            <a:bodyPr wrap="none" anchor="ctr"/>
            <a:lstStyle/>
            <a:p>
              <a:endParaRPr lang="zh-CN" altLang="en-US">
                <a:latin typeface="微软雅黑" pitchFamily="34" charset="-122"/>
                <a:ea typeface="微软雅黑" pitchFamily="34" charset="-122"/>
              </a:endParaRPr>
            </a:p>
          </p:txBody>
        </p:sp>
        <p:sp>
          <p:nvSpPr>
            <p:cNvPr id="179210" name="AutoShape 10"/>
            <p:cNvSpPr>
              <a:spLocks noChangeArrowheads="1"/>
            </p:cNvSpPr>
            <p:nvPr/>
          </p:nvSpPr>
          <p:spPr bwMode="auto">
            <a:xfrm flipV="1">
              <a:off x="6151984" y="3994050"/>
              <a:ext cx="76200" cy="76200"/>
            </a:xfrm>
            <a:prstGeom prst="flowChartConnector">
              <a:avLst/>
            </a:prstGeom>
            <a:solidFill>
              <a:schemeClr val="tx2"/>
            </a:solidFill>
            <a:ln w="9525">
              <a:solidFill>
                <a:schemeClr val="tx1"/>
              </a:solidFill>
              <a:round/>
              <a:headEnd/>
              <a:tailEnd/>
            </a:ln>
            <a:effectLst/>
          </p:spPr>
          <p:txBody>
            <a:bodyPr wrap="none" anchor="ctr"/>
            <a:lstStyle/>
            <a:p>
              <a:endParaRPr lang="zh-CN" altLang="en-US">
                <a:latin typeface="微软雅黑" pitchFamily="34" charset="-122"/>
                <a:ea typeface="微软雅黑" pitchFamily="34" charset="-122"/>
              </a:endParaRPr>
            </a:p>
          </p:txBody>
        </p:sp>
        <p:sp>
          <p:nvSpPr>
            <p:cNvPr id="179211" name="Line 11"/>
            <p:cNvSpPr>
              <a:spLocks noChangeShapeType="1"/>
            </p:cNvSpPr>
            <p:nvPr/>
          </p:nvSpPr>
          <p:spPr bwMode="auto">
            <a:xfrm flipH="1" flipV="1">
              <a:off x="1524000" y="1860450"/>
              <a:ext cx="1607840" cy="2216622"/>
            </a:xfrm>
            <a:prstGeom prst="line">
              <a:avLst/>
            </a:prstGeom>
            <a:noFill/>
            <a:ln w="28575">
              <a:solidFill>
                <a:schemeClr val="tx1"/>
              </a:solidFill>
              <a:round/>
              <a:headEnd/>
              <a:tailEnd/>
            </a:ln>
            <a:effectLst/>
          </p:spPr>
          <p:txBody>
            <a:bodyPr/>
            <a:lstStyle/>
            <a:p>
              <a:endParaRPr lang="zh-CN" altLang="en-US">
                <a:latin typeface="微软雅黑" pitchFamily="34" charset="-122"/>
                <a:ea typeface="微软雅黑" pitchFamily="34" charset="-122"/>
              </a:endParaRPr>
            </a:p>
          </p:txBody>
        </p:sp>
        <p:sp>
          <p:nvSpPr>
            <p:cNvPr id="179212" name="Line 12"/>
            <p:cNvSpPr>
              <a:spLocks noChangeShapeType="1"/>
            </p:cNvSpPr>
            <p:nvPr/>
          </p:nvSpPr>
          <p:spPr bwMode="auto">
            <a:xfrm flipH="1" flipV="1">
              <a:off x="3131840" y="1860450"/>
              <a:ext cx="1512168" cy="2216622"/>
            </a:xfrm>
            <a:prstGeom prst="line">
              <a:avLst/>
            </a:prstGeom>
            <a:noFill/>
            <a:ln w="28575">
              <a:solidFill>
                <a:schemeClr val="tx1"/>
              </a:solidFill>
              <a:round/>
              <a:headEnd/>
              <a:tailEnd/>
            </a:ln>
            <a:effectLst/>
          </p:spPr>
          <p:txBody>
            <a:bodyPr/>
            <a:lstStyle/>
            <a:p>
              <a:endParaRPr lang="zh-CN" altLang="en-US">
                <a:latin typeface="微软雅黑" pitchFamily="34" charset="-122"/>
                <a:ea typeface="微软雅黑" pitchFamily="34" charset="-122"/>
              </a:endParaRPr>
            </a:p>
          </p:txBody>
        </p:sp>
        <p:sp>
          <p:nvSpPr>
            <p:cNvPr id="179213" name="Line 13"/>
            <p:cNvSpPr>
              <a:spLocks noChangeShapeType="1"/>
            </p:cNvSpPr>
            <p:nvPr/>
          </p:nvSpPr>
          <p:spPr bwMode="auto">
            <a:xfrm flipH="1" flipV="1">
              <a:off x="4644008" y="1860450"/>
              <a:ext cx="1512168" cy="2144614"/>
            </a:xfrm>
            <a:prstGeom prst="line">
              <a:avLst/>
            </a:prstGeom>
            <a:noFill/>
            <a:ln w="28575">
              <a:solidFill>
                <a:schemeClr val="tx1"/>
              </a:solidFill>
              <a:round/>
              <a:headEnd/>
              <a:tailEnd/>
            </a:ln>
            <a:effectLst/>
          </p:spPr>
          <p:txBody>
            <a:bodyPr/>
            <a:lstStyle/>
            <a:p>
              <a:endParaRPr lang="zh-CN" altLang="en-US">
                <a:latin typeface="微软雅黑" pitchFamily="34" charset="-122"/>
                <a:ea typeface="微软雅黑" pitchFamily="34" charset="-122"/>
              </a:endParaRPr>
            </a:p>
          </p:txBody>
        </p:sp>
        <p:sp>
          <p:nvSpPr>
            <p:cNvPr id="179214" name="Line 14"/>
            <p:cNvSpPr>
              <a:spLocks noChangeShapeType="1"/>
            </p:cNvSpPr>
            <p:nvPr/>
          </p:nvSpPr>
          <p:spPr bwMode="auto">
            <a:xfrm>
              <a:off x="3131840" y="1860450"/>
              <a:ext cx="0" cy="2209800"/>
            </a:xfrm>
            <a:prstGeom prst="line">
              <a:avLst/>
            </a:prstGeom>
            <a:noFill/>
            <a:ln w="28575">
              <a:solidFill>
                <a:schemeClr val="tx1"/>
              </a:solidFill>
              <a:round/>
              <a:headEnd/>
              <a:tailEnd/>
            </a:ln>
            <a:effectLst/>
          </p:spPr>
          <p:txBody>
            <a:bodyPr/>
            <a:lstStyle/>
            <a:p>
              <a:endParaRPr lang="zh-CN" altLang="en-US">
                <a:latin typeface="微软雅黑" pitchFamily="34" charset="-122"/>
                <a:ea typeface="微软雅黑" pitchFamily="34" charset="-122"/>
              </a:endParaRPr>
            </a:p>
          </p:txBody>
        </p:sp>
        <p:sp>
          <p:nvSpPr>
            <p:cNvPr id="179215" name="Line 15"/>
            <p:cNvSpPr>
              <a:spLocks noChangeShapeType="1"/>
            </p:cNvSpPr>
            <p:nvPr/>
          </p:nvSpPr>
          <p:spPr bwMode="auto">
            <a:xfrm>
              <a:off x="4658072" y="1860450"/>
              <a:ext cx="0" cy="2209800"/>
            </a:xfrm>
            <a:prstGeom prst="line">
              <a:avLst/>
            </a:prstGeom>
            <a:noFill/>
            <a:ln w="28575">
              <a:solidFill>
                <a:schemeClr val="tx1"/>
              </a:solidFill>
              <a:round/>
              <a:headEnd/>
              <a:tailEnd/>
            </a:ln>
            <a:effectLst/>
          </p:spPr>
          <p:txBody>
            <a:bodyPr/>
            <a:lstStyle/>
            <a:p>
              <a:endParaRPr lang="zh-CN" altLang="en-US">
                <a:latin typeface="微软雅黑" pitchFamily="34" charset="-122"/>
                <a:ea typeface="微软雅黑" pitchFamily="34" charset="-122"/>
              </a:endParaRPr>
            </a:p>
          </p:txBody>
        </p:sp>
        <p:sp>
          <p:nvSpPr>
            <p:cNvPr id="179216" name="Line 16"/>
            <p:cNvSpPr>
              <a:spLocks noChangeShapeType="1"/>
            </p:cNvSpPr>
            <p:nvPr/>
          </p:nvSpPr>
          <p:spPr bwMode="auto">
            <a:xfrm>
              <a:off x="6156176" y="1860450"/>
              <a:ext cx="0" cy="2209800"/>
            </a:xfrm>
            <a:prstGeom prst="line">
              <a:avLst/>
            </a:prstGeom>
            <a:noFill/>
            <a:ln w="28575">
              <a:solidFill>
                <a:schemeClr val="tx1"/>
              </a:solidFill>
              <a:round/>
              <a:headEnd/>
              <a:tailEnd/>
            </a:ln>
            <a:effectLst/>
          </p:spPr>
          <p:txBody>
            <a:bodyPr/>
            <a:lstStyle/>
            <a:p>
              <a:endParaRPr lang="zh-CN" altLang="en-US">
                <a:latin typeface="微软雅黑" pitchFamily="34" charset="-122"/>
                <a:ea typeface="微软雅黑" pitchFamily="34" charset="-122"/>
              </a:endParaRPr>
            </a:p>
          </p:txBody>
        </p:sp>
        <p:sp>
          <p:nvSpPr>
            <p:cNvPr id="179217" name="Line 17"/>
            <p:cNvSpPr>
              <a:spLocks noChangeShapeType="1"/>
            </p:cNvSpPr>
            <p:nvPr/>
          </p:nvSpPr>
          <p:spPr bwMode="auto">
            <a:xfrm>
              <a:off x="6097488" y="1860450"/>
              <a:ext cx="1066800" cy="0"/>
            </a:xfrm>
            <a:prstGeom prst="line">
              <a:avLst/>
            </a:prstGeom>
            <a:noFill/>
            <a:ln w="28575">
              <a:solidFill>
                <a:schemeClr val="tx1"/>
              </a:solidFill>
              <a:prstDash val="sysDot"/>
              <a:round/>
              <a:headEnd/>
              <a:tailEnd/>
            </a:ln>
            <a:effectLst/>
          </p:spPr>
          <p:txBody>
            <a:bodyPr/>
            <a:lstStyle/>
            <a:p>
              <a:endParaRPr lang="zh-CN" altLang="en-US">
                <a:latin typeface="微软雅黑" pitchFamily="34" charset="-122"/>
                <a:ea typeface="微软雅黑" pitchFamily="34" charset="-122"/>
              </a:endParaRPr>
            </a:p>
          </p:txBody>
        </p:sp>
        <p:sp>
          <p:nvSpPr>
            <p:cNvPr id="179218" name="Line 18"/>
            <p:cNvSpPr>
              <a:spLocks noChangeShapeType="1"/>
            </p:cNvSpPr>
            <p:nvPr/>
          </p:nvSpPr>
          <p:spPr bwMode="auto">
            <a:xfrm>
              <a:off x="6169496" y="4070250"/>
              <a:ext cx="1066800" cy="0"/>
            </a:xfrm>
            <a:prstGeom prst="line">
              <a:avLst/>
            </a:prstGeom>
            <a:noFill/>
            <a:ln w="28575">
              <a:solidFill>
                <a:schemeClr val="tx1"/>
              </a:solidFill>
              <a:prstDash val="sysDot"/>
              <a:round/>
              <a:headEnd/>
              <a:tailEnd/>
            </a:ln>
            <a:effectLst/>
          </p:spPr>
          <p:txBody>
            <a:bodyPr/>
            <a:lstStyle/>
            <a:p>
              <a:endParaRPr lang="zh-CN" altLang="en-US">
                <a:latin typeface="微软雅黑" pitchFamily="34" charset="-122"/>
                <a:ea typeface="微软雅黑" pitchFamily="34" charset="-122"/>
              </a:endParaRPr>
            </a:p>
          </p:txBody>
        </p:sp>
        <p:sp>
          <p:nvSpPr>
            <p:cNvPr id="179219" name="Line 19"/>
            <p:cNvSpPr>
              <a:spLocks noChangeShapeType="1"/>
            </p:cNvSpPr>
            <p:nvPr/>
          </p:nvSpPr>
          <p:spPr bwMode="auto">
            <a:xfrm>
              <a:off x="6944072" y="1860450"/>
              <a:ext cx="0" cy="2209800"/>
            </a:xfrm>
            <a:prstGeom prst="line">
              <a:avLst/>
            </a:prstGeom>
            <a:noFill/>
            <a:ln w="28575">
              <a:solidFill>
                <a:schemeClr val="tx1"/>
              </a:solidFill>
              <a:round/>
              <a:headEnd type="triangle" w="med" len="med"/>
              <a:tailEnd type="triangle" w="med" len="med"/>
            </a:ln>
            <a:effectLst/>
          </p:spPr>
          <p:txBody>
            <a:bodyPr/>
            <a:lstStyle/>
            <a:p>
              <a:endParaRPr lang="zh-CN" altLang="en-US">
                <a:latin typeface="微软雅黑" pitchFamily="34" charset="-122"/>
                <a:ea typeface="微软雅黑" pitchFamily="34" charset="-122"/>
              </a:endParaRPr>
            </a:p>
          </p:txBody>
        </p:sp>
        <p:sp>
          <p:nvSpPr>
            <p:cNvPr id="179220" name="Line 20"/>
            <p:cNvSpPr>
              <a:spLocks noChangeShapeType="1"/>
            </p:cNvSpPr>
            <p:nvPr/>
          </p:nvSpPr>
          <p:spPr bwMode="auto">
            <a:xfrm>
              <a:off x="2555776" y="3308250"/>
              <a:ext cx="0" cy="1828800"/>
            </a:xfrm>
            <a:prstGeom prst="line">
              <a:avLst/>
            </a:prstGeom>
            <a:noFill/>
            <a:ln w="28575">
              <a:solidFill>
                <a:schemeClr val="tx1"/>
              </a:solidFill>
              <a:prstDash val="dash"/>
              <a:round/>
              <a:headEnd/>
              <a:tailEnd/>
            </a:ln>
            <a:effectLst/>
          </p:spPr>
          <p:txBody>
            <a:bodyPr/>
            <a:lstStyle/>
            <a:p>
              <a:endParaRPr lang="zh-CN" altLang="en-US">
                <a:latin typeface="微软雅黑" pitchFamily="34" charset="-122"/>
                <a:ea typeface="微软雅黑" pitchFamily="34" charset="-122"/>
              </a:endParaRPr>
            </a:p>
          </p:txBody>
        </p:sp>
        <p:sp>
          <p:nvSpPr>
            <p:cNvPr id="179221" name="Line 21"/>
            <p:cNvSpPr>
              <a:spLocks noChangeShapeType="1"/>
            </p:cNvSpPr>
            <p:nvPr/>
          </p:nvSpPr>
          <p:spPr bwMode="auto">
            <a:xfrm>
              <a:off x="4067944" y="3308250"/>
              <a:ext cx="0" cy="1828800"/>
            </a:xfrm>
            <a:prstGeom prst="line">
              <a:avLst/>
            </a:prstGeom>
            <a:noFill/>
            <a:ln w="28575">
              <a:solidFill>
                <a:schemeClr val="tx1"/>
              </a:solidFill>
              <a:prstDash val="dash"/>
              <a:round/>
              <a:headEnd/>
              <a:tailEnd/>
            </a:ln>
            <a:effectLst/>
          </p:spPr>
          <p:txBody>
            <a:bodyPr/>
            <a:lstStyle/>
            <a:p>
              <a:endParaRPr lang="zh-CN" altLang="en-US">
                <a:latin typeface="微软雅黑" pitchFamily="34" charset="-122"/>
                <a:ea typeface="微软雅黑" pitchFamily="34" charset="-122"/>
              </a:endParaRPr>
            </a:p>
          </p:txBody>
        </p:sp>
        <p:sp>
          <p:nvSpPr>
            <p:cNvPr id="179222" name="Line 22"/>
            <p:cNvSpPr>
              <a:spLocks noChangeShapeType="1"/>
            </p:cNvSpPr>
            <p:nvPr/>
          </p:nvSpPr>
          <p:spPr bwMode="auto">
            <a:xfrm>
              <a:off x="5652120" y="3308250"/>
              <a:ext cx="0" cy="1828800"/>
            </a:xfrm>
            <a:prstGeom prst="line">
              <a:avLst/>
            </a:prstGeom>
            <a:noFill/>
            <a:ln w="28575">
              <a:solidFill>
                <a:schemeClr val="tx1"/>
              </a:solidFill>
              <a:prstDash val="dash"/>
              <a:round/>
              <a:headEnd/>
              <a:tailEnd/>
            </a:ln>
            <a:effectLst/>
          </p:spPr>
          <p:txBody>
            <a:bodyPr/>
            <a:lstStyle/>
            <a:p>
              <a:endParaRPr lang="zh-CN" altLang="en-US">
                <a:latin typeface="微软雅黑" pitchFamily="34" charset="-122"/>
                <a:ea typeface="微软雅黑" pitchFamily="34" charset="-122"/>
              </a:endParaRPr>
            </a:p>
          </p:txBody>
        </p:sp>
        <p:sp>
          <p:nvSpPr>
            <p:cNvPr id="179223" name="Line 23"/>
            <p:cNvSpPr>
              <a:spLocks noChangeShapeType="1"/>
            </p:cNvSpPr>
            <p:nvPr/>
          </p:nvSpPr>
          <p:spPr bwMode="auto">
            <a:xfrm>
              <a:off x="3131840" y="4070250"/>
              <a:ext cx="0" cy="1066800"/>
            </a:xfrm>
            <a:prstGeom prst="line">
              <a:avLst/>
            </a:prstGeom>
            <a:noFill/>
            <a:ln w="28575">
              <a:solidFill>
                <a:schemeClr val="tx1"/>
              </a:solidFill>
              <a:prstDash val="dash"/>
              <a:round/>
              <a:headEnd/>
              <a:tailEnd/>
            </a:ln>
            <a:effectLst/>
          </p:spPr>
          <p:txBody>
            <a:bodyPr/>
            <a:lstStyle/>
            <a:p>
              <a:endParaRPr lang="zh-CN" altLang="en-US">
                <a:latin typeface="微软雅黑" pitchFamily="34" charset="-122"/>
                <a:ea typeface="微软雅黑" pitchFamily="34" charset="-122"/>
              </a:endParaRPr>
            </a:p>
          </p:txBody>
        </p:sp>
        <p:sp>
          <p:nvSpPr>
            <p:cNvPr id="179224" name="Line 24"/>
            <p:cNvSpPr>
              <a:spLocks noChangeShapeType="1"/>
            </p:cNvSpPr>
            <p:nvPr/>
          </p:nvSpPr>
          <p:spPr bwMode="auto">
            <a:xfrm>
              <a:off x="4644008" y="4070250"/>
              <a:ext cx="0" cy="1066800"/>
            </a:xfrm>
            <a:prstGeom prst="line">
              <a:avLst/>
            </a:prstGeom>
            <a:noFill/>
            <a:ln w="28575">
              <a:solidFill>
                <a:schemeClr val="tx1"/>
              </a:solidFill>
              <a:prstDash val="dash"/>
              <a:round/>
              <a:headEnd/>
              <a:tailEnd/>
            </a:ln>
            <a:effectLst/>
          </p:spPr>
          <p:txBody>
            <a:bodyPr/>
            <a:lstStyle/>
            <a:p>
              <a:endParaRPr lang="zh-CN" altLang="en-US">
                <a:latin typeface="微软雅黑" pitchFamily="34" charset="-122"/>
                <a:ea typeface="微软雅黑" pitchFamily="34" charset="-122"/>
              </a:endParaRPr>
            </a:p>
          </p:txBody>
        </p:sp>
        <p:sp>
          <p:nvSpPr>
            <p:cNvPr id="179225" name="Line 25"/>
            <p:cNvSpPr>
              <a:spLocks noChangeShapeType="1"/>
            </p:cNvSpPr>
            <p:nvPr/>
          </p:nvSpPr>
          <p:spPr bwMode="auto">
            <a:xfrm>
              <a:off x="6156176" y="4070250"/>
              <a:ext cx="0" cy="1066800"/>
            </a:xfrm>
            <a:prstGeom prst="line">
              <a:avLst/>
            </a:prstGeom>
            <a:noFill/>
            <a:ln w="28575">
              <a:solidFill>
                <a:schemeClr val="tx1"/>
              </a:solidFill>
              <a:prstDash val="dash"/>
              <a:round/>
              <a:headEnd/>
              <a:tailEnd/>
            </a:ln>
            <a:effectLst/>
          </p:spPr>
          <p:txBody>
            <a:bodyPr/>
            <a:lstStyle/>
            <a:p>
              <a:endParaRPr lang="zh-CN" altLang="en-US">
                <a:latin typeface="微软雅黑" pitchFamily="34" charset="-122"/>
                <a:ea typeface="微软雅黑" pitchFamily="34" charset="-122"/>
              </a:endParaRPr>
            </a:p>
          </p:txBody>
        </p:sp>
        <p:sp>
          <p:nvSpPr>
            <p:cNvPr id="179226" name="Text Box 26"/>
            <p:cNvSpPr txBox="1">
              <a:spLocks noChangeArrowheads="1"/>
            </p:cNvSpPr>
            <p:nvPr/>
          </p:nvSpPr>
          <p:spPr bwMode="auto">
            <a:xfrm>
              <a:off x="919202" y="1662013"/>
              <a:ext cx="553998" cy="1015663"/>
            </a:xfrm>
            <a:prstGeom prst="rect">
              <a:avLst/>
            </a:prstGeom>
            <a:noFill/>
            <a:ln w="9525">
              <a:noFill/>
              <a:miter lim="800000"/>
              <a:headEnd/>
              <a:tailEnd/>
            </a:ln>
            <a:effectLst/>
          </p:spPr>
          <p:txBody>
            <a:bodyPr vert="eaVert" wrap="none">
              <a:spAutoFit/>
            </a:bodyPr>
            <a:lstStyle/>
            <a:p>
              <a:pPr algn="l"/>
              <a:r>
                <a:rPr lang="zh-CN" altLang="en-US" sz="2400" dirty="0">
                  <a:latin typeface="微软雅黑" pitchFamily="34" charset="-122"/>
                  <a:ea typeface="微软雅黑" pitchFamily="34" charset="-122"/>
                </a:rPr>
                <a:t>库存量</a:t>
              </a:r>
            </a:p>
          </p:txBody>
        </p:sp>
        <p:sp>
          <p:nvSpPr>
            <p:cNvPr id="179227" name="Text Box 27"/>
            <p:cNvSpPr txBox="1">
              <a:spLocks noChangeArrowheads="1"/>
            </p:cNvSpPr>
            <p:nvPr/>
          </p:nvSpPr>
          <p:spPr bwMode="auto">
            <a:xfrm>
              <a:off x="7451725" y="4852888"/>
              <a:ext cx="800219" cy="461665"/>
            </a:xfrm>
            <a:prstGeom prst="rect">
              <a:avLst/>
            </a:prstGeom>
            <a:noFill/>
            <a:ln w="9525">
              <a:noFill/>
              <a:miter lim="800000"/>
              <a:headEnd/>
              <a:tailEnd/>
            </a:ln>
            <a:effectLst/>
          </p:spPr>
          <p:txBody>
            <a:bodyPr wrap="none">
              <a:spAutoFit/>
            </a:bodyPr>
            <a:lstStyle/>
            <a:p>
              <a:pPr algn="l"/>
              <a:r>
                <a:rPr lang="zh-CN" altLang="en-US" sz="2400">
                  <a:latin typeface="微软雅黑" pitchFamily="34" charset="-122"/>
                  <a:ea typeface="微软雅黑" pitchFamily="34" charset="-122"/>
                </a:rPr>
                <a:t>期间</a:t>
              </a:r>
            </a:p>
          </p:txBody>
        </p:sp>
        <p:sp>
          <p:nvSpPr>
            <p:cNvPr id="179228" name="Text Box 28"/>
            <p:cNvSpPr txBox="1">
              <a:spLocks noChangeArrowheads="1"/>
            </p:cNvSpPr>
            <p:nvPr/>
          </p:nvSpPr>
          <p:spPr bwMode="auto">
            <a:xfrm>
              <a:off x="7020272" y="2276871"/>
              <a:ext cx="1107996" cy="461665"/>
            </a:xfrm>
            <a:prstGeom prst="rect">
              <a:avLst/>
            </a:prstGeom>
            <a:noFill/>
            <a:ln w="9525">
              <a:noFill/>
              <a:miter lim="800000"/>
              <a:headEnd/>
              <a:tailEnd/>
            </a:ln>
            <a:effectLst/>
          </p:spPr>
          <p:txBody>
            <a:bodyPr wrap="none">
              <a:spAutoFit/>
            </a:bodyPr>
            <a:lstStyle/>
            <a:p>
              <a:pPr algn="l"/>
              <a:r>
                <a:rPr lang="zh-CN" altLang="en-US" sz="2400" dirty="0">
                  <a:latin typeface="微软雅黑" pitchFamily="34" charset="-122"/>
                  <a:ea typeface="微软雅黑" pitchFamily="34" charset="-122"/>
                </a:rPr>
                <a:t>订货量</a:t>
              </a:r>
            </a:p>
          </p:txBody>
        </p:sp>
        <p:sp>
          <p:nvSpPr>
            <p:cNvPr id="179229" name="Text Box 29"/>
            <p:cNvSpPr txBox="1">
              <a:spLocks noChangeArrowheads="1"/>
            </p:cNvSpPr>
            <p:nvPr/>
          </p:nvSpPr>
          <p:spPr bwMode="auto">
            <a:xfrm>
              <a:off x="2207319" y="5229200"/>
              <a:ext cx="708497" cy="400110"/>
            </a:xfrm>
            <a:prstGeom prst="rect">
              <a:avLst/>
            </a:prstGeom>
            <a:noFill/>
            <a:ln w="9525">
              <a:noFill/>
              <a:miter lim="800000"/>
              <a:headEnd/>
              <a:tailEnd/>
            </a:ln>
            <a:effectLst/>
          </p:spPr>
          <p:txBody>
            <a:bodyPr vert="horz" wrap="square">
              <a:spAutoFit/>
            </a:bodyPr>
            <a:lstStyle/>
            <a:p>
              <a:pPr algn="l"/>
              <a:r>
                <a:rPr lang="zh-CN" altLang="en-US" sz="2000" dirty="0">
                  <a:latin typeface="微软雅黑" pitchFamily="34" charset="-122"/>
                  <a:ea typeface="微软雅黑" pitchFamily="34" charset="-122"/>
                </a:rPr>
                <a:t>订货</a:t>
              </a:r>
            </a:p>
          </p:txBody>
        </p:sp>
        <p:sp>
          <p:nvSpPr>
            <p:cNvPr id="179230" name="Text Box 30"/>
            <p:cNvSpPr txBox="1">
              <a:spLocks noChangeArrowheads="1"/>
            </p:cNvSpPr>
            <p:nvPr/>
          </p:nvSpPr>
          <p:spPr bwMode="auto">
            <a:xfrm>
              <a:off x="2794255" y="5157192"/>
              <a:ext cx="697627" cy="400110"/>
            </a:xfrm>
            <a:prstGeom prst="rect">
              <a:avLst/>
            </a:prstGeom>
            <a:noFill/>
            <a:ln w="9525">
              <a:noFill/>
              <a:miter lim="800000"/>
              <a:headEnd/>
              <a:tailEnd/>
            </a:ln>
            <a:effectLst/>
          </p:spPr>
          <p:txBody>
            <a:bodyPr vert="horz" wrap="none">
              <a:spAutoFit/>
            </a:bodyPr>
            <a:lstStyle/>
            <a:p>
              <a:pPr algn="l"/>
              <a:r>
                <a:rPr lang="zh-CN" altLang="en-US" sz="2000" dirty="0">
                  <a:latin typeface="微软雅黑" pitchFamily="34" charset="-122"/>
                  <a:ea typeface="微软雅黑" pitchFamily="34" charset="-122"/>
                </a:rPr>
                <a:t>入库</a:t>
              </a:r>
            </a:p>
          </p:txBody>
        </p:sp>
        <p:sp>
          <p:nvSpPr>
            <p:cNvPr id="179231" name="Text Box 31"/>
            <p:cNvSpPr txBox="1">
              <a:spLocks noChangeArrowheads="1"/>
            </p:cNvSpPr>
            <p:nvPr/>
          </p:nvSpPr>
          <p:spPr bwMode="auto">
            <a:xfrm>
              <a:off x="3707904" y="5229200"/>
              <a:ext cx="720079" cy="400110"/>
            </a:xfrm>
            <a:prstGeom prst="rect">
              <a:avLst/>
            </a:prstGeom>
            <a:noFill/>
            <a:ln w="9525">
              <a:noFill/>
              <a:miter lim="800000"/>
              <a:headEnd/>
              <a:tailEnd/>
            </a:ln>
            <a:effectLst/>
          </p:spPr>
          <p:txBody>
            <a:bodyPr vert="horz" wrap="square">
              <a:spAutoFit/>
            </a:bodyPr>
            <a:lstStyle/>
            <a:p>
              <a:pPr algn="l"/>
              <a:r>
                <a:rPr lang="zh-CN" altLang="en-US" sz="2000" dirty="0">
                  <a:latin typeface="微软雅黑" pitchFamily="34" charset="-122"/>
                  <a:ea typeface="微软雅黑" pitchFamily="34" charset="-122"/>
                </a:rPr>
                <a:t>订货</a:t>
              </a:r>
            </a:p>
          </p:txBody>
        </p:sp>
        <p:sp>
          <p:nvSpPr>
            <p:cNvPr id="179232" name="Text Box 32"/>
            <p:cNvSpPr txBox="1">
              <a:spLocks noChangeArrowheads="1"/>
            </p:cNvSpPr>
            <p:nvPr/>
          </p:nvSpPr>
          <p:spPr bwMode="auto">
            <a:xfrm>
              <a:off x="5314533" y="5229200"/>
              <a:ext cx="697627" cy="400110"/>
            </a:xfrm>
            <a:prstGeom prst="rect">
              <a:avLst/>
            </a:prstGeom>
            <a:noFill/>
            <a:ln w="9525">
              <a:noFill/>
              <a:miter lim="800000"/>
              <a:headEnd/>
              <a:tailEnd/>
            </a:ln>
            <a:effectLst/>
          </p:spPr>
          <p:txBody>
            <a:bodyPr vert="horz" wrap="none">
              <a:spAutoFit/>
            </a:bodyPr>
            <a:lstStyle/>
            <a:p>
              <a:pPr algn="l"/>
              <a:r>
                <a:rPr lang="zh-CN" altLang="en-US" sz="2000" dirty="0">
                  <a:latin typeface="微软雅黑" pitchFamily="34" charset="-122"/>
                  <a:ea typeface="微软雅黑" pitchFamily="34" charset="-122"/>
                </a:rPr>
                <a:t>订货</a:t>
              </a:r>
            </a:p>
          </p:txBody>
        </p:sp>
        <p:sp>
          <p:nvSpPr>
            <p:cNvPr id="179233" name="Text Box 33"/>
            <p:cNvSpPr txBox="1">
              <a:spLocks noChangeArrowheads="1"/>
            </p:cNvSpPr>
            <p:nvPr/>
          </p:nvSpPr>
          <p:spPr bwMode="auto">
            <a:xfrm>
              <a:off x="4306423" y="5117123"/>
              <a:ext cx="697627" cy="400110"/>
            </a:xfrm>
            <a:prstGeom prst="rect">
              <a:avLst/>
            </a:prstGeom>
            <a:noFill/>
            <a:ln w="9525">
              <a:noFill/>
              <a:miter lim="800000"/>
              <a:headEnd/>
              <a:tailEnd/>
            </a:ln>
            <a:effectLst/>
          </p:spPr>
          <p:txBody>
            <a:bodyPr vert="horz" wrap="none">
              <a:spAutoFit/>
            </a:bodyPr>
            <a:lstStyle/>
            <a:p>
              <a:pPr algn="l"/>
              <a:r>
                <a:rPr lang="zh-CN" altLang="en-US" sz="2000" dirty="0">
                  <a:latin typeface="微软雅黑" pitchFamily="34" charset="-122"/>
                  <a:ea typeface="微软雅黑" pitchFamily="34" charset="-122"/>
                </a:rPr>
                <a:t>入库</a:t>
              </a:r>
            </a:p>
          </p:txBody>
        </p:sp>
        <p:sp>
          <p:nvSpPr>
            <p:cNvPr id="179234" name="Text Box 34"/>
            <p:cNvSpPr txBox="1">
              <a:spLocks noChangeArrowheads="1"/>
            </p:cNvSpPr>
            <p:nvPr/>
          </p:nvSpPr>
          <p:spPr bwMode="auto">
            <a:xfrm>
              <a:off x="5890597" y="5117123"/>
              <a:ext cx="697627" cy="400110"/>
            </a:xfrm>
            <a:prstGeom prst="rect">
              <a:avLst/>
            </a:prstGeom>
            <a:noFill/>
            <a:ln w="9525">
              <a:noFill/>
              <a:miter lim="800000"/>
              <a:headEnd/>
              <a:tailEnd/>
            </a:ln>
            <a:effectLst/>
          </p:spPr>
          <p:txBody>
            <a:bodyPr vert="horz" wrap="none">
              <a:spAutoFit/>
            </a:bodyPr>
            <a:lstStyle/>
            <a:p>
              <a:pPr algn="l"/>
              <a:r>
                <a:rPr lang="zh-CN" altLang="en-US" sz="2000" dirty="0">
                  <a:latin typeface="微软雅黑" pitchFamily="34" charset="-122"/>
                  <a:ea typeface="微软雅黑" pitchFamily="34" charset="-122"/>
                </a:rPr>
                <a:t>入库</a:t>
              </a:r>
            </a:p>
          </p:txBody>
        </p:sp>
      </p:grpSp>
      <p:sp>
        <p:nvSpPr>
          <p:cNvPr id="38" name="Rectangle 2"/>
          <p:cNvSpPr txBox="1">
            <a:spLocks noChangeArrowheads="1"/>
          </p:cNvSpPr>
          <p:nvPr/>
        </p:nvSpPr>
        <p:spPr>
          <a:xfrm>
            <a:off x="489757" y="345944"/>
            <a:ext cx="8001000" cy="576064"/>
          </a:xfrm>
          <a:prstGeom prst="rect">
            <a:avLst/>
          </a:prstGeom>
        </p:spPr>
        <p:txBody>
          <a:bodyPr/>
          <a:lstStyle/>
          <a:p>
            <a:pPr algn="ctr" fontAlgn="base">
              <a:spcBef>
                <a:spcPct val="0"/>
              </a:spcBef>
              <a:spcAft>
                <a:spcPct val="0"/>
              </a:spcAft>
              <a:defRPr/>
            </a:pPr>
            <a:r>
              <a:rPr lang="zh-TW" altLang="en-US" sz="3200" b="1" kern="0" dirty="0">
                <a:solidFill>
                  <a:srgbClr val="FF0000"/>
                </a:solidFill>
                <a:latin typeface="微软雅黑" pitchFamily="34" charset="-122"/>
                <a:ea typeface="微软雅黑" pitchFamily="34" charset="-122"/>
                <a:cs typeface="+mj-cs"/>
              </a:rPr>
              <a:t>批量订货</a:t>
            </a:r>
            <a:r>
              <a:rPr lang="zh-CN" altLang="en-US" sz="3200" b="1" kern="0" dirty="0">
                <a:solidFill>
                  <a:srgbClr val="FF0000"/>
                </a:solidFill>
                <a:latin typeface="微软雅黑" pitchFamily="34" charset="-122"/>
                <a:ea typeface="微软雅黑" pitchFamily="34" charset="-122"/>
                <a:cs typeface="+mj-cs"/>
              </a:rPr>
              <a:t>模式</a:t>
            </a:r>
            <a:endParaRPr lang="zh-TW" altLang="en-US" sz="3200" b="1" kern="0" dirty="0">
              <a:solidFill>
                <a:srgbClr val="FF0000"/>
              </a:solidFill>
              <a:latin typeface="微软雅黑" pitchFamily="34" charset="-122"/>
              <a:ea typeface="微软雅黑" pitchFamily="34" charset="-122"/>
              <a:cs typeface="+mj-cs"/>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61345" y="391071"/>
            <a:ext cx="3240360" cy="508919"/>
          </a:xfrm>
        </p:spPr>
        <p:txBody>
          <a:bodyPr>
            <a:noAutofit/>
          </a:bodyPr>
          <a:lstStyle/>
          <a:p>
            <a:pPr algn="l"/>
            <a:r>
              <a:rPr lang="zh-CN" altLang="en-US" sz="3200" dirty="0">
                <a:solidFill>
                  <a:srgbClr val="FF0000"/>
                </a:solidFill>
              </a:rPr>
              <a:t>精益生产的目标</a:t>
            </a:r>
          </a:p>
        </p:txBody>
      </p:sp>
      <p:sp>
        <p:nvSpPr>
          <p:cNvPr id="5" name="灯片编号占位符 4"/>
          <p:cNvSpPr>
            <a:spLocks noGrp="1"/>
          </p:cNvSpPr>
          <p:nvPr>
            <p:ph type="sldNum" sz="quarter" idx="4"/>
          </p:nvPr>
        </p:nvSpPr>
        <p:spPr/>
        <p:txBody>
          <a:bodyPr/>
          <a:lstStyle/>
          <a:p>
            <a:fld id="{8BA16DCC-C50E-4AD5-94C9-747C0058B3E1}" type="slidenum">
              <a:rPr lang="zh-CN" altLang="en-US" smtClean="0"/>
              <a:pPr/>
              <a:t>14</a:t>
            </a:fld>
            <a:endParaRPr lang="zh-CN" altLang="en-US"/>
          </a:p>
        </p:txBody>
      </p:sp>
      <p:sp>
        <p:nvSpPr>
          <p:cNvPr id="4" name="矩形 3"/>
          <p:cNvSpPr>
            <a:spLocks noChangeArrowheads="1"/>
          </p:cNvSpPr>
          <p:nvPr/>
        </p:nvSpPr>
        <p:spPr bwMode="auto">
          <a:xfrm>
            <a:off x="293065" y="1268760"/>
            <a:ext cx="8496944" cy="4985980"/>
          </a:xfrm>
          <a:prstGeom prst="rect">
            <a:avLst/>
          </a:prstGeom>
          <a:noFill/>
          <a:ln w="9525">
            <a:noFill/>
            <a:miter lim="800000"/>
            <a:headEnd/>
            <a:tailEnd/>
          </a:ln>
        </p:spPr>
        <p:txBody>
          <a:bodyPr wrap="square">
            <a:spAutoFit/>
          </a:bodyPr>
          <a:lstStyle/>
          <a:p>
            <a:pPr algn="l">
              <a:lnSpc>
                <a:spcPct val="150000"/>
              </a:lnSpc>
            </a:pPr>
            <a:r>
              <a:rPr lang="zh-CN" altLang="en-US" sz="2400" b="1" dirty="0">
                <a:latin typeface="微软雅黑" pitchFamily="34" charset="-122"/>
                <a:ea typeface="微软雅黑" pitchFamily="34" charset="-122"/>
              </a:rPr>
              <a:t>基本目标：工业企业是以盈利为目的的社会经济组织。因此最大限度地获取利润就成为精益生产的基本目标。</a:t>
            </a:r>
            <a:endParaRPr lang="en-US" altLang="zh-CN" sz="2400" b="1" dirty="0">
              <a:latin typeface="微软雅黑" pitchFamily="34" charset="-122"/>
              <a:ea typeface="微软雅黑" pitchFamily="34" charset="-122"/>
            </a:endParaRPr>
          </a:p>
          <a:p>
            <a:pPr algn="l">
              <a:lnSpc>
                <a:spcPct val="150000"/>
              </a:lnSpc>
            </a:pPr>
            <a:r>
              <a:rPr lang="zh-CN" altLang="en-US" sz="2400" b="1" dirty="0">
                <a:latin typeface="微软雅黑" pitchFamily="34" charset="-122"/>
                <a:ea typeface="微软雅黑" pitchFamily="34" charset="-122"/>
              </a:rPr>
              <a:t>终极目标：精益求精，尽善尽美，永无止境地追求</a:t>
            </a:r>
            <a:r>
              <a:rPr lang="zh-CN" altLang="en-US" sz="2400" b="1" dirty="0">
                <a:solidFill>
                  <a:srgbClr val="FF0000"/>
                </a:solidFill>
                <a:latin typeface="微软雅黑" pitchFamily="34" charset="-122"/>
                <a:ea typeface="微软雅黑" pitchFamily="34" charset="-122"/>
              </a:rPr>
              <a:t>“七个零”</a:t>
            </a:r>
            <a:endParaRPr lang="en-US" altLang="zh-CN" sz="2400" b="1" dirty="0">
              <a:solidFill>
                <a:srgbClr val="FF0000"/>
              </a:solidFill>
              <a:latin typeface="微软雅黑" pitchFamily="34" charset="-122"/>
              <a:ea typeface="微软雅黑" pitchFamily="34" charset="-122"/>
            </a:endParaRPr>
          </a:p>
          <a:p>
            <a:pPr algn="l">
              <a:lnSpc>
                <a:spcPct val="150000"/>
              </a:lnSpc>
            </a:pPr>
            <a:r>
              <a:rPr lang="en-US" altLang="zh-CN" sz="2000" b="1" dirty="0">
                <a:latin typeface="微软雅黑" pitchFamily="34" charset="-122"/>
                <a:ea typeface="微软雅黑" pitchFamily="34" charset="-122"/>
              </a:rPr>
              <a:t>(1)“</a:t>
            </a:r>
            <a:r>
              <a:rPr lang="zh-CN" altLang="en-US" sz="2000" b="1" dirty="0">
                <a:latin typeface="微软雅黑" pitchFamily="34" charset="-122"/>
                <a:ea typeface="微软雅黑" pitchFamily="34" charset="-122"/>
              </a:rPr>
              <a:t>零</a:t>
            </a:r>
            <a:r>
              <a:rPr lang="zh-CN" altLang="en-US" sz="2000" b="1" dirty="0" smtClean="0">
                <a:latin typeface="微软雅黑" pitchFamily="34" charset="-122"/>
                <a:ea typeface="微软雅黑" pitchFamily="34" charset="-122"/>
              </a:rPr>
              <a:t>”</a:t>
            </a:r>
            <a:r>
              <a:rPr lang="en-US" altLang="zh-CN" sz="2000" b="1" dirty="0" smtClean="0">
                <a:latin typeface="微软雅黑" pitchFamily="34" charset="-122"/>
                <a:ea typeface="微软雅黑" pitchFamily="34" charset="-122"/>
              </a:rPr>
              <a:t> </a:t>
            </a:r>
            <a:endParaRPr lang="en-US" altLang="zh-CN" sz="2000" b="1" dirty="0">
              <a:latin typeface="微软雅黑" pitchFamily="34" charset="-122"/>
              <a:ea typeface="微软雅黑" pitchFamily="34" charset="-122"/>
            </a:endParaRPr>
          </a:p>
          <a:p>
            <a:pPr algn="l">
              <a:lnSpc>
                <a:spcPct val="150000"/>
              </a:lnSpc>
            </a:pPr>
            <a:r>
              <a:rPr lang="en-US" altLang="zh-CN" sz="2000" b="1" dirty="0">
                <a:latin typeface="微软雅黑" pitchFamily="34" charset="-122"/>
                <a:ea typeface="微软雅黑" pitchFamily="34" charset="-122"/>
              </a:rPr>
              <a:t>(2)“</a:t>
            </a:r>
            <a:r>
              <a:rPr lang="zh-CN" altLang="en-US" sz="2000" b="1" dirty="0">
                <a:latin typeface="微软雅黑" pitchFamily="34" charset="-122"/>
                <a:ea typeface="微软雅黑" pitchFamily="34" charset="-122"/>
              </a:rPr>
              <a:t>零</a:t>
            </a:r>
            <a:r>
              <a:rPr lang="zh-CN" altLang="en-US" sz="2000" b="1" dirty="0" smtClean="0">
                <a:latin typeface="微软雅黑" pitchFamily="34" charset="-122"/>
                <a:ea typeface="微软雅黑" pitchFamily="34" charset="-122"/>
              </a:rPr>
              <a:t>”</a:t>
            </a:r>
            <a:r>
              <a:rPr lang="en-US" altLang="zh-CN" sz="2000" b="1" dirty="0" smtClean="0">
                <a:latin typeface="微软雅黑" pitchFamily="34" charset="-122"/>
                <a:ea typeface="微软雅黑" pitchFamily="34" charset="-122"/>
              </a:rPr>
              <a:t> </a:t>
            </a:r>
            <a:endParaRPr lang="en-US" altLang="zh-CN" sz="2000" b="1" dirty="0">
              <a:latin typeface="微软雅黑" pitchFamily="34" charset="-122"/>
              <a:ea typeface="微软雅黑" pitchFamily="34" charset="-122"/>
            </a:endParaRPr>
          </a:p>
          <a:p>
            <a:pPr algn="l">
              <a:lnSpc>
                <a:spcPct val="150000"/>
              </a:lnSpc>
            </a:pPr>
            <a:r>
              <a:rPr lang="en-US" altLang="zh-CN" sz="2000" b="1" dirty="0">
                <a:latin typeface="微软雅黑" pitchFamily="34" charset="-122"/>
                <a:ea typeface="微软雅黑" pitchFamily="34" charset="-122"/>
              </a:rPr>
              <a:t>(3)“</a:t>
            </a:r>
            <a:r>
              <a:rPr lang="zh-CN" altLang="en-US" sz="2000" b="1" dirty="0">
                <a:latin typeface="微软雅黑" pitchFamily="34" charset="-122"/>
                <a:ea typeface="微软雅黑" pitchFamily="34" charset="-122"/>
              </a:rPr>
              <a:t>零</a:t>
            </a:r>
            <a:r>
              <a:rPr lang="zh-CN" altLang="en-US" sz="2000" b="1" dirty="0" smtClean="0">
                <a:latin typeface="微软雅黑" pitchFamily="34" charset="-122"/>
                <a:ea typeface="微软雅黑" pitchFamily="34" charset="-122"/>
              </a:rPr>
              <a:t>”</a:t>
            </a:r>
            <a:r>
              <a:rPr lang="en-US" altLang="zh-CN" sz="2000" b="1" dirty="0" smtClean="0">
                <a:latin typeface="微软雅黑" pitchFamily="34" charset="-122"/>
                <a:ea typeface="微软雅黑" pitchFamily="34" charset="-122"/>
              </a:rPr>
              <a:t> </a:t>
            </a:r>
            <a:endParaRPr lang="en-US" altLang="zh-CN" sz="2000" b="1" dirty="0">
              <a:latin typeface="微软雅黑" pitchFamily="34" charset="-122"/>
              <a:ea typeface="微软雅黑" pitchFamily="34" charset="-122"/>
            </a:endParaRPr>
          </a:p>
          <a:p>
            <a:pPr algn="l">
              <a:lnSpc>
                <a:spcPct val="150000"/>
              </a:lnSpc>
            </a:pPr>
            <a:r>
              <a:rPr lang="en-US" altLang="zh-CN" sz="2000" b="1" dirty="0">
                <a:latin typeface="微软雅黑" pitchFamily="34" charset="-122"/>
                <a:ea typeface="微软雅黑" pitchFamily="34" charset="-122"/>
              </a:rPr>
              <a:t>(4)“</a:t>
            </a:r>
            <a:r>
              <a:rPr lang="zh-CN" altLang="en-US" sz="2000" b="1" dirty="0">
                <a:latin typeface="微软雅黑" pitchFamily="34" charset="-122"/>
                <a:ea typeface="微软雅黑" pitchFamily="34" charset="-122"/>
              </a:rPr>
              <a:t>零</a:t>
            </a:r>
            <a:r>
              <a:rPr lang="zh-CN" altLang="en-US" sz="2000" b="1" dirty="0" smtClean="0">
                <a:latin typeface="微软雅黑" pitchFamily="34" charset="-122"/>
                <a:ea typeface="微软雅黑" pitchFamily="34" charset="-122"/>
              </a:rPr>
              <a:t>”</a:t>
            </a:r>
            <a:r>
              <a:rPr lang="en-US" altLang="zh-CN" sz="2000" b="1" dirty="0" smtClean="0">
                <a:latin typeface="微软雅黑" pitchFamily="34" charset="-122"/>
                <a:ea typeface="微软雅黑" pitchFamily="34" charset="-122"/>
              </a:rPr>
              <a:t> </a:t>
            </a:r>
            <a:endParaRPr lang="en-US" altLang="zh-CN" sz="2000" b="1" dirty="0">
              <a:latin typeface="微软雅黑" pitchFamily="34" charset="-122"/>
              <a:ea typeface="微软雅黑" pitchFamily="34" charset="-122"/>
            </a:endParaRPr>
          </a:p>
          <a:p>
            <a:pPr algn="l">
              <a:lnSpc>
                <a:spcPct val="150000"/>
              </a:lnSpc>
            </a:pPr>
            <a:r>
              <a:rPr lang="en-US" altLang="zh-CN" sz="2000" b="1" dirty="0">
                <a:latin typeface="微软雅黑" pitchFamily="34" charset="-122"/>
                <a:ea typeface="微软雅黑" pitchFamily="34" charset="-122"/>
              </a:rPr>
              <a:t>(5)“</a:t>
            </a:r>
            <a:r>
              <a:rPr lang="zh-CN" altLang="en-US" sz="2000" b="1" dirty="0">
                <a:latin typeface="微软雅黑" pitchFamily="34" charset="-122"/>
                <a:ea typeface="微软雅黑" pitchFamily="34" charset="-122"/>
              </a:rPr>
              <a:t>零</a:t>
            </a:r>
            <a:r>
              <a:rPr lang="zh-CN" altLang="en-US" sz="2000" b="1" dirty="0" smtClean="0">
                <a:latin typeface="微软雅黑" pitchFamily="34" charset="-122"/>
                <a:ea typeface="微软雅黑" pitchFamily="34" charset="-122"/>
              </a:rPr>
              <a:t>”</a:t>
            </a:r>
            <a:r>
              <a:rPr lang="en-US" altLang="zh-CN" sz="2000" b="1" dirty="0" smtClean="0">
                <a:latin typeface="微软雅黑" pitchFamily="34" charset="-122"/>
                <a:ea typeface="微软雅黑" pitchFamily="34" charset="-122"/>
              </a:rPr>
              <a:t> </a:t>
            </a:r>
            <a:endParaRPr lang="en-US" altLang="zh-CN" sz="2000" b="1" dirty="0">
              <a:latin typeface="微软雅黑" pitchFamily="34" charset="-122"/>
              <a:ea typeface="微软雅黑" pitchFamily="34" charset="-122"/>
            </a:endParaRPr>
          </a:p>
          <a:p>
            <a:pPr algn="l">
              <a:lnSpc>
                <a:spcPct val="150000"/>
              </a:lnSpc>
            </a:pPr>
            <a:r>
              <a:rPr lang="en-US" altLang="zh-CN" sz="2000" b="1" dirty="0">
                <a:latin typeface="微软雅黑" pitchFamily="34" charset="-122"/>
                <a:ea typeface="微软雅黑" pitchFamily="34" charset="-122"/>
              </a:rPr>
              <a:t>(6)“</a:t>
            </a:r>
            <a:r>
              <a:rPr lang="zh-CN" altLang="en-US" sz="2000" b="1" dirty="0">
                <a:latin typeface="微软雅黑" pitchFamily="34" charset="-122"/>
                <a:ea typeface="微软雅黑" pitchFamily="34" charset="-122"/>
              </a:rPr>
              <a:t>零</a:t>
            </a:r>
            <a:r>
              <a:rPr lang="zh-CN" altLang="en-US" sz="2000" b="1" dirty="0" smtClean="0">
                <a:latin typeface="微软雅黑" pitchFamily="34" charset="-122"/>
                <a:ea typeface="微软雅黑" pitchFamily="34" charset="-122"/>
              </a:rPr>
              <a:t>”</a:t>
            </a:r>
            <a:r>
              <a:rPr lang="en-US" altLang="zh-CN" sz="2000" b="1" dirty="0" smtClean="0">
                <a:latin typeface="微软雅黑" pitchFamily="34" charset="-122"/>
                <a:ea typeface="微软雅黑" pitchFamily="34" charset="-122"/>
              </a:rPr>
              <a:t> </a:t>
            </a:r>
            <a:endParaRPr lang="en-US" altLang="zh-CN" sz="2000" b="1" dirty="0">
              <a:latin typeface="微软雅黑" pitchFamily="34" charset="-122"/>
              <a:ea typeface="微软雅黑" pitchFamily="34" charset="-122"/>
            </a:endParaRPr>
          </a:p>
          <a:p>
            <a:pPr algn="l">
              <a:lnSpc>
                <a:spcPct val="150000"/>
              </a:lnSpc>
            </a:pPr>
            <a:r>
              <a:rPr lang="en-US" altLang="zh-CN" sz="2000" b="1" dirty="0">
                <a:latin typeface="微软雅黑" pitchFamily="34" charset="-122"/>
                <a:ea typeface="微软雅黑" pitchFamily="34" charset="-122"/>
              </a:rPr>
              <a:t>(7)“</a:t>
            </a:r>
            <a:r>
              <a:rPr lang="zh-CN" altLang="en-US" sz="2000" b="1" dirty="0">
                <a:latin typeface="微软雅黑" pitchFamily="34" charset="-122"/>
                <a:ea typeface="微软雅黑" pitchFamily="34" charset="-122"/>
              </a:rPr>
              <a:t>零</a:t>
            </a:r>
            <a:r>
              <a:rPr lang="zh-CN" altLang="en-US" sz="2000" b="1" dirty="0" smtClean="0">
                <a:latin typeface="微软雅黑" pitchFamily="34" charset="-122"/>
                <a:ea typeface="微软雅黑" pitchFamily="34" charset="-122"/>
              </a:rPr>
              <a:t>”</a:t>
            </a:r>
            <a:r>
              <a:rPr lang="en-US" altLang="zh-CN" sz="2000" b="1" dirty="0" smtClean="0">
                <a:latin typeface="微软雅黑" pitchFamily="34" charset="-122"/>
                <a:ea typeface="微软雅黑" pitchFamily="34" charset="-122"/>
              </a:rPr>
              <a:t> </a:t>
            </a:r>
            <a:endParaRPr lang="en-US" altLang="zh-CN" sz="2000" b="1" dirty="0">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1016793" y="404664"/>
            <a:ext cx="7129463" cy="476251"/>
          </a:xfrm>
        </p:spPr>
        <p:txBody>
          <a:bodyPr/>
          <a:lstStyle/>
          <a:p>
            <a:pPr algn="ctr"/>
            <a:r>
              <a:rPr lang="zh-TW" altLang="en-US" sz="3200" dirty="0" smtClean="0">
                <a:solidFill>
                  <a:srgbClr val="FF0000"/>
                </a:solidFill>
              </a:rPr>
              <a:t>批量订货</a:t>
            </a:r>
            <a:r>
              <a:rPr lang="zh-CN" altLang="en-US" sz="3200" dirty="0" smtClean="0">
                <a:solidFill>
                  <a:srgbClr val="FF0000"/>
                </a:solidFill>
              </a:rPr>
              <a:t>模式</a:t>
            </a:r>
            <a:r>
              <a:rPr lang="en-US" altLang="zh-CN" sz="3200" dirty="0" smtClean="0">
                <a:solidFill>
                  <a:srgbClr val="FF0000"/>
                </a:solidFill>
              </a:rPr>
              <a:t>---</a:t>
            </a:r>
            <a:r>
              <a:rPr lang="zh-TW" altLang="en-US" sz="3200" dirty="0" smtClean="0">
                <a:solidFill>
                  <a:srgbClr val="FF0000"/>
                </a:solidFill>
              </a:rPr>
              <a:t>双</a:t>
            </a:r>
            <a:r>
              <a:rPr lang="zh-TW" altLang="en-US" sz="3200" dirty="0">
                <a:solidFill>
                  <a:srgbClr val="FF0000"/>
                </a:solidFill>
              </a:rPr>
              <a:t>箱法</a:t>
            </a:r>
          </a:p>
        </p:txBody>
      </p:sp>
      <p:sp>
        <p:nvSpPr>
          <p:cNvPr id="187395" name="Rectangle 3"/>
          <p:cNvSpPr>
            <a:spLocks noGrp="1" noChangeArrowheads="1"/>
          </p:cNvSpPr>
          <p:nvPr>
            <p:ph idx="1"/>
          </p:nvPr>
        </p:nvSpPr>
        <p:spPr/>
        <p:txBody>
          <a:bodyPr/>
          <a:lstStyle/>
          <a:p>
            <a:pPr>
              <a:lnSpc>
                <a:spcPct val="150000"/>
              </a:lnSpc>
              <a:buFont typeface="Wingdings" panose="05000000000000000000" pitchFamily="2" charset="2"/>
              <a:buChar char="Ø"/>
            </a:pPr>
            <a:r>
              <a:rPr lang="zh-TW" altLang="en-US" sz="2400" dirty="0"/>
              <a:t>将物料存放于两个货架或容器（箱子）内。先使用其中一个货架，用完转而使用另一个货架的货。此时即刻补货，补的货放置前一货架。两个货架不断循环使用，即为双箱法。</a:t>
            </a:r>
          </a:p>
          <a:p>
            <a:pPr>
              <a:lnSpc>
                <a:spcPct val="150000"/>
              </a:lnSpc>
              <a:buFont typeface="Wingdings" panose="05000000000000000000" pitchFamily="2" charset="2"/>
              <a:buChar char="Ø"/>
            </a:pPr>
            <a:r>
              <a:rPr lang="zh-TW" altLang="en-US" sz="2400" dirty="0"/>
              <a:t>这个方法可以一眼看出是否已达到订货点，，所以不必借助仓库帐，此外，由于这个方法是轮流使用两个货架，所以有促进库存新陈代谢的优点。</a:t>
            </a:r>
          </a:p>
        </p:txBody>
      </p:sp>
      <p:sp>
        <p:nvSpPr>
          <p:cNvPr id="7" name="灯片编号占位符 5"/>
          <p:cNvSpPr>
            <a:spLocks noGrp="1"/>
          </p:cNvSpPr>
          <p:nvPr>
            <p:ph type="sldNum" sz="quarter" idx="4"/>
          </p:nvPr>
        </p:nvSpPr>
        <p:spPr/>
        <p:txBody>
          <a:bodyPr/>
          <a:lstStyle/>
          <a:p>
            <a:fld id="{3A99ABDF-0673-469B-A541-C1F89428C3D9}" type="slidenum">
              <a:rPr lang="en-US" altLang="zh-CN"/>
              <a:pPr/>
              <a:t>140</a:t>
            </a:fld>
            <a:endParaRPr lang="en-US"/>
          </a:p>
        </p:txBody>
      </p:sp>
      <p:pic>
        <p:nvPicPr>
          <p:cNvPr id="6" name="Picture 4" descr="BS01120_"/>
          <p:cNvPicPr>
            <a:picLocks noChangeAspect="1" noChangeArrowheads="1"/>
          </p:cNvPicPr>
          <p:nvPr/>
        </p:nvPicPr>
        <p:blipFill>
          <a:blip r:embed="rId2" cstate="print"/>
          <a:srcRect/>
          <a:stretch>
            <a:fillRect/>
          </a:stretch>
        </p:blipFill>
        <p:spPr bwMode="auto">
          <a:xfrm>
            <a:off x="6804251" y="4195387"/>
            <a:ext cx="1626369" cy="200811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1016793" y="404664"/>
            <a:ext cx="7129463" cy="476251"/>
          </a:xfrm>
        </p:spPr>
        <p:txBody>
          <a:bodyPr/>
          <a:lstStyle/>
          <a:p>
            <a:pPr algn="ctr"/>
            <a:r>
              <a:rPr lang="zh-TW" altLang="en-US" sz="3200" dirty="0" smtClean="0">
                <a:solidFill>
                  <a:srgbClr val="FF0000"/>
                </a:solidFill>
              </a:rPr>
              <a:t>批量订货</a:t>
            </a:r>
            <a:r>
              <a:rPr lang="zh-CN" altLang="en-US" sz="3200" dirty="0" smtClean="0">
                <a:solidFill>
                  <a:srgbClr val="FF0000"/>
                </a:solidFill>
              </a:rPr>
              <a:t>模式</a:t>
            </a:r>
            <a:r>
              <a:rPr lang="en-US" altLang="zh-CN" sz="3200" dirty="0" smtClean="0">
                <a:solidFill>
                  <a:srgbClr val="FF0000"/>
                </a:solidFill>
              </a:rPr>
              <a:t>---</a:t>
            </a:r>
            <a:r>
              <a:rPr lang="zh-TW" altLang="en-US" sz="3200" dirty="0" smtClean="0">
                <a:solidFill>
                  <a:srgbClr val="FF0000"/>
                </a:solidFill>
              </a:rPr>
              <a:t>三</a:t>
            </a:r>
            <a:r>
              <a:rPr lang="zh-TW" altLang="en-US" sz="3200" dirty="0">
                <a:solidFill>
                  <a:srgbClr val="FF0000"/>
                </a:solidFill>
              </a:rPr>
              <a:t>架法</a:t>
            </a:r>
          </a:p>
        </p:txBody>
      </p:sp>
      <p:sp>
        <p:nvSpPr>
          <p:cNvPr id="190467" name="Rectangle 3"/>
          <p:cNvSpPr>
            <a:spLocks noGrp="1" noChangeArrowheads="1"/>
          </p:cNvSpPr>
          <p:nvPr>
            <p:ph idx="1"/>
          </p:nvPr>
        </p:nvSpPr>
        <p:spPr/>
        <p:txBody>
          <a:bodyPr/>
          <a:lstStyle/>
          <a:p>
            <a:pPr>
              <a:lnSpc>
                <a:spcPct val="150000"/>
              </a:lnSpc>
              <a:buFont typeface="Wingdings" panose="05000000000000000000" pitchFamily="2" charset="2"/>
              <a:buChar char="Ø"/>
            </a:pPr>
            <a:r>
              <a:rPr lang="zh-TW" altLang="en-US" sz="2400" dirty="0"/>
              <a:t> 将同一物品，放置于三层货架。先使用上层的货，用完后订货，然后使用中层的货，当中层的货用完，正常情况下，所订的货应到位并放入上层货架。若此时上层的货未到，就要催货。</a:t>
            </a:r>
            <a:endParaRPr lang="en-US" altLang="zh-TW" sz="2400" dirty="0"/>
          </a:p>
          <a:p>
            <a:pPr>
              <a:lnSpc>
                <a:spcPct val="150000"/>
              </a:lnSpc>
              <a:buFont typeface="Wingdings" panose="05000000000000000000" pitchFamily="2" charset="2"/>
              <a:buChar char="Ø"/>
            </a:pPr>
            <a:r>
              <a:rPr lang="zh-TW" altLang="en-US" sz="2400" dirty="0"/>
              <a:t> 最下层的货放安全库存量，很少变动，要注意保存期限及变损程度，尽量予以滚动使用；中层放订货点</a:t>
            </a:r>
            <a:endParaRPr lang="en-US" altLang="zh-TW" sz="2400" dirty="0"/>
          </a:p>
          <a:p>
            <a:pPr>
              <a:lnSpc>
                <a:spcPct val="150000"/>
              </a:lnSpc>
              <a:buNone/>
            </a:pPr>
            <a:r>
              <a:rPr lang="en-US" altLang="zh-TW" sz="2400" dirty="0"/>
              <a:t>    </a:t>
            </a:r>
            <a:r>
              <a:rPr lang="zh-TW" altLang="en-US" sz="2400" dirty="0"/>
              <a:t>库存量减安全存量的余数；上层放最高存量</a:t>
            </a:r>
            <a:endParaRPr lang="en-US" altLang="zh-TW" sz="2400" dirty="0"/>
          </a:p>
          <a:p>
            <a:pPr>
              <a:lnSpc>
                <a:spcPct val="150000"/>
              </a:lnSpc>
              <a:buNone/>
            </a:pPr>
            <a:r>
              <a:rPr lang="en-US" altLang="zh-TW" sz="2400" dirty="0"/>
              <a:t>    </a:t>
            </a:r>
            <a:r>
              <a:rPr lang="zh-TW" altLang="en-US" sz="2400" dirty="0"/>
              <a:t>扣除安全存量与中层存量后的余数。</a:t>
            </a:r>
          </a:p>
        </p:txBody>
      </p:sp>
      <p:sp>
        <p:nvSpPr>
          <p:cNvPr id="7" name="灯片编号占位符 5"/>
          <p:cNvSpPr>
            <a:spLocks noGrp="1"/>
          </p:cNvSpPr>
          <p:nvPr>
            <p:ph type="sldNum" sz="quarter" idx="4"/>
          </p:nvPr>
        </p:nvSpPr>
        <p:spPr/>
        <p:txBody>
          <a:bodyPr/>
          <a:lstStyle/>
          <a:p>
            <a:fld id="{4E78F827-D1FD-491B-9DDF-F55861F4B56F}" type="slidenum">
              <a:rPr lang="en-US" altLang="zh-CN"/>
              <a:pPr/>
              <a:t>141</a:t>
            </a:fld>
            <a:endParaRPr lang="en-US"/>
          </a:p>
        </p:txBody>
      </p:sp>
      <p:pic>
        <p:nvPicPr>
          <p:cNvPr id="190468" name="Picture 4" descr="NA01593_"/>
          <p:cNvPicPr>
            <a:picLocks noChangeAspect="1" noChangeArrowheads="1"/>
          </p:cNvPicPr>
          <p:nvPr/>
        </p:nvPicPr>
        <p:blipFill>
          <a:blip r:embed="rId2" cstate="print"/>
          <a:srcRect/>
          <a:stretch>
            <a:fillRect/>
          </a:stretch>
        </p:blipFill>
        <p:spPr bwMode="auto">
          <a:xfrm>
            <a:off x="6696381" y="4293099"/>
            <a:ext cx="2122605" cy="195872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1016793" y="474058"/>
            <a:ext cx="7129463" cy="476251"/>
          </a:xfrm>
        </p:spPr>
        <p:txBody>
          <a:bodyPr/>
          <a:lstStyle/>
          <a:p>
            <a:pPr algn="ctr"/>
            <a:r>
              <a:rPr lang="zh-TW" altLang="en-US" sz="3200" dirty="0" smtClean="0">
                <a:solidFill>
                  <a:srgbClr val="FF0000"/>
                </a:solidFill>
              </a:rPr>
              <a:t>批量订货</a:t>
            </a:r>
            <a:r>
              <a:rPr lang="zh-CN" altLang="en-US" sz="3200" dirty="0" smtClean="0">
                <a:solidFill>
                  <a:srgbClr val="FF0000"/>
                </a:solidFill>
              </a:rPr>
              <a:t>模式</a:t>
            </a:r>
            <a:r>
              <a:rPr lang="en-US" altLang="zh-CN" sz="3200" dirty="0" smtClean="0">
                <a:solidFill>
                  <a:srgbClr val="FF0000"/>
                </a:solidFill>
              </a:rPr>
              <a:t>---</a:t>
            </a:r>
            <a:r>
              <a:rPr lang="zh-TW" altLang="en-US" sz="3200" dirty="0" smtClean="0">
                <a:solidFill>
                  <a:srgbClr val="FF0000"/>
                </a:solidFill>
              </a:rPr>
              <a:t>整体法</a:t>
            </a:r>
            <a:endParaRPr lang="zh-TW" altLang="en-US" sz="3200" dirty="0">
              <a:solidFill>
                <a:srgbClr val="FF0000"/>
              </a:solidFill>
            </a:endParaRPr>
          </a:p>
        </p:txBody>
      </p:sp>
      <p:sp>
        <p:nvSpPr>
          <p:cNvPr id="188419" name="Rectangle 3"/>
          <p:cNvSpPr>
            <a:spLocks noGrp="1" noChangeArrowheads="1"/>
          </p:cNvSpPr>
          <p:nvPr>
            <p:ph idx="1"/>
          </p:nvPr>
        </p:nvSpPr>
        <p:spPr>
          <a:xfrm>
            <a:off x="418458" y="1556792"/>
            <a:ext cx="8330006" cy="4320117"/>
          </a:xfrm>
        </p:spPr>
        <p:txBody>
          <a:bodyPr/>
          <a:lstStyle/>
          <a:p>
            <a:pPr>
              <a:lnSpc>
                <a:spcPct val="150000"/>
              </a:lnSpc>
              <a:buFont typeface="Wingdings" panose="05000000000000000000" pitchFamily="2" charset="2"/>
              <a:buChar char="Ø"/>
            </a:pPr>
            <a:r>
              <a:rPr lang="zh-CN" altLang="en-US" sz="2400" dirty="0"/>
              <a:t> 对小物品</a:t>
            </a:r>
            <a:r>
              <a:rPr lang="en-US" sz="2400" dirty="0"/>
              <a:t>/</a:t>
            </a:r>
            <a:r>
              <a:rPr lang="zh-CN" altLang="en-US" sz="2400" dirty="0"/>
              <a:t>零件如果一个一个地去管理，实在费时又麻烦。而整箱</a:t>
            </a:r>
            <a:r>
              <a:rPr lang="en-US" sz="2400" dirty="0"/>
              <a:t>/</a:t>
            </a:r>
            <a:r>
              <a:rPr lang="zh-CN" altLang="en-US" sz="2400" dirty="0"/>
              <a:t>袋地管理，则省事得多。对产品品质有保障的供应商，为节省包装的手续及验货的麻烦，大多采取此管理法。</a:t>
            </a:r>
            <a:endParaRPr lang="en-US" altLang="zh-CN" sz="2400" dirty="0"/>
          </a:p>
          <a:p>
            <a:pPr>
              <a:lnSpc>
                <a:spcPct val="150000"/>
              </a:lnSpc>
              <a:buFont typeface="Wingdings" panose="05000000000000000000" pitchFamily="2" charset="2"/>
              <a:buChar char="Ø"/>
            </a:pPr>
            <a:r>
              <a:rPr lang="zh-TW" altLang="en-US" sz="2400" dirty="0"/>
              <a:t> 订货量就是单位箱份的量；不同的物品，使用的箱也不尽相同，但应是装固定数量的标准容器；</a:t>
            </a:r>
          </a:p>
          <a:p>
            <a:pPr>
              <a:lnSpc>
                <a:spcPct val="150000"/>
              </a:lnSpc>
              <a:buFont typeface="Wingdings" panose="05000000000000000000" pitchFamily="2" charset="2"/>
              <a:buChar char="Ø"/>
            </a:pPr>
            <a:r>
              <a:rPr lang="zh-TW" altLang="en-US" sz="2400" dirty="0"/>
              <a:t> 为方便管理，须在箱外有相应的颜色标识，</a:t>
            </a:r>
            <a:endParaRPr lang="en-US" altLang="zh-TW" sz="2400" dirty="0"/>
          </a:p>
          <a:p>
            <a:pPr marL="0" indent="0">
              <a:lnSpc>
                <a:spcPct val="150000"/>
              </a:lnSpc>
              <a:buNone/>
            </a:pPr>
            <a:r>
              <a:rPr lang="en-US" altLang="zh-TW" sz="2400" dirty="0" smtClean="0"/>
              <a:t>     </a:t>
            </a:r>
            <a:r>
              <a:rPr lang="zh-TW" altLang="en-US" sz="2400" dirty="0"/>
              <a:t>表示装置的物品、数量。</a:t>
            </a:r>
            <a:endParaRPr lang="zh-CN" altLang="en-US" sz="2400" dirty="0"/>
          </a:p>
        </p:txBody>
      </p:sp>
      <p:sp>
        <p:nvSpPr>
          <p:cNvPr id="7" name="灯片编号占位符 5"/>
          <p:cNvSpPr>
            <a:spLocks noGrp="1"/>
          </p:cNvSpPr>
          <p:nvPr>
            <p:ph type="sldNum" sz="quarter" idx="4"/>
          </p:nvPr>
        </p:nvSpPr>
        <p:spPr/>
        <p:txBody>
          <a:bodyPr/>
          <a:lstStyle/>
          <a:p>
            <a:fld id="{FB2E0C0A-9D55-485C-BBEC-E925DD7F8ED4}" type="slidenum">
              <a:rPr lang="en-US" altLang="zh-CN"/>
              <a:pPr/>
              <a:t>142</a:t>
            </a:fld>
            <a:endParaRPr lang="en-US"/>
          </a:p>
        </p:txBody>
      </p:sp>
      <p:pic>
        <p:nvPicPr>
          <p:cNvPr id="188420" name="Picture 4" descr="BD10485_"/>
          <p:cNvPicPr>
            <a:picLocks noChangeAspect="1" noChangeArrowheads="1"/>
          </p:cNvPicPr>
          <p:nvPr/>
        </p:nvPicPr>
        <p:blipFill>
          <a:blip r:embed="rId2" cstate="print"/>
          <a:srcRect/>
          <a:stretch>
            <a:fillRect/>
          </a:stretch>
        </p:blipFill>
        <p:spPr bwMode="auto">
          <a:xfrm>
            <a:off x="7149724" y="4156007"/>
            <a:ext cx="1463551" cy="230276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idx="1"/>
          </p:nvPr>
        </p:nvSpPr>
        <p:spPr bwMode="auto">
          <a:xfrm>
            <a:off x="179390" y="1340768"/>
            <a:ext cx="8713787" cy="4896544"/>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altLang="zh-CN" sz="2400" dirty="0">
                <a:effectLst>
                  <a:outerShdw blurRad="38100" dist="38100" dir="2700000" algn="tl">
                    <a:srgbClr val="FFFFFF"/>
                  </a:outerShdw>
                </a:effectLst>
              </a:rPr>
              <a:t>MRP</a:t>
            </a:r>
            <a:r>
              <a:rPr lang="zh-CN" altLang="en-US" sz="2400" dirty="0">
                <a:effectLst>
                  <a:outerShdw blurRad="38100" dist="38100" dir="2700000" algn="tl">
                    <a:srgbClr val="FFFFFF"/>
                  </a:outerShdw>
                </a:effectLst>
              </a:rPr>
              <a:t>采购原理及过程</a:t>
            </a:r>
            <a:endParaRPr lang="zh-CN" altLang="en-US" sz="2400" dirty="0"/>
          </a:p>
        </p:txBody>
      </p:sp>
      <p:sp>
        <p:nvSpPr>
          <p:cNvPr id="13" name="灯片编号占位符 5"/>
          <p:cNvSpPr>
            <a:spLocks noGrp="1"/>
          </p:cNvSpPr>
          <p:nvPr>
            <p:ph type="sldNum" sz="quarter" idx="4"/>
          </p:nvPr>
        </p:nvSpPr>
        <p:spPr/>
        <p:txBody>
          <a:bodyPr/>
          <a:lstStyle/>
          <a:p>
            <a:fld id="{3A99ABDF-0673-469B-A541-C1F89428C3D9}" type="slidenum">
              <a:rPr lang="en-US" altLang="zh-CN"/>
              <a:pPr/>
              <a:t>143</a:t>
            </a:fld>
            <a:endParaRPr lang="en-US"/>
          </a:p>
        </p:txBody>
      </p:sp>
      <p:sp>
        <p:nvSpPr>
          <p:cNvPr id="152580" name="AutoShape 4"/>
          <p:cNvSpPr>
            <a:spLocks noChangeArrowheads="1"/>
          </p:cNvSpPr>
          <p:nvPr/>
        </p:nvSpPr>
        <p:spPr bwMode="auto">
          <a:xfrm>
            <a:off x="395537" y="1916832"/>
            <a:ext cx="2305051" cy="863600"/>
          </a:xfrm>
          <a:prstGeom prst="ellipseRibbon">
            <a:avLst>
              <a:gd name="adj1" fmla="val 25000"/>
              <a:gd name="adj2" fmla="val 50000"/>
              <a:gd name="adj3" fmla="val 12500"/>
            </a:avLst>
          </a:prstGeom>
          <a:solidFill>
            <a:srgbClr val="92D050"/>
          </a:solidFill>
          <a:ln w="9525">
            <a:solidFill>
              <a:schemeClr val="tx1"/>
            </a:solidFill>
            <a:miter lim="800000"/>
            <a:headEnd/>
            <a:tailEnd/>
          </a:ln>
          <a:effectLst/>
        </p:spPr>
        <p:txBody>
          <a:bodyPr wrap="none" anchor="ctr"/>
          <a:lstStyle/>
          <a:p>
            <a:pPr algn="ctr"/>
            <a:r>
              <a:rPr kumimoji="1" lang="zh-CN" altLang="en-US" sz="2000" b="1" dirty="0">
                <a:solidFill>
                  <a:schemeClr val="hlink"/>
                </a:solidFill>
                <a:latin typeface="微软雅黑" pitchFamily="34" charset="-122"/>
                <a:ea typeface="微软雅黑" pitchFamily="34" charset="-122"/>
              </a:rPr>
              <a:t>主产品</a:t>
            </a:r>
          </a:p>
        </p:txBody>
      </p:sp>
      <p:sp>
        <p:nvSpPr>
          <p:cNvPr id="152581" name="AutoShape 5"/>
          <p:cNvSpPr>
            <a:spLocks noChangeArrowheads="1"/>
          </p:cNvSpPr>
          <p:nvPr/>
        </p:nvSpPr>
        <p:spPr bwMode="auto">
          <a:xfrm>
            <a:off x="2123729" y="2708920"/>
            <a:ext cx="2305051" cy="863600"/>
          </a:xfrm>
          <a:prstGeom prst="ellipseRibbon">
            <a:avLst>
              <a:gd name="adj1" fmla="val 25000"/>
              <a:gd name="adj2" fmla="val 50000"/>
              <a:gd name="adj3" fmla="val 12500"/>
            </a:avLst>
          </a:prstGeom>
          <a:solidFill>
            <a:srgbClr val="92D050"/>
          </a:solidFill>
          <a:ln w="9525">
            <a:solidFill>
              <a:schemeClr val="tx1"/>
            </a:solidFill>
            <a:miter lim="800000"/>
            <a:headEnd/>
            <a:tailEnd/>
          </a:ln>
          <a:effectLst/>
        </p:spPr>
        <p:txBody>
          <a:bodyPr wrap="none" anchor="ctr"/>
          <a:lstStyle/>
          <a:p>
            <a:pPr algn="ctr"/>
            <a:r>
              <a:rPr kumimoji="1" lang="en-US" altLang="zh-CN" b="1">
                <a:solidFill>
                  <a:schemeClr val="hlink"/>
                </a:solidFill>
                <a:latin typeface="微软雅黑" pitchFamily="34" charset="-122"/>
                <a:ea typeface="微软雅黑" pitchFamily="34" charset="-122"/>
              </a:rPr>
              <a:t>BOM</a:t>
            </a:r>
          </a:p>
        </p:txBody>
      </p:sp>
      <p:sp>
        <p:nvSpPr>
          <p:cNvPr id="152582" name="AutoShape 6"/>
          <p:cNvSpPr>
            <a:spLocks noChangeArrowheads="1"/>
          </p:cNvSpPr>
          <p:nvPr/>
        </p:nvSpPr>
        <p:spPr bwMode="auto">
          <a:xfrm>
            <a:off x="3851921" y="3501008"/>
            <a:ext cx="2305051" cy="863600"/>
          </a:xfrm>
          <a:prstGeom prst="ellipseRibbon">
            <a:avLst>
              <a:gd name="adj1" fmla="val 25000"/>
              <a:gd name="adj2" fmla="val 50000"/>
              <a:gd name="adj3" fmla="val 12500"/>
            </a:avLst>
          </a:prstGeom>
          <a:solidFill>
            <a:srgbClr val="92D050"/>
          </a:solidFill>
          <a:ln w="9525">
            <a:solidFill>
              <a:schemeClr val="tx1"/>
            </a:solidFill>
            <a:miter lim="800000"/>
            <a:headEnd/>
            <a:tailEnd/>
          </a:ln>
          <a:effectLst/>
        </p:spPr>
        <p:txBody>
          <a:bodyPr wrap="none" anchor="ctr"/>
          <a:lstStyle/>
          <a:p>
            <a:pPr algn="ctr"/>
            <a:r>
              <a:rPr kumimoji="1" lang="en-US" altLang="zh-CN" b="1">
                <a:solidFill>
                  <a:schemeClr val="hlink"/>
                </a:solidFill>
                <a:latin typeface="微软雅黑" pitchFamily="34" charset="-122"/>
                <a:ea typeface="微软雅黑" pitchFamily="34" charset="-122"/>
              </a:rPr>
              <a:t>MPS</a:t>
            </a:r>
          </a:p>
        </p:txBody>
      </p:sp>
      <p:sp>
        <p:nvSpPr>
          <p:cNvPr id="152583" name="AutoShape 7"/>
          <p:cNvSpPr>
            <a:spLocks noChangeArrowheads="1"/>
          </p:cNvSpPr>
          <p:nvPr/>
        </p:nvSpPr>
        <p:spPr bwMode="auto">
          <a:xfrm>
            <a:off x="5580113" y="4293096"/>
            <a:ext cx="2305051" cy="863600"/>
          </a:xfrm>
          <a:prstGeom prst="ellipseRibbon">
            <a:avLst>
              <a:gd name="adj1" fmla="val 25000"/>
              <a:gd name="adj2" fmla="val 50000"/>
              <a:gd name="adj3" fmla="val 12500"/>
            </a:avLst>
          </a:prstGeom>
          <a:solidFill>
            <a:srgbClr val="92D050"/>
          </a:solidFill>
          <a:ln w="9525">
            <a:solidFill>
              <a:schemeClr val="tx1"/>
            </a:solidFill>
            <a:miter lim="800000"/>
            <a:headEnd/>
            <a:tailEnd/>
          </a:ln>
          <a:effectLst/>
        </p:spPr>
        <p:txBody>
          <a:bodyPr wrap="none" anchor="ctr"/>
          <a:lstStyle/>
          <a:p>
            <a:pPr algn="ctr"/>
            <a:r>
              <a:rPr kumimoji="1" lang="zh-CN" altLang="en-US" b="1" dirty="0">
                <a:solidFill>
                  <a:schemeClr val="hlink"/>
                </a:solidFill>
                <a:latin typeface="微软雅黑" pitchFamily="34" charset="-122"/>
                <a:ea typeface="微软雅黑" pitchFamily="34" charset="-122"/>
              </a:rPr>
              <a:t>产品库存文件</a:t>
            </a:r>
          </a:p>
        </p:txBody>
      </p:sp>
      <p:sp>
        <p:nvSpPr>
          <p:cNvPr id="152586" name="AutoShape 10"/>
          <p:cNvSpPr>
            <a:spLocks noChangeArrowheads="1"/>
          </p:cNvSpPr>
          <p:nvPr/>
        </p:nvSpPr>
        <p:spPr bwMode="auto">
          <a:xfrm>
            <a:off x="6588225" y="5373712"/>
            <a:ext cx="2305051" cy="863600"/>
          </a:xfrm>
          <a:prstGeom prst="ellipseRibbon">
            <a:avLst>
              <a:gd name="adj1" fmla="val 25000"/>
              <a:gd name="adj2" fmla="val 50000"/>
              <a:gd name="adj3" fmla="val 12500"/>
            </a:avLst>
          </a:prstGeom>
          <a:solidFill>
            <a:srgbClr val="92D050"/>
          </a:solidFill>
          <a:ln w="9525">
            <a:solidFill>
              <a:schemeClr val="tx1"/>
            </a:solidFill>
            <a:miter lim="800000"/>
            <a:headEnd/>
            <a:tailEnd/>
          </a:ln>
          <a:effectLst/>
        </p:spPr>
        <p:txBody>
          <a:bodyPr wrap="none" anchor="ctr"/>
          <a:lstStyle/>
          <a:p>
            <a:pPr algn="ctr"/>
            <a:r>
              <a:rPr kumimoji="1" lang="zh-CN" altLang="en-US" b="1" dirty="0">
                <a:solidFill>
                  <a:schemeClr val="hlink"/>
                </a:solidFill>
                <a:latin typeface="微软雅黑" pitchFamily="34" charset="-122"/>
                <a:ea typeface="微软雅黑" pitchFamily="34" charset="-122"/>
              </a:rPr>
              <a:t>制造任务单和</a:t>
            </a:r>
          </a:p>
          <a:p>
            <a:pPr algn="ctr"/>
            <a:r>
              <a:rPr kumimoji="1" lang="zh-CN" altLang="en-US" b="1" dirty="0">
                <a:solidFill>
                  <a:schemeClr val="hlink"/>
                </a:solidFill>
                <a:latin typeface="微软雅黑" pitchFamily="34" charset="-122"/>
                <a:ea typeface="微软雅黑" pitchFamily="34" charset="-122"/>
              </a:rPr>
              <a:t>采购订货单</a:t>
            </a:r>
          </a:p>
        </p:txBody>
      </p:sp>
      <p:sp>
        <p:nvSpPr>
          <p:cNvPr id="152587" name="AutoShape 11"/>
          <p:cNvSpPr>
            <a:spLocks noChangeArrowheads="1"/>
          </p:cNvSpPr>
          <p:nvPr/>
        </p:nvSpPr>
        <p:spPr bwMode="auto">
          <a:xfrm rot="5400000">
            <a:off x="2196013" y="4508850"/>
            <a:ext cx="2232025" cy="360363"/>
          </a:xfrm>
          <a:custGeom>
            <a:avLst/>
            <a:gdLst>
              <a:gd name="G0" fmla="+- 16321 0 0"/>
              <a:gd name="G1" fmla="+- 8163 0 0"/>
              <a:gd name="G2" fmla="+- 21600 0 8163"/>
              <a:gd name="G3" fmla="+- 10800 0 8163"/>
              <a:gd name="G4" fmla="+- 21600 0 16321"/>
              <a:gd name="G5" fmla="*/ G4 G3 10800"/>
              <a:gd name="G6" fmla="+- 21600 0 G5"/>
              <a:gd name="T0" fmla="*/ 16321 w 21600"/>
              <a:gd name="T1" fmla="*/ 0 h 21600"/>
              <a:gd name="T2" fmla="*/ 0 w 21600"/>
              <a:gd name="T3" fmla="*/ 10800 h 21600"/>
              <a:gd name="T4" fmla="*/ 16321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321" y="0"/>
                </a:moveTo>
                <a:lnTo>
                  <a:pt x="16321" y="8163"/>
                </a:lnTo>
                <a:lnTo>
                  <a:pt x="3375" y="8163"/>
                </a:lnTo>
                <a:lnTo>
                  <a:pt x="3375" y="13437"/>
                </a:lnTo>
                <a:lnTo>
                  <a:pt x="16321" y="13437"/>
                </a:lnTo>
                <a:lnTo>
                  <a:pt x="16321" y="21600"/>
                </a:lnTo>
                <a:lnTo>
                  <a:pt x="21600" y="10800"/>
                </a:lnTo>
                <a:close/>
              </a:path>
              <a:path w="21600" h="21600">
                <a:moveTo>
                  <a:pt x="1350" y="8163"/>
                </a:moveTo>
                <a:lnTo>
                  <a:pt x="1350" y="13437"/>
                </a:lnTo>
                <a:lnTo>
                  <a:pt x="2700" y="13437"/>
                </a:lnTo>
                <a:lnTo>
                  <a:pt x="2700" y="8163"/>
                </a:lnTo>
                <a:close/>
              </a:path>
              <a:path w="21600" h="21600">
                <a:moveTo>
                  <a:pt x="0" y="8163"/>
                </a:moveTo>
                <a:lnTo>
                  <a:pt x="0" y="13437"/>
                </a:lnTo>
                <a:lnTo>
                  <a:pt x="675" y="13437"/>
                </a:lnTo>
                <a:lnTo>
                  <a:pt x="675" y="8163"/>
                </a:lnTo>
                <a:close/>
              </a:path>
            </a:pathLst>
          </a:custGeom>
          <a:solidFill>
            <a:schemeClr val="accent2"/>
          </a:solidFill>
          <a:ln w="9525">
            <a:solidFill>
              <a:schemeClr val="tx1"/>
            </a:solidFill>
            <a:miter lim="800000"/>
            <a:headEnd/>
            <a:tailEnd/>
          </a:ln>
          <a:effectLst/>
        </p:spPr>
        <p:txBody>
          <a:bodyPr wrap="none" anchor="ctr"/>
          <a:lstStyle/>
          <a:p>
            <a:endParaRPr lang="zh-CN" altLang="en-US" b="1">
              <a:latin typeface="微软雅黑" pitchFamily="34" charset="-122"/>
              <a:ea typeface="微软雅黑" pitchFamily="34" charset="-122"/>
            </a:endParaRPr>
          </a:p>
        </p:txBody>
      </p:sp>
      <p:sp>
        <p:nvSpPr>
          <p:cNvPr id="152588" name="AutoShape 12"/>
          <p:cNvSpPr>
            <a:spLocks noChangeArrowheads="1"/>
          </p:cNvSpPr>
          <p:nvPr/>
        </p:nvSpPr>
        <p:spPr bwMode="auto">
          <a:xfrm rot="5400000">
            <a:off x="4284567" y="4940576"/>
            <a:ext cx="1439863" cy="288925"/>
          </a:xfrm>
          <a:custGeom>
            <a:avLst/>
            <a:gdLst>
              <a:gd name="G0" fmla="+- 16321 0 0"/>
              <a:gd name="G1" fmla="+- 8163 0 0"/>
              <a:gd name="G2" fmla="+- 21600 0 8163"/>
              <a:gd name="G3" fmla="+- 10800 0 8163"/>
              <a:gd name="G4" fmla="+- 21600 0 16321"/>
              <a:gd name="G5" fmla="*/ G4 G3 10800"/>
              <a:gd name="G6" fmla="+- 21600 0 G5"/>
              <a:gd name="T0" fmla="*/ 16321 w 21600"/>
              <a:gd name="T1" fmla="*/ 0 h 21600"/>
              <a:gd name="T2" fmla="*/ 0 w 21600"/>
              <a:gd name="T3" fmla="*/ 10800 h 21600"/>
              <a:gd name="T4" fmla="*/ 16321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321" y="0"/>
                </a:moveTo>
                <a:lnTo>
                  <a:pt x="16321" y="8163"/>
                </a:lnTo>
                <a:lnTo>
                  <a:pt x="3375" y="8163"/>
                </a:lnTo>
                <a:lnTo>
                  <a:pt x="3375" y="13437"/>
                </a:lnTo>
                <a:lnTo>
                  <a:pt x="16321" y="13437"/>
                </a:lnTo>
                <a:lnTo>
                  <a:pt x="16321" y="21600"/>
                </a:lnTo>
                <a:lnTo>
                  <a:pt x="21600" y="10800"/>
                </a:lnTo>
                <a:close/>
              </a:path>
              <a:path w="21600" h="21600">
                <a:moveTo>
                  <a:pt x="1350" y="8163"/>
                </a:moveTo>
                <a:lnTo>
                  <a:pt x="1350" y="13437"/>
                </a:lnTo>
                <a:lnTo>
                  <a:pt x="2700" y="13437"/>
                </a:lnTo>
                <a:lnTo>
                  <a:pt x="2700" y="8163"/>
                </a:lnTo>
                <a:close/>
              </a:path>
              <a:path w="21600" h="21600">
                <a:moveTo>
                  <a:pt x="0" y="8163"/>
                </a:moveTo>
                <a:lnTo>
                  <a:pt x="0" y="13437"/>
                </a:lnTo>
                <a:lnTo>
                  <a:pt x="675" y="13437"/>
                </a:lnTo>
                <a:lnTo>
                  <a:pt x="675" y="8163"/>
                </a:lnTo>
                <a:close/>
              </a:path>
            </a:pathLst>
          </a:custGeom>
          <a:solidFill>
            <a:schemeClr val="accent2"/>
          </a:solidFill>
          <a:ln w="9525">
            <a:solidFill>
              <a:schemeClr val="tx1"/>
            </a:solidFill>
            <a:miter lim="800000"/>
            <a:headEnd/>
            <a:tailEnd/>
          </a:ln>
          <a:effectLst/>
        </p:spPr>
        <p:txBody>
          <a:bodyPr wrap="none" anchor="ctr"/>
          <a:lstStyle/>
          <a:p>
            <a:endParaRPr lang="zh-CN" altLang="en-US" b="1">
              <a:latin typeface="微软雅黑" pitchFamily="34" charset="-122"/>
              <a:ea typeface="微软雅黑" pitchFamily="34" charset="-122"/>
            </a:endParaRPr>
          </a:p>
        </p:txBody>
      </p:sp>
      <p:sp>
        <p:nvSpPr>
          <p:cNvPr id="152589" name="AutoShape 13"/>
          <p:cNvSpPr>
            <a:spLocks noChangeArrowheads="1"/>
          </p:cNvSpPr>
          <p:nvPr/>
        </p:nvSpPr>
        <p:spPr bwMode="auto">
          <a:xfrm rot="5400000">
            <a:off x="6228535" y="5372872"/>
            <a:ext cx="576263" cy="288925"/>
          </a:xfrm>
          <a:custGeom>
            <a:avLst/>
            <a:gdLst>
              <a:gd name="G0" fmla="+- 16321 0 0"/>
              <a:gd name="G1" fmla="+- 8163 0 0"/>
              <a:gd name="G2" fmla="+- 21600 0 8163"/>
              <a:gd name="G3" fmla="+- 10800 0 8163"/>
              <a:gd name="G4" fmla="+- 21600 0 16321"/>
              <a:gd name="G5" fmla="*/ G4 G3 10800"/>
              <a:gd name="G6" fmla="+- 21600 0 G5"/>
              <a:gd name="T0" fmla="*/ 16321 w 21600"/>
              <a:gd name="T1" fmla="*/ 0 h 21600"/>
              <a:gd name="T2" fmla="*/ 0 w 21600"/>
              <a:gd name="T3" fmla="*/ 10800 h 21600"/>
              <a:gd name="T4" fmla="*/ 16321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321" y="0"/>
                </a:moveTo>
                <a:lnTo>
                  <a:pt x="16321" y="8163"/>
                </a:lnTo>
                <a:lnTo>
                  <a:pt x="3375" y="8163"/>
                </a:lnTo>
                <a:lnTo>
                  <a:pt x="3375" y="13437"/>
                </a:lnTo>
                <a:lnTo>
                  <a:pt x="16321" y="13437"/>
                </a:lnTo>
                <a:lnTo>
                  <a:pt x="16321" y="21600"/>
                </a:lnTo>
                <a:lnTo>
                  <a:pt x="21600" y="10800"/>
                </a:lnTo>
                <a:close/>
              </a:path>
              <a:path w="21600" h="21600">
                <a:moveTo>
                  <a:pt x="1350" y="8163"/>
                </a:moveTo>
                <a:lnTo>
                  <a:pt x="1350" y="13437"/>
                </a:lnTo>
                <a:lnTo>
                  <a:pt x="2700" y="13437"/>
                </a:lnTo>
                <a:lnTo>
                  <a:pt x="2700" y="8163"/>
                </a:lnTo>
                <a:close/>
              </a:path>
              <a:path w="21600" h="21600">
                <a:moveTo>
                  <a:pt x="0" y="8163"/>
                </a:moveTo>
                <a:lnTo>
                  <a:pt x="0" y="13437"/>
                </a:lnTo>
                <a:lnTo>
                  <a:pt x="675" y="13437"/>
                </a:lnTo>
                <a:lnTo>
                  <a:pt x="675" y="8163"/>
                </a:lnTo>
                <a:close/>
              </a:path>
            </a:pathLst>
          </a:custGeom>
          <a:solidFill>
            <a:schemeClr val="accent2"/>
          </a:solidFill>
          <a:ln w="9525">
            <a:solidFill>
              <a:schemeClr val="tx1"/>
            </a:solidFill>
            <a:miter lim="800000"/>
            <a:headEnd/>
            <a:tailEnd/>
          </a:ln>
          <a:effectLst/>
        </p:spPr>
        <p:txBody>
          <a:bodyPr wrap="none" anchor="ctr"/>
          <a:lstStyle/>
          <a:p>
            <a:endParaRPr lang="zh-CN" altLang="en-US" b="1">
              <a:latin typeface="微软雅黑" pitchFamily="34" charset="-122"/>
              <a:ea typeface="微软雅黑" pitchFamily="34" charset="-122"/>
            </a:endParaRPr>
          </a:p>
        </p:txBody>
      </p:sp>
      <p:sp>
        <p:nvSpPr>
          <p:cNvPr id="152590" name="AutoShape 14"/>
          <p:cNvSpPr>
            <a:spLocks noChangeArrowheads="1"/>
          </p:cNvSpPr>
          <p:nvPr/>
        </p:nvSpPr>
        <p:spPr bwMode="auto">
          <a:xfrm>
            <a:off x="3203848" y="5733258"/>
            <a:ext cx="3313112" cy="360363"/>
          </a:xfrm>
          <a:custGeom>
            <a:avLst/>
            <a:gdLst>
              <a:gd name="G0" fmla="+- 16321 0 0"/>
              <a:gd name="G1" fmla="+- 8163 0 0"/>
              <a:gd name="G2" fmla="+- 21600 0 8163"/>
              <a:gd name="G3" fmla="+- 10800 0 8163"/>
              <a:gd name="G4" fmla="+- 21600 0 16321"/>
              <a:gd name="G5" fmla="*/ G4 G3 10800"/>
              <a:gd name="G6" fmla="+- 21600 0 G5"/>
              <a:gd name="T0" fmla="*/ 16321 w 21600"/>
              <a:gd name="T1" fmla="*/ 0 h 21600"/>
              <a:gd name="T2" fmla="*/ 0 w 21600"/>
              <a:gd name="T3" fmla="*/ 10800 h 21600"/>
              <a:gd name="T4" fmla="*/ 16321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321" y="0"/>
                </a:moveTo>
                <a:lnTo>
                  <a:pt x="16321" y="8163"/>
                </a:lnTo>
                <a:lnTo>
                  <a:pt x="3375" y="8163"/>
                </a:lnTo>
                <a:lnTo>
                  <a:pt x="3375" y="13437"/>
                </a:lnTo>
                <a:lnTo>
                  <a:pt x="16321" y="13437"/>
                </a:lnTo>
                <a:lnTo>
                  <a:pt x="16321" y="21600"/>
                </a:lnTo>
                <a:lnTo>
                  <a:pt x="21600" y="10800"/>
                </a:lnTo>
                <a:close/>
              </a:path>
              <a:path w="21600" h="21600">
                <a:moveTo>
                  <a:pt x="1350" y="8163"/>
                </a:moveTo>
                <a:lnTo>
                  <a:pt x="1350" y="13437"/>
                </a:lnTo>
                <a:lnTo>
                  <a:pt x="2700" y="13437"/>
                </a:lnTo>
                <a:lnTo>
                  <a:pt x="2700" y="8163"/>
                </a:lnTo>
                <a:close/>
              </a:path>
              <a:path w="21600" h="21600">
                <a:moveTo>
                  <a:pt x="0" y="8163"/>
                </a:moveTo>
                <a:lnTo>
                  <a:pt x="0" y="13437"/>
                </a:lnTo>
                <a:lnTo>
                  <a:pt x="675" y="13437"/>
                </a:lnTo>
                <a:lnTo>
                  <a:pt x="675" y="8163"/>
                </a:lnTo>
                <a:close/>
              </a:path>
            </a:pathLst>
          </a:custGeom>
          <a:solidFill>
            <a:schemeClr val="accent2"/>
          </a:solidFill>
          <a:ln w="9525">
            <a:solidFill>
              <a:schemeClr val="tx1"/>
            </a:solidFill>
            <a:miter lim="800000"/>
            <a:headEnd/>
            <a:tailEnd/>
          </a:ln>
          <a:effectLst/>
        </p:spPr>
        <p:txBody>
          <a:bodyPr wrap="none" anchor="ctr"/>
          <a:lstStyle/>
          <a:p>
            <a:endParaRPr lang="zh-CN" altLang="en-US" b="1">
              <a:latin typeface="微软雅黑" pitchFamily="34" charset="-122"/>
              <a:ea typeface="微软雅黑" pitchFamily="34" charset="-122"/>
            </a:endParaRPr>
          </a:p>
        </p:txBody>
      </p:sp>
      <p:sp>
        <p:nvSpPr>
          <p:cNvPr id="12" name="矩形 11"/>
          <p:cNvSpPr/>
          <p:nvPr/>
        </p:nvSpPr>
        <p:spPr>
          <a:xfrm>
            <a:off x="3282081" y="364056"/>
            <a:ext cx="2803973" cy="584775"/>
          </a:xfrm>
          <a:prstGeom prst="rect">
            <a:avLst/>
          </a:prstGeom>
        </p:spPr>
        <p:txBody>
          <a:bodyPr wrap="none">
            <a:spAutoFit/>
          </a:bodyPr>
          <a:lstStyle/>
          <a:p>
            <a:r>
              <a:rPr lang="en-US" altLang="zh-CN" sz="3200" b="1" dirty="0">
                <a:solidFill>
                  <a:srgbClr val="FF0000"/>
                </a:solidFill>
                <a:latin typeface="微软雅黑" pitchFamily="34" charset="-122"/>
                <a:ea typeface="微软雅黑" pitchFamily="34" charset="-122"/>
              </a:rPr>
              <a:t>MRP</a:t>
            </a:r>
            <a:r>
              <a:rPr lang="zh-CN" altLang="en-US" sz="3200" b="1" dirty="0">
                <a:solidFill>
                  <a:srgbClr val="FF0000"/>
                </a:solidFill>
                <a:latin typeface="微软雅黑" pitchFamily="34" charset="-122"/>
                <a:ea typeface="微软雅黑" pitchFamily="34" charset="-122"/>
              </a:rPr>
              <a:t>采购模式</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52580"/>
                                        </p:tgtEl>
                                        <p:attrNameLst>
                                          <p:attrName>style.visibility</p:attrName>
                                        </p:attrNameLst>
                                      </p:cBhvr>
                                      <p:to>
                                        <p:strVal val="visible"/>
                                      </p:to>
                                    </p:set>
                                    <p:anim calcmode="lin" valueType="num">
                                      <p:cBhvr>
                                        <p:cTn id="7" dur="500" fill="hold"/>
                                        <p:tgtEl>
                                          <p:spTgt spid="152580"/>
                                        </p:tgtEl>
                                        <p:attrNameLst>
                                          <p:attrName>ppt_w</p:attrName>
                                        </p:attrNameLst>
                                      </p:cBhvr>
                                      <p:tavLst>
                                        <p:tav tm="0">
                                          <p:val>
                                            <p:fltVal val="0"/>
                                          </p:val>
                                        </p:tav>
                                        <p:tav tm="100000">
                                          <p:val>
                                            <p:strVal val="#ppt_w"/>
                                          </p:val>
                                        </p:tav>
                                      </p:tavLst>
                                    </p:anim>
                                    <p:anim calcmode="lin" valueType="num">
                                      <p:cBhvr>
                                        <p:cTn id="8" dur="500" fill="hold"/>
                                        <p:tgtEl>
                                          <p:spTgt spid="15258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52581"/>
                                        </p:tgtEl>
                                        <p:attrNameLst>
                                          <p:attrName>style.visibility</p:attrName>
                                        </p:attrNameLst>
                                      </p:cBhvr>
                                      <p:to>
                                        <p:strVal val="visible"/>
                                      </p:to>
                                    </p:set>
                                    <p:anim calcmode="lin" valueType="num">
                                      <p:cBhvr>
                                        <p:cTn id="13" dur="500" fill="hold"/>
                                        <p:tgtEl>
                                          <p:spTgt spid="152581"/>
                                        </p:tgtEl>
                                        <p:attrNameLst>
                                          <p:attrName>ppt_w</p:attrName>
                                        </p:attrNameLst>
                                      </p:cBhvr>
                                      <p:tavLst>
                                        <p:tav tm="0">
                                          <p:val>
                                            <p:fltVal val="0"/>
                                          </p:val>
                                        </p:tav>
                                        <p:tav tm="100000">
                                          <p:val>
                                            <p:strVal val="#ppt_w"/>
                                          </p:val>
                                        </p:tav>
                                      </p:tavLst>
                                    </p:anim>
                                    <p:anim calcmode="lin" valueType="num">
                                      <p:cBhvr>
                                        <p:cTn id="14" dur="500" fill="hold"/>
                                        <p:tgtEl>
                                          <p:spTgt spid="152581"/>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52582"/>
                                        </p:tgtEl>
                                        <p:attrNameLst>
                                          <p:attrName>style.visibility</p:attrName>
                                        </p:attrNameLst>
                                      </p:cBhvr>
                                      <p:to>
                                        <p:strVal val="visible"/>
                                      </p:to>
                                    </p:set>
                                    <p:anim calcmode="lin" valueType="num">
                                      <p:cBhvr>
                                        <p:cTn id="19" dur="500" fill="hold"/>
                                        <p:tgtEl>
                                          <p:spTgt spid="152582"/>
                                        </p:tgtEl>
                                        <p:attrNameLst>
                                          <p:attrName>ppt_w</p:attrName>
                                        </p:attrNameLst>
                                      </p:cBhvr>
                                      <p:tavLst>
                                        <p:tav tm="0">
                                          <p:val>
                                            <p:fltVal val="0"/>
                                          </p:val>
                                        </p:tav>
                                        <p:tav tm="100000">
                                          <p:val>
                                            <p:strVal val="#ppt_w"/>
                                          </p:val>
                                        </p:tav>
                                      </p:tavLst>
                                    </p:anim>
                                    <p:anim calcmode="lin" valueType="num">
                                      <p:cBhvr>
                                        <p:cTn id="20" dur="500" fill="hold"/>
                                        <p:tgtEl>
                                          <p:spTgt spid="152582"/>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52583"/>
                                        </p:tgtEl>
                                        <p:attrNameLst>
                                          <p:attrName>style.visibility</p:attrName>
                                        </p:attrNameLst>
                                      </p:cBhvr>
                                      <p:to>
                                        <p:strVal val="visible"/>
                                      </p:to>
                                    </p:set>
                                    <p:anim calcmode="lin" valueType="num">
                                      <p:cBhvr>
                                        <p:cTn id="25" dur="500" fill="hold"/>
                                        <p:tgtEl>
                                          <p:spTgt spid="152583"/>
                                        </p:tgtEl>
                                        <p:attrNameLst>
                                          <p:attrName>ppt_w</p:attrName>
                                        </p:attrNameLst>
                                      </p:cBhvr>
                                      <p:tavLst>
                                        <p:tav tm="0">
                                          <p:val>
                                            <p:fltVal val="0"/>
                                          </p:val>
                                        </p:tav>
                                        <p:tav tm="100000">
                                          <p:val>
                                            <p:strVal val="#ppt_w"/>
                                          </p:val>
                                        </p:tav>
                                      </p:tavLst>
                                    </p:anim>
                                    <p:anim calcmode="lin" valueType="num">
                                      <p:cBhvr>
                                        <p:cTn id="26" dur="500" fill="hold"/>
                                        <p:tgtEl>
                                          <p:spTgt spid="152583"/>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52586"/>
                                        </p:tgtEl>
                                        <p:attrNameLst>
                                          <p:attrName>style.visibility</p:attrName>
                                        </p:attrNameLst>
                                      </p:cBhvr>
                                      <p:to>
                                        <p:strVal val="visible"/>
                                      </p:to>
                                    </p:set>
                                    <p:anim calcmode="lin" valueType="num">
                                      <p:cBhvr>
                                        <p:cTn id="31" dur="500" fill="hold"/>
                                        <p:tgtEl>
                                          <p:spTgt spid="152586"/>
                                        </p:tgtEl>
                                        <p:attrNameLst>
                                          <p:attrName>ppt_w</p:attrName>
                                        </p:attrNameLst>
                                      </p:cBhvr>
                                      <p:tavLst>
                                        <p:tav tm="0">
                                          <p:val>
                                            <p:fltVal val="0"/>
                                          </p:val>
                                        </p:tav>
                                        <p:tav tm="100000">
                                          <p:val>
                                            <p:strVal val="#ppt_w"/>
                                          </p:val>
                                        </p:tav>
                                      </p:tavLst>
                                    </p:anim>
                                    <p:anim calcmode="lin" valueType="num">
                                      <p:cBhvr>
                                        <p:cTn id="32" dur="500" fill="hold"/>
                                        <p:tgtEl>
                                          <p:spTgt spid="152586"/>
                                        </p:tgtEl>
                                        <p:attrNameLst>
                                          <p:attrName>ppt_h</p:attrName>
                                        </p:attrNameLst>
                                      </p:cBhvr>
                                      <p:tavLst>
                                        <p:tav tm="0">
                                          <p:val>
                                            <p:strVal val="#ppt_h"/>
                                          </p:val>
                                        </p:tav>
                                        <p:tav tm="100000">
                                          <p:val>
                                            <p:strVal val="#ppt_h"/>
                                          </p:val>
                                        </p:tav>
                                      </p:tavLst>
                                    </p:anim>
                                  </p:childTnLst>
                                </p:cTn>
                              </p:par>
                              <p:par>
                                <p:cTn id="33" presetID="3" presetClass="entr" presetSubtype="10" fill="hold" grpId="0" nodeType="withEffect">
                                  <p:stCondLst>
                                    <p:cond delay="0"/>
                                  </p:stCondLst>
                                  <p:childTnLst>
                                    <p:set>
                                      <p:cBhvr>
                                        <p:cTn id="34" dur="1" fill="hold">
                                          <p:stCondLst>
                                            <p:cond delay="0"/>
                                          </p:stCondLst>
                                        </p:cTn>
                                        <p:tgtEl>
                                          <p:spTgt spid="152587"/>
                                        </p:tgtEl>
                                        <p:attrNameLst>
                                          <p:attrName>style.visibility</p:attrName>
                                        </p:attrNameLst>
                                      </p:cBhvr>
                                      <p:to>
                                        <p:strVal val="visible"/>
                                      </p:to>
                                    </p:set>
                                    <p:animEffect transition="in" filter="blinds(horizontal)">
                                      <p:cBhvr>
                                        <p:cTn id="35" dur="500"/>
                                        <p:tgtEl>
                                          <p:spTgt spid="152587"/>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52588"/>
                                        </p:tgtEl>
                                        <p:attrNameLst>
                                          <p:attrName>style.visibility</p:attrName>
                                        </p:attrNameLst>
                                      </p:cBhvr>
                                      <p:to>
                                        <p:strVal val="visible"/>
                                      </p:to>
                                    </p:set>
                                    <p:animEffect transition="in" filter="blinds(horizontal)">
                                      <p:cBhvr>
                                        <p:cTn id="38" dur="500"/>
                                        <p:tgtEl>
                                          <p:spTgt spid="152588"/>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52589"/>
                                        </p:tgtEl>
                                        <p:attrNameLst>
                                          <p:attrName>style.visibility</p:attrName>
                                        </p:attrNameLst>
                                      </p:cBhvr>
                                      <p:to>
                                        <p:strVal val="visible"/>
                                      </p:to>
                                    </p:set>
                                    <p:animEffect transition="in" filter="blinds(horizontal)">
                                      <p:cBhvr>
                                        <p:cTn id="41" dur="500"/>
                                        <p:tgtEl>
                                          <p:spTgt spid="152589"/>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52590"/>
                                        </p:tgtEl>
                                        <p:attrNameLst>
                                          <p:attrName>style.visibility</p:attrName>
                                        </p:attrNameLst>
                                      </p:cBhvr>
                                      <p:to>
                                        <p:strVal val="visible"/>
                                      </p:to>
                                    </p:set>
                                    <p:animEffect transition="in" filter="blinds(horizontal)">
                                      <p:cBhvr>
                                        <p:cTn id="44" dur="500"/>
                                        <p:tgtEl>
                                          <p:spTgt spid="152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0" grpId="0" animBg="1"/>
      <p:bldP spid="152581" grpId="0" animBg="1"/>
      <p:bldP spid="152582" grpId="0" animBg="1"/>
      <p:bldP spid="152583" grpId="0" animBg="1"/>
      <p:bldP spid="152586" grpId="0" animBg="1"/>
      <p:bldP spid="152587" grpId="0" animBg="1"/>
      <p:bldP spid="152588" grpId="0" animBg="1"/>
      <p:bldP spid="152589" grpId="0" animBg="1"/>
      <p:bldP spid="152590"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3"/>
          <p:cNvSpPr>
            <a:spLocks noGrp="1" noChangeArrowheads="1"/>
          </p:cNvSpPr>
          <p:nvPr>
            <p:ph idx="1"/>
          </p:nvPr>
        </p:nvSpPr>
        <p:spPr bwMode="auto">
          <a:xfrm>
            <a:off x="657089" y="1432144"/>
            <a:ext cx="7848872" cy="4608512"/>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buNone/>
            </a:pPr>
            <a:r>
              <a:rPr lang="en-US" altLang="zh-CN" sz="2400" dirty="0"/>
              <a:t>MRP</a:t>
            </a:r>
            <a:r>
              <a:rPr lang="zh-CN" altLang="en-US" sz="2400" dirty="0"/>
              <a:t>的构成包括三个部分 </a:t>
            </a:r>
          </a:p>
          <a:p>
            <a:pPr>
              <a:lnSpc>
                <a:spcPct val="150000"/>
              </a:lnSpc>
              <a:buFont typeface="Wingdings" panose="05000000000000000000" pitchFamily="2" charset="2"/>
              <a:buChar char="Ø"/>
            </a:pPr>
            <a:r>
              <a:rPr lang="zh-CN" altLang="en-US" sz="2400" dirty="0"/>
              <a:t> </a:t>
            </a:r>
            <a:r>
              <a:rPr lang="en-US" altLang="zh-CN" sz="2400" dirty="0"/>
              <a:t>MRP</a:t>
            </a:r>
            <a:r>
              <a:rPr lang="zh-CN" altLang="en-US" sz="2400" dirty="0"/>
              <a:t>的输入</a:t>
            </a:r>
          </a:p>
          <a:p>
            <a:pPr>
              <a:lnSpc>
                <a:spcPct val="150000"/>
              </a:lnSpc>
              <a:buNone/>
            </a:pPr>
            <a:r>
              <a:rPr lang="zh-CN" altLang="en-US" sz="2000" dirty="0"/>
              <a:t>    基本生产进度计划；材料清单和库存状态记录表 </a:t>
            </a:r>
          </a:p>
          <a:p>
            <a:pPr>
              <a:lnSpc>
                <a:spcPct val="150000"/>
              </a:lnSpc>
              <a:buFont typeface="Wingdings" panose="05000000000000000000" pitchFamily="2" charset="2"/>
              <a:buChar char="Ø"/>
            </a:pPr>
            <a:r>
              <a:rPr lang="zh-CN" altLang="en-US" sz="2400" dirty="0"/>
              <a:t> </a:t>
            </a:r>
            <a:r>
              <a:rPr lang="en-US" altLang="zh-CN" sz="2400" dirty="0"/>
              <a:t>MRP</a:t>
            </a:r>
            <a:r>
              <a:rPr lang="zh-CN" altLang="en-US" sz="2400" dirty="0"/>
              <a:t>的实行</a:t>
            </a:r>
          </a:p>
          <a:p>
            <a:pPr>
              <a:lnSpc>
                <a:spcPct val="150000"/>
              </a:lnSpc>
              <a:buNone/>
            </a:pPr>
            <a:r>
              <a:rPr lang="zh-CN" altLang="en-US" sz="2000" dirty="0"/>
              <a:t>    总需求量计算；净需求量计算；材料订货批量和指令；发出的时间的确定；制定材料需求计划；发出指令 </a:t>
            </a:r>
          </a:p>
          <a:p>
            <a:pPr>
              <a:lnSpc>
                <a:spcPct val="150000"/>
              </a:lnSpc>
              <a:buFont typeface="Wingdings" panose="05000000000000000000" pitchFamily="2" charset="2"/>
              <a:buChar char="Ø"/>
            </a:pPr>
            <a:r>
              <a:rPr lang="zh-CN" altLang="en-US" sz="2400" dirty="0"/>
              <a:t> </a:t>
            </a:r>
            <a:r>
              <a:rPr lang="en-US" altLang="zh-CN" sz="2400" dirty="0"/>
              <a:t>MRP</a:t>
            </a:r>
            <a:r>
              <a:rPr lang="zh-CN" altLang="en-US" sz="2400" dirty="0"/>
              <a:t>的输出</a:t>
            </a:r>
          </a:p>
          <a:p>
            <a:pPr>
              <a:lnSpc>
                <a:spcPct val="150000"/>
              </a:lnSpc>
              <a:buNone/>
            </a:pPr>
            <a:r>
              <a:rPr lang="zh-CN" altLang="en-US" sz="2000" dirty="0"/>
              <a:t>    基本报告 ；补充报告 </a:t>
            </a:r>
          </a:p>
        </p:txBody>
      </p:sp>
      <p:sp>
        <p:nvSpPr>
          <p:cNvPr id="4" name="灯片编号占位符 5"/>
          <p:cNvSpPr>
            <a:spLocks noGrp="1"/>
          </p:cNvSpPr>
          <p:nvPr>
            <p:ph type="sldNum" sz="quarter" idx="4"/>
          </p:nvPr>
        </p:nvSpPr>
        <p:spPr/>
        <p:txBody>
          <a:bodyPr/>
          <a:lstStyle/>
          <a:p>
            <a:fld id="{3A99ABDF-0673-469B-A541-C1F89428C3D9}" type="slidenum">
              <a:rPr lang="en-US" altLang="zh-CN"/>
              <a:pPr/>
              <a:t>144</a:t>
            </a:fld>
            <a:endParaRPr lang="en-US"/>
          </a:p>
        </p:txBody>
      </p:sp>
      <p:sp>
        <p:nvSpPr>
          <p:cNvPr id="3" name="矩形 2"/>
          <p:cNvSpPr/>
          <p:nvPr/>
        </p:nvSpPr>
        <p:spPr>
          <a:xfrm>
            <a:off x="3275856" y="404664"/>
            <a:ext cx="2803973" cy="584775"/>
          </a:xfrm>
          <a:prstGeom prst="rect">
            <a:avLst/>
          </a:prstGeom>
        </p:spPr>
        <p:txBody>
          <a:bodyPr wrap="none">
            <a:spAutoFit/>
          </a:bodyPr>
          <a:lstStyle/>
          <a:p>
            <a:r>
              <a:rPr lang="en-US" altLang="zh-CN" sz="3200" b="1" dirty="0">
                <a:solidFill>
                  <a:srgbClr val="FF0000"/>
                </a:solidFill>
                <a:latin typeface="微软雅黑" pitchFamily="34" charset="-122"/>
                <a:ea typeface="微软雅黑" pitchFamily="34" charset="-122"/>
              </a:rPr>
              <a:t>MRP</a:t>
            </a:r>
            <a:r>
              <a:rPr lang="zh-CN" altLang="en-US" sz="3200" b="1" dirty="0">
                <a:solidFill>
                  <a:srgbClr val="FF0000"/>
                </a:solidFill>
                <a:latin typeface="微软雅黑" pitchFamily="34" charset="-122"/>
                <a:ea typeface="微软雅黑" pitchFamily="34" charset="-122"/>
              </a:rPr>
              <a:t>采购模式</a:t>
            </a:r>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3"/>
          <p:cNvSpPr>
            <a:spLocks noGrp="1" noChangeArrowheads="1"/>
          </p:cNvSpPr>
          <p:nvPr>
            <p:ph idx="1"/>
          </p:nvPr>
        </p:nvSpPr>
        <p:spPr bwMode="auto">
          <a:xfrm>
            <a:off x="441064" y="1484784"/>
            <a:ext cx="8280920" cy="4824536"/>
          </a:xfrm>
          <a:noFill/>
          <a:ln>
            <a:miter lim="800000"/>
            <a:headEnd/>
            <a:tailEnd/>
          </a:ln>
        </p:spPr>
        <p:txBody>
          <a:bodyPr vert="horz" wrap="square" lIns="91440" tIns="45720" rIns="91440" bIns="45720" numCol="1" anchor="t" anchorCtr="0" compatLnSpc="1">
            <a:prstTxWarp prst="textNoShape">
              <a:avLst/>
            </a:prstTxWarp>
          </a:bodyPr>
          <a:lstStyle/>
          <a:p>
            <a:pPr marL="609585" indent="-609585">
              <a:buNone/>
            </a:pPr>
            <a:r>
              <a:rPr lang="en-US" altLang="zh-CN" sz="2400" dirty="0">
                <a:effectLst>
                  <a:outerShdw blurRad="38100" dist="38100" dir="2700000" algn="tl">
                    <a:srgbClr val="FFFFFF"/>
                  </a:outerShdw>
                </a:effectLst>
              </a:rPr>
              <a:t>JIT</a:t>
            </a:r>
            <a:r>
              <a:rPr lang="zh-CN" altLang="en-US" sz="2400" dirty="0">
                <a:effectLst>
                  <a:outerShdw blurRad="38100" dist="38100" dir="2700000" algn="tl">
                    <a:srgbClr val="FFFFFF"/>
                  </a:outerShdw>
                </a:effectLst>
              </a:rPr>
              <a:t>采购模式的原理</a:t>
            </a:r>
          </a:p>
          <a:p>
            <a:pPr marL="359991" indent="-457189" algn="just">
              <a:lnSpc>
                <a:spcPct val="150000"/>
              </a:lnSpc>
              <a:buFont typeface="Wingdings" panose="05000000000000000000" pitchFamily="2" charset="2"/>
              <a:buChar char="Ø"/>
            </a:pPr>
            <a:r>
              <a:rPr lang="zh-CN" altLang="en-US" sz="2400" dirty="0"/>
              <a:t>用户需要什么就送什么，品种规格符合客户需要</a:t>
            </a:r>
          </a:p>
          <a:p>
            <a:pPr marL="359991" indent="-457189" algn="just">
              <a:lnSpc>
                <a:spcPct val="150000"/>
              </a:lnSpc>
              <a:buFont typeface="Wingdings" panose="05000000000000000000" pitchFamily="2" charset="2"/>
              <a:buChar char="Ø"/>
            </a:pPr>
            <a:r>
              <a:rPr lang="zh-CN" altLang="en-US" sz="2400" dirty="0"/>
              <a:t>用户需要什么质量，就送什么质量，品种质量符合客户需要， 杜绝次品和废品</a:t>
            </a:r>
            <a:endParaRPr lang="en-US" altLang="zh-CN" sz="2400" dirty="0"/>
          </a:p>
          <a:p>
            <a:pPr marL="359991" indent="-457189" algn="just">
              <a:lnSpc>
                <a:spcPct val="150000"/>
              </a:lnSpc>
              <a:buFont typeface="Wingdings" panose="05000000000000000000" pitchFamily="2" charset="2"/>
              <a:buChar char="Ø"/>
            </a:pPr>
            <a:r>
              <a:rPr lang="zh-CN" altLang="en-US" sz="2400" dirty="0"/>
              <a:t>用户需要多少，就送多少，不少送，也不多送</a:t>
            </a:r>
          </a:p>
          <a:p>
            <a:pPr marL="359991" indent="-457189" algn="just">
              <a:lnSpc>
                <a:spcPct val="150000"/>
              </a:lnSpc>
              <a:buFont typeface="Wingdings" panose="05000000000000000000" pitchFamily="2" charset="2"/>
              <a:buChar char="Ø"/>
            </a:pPr>
            <a:r>
              <a:rPr lang="zh-CN" altLang="en-US" sz="2400" dirty="0"/>
              <a:t>用户什么时候需要，就什么时候送货，不晚送，也不早送</a:t>
            </a:r>
          </a:p>
          <a:p>
            <a:pPr marL="359991" indent="-457189" algn="just">
              <a:lnSpc>
                <a:spcPct val="150000"/>
              </a:lnSpc>
              <a:buFont typeface="Wingdings" panose="05000000000000000000" pitchFamily="2" charset="2"/>
              <a:buChar char="Ø"/>
            </a:pPr>
            <a:r>
              <a:rPr lang="zh-CN" altLang="en-US" sz="2400" dirty="0"/>
              <a:t>用户在什么地点需要，就送到什么地点</a:t>
            </a:r>
          </a:p>
        </p:txBody>
      </p:sp>
      <p:sp>
        <p:nvSpPr>
          <p:cNvPr id="4" name="灯片编号占位符 5"/>
          <p:cNvSpPr>
            <a:spLocks noGrp="1"/>
          </p:cNvSpPr>
          <p:nvPr>
            <p:ph type="sldNum" sz="quarter" idx="4"/>
          </p:nvPr>
        </p:nvSpPr>
        <p:spPr/>
        <p:txBody>
          <a:bodyPr/>
          <a:lstStyle/>
          <a:p>
            <a:fld id="{3A99ABDF-0673-469B-A541-C1F89428C3D9}" type="slidenum">
              <a:rPr lang="en-US" altLang="zh-CN"/>
              <a:pPr/>
              <a:t>145</a:t>
            </a:fld>
            <a:endParaRPr lang="en-US"/>
          </a:p>
        </p:txBody>
      </p:sp>
      <p:sp>
        <p:nvSpPr>
          <p:cNvPr id="3" name="矩形 2"/>
          <p:cNvSpPr/>
          <p:nvPr/>
        </p:nvSpPr>
        <p:spPr>
          <a:xfrm>
            <a:off x="3375104" y="404664"/>
            <a:ext cx="2412840" cy="584775"/>
          </a:xfrm>
          <a:prstGeom prst="rect">
            <a:avLst/>
          </a:prstGeom>
        </p:spPr>
        <p:txBody>
          <a:bodyPr wrap="none">
            <a:spAutoFit/>
          </a:bodyPr>
          <a:lstStyle/>
          <a:p>
            <a:r>
              <a:rPr lang="en-US" altLang="zh-CN" sz="3200" b="1" dirty="0">
                <a:solidFill>
                  <a:srgbClr val="FF0000"/>
                </a:solidFill>
                <a:latin typeface="微软雅黑" pitchFamily="34" charset="-122"/>
                <a:ea typeface="微软雅黑" pitchFamily="34" charset="-122"/>
              </a:rPr>
              <a:t>JIT</a:t>
            </a:r>
            <a:r>
              <a:rPr lang="zh-CN" altLang="en-US" sz="3200" b="1" dirty="0">
                <a:solidFill>
                  <a:srgbClr val="FF0000"/>
                </a:solidFill>
                <a:latin typeface="微软雅黑" pitchFamily="34" charset="-122"/>
                <a:ea typeface="微软雅黑" pitchFamily="34" charset="-122"/>
              </a:rPr>
              <a:t>采购模式</a:t>
            </a:r>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idx="1"/>
          </p:nvPr>
        </p:nvSpPr>
        <p:spPr bwMode="auto">
          <a:xfrm>
            <a:off x="440654" y="1556792"/>
            <a:ext cx="8281741" cy="3484860"/>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buFontTx/>
              <a:buNone/>
            </a:pPr>
            <a:r>
              <a:rPr lang="en-US" altLang="zh-CN" sz="2400" dirty="0"/>
              <a:t>VMI</a:t>
            </a:r>
            <a:r>
              <a:rPr lang="zh-CN" altLang="en-US" sz="2400" dirty="0"/>
              <a:t>（</a:t>
            </a:r>
            <a:r>
              <a:rPr lang="en-US" altLang="zh-CN" sz="2400" dirty="0"/>
              <a:t>Vendor Managed Inventory</a:t>
            </a:r>
            <a:r>
              <a:rPr lang="zh-CN" altLang="en-US" sz="2400" dirty="0"/>
              <a:t>）</a:t>
            </a:r>
            <a:endParaRPr lang="zh-CN" altLang="en-US" sz="2400" dirty="0">
              <a:effectLst>
                <a:outerShdw blurRad="38100" dist="38100" dir="2700000" algn="tl">
                  <a:srgbClr val="FFFFFF"/>
                </a:outerShdw>
              </a:effectLst>
            </a:endParaRPr>
          </a:p>
          <a:p>
            <a:pPr>
              <a:lnSpc>
                <a:spcPct val="150000"/>
              </a:lnSpc>
              <a:buFont typeface="Wingdings" panose="05000000000000000000" pitchFamily="2" charset="2"/>
              <a:buChar char="Ø"/>
            </a:pPr>
            <a:r>
              <a:rPr lang="zh-CN" altLang="en-US" sz="2400" dirty="0">
                <a:effectLst>
                  <a:outerShdw blurRad="38100" dist="38100" dir="2700000" algn="tl">
                    <a:srgbClr val="FFFFFF"/>
                  </a:outerShdw>
                </a:effectLst>
              </a:rPr>
              <a:t>供应商掌握用户库存，</a:t>
            </a:r>
            <a:r>
              <a:rPr lang="zh-CN" altLang="en-US" sz="2400" dirty="0"/>
              <a:t>用户只需把自己需求信息向供应商连续及时传递，由供应商自己根据用户的需求信息，预测用户未来的需求量，并根据这个预测需求量制订自己的生产计划和送货计划，用户的库存量的大小由供应商自主决策的采购模式。</a:t>
            </a:r>
          </a:p>
        </p:txBody>
      </p:sp>
      <p:sp>
        <p:nvSpPr>
          <p:cNvPr id="4" name="灯片编号占位符 5"/>
          <p:cNvSpPr>
            <a:spLocks noGrp="1"/>
          </p:cNvSpPr>
          <p:nvPr>
            <p:ph type="sldNum" sz="quarter" idx="4"/>
          </p:nvPr>
        </p:nvSpPr>
        <p:spPr/>
        <p:txBody>
          <a:bodyPr/>
          <a:lstStyle/>
          <a:p>
            <a:fld id="{3A99ABDF-0673-469B-A541-C1F89428C3D9}" type="slidenum">
              <a:rPr lang="en-US" altLang="zh-CN"/>
              <a:pPr/>
              <a:t>146</a:t>
            </a:fld>
            <a:endParaRPr lang="en-US"/>
          </a:p>
        </p:txBody>
      </p:sp>
      <p:sp>
        <p:nvSpPr>
          <p:cNvPr id="3" name="矩形 2"/>
          <p:cNvSpPr/>
          <p:nvPr/>
        </p:nvSpPr>
        <p:spPr>
          <a:xfrm>
            <a:off x="3242056" y="404664"/>
            <a:ext cx="2678938" cy="584775"/>
          </a:xfrm>
          <a:prstGeom prst="rect">
            <a:avLst/>
          </a:prstGeom>
        </p:spPr>
        <p:txBody>
          <a:bodyPr wrap="none">
            <a:spAutoFit/>
          </a:bodyPr>
          <a:lstStyle/>
          <a:p>
            <a:r>
              <a:rPr lang="en-US" altLang="zh-CN" sz="3200" b="1" dirty="0">
                <a:solidFill>
                  <a:srgbClr val="FF0000"/>
                </a:solidFill>
                <a:latin typeface="微软雅黑" pitchFamily="34" charset="-122"/>
                <a:ea typeface="微软雅黑" pitchFamily="34" charset="-122"/>
              </a:rPr>
              <a:t>VMI</a:t>
            </a:r>
            <a:r>
              <a:rPr lang="zh-CN" altLang="en-US" sz="3200" b="1" dirty="0">
                <a:solidFill>
                  <a:srgbClr val="FF0000"/>
                </a:solidFill>
                <a:latin typeface="微软雅黑" pitchFamily="34" charset="-122"/>
                <a:ea typeface="微软雅黑" pitchFamily="34" charset="-122"/>
              </a:rPr>
              <a:t>采购模式</a:t>
            </a:r>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idx="1"/>
          </p:nvPr>
        </p:nvSpPr>
        <p:spPr bwMode="auto">
          <a:xfrm>
            <a:off x="251521" y="1412776"/>
            <a:ext cx="8568952" cy="4680520"/>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buFontTx/>
              <a:buNone/>
            </a:pPr>
            <a:r>
              <a:rPr lang="zh-CN" altLang="en-US" sz="2400" dirty="0"/>
              <a:t>物料清单（</a:t>
            </a:r>
            <a:r>
              <a:rPr lang="en-US" altLang="zh-CN" sz="2400" dirty="0"/>
              <a:t>BOM)</a:t>
            </a:r>
            <a:r>
              <a:rPr lang="zh-CN" altLang="en-US" sz="2400" dirty="0"/>
              <a:t>：</a:t>
            </a:r>
            <a:endParaRPr lang="en-US" altLang="zh-CN" sz="2400" dirty="0"/>
          </a:p>
          <a:p>
            <a:pPr>
              <a:lnSpc>
                <a:spcPct val="150000"/>
              </a:lnSpc>
              <a:buFontTx/>
              <a:buNone/>
            </a:pPr>
            <a:r>
              <a:rPr lang="zh-CN" altLang="en-US" sz="2400" dirty="0"/>
              <a:t>“</a:t>
            </a:r>
            <a:r>
              <a:rPr lang="en-US" altLang="zh-CN" sz="2400" dirty="0"/>
              <a:t>Bill of Material”</a:t>
            </a:r>
            <a:r>
              <a:rPr lang="zh-CN" altLang="en-US" sz="2400" dirty="0"/>
              <a:t>叫做物料清单（有的工厂也叫零部件结构表、物料表等），它是将产品的原材料、零配件、组合件予以拆分，并将各单项材料按照材料编号、名称、规格、单机用量、产品损耗率等按照制造流程的顺序记录下来，排列为一个清单，这就是物料清单，简称</a:t>
            </a:r>
            <a:r>
              <a:rPr lang="en-US" altLang="zh-CN" sz="2400" dirty="0"/>
              <a:t>BOM</a:t>
            </a:r>
            <a:r>
              <a:rPr lang="zh-CN" altLang="en-US" sz="2400" dirty="0"/>
              <a:t>。 </a:t>
            </a:r>
          </a:p>
        </p:txBody>
      </p:sp>
      <p:sp>
        <p:nvSpPr>
          <p:cNvPr id="4" name="灯片编号占位符 5"/>
          <p:cNvSpPr>
            <a:spLocks noGrp="1"/>
          </p:cNvSpPr>
          <p:nvPr>
            <p:ph type="sldNum" sz="quarter" idx="4"/>
          </p:nvPr>
        </p:nvSpPr>
        <p:spPr/>
        <p:txBody>
          <a:bodyPr/>
          <a:lstStyle/>
          <a:p>
            <a:fld id="{3A99ABDF-0673-469B-A541-C1F89428C3D9}" type="slidenum">
              <a:rPr lang="en-US" altLang="zh-CN"/>
              <a:pPr/>
              <a:t>147</a:t>
            </a:fld>
            <a:endParaRPr lang="en-US"/>
          </a:p>
        </p:txBody>
      </p:sp>
      <p:sp>
        <p:nvSpPr>
          <p:cNvPr id="3" name="TextBox 2"/>
          <p:cNvSpPr txBox="1"/>
          <p:nvPr/>
        </p:nvSpPr>
        <p:spPr>
          <a:xfrm>
            <a:off x="2186636" y="435169"/>
            <a:ext cx="4698722" cy="584775"/>
          </a:xfrm>
          <a:prstGeom prst="rect">
            <a:avLst/>
          </a:prstGeom>
          <a:noFill/>
        </p:spPr>
        <p:txBody>
          <a:bodyPr wrap="none" rtlCol="0">
            <a:spAutoFit/>
          </a:bodyPr>
          <a:lstStyle/>
          <a:p>
            <a:r>
              <a:rPr lang="zh-CN" altLang="en-US" sz="3200" b="1" dirty="0">
                <a:solidFill>
                  <a:srgbClr val="FF0000"/>
                </a:solidFill>
                <a:latin typeface="微软雅黑" pitchFamily="34" charset="-122"/>
                <a:ea typeface="微软雅黑" pitchFamily="34" charset="-122"/>
              </a:rPr>
              <a:t>物料需求计划的相关数据</a:t>
            </a:r>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23728" y="414662"/>
            <a:ext cx="4698722" cy="584775"/>
          </a:xfrm>
          <a:prstGeom prst="rect">
            <a:avLst/>
          </a:prstGeom>
          <a:noFill/>
        </p:spPr>
        <p:txBody>
          <a:bodyPr wrap="none" rtlCol="0">
            <a:spAutoFit/>
          </a:bodyPr>
          <a:lstStyle/>
          <a:p>
            <a:r>
              <a:rPr lang="zh-CN" altLang="en-US" sz="3200" b="1" dirty="0">
                <a:solidFill>
                  <a:srgbClr val="FF0000"/>
                </a:solidFill>
                <a:latin typeface="微软雅黑" pitchFamily="34" charset="-122"/>
                <a:ea typeface="微软雅黑" pitchFamily="34" charset="-122"/>
              </a:rPr>
              <a:t>物料需求计划的相关数据</a:t>
            </a:r>
          </a:p>
        </p:txBody>
      </p:sp>
      <p:sp>
        <p:nvSpPr>
          <p:cNvPr id="5" name="Rectangle 3"/>
          <p:cNvSpPr>
            <a:spLocks noGrp="1" noChangeArrowheads="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buNone/>
            </a:pPr>
            <a:r>
              <a:rPr lang="zh-CN" altLang="en-US" sz="2400" dirty="0"/>
              <a:t>订货时使用的动态库存与静态库存</a:t>
            </a:r>
          </a:p>
          <a:p>
            <a:pPr>
              <a:lnSpc>
                <a:spcPct val="150000"/>
              </a:lnSpc>
              <a:buFont typeface="Wingdings" panose="05000000000000000000" pitchFamily="2" charset="2"/>
              <a:buChar char="Ø"/>
            </a:pPr>
            <a:r>
              <a:rPr lang="zh-CN" altLang="en-US" sz="2400" dirty="0"/>
              <a:t>在计算采购计划时，必须要考虑库存数量</a:t>
            </a:r>
          </a:p>
          <a:p>
            <a:pPr>
              <a:lnSpc>
                <a:spcPct val="150000"/>
              </a:lnSpc>
              <a:buNone/>
            </a:pPr>
            <a:r>
              <a:rPr lang="zh-CN" altLang="en-US" sz="2000" dirty="0"/>
              <a:t>     静态库存：是指在进行采购计划计算时，使用库存的实际盘点数量作为期初数量，库存数量不随着入库、出库等活动改变</a:t>
            </a:r>
          </a:p>
          <a:p>
            <a:pPr>
              <a:lnSpc>
                <a:spcPct val="150000"/>
              </a:lnSpc>
              <a:buNone/>
            </a:pPr>
            <a:r>
              <a:rPr lang="zh-CN" altLang="en-US" sz="2000" dirty="0"/>
              <a:t>     动态库存：是指在进行采购计划计算时，使用实时的库存数量作为期初数量，库存数量随着材料入库、出库等活动随时改变</a:t>
            </a:r>
          </a:p>
          <a:p>
            <a:pPr>
              <a:lnSpc>
                <a:spcPct val="150000"/>
              </a:lnSpc>
              <a:buFont typeface="Wingdings" panose="05000000000000000000" pitchFamily="2" charset="2"/>
              <a:buChar char="Ø"/>
            </a:pPr>
            <a:r>
              <a:rPr lang="zh-CN" altLang="en-US" sz="2400" dirty="0"/>
              <a:t>无论使用静态库存还是动态库存，都必须确认生产计划的状态，否则采购计划的结果就会发生错误</a:t>
            </a:r>
          </a:p>
        </p:txBody>
      </p:sp>
      <p:sp>
        <p:nvSpPr>
          <p:cNvPr id="4" name="灯片编号占位符 5"/>
          <p:cNvSpPr>
            <a:spLocks noGrp="1"/>
          </p:cNvSpPr>
          <p:nvPr>
            <p:ph type="sldNum" sz="quarter" idx="4"/>
          </p:nvPr>
        </p:nvSpPr>
        <p:spPr/>
        <p:txBody>
          <a:bodyPr/>
          <a:lstStyle/>
          <a:p>
            <a:fld id="{3A99ABDF-0673-469B-A541-C1F89428C3D9}" type="slidenum">
              <a:rPr lang="en-US" altLang="zh-CN"/>
              <a:pPr/>
              <a:t>148</a:t>
            </a:fld>
            <a:endParaRPr lang="en-US"/>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idx="1"/>
          </p:nvPr>
        </p:nvSpPr>
        <p:spPr bwMode="auto">
          <a:xfrm>
            <a:off x="287462" y="1484784"/>
            <a:ext cx="8497641" cy="4752528"/>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buNone/>
            </a:pPr>
            <a:r>
              <a:rPr lang="zh-CN" altLang="en-US" sz="2400" dirty="0"/>
              <a:t>企业的现行的订货方式一般有</a:t>
            </a:r>
            <a:r>
              <a:rPr lang="en-US" altLang="zh-CN" sz="2400" dirty="0"/>
              <a:t>2</a:t>
            </a:r>
            <a:r>
              <a:rPr lang="zh-CN" altLang="en-US" sz="2400" dirty="0"/>
              <a:t>种：</a:t>
            </a:r>
            <a:endParaRPr lang="en-US" altLang="zh-CN" sz="2400" dirty="0"/>
          </a:p>
          <a:p>
            <a:pPr>
              <a:lnSpc>
                <a:spcPct val="150000"/>
              </a:lnSpc>
              <a:buFont typeface="Wingdings" panose="05000000000000000000" pitchFamily="2" charset="2"/>
              <a:buChar char="Ø"/>
            </a:pPr>
            <a:r>
              <a:rPr lang="zh-CN" altLang="en-US" sz="2400" dirty="0"/>
              <a:t>按照订单需求进行订货：（大多数企业采取这种模式）是指接到订单后，按照客户订单需求数量，考虑库存数量和在途数量后一次性生产采购订单，然后等待物料交货后逐一安排进行生产的方法。</a:t>
            </a:r>
            <a:endParaRPr lang="en-US" altLang="zh-CN" sz="2400" dirty="0"/>
          </a:p>
          <a:p>
            <a:pPr>
              <a:lnSpc>
                <a:spcPct val="150000"/>
              </a:lnSpc>
              <a:buFont typeface="Wingdings" panose="05000000000000000000" pitchFamily="2" charset="2"/>
              <a:buChar char="Ø"/>
            </a:pPr>
            <a:r>
              <a:rPr lang="zh-CN" altLang="en-US" sz="2400" dirty="0"/>
              <a:t>按照生产（交期）需求进行订货：是指根据生产（交期）的需求状况，考虑库存数量和在途数量，分期分批生成物料采购订单，供应商按交货期交货，及时安排生产并出货的方法。</a:t>
            </a:r>
            <a:endParaRPr lang="zh-CN" altLang="en-US" dirty="0"/>
          </a:p>
        </p:txBody>
      </p:sp>
      <p:sp>
        <p:nvSpPr>
          <p:cNvPr id="4" name="灯片编号占位符 5"/>
          <p:cNvSpPr>
            <a:spLocks noGrp="1"/>
          </p:cNvSpPr>
          <p:nvPr>
            <p:ph type="sldNum" sz="quarter" idx="4"/>
          </p:nvPr>
        </p:nvSpPr>
        <p:spPr/>
        <p:txBody>
          <a:bodyPr/>
          <a:lstStyle/>
          <a:p>
            <a:fld id="{3A99ABDF-0673-469B-A541-C1F89428C3D9}" type="slidenum">
              <a:rPr lang="en-US" altLang="zh-CN"/>
              <a:pPr/>
              <a:t>149</a:t>
            </a:fld>
            <a:endParaRPr lang="en-US"/>
          </a:p>
        </p:txBody>
      </p:sp>
      <p:sp>
        <p:nvSpPr>
          <p:cNvPr id="3" name="TextBox 2"/>
          <p:cNvSpPr txBox="1"/>
          <p:nvPr/>
        </p:nvSpPr>
        <p:spPr>
          <a:xfrm>
            <a:off x="2186922" y="376585"/>
            <a:ext cx="4698722" cy="584775"/>
          </a:xfrm>
          <a:prstGeom prst="rect">
            <a:avLst/>
          </a:prstGeom>
          <a:noFill/>
        </p:spPr>
        <p:txBody>
          <a:bodyPr wrap="none" rtlCol="0">
            <a:spAutoFit/>
          </a:bodyPr>
          <a:lstStyle/>
          <a:p>
            <a:r>
              <a:rPr lang="zh-CN" altLang="en-US" sz="3200" b="1" dirty="0">
                <a:solidFill>
                  <a:srgbClr val="FF0000"/>
                </a:solidFill>
                <a:latin typeface="微软雅黑" pitchFamily="34" charset="-122"/>
                <a:ea typeface="微软雅黑" pitchFamily="34" charset="-122"/>
              </a:rPr>
              <a:t>物料需求计划的计算案例</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Grp="1" noChangeArrowheads="1"/>
          </p:cNvSpPr>
          <p:nvPr>
            <p:ph type="title"/>
          </p:nvPr>
        </p:nvSpPr>
        <p:spPr>
          <a:xfrm>
            <a:off x="649796" y="404664"/>
            <a:ext cx="7772400" cy="576064"/>
          </a:xfrm>
          <a:noFill/>
          <a:ln/>
        </p:spPr>
        <p:txBody>
          <a:bodyPr anchor="b"/>
          <a:lstStyle/>
          <a:p>
            <a:pPr algn="ctr"/>
            <a:r>
              <a:rPr lang="zh-CN" altLang="en-US" sz="3200" b="1" dirty="0">
                <a:solidFill>
                  <a:srgbClr val="FF0000"/>
                </a:solidFill>
              </a:rPr>
              <a:t>生产工厂常见的问题（一）</a:t>
            </a:r>
          </a:p>
        </p:txBody>
      </p:sp>
      <p:sp>
        <p:nvSpPr>
          <p:cNvPr id="83973" name="Rectangle 5"/>
          <p:cNvSpPr>
            <a:spLocks noGrp="1" noChangeArrowheads="1"/>
          </p:cNvSpPr>
          <p:nvPr>
            <p:ph idx="1"/>
          </p:nvPr>
        </p:nvSpPr>
        <p:spPr>
          <a:xfrm>
            <a:off x="251520" y="1412779"/>
            <a:ext cx="8568952" cy="4187825"/>
          </a:xfrm>
          <a:noFill/>
          <a:ln/>
        </p:spPr>
        <p:txBody>
          <a:bodyPr/>
          <a:lstStyle/>
          <a:p>
            <a:pPr marL="533387" indent="-533387">
              <a:lnSpc>
                <a:spcPct val="150000"/>
              </a:lnSpc>
              <a:buFontTx/>
              <a:buAutoNum type="arabicPeriod"/>
            </a:pPr>
            <a:r>
              <a:rPr lang="zh-CN" altLang="en-US" sz="2400" b="1" dirty="0"/>
              <a:t>订货规格常不相同，图面设计及生产准备无法标准化，且估价不够准确。</a:t>
            </a:r>
          </a:p>
          <a:p>
            <a:pPr marL="533387" indent="-533387">
              <a:lnSpc>
                <a:spcPct val="150000"/>
              </a:lnSpc>
              <a:buFontTx/>
              <a:buAutoNum type="arabicPeriod"/>
            </a:pPr>
            <a:r>
              <a:rPr lang="zh-CN" altLang="en-US" sz="2400" b="1" dirty="0"/>
              <a:t>工作缺乏重复性，无法制定产销计划</a:t>
            </a:r>
          </a:p>
          <a:p>
            <a:pPr marL="533387" indent="-533387">
              <a:lnSpc>
                <a:spcPct val="150000"/>
              </a:lnSpc>
              <a:buFontTx/>
              <a:buAutoNum type="arabicPeriod"/>
            </a:pPr>
            <a:r>
              <a:rPr lang="zh-CN" altLang="en-US" sz="2400" b="1" dirty="0"/>
              <a:t>订货到交货期间短，备料常依预测，且催料频繁</a:t>
            </a:r>
          </a:p>
          <a:p>
            <a:pPr marL="533387" indent="-533387">
              <a:lnSpc>
                <a:spcPct val="150000"/>
              </a:lnSpc>
              <a:buFontTx/>
              <a:buAutoNum type="arabicPeriod"/>
            </a:pPr>
            <a:r>
              <a:rPr lang="zh-CN" altLang="en-US" sz="2400" b="1" dirty="0"/>
              <a:t>生产日程变更频繁，常有产销不协调问题。</a:t>
            </a:r>
          </a:p>
          <a:p>
            <a:pPr marL="533387" indent="-533387">
              <a:lnSpc>
                <a:spcPct val="150000"/>
              </a:lnSpc>
              <a:buFontTx/>
              <a:buAutoNum type="arabicPeriod"/>
            </a:pPr>
            <a:r>
              <a:rPr lang="zh-CN" altLang="en-US" sz="2400" b="1" dirty="0"/>
              <a:t>常依分散式分派工作，干部的调配能力强弱变成问题。</a:t>
            </a:r>
            <a:r>
              <a:rPr lang="zh-CN" altLang="en-US" sz="2400" dirty="0"/>
              <a:t> </a:t>
            </a:r>
          </a:p>
        </p:txBody>
      </p:sp>
    </p:spTree>
  </p:cSld>
  <p:clrMapOvr>
    <a:masterClrMapping/>
  </p:clrMapOvr>
  <p:transition>
    <p:fad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61045" y="1484784"/>
            <a:ext cx="8640960" cy="432048"/>
          </a:xfrm>
        </p:spPr>
        <p:txBody>
          <a:bodyPr/>
          <a:lstStyle/>
          <a:p>
            <a:pPr>
              <a:buFont typeface="Wingdings" panose="05000000000000000000" pitchFamily="2" charset="2"/>
              <a:buChar char="Ø"/>
            </a:pPr>
            <a:r>
              <a:rPr lang="zh-CN" altLang="en-US" sz="2400" dirty="0"/>
              <a:t>订货方式的对比</a:t>
            </a: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150</a:t>
            </a:fld>
            <a:endParaRPr lang="zh-CN" altLang="en-US" dirty="0"/>
          </a:p>
        </p:txBody>
      </p:sp>
      <p:graphicFrame>
        <p:nvGraphicFramePr>
          <p:cNvPr id="5" name="表格 4"/>
          <p:cNvGraphicFramePr>
            <a:graphicFrameLocks noGrp="1"/>
          </p:cNvGraphicFramePr>
          <p:nvPr/>
        </p:nvGraphicFramePr>
        <p:xfrm>
          <a:off x="467547" y="2060848"/>
          <a:ext cx="8136903" cy="3785560"/>
        </p:xfrm>
        <a:graphic>
          <a:graphicData uri="http://schemas.openxmlformats.org/drawingml/2006/table">
            <a:tbl>
              <a:tblPr firstRow="1" bandRow="1">
                <a:tableStyleId>{91EBBBCC-DAD2-459C-BE2E-F6DE35CF9A28}</a:tableStyleId>
              </a:tblPr>
              <a:tblGrid>
                <a:gridCol w="2088232"/>
                <a:gridCol w="2952328"/>
                <a:gridCol w="3096343"/>
              </a:tblGrid>
              <a:tr h="473195">
                <a:tc>
                  <a:txBody>
                    <a:bodyPr/>
                    <a:lstStyle/>
                    <a:p>
                      <a:pPr algn="ctr"/>
                      <a:r>
                        <a:rPr lang="zh-CN" altLang="en-US" sz="2000" dirty="0" smtClean="0">
                          <a:latin typeface="微软雅黑" pitchFamily="34" charset="-122"/>
                          <a:ea typeface="微软雅黑" pitchFamily="34" charset="-122"/>
                        </a:rPr>
                        <a:t>项目</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000" dirty="0" smtClean="0">
                          <a:latin typeface="微软雅黑" pitchFamily="34" charset="-122"/>
                          <a:ea typeface="微软雅黑" pitchFamily="34" charset="-122"/>
                        </a:rPr>
                        <a:t>按订单需求订货</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000" dirty="0" smtClean="0">
                          <a:latin typeface="微软雅黑" pitchFamily="34" charset="-122"/>
                          <a:ea typeface="微软雅黑" pitchFamily="34" charset="-122"/>
                        </a:rPr>
                        <a:t>按交期需求订货</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3195">
                <a:tc>
                  <a:txBody>
                    <a:bodyPr/>
                    <a:lstStyle/>
                    <a:p>
                      <a:pPr algn="l"/>
                      <a:r>
                        <a:rPr lang="zh-CN" altLang="en-US" sz="2000" dirty="0" smtClean="0">
                          <a:latin typeface="微软雅黑" pitchFamily="34" charset="-122"/>
                          <a:ea typeface="微软雅黑" pitchFamily="34" charset="-122"/>
                        </a:rPr>
                        <a:t>订货批次</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CN" sz="2000" dirty="0" smtClean="0">
                          <a:latin typeface="微软雅黑" pitchFamily="34" charset="-122"/>
                          <a:ea typeface="微软雅黑" pitchFamily="34" charset="-122"/>
                        </a:rPr>
                        <a:t>1</a:t>
                      </a:r>
                      <a:r>
                        <a:rPr lang="zh-CN" altLang="en-US" sz="2000" dirty="0" smtClean="0">
                          <a:latin typeface="微软雅黑" pitchFamily="34" charset="-122"/>
                          <a:ea typeface="微软雅黑" pitchFamily="34" charset="-122"/>
                        </a:rPr>
                        <a:t>次</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订单，批次少</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000" dirty="0" smtClean="0">
                          <a:latin typeface="微软雅黑" pitchFamily="34" charset="-122"/>
                          <a:ea typeface="微软雅黑" pitchFamily="34" charset="-122"/>
                        </a:rPr>
                        <a:t>若干次</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订单，批次多</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3195">
                <a:tc>
                  <a:txBody>
                    <a:bodyPr/>
                    <a:lstStyle/>
                    <a:p>
                      <a:pPr algn="l"/>
                      <a:r>
                        <a:rPr lang="zh-CN" altLang="en-US" sz="2000" dirty="0" smtClean="0">
                          <a:latin typeface="微软雅黑" pitchFamily="34" charset="-122"/>
                          <a:ea typeface="微软雅黑" pitchFamily="34" charset="-122"/>
                        </a:rPr>
                        <a:t>订货数量</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000" dirty="0" smtClean="0">
                          <a:latin typeface="微软雅黑" pitchFamily="34" charset="-122"/>
                          <a:ea typeface="微软雅黑" pitchFamily="34" charset="-122"/>
                        </a:rPr>
                        <a:t>数量多</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000" dirty="0" smtClean="0">
                          <a:latin typeface="微软雅黑" pitchFamily="34" charset="-122"/>
                          <a:ea typeface="微软雅黑" pitchFamily="34" charset="-122"/>
                        </a:rPr>
                        <a:t>相对平均，数量少</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3195">
                <a:tc>
                  <a:txBody>
                    <a:bodyPr/>
                    <a:lstStyle/>
                    <a:p>
                      <a:pPr algn="l"/>
                      <a:r>
                        <a:rPr lang="zh-CN" altLang="en-US" sz="2000" dirty="0" smtClean="0">
                          <a:latin typeface="微软雅黑" pitchFamily="34" charset="-122"/>
                          <a:ea typeface="微软雅黑" pitchFamily="34" charset="-122"/>
                        </a:rPr>
                        <a:t>占压资金</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000" dirty="0" smtClean="0">
                          <a:latin typeface="微软雅黑" pitchFamily="34" charset="-122"/>
                          <a:ea typeface="微软雅黑" pitchFamily="34" charset="-122"/>
                        </a:rPr>
                        <a:t>相对多</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000" dirty="0" smtClean="0">
                          <a:latin typeface="微软雅黑" pitchFamily="34" charset="-122"/>
                          <a:ea typeface="微软雅黑" pitchFamily="34" charset="-122"/>
                        </a:rPr>
                        <a:t>相对少</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3195">
                <a:tc>
                  <a:txBody>
                    <a:bodyPr/>
                    <a:lstStyle/>
                    <a:p>
                      <a:pPr algn="l"/>
                      <a:r>
                        <a:rPr lang="zh-CN" altLang="en-US" sz="2000" dirty="0" smtClean="0">
                          <a:latin typeface="微软雅黑" pitchFamily="34" charset="-122"/>
                          <a:ea typeface="微软雅黑" pitchFamily="34" charset="-122"/>
                        </a:rPr>
                        <a:t>库存量</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000" dirty="0" smtClean="0">
                          <a:latin typeface="微软雅黑" pitchFamily="34" charset="-122"/>
                          <a:ea typeface="微软雅黑" pitchFamily="34" charset="-122"/>
                        </a:rPr>
                        <a:t>相对大</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000" dirty="0" smtClean="0">
                          <a:latin typeface="微软雅黑" pitchFamily="34" charset="-122"/>
                          <a:ea typeface="微软雅黑" pitchFamily="34" charset="-122"/>
                        </a:rPr>
                        <a:t>相对小</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3195">
                <a:tc>
                  <a:txBody>
                    <a:bodyPr/>
                    <a:lstStyle/>
                    <a:p>
                      <a:pPr algn="l"/>
                      <a:r>
                        <a:rPr lang="zh-CN" altLang="en-US" sz="2000" dirty="0" smtClean="0">
                          <a:latin typeface="微软雅黑" pitchFamily="34" charset="-122"/>
                          <a:ea typeface="微软雅黑" pitchFamily="34" charset="-122"/>
                        </a:rPr>
                        <a:t>缺货影响</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000" dirty="0" smtClean="0">
                          <a:latin typeface="微软雅黑" pitchFamily="34" charset="-122"/>
                          <a:ea typeface="微软雅黑" pitchFamily="34" charset="-122"/>
                        </a:rPr>
                        <a:t>相对小</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000" dirty="0" smtClean="0">
                          <a:latin typeface="微软雅黑" pitchFamily="34" charset="-122"/>
                          <a:ea typeface="微软雅黑" pitchFamily="34" charset="-122"/>
                        </a:rPr>
                        <a:t>相对大</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3195">
                <a:tc>
                  <a:txBody>
                    <a:bodyPr/>
                    <a:lstStyle/>
                    <a:p>
                      <a:pPr algn="l"/>
                      <a:r>
                        <a:rPr lang="zh-CN" altLang="en-US" sz="2000" dirty="0" smtClean="0">
                          <a:latin typeface="微软雅黑" pitchFamily="34" charset="-122"/>
                          <a:ea typeface="微软雅黑" pitchFamily="34" charset="-122"/>
                        </a:rPr>
                        <a:t>操作难度</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000" dirty="0" smtClean="0">
                          <a:latin typeface="微软雅黑" pitchFamily="34" charset="-122"/>
                          <a:ea typeface="微软雅黑" pitchFamily="34" charset="-122"/>
                        </a:rPr>
                        <a:t>简单</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000" dirty="0" smtClean="0">
                          <a:latin typeface="微软雅黑" pitchFamily="34" charset="-122"/>
                          <a:ea typeface="微软雅黑" pitchFamily="34" charset="-122"/>
                        </a:rPr>
                        <a:t>一般</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3195">
                <a:tc>
                  <a:txBody>
                    <a:bodyPr/>
                    <a:lstStyle/>
                    <a:p>
                      <a:pPr algn="l"/>
                      <a:r>
                        <a:rPr lang="zh-CN" altLang="en-US" sz="2000" dirty="0" smtClean="0">
                          <a:latin typeface="微软雅黑" pitchFamily="34" charset="-122"/>
                          <a:ea typeface="微软雅黑" pitchFamily="34" charset="-122"/>
                        </a:rPr>
                        <a:t>管理难度</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000" dirty="0" smtClean="0">
                          <a:latin typeface="微软雅黑" pitchFamily="34" charset="-122"/>
                          <a:ea typeface="微软雅黑" pitchFamily="34" charset="-122"/>
                        </a:rPr>
                        <a:t>复杂</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000" dirty="0" smtClean="0">
                          <a:latin typeface="微软雅黑" pitchFamily="34" charset="-122"/>
                          <a:ea typeface="微软雅黑" pitchFamily="34" charset="-122"/>
                        </a:rPr>
                        <a:t>简单</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2123728" y="404664"/>
            <a:ext cx="4698722" cy="584775"/>
          </a:xfrm>
          <a:prstGeom prst="rect">
            <a:avLst/>
          </a:prstGeom>
          <a:noFill/>
        </p:spPr>
        <p:txBody>
          <a:bodyPr wrap="none" rtlCol="0">
            <a:spAutoFit/>
          </a:bodyPr>
          <a:lstStyle/>
          <a:p>
            <a:r>
              <a:rPr lang="zh-CN" altLang="en-US" sz="3200" b="1" dirty="0">
                <a:solidFill>
                  <a:srgbClr val="FF0000"/>
                </a:solidFill>
                <a:latin typeface="微软雅黑" pitchFamily="34" charset="-122"/>
                <a:ea typeface="微软雅黑" pitchFamily="34" charset="-122"/>
              </a:rPr>
              <a:t>物料需求计划的计算案例</a:t>
            </a:r>
          </a:p>
        </p:txBody>
      </p:sp>
    </p:spTree>
  </p:cSld>
  <p:clrMapOvr>
    <a:masterClrMapping/>
  </p:clrMapOvr>
  <p:transition>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a:xfrm>
            <a:off x="466725" y="332656"/>
            <a:ext cx="8232531" cy="576064"/>
          </a:xfrm>
        </p:spPr>
        <p:txBody>
          <a:bodyPr/>
          <a:lstStyle/>
          <a:p>
            <a:pPr algn="ctr"/>
            <a:r>
              <a:rPr lang="zh-CN" altLang="en-US" sz="3200" b="1" dirty="0" smtClean="0">
                <a:solidFill>
                  <a:srgbClr val="FF0000"/>
                </a:solidFill>
              </a:rPr>
              <a:t>在生产过程中的物料问题</a:t>
            </a:r>
            <a:endParaRPr lang="zh-CN" altLang="en-US" sz="3200" b="1" dirty="0">
              <a:solidFill>
                <a:srgbClr val="FF0000"/>
              </a:solidFill>
            </a:endParaRPr>
          </a:p>
        </p:txBody>
      </p:sp>
      <p:sp>
        <p:nvSpPr>
          <p:cNvPr id="534531"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50000"/>
              </a:lnSpc>
              <a:buNone/>
            </a:pPr>
            <a:r>
              <a:rPr lang="zh-CN" altLang="en-US" sz="2400" dirty="0"/>
              <a:t>在实际的生产活动中，在生产的进行过程中，在管理工作中存在着诸多问题，这包括：</a:t>
            </a:r>
          </a:p>
          <a:p>
            <a:pPr>
              <a:lnSpc>
                <a:spcPct val="150000"/>
              </a:lnSpc>
              <a:buNone/>
            </a:pPr>
            <a:r>
              <a:rPr lang="zh-CN" altLang="en-US" sz="2400" dirty="0"/>
              <a:t>（</a:t>
            </a:r>
            <a:r>
              <a:rPr lang="en-US" altLang="zh-CN" sz="2400" dirty="0"/>
              <a:t>1</a:t>
            </a:r>
            <a:r>
              <a:rPr lang="zh-CN" altLang="en-US" sz="2400" dirty="0"/>
              <a:t>）物料来不了，生产停产</a:t>
            </a:r>
          </a:p>
          <a:p>
            <a:pPr>
              <a:lnSpc>
                <a:spcPct val="150000"/>
              </a:lnSpc>
              <a:buNone/>
            </a:pPr>
            <a:r>
              <a:rPr lang="zh-CN" altLang="en-US" sz="2400" dirty="0"/>
              <a:t>（</a:t>
            </a:r>
            <a:r>
              <a:rPr lang="en-US" altLang="zh-CN" sz="2400" dirty="0"/>
              <a:t>2</a:t>
            </a:r>
            <a:r>
              <a:rPr lang="zh-CN" altLang="en-US" sz="2400" dirty="0"/>
              <a:t>）物料质量有问题，不能使用，生产停产</a:t>
            </a:r>
          </a:p>
          <a:p>
            <a:pPr>
              <a:lnSpc>
                <a:spcPct val="150000"/>
              </a:lnSpc>
              <a:buNone/>
            </a:pPr>
            <a:r>
              <a:rPr lang="zh-CN" altLang="en-US" sz="2400" dirty="0"/>
              <a:t>（</a:t>
            </a:r>
            <a:r>
              <a:rPr lang="en-US" altLang="zh-CN" sz="2400" dirty="0"/>
              <a:t>3</a:t>
            </a:r>
            <a:r>
              <a:rPr lang="zh-CN" altLang="en-US" sz="2400" dirty="0"/>
              <a:t>）物料刚到，还要进行验收，需要时间，生产停产</a:t>
            </a:r>
          </a:p>
          <a:p>
            <a:pPr>
              <a:lnSpc>
                <a:spcPct val="150000"/>
              </a:lnSpc>
              <a:buNone/>
            </a:pPr>
            <a:r>
              <a:rPr lang="zh-CN" altLang="en-US" sz="2400" dirty="0"/>
              <a:t>（</a:t>
            </a:r>
            <a:r>
              <a:rPr lang="en-US" altLang="zh-CN" sz="2400" dirty="0"/>
              <a:t>4</a:t>
            </a:r>
            <a:r>
              <a:rPr lang="zh-CN" altLang="en-US" sz="2400" dirty="0"/>
              <a:t>）物料来料数量不足，经常要调整生产顺序和进度</a:t>
            </a:r>
          </a:p>
          <a:p>
            <a:pPr>
              <a:lnSpc>
                <a:spcPct val="150000"/>
              </a:lnSpc>
              <a:buNone/>
            </a:pPr>
            <a:r>
              <a:rPr lang="zh-CN" altLang="en-US" sz="2400" dirty="0"/>
              <a:t>处理好了上述四类问题，才能保证物料管理工作正常进行，保证生产不断料、不欠料，能够顺利进行。</a:t>
            </a:r>
          </a:p>
        </p:txBody>
      </p:sp>
      <p:sp>
        <p:nvSpPr>
          <p:cNvPr id="4" name="灯片编号占位符 5"/>
          <p:cNvSpPr>
            <a:spLocks noGrp="1"/>
          </p:cNvSpPr>
          <p:nvPr>
            <p:ph type="sldNum" sz="quarter" idx="4"/>
          </p:nvPr>
        </p:nvSpPr>
        <p:spPr/>
        <p:txBody>
          <a:bodyPr/>
          <a:lstStyle/>
          <a:p>
            <a:fld id="{3A99ABDF-0673-469B-A541-C1F89428C3D9}" type="slidenum">
              <a:rPr lang="en-US" altLang="zh-CN"/>
              <a:pPr/>
              <a:t>151</a:t>
            </a:fld>
            <a:endParaRPr lang="en-US"/>
          </a:p>
        </p:txBody>
      </p:sp>
    </p:spTree>
  </p:cSld>
  <p:clrMapOvr>
    <a:masterClrMapping/>
  </p:clrMapOvr>
  <p:transition>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539552" y="1556795"/>
            <a:ext cx="3168352" cy="461665"/>
          </a:xfrm>
          <a:prstGeom prst="rect">
            <a:avLst/>
          </a:prstGeom>
          <a:solidFill>
            <a:srgbClr val="FFC000"/>
          </a:solidFill>
        </p:spPr>
        <p:txBody>
          <a:bodyPr wrap="square" rtlCol="0">
            <a:spAutoFit/>
          </a:bodyPr>
          <a:lstStyle/>
          <a:p>
            <a:pPr algn="ctr"/>
            <a:r>
              <a:rPr lang="zh-CN" altLang="en-US" sz="2400" b="1" dirty="0">
                <a:latin typeface="微软雅黑" pitchFamily="34" charset="-122"/>
                <a:ea typeface="微软雅黑" pitchFamily="34" charset="-122"/>
              </a:rPr>
              <a:t>生产管理</a:t>
            </a:r>
          </a:p>
        </p:txBody>
      </p:sp>
      <p:sp>
        <p:nvSpPr>
          <p:cNvPr id="27" name="TextBox 26"/>
          <p:cNvSpPr txBox="1"/>
          <p:nvPr/>
        </p:nvSpPr>
        <p:spPr>
          <a:xfrm>
            <a:off x="5292080" y="1556795"/>
            <a:ext cx="3168352" cy="461665"/>
          </a:xfrm>
          <a:prstGeom prst="rect">
            <a:avLst/>
          </a:prstGeom>
          <a:solidFill>
            <a:srgbClr val="7030A0"/>
          </a:solidFill>
        </p:spPr>
        <p:txBody>
          <a:bodyPr wrap="square" rtlCol="0">
            <a:spAutoFit/>
          </a:bodyPr>
          <a:lstStyle/>
          <a:p>
            <a:pPr algn="ctr"/>
            <a:r>
              <a:rPr lang="zh-CN" altLang="en-US" sz="2400" b="1" dirty="0">
                <a:latin typeface="微软雅黑" pitchFamily="34" charset="-122"/>
                <a:ea typeface="微软雅黑" pitchFamily="34" charset="-122"/>
              </a:rPr>
              <a:t>品     保</a:t>
            </a:r>
          </a:p>
        </p:txBody>
      </p:sp>
      <p:sp>
        <p:nvSpPr>
          <p:cNvPr id="28" name="矩形 27"/>
          <p:cNvSpPr/>
          <p:nvPr/>
        </p:nvSpPr>
        <p:spPr>
          <a:xfrm>
            <a:off x="539552" y="2132857"/>
            <a:ext cx="3168352" cy="3831818"/>
          </a:xfrm>
          <a:prstGeom prst="rect">
            <a:avLst/>
          </a:prstGeom>
          <a:ln w="28575">
            <a:solidFill>
              <a:srgbClr val="FFC000"/>
            </a:solidFill>
          </a:ln>
        </p:spPr>
        <p:txBody>
          <a:bodyPr wrap="square">
            <a:spAutoFit/>
          </a:bodyPr>
          <a:lstStyle/>
          <a:p>
            <a:pPr>
              <a:lnSpc>
                <a:spcPct val="150000"/>
              </a:lnSpc>
              <a:buFont typeface="Wingdings" pitchFamily="2" charset="2"/>
              <a:buChar char="Ø"/>
            </a:pPr>
            <a:r>
              <a:rPr lang="zh-CN" altLang="en-US" dirty="0">
                <a:latin typeface="微软雅黑" pitchFamily="34" charset="-122"/>
                <a:ea typeface="微软雅黑" pitchFamily="34" charset="-122"/>
              </a:rPr>
              <a:t>生产计划制定不合理</a:t>
            </a:r>
          </a:p>
          <a:p>
            <a:pPr>
              <a:lnSpc>
                <a:spcPct val="150000"/>
              </a:lnSpc>
              <a:buFont typeface="Wingdings" pitchFamily="2" charset="2"/>
              <a:buChar char="Ø"/>
            </a:pPr>
            <a:r>
              <a:rPr lang="zh-CN" altLang="en-US" dirty="0">
                <a:latin typeface="微软雅黑" pitchFamily="34" charset="-122"/>
                <a:ea typeface="微软雅黑" pitchFamily="34" charset="-122"/>
                <a:sym typeface="Wingdings" pitchFamily="2" charset="2"/>
              </a:rPr>
              <a:t>经常变更生产计划</a:t>
            </a:r>
            <a:endParaRPr lang="en-US" altLang="zh-CN" dirty="0">
              <a:latin typeface="微软雅黑" pitchFamily="34" charset="-122"/>
              <a:ea typeface="微软雅黑" pitchFamily="34" charset="-122"/>
              <a:sym typeface="Wingdings" pitchFamily="2" charset="2"/>
            </a:endParaRPr>
          </a:p>
          <a:p>
            <a:pPr>
              <a:lnSpc>
                <a:spcPct val="150000"/>
              </a:lnSpc>
              <a:buFont typeface="Wingdings" pitchFamily="2" charset="2"/>
              <a:buChar char="Ø"/>
            </a:pPr>
            <a:r>
              <a:rPr lang="en-US" altLang="zh-CN" dirty="0">
                <a:latin typeface="微软雅黑" pitchFamily="34" charset="-122"/>
                <a:ea typeface="微软雅黑" pitchFamily="34" charset="-122"/>
                <a:sym typeface="Wingdings" pitchFamily="2" charset="2"/>
              </a:rPr>
              <a:t>BOM</a:t>
            </a:r>
            <a:r>
              <a:rPr lang="zh-CN" altLang="en-US" dirty="0">
                <a:latin typeface="微软雅黑" pitchFamily="34" charset="-122"/>
                <a:ea typeface="微软雅黑" pitchFamily="34" charset="-122"/>
                <a:sym typeface="Wingdings" pitchFamily="2" charset="2"/>
              </a:rPr>
              <a:t>不准</a:t>
            </a:r>
            <a:endParaRPr lang="en-US" altLang="zh-CN" dirty="0">
              <a:latin typeface="微软雅黑" pitchFamily="34" charset="-122"/>
              <a:ea typeface="微软雅黑" pitchFamily="34" charset="-122"/>
              <a:sym typeface="Wingdings" pitchFamily="2" charset="2"/>
            </a:endParaRPr>
          </a:p>
          <a:p>
            <a:pPr>
              <a:lnSpc>
                <a:spcPct val="150000"/>
              </a:lnSpc>
              <a:buFont typeface="Wingdings" pitchFamily="2" charset="2"/>
              <a:buChar char="Ø"/>
            </a:pPr>
            <a:r>
              <a:rPr lang="zh-CN" altLang="en-US" dirty="0">
                <a:latin typeface="微软雅黑" pitchFamily="34" charset="-122"/>
                <a:ea typeface="微软雅黑" pitchFamily="34" charset="-122"/>
              </a:rPr>
              <a:t>生产变更的通知时间不足</a:t>
            </a:r>
          </a:p>
          <a:p>
            <a:pPr>
              <a:lnSpc>
                <a:spcPct val="150000"/>
              </a:lnSpc>
              <a:buFont typeface="Wingdings" pitchFamily="2" charset="2"/>
              <a:buChar char="Ø"/>
            </a:pPr>
            <a:r>
              <a:rPr lang="zh-CN" altLang="en-US" dirty="0">
                <a:latin typeface="微软雅黑" pitchFamily="34" charset="-122"/>
                <a:ea typeface="微软雅黑" pitchFamily="34" charset="-122"/>
              </a:rPr>
              <a:t>前道工序未安排生产计划</a:t>
            </a:r>
          </a:p>
          <a:p>
            <a:pPr>
              <a:lnSpc>
                <a:spcPct val="150000"/>
              </a:lnSpc>
              <a:buFont typeface="Wingdings" pitchFamily="2" charset="2"/>
              <a:buChar char="Ø"/>
            </a:pPr>
            <a:r>
              <a:rPr lang="zh-CN" altLang="en-US" dirty="0">
                <a:latin typeface="微软雅黑" pitchFamily="34" charset="-122"/>
                <a:ea typeface="微软雅黑" pitchFamily="34" charset="-122"/>
              </a:rPr>
              <a:t>交货期提前或延迟</a:t>
            </a:r>
          </a:p>
          <a:p>
            <a:pPr>
              <a:lnSpc>
                <a:spcPct val="150000"/>
              </a:lnSpc>
              <a:buFont typeface="Wingdings" pitchFamily="2" charset="2"/>
              <a:buChar char="Ø"/>
            </a:pPr>
            <a:r>
              <a:rPr lang="zh-CN" altLang="en-US" dirty="0">
                <a:latin typeface="微软雅黑" pitchFamily="34" charset="-122"/>
                <a:ea typeface="微软雅黑" pitchFamily="34" charset="-122"/>
              </a:rPr>
              <a:t>包装材料提供过慢或变更</a:t>
            </a:r>
            <a:endParaRPr lang="en-US" altLang="zh-CN" dirty="0">
              <a:latin typeface="微软雅黑" pitchFamily="34" charset="-122"/>
              <a:ea typeface="微软雅黑" pitchFamily="34" charset="-122"/>
            </a:endParaRPr>
          </a:p>
          <a:p>
            <a:pPr>
              <a:lnSpc>
                <a:spcPct val="150000"/>
              </a:lnSpc>
              <a:buFont typeface="Wingdings" pitchFamily="2" charset="2"/>
              <a:buChar char="Ø"/>
            </a:pPr>
            <a:r>
              <a:rPr lang="zh-CN" altLang="en-US" dirty="0">
                <a:latin typeface="微软雅黑" pitchFamily="34" charset="-122"/>
                <a:ea typeface="微软雅黑" pitchFamily="34" charset="-122"/>
                <a:sym typeface="Wingdings" pitchFamily="2" charset="2"/>
              </a:rPr>
              <a:t>设计紧急变更</a:t>
            </a:r>
            <a:endParaRPr lang="en-US" altLang="zh-CN" dirty="0">
              <a:latin typeface="微软雅黑" pitchFamily="34" charset="-122"/>
              <a:ea typeface="微软雅黑" pitchFamily="34" charset="-122"/>
              <a:sym typeface="Wingdings" pitchFamily="2" charset="2"/>
            </a:endParaRPr>
          </a:p>
          <a:p>
            <a:pPr>
              <a:lnSpc>
                <a:spcPct val="150000"/>
              </a:lnSpc>
            </a:pPr>
            <a:endParaRPr lang="zh-CN" altLang="en-US" dirty="0">
              <a:latin typeface="微软雅黑" pitchFamily="34" charset="-122"/>
              <a:ea typeface="微软雅黑" pitchFamily="34" charset="-122"/>
              <a:sym typeface="Wingdings" pitchFamily="2" charset="2"/>
            </a:endParaRPr>
          </a:p>
        </p:txBody>
      </p:sp>
      <p:sp>
        <p:nvSpPr>
          <p:cNvPr id="32" name="矩形 31"/>
          <p:cNvSpPr/>
          <p:nvPr/>
        </p:nvSpPr>
        <p:spPr>
          <a:xfrm>
            <a:off x="5292080" y="2132857"/>
            <a:ext cx="3240360" cy="3831818"/>
          </a:xfrm>
          <a:prstGeom prst="rect">
            <a:avLst/>
          </a:prstGeom>
          <a:ln w="28575">
            <a:solidFill>
              <a:srgbClr val="7030A0"/>
            </a:solidFill>
          </a:ln>
        </p:spPr>
        <p:txBody>
          <a:bodyPr wrap="square">
            <a:spAutoFit/>
          </a:bodyPr>
          <a:lstStyle/>
          <a:p>
            <a:pPr>
              <a:lnSpc>
                <a:spcPct val="150000"/>
              </a:lnSpc>
              <a:buFont typeface="Wingdings" pitchFamily="2" charset="2"/>
              <a:buChar char="Ø"/>
            </a:pPr>
            <a:r>
              <a:rPr lang="zh-CN" altLang="en-US" dirty="0">
                <a:latin typeface="微软雅黑" pitchFamily="34" charset="-122"/>
                <a:ea typeface="微软雅黑" pitchFamily="34" charset="-122"/>
              </a:rPr>
              <a:t>未建立检验规范</a:t>
            </a:r>
          </a:p>
          <a:p>
            <a:pPr>
              <a:lnSpc>
                <a:spcPct val="150000"/>
              </a:lnSpc>
              <a:buFont typeface="Wingdings" pitchFamily="2" charset="2"/>
              <a:buChar char="Ø"/>
            </a:pPr>
            <a:r>
              <a:rPr lang="zh-CN" altLang="en-US" dirty="0">
                <a:latin typeface="微软雅黑" pitchFamily="34" charset="-122"/>
                <a:ea typeface="微软雅黑" pitchFamily="34" charset="-122"/>
                <a:sym typeface="Wingdings" pitchFamily="2" charset="2"/>
              </a:rPr>
              <a:t>进货检验疏忽</a:t>
            </a:r>
          </a:p>
          <a:p>
            <a:pPr>
              <a:lnSpc>
                <a:spcPct val="150000"/>
              </a:lnSpc>
              <a:buFont typeface="Wingdings" pitchFamily="2" charset="2"/>
              <a:buChar char="Ø"/>
            </a:pPr>
            <a:r>
              <a:rPr lang="zh-CN" altLang="en-US" dirty="0">
                <a:latin typeface="微软雅黑" pitchFamily="34" charset="-122"/>
                <a:ea typeface="微软雅黑" pitchFamily="34" charset="-122"/>
                <a:sym typeface="Wingdings" pitchFamily="2" charset="2"/>
              </a:rPr>
              <a:t>验收效率低下</a:t>
            </a:r>
            <a:endParaRPr lang="en-US" altLang="zh-CN" dirty="0">
              <a:latin typeface="微软雅黑" pitchFamily="34" charset="-122"/>
              <a:ea typeface="微软雅黑" pitchFamily="34" charset="-122"/>
              <a:sym typeface="Wingdings" pitchFamily="2" charset="2"/>
            </a:endParaRPr>
          </a:p>
          <a:p>
            <a:pPr>
              <a:lnSpc>
                <a:spcPct val="150000"/>
              </a:lnSpc>
              <a:buFont typeface="Wingdings" pitchFamily="2" charset="2"/>
              <a:buChar char="Ø"/>
            </a:pPr>
            <a:r>
              <a:rPr lang="zh-CN" altLang="en-US" dirty="0">
                <a:latin typeface="微软雅黑" pitchFamily="34" charset="-122"/>
                <a:ea typeface="微软雅黑" pitchFamily="34" charset="-122"/>
              </a:rPr>
              <a:t>品质要求不准确</a:t>
            </a:r>
          </a:p>
          <a:p>
            <a:pPr>
              <a:lnSpc>
                <a:spcPct val="150000"/>
              </a:lnSpc>
              <a:buFont typeface="Wingdings" pitchFamily="2" charset="2"/>
              <a:buChar char="Ø"/>
            </a:pPr>
            <a:r>
              <a:rPr lang="zh-CN" altLang="en-US" dirty="0">
                <a:latin typeface="微软雅黑" pitchFamily="34" charset="-122"/>
                <a:ea typeface="微软雅黑" pitchFamily="34" charset="-122"/>
              </a:rPr>
              <a:t>供应商的不良率过高</a:t>
            </a:r>
          </a:p>
          <a:p>
            <a:pPr>
              <a:lnSpc>
                <a:spcPct val="150000"/>
              </a:lnSpc>
              <a:buFont typeface="Wingdings" pitchFamily="2" charset="2"/>
              <a:buChar char="Ø"/>
            </a:pPr>
            <a:endParaRPr lang="en-US" altLang="zh-CN" dirty="0">
              <a:latin typeface="微软雅黑" pitchFamily="34" charset="-122"/>
              <a:ea typeface="微软雅黑" pitchFamily="34" charset="-122"/>
              <a:sym typeface="Wingdings" pitchFamily="2" charset="2"/>
            </a:endParaRPr>
          </a:p>
          <a:p>
            <a:pPr>
              <a:lnSpc>
                <a:spcPct val="150000"/>
              </a:lnSpc>
              <a:buFont typeface="Wingdings" pitchFamily="2" charset="2"/>
              <a:buChar char="Ø"/>
            </a:pPr>
            <a:endParaRPr lang="en-US" altLang="zh-CN" dirty="0">
              <a:latin typeface="微软雅黑" pitchFamily="34" charset="-122"/>
              <a:ea typeface="微软雅黑" pitchFamily="34" charset="-122"/>
              <a:sym typeface="Wingdings" pitchFamily="2" charset="2"/>
            </a:endParaRPr>
          </a:p>
          <a:p>
            <a:pPr>
              <a:lnSpc>
                <a:spcPct val="150000"/>
              </a:lnSpc>
              <a:buFont typeface="Wingdings" pitchFamily="2" charset="2"/>
              <a:buChar char="Ø"/>
            </a:pPr>
            <a:endParaRPr lang="en-US" altLang="zh-CN" dirty="0">
              <a:latin typeface="微软雅黑" pitchFamily="34" charset="-122"/>
              <a:ea typeface="微软雅黑" pitchFamily="34" charset="-122"/>
              <a:sym typeface="Wingdings" pitchFamily="2" charset="2"/>
            </a:endParaRPr>
          </a:p>
          <a:p>
            <a:pPr>
              <a:lnSpc>
                <a:spcPct val="150000"/>
              </a:lnSpc>
              <a:buFont typeface="Wingdings" pitchFamily="2" charset="2"/>
              <a:buChar char="Ø"/>
            </a:pPr>
            <a:endParaRPr lang="en-US" altLang="zh-CN" dirty="0">
              <a:latin typeface="微软雅黑" pitchFamily="34" charset="-122"/>
              <a:ea typeface="微软雅黑" pitchFamily="34" charset="-122"/>
              <a:sym typeface="Wingdings" pitchFamily="2" charset="2"/>
            </a:endParaRPr>
          </a:p>
        </p:txBody>
      </p:sp>
      <p:sp>
        <p:nvSpPr>
          <p:cNvPr id="35" name="Rectangle 2"/>
          <p:cNvSpPr txBox="1">
            <a:spLocks noChangeArrowheads="1"/>
          </p:cNvSpPr>
          <p:nvPr/>
        </p:nvSpPr>
        <p:spPr>
          <a:xfrm>
            <a:off x="465259" y="433356"/>
            <a:ext cx="8232531" cy="576064"/>
          </a:xfrm>
          <a:prstGeom prst="rect">
            <a:avLst/>
          </a:prstGeom>
        </p:spPr>
        <p:txBody>
          <a:bodyPr/>
          <a:lstStyle/>
          <a:p>
            <a:pPr marL="1117572" indent="-1117572" algn="ctr" fontAlgn="base">
              <a:spcBef>
                <a:spcPct val="0"/>
              </a:spcBef>
              <a:spcAft>
                <a:spcPct val="0"/>
              </a:spcAft>
              <a:defRPr/>
            </a:pPr>
            <a:r>
              <a:rPr lang="zh-CN" altLang="en-US" sz="3200" b="1" kern="0" dirty="0">
                <a:solidFill>
                  <a:srgbClr val="FF0000"/>
                </a:solidFill>
                <a:latin typeface="微软雅黑" pitchFamily="34" charset="-122"/>
                <a:ea typeface="微软雅黑" pitchFamily="34" charset="-122"/>
                <a:cs typeface="+mj-cs"/>
              </a:rPr>
              <a:t>物料问题的原因分析</a:t>
            </a:r>
          </a:p>
        </p:txBody>
      </p:sp>
      <p:sp>
        <p:nvSpPr>
          <p:cNvPr id="7" name="灯片编号占位符 5"/>
          <p:cNvSpPr>
            <a:spLocks noGrp="1"/>
          </p:cNvSpPr>
          <p:nvPr>
            <p:ph type="sldNum" sz="quarter" idx="4"/>
          </p:nvPr>
        </p:nvSpPr>
        <p:spPr/>
        <p:txBody>
          <a:bodyPr/>
          <a:lstStyle/>
          <a:p>
            <a:fld id="{3A99ABDF-0673-469B-A541-C1F89428C3D9}" type="slidenum">
              <a:rPr lang="en-US" altLang="zh-CN"/>
              <a:pPr/>
              <a:t>152</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linds(horizontal)">
                                      <p:cBhvr>
                                        <p:cTn id="15" dur="500"/>
                                        <p:tgtEl>
                                          <p:spTgt spid="2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linds(horizontal)">
                                      <p:cBhvr>
                                        <p:cTn id="1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P spid="28" grpId="0" animBg="1"/>
      <p:bldP spid="32"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3779912" y="6376245"/>
            <a:ext cx="2133600" cy="365125"/>
          </a:xfrm>
        </p:spPr>
        <p:txBody>
          <a:bodyPr/>
          <a:lstStyle/>
          <a:p>
            <a:fld id="{8BA16DCC-C50E-4AD5-94C9-747C0058B3E1}" type="slidenum">
              <a:rPr lang="zh-CN" altLang="en-US" smtClean="0"/>
              <a:pPr/>
              <a:t>153</a:t>
            </a:fld>
            <a:endParaRPr lang="zh-CN" altLang="en-US" dirty="0"/>
          </a:p>
        </p:txBody>
      </p:sp>
      <p:sp>
        <p:nvSpPr>
          <p:cNvPr id="5" name="TextBox 4"/>
          <p:cNvSpPr txBox="1"/>
          <p:nvPr/>
        </p:nvSpPr>
        <p:spPr>
          <a:xfrm>
            <a:off x="5220072" y="1556795"/>
            <a:ext cx="3168352" cy="461665"/>
          </a:xfrm>
          <a:prstGeom prst="rect">
            <a:avLst/>
          </a:prstGeom>
          <a:solidFill>
            <a:srgbClr val="0070C0"/>
          </a:solidFill>
        </p:spPr>
        <p:txBody>
          <a:bodyPr wrap="square" rtlCol="0">
            <a:spAutoFit/>
          </a:bodyPr>
          <a:lstStyle/>
          <a:p>
            <a:pPr algn="ctr"/>
            <a:r>
              <a:rPr lang="zh-CN" altLang="en-US" sz="2400" b="1" dirty="0">
                <a:latin typeface="微软雅黑" pitchFamily="34" charset="-122"/>
                <a:ea typeface="微软雅黑" pitchFamily="34" charset="-122"/>
              </a:rPr>
              <a:t>仓     储</a:t>
            </a:r>
          </a:p>
        </p:txBody>
      </p:sp>
      <p:sp>
        <p:nvSpPr>
          <p:cNvPr id="6" name="矩形 5"/>
          <p:cNvSpPr/>
          <p:nvPr/>
        </p:nvSpPr>
        <p:spPr>
          <a:xfrm>
            <a:off x="611560" y="2132858"/>
            <a:ext cx="3168352" cy="3831818"/>
          </a:xfrm>
          <a:prstGeom prst="rect">
            <a:avLst/>
          </a:prstGeom>
          <a:ln w="28575">
            <a:solidFill>
              <a:srgbClr val="00B050"/>
            </a:solidFill>
          </a:ln>
        </p:spPr>
        <p:txBody>
          <a:bodyPr wrap="square">
            <a:spAutoFit/>
          </a:bodyPr>
          <a:lstStyle/>
          <a:p>
            <a:pPr>
              <a:lnSpc>
                <a:spcPct val="150000"/>
              </a:lnSpc>
              <a:buFont typeface="Wingdings" pitchFamily="2" charset="2"/>
              <a:buChar char="Ø"/>
            </a:pPr>
            <a:r>
              <a:rPr lang="zh-CN" altLang="en-US" dirty="0">
                <a:latin typeface="微软雅黑" pitchFamily="34" charset="-122"/>
                <a:ea typeface="微软雅黑" pitchFamily="34" charset="-122"/>
              </a:rPr>
              <a:t>采购遗漏</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数量不符</a:t>
            </a:r>
          </a:p>
          <a:p>
            <a:pPr>
              <a:lnSpc>
                <a:spcPct val="150000"/>
              </a:lnSpc>
              <a:buFont typeface="Wingdings" pitchFamily="2" charset="2"/>
              <a:buChar char="Ø"/>
            </a:pPr>
            <a:r>
              <a:rPr lang="zh-CN" altLang="en-US" dirty="0">
                <a:latin typeface="微软雅黑" pitchFamily="34" charset="-122"/>
                <a:ea typeface="微软雅黑" pitchFamily="34" charset="-122"/>
                <a:sym typeface="Wingdings" pitchFamily="2" charset="2"/>
              </a:rPr>
              <a:t>采购渠道不足</a:t>
            </a:r>
          </a:p>
          <a:p>
            <a:pPr>
              <a:lnSpc>
                <a:spcPct val="150000"/>
              </a:lnSpc>
              <a:buFont typeface="Wingdings" pitchFamily="2" charset="2"/>
              <a:buChar char="Ø"/>
            </a:pPr>
            <a:r>
              <a:rPr lang="zh-CN" altLang="en-US" dirty="0">
                <a:latin typeface="微软雅黑" pitchFamily="34" charset="-122"/>
                <a:ea typeface="微软雅黑" pitchFamily="34" charset="-122"/>
                <a:sym typeface="Wingdings" pitchFamily="2" charset="2"/>
              </a:rPr>
              <a:t>价格太低造成供应商服务差</a:t>
            </a:r>
          </a:p>
          <a:p>
            <a:pPr>
              <a:lnSpc>
                <a:spcPct val="150000"/>
              </a:lnSpc>
              <a:buFont typeface="Wingdings" pitchFamily="2" charset="2"/>
              <a:buChar char="Ø"/>
            </a:pPr>
            <a:r>
              <a:rPr lang="zh-CN" altLang="en-US" dirty="0">
                <a:latin typeface="微软雅黑" pitchFamily="34" charset="-122"/>
                <a:ea typeface="微软雅黑" pitchFamily="34" charset="-122"/>
                <a:sym typeface="Wingdings" pitchFamily="2" charset="2"/>
              </a:rPr>
              <a:t>供应商延误交期</a:t>
            </a:r>
            <a:endParaRPr lang="en-US" altLang="zh-CN" dirty="0">
              <a:latin typeface="微软雅黑" pitchFamily="34" charset="-122"/>
              <a:ea typeface="微软雅黑" pitchFamily="34" charset="-122"/>
              <a:sym typeface="Wingdings" pitchFamily="2" charset="2"/>
            </a:endParaRPr>
          </a:p>
          <a:p>
            <a:pPr>
              <a:lnSpc>
                <a:spcPct val="150000"/>
              </a:lnSpc>
              <a:buFont typeface="Wingdings" pitchFamily="2" charset="2"/>
              <a:buChar char="Ø"/>
            </a:pPr>
            <a:r>
              <a:rPr lang="zh-CN" altLang="en-US" dirty="0">
                <a:latin typeface="微软雅黑" pitchFamily="34" charset="-122"/>
                <a:ea typeface="微软雅黑" pitchFamily="34" charset="-122"/>
              </a:rPr>
              <a:t>物料计划不合理</a:t>
            </a:r>
          </a:p>
          <a:p>
            <a:pPr>
              <a:lnSpc>
                <a:spcPct val="150000"/>
              </a:lnSpc>
              <a:buFont typeface="Wingdings" pitchFamily="2" charset="2"/>
              <a:buChar char="Ø"/>
            </a:pPr>
            <a:r>
              <a:rPr lang="zh-CN" altLang="en-US" dirty="0">
                <a:latin typeface="微软雅黑" pitchFamily="34" charset="-122"/>
                <a:ea typeface="微软雅黑" pitchFamily="34" charset="-122"/>
                <a:sym typeface="Wingdings" pitchFamily="2" charset="2"/>
              </a:rPr>
              <a:t>未设定合理的安全库存</a:t>
            </a:r>
            <a:endParaRPr lang="en-US" altLang="zh-CN" dirty="0">
              <a:latin typeface="微软雅黑" pitchFamily="34" charset="-122"/>
              <a:ea typeface="微软雅黑" pitchFamily="34" charset="-122"/>
              <a:sym typeface="Wingdings" pitchFamily="2" charset="2"/>
            </a:endParaRPr>
          </a:p>
          <a:p>
            <a:pPr>
              <a:lnSpc>
                <a:spcPct val="150000"/>
              </a:lnSpc>
              <a:buFont typeface="Wingdings" pitchFamily="2" charset="2"/>
              <a:buChar char="Ø"/>
            </a:pPr>
            <a:r>
              <a:rPr lang="zh-CN" altLang="en-US" dirty="0">
                <a:latin typeface="微软雅黑" pitchFamily="34" charset="-122"/>
                <a:ea typeface="微软雅黑" pitchFamily="34" charset="-122"/>
                <a:sym typeface="Wingdings" pitchFamily="2" charset="2"/>
              </a:rPr>
              <a:t>物料跟踪没有控制</a:t>
            </a:r>
            <a:endParaRPr lang="en-US" altLang="zh-CN" dirty="0">
              <a:latin typeface="微软雅黑" pitchFamily="34" charset="-122"/>
              <a:ea typeface="微软雅黑" pitchFamily="34" charset="-122"/>
              <a:sym typeface="Wingdings" pitchFamily="2" charset="2"/>
            </a:endParaRPr>
          </a:p>
          <a:p>
            <a:pPr>
              <a:lnSpc>
                <a:spcPct val="150000"/>
              </a:lnSpc>
              <a:buFont typeface="Wingdings" pitchFamily="2" charset="2"/>
              <a:buChar char="Ø"/>
            </a:pPr>
            <a:r>
              <a:rPr lang="zh-CN" altLang="en-US" dirty="0">
                <a:latin typeface="微软雅黑" pitchFamily="34" charset="-122"/>
                <a:ea typeface="微软雅黑" pitchFamily="34" charset="-122"/>
              </a:rPr>
              <a:t>用料标准未计算损耗</a:t>
            </a:r>
            <a:endParaRPr lang="en-US" altLang="zh-CN" dirty="0">
              <a:latin typeface="微软雅黑" pitchFamily="34" charset="-122"/>
              <a:ea typeface="微软雅黑" pitchFamily="34" charset="-122"/>
            </a:endParaRPr>
          </a:p>
          <a:p>
            <a:pPr>
              <a:lnSpc>
                <a:spcPct val="150000"/>
              </a:lnSpc>
              <a:buFont typeface="Wingdings" pitchFamily="2" charset="2"/>
              <a:buChar char="Ø"/>
            </a:pPr>
            <a:r>
              <a:rPr lang="zh-CN" altLang="en-US" dirty="0">
                <a:latin typeface="微软雅黑" pitchFamily="34" charset="-122"/>
                <a:ea typeface="微软雅黑" pitchFamily="34" charset="-122"/>
              </a:rPr>
              <a:t>采购周期不足</a:t>
            </a:r>
          </a:p>
        </p:txBody>
      </p:sp>
      <p:sp>
        <p:nvSpPr>
          <p:cNvPr id="8" name="矩形 7"/>
          <p:cNvSpPr/>
          <p:nvPr/>
        </p:nvSpPr>
        <p:spPr>
          <a:xfrm>
            <a:off x="5220072" y="2132856"/>
            <a:ext cx="3168352" cy="3859518"/>
          </a:xfrm>
          <a:prstGeom prst="rect">
            <a:avLst/>
          </a:prstGeom>
          <a:ln w="28575">
            <a:solidFill>
              <a:srgbClr val="0070C0"/>
            </a:solidFill>
          </a:ln>
        </p:spPr>
        <p:txBody>
          <a:bodyPr wrap="square">
            <a:spAutoFit/>
          </a:bodyPr>
          <a:lstStyle/>
          <a:p>
            <a:pPr>
              <a:lnSpc>
                <a:spcPct val="150000"/>
              </a:lnSpc>
              <a:buFont typeface="Wingdings" pitchFamily="2" charset="2"/>
              <a:buChar char="Ø"/>
            </a:pPr>
            <a:r>
              <a:rPr lang="zh-CN" altLang="en-US" dirty="0">
                <a:latin typeface="微软雅黑" pitchFamily="34" charset="-122"/>
                <a:ea typeface="微软雅黑" pitchFamily="34" charset="-122"/>
              </a:rPr>
              <a:t>帐物不一致</a:t>
            </a:r>
          </a:p>
          <a:p>
            <a:pPr>
              <a:lnSpc>
                <a:spcPct val="150000"/>
              </a:lnSpc>
              <a:buFont typeface="Wingdings" pitchFamily="2" charset="2"/>
              <a:buChar char="Ø"/>
            </a:pPr>
            <a:r>
              <a:rPr lang="zh-CN" altLang="en-US" dirty="0">
                <a:latin typeface="微软雅黑" pitchFamily="34" charset="-122"/>
                <a:ea typeface="微软雅黑" pitchFamily="34" charset="-122"/>
                <a:sym typeface="Wingdings" pitchFamily="2" charset="2"/>
              </a:rPr>
              <a:t>盘点不准确</a:t>
            </a:r>
          </a:p>
          <a:p>
            <a:pPr>
              <a:lnSpc>
                <a:spcPct val="150000"/>
              </a:lnSpc>
              <a:buFont typeface="Wingdings" pitchFamily="2" charset="2"/>
              <a:buChar char="Ø"/>
            </a:pPr>
            <a:r>
              <a:rPr lang="zh-CN" altLang="en-US" dirty="0">
                <a:latin typeface="微软雅黑" pitchFamily="34" charset="-122"/>
                <a:ea typeface="微软雅黑" pitchFamily="34" charset="-122"/>
                <a:sym typeface="Wingdings" pitchFamily="2" charset="2"/>
              </a:rPr>
              <a:t>财务工作效率低 </a:t>
            </a:r>
            <a:endParaRPr lang="en-US" altLang="zh-CN" dirty="0">
              <a:latin typeface="微软雅黑" pitchFamily="34" charset="-122"/>
              <a:ea typeface="微软雅黑" pitchFamily="34" charset="-122"/>
              <a:sym typeface="Wingdings" pitchFamily="2" charset="2"/>
            </a:endParaRPr>
          </a:p>
          <a:p>
            <a:pPr>
              <a:lnSpc>
                <a:spcPct val="140000"/>
              </a:lnSpc>
              <a:buFont typeface="Wingdings" pitchFamily="2" charset="2"/>
              <a:buChar char="Ø"/>
            </a:pPr>
            <a:r>
              <a:rPr lang="zh-CN" altLang="en-US" dirty="0">
                <a:latin typeface="微软雅黑" pitchFamily="34" charset="-122"/>
                <a:ea typeface="微软雅黑" pitchFamily="34" charset="-122"/>
              </a:rPr>
              <a:t>用料管理不严格</a:t>
            </a:r>
          </a:p>
          <a:p>
            <a:pPr>
              <a:lnSpc>
                <a:spcPct val="140000"/>
              </a:lnSpc>
              <a:buFont typeface="Wingdings" pitchFamily="2" charset="2"/>
              <a:buChar char="Ø"/>
            </a:pPr>
            <a:endParaRPr lang="en-US" altLang="zh-CN" dirty="0">
              <a:latin typeface="微软雅黑" pitchFamily="34" charset="-122"/>
              <a:ea typeface="微软雅黑" pitchFamily="34" charset="-122"/>
              <a:sym typeface="Wingdings" pitchFamily="2" charset="2"/>
            </a:endParaRPr>
          </a:p>
          <a:p>
            <a:pPr>
              <a:lnSpc>
                <a:spcPct val="140000"/>
              </a:lnSpc>
              <a:buFont typeface="Wingdings" pitchFamily="2" charset="2"/>
              <a:buChar char="Ø"/>
            </a:pPr>
            <a:endParaRPr lang="en-US" altLang="zh-CN" dirty="0">
              <a:latin typeface="微软雅黑" pitchFamily="34" charset="-122"/>
              <a:ea typeface="微软雅黑" pitchFamily="34" charset="-122"/>
              <a:sym typeface="Wingdings" pitchFamily="2" charset="2"/>
            </a:endParaRPr>
          </a:p>
          <a:p>
            <a:pPr>
              <a:lnSpc>
                <a:spcPct val="140000"/>
              </a:lnSpc>
              <a:buFont typeface="Wingdings" pitchFamily="2" charset="2"/>
              <a:buChar char="Ø"/>
            </a:pPr>
            <a:endParaRPr lang="en-US" altLang="zh-CN" dirty="0">
              <a:latin typeface="微软雅黑" pitchFamily="34" charset="-122"/>
              <a:ea typeface="微软雅黑" pitchFamily="34" charset="-122"/>
              <a:sym typeface="Wingdings" pitchFamily="2" charset="2"/>
            </a:endParaRPr>
          </a:p>
          <a:p>
            <a:pPr>
              <a:lnSpc>
                <a:spcPct val="140000"/>
              </a:lnSpc>
              <a:buFont typeface="Wingdings" pitchFamily="2" charset="2"/>
              <a:buChar char="Ø"/>
            </a:pPr>
            <a:endParaRPr lang="en-US" altLang="zh-CN" dirty="0">
              <a:latin typeface="微软雅黑" pitchFamily="34" charset="-122"/>
              <a:ea typeface="微软雅黑" pitchFamily="34" charset="-122"/>
              <a:sym typeface="Wingdings" pitchFamily="2" charset="2"/>
            </a:endParaRPr>
          </a:p>
          <a:p>
            <a:pPr>
              <a:lnSpc>
                <a:spcPct val="140000"/>
              </a:lnSpc>
              <a:buFont typeface="Wingdings" pitchFamily="2" charset="2"/>
              <a:buChar char="Ø"/>
            </a:pPr>
            <a:endParaRPr lang="en-US" altLang="zh-CN" dirty="0">
              <a:latin typeface="微软雅黑" pitchFamily="34" charset="-122"/>
              <a:ea typeface="微软雅黑" pitchFamily="34" charset="-122"/>
              <a:sym typeface="Wingdings" pitchFamily="2" charset="2"/>
            </a:endParaRPr>
          </a:p>
          <a:p>
            <a:pPr>
              <a:lnSpc>
                <a:spcPct val="140000"/>
              </a:lnSpc>
              <a:buFont typeface="Wingdings" pitchFamily="2" charset="2"/>
              <a:buChar char="Ø"/>
            </a:pPr>
            <a:endParaRPr lang="en-US" altLang="zh-CN" sz="900" dirty="0">
              <a:latin typeface="微软雅黑" pitchFamily="34" charset="-122"/>
              <a:ea typeface="微软雅黑" pitchFamily="34" charset="-122"/>
              <a:sym typeface="Wingdings" pitchFamily="2" charset="2"/>
            </a:endParaRPr>
          </a:p>
        </p:txBody>
      </p:sp>
      <p:sp>
        <p:nvSpPr>
          <p:cNvPr id="9" name="TextBox 8"/>
          <p:cNvSpPr txBox="1"/>
          <p:nvPr/>
        </p:nvSpPr>
        <p:spPr>
          <a:xfrm>
            <a:off x="611560" y="1556795"/>
            <a:ext cx="3168352" cy="461665"/>
          </a:xfrm>
          <a:prstGeom prst="rect">
            <a:avLst/>
          </a:prstGeom>
          <a:solidFill>
            <a:srgbClr val="00B050"/>
          </a:solidFill>
        </p:spPr>
        <p:txBody>
          <a:bodyPr wrap="square" rtlCol="0">
            <a:spAutoFit/>
          </a:bodyPr>
          <a:lstStyle/>
          <a:p>
            <a:pPr algn="ctr"/>
            <a:r>
              <a:rPr lang="zh-CN" altLang="en-US" sz="2400" b="1" dirty="0">
                <a:latin typeface="微软雅黑" pitchFamily="34" charset="-122"/>
                <a:ea typeface="微软雅黑" pitchFamily="34" charset="-122"/>
              </a:rPr>
              <a:t>采     购</a:t>
            </a:r>
          </a:p>
        </p:txBody>
      </p:sp>
      <p:sp>
        <p:nvSpPr>
          <p:cNvPr id="10" name="Rectangle 2"/>
          <p:cNvSpPr txBox="1">
            <a:spLocks noChangeArrowheads="1"/>
          </p:cNvSpPr>
          <p:nvPr/>
        </p:nvSpPr>
        <p:spPr>
          <a:xfrm>
            <a:off x="467544" y="332656"/>
            <a:ext cx="8232531" cy="576064"/>
          </a:xfrm>
          <a:prstGeom prst="rect">
            <a:avLst/>
          </a:prstGeom>
        </p:spPr>
        <p:txBody>
          <a:bodyPr/>
          <a:lstStyle/>
          <a:p>
            <a:pPr marL="1117572" indent="-1117572" algn="ctr" fontAlgn="base">
              <a:spcBef>
                <a:spcPct val="0"/>
              </a:spcBef>
              <a:spcAft>
                <a:spcPct val="0"/>
              </a:spcAft>
              <a:defRPr/>
            </a:pPr>
            <a:r>
              <a:rPr lang="zh-CN" altLang="en-US" sz="3200" b="1" kern="0" dirty="0">
                <a:solidFill>
                  <a:srgbClr val="FF0000"/>
                </a:solidFill>
                <a:latin typeface="微软雅黑" pitchFamily="34" charset="-122"/>
                <a:ea typeface="微软雅黑" pitchFamily="34" charset="-122"/>
                <a:cs typeface="+mj-cs"/>
              </a:rPr>
              <a:t>物料问题的原因分析</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65259" y="419476"/>
            <a:ext cx="8232531" cy="576064"/>
          </a:xfrm>
        </p:spPr>
        <p:txBody>
          <a:bodyPr/>
          <a:lstStyle/>
          <a:p>
            <a:pPr marL="1117572" indent="-1117572" algn="ctr"/>
            <a:r>
              <a:rPr lang="zh-CN" altLang="en-US" sz="3200" b="1" dirty="0" smtClean="0">
                <a:solidFill>
                  <a:srgbClr val="FF0000"/>
                </a:solidFill>
              </a:rPr>
              <a:t>物料问题</a:t>
            </a:r>
            <a:r>
              <a:rPr lang="zh-CN" altLang="en-US" sz="3200" dirty="0" smtClean="0">
                <a:solidFill>
                  <a:srgbClr val="FF0000"/>
                </a:solidFill>
              </a:rPr>
              <a:t>的预防措施</a:t>
            </a:r>
            <a:endParaRPr lang="zh-CN" altLang="en-US" sz="3200" dirty="0">
              <a:solidFill>
                <a:srgbClr val="FF0000"/>
              </a:solidFill>
            </a:endParaRPr>
          </a:p>
        </p:txBody>
      </p:sp>
      <p:sp>
        <p:nvSpPr>
          <p:cNvPr id="259075" name="Rectangle 3"/>
          <p:cNvSpPr>
            <a:spLocks noGrp="1" noChangeArrowheads="1"/>
          </p:cNvSpPr>
          <p:nvPr>
            <p:ph idx="1"/>
          </p:nvPr>
        </p:nvSpPr>
        <p:spPr>
          <a:xfrm>
            <a:off x="251520" y="1916834"/>
            <a:ext cx="8568952" cy="4104457"/>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50000"/>
              </a:lnSpc>
              <a:buNone/>
            </a:pPr>
            <a:r>
              <a:rPr lang="zh-CN" altLang="en-US" sz="2000" dirty="0"/>
              <a:t>（</a:t>
            </a:r>
            <a:r>
              <a:rPr lang="en-US" altLang="zh-CN" sz="2000" dirty="0"/>
              <a:t>1</a:t>
            </a:r>
            <a:r>
              <a:rPr lang="zh-CN" altLang="en-US" sz="2000" dirty="0"/>
              <a:t>）尽可能的制定稳定的生产计划，不至于产生紧急物料需求；出现生产计划变动时及时调整生产顺序，保证物料的合理采购周期；少插单</a:t>
            </a:r>
            <a:endParaRPr lang="en-US" altLang="zh-CN" sz="2000" dirty="0"/>
          </a:p>
          <a:p>
            <a:pPr>
              <a:lnSpc>
                <a:spcPct val="150000"/>
              </a:lnSpc>
              <a:buNone/>
            </a:pPr>
            <a:r>
              <a:rPr lang="zh-CN" altLang="en-US" sz="2000" dirty="0"/>
              <a:t>（</a:t>
            </a:r>
            <a:r>
              <a:rPr lang="en-US" altLang="zh-CN" sz="2000" dirty="0"/>
              <a:t>2</a:t>
            </a:r>
            <a:r>
              <a:rPr lang="zh-CN" altLang="en-US" sz="2000" dirty="0"/>
              <a:t>）设置合理安全库存：库存物料应配合生产计划，既不导致停工停产，又不至于造成过多积压；</a:t>
            </a:r>
          </a:p>
          <a:p>
            <a:pPr>
              <a:lnSpc>
                <a:spcPct val="150000"/>
              </a:lnSpc>
              <a:buNone/>
            </a:pPr>
            <a:r>
              <a:rPr lang="zh-CN" altLang="en-US" sz="2000" dirty="0"/>
              <a:t>（</a:t>
            </a:r>
            <a:r>
              <a:rPr lang="en-US" altLang="zh-CN" sz="2000" dirty="0"/>
              <a:t>3</a:t>
            </a:r>
            <a:r>
              <a:rPr lang="zh-CN" altLang="en-US" sz="2000" dirty="0"/>
              <a:t>）完善生产作业计划，保障生产和采购整体顺序一致或更少的调整变动</a:t>
            </a:r>
          </a:p>
          <a:p>
            <a:pPr>
              <a:lnSpc>
                <a:spcPct val="150000"/>
              </a:lnSpc>
              <a:buNone/>
            </a:pPr>
            <a:r>
              <a:rPr lang="zh-CN" altLang="en-US" sz="2000" dirty="0"/>
              <a:t>（</a:t>
            </a:r>
            <a:r>
              <a:rPr lang="en-US" altLang="zh-CN" sz="2000" dirty="0"/>
              <a:t>4</a:t>
            </a:r>
            <a:r>
              <a:rPr lang="zh-CN" altLang="en-US" sz="2000" dirty="0"/>
              <a:t>）与生产物料相关的需要重新设计、设计变更等要做好生产前的准备工作，确保相关物料不受影响，从而保障生产能够顺利进行</a:t>
            </a:r>
            <a:endParaRPr lang="en-US" altLang="zh-CN" sz="2000" dirty="0"/>
          </a:p>
          <a:p>
            <a:pPr>
              <a:lnSpc>
                <a:spcPct val="150000"/>
              </a:lnSpc>
              <a:buNone/>
            </a:pPr>
            <a:r>
              <a:rPr lang="zh-CN" altLang="en-US" sz="2000" dirty="0"/>
              <a:t>（</a:t>
            </a:r>
            <a:r>
              <a:rPr lang="en-US" altLang="zh-CN" sz="2000" dirty="0"/>
              <a:t>5</a:t>
            </a:r>
            <a:r>
              <a:rPr lang="zh-CN" altLang="en-US" sz="2000" dirty="0"/>
              <a:t>）根据物料情况安排生产，尽早察觉物料变化，采取适当行动</a:t>
            </a:r>
          </a:p>
        </p:txBody>
      </p:sp>
      <p:sp>
        <p:nvSpPr>
          <p:cNvPr id="5" name="灯片编号占位符 5"/>
          <p:cNvSpPr>
            <a:spLocks noGrp="1"/>
          </p:cNvSpPr>
          <p:nvPr>
            <p:ph type="sldNum" sz="quarter" idx="4"/>
          </p:nvPr>
        </p:nvSpPr>
        <p:spPr/>
        <p:txBody>
          <a:bodyPr/>
          <a:lstStyle/>
          <a:p>
            <a:fld id="{3A99ABDF-0673-469B-A541-C1F89428C3D9}" type="slidenum">
              <a:rPr lang="en-US" altLang="zh-CN"/>
              <a:pPr/>
              <a:t>154</a:t>
            </a:fld>
            <a:endParaRPr lang="en-US"/>
          </a:p>
        </p:txBody>
      </p:sp>
      <p:sp>
        <p:nvSpPr>
          <p:cNvPr id="4" name="TextBox 3"/>
          <p:cNvSpPr txBox="1"/>
          <p:nvPr/>
        </p:nvSpPr>
        <p:spPr>
          <a:xfrm>
            <a:off x="251520" y="1340771"/>
            <a:ext cx="3168352" cy="461665"/>
          </a:xfrm>
          <a:prstGeom prst="rect">
            <a:avLst/>
          </a:prstGeom>
          <a:solidFill>
            <a:srgbClr val="FFC000"/>
          </a:solidFill>
        </p:spPr>
        <p:txBody>
          <a:bodyPr wrap="square" rtlCol="0">
            <a:spAutoFit/>
          </a:bodyPr>
          <a:lstStyle/>
          <a:p>
            <a:r>
              <a:rPr lang="zh-CN" altLang="en-US" sz="2400" b="1" dirty="0">
                <a:latin typeface="微软雅黑" pitchFamily="34" charset="-122"/>
                <a:ea typeface="微软雅黑" pitchFamily="34" charset="-122"/>
              </a:rPr>
              <a:t>从生产管理的角度</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9075">
                                            <p:txEl>
                                              <p:pRg st="0" end="0"/>
                                            </p:txEl>
                                          </p:spTgt>
                                        </p:tgtEl>
                                        <p:attrNameLst>
                                          <p:attrName>style.visibility</p:attrName>
                                        </p:attrNameLst>
                                      </p:cBhvr>
                                      <p:to>
                                        <p:strVal val="visible"/>
                                      </p:to>
                                    </p:set>
                                    <p:animEffect transition="in" filter="blinds(horizontal)">
                                      <p:cBhvr>
                                        <p:cTn id="7" dur="500"/>
                                        <p:tgtEl>
                                          <p:spTgt spid="259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9075">
                                            <p:txEl>
                                              <p:pRg st="1" end="1"/>
                                            </p:txEl>
                                          </p:spTgt>
                                        </p:tgtEl>
                                        <p:attrNameLst>
                                          <p:attrName>style.visibility</p:attrName>
                                        </p:attrNameLst>
                                      </p:cBhvr>
                                      <p:to>
                                        <p:strVal val="visible"/>
                                      </p:to>
                                    </p:set>
                                    <p:animEffect transition="in" filter="blinds(horizontal)">
                                      <p:cBhvr>
                                        <p:cTn id="12" dur="500"/>
                                        <p:tgtEl>
                                          <p:spTgt spid="259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9075">
                                            <p:txEl>
                                              <p:pRg st="2" end="2"/>
                                            </p:txEl>
                                          </p:spTgt>
                                        </p:tgtEl>
                                        <p:attrNameLst>
                                          <p:attrName>style.visibility</p:attrName>
                                        </p:attrNameLst>
                                      </p:cBhvr>
                                      <p:to>
                                        <p:strVal val="visible"/>
                                      </p:to>
                                    </p:set>
                                    <p:animEffect transition="in" filter="blinds(horizontal)">
                                      <p:cBhvr>
                                        <p:cTn id="17" dur="500"/>
                                        <p:tgtEl>
                                          <p:spTgt spid="259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59075">
                                            <p:txEl>
                                              <p:pRg st="3" end="3"/>
                                            </p:txEl>
                                          </p:spTgt>
                                        </p:tgtEl>
                                        <p:attrNameLst>
                                          <p:attrName>style.visibility</p:attrName>
                                        </p:attrNameLst>
                                      </p:cBhvr>
                                      <p:to>
                                        <p:strVal val="visible"/>
                                      </p:to>
                                    </p:set>
                                    <p:animEffect transition="in" filter="blinds(horizontal)">
                                      <p:cBhvr>
                                        <p:cTn id="22" dur="500"/>
                                        <p:tgtEl>
                                          <p:spTgt spid="2590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59075">
                                            <p:txEl>
                                              <p:pRg st="4" end="4"/>
                                            </p:txEl>
                                          </p:spTgt>
                                        </p:tgtEl>
                                        <p:attrNameLst>
                                          <p:attrName>style.visibility</p:attrName>
                                        </p:attrNameLst>
                                      </p:cBhvr>
                                      <p:to>
                                        <p:strVal val="visible"/>
                                      </p:to>
                                    </p:set>
                                    <p:animEffect transition="in" filter="blinds(horizontal)">
                                      <p:cBhvr>
                                        <p:cTn id="27" dur="500"/>
                                        <p:tgtEl>
                                          <p:spTgt spid="259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pPr algn="ctr"/>
            <a:r>
              <a:rPr lang="zh-CN" altLang="en-US" sz="3200" dirty="0" smtClean="0">
                <a:solidFill>
                  <a:srgbClr val="FF0000"/>
                </a:solidFill>
              </a:rPr>
              <a:t>物料问题的预防措施</a:t>
            </a:r>
            <a:endParaRPr lang="zh-CN" altLang="en-US" sz="3200" dirty="0">
              <a:solidFill>
                <a:srgbClr val="FF0000"/>
              </a:solidFill>
            </a:endParaRPr>
          </a:p>
        </p:txBody>
      </p:sp>
      <p:sp>
        <p:nvSpPr>
          <p:cNvPr id="2" name="内容占位符 1"/>
          <p:cNvSpPr>
            <a:spLocks noGrp="1"/>
          </p:cNvSpPr>
          <p:nvPr>
            <p:ph idx="1"/>
          </p:nvPr>
        </p:nvSpPr>
        <p:spPr>
          <a:xfrm>
            <a:off x="251520" y="1772816"/>
            <a:ext cx="8640960" cy="2520280"/>
          </a:xfrm>
        </p:spPr>
        <p:txBody>
          <a:bodyPr/>
          <a:lstStyle/>
          <a:p>
            <a:pPr>
              <a:lnSpc>
                <a:spcPct val="150000"/>
              </a:lnSpc>
              <a:buNone/>
            </a:pPr>
            <a:r>
              <a:rPr lang="zh-CN" altLang="en-US" sz="2000" dirty="0"/>
              <a:t>（</a:t>
            </a:r>
            <a:r>
              <a:rPr lang="en-US" altLang="zh-CN" sz="2000" dirty="0"/>
              <a:t>1</a:t>
            </a:r>
            <a:r>
              <a:rPr lang="zh-CN" altLang="en-US" sz="2000" dirty="0"/>
              <a:t>）与供应商建立质量控制体系和标准，要求供应商达到相关要求并提供相关文件（如</a:t>
            </a:r>
            <a:r>
              <a:rPr lang="en-US" altLang="zh-CN" sz="2000" dirty="0"/>
              <a:t>PPAP</a:t>
            </a:r>
            <a:r>
              <a:rPr lang="zh-CN" altLang="en-US" sz="2000" dirty="0"/>
              <a:t>等）</a:t>
            </a:r>
            <a:endParaRPr lang="en-US" altLang="zh-CN" sz="2000" dirty="0"/>
          </a:p>
          <a:p>
            <a:pPr>
              <a:lnSpc>
                <a:spcPct val="150000"/>
              </a:lnSpc>
              <a:buNone/>
            </a:pPr>
            <a:r>
              <a:rPr lang="zh-CN" altLang="en-US" sz="2000" dirty="0"/>
              <a:t>（</a:t>
            </a:r>
            <a:r>
              <a:rPr lang="en-US" altLang="zh-CN" sz="2000" dirty="0"/>
              <a:t>2</a:t>
            </a:r>
            <a:r>
              <a:rPr lang="zh-CN" altLang="en-US" sz="2000" dirty="0"/>
              <a:t>）完善物料验收等相关流程和标准，保证物料能够第一时间到生产现场，不影响正常的生产作业</a:t>
            </a:r>
            <a:endParaRPr lang="en-US" altLang="zh-CN" sz="2000" dirty="0"/>
          </a:p>
          <a:p>
            <a:pPr>
              <a:lnSpc>
                <a:spcPct val="150000"/>
              </a:lnSpc>
              <a:buNone/>
            </a:pPr>
            <a:r>
              <a:rPr lang="zh-CN" altLang="en-US" sz="2000" dirty="0"/>
              <a:t>（</a:t>
            </a:r>
            <a:r>
              <a:rPr lang="en-US" altLang="zh-CN" sz="2000" dirty="0"/>
              <a:t>3</a:t>
            </a:r>
            <a:r>
              <a:rPr lang="zh-CN" altLang="en-US" sz="2000" dirty="0"/>
              <a:t>）建立和完善供应商考核机制，尤其是品质异常处理流程和标准等</a:t>
            </a: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155</a:t>
            </a:fld>
            <a:endParaRPr lang="zh-CN" altLang="en-US" dirty="0"/>
          </a:p>
        </p:txBody>
      </p:sp>
      <p:sp>
        <p:nvSpPr>
          <p:cNvPr id="6" name="TextBox 5"/>
          <p:cNvSpPr txBox="1"/>
          <p:nvPr/>
        </p:nvSpPr>
        <p:spPr>
          <a:xfrm>
            <a:off x="251520" y="1311154"/>
            <a:ext cx="3168352" cy="461665"/>
          </a:xfrm>
          <a:prstGeom prst="rect">
            <a:avLst/>
          </a:prstGeom>
          <a:solidFill>
            <a:srgbClr val="7030A0"/>
          </a:solidFill>
        </p:spPr>
        <p:txBody>
          <a:bodyPr wrap="square" rtlCol="0">
            <a:spAutoFit/>
          </a:bodyPr>
          <a:lstStyle/>
          <a:p>
            <a:r>
              <a:rPr lang="zh-CN" altLang="en-US" sz="2400" b="1" dirty="0">
                <a:solidFill>
                  <a:schemeClr val="bg1"/>
                </a:solidFill>
                <a:latin typeface="微软雅黑" pitchFamily="34" charset="-122"/>
                <a:ea typeface="微软雅黑" pitchFamily="34" charset="-122"/>
              </a:rPr>
              <a:t>从品质管理的角度</a:t>
            </a:r>
          </a:p>
        </p:txBody>
      </p:sp>
      <p:sp>
        <p:nvSpPr>
          <p:cNvPr id="7" name="TextBox 6"/>
          <p:cNvSpPr txBox="1"/>
          <p:nvPr/>
        </p:nvSpPr>
        <p:spPr>
          <a:xfrm>
            <a:off x="323528" y="4365107"/>
            <a:ext cx="3168352" cy="461665"/>
          </a:xfrm>
          <a:prstGeom prst="rect">
            <a:avLst/>
          </a:prstGeom>
          <a:solidFill>
            <a:srgbClr val="002060"/>
          </a:solidFill>
        </p:spPr>
        <p:txBody>
          <a:bodyPr wrap="square" rtlCol="0">
            <a:spAutoFit/>
          </a:bodyPr>
          <a:lstStyle/>
          <a:p>
            <a:r>
              <a:rPr lang="zh-CN" altLang="en-US" sz="2400" b="1" dirty="0">
                <a:solidFill>
                  <a:schemeClr val="bg1"/>
                </a:solidFill>
                <a:latin typeface="微软雅黑" pitchFamily="34" charset="-122"/>
                <a:ea typeface="微软雅黑" pitchFamily="34" charset="-122"/>
              </a:rPr>
              <a:t>从仓储管理的角度</a:t>
            </a:r>
          </a:p>
        </p:txBody>
      </p:sp>
      <p:sp>
        <p:nvSpPr>
          <p:cNvPr id="8" name="内容占位符 1"/>
          <p:cNvSpPr txBox="1">
            <a:spLocks/>
          </p:cNvSpPr>
          <p:nvPr/>
        </p:nvSpPr>
        <p:spPr bwMode="auto">
          <a:xfrm>
            <a:off x="251520" y="4797152"/>
            <a:ext cx="8640960" cy="1440160"/>
          </a:xfrm>
          <a:prstGeom prst="rect">
            <a:avLst/>
          </a:prstGeom>
          <a:noFill/>
          <a:ln w="9525">
            <a:noFill/>
            <a:miter lim="800000"/>
            <a:headEnd/>
            <a:tailEnd/>
          </a:ln>
        </p:spPr>
        <p:txBody>
          <a:bodyPr vert="horz" wrap="square" lIns="91427" tIns="45712" rIns="91427" bIns="45712" numCol="1" anchor="t" anchorCtr="0" compatLnSpc="1">
            <a:prstTxWarp prst="textNoShape">
              <a:avLst/>
            </a:prstTxWarp>
          </a:bodyPr>
          <a:lstStyle/>
          <a:p>
            <a:pPr marL="342891" indent="-342891" fontAlgn="base">
              <a:lnSpc>
                <a:spcPct val="150000"/>
              </a:lnSpc>
              <a:spcBef>
                <a:spcPct val="20000"/>
              </a:spcBef>
              <a:spcAft>
                <a:spcPct val="0"/>
              </a:spcAft>
              <a:defRPr/>
            </a:pPr>
            <a:r>
              <a:rPr lang="zh-CN" altLang="en-US" sz="2000" b="1" kern="0" dirty="0">
                <a:latin typeface="微软雅黑" pitchFamily="34" charset="-122"/>
                <a:ea typeface="微软雅黑" pitchFamily="34" charset="-122"/>
              </a:rPr>
              <a:t>（</a:t>
            </a:r>
            <a:r>
              <a:rPr lang="en-US" altLang="zh-CN" sz="2000" b="1" kern="0" dirty="0">
                <a:latin typeface="微软雅黑" pitchFamily="34" charset="-122"/>
                <a:ea typeface="微软雅黑" pitchFamily="34" charset="-122"/>
              </a:rPr>
              <a:t>1</a:t>
            </a:r>
            <a:r>
              <a:rPr lang="zh-CN" altLang="en-US" sz="2000" b="1" kern="0" dirty="0">
                <a:latin typeface="微软雅黑" pitchFamily="34" charset="-122"/>
                <a:ea typeface="微软雅黑" pitchFamily="34" charset="-122"/>
              </a:rPr>
              <a:t>）健全和完善仓储管理各项标准，尤其是帐卡物的一致</a:t>
            </a:r>
            <a:endParaRPr lang="en-US" altLang="zh-CN" sz="2000" b="1" kern="0" dirty="0">
              <a:latin typeface="微软雅黑" pitchFamily="34" charset="-122"/>
              <a:ea typeface="微软雅黑" pitchFamily="34" charset="-122"/>
            </a:endParaRPr>
          </a:p>
          <a:p>
            <a:pPr marL="342891" indent="-342891" fontAlgn="base">
              <a:lnSpc>
                <a:spcPct val="150000"/>
              </a:lnSpc>
              <a:spcBef>
                <a:spcPct val="20000"/>
              </a:spcBef>
              <a:spcAft>
                <a:spcPct val="0"/>
              </a:spcAft>
              <a:defRPr/>
            </a:pPr>
            <a:r>
              <a:rPr lang="zh-CN" altLang="en-US" sz="2000" b="1" kern="0" dirty="0">
                <a:latin typeface="微软雅黑" pitchFamily="34" charset="-122"/>
                <a:ea typeface="微软雅黑" pitchFamily="34" charset="-122"/>
              </a:rPr>
              <a:t>（</a:t>
            </a:r>
            <a:r>
              <a:rPr lang="en-US" altLang="zh-CN" sz="2000" b="1" kern="0" dirty="0">
                <a:latin typeface="微软雅黑" pitchFamily="34" charset="-122"/>
                <a:ea typeface="微软雅黑" pitchFamily="34" charset="-122"/>
              </a:rPr>
              <a:t>2</a:t>
            </a:r>
            <a:r>
              <a:rPr lang="zh-CN" altLang="en-US" sz="2000" b="1" kern="0" dirty="0">
                <a:latin typeface="微软雅黑" pitchFamily="34" charset="-122"/>
                <a:ea typeface="微软雅黑" pitchFamily="34" charset="-122"/>
              </a:rPr>
              <a:t>）完善与生产现场之间的物料处理流程，保障生产作业的顺利进行，设定合理的时间节点对物料进行控制</a:t>
            </a:r>
            <a:endParaRPr lang="en-US" altLang="zh-CN" sz="2000" b="1" kern="0" dirty="0">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linds(horizontal)">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blinds(horizontal)">
                                      <p:cBhvr>
                                        <p:cTn id="3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pPr algn="ctr"/>
            <a:r>
              <a:rPr lang="zh-CN" altLang="en-US" sz="3200" dirty="0" smtClean="0">
                <a:solidFill>
                  <a:srgbClr val="FF0000"/>
                </a:solidFill>
              </a:rPr>
              <a:t>物料问题的预防措施</a:t>
            </a:r>
            <a:endParaRPr lang="zh-CN" altLang="en-US" sz="3200" dirty="0">
              <a:solidFill>
                <a:srgbClr val="FF0000"/>
              </a:solidFill>
            </a:endParaRPr>
          </a:p>
        </p:txBody>
      </p:sp>
      <p:sp>
        <p:nvSpPr>
          <p:cNvPr id="2" name="内容占位符 1"/>
          <p:cNvSpPr>
            <a:spLocks noGrp="1"/>
          </p:cNvSpPr>
          <p:nvPr>
            <p:ph idx="1"/>
          </p:nvPr>
        </p:nvSpPr>
        <p:spPr>
          <a:xfrm>
            <a:off x="251520" y="1988840"/>
            <a:ext cx="8640960" cy="4176464"/>
          </a:xfrm>
        </p:spPr>
        <p:txBody>
          <a:bodyPr/>
          <a:lstStyle/>
          <a:p>
            <a:pPr>
              <a:lnSpc>
                <a:spcPct val="150000"/>
              </a:lnSpc>
              <a:buNone/>
            </a:pPr>
            <a:r>
              <a:rPr lang="zh-CN" altLang="en-US" sz="2000" dirty="0"/>
              <a:t>（</a:t>
            </a:r>
            <a:r>
              <a:rPr lang="en-US" altLang="zh-CN" sz="2000" dirty="0"/>
              <a:t>1</a:t>
            </a:r>
            <a:r>
              <a:rPr lang="zh-CN" altLang="en-US" sz="2000" dirty="0"/>
              <a:t>）了解供应商的相关情况，包括供应商信息、供应商产能、供应商负荷、供应商采购周期等，为合理订货提供保障</a:t>
            </a:r>
            <a:endParaRPr lang="en-US" altLang="zh-CN" sz="2000" dirty="0"/>
          </a:p>
          <a:p>
            <a:pPr>
              <a:lnSpc>
                <a:spcPct val="150000"/>
              </a:lnSpc>
              <a:buNone/>
            </a:pPr>
            <a:r>
              <a:rPr lang="zh-CN" altLang="en-US" sz="2000" dirty="0"/>
              <a:t>（</a:t>
            </a:r>
            <a:r>
              <a:rPr lang="en-US" altLang="zh-CN" sz="2000" dirty="0"/>
              <a:t>2</a:t>
            </a:r>
            <a:r>
              <a:rPr lang="zh-CN" altLang="en-US" sz="2000" dirty="0"/>
              <a:t>）与供应商签订价格保证协议，避免出现价格纠纷导致影响生产的情况</a:t>
            </a:r>
            <a:endParaRPr lang="en-US" altLang="zh-CN" sz="2000" dirty="0"/>
          </a:p>
          <a:p>
            <a:pPr>
              <a:lnSpc>
                <a:spcPct val="150000"/>
              </a:lnSpc>
              <a:buNone/>
            </a:pPr>
            <a:r>
              <a:rPr lang="zh-CN" altLang="en-US" sz="2000" dirty="0"/>
              <a:t>（</a:t>
            </a:r>
            <a:r>
              <a:rPr lang="en-US" altLang="zh-CN" sz="2000" dirty="0"/>
              <a:t>3</a:t>
            </a:r>
            <a:r>
              <a:rPr lang="zh-CN" altLang="en-US" sz="2000" dirty="0"/>
              <a:t>）对订单进行跟踪确认，保证订单能够及时交付，如果出现异常，要及时通知相关部门，调整生产计划，避免生产停产</a:t>
            </a:r>
            <a:endParaRPr lang="en-US" altLang="zh-CN" sz="2000" dirty="0"/>
          </a:p>
          <a:p>
            <a:pPr>
              <a:lnSpc>
                <a:spcPct val="150000"/>
              </a:lnSpc>
              <a:buNone/>
            </a:pPr>
            <a:r>
              <a:rPr lang="zh-CN" altLang="en-US" sz="2000" dirty="0"/>
              <a:t>（</a:t>
            </a:r>
            <a:r>
              <a:rPr lang="en-US" altLang="zh-CN" sz="2000" dirty="0"/>
              <a:t>4</a:t>
            </a:r>
            <a:r>
              <a:rPr lang="zh-CN" altLang="en-US" sz="2000" dirty="0"/>
              <a:t>）给供应商提供信息，使供应商能够提前采取措施保障订单的生产与交付，避免造成因物料原因造成生产停产</a:t>
            </a: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156</a:t>
            </a:fld>
            <a:endParaRPr lang="zh-CN" altLang="en-US" dirty="0"/>
          </a:p>
        </p:txBody>
      </p:sp>
      <p:sp>
        <p:nvSpPr>
          <p:cNvPr id="5" name="TextBox 4"/>
          <p:cNvSpPr txBox="1"/>
          <p:nvPr/>
        </p:nvSpPr>
        <p:spPr>
          <a:xfrm>
            <a:off x="251520" y="1340771"/>
            <a:ext cx="3168352" cy="461665"/>
          </a:xfrm>
          <a:prstGeom prst="rect">
            <a:avLst/>
          </a:prstGeom>
          <a:solidFill>
            <a:srgbClr val="00B050"/>
          </a:solidFill>
        </p:spPr>
        <p:txBody>
          <a:bodyPr wrap="square" rtlCol="0">
            <a:spAutoFit/>
          </a:bodyPr>
          <a:lstStyle/>
          <a:p>
            <a:r>
              <a:rPr lang="zh-CN" altLang="en-US" sz="2400" b="1" dirty="0">
                <a:latin typeface="微软雅黑" pitchFamily="34" charset="-122"/>
                <a:ea typeface="微软雅黑" pitchFamily="34" charset="-122"/>
              </a:rPr>
              <a:t>从采购管理的角度</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70" y="1917706"/>
            <a:ext cx="3273425" cy="3816351"/>
          </a:xfrm>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AutoShape 4"/>
          <p:cNvSpPr>
            <a:spLocks noChangeArrowheads="1"/>
          </p:cNvSpPr>
          <p:nvPr/>
        </p:nvSpPr>
        <p:spPr bwMode="auto">
          <a:xfrm>
            <a:off x="3595690" y="2060578"/>
            <a:ext cx="4895851" cy="433388"/>
          </a:xfrm>
          <a:prstGeom prst="flowChartAlternateProcess">
            <a:avLst/>
          </a:prstGeom>
          <a:gradFill rotWithShape="0">
            <a:gsLst>
              <a:gs pos="0">
                <a:srgbClr val="6A8B25"/>
              </a:gs>
              <a:gs pos="100000">
                <a:srgbClr val="83B02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8197" name="Rectangle 5"/>
          <p:cNvSpPr>
            <a:spLocks noChangeArrowheads="1"/>
          </p:cNvSpPr>
          <p:nvPr/>
        </p:nvSpPr>
        <p:spPr bwMode="auto">
          <a:xfrm>
            <a:off x="3595690" y="2420944"/>
            <a:ext cx="4895851" cy="3240087"/>
          </a:xfrm>
          <a:prstGeom prst="rect">
            <a:avLst/>
          </a:prstGeom>
          <a:gradFill rotWithShape="0">
            <a:gsLst>
              <a:gs pos="0">
                <a:schemeClr val="bg1"/>
              </a:gs>
              <a:gs pos="100000">
                <a:srgbClr val="CBCBC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algn="ctr">
              <a:lnSpc>
                <a:spcPct val="200000"/>
              </a:lnSpc>
              <a:buNone/>
            </a:pPr>
            <a:r>
              <a:rPr lang="zh-CN" altLang="en-US" sz="2800" b="1" dirty="0"/>
              <a:t>第六单元</a:t>
            </a:r>
            <a:endParaRPr lang="en-US" altLang="zh-CN" sz="2800" b="1" dirty="0"/>
          </a:p>
          <a:p>
            <a:pPr algn="ctr">
              <a:lnSpc>
                <a:spcPct val="200000"/>
              </a:lnSpc>
              <a:buNone/>
            </a:pPr>
            <a:r>
              <a:rPr lang="zh-CN" altLang="en-US" sz="2800" b="1" dirty="0"/>
              <a:t>生产计划与物料控制管理篇</a:t>
            </a:r>
          </a:p>
        </p:txBody>
      </p:sp>
      <p:sp>
        <p:nvSpPr>
          <p:cNvPr id="9" name="标题 1"/>
          <p:cNvSpPr txBox="1">
            <a:spLocks/>
          </p:cNvSpPr>
          <p:nvPr/>
        </p:nvSpPr>
        <p:spPr bwMode="auto">
          <a:xfrm>
            <a:off x="959252" y="332656"/>
            <a:ext cx="7244545"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b="1" kern="1200">
                <a:solidFill>
                  <a:schemeClr val="tx1"/>
                </a:solidFill>
                <a:latin typeface="+mj-lt"/>
                <a:ea typeface="+mj-ea"/>
                <a:cs typeface="+mj-cs"/>
                <a:sym typeface="Arial" panose="020B0604020202020204" pitchFamily="34" charset="0"/>
              </a:defRPr>
            </a:lvl1pPr>
            <a:lvl2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4572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4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6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8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eaLnBrk="1" hangingPunct="1">
              <a:buFontTx/>
            </a:pPr>
            <a:r>
              <a:rPr lang="zh-CN" altLang="en-US" sz="2800" dirty="0">
                <a:effectLst>
                  <a:outerShdw blurRad="38100" dist="38100" dir="2700000" algn="tl">
                    <a:srgbClr val="C0C0C0"/>
                  </a:outerShdw>
                </a:effectLst>
                <a:latin typeface="+mn-ea"/>
                <a:ea typeface="+mn-ea"/>
              </a:rPr>
              <a:t>精益供应链课程</a:t>
            </a:r>
            <a:r>
              <a:rPr lang="en-US" altLang="zh-CN" sz="2800" dirty="0">
                <a:effectLst>
                  <a:outerShdw blurRad="38100" dist="38100" dir="2700000" algn="tl">
                    <a:srgbClr val="C0C0C0"/>
                  </a:outerShdw>
                </a:effectLst>
                <a:latin typeface="+mn-ea"/>
                <a:ea typeface="+mn-ea"/>
              </a:rPr>
              <a:t>—</a:t>
            </a:r>
            <a:r>
              <a:rPr lang="zh-CN" altLang="en-US" sz="2800" dirty="0">
                <a:effectLst>
                  <a:outerShdw blurRad="38100" dist="38100" dir="2700000" algn="tl">
                    <a:srgbClr val="C0C0C0"/>
                  </a:outerShdw>
                </a:effectLst>
                <a:latin typeface="+mn-ea"/>
                <a:ea typeface="+mn-ea"/>
              </a:rPr>
              <a:t>生产计划与物料控制</a:t>
            </a:r>
            <a:endParaRPr lang="zh-CN" altLang="en-US" sz="2800" dirty="0">
              <a:latin typeface="+mn-ea"/>
              <a:ea typeface="+mn-ea"/>
            </a:endParaRPr>
          </a:p>
        </p:txBody>
      </p:sp>
      <p:sp>
        <p:nvSpPr>
          <p:cNvPr id="3" name="灯片编号占位符 2"/>
          <p:cNvSpPr>
            <a:spLocks noGrp="1"/>
          </p:cNvSpPr>
          <p:nvPr>
            <p:ph type="sldNum" sz="quarter" idx="4"/>
          </p:nvPr>
        </p:nvSpPr>
        <p:spPr/>
        <p:txBody>
          <a:bodyPr/>
          <a:lstStyle/>
          <a:p>
            <a:fld id="{D065990C-D54C-4FC3-B4C7-03BEB07D7E46}" type="slidenum">
              <a:rPr lang="zh-CN" altLang="en-US" smtClean="0"/>
              <a:pPr/>
              <a:t>157</a:t>
            </a:fld>
            <a:endParaRPr lang="zh-CN" altLang="en-US"/>
          </a:p>
        </p:txBody>
      </p:sp>
    </p:spTree>
    <p:extLst>
      <p:ext uri="{BB962C8B-B14F-4D97-AF65-F5344CB8AC3E}">
        <p14:creationId xmlns:p14="http://schemas.microsoft.com/office/powerpoint/2010/main" val="3118674536"/>
      </p:ext>
    </p:extLst>
  </p:cSld>
  <p:clrMapOvr>
    <a:masterClrMapping/>
  </p:clrMapOvr>
  <p:transition>
    <p:fad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3204219" y="1979191"/>
            <a:ext cx="5256213" cy="144463"/>
          </a:xfrm>
          <a:prstGeom prst="rect">
            <a:avLst/>
          </a:prstGeom>
          <a:gradFill rotWithShape="0">
            <a:gsLst>
              <a:gs pos="0">
                <a:srgbClr val="CBCBCB"/>
              </a:gs>
              <a:gs pos="100000">
                <a:srgbClr val="E7E3E7"/>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9220" name="Oval 4"/>
          <p:cNvSpPr>
            <a:spLocks noChangeArrowheads="1"/>
          </p:cNvSpPr>
          <p:nvPr/>
        </p:nvSpPr>
        <p:spPr bwMode="auto">
          <a:xfrm>
            <a:off x="3061343" y="1764876"/>
            <a:ext cx="542925" cy="542925"/>
          </a:xfrm>
          <a:prstGeom prst="ellipse">
            <a:avLst/>
          </a:prstGeom>
          <a:solidFill>
            <a:srgbClr val="FF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1" name="Text Box 5"/>
          <p:cNvSpPr txBox="1">
            <a:spLocks noChangeArrowheads="1"/>
          </p:cNvSpPr>
          <p:nvPr/>
        </p:nvSpPr>
        <p:spPr bwMode="auto">
          <a:xfrm>
            <a:off x="3131197" y="1835120"/>
            <a:ext cx="3413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chemeClr val="bg1"/>
                </a:solidFill>
                <a:latin typeface="+mn-ea"/>
              </a:rPr>
              <a:t>1</a:t>
            </a:r>
          </a:p>
        </p:txBody>
      </p:sp>
      <p:sp>
        <p:nvSpPr>
          <p:cNvPr id="9222" name="Text Box 6"/>
          <p:cNvSpPr txBox="1">
            <a:spLocks noChangeArrowheads="1"/>
          </p:cNvSpPr>
          <p:nvPr/>
        </p:nvSpPr>
        <p:spPr bwMode="auto">
          <a:xfrm>
            <a:off x="3669354" y="2291927"/>
            <a:ext cx="421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5602" indent="-455602">
              <a:defRPr/>
            </a:pPr>
            <a:r>
              <a:rPr lang="zh-CN" altLang="en-US" sz="2400" b="1" dirty="0">
                <a:latin typeface="微软雅黑" pitchFamily="34" charset="-122"/>
                <a:ea typeface="微软雅黑" pitchFamily="34" charset="-122"/>
              </a:rPr>
              <a:t>生产计划与仓储管理概述</a:t>
            </a:r>
          </a:p>
        </p:txBody>
      </p:sp>
      <p:sp>
        <p:nvSpPr>
          <p:cNvPr id="9223" name="Rectangle 7"/>
          <p:cNvSpPr>
            <a:spLocks noChangeArrowheads="1"/>
          </p:cNvSpPr>
          <p:nvPr/>
        </p:nvSpPr>
        <p:spPr bwMode="auto">
          <a:xfrm>
            <a:off x="2470794" y="3039642"/>
            <a:ext cx="5256213" cy="144463"/>
          </a:xfrm>
          <a:prstGeom prst="rect">
            <a:avLst/>
          </a:prstGeom>
          <a:gradFill rotWithShape="0">
            <a:gsLst>
              <a:gs pos="0">
                <a:srgbClr val="CBCBCB"/>
              </a:gs>
              <a:gs pos="100000">
                <a:srgbClr val="E7E3E7"/>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4" name="Oval 8"/>
          <p:cNvSpPr>
            <a:spLocks noChangeArrowheads="1"/>
          </p:cNvSpPr>
          <p:nvPr/>
        </p:nvSpPr>
        <p:spPr bwMode="auto">
          <a:xfrm>
            <a:off x="2326329" y="2823736"/>
            <a:ext cx="544512" cy="544512"/>
          </a:xfrm>
          <a:prstGeom prst="ellipse">
            <a:avLst/>
          </a:prstGeom>
          <a:solidFill>
            <a:srgbClr val="6A8B2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5" name="Text Box 9"/>
          <p:cNvSpPr txBox="1">
            <a:spLocks noChangeArrowheads="1"/>
          </p:cNvSpPr>
          <p:nvPr/>
        </p:nvSpPr>
        <p:spPr bwMode="auto">
          <a:xfrm>
            <a:off x="2397772" y="2885623"/>
            <a:ext cx="341313"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dirty="0">
                <a:solidFill>
                  <a:schemeClr val="bg1"/>
                </a:solidFill>
                <a:latin typeface="+mn-ea"/>
              </a:rPr>
              <a:t>2</a:t>
            </a:r>
          </a:p>
        </p:txBody>
      </p:sp>
      <p:sp>
        <p:nvSpPr>
          <p:cNvPr id="9226" name="Text Box 10"/>
          <p:cNvSpPr txBox="1">
            <a:spLocks noChangeArrowheads="1"/>
          </p:cNvSpPr>
          <p:nvPr/>
        </p:nvSpPr>
        <p:spPr bwMode="auto">
          <a:xfrm>
            <a:off x="2942280" y="3349203"/>
            <a:ext cx="446405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455602" indent="-455602">
              <a:defRPr/>
            </a:pPr>
            <a:r>
              <a:rPr lang="zh-CN" altLang="en-US" sz="2400" b="1" dirty="0">
                <a:latin typeface="微软雅黑" pitchFamily="34" charset="-122"/>
                <a:ea typeface="微软雅黑" pitchFamily="34" charset="-122"/>
              </a:rPr>
              <a:t>生产计划与仓储管理实施</a:t>
            </a:r>
          </a:p>
        </p:txBody>
      </p:sp>
      <p:sp>
        <p:nvSpPr>
          <p:cNvPr id="9227" name="Rectangle 11"/>
          <p:cNvSpPr>
            <a:spLocks noChangeArrowheads="1"/>
          </p:cNvSpPr>
          <p:nvPr/>
        </p:nvSpPr>
        <p:spPr bwMode="auto">
          <a:xfrm>
            <a:off x="1808808" y="4171526"/>
            <a:ext cx="5256212" cy="142875"/>
          </a:xfrm>
          <a:prstGeom prst="rect">
            <a:avLst/>
          </a:prstGeom>
          <a:gradFill rotWithShape="0">
            <a:gsLst>
              <a:gs pos="0">
                <a:srgbClr val="CBCBCB"/>
              </a:gs>
              <a:gs pos="100000">
                <a:srgbClr val="E7E3E7"/>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8" name="Oval 12"/>
          <p:cNvSpPr>
            <a:spLocks noChangeArrowheads="1"/>
          </p:cNvSpPr>
          <p:nvPr/>
        </p:nvSpPr>
        <p:spPr bwMode="auto">
          <a:xfrm>
            <a:off x="1664343" y="3955625"/>
            <a:ext cx="542925" cy="542925"/>
          </a:xfrm>
          <a:prstGeom prst="ellipse">
            <a:avLst/>
          </a:prstGeom>
          <a:solidFill>
            <a:schemeClr val="fo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9" name="Text Box 13"/>
          <p:cNvSpPr txBox="1">
            <a:spLocks noChangeArrowheads="1"/>
          </p:cNvSpPr>
          <p:nvPr/>
        </p:nvSpPr>
        <p:spPr bwMode="auto">
          <a:xfrm>
            <a:off x="1734196" y="3995360"/>
            <a:ext cx="3429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dirty="0">
                <a:solidFill>
                  <a:schemeClr val="bg1"/>
                </a:solidFill>
                <a:latin typeface="+mn-ea"/>
              </a:rPr>
              <a:t>3</a:t>
            </a:r>
            <a:endParaRPr lang="zh-CN" altLang="en-US" sz="2400" dirty="0">
              <a:latin typeface="+mn-ea"/>
            </a:endParaRPr>
          </a:p>
        </p:txBody>
      </p:sp>
      <p:sp>
        <p:nvSpPr>
          <p:cNvPr id="9230" name="Text Box 14"/>
          <p:cNvSpPr txBox="1">
            <a:spLocks noChangeArrowheads="1"/>
          </p:cNvSpPr>
          <p:nvPr/>
        </p:nvSpPr>
        <p:spPr bwMode="auto">
          <a:xfrm>
            <a:off x="2399355" y="4479503"/>
            <a:ext cx="446563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455602" indent="-455602">
              <a:defRPr/>
            </a:pPr>
            <a:r>
              <a:rPr lang="zh-CN" altLang="en-US" sz="2400" b="1" dirty="0">
                <a:latin typeface="微软雅黑" pitchFamily="34" charset="-122"/>
                <a:ea typeface="微软雅黑" pitchFamily="34" charset="-122"/>
              </a:rPr>
              <a:t>生产计划控制与盘点管理</a:t>
            </a:r>
          </a:p>
        </p:txBody>
      </p:sp>
      <p:sp>
        <p:nvSpPr>
          <p:cNvPr id="3" name="灯片编号占位符 2"/>
          <p:cNvSpPr>
            <a:spLocks noGrp="1"/>
          </p:cNvSpPr>
          <p:nvPr>
            <p:ph type="sldNum" sz="quarter" idx="4"/>
          </p:nvPr>
        </p:nvSpPr>
        <p:spPr/>
        <p:txBody>
          <a:bodyPr/>
          <a:lstStyle/>
          <a:p>
            <a:fld id="{D065990C-D54C-4FC3-B4C7-03BEB07D7E46}" type="slidenum">
              <a:rPr lang="zh-CN" altLang="en-US" smtClean="0"/>
              <a:pPr/>
              <a:t>158</a:t>
            </a:fld>
            <a:endParaRPr lang="zh-CN" altLang="en-US"/>
          </a:p>
        </p:txBody>
      </p:sp>
      <p:sp>
        <p:nvSpPr>
          <p:cNvPr id="15" name="Rectangle 11"/>
          <p:cNvSpPr>
            <a:spLocks noChangeArrowheads="1"/>
          </p:cNvSpPr>
          <p:nvPr/>
        </p:nvSpPr>
        <p:spPr bwMode="auto">
          <a:xfrm>
            <a:off x="974204" y="5298394"/>
            <a:ext cx="5256212" cy="142875"/>
          </a:xfrm>
          <a:prstGeom prst="rect">
            <a:avLst/>
          </a:prstGeom>
          <a:gradFill rotWithShape="0">
            <a:gsLst>
              <a:gs pos="0">
                <a:srgbClr val="CBCBCB"/>
              </a:gs>
              <a:gs pos="100000">
                <a:srgbClr val="E7E3E7"/>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16" name="Oval 12"/>
          <p:cNvSpPr>
            <a:spLocks noChangeArrowheads="1"/>
          </p:cNvSpPr>
          <p:nvPr/>
        </p:nvSpPr>
        <p:spPr bwMode="auto">
          <a:xfrm>
            <a:off x="829739" y="5082493"/>
            <a:ext cx="542925" cy="542925"/>
          </a:xfrm>
          <a:prstGeom prst="ellipse">
            <a:avLst/>
          </a:prstGeom>
          <a:solidFill>
            <a:srgbClr val="0070C0"/>
          </a:solidFill>
          <a:ln>
            <a:noFill/>
          </a:ln>
          <a:effectLst/>
          <a:extLst/>
        </p:spPr>
        <p:txBody>
          <a:bodyPr anchor="ctr"/>
          <a:lstStyle/>
          <a:p>
            <a:endParaRPr lang="zh-CN" altLang="en-US" sz="2400">
              <a:latin typeface="+mn-ea"/>
            </a:endParaRPr>
          </a:p>
        </p:txBody>
      </p:sp>
      <p:sp>
        <p:nvSpPr>
          <p:cNvPr id="17" name="Text Box 13"/>
          <p:cNvSpPr txBox="1">
            <a:spLocks noChangeArrowheads="1"/>
          </p:cNvSpPr>
          <p:nvPr/>
        </p:nvSpPr>
        <p:spPr bwMode="auto">
          <a:xfrm>
            <a:off x="899592" y="5122228"/>
            <a:ext cx="3429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zh-CN" sz="2400" b="1" dirty="0" smtClean="0">
                <a:solidFill>
                  <a:schemeClr val="bg1"/>
                </a:solidFill>
                <a:latin typeface="+mn-ea"/>
              </a:rPr>
              <a:t>4</a:t>
            </a:r>
            <a:endParaRPr lang="zh-CN" altLang="en-US" sz="2400" dirty="0">
              <a:latin typeface="+mn-ea"/>
            </a:endParaRPr>
          </a:p>
        </p:txBody>
      </p:sp>
      <p:sp>
        <p:nvSpPr>
          <p:cNvPr id="18" name="Text Box 14"/>
          <p:cNvSpPr txBox="1">
            <a:spLocks noChangeArrowheads="1"/>
          </p:cNvSpPr>
          <p:nvPr/>
        </p:nvSpPr>
        <p:spPr bwMode="auto">
          <a:xfrm>
            <a:off x="1564751" y="5606371"/>
            <a:ext cx="446563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455602" indent="-455602">
              <a:defRPr/>
            </a:pPr>
            <a:r>
              <a:rPr lang="zh-CN" altLang="en-US" sz="2400" b="1" dirty="0">
                <a:latin typeface="微软雅黑" pitchFamily="34" charset="-122"/>
                <a:ea typeface="微软雅黑" pitchFamily="34" charset="-122"/>
              </a:rPr>
              <a:t>生产计划与呆料废料处理</a:t>
            </a:r>
          </a:p>
        </p:txBody>
      </p:sp>
    </p:spTree>
    <p:extLst>
      <p:ext uri="{BB962C8B-B14F-4D97-AF65-F5344CB8AC3E}">
        <p14:creationId xmlns:p14="http://schemas.microsoft.com/office/powerpoint/2010/main" val="3167877972"/>
      </p:ext>
    </p:extLst>
  </p:cSld>
  <p:clrMapOvr>
    <a:masterClrMapping/>
  </p:clrMapOvr>
  <p:transition>
    <p:fad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idx="1"/>
          </p:nvPr>
        </p:nvSpPr>
        <p:spPr bwMode="auto">
          <a:xfrm>
            <a:off x="683568" y="1412776"/>
            <a:ext cx="8209609" cy="4536504"/>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buNone/>
            </a:pPr>
            <a:r>
              <a:rPr lang="zh-CN" altLang="en-US" sz="2400" dirty="0"/>
              <a:t>库存（</a:t>
            </a:r>
            <a:r>
              <a:rPr lang="en-US" altLang="zh-CN" sz="2400" dirty="0"/>
              <a:t>Inventory</a:t>
            </a:r>
            <a:r>
              <a:rPr lang="zh-CN" altLang="en-US" sz="2400" dirty="0"/>
              <a:t>）是指储存状态的物品或商品</a:t>
            </a:r>
          </a:p>
          <a:p>
            <a:pPr>
              <a:lnSpc>
                <a:spcPct val="150000"/>
              </a:lnSpc>
              <a:buFontTx/>
              <a:buNone/>
            </a:pPr>
            <a:r>
              <a:rPr lang="zh-CN" altLang="en-US" sz="2400" dirty="0"/>
              <a:t>为何要进行库存管理？</a:t>
            </a:r>
          </a:p>
          <a:p>
            <a:pPr>
              <a:lnSpc>
                <a:spcPct val="150000"/>
              </a:lnSpc>
              <a:buFont typeface="Wingdings" panose="05000000000000000000" pitchFamily="2" charset="2"/>
              <a:buChar char="Ø"/>
            </a:pPr>
            <a:r>
              <a:rPr lang="zh-CN" altLang="en-US" sz="2000" dirty="0"/>
              <a:t>有利于资金周转</a:t>
            </a:r>
          </a:p>
          <a:p>
            <a:pPr>
              <a:lnSpc>
                <a:spcPct val="150000"/>
              </a:lnSpc>
              <a:buFont typeface="Wingdings" panose="05000000000000000000" pitchFamily="2" charset="2"/>
              <a:buChar char="Ø"/>
            </a:pPr>
            <a:r>
              <a:rPr lang="zh-CN" altLang="en-US" sz="2000" dirty="0"/>
              <a:t>促进生产管理更为合理</a:t>
            </a:r>
          </a:p>
          <a:p>
            <a:pPr>
              <a:lnSpc>
                <a:spcPct val="150000"/>
              </a:lnSpc>
              <a:buFont typeface="Wingdings" panose="05000000000000000000" pitchFamily="2" charset="2"/>
              <a:buChar char="Ø"/>
            </a:pPr>
            <a:r>
              <a:rPr lang="zh-CN" altLang="en-US" sz="2000" dirty="0"/>
              <a:t>有利于顺利的进行运输管理，也有助于有效地开展仓库管理工作</a:t>
            </a:r>
          </a:p>
          <a:p>
            <a:pPr>
              <a:lnSpc>
                <a:spcPct val="150000"/>
              </a:lnSpc>
              <a:buFont typeface="Wingdings" panose="05000000000000000000" pitchFamily="2" charset="2"/>
              <a:buChar char="Ø"/>
            </a:pPr>
            <a:r>
              <a:rPr lang="zh-CN" altLang="en-US" sz="2000" dirty="0"/>
              <a:t>可以把常用物料和危险物料分开管理，以保证工厂的安全生产</a:t>
            </a:r>
          </a:p>
        </p:txBody>
      </p:sp>
      <p:sp>
        <p:nvSpPr>
          <p:cNvPr id="4" name="灯片编号占位符 5"/>
          <p:cNvSpPr>
            <a:spLocks noGrp="1"/>
          </p:cNvSpPr>
          <p:nvPr>
            <p:ph type="sldNum" sz="quarter" idx="4"/>
          </p:nvPr>
        </p:nvSpPr>
        <p:spPr/>
        <p:txBody>
          <a:bodyPr/>
          <a:lstStyle/>
          <a:p>
            <a:fld id="{3A99ABDF-0673-469B-A541-C1F89428C3D9}" type="slidenum">
              <a:rPr lang="en-US" altLang="zh-CN"/>
              <a:pPr/>
              <a:t>159</a:t>
            </a:fld>
            <a:endParaRPr lang="en-US"/>
          </a:p>
        </p:txBody>
      </p:sp>
      <p:sp>
        <p:nvSpPr>
          <p:cNvPr id="3" name="TextBox 2"/>
          <p:cNvSpPr txBox="1"/>
          <p:nvPr/>
        </p:nvSpPr>
        <p:spPr>
          <a:xfrm>
            <a:off x="3258086" y="404664"/>
            <a:ext cx="2646878" cy="584775"/>
          </a:xfrm>
          <a:prstGeom prst="rect">
            <a:avLst/>
          </a:prstGeom>
          <a:noFill/>
        </p:spPr>
        <p:txBody>
          <a:bodyPr wrap="none" rtlCol="0">
            <a:spAutoFit/>
          </a:bodyPr>
          <a:lstStyle/>
          <a:p>
            <a:r>
              <a:rPr lang="zh-CN" altLang="en-US" sz="3200" b="1" dirty="0">
                <a:solidFill>
                  <a:srgbClr val="FF0000"/>
                </a:solidFill>
                <a:latin typeface="微软雅黑" pitchFamily="34" charset="-122"/>
                <a:ea typeface="微软雅黑" pitchFamily="34" charset="-122"/>
              </a:rPr>
              <a:t>仓储管理概述</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Grp="1" noChangeArrowheads="1"/>
          </p:cNvSpPr>
          <p:nvPr>
            <p:ph type="title"/>
          </p:nvPr>
        </p:nvSpPr>
        <p:spPr>
          <a:xfrm>
            <a:off x="432816" y="332656"/>
            <a:ext cx="8134351" cy="622176"/>
          </a:xfrm>
          <a:noFill/>
          <a:ln/>
        </p:spPr>
        <p:txBody>
          <a:bodyPr anchor="b"/>
          <a:lstStyle/>
          <a:p>
            <a:pPr algn="ctr"/>
            <a:r>
              <a:rPr lang="zh-CN" altLang="en-US" sz="3200" b="1" dirty="0">
                <a:solidFill>
                  <a:srgbClr val="FF0000"/>
                </a:solidFill>
              </a:rPr>
              <a:t>生产工厂常见的问题（二）</a:t>
            </a:r>
          </a:p>
        </p:txBody>
      </p:sp>
      <p:sp>
        <p:nvSpPr>
          <p:cNvPr id="84997" name="Rectangle 5"/>
          <p:cNvSpPr>
            <a:spLocks noGrp="1" noChangeArrowheads="1"/>
          </p:cNvSpPr>
          <p:nvPr>
            <p:ph idx="1"/>
          </p:nvPr>
        </p:nvSpPr>
        <p:spPr>
          <a:xfrm>
            <a:off x="251520" y="1412776"/>
            <a:ext cx="8496944" cy="4824536"/>
          </a:xfrm>
          <a:noFill/>
          <a:ln/>
        </p:spPr>
        <p:txBody>
          <a:bodyPr/>
          <a:lstStyle/>
          <a:p>
            <a:pPr>
              <a:lnSpc>
                <a:spcPct val="150000"/>
              </a:lnSpc>
              <a:buNone/>
            </a:pPr>
            <a:r>
              <a:rPr lang="en-US" altLang="zh-CN" sz="2400" b="1" dirty="0"/>
              <a:t>1. </a:t>
            </a:r>
            <a:r>
              <a:rPr lang="zh-CN" altLang="en-US" sz="2400" b="1" dirty="0"/>
              <a:t>因生产变更频繁，常因无标准作业程序及工时资料使实际作业日报不够确实，造成进度管理不佳，有交期延误之情形。</a:t>
            </a:r>
          </a:p>
          <a:p>
            <a:pPr>
              <a:lnSpc>
                <a:spcPct val="150000"/>
              </a:lnSpc>
              <a:buNone/>
            </a:pPr>
            <a:r>
              <a:rPr lang="en-US" altLang="zh-CN" sz="2400" b="1" dirty="0"/>
              <a:t>2. </a:t>
            </a:r>
            <a:r>
              <a:rPr lang="zh-CN" altLang="en-US" sz="2400" b="1" dirty="0"/>
              <a:t>产品重复性少，现场管理较难掌握，花费在生产准备上的工时通常较多，从而相对减少主作业工时。</a:t>
            </a:r>
          </a:p>
          <a:p>
            <a:pPr>
              <a:lnSpc>
                <a:spcPct val="150000"/>
              </a:lnSpc>
              <a:buNone/>
            </a:pPr>
            <a:r>
              <a:rPr lang="en-US" altLang="zh-CN" sz="2400" b="1" dirty="0"/>
              <a:t>3. </a:t>
            </a:r>
            <a:r>
              <a:rPr lang="zh-CN" altLang="en-US" sz="2400" b="1" dirty="0"/>
              <a:t>产品不良率偏高不易追踪。</a:t>
            </a:r>
          </a:p>
          <a:p>
            <a:pPr>
              <a:lnSpc>
                <a:spcPct val="150000"/>
              </a:lnSpc>
              <a:buNone/>
            </a:pPr>
            <a:r>
              <a:rPr lang="en-US" altLang="zh-CN" sz="2400" b="1" dirty="0"/>
              <a:t>4. </a:t>
            </a:r>
            <a:r>
              <a:rPr lang="zh-CN" altLang="en-US" sz="2400" b="1" dirty="0"/>
              <a:t>设备产能随订货内容不同而常有负荷不足或负荷过多之现象。</a:t>
            </a:r>
          </a:p>
          <a:p>
            <a:pPr>
              <a:lnSpc>
                <a:spcPct val="150000"/>
              </a:lnSpc>
              <a:buNone/>
            </a:pPr>
            <a:r>
              <a:rPr lang="en-US" altLang="zh-CN" sz="2400" b="1" dirty="0"/>
              <a:t>5. </a:t>
            </a:r>
            <a:r>
              <a:rPr lang="zh-CN" altLang="en-US" sz="2400" b="1" dirty="0"/>
              <a:t>员工常依经验处理工作，其熟练度及工作士气对生产效率的影响颇大。</a:t>
            </a:r>
            <a:r>
              <a:rPr lang="zh-CN" altLang="en-US" sz="2400" dirty="0"/>
              <a:t> </a:t>
            </a:r>
          </a:p>
        </p:txBody>
      </p:sp>
    </p:spTree>
  </p:cSld>
  <p:clrMapOvr>
    <a:masterClrMapping/>
  </p:clrMapOvr>
  <p:transition>
    <p:fade/>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idx="1"/>
          </p:nvPr>
        </p:nvSpPr>
        <p:spPr bwMode="auto">
          <a:xfrm>
            <a:off x="467545" y="1340768"/>
            <a:ext cx="8208912" cy="4896544"/>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buNone/>
            </a:pPr>
            <a:r>
              <a:rPr lang="zh-CN" altLang="en-US" sz="2400" dirty="0"/>
              <a:t>库存管理目标</a:t>
            </a:r>
          </a:p>
          <a:p>
            <a:pPr>
              <a:lnSpc>
                <a:spcPct val="150000"/>
              </a:lnSpc>
              <a:buFont typeface="Wingdings" panose="05000000000000000000" pitchFamily="2" charset="2"/>
              <a:buChar char="Ø"/>
            </a:pPr>
            <a:r>
              <a:rPr lang="zh-CN" altLang="en-US" sz="2400" dirty="0"/>
              <a:t>保持最佳库存：库存资金周转的硬指标</a:t>
            </a:r>
          </a:p>
          <a:p>
            <a:pPr>
              <a:lnSpc>
                <a:spcPct val="150000"/>
              </a:lnSpc>
              <a:buFont typeface="Wingdings" panose="05000000000000000000" pitchFamily="2" charset="2"/>
              <a:buChar char="Ø"/>
            </a:pPr>
            <a:r>
              <a:rPr lang="zh-CN" altLang="en-US" sz="2400" dirty="0"/>
              <a:t>防止缺货，缺货是生产的杀手：生产活动的顺利进行</a:t>
            </a:r>
          </a:p>
          <a:p>
            <a:pPr>
              <a:lnSpc>
                <a:spcPct val="150000"/>
              </a:lnSpc>
              <a:buFont typeface="Wingdings" panose="05000000000000000000" pitchFamily="2" charset="2"/>
              <a:buChar char="Ø"/>
            </a:pPr>
            <a:r>
              <a:rPr lang="zh-CN" altLang="en-US" sz="2400" dirty="0"/>
              <a:t>减少资金压力：资金链的保证</a:t>
            </a:r>
          </a:p>
          <a:p>
            <a:pPr>
              <a:lnSpc>
                <a:spcPct val="150000"/>
              </a:lnSpc>
              <a:buFont typeface="Wingdings" panose="05000000000000000000" pitchFamily="2" charset="2"/>
              <a:buChar char="Ø"/>
            </a:pPr>
            <a:r>
              <a:rPr lang="zh-CN" altLang="en-US" sz="2400" dirty="0"/>
              <a:t>减少人力：合理作业，管理完善</a:t>
            </a:r>
          </a:p>
          <a:p>
            <a:pPr>
              <a:lnSpc>
                <a:spcPct val="150000"/>
              </a:lnSpc>
              <a:buFont typeface="Wingdings" panose="05000000000000000000" pitchFamily="2" charset="2"/>
              <a:buChar char="Ø"/>
            </a:pPr>
            <a:r>
              <a:rPr lang="zh-CN" altLang="en-US" sz="2400" dirty="0"/>
              <a:t>优化陈列：合理布局，作业改善</a:t>
            </a:r>
          </a:p>
          <a:p>
            <a:pPr>
              <a:lnSpc>
                <a:spcPct val="150000"/>
              </a:lnSpc>
              <a:buFont typeface="Wingdings" panose="05000000000000000000" pitchFamily="2" charset="2"/>
              <a:buChar char="Ø"/>
            </a:pPr>
            <a:r>
              <a:rPr lang="zh-CN" altLang="en-US" sz="2400" dirty="0"/>
              <a:t>加快周转：先进先出，保证质量</a:t>
            </a:r>
          </a:p>
        </p:txBody>
      </p:sp>
      <p:sp>
        <p:nvSpPr>
          <p:cNvPr id="4" name="灯片编号占位符 5"/>
          <p:cNvSpPr>
            <a:spLocks noGrp="1"/>
          </p:cNvSpPr>
          <p:nvPr>
            <p:ph type="sldNum" sz="quarter" idx="4"/>
          </p:nvPr>
        </p:nvSpPr>
        <p:spPr/>
        <p:txBody>
          <a:bodyPr/>
          <a:lstStyle/>
          <a:p>
            <a:fld id="{3A99ABDF-0673-469B-A541-C1F89428C3D9}" type="slidenum">
              <a:rPr lang="en-US" altLang="zh-CN"/>
              <a:pPr/>
              <a:t>160</a:t>
            </a:fld>
            <a:endParaRPr lang="en-US"/>
          </a:p>
        </p:txBody>
      </p:sp>
      <p:sp>
        <p:nvSpPr>
          <p:cNvPr id="3" name="TextBox 2"/>
          <p:cNvSpPr txBox="1"/>
          <p:nvPr/>
        </p:nvSpPr>
        <p:spPr>
          <a:xfrm>
            <a:off x="3258086" y="376286"/>
            <a:ext cx="2646878" cy="584775"/>
          </a:xfrm>
          <a:prstGeom prst="rect">
            <a:avLst/>
          </a:prstGeom>
          <a:noFill/>
        </p:spPr>
        <p:txBody>
          <a:bodyPr wrap="none" rtlCol="0">
            <a:spAutoFit/>
          </a:bodyPr>
          <a:lstStyle/>
          <a:p>
            <a:r>
              <a:rPr lang="zh-CN" altLang="en-US" sz="3200" b="1" dirty="0">
                <a:solidFill>
                  <a:srgbClr val="FF0000"/>
                </a:solidFill>
                <a:latin typeface="微软雅黑" pitchFamily="34" charset="-122"/>
                <a:ea typeface="微软雅黑" pitchFamily="34" charset="-122"/>
              </a:rPr>
              <a:t>仓储管理概述</a:t>
            </a:r>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1371603"/>
            <a:ext cx="3740150" cy="3673475"/>
            <a:chOff x="288" y="864"/>
            <a:chExt cx="2356" cy="2314"/>
          </a:xfrm>
        </p:grpSpPr>
        <p:grpSp>
          <p:nvGrpSpPr>
            <p:cNvPr id="3" name="Group 3"/>
            <p:cNvGrpSpPr>
              <a:grpSpLocks/>
            </p:cNvGrpSpPr>
            <p:nvPr/>
          </p:nvGrpSpPr>
          <p:grpSpPr bwMode="auto">
            <a:xfrm flipH="1">
              <a:off x="480" y="1248"/>
              <a:ext cx="1392" cy="958"/>
              <a:chOff x="1082" y="1014"/>
              <a:chExt cx="1750" cy="1102"/>
            </a:xfrm>
          </p:grpSpPr>
          <p:sp>
            <p:nvSpPr>
              <p:cNvPr id="26628" name="Freeform 4"/>
              <p:cNvSpPr>
                <a:spLocks/>
              </p:cNvSpPr>
              <p:nvPr/>
            </p:nvSpPr>
            <p:spPr bwMode="auto">
              <a:xfrm>
                <a:off x="1335" y="1733"/>
                <a:ext cx="1013" cy="166"/>
              </a:xfrm>
              <a:custGeom>
                <a:avLst/>
                <a:gdLst/>
                <a:ahLst/>
                <a:cxnLst>
                  <a:cxn ang="0">
                    <a:pos x="90" y="467"/>
                  </a:cxn>
                  <a:cxn ang="0">
                    <a:pos x="208" y="509"/>
                  </a:cxn>
                  <a:cxn ang="0">
                    <a:pos x="327" y="545"/>
                  </a:cxn>
                  <a:cxn ang="0">
                    <a:pos x="447" y="574"/>
                  </a:cxn>
                  <a:cxn ang="0">
                    <a:pos x="568" y="597"/>
                  </a:cxn>
                  <a:cxn ang="0">
                    <a:pos x="691" y="618"/>
                  </a:cxn>
                  <a:cxn ang="0">
                    <a:pos x="815" y="634"/>
                  </a:cxn>
                  <a:cxn ang="0">
                    <a:pos x="940" y="649"/>
                  </a:cxn>
                  <a:cxn ang="0">
                    <a:pos x="1091" y="661"/>
                  </a:cxn>
                  <a:cxn ang="0">
                    <a:pos x="1248" y="665"/>
                  </a:cxn>
                  <a:cxn ang="0">
                    <a:pos x="1403" y="661"/>
                  </a:cxn>
                  <a:cxn ang="0">
                    <a:pos x="1558" y="650"/>
                  </a:cxn>
                  <a:cxn ang="0">
                    <a:pos x="1713" y="636"/>
                  </a:cxn>
                  <a:cxn ang="0">
                    <a:pos x="1868" y="618"/>
                  </a:cxn>
                  <a:cxn ang="0">
                    <a:pos x="2023" y="597"/>
                  </a:cxn>
                  <a:cxn ang="0">
                    <a:pos x="2179" y="578"/>
                  </a:cxn>
                  <a:cxn ang="0">
                    <a:pos x="2397" y="550"/>
                  </a:cxn>
                  <a:cxn ang="0">
                    <a:pos x="2634" y="511"/>
                  </a:cxn>
                  <a:cxn ang="0">
                    <a:pos x="2869" y="462"/>
                  </a:cxn>
                  <a:cxn ang="0">
                    <a:pos x="3098" y="404"/>
                  </a:cxn>
                  <a:cxn ang="0">
                    <a:pos x="3326" y="334"/>
                  </a:cxn>
                  <a:cxn ang="0">
                    <a:pos x="3549" y="254"/>
                  </a:cxn>
                  <a:cxn ang="0">
                    <a:pos x="3769" y="164"/>
                  </a:cxn>
                  <a:cxn ang="0">
                    <a:pos x="3986" y="62"/>
                  </a:cxn>
                  <a:cxn ang="0">
                    <a:pos x="4053" y="20"/>
                  </a:cxn>
                  <a:cxn ang="0">
                    <a:pos x="4037" y="0"/>
                  </a:cxn>
                  <a:cxn ang="0">
                    <a:pos x="3929" y="37"/>
                  </a:cxn>
                  <a:cxn ang="0">
                    <a:pos x="3793" y="87"/>
                  </a:cxn>
                  <a:cxn ang="0">
                    <a:pos x="3658" y="138"/>
                  </a:cxn>
                  <a:cxn ang="0">
                    <a:pos x="3524" y="189"/>
                  </a:cxn>
                  <a:cxn ang="0">
                    <a:pos x="3387" y="239"/>
                  </a:cxn>
                  <a:cxn ang="0">
                    <a:pos x="3249" y="285"/>
                  </a:cxn>
                  <a:cxn ang="0">
                    <a:pos x="3109" y="327"/>
                  </a:cxn>
                  <a:cxn ang="0">
                    <a:pos x="2964" y="365"/>
                  </a:cxn>
                  <a:cxn ang="0">
                    <a:pos x="2790" y="404"/>
                  </a:cxn>
                  <a:cxn ang="0">
                    <a:pos x="2613" y="441"/>
                  </a:cxn>
                  <a:cxn ang="0">
                    <a:pos x="2436" y="473"/>
                  </a:cxn>
                  <a:cxn ang="0">
                    <a:pos x="2257" y="499"/>
                  </a:cxn>
                  <a:cxn ang="0">
                    <a:pos x="2095" y="518"/>
                  </a:cxn>
                  <a:cxn ang="0">
                    <a:pos x="1941" y="537"/>
                  </a:cxn>
                  <a:cxn ang="0">
                    <a:pos x="1787" y="557"/>
                  </a:cxn>
                  <a:cxn ang="0">
                    <a:pos x="1635" y="576"/>
                  </a:cxn>
                  <a:cxn ang="0">
                    <a:pos x="1481" y="591"/>
                  </a:cxn>
                  <a:cxn ang="0">
                    <a:pos x="1327" y="602"/>
                  </a:cxn>
                  <a:cxn ang="0">
                    <a:pos x="1173" y="605"/>
                  </a:cxn>
                  <a:cxn ang="0">
                    <a:pos x="1018" y="601"/>
                  </a:cxn>
                  <a:cxn ang="0">
                    <a:pos x="885" y="590"/>
                  </a:cxn>
                  <a:cxn ang="0">
                    <a:pos x="762" y="577"/>
                  </a:cxn>
                  <a:cxn ang="0">
                    <a:pos x="639" y="563"/>
                  </a:cxn>
                  <a:cxn ang="0">
                    <a:pos x="516" y="546"/>
                  </a:cxn>
                  <a:cxn ang="0">
                    <a:pos x="395" y="525"/>
                  </a:cxn>
                  <a:cxn ang="0">
                    <a:pos x="274" y="499"/>
                  </a:cxn>
                  <a:cxn ang="0">
                    <a:pos x="155" y="467"/>
                  </a:cxn>
                  <a:cxn ang="0">
                    <a:pos x="36" y="430"/>
                  </a:cxn>
                  <a:cxn ang="0">
                    <a:pos x="3" y="421"/>
                  </a:cxn>
                  <a:cxn ang="0">
                    <a:pos x="2" y="428"/>
                  </a:cxn>
                </a:cxnLst>
                <a:rect l="0" t="0" r="r" b="b"/>
                <a:pathLst>
                  <a:path w="4053" h="665">
                    <a:moveTo>
                      <a:pt x="4" y="430"/>
                    </a:moveTo>
                    <a:lnTo>
                      <a:pt x="33" y="443"/>
                    </a:lnTo>
                    <a:lnTo>
                      <a:pt x="61" y="455"/>
                    </a:lnTo>
                    <a:lnTo>
                      <a:pt x="90" y="467"/>
                    </a:lnTo>
                    <a:lnTo>
                      <a:pt x="119" y="479"/>
                    </a:lnTo>
                    <a:lnTo>
                      <a:pt x="149" y="489"/>
                    </a:lnTo>
                    <a:lnTo>
                      <a:pt x="178" y="499"/>
                    </a:lnTo>
                    <a:lnTo>
                      <a:pt x="208" y="509"/>
                    </a:lnTo>
                    <a:lnTo>
                      <a:pt x="237" y="518"/>
                    </a:lnTo>
                    <a:lnTo>
                      <a:pt x="266" y="528"/>
                    </a:lnTo>
                    <a:lnTo>
                      <a:pt x="297" y="536"/>
                    </a:lnTo>
                    <a:lnTo>
                      <a:pt x="327" y="545"/>
                    </a:lnTo>
                    <a:lnTo>
                      <a:pt x="356" y="553"/>
                    </a:lnTo>
                    <a:lnTo>
                      <a:pt x="386" y="559"/>
                    </a:lnTo>
                    <a:lnTo>
                      <a:pt x="417" y="567"/>
                    </a:lnTo>
                    <a:lnTo>
                      <a:pt x="447" y="574"/>
                    </a:lnTo>
                    <a:lnTo>
                      <a:pt x="477" y="580"/>
                    </a:lnTo>
                    <a:lnTo>
                      <a:pt x="507" y="586"/>
                    </a:lnTo>
                    <a:lnTo>
                      <a:pt x="538" y="592"/>
                    </a:lnTo>
                    <a:lnTo>
                      <a:pt x="568" y="597"/>
                    </a:lnTo>
                    <a:lnTo>
                      <a:pt x="599" y="603"/>
                    </a:lnTo>
                    <a:lnTo>
                      <a:pt x="630" y="609"/>
                    </a:lnTo>
                    <a:lnTo>
                      <a:pt x="660" y="613"/>
                    </a:lnTo>
                    <a:lnTo>
                      <a:pt x="691" y="618"/>
                    </a:lnTo>
                    <a:lnTo>
                      <a:pt x="722" y="622"/>
                    </a:lnTo>
                    <a:lnTo>
                      <a:pt x="753" y="627"/>
                    </a:lnTo>
                    <a:lnTo>
                      <a:pt x="784" y="631"/>
                    </a:lnTo>
                    <a:lnTo>
                      <a:pt x="815" y="634"/>
                    </a:lnTo>
                    <a:lnTo>
                      <a:pt x="846" y="639"/>
                    </a:lnTo>
                    <a:lnTo>
                      <a:pt x="878" y="642"/>
                    </a:lnTo>
                    <a:lnTo>
                      <a:pt x="909" y="646"/>
                    </a:lnTo>
                    <a:lnTo>
                      <a:pt x="940" y="649"/>
                    </a:lnTo>
                    <a:lnTo>
                      <a:pt x="972" y="652"/>
                    </a:lnTo>
                    <a:lnTo>
                      <a:pt x="1011" y="656"/>
                    </a:lnTo>
                    <a:lnTo>
                      <a:pt x="1051" y="659"/>
                    </a:lnTo>
                    <a:lnTo>
                      <a:pt x="1091" y="661"/>
                    </a:lnTo>
                    <a:lnTo>
                      <a:pt x="1130" y="664"/>
                    </a:lnTo>
                    <a:lnTo>
                      <a:pt x="1169" y="665"/>
                    </a:lnTo>
                    <a:lnTo>
                      <a:pt x="1208" y="665"/>
                    </a:lnTo>
                    <a:lnTo>
                      <a:pt x="1248" y="665"/>
                    </a:lnTo>
                    <a:lnTo>
                      <a:pt x="1286" y="665"/>
                    </a:lnTo>
                    <a:lnTo>
                      <a:pt x="1325" y="664"/>
                    </a:lnTo>
                    <a:lnTo>
                      <a:pt x="1364" y="663"/>
                    </a:lnTo>
                    <a:lnTo>
                      <a:pt x="1403" y="661"/>
                    </a:lnTo>
                    <a:lnTo>
                      <a:pt x="1442" y="659"/>
                    </a:lnTo>
                    <a:lnTo>
                      <a:pt x="1481" y="657"/>
                    </a:lnTo>
                    <a:lnTo>
                      <a:pt x="1519" y="654"/>
                    </a:lnTo>
                    <a:lnTo>
                      <a:pt x="1558" y="650"/>
                    </a:lnTo>
                    <a:lnTo>
                      <a:pt x="1597" y="647"/>
                    </a:lnTo>
                    <a:lnTo>
                      <a:pt x="1636" y="643"/>
                    </a:lnTo>
                    <a:lnTo>
                      <a:pt x="1674" y="640"/>
                    </a:lnTo>
                    <a:lnTo>
                      <a:pt x="1713" y="636"/>
                    </a:lnTo>
                    <a:lnTo>
                      <a:pt x="1751" y="631"/>
                    </a:lnTo>
                    <a:lnTo>
                      <a:pt x="1791" y="627"/>
                    </a:lnTo>
                    <a:lnTo>
                      <a:pt x="1829" y="622"/>
                    </a:lnTo>
                    <a:lnTo>
                      <a:pt x="1868" y="618"/>
                    </a:lnTo>
                    <a:lnTo>
                      <a:pt x="1906" y="612"/>
                    </a:lnTo>
                    <a:lnTo>
                      <a:pt x="1945" y="608"/>
                    </a:lnTo>
                    <a:lnTo>
                      <a:pt x="1985" y="603"/>
                    </a:lnTo>
                    <a:lnTo>
                      <a:pt x="2023" y="597"/>
                    </a:lnTo>
                    <a:lnTo>
                      <a:pt x="2062" y="593"/>
                    </a:lnTo>
                    <a:lnTo>
                      <a:pt x="2101" y="589"/>
                    </a:lnTo>
                    <a:lnTo>
                      <a:pt x="2139" y="583"/>
                    </a:lnTo>
                    <a:lnTo>
                      <a:pt x="2179" y="578"/>
                    </a:lnTo>
                    <a:lnTo>
                      <a:pt x="2218" y="574"/>
                    </a:lnTo>
                    <a:lnTo>
                      <a:pt x="2277" y="567"/>
                    </a:lnTo>
                    <a:lnTo>
                      <a:pt x="2338" y="559"/>
                    </a:lnTo>
                    <a:lnTo>
                      <a:pt x="2397" y="550"/>
                    </a:lnTo>
                    <a:lnTo>
                      <a:pt x="2457" y="541"/>
                    </a:lnTo>
                    <a:lnTo>
                      <a:pt x="2516" y="532"/>
                    </a:lnTo>
                    <a:lnTo>
                      <a:pt x="2576" y="522"/>
                    </a:lnTo>
                    <a:lnTo>
                      <a:pt x="2634" y="511"/>
                    </a:lnTo>
                    <a:lnTo>
                      <a:pt x="2692" y="500"/>
                    </a:lnTo>
                    <a:lnTo>
                      <a:pt x="2752" y="488"/>
                    </a:lnTo>
                    <a:lnTo>
                      <a:pt x="2810" y="475"/>
                    </a:lnTo>
                    <a:lnTo>
                      <a:pt x="2869" y="462"/>
                    </a:lnTo>
                    <a:lnTo>
                      <a:pt x="2926" y="448"/>
                    </a:lnTo>
                    <a:lnTo>
                      <a:pt x="2984" y="434"/>
                    </a:lnTo>
                    <a:lnTo>
                      <a:pt x="3041" y="419"/>
                    </a:lnTo>
                    <a:lnTo>
                      <a:pt x="3098" y="404"/>
                    </a:lnTo>
                    <a:lnTo>
                      <a:pt x="3156" y="387"/>
                    </a:lnTo>
                    <a:lnTo>
                      <a:pt x="3213" y="370"/>
                    </a:lnTo>
                    <a:lnTo>
                      <a:pt x="3270" y="352"/>
                    </a:lnTo>
                    <a:lnTo>
                      <a:pt x="3326" y="334"/>
                    </a:lnTo>
                    <a:lnTo>
                      <a:pt x="3382" y="315"/>
                    </a:lnTo>
                    <a:lnTo>
                      <a:pt x="3438" y="295"/>
                    </a:lnTo>
                    <a:lnTo>
                      <a:pt x="3494" y="275"/>
                    </a:lnTo>
                    <a:lnTo>
                      <a:pt x="3549" y="254"/>
                    </a:lnTo>
                    <a:lnTo>
                      <a:pt x="3605" y="232"/>
                    </a:lnTo>
                    <a:lnTo>
                      <a:pt x="3660" y="211"/>
                    </a:lnTo>
                    <a:lnTo>
                      <a:pt x="3715" y="187"/>
                    </a:lnTo>
                    <a:lnTo>
                      <a:pt x="3769" y="164"/>
                    </a:lnTo>
                    <a:lnTo>
                      <a:pt x="3824" y="139"/>
                    </a:lnTo>
                    <a:lnTo>
                      <a:pt x="3878" y="114"/>
                    </a:lnTo>
                    <a:lnTo>
                      <a:pt x="3932" y="88"/>
                    </a:lnTo>
                    <a:lnTo>
                      <a:pt x="3986" y="62"/>
                    </a:lnTo>
                    <a:lnTo>
                      <a:pt x="4038" y="35"/>
                    </a:lnTo>
                    <a:lnTo>
                      <a:pt x="4045" y="31"/>
                    </a:lnTo>
                    <a:lnTo>
                      <a:pt x="4051" y="27"/>
                    </a:lnTo>
                    <a:lnTo>
                      <a:pt x="4053" y="20"/>
                    </a:lnTo>
                    <a:lnTo>
                      <a:pt x="4052" y="12"/>
                    </a:lnTo>
                    <a:lnTo>
                      <a:pt x="4049" y="7"/>
                    </a:lnTo>
                    <a:lnTo>
                      <a:pt x="4044" y="2"/>
                    </a:lnTo>
                    <a:lnTo>
                      <a:pt x="4037" y="0"/>
                    </a:lnTo>
                    <a:lnTo>
                      <a:pt x="4031" y="0"/>
                    </a:lnTo>
                    <a:lnTo>
                      <a:pt x="3996" y="12"/>
                    </a:lnTo>
                    <a:lnTo>
                      <a:pt x="3962" y="25"/>
                    </a:lnTo>
                    <a:lnTo>
                      <a:pt x="3929" y="37"/>
                    </a:lnTo>
                    <a:lnTo>
                      <a:pt x="3894" y="49"/>
                    </a:lnTo>
                    <a:lnTo>
                      <a:pt x="3860" y="62"/>
                    </a:lnTo>
                    <a:lnTo>
                      <a:pt x="3826" y="74"/>
                    </a:lnTo>
                    <a:lnTo>
                      <a:pt x="3793" y="87"/>
                    </a:lnTo>
                    <a:lnTo>
                      <a:pt x="3759" y="100"/>
                    </a:lnTo>
                    <a:lnTo>
                      <a:pt x="3725" y="113"/>
                    </a:lnTo>
                    <a:lnTo>
                      <a:pt x="3692" y="125"/>
                    </a:lnTo>
                    <a:lnTo>
                      <a:pt x="3658" y="138"/>
                    </a:lnTo>
                    <a:lnTo>
                      <a:pt x="3625" y="151"/>
                    </a:lnTo>
                    <a:lnTo>
                      <a:pt x="3591" y="164"/>
                    </a:lnTo>
                    <a:lnTo>
                      <a:pt x="3557" y="177"/>
                    </a:lnTo>
                    <a:lnTo>
                      <a:pt x="3524" y="189"/>
                    </a:lnTo>
                    <a:lnTo>
                      <a:pt x="3489" y="202"/>
                    </a:lnTo>
                    <a:lnTo>
                      <a:pt x="3455" y="214"/>
                    </a:lnTo>
                    <a:lnTo>
                      <a:pt x="3422" y="226"/>
                    </a:lnTo>
                    <a:lnTo>
                      <a:pt x="3387" y="239"/>
                    </a:lnTo>
                    <a:lnTo>
                      <a:pt x="3353" y="250"/>
                    </a:lnTo>
                    <a:lnTo>
                      <a:pt x="3318" y="262"/>
                    </a:lnTo>
                    <a:lnTo>
                      <a:pt x="3284" y="273"/>
                    </a:lnTo>
                    <a:lnTo>
                      <a:pt x="3249" y="285"/>
                    </a:lnTo>
                    <a:lnTo>
                      <a:pt x="3214" y="296"/>
                    </a:lnTo>
                    <a:lnTo>
                      <a:pt x="3179" y="307"/>
                    </a:lnTo>
                    <a:lnTo>
                      <a:pt x="3143" y="317"/>
                    </a:lnTo>
                    <a:lnTo>
                      <a:pt x="3109" y="327"/>
                    </a:lnTo>
                    <a:lnTo>
                      <a:pt x="3073" y="337"/>
                    </a:lnTo>
                    <a:lnTo>
                      <a:pt x="3037" y="346"/>
                    </a:lnTo>
                    <a:lnTo>
                      <a:pt x="3000" y="356"/>
                    </a:lnTo>
                    <a:lnTo>
                      <a:pt x="2964" y="365"/>
                    </a:lnTo>
                    <a:lnTo>
                      <a:pt x="2927" y="373"/>
                    </a:lnTo>
                    <a:lnTo>
                      <a:pt x="2881" y="383"/>
                    </a:lnTo>
                    <a:lnTo>
                      <a:pt x="2836" y="393"/>
                    </a:lnTo>
                    <a:lnTo>
                      <a:pt x="2790" y="404"/>
                    </a:lnTo>
                    <a:lnTo>
                      <a:pt x="2745" y="413"/>
                    </a:lnTo>
                    <a:lnTo>
                      <a:pt x="2701" y="423"/>
                    </a:lnTo>
                    <a:lnTo>
                      <a:pt x="2657" y="432"/>
                    </a:lnTo>
                    <a:lnTo>
                      <a:pt x="2613" y="441"/>
                    </a:lnTo>
                    <a:lnTo>
                      <a:pt x="2568" y="450"/>
                    </a:lnTo>
                    <a:lnTo>
                      <a:pt x="2524" y="457"/>
                    </a:lnTo>
                    <a:lnTo>
                      <a:pt x="2479" y="466"/>
                    </a:lnTo>
                    <a:lnTo>
                      <a:pt x="2436" y="473"/>
                    </a:lnTo>
                    <a:lnTo>
                      <a:pt x="2391" y="481"/>
                    </a:lnTo>
                    <a:lnTo>
                      <a:pt x="2347" y="488"/>
                    </a:lnTo>
                    <a:lnTo>
                      <a:pt x="2302" y="493"/>
                    </a:lnTo>
                    <a:lnTo>
                      <a:pt x="2257" y="499"/>
                    </a:lnTo>
                    <a:lnTo>
                      <a:pt x="2211" y="504"/>
                    </a:lnTo>
                    <a:lnTo>
                      <a:pt x="2172" y="509"/>
                    </a:lnTo>
                    <a:lnTo>
                      <a:pt x="2134" y="513"/>
                    </a:lnTo>
                    <a:lnTo>
                      <a:pt x="2095" y="518"/>
                    </a:lnTo>
                    <a:lnTo>
                      <a:pt x="2056" y="522"/>
                    </a:lnTo>
                    <a:lnTo>
                      <a:pt x="2018" y="527"/>
                    </a:lnTo>
                    <a:lnTo>
                      <a:pt x="1979" y="532"/>
                    </a:lnTo>
                    <a:lnTo>
                      <a:pt x="1941" y="537"/>
                    </a:lnTo>
                    <a:lnTo>
                      <a:pt x="1903" y="543"/>
                    </a:lnTo>
                    <a:lnTo>
                      <a:pt x="1865" y="547"/>
                    </a:lnTo>
                    <a:lnTo>
                      <a:pt x="1827" y="553"/>
                    </a:lnTo>
                    <a:lnTo>
                      <a:pt x="1787" y="557"/>
                    </a:lnTo>
                    <a:lnTo>
                      <a:pt x="1749" y="562"/>
                    </a:lnTo>
                    <a:lnTo>
                      <a:pt x="1711" y="567"/>
                    </a:lnTo>
                    <a:lnTo>
                      <a:pt x="1673" y="572"/>
                    </a:lnTo>
                    <a:lnTo>
                      <a:pt x="1635" y="576"/>
                    </a:lnTo>
                    <a:lnTo>
                      <a:pt x="1597" y="580"/>
                    </a:lnTo>
                    <a:lnTo>
                      <a:pt x="1557" y="584"/>
                    </a:lnTo>
                    <a:lnTo>
                      <a:pt x="1519" y="587"/>
                    </a:lnTo>
                    <a:lnTo>
                      <a:pt x="1481" y="591"/>
                    </a:lnTo>
                    <a:lnTo>
                      <a:pt x="1443" y="594"/>
                    </a:lnTo>
                    <a:lnTo>
                      <a:pt x="1405" y="597"/>
                    </a:lnTo>
                    <a:lnTo>
                      <a:pt x="1366" y="600"/>
                    </a:lnTo>
                    <a:lnTo>
                      <a:pt x="1327" y="602"/>
                    </a:lnTo>
                    <a:lnTo>
                      <a:pt x="1289" y="603"/>
                    </a:lnTo>
                    <a:lnTo>
                      <a:pt x="1250" y="604"/>
                    </a:lnTo>
                    <a:lnTo>
                      <a:pt x="1212" y="605"/>
                    </a:lnTo>
                    <a:lnTo>
                      <a:pt x="1173" y="605"/>
                    </a:lnTo>
                    <a:lnTo>
                      <a:pt x="1134" y="605"/>
                    </a:lnTo>
                    <a:lnTo>
                      <a:pt x="1095" y="604"/>
                    </a:lnTo>
                    <a:lnTo>
                      <a:pt x="1057" y="602"/>
                    </a:lnTo>
                    <a:lnTo>
                      <a:pt x="1018" y="601"/>
                    </a:lnTo>
                    <a:lnTo>
                      <a:pt x="979" y="597"/>
                    </a:lnTo>
                    <a:lnTo>
                      <a:pt x="947" y="595"/>
                    </a:lnTo>
                    <a:lnTo>
                      <a:pt x="917" y="592"/>
                    </a:lnTo>
                    <a:lnTo>
                      <a:pt x="885" y="590"/>
                    </a:lnTo>
                    <a:lnTo>
                      <a:pt x="855" y="586"/>
                    </a:lnTo>
                    <a:lnTo>
                      <a:pt x="824" y="584"/>
                    </a:lnTo>
                    <a:lnTo>
                      <a:pt x="792" y="581"/>
                    </a:lnTo>
                    <a:lnTo>
                      <a:pt x="762" y="577"/>
                    </a:lnTo>
                    <a:lnTo>
                      <a:pt x="731" y="574"/>
                    </a:lnTo>
                    <a:lnTo>
                      <a:pt x="700" y="571"/>
                    </a:lnTo>
                    <a:lnTo>
                      <a:pt x="670" y="567"/>
                    </a:lnTo>
                    <a:lnTo>
                      <a:pt x="639" y="563"/>
                    </a:lnTo>
                    <a:lnTo>
                      <a:pt x="608" y="559"/>
                    </a:lnTo>
                    <a:lnTo>
                      <a:pt x="578" y="555"/>
                    </a:lnTo>
                    <a:lnTo>
                      <a:pt x="547" y="550"/>
                    </a:lnTo>
                    <a:lnTo>
                      <a:pt x="516" y="546"/>
                    </a:lnTo>
                    <a:lnTo>
                      <a:pt x="486" y="540"/>
                    </a:lnTo>
                    <a:lnTo>
                      <a:pt x="456" y="536"/>
                    </a:lnTo>
                    <a:lnTo>
                      <a:pt x="426" y="530"/>
                    </a:lnTo>
                    <a:lnTo>
                      <a:pt x="395" y="525"/>
                    </a:lnTo>
                    <a:lnTo>
                      <a:pt x="365" y="519"/>
                    </a:lnTo>
                    <a:lnTo>
                      <a:pt x="335" y="512"/>
                    </a:lnTo>
                    <a:lnTo>
                      <a:pt x="304" y="506"/>
                    </a:lnTo>
                    <a:lnTo>
                      <a:pt x="274" y="499"/>
                    </a:lnTo>
                    <a:lnTo>
                      <a:pt x="245" y="491"/>
                    </a:lnTo>
                    <a:lnTo>
                      <a:pt x="215" y="484"/>
                    </a:lnTo>
                    <a:lnTo>
                      <a:pt x="184" y="476"/>
                    </a:lnTo>
                    <a:lnTo>
                      <a:pt x="155" y="467"/>
                    </a:lnTo>
                    <a:lnTo>
                      <a:pt x="125" y="460"/>
                    </a:lnTo>
                    <a:lnTo>
                      <a:pt x="96" y="450"/>
                    </a:lnTo>
                    <a:lnTo>
                      <a:pt x="65" y="441"/>
                    </a:lnTo>
                    <a:lnTo>
                      <a:pt x="36" y="430"/>
                    </a:lnTo>
                    <a:lnTo>
                      <a:pt x="7" y="420"/>
                    </a:lnTo>
                    <a:lnTo>
                      <a:pt x="7" y="420"/>
                    </a:lnTo>
                    <a:lnTo>
                      <a:pt x="5" y="420"/>
                    </a:lnTo>
                    <a:lnTo>
                      <a:pt x="3" y="421"/>
                    </a:lnTo>
                    <a:lnTo>
                      <a:pt x="2" y="424"/>
                    </a:lnTo>
                    <a:lnTo>
                      <a:pt x="0" y="425"/>
                    </a:lnTo>
                    <a:lnTo>
                      <a:pt x="0" y="427"/>
                    </a:lnTo>
                    <a:lnTo>
                      <a:pt x="2" y="428"/>
                    </a:lnTo>
                    <a:lnTo>
                      <a:pt x="3" y="429"/>
                    </a:lnTo>
                    <a:lnTo>
                      <a:pt x="4" y="430"/>
                    </a:lnTo>
                    <a:lnTo>
                      <a:pt x="4" y="430"/>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29" name="Freeform 5"/>
              <p:cNvSpPr>
                <a:spLocks/>
              </p:cNvSpPr>
              <p:nvPr/>
            </p:nvSpPr>
            <p:spPr bwMode="auto">
              <a:xfrm>
                <a:off x="1324" y="1765"/>
                <a:ext cx="953" cy="271"/>
              </a:xfrm>
              <a:custGeom>
                <a:avLst/>
                <a:gdLst/>
                <a:ahLst/>
                <a:cxnLst>
                  <a:cxn ang="0">
                    <a:pos x="123" y="423"/>
                  </a:cxn>
                  <a:cxn ang="0">
                    <a:pos x="260" y="589"/>
                  </a:cxn>
                  <a:cxn ang="0">
                    <a:pos x="411" y="744"/>
                  </a:cxn>
                  <a:cxn ang="0">
                    <a:pos x="581" y="860"/>
                  </a:cxn>
                  <a:cxn ang="0">
                    <a:pos x="742" y="964"/>
                  </a:cxn>
                  <a:cxn ang="0">
                    <a:pos x="911" y="1043"/>
                  </a:cxn>
                  <a:cxn ang="0">
                    <a:pos x="1072" y="1078"/>
                  </a:cxn>
                  <a:cxn ang="0">
                    <a:pos x="1190" y="1085"/>
                  </a:cxn>
                  <a:cxn ang="0">
                    <a:pos x="1306" y="1079"/>
                  </a:cxn>
                  <a:cxn ang="0">
                    <a:pos x="1422" y="1063"/>
                  </a:cxn>
                  <a:cxn ang="0">
                    <a:pos x="1535" y="1039"/>
                  </a:cxn>
                  <a:cxn ang="0">
                    <a:pos x="1648" y="1007"/>
                  </a:cxn>
                  <a:cxn ang="0">
                    <a:pos x="1761" y="969"/>
                  </a:cxn>
                  <a:cxn ang="0">
                    <a:pos x="1905" y="921"/>
                  </a:cxn>
                  <a:cxn ang="0">
                    <a:pos x="2051" y="881"/>
                  </a:cxn>
                  <a:cxn ang="0">
                    <a:pos x="2199" y="848"/>
                  </a:cxn>
                  <a:cxn ang="0">
                    <a:pos x="2348" y="825"/>
                  </a:cxn>
                  <a:cxn ang="0">
                    <a:pos x="2499" y="809"/>
                  </a:cxn>
                  <a:cxn ang="0">
                    <a:pos x="2651" y="804"/>
                  </a:cxn>
                  <a:cxn ang="0">
                    <a:pos x="2758" y="802"/>
                  </a:cxn>
                  <a:cxn ang="0">
                    <a:pos x="2832" y="774"/>
                  </a:cxn>
                  <a:cxn ang="0">
                    <a:pos x="3053" y="612"/>
                  </a:cxn>
                  <a:cxn ang="0">
                    <a:pos x="3249" y="427"/>
                  </a:cxn>
                  <a:cxn ang="0">
                    <a:pos x="3459" y="246"/>
                  </a:cxn>
                  <a:cxn ang="0">
                    <a:pos x="3578" y="168"/>
                  </a:cxn>
                  <a:cxn ang="0">
                    <a:pos x="3669" y="114"/>
                  </a:cxn>
                  <a:cxn ang="0">
                    <a:pos x="3758" y="63"/>
                  </a:cxn>
                  <a:cxn ang="0">
                    <a:pos x="3812" y="27"/>
                  </a:cxn>
                  <a:cxn ang="0">
                    <a:pos x="3793" y="3"/>
                  </a:cxn>
                  <a:cxn ang="0">
                    <a:pos x="3716" y="21"/>
                  </a:cxn>
                  <a:cxn ang="0">
                    <a:pos x="3471" y="146"/>
                  </a:cxn>
                  <a:cxn ang="0">
                    <a:pos x="3256" y="318"/>
                  </a:cxn>
                  <a:cxn ang="0">
                    <a:pos x="3047" y="508"/>
                  </a:cxn>
                  <a:cxn ang="0">
                    <a:pos x="2952" y="594"/>
                  </a:cxn>
                  <a:cxn ang="0">
                    <a:pos x="2852" y="670"/>
                  </a:cxn>
                  <a:cxn ang="0">
                    <a:pos x="2738" y="719"/>
                  </a:cxn>
                  <a:cxn ang="0">
                    <a:pos x="2556" y="723"/>
                  </a:cxn>
                  <a:cxn ang="0">
                    <a:pos x="2362" y="738"/>
                  </a:cxn>
                  <a:cxn ang="0">
                    <a:pos x="2170" y="771"/>
                  </a:cxn>
                  <a:cxn ang="0">
                    <a:pos x="1979" y="816"/>
                  </a:cxn>
                  <a:cxn ang="0">
                    <a:pos x="1790" y="871"/>
                  </a:cxn>
                  <a:cxn ang="0">
                    <a:pos x="1601" y="929"/>
                  </a:cxn>
                  <a:cxn ang="0">
                    <a:pos x="1434" y="979"/>
                  </a:cxn>
                  <a:cxn ang="0">
                    <a:pos x="1296" y="1003"/>
                  </a:cxn>
                  <a:cxn ang="0">
                    <a:pos x="1157" y="1008"/>
                  </a:cxn>
                  <a:cxn ang="0">
                    <a:pos x="1014" y="999"/>
                  </a:cxn>
                  <a:cxn ang="0">
                    <a:pos x="867" y="956"/>
                  </a:cxn>
                  <a:cxn ang="0">
                    <a:pos x="730" y="884"/>
                  </a:cxn>
                  <a:cxn ang="0">
                    <a:pos x="595" y="803"/>
                  </a:cxn>
                  <a:cxn ang="0">
                    <a:pos x="416" y="671"/>
                  </a:cxn>
                  <a:cxn ang="0">
                    <a:pos x="260" y="515"/>
                  </a:cxn>
                  <a:cxn ang="0">
                    <a:pos x="103" y="355"/>
                  </a:cxn>
                  <a:cxn ang="0">
                    <a:pos x="40" y="304"/>
                  </a:cxn>
                  <a:cxn ang="0">
                    <a:pos x="5" y="292"/>
                  </a:cxn>
                  <a:cxn ang="0">
                    <a:pos x="1" y="298"/>
                  </a:cxn>
                </a:cxnLst>
                <a:rect l="0" t="0" r="r" b="b"/>
                <a:pathLst>
                  <a:path w="3812" h="1085">
                    <a:moveTo>
                      <a:pt x="3" y="301"/>
                    </a:moveTo>
                    <a:lnTo>
                      <a:pt x="34" y="329"/>
                    </a:lnTo>
                    <a:lnTo>
                      <a:pt x="65" y="359"/>
                    </a:lnTo>
                    <a:lnTo>
                      <a:pt x="94" y="391"/>
                    </a:lnTo>
                    <a:lnTo>
                      <a:pt x="123" y="423"/>
                    </a:lnTo>
                    <a:lnTo>
                      <a:pt x="150" y="456"/>
                    </a:lnTo>
                    <a:lnTo>
                      <a:pt x="178" y="488"/>
                    </a:lnTo>
                    <a:lnTo>
                      <a:pt x="205" y="522"/>
                    </a:lnTo>
                    <a:lnTo>
                      <a:pt x="232" y="555"/>
                    </a:lnTo>
                    <a:lnTo>
                      <a:pt x="260" y="589"/>
                    </a:lnTo>
                    <a:lnTo>
                      <a:pt x="288" y="622"/>
                    </a:lnTo>
                    <a:lnTo>
                      <a:pt x="317" y="654"/>
                    </a:lnTo>
                    <a:lnTo>
                      <a:pt x="346" y="686"/>
                    </a:lnTo>
                    <a:lnTo>
                      <a:pt x="378" y="715"/>
                    </a:lnTo>
                    <a:lnTo>
                      <a:pt x="411" y="744"/>
                    </a:lnTo>
                    <a:lnTo>
                      <a:pt x="445" y="771"/>
                    </a:lnTo>
                    <a:lnTo>
                      <a:pt x="482" y="795"/>
                    </a:lnTo>
                    <a:lnTo>
                      <a:pt x="516" y="817"/>
                    </a:lnTo>
                    <a:lnTo>
                      <a:pt x="548" y="838"/>
                    </a:lnTo>
                    <a:lnTo>
                      <a:pt x="581" y="860"/>
                    </a:lnTo>
                    <a:lnTo>
                      <a:pt x="613" y="882"/>
                    </a:lnTo>
                    <a:lnTo>
                      <a:pt x="646" y="903"/>
                    </a:lnTo>
                    <a:lnTo>
                      <a:pt x="677" y="924"/>
                    </a:lnTo>
                    <a:lnTo>
                      <a:pt x="710" y="945"/>
                    </a:lnTo>
                    <a:lnTo>
                      <a:pt x="742" y="964"/>
                    </a:lnTo>
                    <a:lnTo>
                      <a:pt x="775" y="983"/>
                    </a:lnTo>
                    <a:lnTo>
                      <a:pt x="808" y="999"/>
                    </a:lnTo>
                    <a:lnTo>
                      <a:pt x="842" y="1015"/>
                    </a:lnTo>
                    <a:lnTo>
                      <a:pt x="877" y="1031"/>
                    </a:lnTo>
                    <a:lnTo>
                      <a:pt x="911" y="1043"/>
                    </a:lnTo>
                    <a:lnTo>
                      <a:pt x="949" y="1054"/>
                    </a:lnTo>
                    <a:lnTo>
                      <a:pt x="986" y="1064"/>
                    </a:lnTo>
                    <a:lnTo>
                      <a:pt x="1024" y="1071"/>
                    </a:lnTo>
                    <a:lnTo>
                      <a:pt x="1047" y="1075"/>
                    </a:lnTo>
                    <a:lnTo>
                      <a:pt x="1072" y="1078"/>
                    </a:lnTo>
                    <a:lnTo>
                      <a:pt x="1095" y="1080"/>
                    </a:lnTo>
                    <a:lnTo>
                      <a:pt x="1119" y="1082"/>
                    </a:lnTo>
                    <a:lnTo>
                      <a:pt x="1143" y="1084"/>
                    </a:lnTo>
                    <a:lnTo>
                      <a:pt x="1166" y="1084"/>
                    </a:lnTo>
                    <a:lnTo>
                      <a:pt x="1190" y="1085"/>
                    </a:lnTo>
                    <a:lnTo>
                      <a:pt x="1213" y="1085"/>
                    </a:lnTo>
                    <a:lnTo>
                      <a:pt x="1237" y="1084"/>
                    </a:lnTo>
                    <a:lnTo>
                      <a:pt x="1260" y="1082"/>
                    </a:lnTo>
                    <a:lnTo>
                      <a:pt x="1283" y="1081"/>
                    </a:lnTo>
                    <a:lnTo>
                      <a:pt x="1306" y="1079"/>
                    </a:lnTo>
                    <a:lnTo>
                      <a:pt x="1330" y="1077"/>
                    </a:lnTo>
                    <a:lnTo>
                      <a:pt x="1352" y="1073"/>
                    </a:lnTo>
                    <a:lnTo>
                      <a:pt x="1376" y="1071"/>
                    </a:lnTo>
                    <a:lnTo>
                      <a:pt x="1398" y="1067"/>
                    </a:lnTo>
                    <a:lnTo>
                      <a:pt x="1422" y="1063"/>
                    </a:lnTo>
                    <a:lnTo>
                      <a:pt x="1444" y="1059"/>
                    </a:lnTo>
                    <a:lnTo>
                      <a:pt x="1467" y="1054"/>
                    </a:lnTo>
                    <a:lnTo>
                      <a:pt x="1490" y="1050"/>
                    </a:lnTo>
                    <a:lnTo>
                      <a:pt x="1513" y="1044"/>
                    </a:lnTo>
                    <a:lnTo>
                      <a:pt x="1535" y="1039"/>
                    </a:lnTo>
                    <a:lnTo>
                      <a:pt x="1558" y="1033"/>
                    </a:lnTo>
                    <a:lnTo>
                      <a:pt x="1581" y="1026"/>
                    </a:lnTo>
                    <a:lnTo>
                      <a:pt x="1604" y="1021"/>
                    </a:lnTo>
                    <a:lnTo>
                      <a:pt x="1626" y="1014"/>
                    </a:lnTo>
                    <a:lnTo>
                      <a:pt x="1648" y="1007"/>
                    </a:lnTo>
                    <a:lnTo>
                      <a:pt x="1671" y="999"/>
                    </a:lnTo>
                    <a:lnTo>
                      <a:pt x="1693" y="993"/>
                    </a:lnTo>
                    <a:lnTo>
                      <a:pt x="1716" y="985"/>
                    </a:lnTo>
                    <a:lnTo>
                      <a:pt x="1738" y="977"/>
                    </a:lnTo>
                    <a:lnTo>
                      <a:pt x="1761" y="969"/>
                    </a:lnTo>
                    <a:lnTo>
                      <a:pt x="1790" y="959"/>
                    </a:lnTo>
                    <a:lnTo>
                      <a:pt x="1818" y="949"/>
                    </a:lnTo>
                    <a:lnTo>
                      <a:pt x="1847" y="940"/>
                    </a:lnTo>
                    <a:lnTo>
                      <a:pt x="1876" y="931"/>
                    </a:lnTo>
                    <a:lnTo>
                      <a:pt x="1905" y="921"/>
                    </a:lnTo>
                    <a:lnTo>
                      <a:pt x="1934" y="913"/>
                    </a:lnTo>
                    <a:lnTo>
                      <a:pt x="1964" y="904"/>
                    </a:lnTo>
                    <a:lnTo>
                      <a:pt x="1993" y="896"/>
                    </a:lnTo>
                    <a:lnTo>
                      <a:pt x="2022" y="888"/>
                    </a:lnTo>
                    <a:lnTo>
                      <a:pt x="2051" y="881"/>
                    </a:lnTo>
                    <a:lnTo>
                      <a:pt x="2080" y="874"/>
                    </a:lnTo>
                    <a:lnTo>
                      <a:pt x="2111" y="867"/>
                    </a:lnTo>
                    <a:lnTo>
                      <a:pt x="2140" y="860"/>
                    </a:lnTo>
                    <a:lnTo>
                      <a:pt x="2169" y="854"/>
                    </a:lnTo>
                    <a:lnTo>
                      <a:pt x="2199" y="848"/>
                    </a:lnTo>
                    <a:lnTo>
                      <a:pt x="2228" y="842"/>
                    </a:lnTo>
                    <a:lnTo>
                      <a:pt x="2259" y="838"/>
                    </a:lnTo>
                    <a:lnTo>
                      <a:pt x="2288" y="832"/>
                    </a:lnTo>
                    <a:lnTo>
                      <a:pt x="2318" y="828"/>
                    </a:lnTo>
                    <a:lnTo>
                      <a:pt x="2348" y="825"/>
                    </a:lnTo>
                    <a:lnTo>
                      <a:pt x="2379" y="820"/>
                    </a:lnTo>
                    <a:lnTo>
                      <a:pt x="2408" y="817"/>
                    </a:lnTo>
                    <a:lnTo>
                      <a:pt x="2438" y="814"/>
                    </a:lnTo>
                    <a:lnTo>
                      <a:pt x="2468" y="811"/>
                    </a:lnTo>
                    <a:lnTo>
                      <a:pt x="2499" y="809"/>
                    </a:lnTo>
                    <a:lnTo>
                      <a:pt x="2529" y="808"/>
                    </a:lnTo>
                    <a:lnTo>
                      <a:pt x="2559" y="807"/>
                    </a:lnTo>
                    <a:lnTo>
                      <a:pt x="2589" y="805"/>
                    </a:lnTo>
                    <a:lnTo>
                      <a:pt x="2620" y="804"/>
                    </a:lnTo>
                    <a:lnTo>
                      <a:pt x="2651" y="804"/>
                    </a:lnTo>
                    <a:lnTo>
                      <a:pt x="2681" y="804"/>
                    </a:lnTo>
                    <a:lnTo>
                      <a:pt x="2712" y="805"/>
                    </a:lnTo>
                    <a:lnTo>
                      <a:pt x="2727" y="805"/>
                    </a:lnTo>
                    <a:lnTo>
                      <a:pt x="2743" y="804"/>
                    </a:lnTo>
                    <a:lnTo>
                      <a:pt x="2758" y="802"/>
                    </a:lnTo>
                    <a:lnTo>
                      <a:pt x="2773" y="799"/>
                    </a:lnTo>
                    <a:lnTo>
                      <a:pt x="2788" y="794"/>
                    </a:lnTo>
                    <a:lnTo>
                      <a:pt x="2804" y="789"/>
                    </a:lnTo>
                    <a:lnTo>
                      <a:pt x="2817" y="782"/>
                    </a:lnTo>
                    <a:lnTo>
                      <a:pt x="2832" y="774"/>
                    </a:lnTo>
                    <a:lnTo>
                      <a:pt x="2880" y="745"/>
                    </a:lnTo>
                    <a:lnTo>
                      <a:pt x="2925" y="714"/>
                    </a:lnTo>
                    <a:lnTo>
                      <a:pt x="2969" y="680"/>
                    </a:lnTo>
                    <a:lnTo>
                      <a:pt x="3011" y="646"/>
                    </a:lnTo>
                    <a:lnTo>
                      <a:pt x="3053" y="612"/>
                    </a:lnTo>
                    <a:lnTo>
                      <a:pt x="3092" y="575"/>
                    </a:lnTo>
                    <a:lnTo>
                      <a:pt x="3131" y="539"/>
                    </a:lnTo>
                    <a:lnTo>
                      <a:pt x="3171" y="501"/>
                    </a:lnTo>
                    <a:lnTo>
                      <a:pt x="3210" y="464"/>
                    </a:lnTo>
                    <a:lnTo>
                      <a:pt x="3249" y="427"/>
                    </a:lnTo>
                    <a:lnTo>
                      <a:pt x="3288" y="388"/>
                    </a:lnTo>
                    <a:lnTo>
                      <a:pt x="3329" y="353"/>
                    </a:lnTo>
                    <a:lnTo>
                      <a:pt x="3370" y="316"/>
                    </a:lnTo>
                    <a:lnTo>
                      <a:pt x="3414" y="281"/>
                    </a:lnTo>
                    <a:lnTo>
                      <a:pt x="3459" y="246"/>
                    </a:lnTo>
                    <a:lnTo>
                      <a:pt x="3506" y="214"/>
                    </a:lnTo>
                    <a:lnTo>
                      <a:pt x="3524" y="202"/>
                    </a:lnTo>
                    <a:lnTo>
                      <a:pt x="3542" y="190"/>
                    </a:lnTo>
                    <a:lnTo>
                      <a:pt x="3560" y="179"/>
                    </a:lnTo>
                    <a:lnTo>
                      <a:pt x="3578" y="168"/>
                    </a:lnTo>
                    <a:lnTo>
                      <a:pt x="3596" y="156"/>
                    </a:lnTo>
                    <a:lnTo>
                      <a:pt x="3614" y="146"/>
                    </a:lnTo>
                    <a:lnTo>
                      <a:pt x="3632" y="135"/>
                    </a:lnTo>
                    <a:lnTo>
                      <a:pt x="3651" y="125"/>
                    </a:lnTo>
                    <a:lnTo>
                      <a:pt x="3669" y="114"/>
                    </a:lnTo>
                    <a:lnTo>
                      <a:pt x="3686" y="104"/>
                    </a:lnTo>
                    <a:lnTo>
                      <a:pt x="3704" y="94"/>
                    </a:lnTo>
                    <a:lnTo>
                      <a:pt x="3722" y="83"/>
                    </a:lnTo>
                    <a:lnTo>
                      <a:pt x="3740" y="73"/>
                    </a:lnTo>
                    <a:lnTo>
                      <a:pt x="3758" y="63"/>
                    </a:lnTo>
                    <a:lnTo>
                      <a:pt x="3776" y="53"/>
                    </a:lnTo>
                    <a:lnTo>
                      <a:pt x="3794" y="43"/>
                    </a:lnTo>
                    <a:lnTo>
                      <a:pt x="3804" y="39"/>
                    </a:lnTo>
                    <a:lnTo>
                      <a:pt x="3811" y="34"/>
                    </a:lnTo>
                    <a:lnTo>
                      <a:pt x="3812" y="27"/>
                    </a:lnTo>
                    <a:lnTo>
                      <a:pt x="3810" y="18"/>
                    </a:lnTo>
                    <a:lnTo>
                      <a:pt x="3806" y="13"/>
                    </a:lnTo>
                    <a:lnTo>
                      <a:pt x="3802" y="8"/>
                    </a:lnTo>
                    <a:lnTo>
                      <a:pt x="3798" y="5"/>
                    </a:lnTo>
                    <a:lnTo>
                      <a:pt x="3793" y="3"/>
                    </a:lnTo>
                    <a:lnTo>
                      <a:pt x="3787" y="0"/>
                    </a:lnTo>
                    <a:lnTo>
                      <a:pt x="3782" y="0"/>
                    </a:lnTo>
                    <a:lnTo>
                      <a:pt x="3775" y="2"/>
                    </a:lnTo>
                    <a:lnTo>
                      <a:pt x="3769" y="4"/>
                    </a:lnTo>
                    <a:lnTo>
                      <a:pt x="3716" y="21"/>
                    </a:lnTo>
                    <a:lnTo>
                      <a:pt x="3663" y="41"/>
                    </a:lnTo>
                    <a:lnTo>
                      <a:pt x="3614" y="63"/>
                    </a:lnTo>
                    <a:lnTo>
                      <a:pt x="3564" y="88"/>
                    </a:lnTo>
                    <a:lnTo>
                      <a:pt x="3517" y="116"/>
                    </a:lnTo>
                    <a:lnTo>
                      <a:pt x="3471" y="146"/>
                    </a:lnTo>
                    <a:lnTo>
                      <a:pt x="3426" y="178"/>
                    </a:lnTo>
                    <a:lnTo>
                      <a:pt x="3383" y="210"/>
                    </a:lnTo>
                    <a:lnTo>
                      <a:pt x="3340" y="245"/>
                    </a:lnTo>
                    <a:lnTo>
                      <a:pt x="3297" y="281"/>
                    </a:lnTo>
                    <a:lnTo>
                      <a:pt x="3256" y="318"/>
                    </a:lnTo>
                    <a:lnTo>
                      <a:pt x="3214" y="356"/>
                    </a:lnTo>
                    <a:lnTo>
                      <a:pt x="3173" y="394"/>
                    </a:lnTo>
                    <a:lnTo>
                      <a:pt x="3131" y="432"/>
                    </a:lnTo>
                    <a:lnTo>
                      <a:pt x="3089" y="470"/>
                    </a:lnTo>
                    <a:lnTo>
                      <a:pt x="3047" y="508"/>
                    </a:lnTo>
                    <a:lnTo>
                      <a:pt x="3028" y="525"/>
                    </a:lnTo>
                    <a:lnTo>
                      <a:pt x="3009" y="542"/>
                    </a:lnTo>
                    <a:lnTo>
                      <a:pt x="2990" y="560"/>
                    </a:lnTo>
                    <a:lnTo>
                      <a:pt x="2971" y="577"/>
                    </a:lnTo>
                    <a:lnTo>
                      <a:pt x="2952" y="594"/>
                    </a:lnTo>
                    <a:lnTo>
                      <a:pt x="2933" y="610"/>
                    </a:lnTo>
                    <a:lnTo>
                      <a:pt x="2913" y="626"/>
                    </a:lnTo>
                    <a:lnTo>
                      <a:pt x="2893" y="642"/>
                    </a:lnTo>
                    <a:lnTo>
                      <a:pt x="2872" y="656"/>
                    </a:lnTo>
                    <a:lnTo>
                      <a:pt x="2852" y="670"/>
                    </a:lnTo>
                    <a:lnTo>
                      <a:pt x="2831" y="682"/>
                    </a:lnTo>
                    <a:lnTo>
                      <a:pt x="2808" y="694"/>
                    </a:lnTo>
                    <a:lnTo>
                      <a:pt x="2786" y="705"/>
                    </a:lnTo>
                    <a:lnTo>
                      <a:pt x="2762" y="712"/>
                    </a:lnTo>
                    <a:lnTo>
                      <a:pt x="2738" y="719"/>
                    </a:lnTo>
                    <a:lnTo>
                      <a:pt x="2713" y="725"/>
                    </a:lnTo>
                    <a:lnTo>
                      <a:pt x="2674" y="723"/>
                    </a:lnTo>
                    <a:lnTo>
                      <a:pt x="2634" y="721"/>
                    </a:lnTo>
                    <a:lnTo>
                      <a:pt x="2595" y="721"/>
                    </a:lnTo>
                    <a:lnTo>
                      <a:pt x="2556" y="723"/>
                    </a:lnTo>
                    <a:lnTo>
                      <a:pt x="2517" y="724"/>
                    </a:lnTo>
                    <a:lnTo>
                      <a:pt x="2477" y="727"/>
                    </a:lnTo>
                    <a:lnTo>
                      <a:pt x="2439" y="729"/>
                    </a:lnTo>
                    <a:lnTo>
                      <a:pt x="2400" y="734"/>
                    </a:lnTo>
                    <a:lnTo>
                      <a:pt x="2362" y="738"/>
                    </a:lnTo>
                    <a:lnTo>
                      <a:pt x="2323" y="744"/>
                    </a:lnTo>
                    <a:lnTo>
                      <a:pt x="2284" y="749"/>
                    </a:lnTo>
                    <a:lnTo>
                      <a:pt x="2246" y="756"/>
                    </a:lnTo>
                    <a:lnTo>
                      <a:pt x="2208" y="763"/>
                    </a:lnTo>
                    <a:lnTo>
                      <a:pt x="2170" y="771"/>
                    </a:lnTo>
                    <a:lnTo>
                      <a:pt x="2132" y="779"/>
                    </a:lnTo>
                    <a:lnTo>
                      <a:pt x="2094" y="788"/>
                    </a:lnTo>
                    <a:lnTo>
                      <a:pt x="2056" y="797"/>
                    </a:lnTo>
                    <a:lnTo>
                      <a:pt x="2017" y="807"/>
                    </a:lnTo>
                    <a:lnTo>
                      <a:pt x="1979" y="816"/>
                    </a:lnTo>
                    <a:lnTo>
                      <a:pt x="1941" y="827"/>
                    </a:lnTo>
                    <a:lnTo>
                      <a:pt x="1903" y="837"/>
                    </a:lnTo>
                    <a:lnTo>
                      <a:pt x="1866" y="848"/>
                    </a:lnTo>
                    <a:lnTo>
                      <a:pt x="1828" y="859"/>
                    </a:lnTo>
                    <a:lnTo>
                      <a:pt x="1790" y="871"/>
                    </a:lnTo>
                    <a:lnTo>
                      <a:pt x="1753" y="882"/>
                    </a:lnTo>
                    <a:lnTo>
                      <a:pt x="1715" y="893"/>
                    </a:lnTo>
                    <a:lnTo>
                      <a:pt x="1676" y="905"/>
                    </a:lnTo>
                    <a:lnTo>
                      <a:pt x="1639" y="916"/>
                    </a:lnTo>
                    <a:lnTo>
                      <a:pt x="1601" y="929"/>
                    </a:lnTo>
                    <a:lnTo>
                      <a:pt x="1563" y="941"/>
                    </a:lnTo>
                    <a:lnTo>
                      <a:pt x="1526" y="952"/>
                    </a:lnTo>
                    <a:lnTo>
                      <a:pt x="1488" y="965"/>
                    </a:lnTo>
                    <a:lnTo>
                      <a:pt x="1461" y="973"/>
                    </a:lnTo>
                    <a:lnTo>
                      <a:pt x="1434" y="979"/>
                    </a:lnTo>
                    <a:lnTo>
                      <a:pt x="1406" y="986"/>
                    </a:lnTo>
                    <a:lnTo>
                      <a:pt x="1379" y="992"/>
                    </a:lnTo>
                    <a:lnTo>
                      <a:pt x="1351" y="996"/>
                    </a:lnTo>
                    <a:lnTo>
                      <a:pt x="1324" y="999"/>
                    </a:lnTo>
                    <a:lnTo>
                      <a:pt x="1296" y="1003"/>
                    </a:lnTo>
                    <a:lnTo>
                      <a:pt x="1268" y="1005"/>
                    </a:lnTo>
                    <a:lnTo>
                      <a:pt x="1241" y="1007"/>
                    </a:lnTo>
                    <a:lnTo>
                      <a:pt x="1213" y="1008"/>
                    </a:lnTo>
                    <a:lnTo>
                      <a:pt x="1185" y="1008"/>
                    </a:lnTo>
                    <a:lnTo>
                      <a:pt x="1157" y="1008"/>
                    </a:lnTo>
                    <a:lnTo>
                      <a:pt x="1129" y="1007"/>
                    </a:lnTo>
                    <a:lnTo>
                      <a:pt x="1101" y="1006"/>
                    </a:lnTo>
                    <a:lnTo>
                      <a:pt x="1073" y="1005"/>
                    </a:lnTo>
                    <a:lnTo>
                      <a:pt x="1045" y="1003"/>
                    </a:lnTo>
                    <a:lnTo>
                      <a:pt x="1014" y="999"/>
                    </a:lnTo>
                    <a:lnTo>
                      <a:pt x="983" y="994"/>
                    </a:lnTo>
                    <a:lnTo>
                      <a:pt x="953" y="987"/>
                    </a:lnTo>
                    <a:lnTo>
                      <a:pt x="924" y="978"/>
                    </a:lnTo>
                    <a:lnTo>
                      <a:pt x="896" y="968"/>
                    </a:lnTo>
                    <a:lnTo>
                      <a:pt x="867" y="956"/>
                    </a:lnTo>
                    <a:lnTo>
                      <a:pt x="840" y="943"/>
                    </a:lnTo>
                    <a:lnTo>
                      <a:pt x="812" y="930"/>
                    </a:lnTo>
                    <a:lnTo>
                      <a:pt x="785" y="915"/>
                    </a:lnTo>
                    <a:lnTo>
                      <a:pt x="757" y="900"/>
                    </a:lnTo>
                    <a:lnTo>
                      <a:pt x="730" y="884"/>
                    </a:lnTo>
                    <a:lnTo>
                      <a:pt x="703" y="868"/>
                    </a:lnTo>
                    <a:lnTo>
                      <a:pt x="676" y="851"/>
                    </a:lnTo>
                    <a:lnTo>
                      <a:pt x="649" y="836"/>
                    </a:lnTo>
                    <a:lnTo>
                      <a:pt x="622" y="819"/>
                    </a:lnTo>
                    <a:lnTo>
                      <a:pt x="595" y="803"/>
                    </a:lnTo>
                    <a:lnTo>
                      <a:pt x="556" y="780"/>
                    </a:lnTo>
                    <a:lnTo>
                      <a:pt x="519" y="755"/>
                    </a:lnTo>
                    <a:lnTo>
                      <a:pt x="483" y="728"/>
                    </a:lnTo>
                    <a:lnTo>
                      <a:pt x="449" y="700"/>
                    </a:lnTo>
                    <a:lnTo>
                      <a:pt x="416" y="671"/>
                    </a:lnTo>
                    <a:lnTo>
                      <a:pt x="383" y="641"/>
                    </a:lnTo>
                    <a:lnTo>
                      <a:pt x="352" y="610"/>
                    </a:lnTo>
                    <a:lnTo>
                      <a:pt x="320" y="579"/>
                    </a:lnTo>
                    <a:lnTo>
                      <a:pt x="290" y="546"/>
                    </a:lnTo>
                    <a:lnTo>
                      <a:pt x="260" y="515"/>
                    </a:lnTo>
                    <a:lnTo>
                      <a:pt x="228" y="483"/>
                    </a:lnTo>
                    <a:lnTo>
                      <a:pt x="198" y="450"/>
                    </a:lnTo>
                    <a:lnTo>
                      <a:pt x="167" y="418"/>
                    </a:lnTo>
                    <a:lnTo>
                      <a:pt x="135" y="386"/>
                    </a:lnTo>
                    <a:lnTo>
                      <a:pt x="103" y="355"/>
                    </a:lnTo>
                    <a:lnTo>
                      <a:pt x="69" y="323"/>
                    </a:lnTo>
                    <a:lnTo>
                      <a:pt x="62" y="318"/>
                    </a:lnTo>
                    <a:lnTo>
                      <a:pt x="55" y="313"/>
                    </a:lnTo>
                    <a:lnTo>
                      <a:pt x="48" y="309"/>
                    </a:lnTo>
                    <a:lnTo>
                      <a:pt x="40" y="304"/>
                    </a:lnTo>
                    <a:lnTo>
                      <a:pt x="31" y="301"/>
                    </a:lnTo>
                    <a:lnTo>
                      <a:pt x="23" y="298"/>
                    </a:lnTo>
                    <a:lnTo>
                      <a:pt x="14" y="295"/>
                    </a:lnTo>
                    <a:lnTo>
                      <a:pt x="6" y="292"/>
                    </a:lnTo>
                    <a:lnTo>
                      <a:pt x="5" y="292"/>
                    </a:lnTo>
                    <a:lnTo>
                      <a:pt x="4" y="292"/>
                    </a:lnTo>
                    <a:lnTo>
                      <a:pt x="2" y="293"/>
                    </a:lnTo>
                    <a:lnTo>
                      <a:pt x="1" y="294"/>
                    </a:lnTo>
                    <a:lnTo>
                      <a:pt x="0" y="296"/>
                    </a:lnTo>
                    <a:lnTo>
                      <a:pt x="1" y="298"/>
                    </a:lnTo>
                    <a:lnTo>
                      <a:pt x="2" y="300"/>
                    </a:lnTo>
                    <a:lnTo>
                      <a:pt x="3" y="301"/>
                    </a:lnTo>
                    <a:lnTo>
                      <a:pt x="3" y="301"/>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30" name="Freeform 6"/>
              <p:cNvSpPr>
                <a:spLocks/>
              </p:cNvSpPr>
              <p:nvPr/>
            </p:nvSpPr>
            <p:spPr bwMode="auto">
              <a:xfrm>
                <a:off x="1549" y="1014"/>
                <a:ext cx="607" cy="713"/>
              </a:xfrm>
              <a:custGeom>
                <a:avLst/>
                <a:gdLst/>
                <a:ahLst/>
                <a:cxnLst>
                  <a:cxn ang="0">
                    <a:pos x="213" y="2267"/>
                  </a:cxn>
                  <a:cxn ang="0">
                    <a:pos x="331" y="1675"/>
                  </a:cxn>
                  <a:cxn ang="0">
                    <a:pos x="403" y="1099"/>
                  </a:cxn>
                  <a:cxn ang="0">
                    <a:pos x="480" y="674"/>
                  </a:cxn>
                  <a:cxn ang="0">
                    <a:pos x="558" y="255"/>
                  </a:cxn>
                  <a:cxn ang="0">
                    <a:pos x="586" y="33"/>
                  </a:cxn>
                  <a:cxn ang="0">
                    <a:pos x="609" y="93"/>
                  </a:cxn>
                  <a:cxn ang="0">
                    <a:pos x="716" y="434"/>
                  </a:cxn>
                  <a:cxn ang="0">
                    <a:pos x="865" y="761"/>
                  </a:cxn>
                  <a:cxn ang="0">
                    <a:pos x="1030" y="1029"/>
                  </a:cxn>
                  <a:cxn ang="0">
                    <a:pos x="1196" y="1223"/>
                  </a:cxn>
                  <a:cxn ang="0">
                    <a:pos x="1373" y="1409"/>
                  </a:cxn>
                  <a:cxn ang="0">
                    <a:pos x="1544" y="1601"/>
                  </a:cxn>
                  <a:cxn ang="0">
                    <a:pos x="1708" y="1788"/>
                  </a:cxn>
                  <a:cxn ang="0">
                    <a:pos x="1872" y="1976"/>
                  </a:cxn>
                  <a:cxn ang="0">
                    <a:pos x="2035" y="2163"/>
                  </a:cxn>
                  <a:cxn ang="0">
                    <a:pos x="2200" y="2353"/>
                  </a:cxn>
                  <a:cxn ang="0">
                    <a:pos x="2309" y="2479"/>
                  </a:cxn>
                  <a:cxn ang="0">
                    <a:pos x="2330" y="2525"/>
                  </a:cxn>
                  <a:cxn ang="0">
                    <a:pos x="2192" y="2587"/>
                  </a:cxn>
                  <a:cxn ang="0">
                    <a:pos x="1960" y="2640"/>
                  </a:cxn>
                  <a:cxn ang="0">
                    <a:pos x="1759" y="2672"/>
                  </a:cxn>
                  <a:cxn ang="0">
                    <a:pos x="1574" y="2694"/>
                  </a:cxn>
                  <a:cxn ang="0">
                    <a:pos x="1389" y="2712"/>
                  </a:cxn>
                  <a:cxn ang="0">
                    <a:pos x="1205" y="2726"/>
                  </a:cxn>
                  <a:cxn ang="0">
                    <a:pos x="1021" y="2738"/>
                  </a:cxn>
                  <a:cxn ang="0">
                    <a:pos x="857" y="2746"/>
                  </a:cxn>
                  <a:cxn ang="0">
                    <a:pos x="818" y="2782"/>
                  </a:cxn>
                  <a:cxn ang="0">
                    <a:pos x="836" y="2831"/>
                  </a:cxn>
                  <a:cxn ang="0">
                    <a:pos x="957" y="2848"/>
                  </a:cxn>
                  <a:cxn ang="0">
                    <a:pos x="1146" y="2849"/>
                  </a:cxn>
                  <a:cxn ang="0">
                    <a:pos x="1335" y="2836"/>
                  </a:cxn>
                  <a:cxn ang="0">
                    <a:pos x="1524" y="2812"/>
                  </a:cxn>
                  <a:cxn ang="0">
                    <a:pos x="1715" y="2784"/>
                  </a:cxn>
                  <a:cxn ang="0">
                    <a:pos x="1907" y="2755"/>
                  </a:cxn>
                  <a:cxn ang="0">
                    <a:pos x="2098" y="2714"/>
                  </a:cxn>
                  <a:cxn ang="0">
                    <a:pos x="2282" y="2652"/>
                  </a:cxn>
                  <a:cxn ang="0">
                    <a:pos x="2388" y="2597"/>
                  </a:cxn>
                  <a:cxn ang="0">
                    <a:pos x="2429" y="2507"/>
                  </a:cxn>
                  <a:cxn ang="0">
                    <a:pos x="2385" y="2399"/>
                  </a:cxn>
                  <a:cxn ang="0">
                    <a:pos x="2260" y="2244"/>
                  </a:cxn>
                  <a:cxn ang="0">
                    <a:pos x="2121" y="2082"/>
                  </a:cxn>
                  <a:cxn ang="0">
                    <a:pos x="1980" y="1925"/>
                  </a:cxn>
                  <a:cxn ang="0">
                    <a:pos x="1837" y="1770"/>
                  </a:cxn>
                  <a:cxn ang="0">
                    <a:pos x="1695" y="1610"/>
                  </a:cxn>
                  <a:cxn ang="0">
                    <a:pos x="1510" y="1405"/>
                  </a:cxn>
                  <a:cxn ang="0">
                    <a:pos x="1279" y="1174"/>
                  </a:cxn>
                  <a:cxn ang="0">
                    <a:pos x="1061" y="924"/>
                  </a:cxn>
                  <a:cxn ang="0">
                    <a:pos x="876" y="626"/>
                  </a:cxn>
                  <a:cxn ang="0">
                    <a:pos x="728" y="317"/>
                  </a:cxn>
                  <a:cxn ang="0">
                    <a:pos x="636" y="42"/>
                  </a:cxn>
                  <a:cxn ang="0">
                    <a:pos x="598" y="2"/>
                  </a:cxn>
                  <a:cxn ang="0">
                    <a:pos x="565" y="5"/>
                  </a:cxn>
                  <a:cxn ang="0">
                    <a:pos x="486" y="313"/>
                  </a:cxn>
                  <a:cxn ang="0">
                    <a:pos x="370" y="839"/>
                  </a:cxn>
                  <a:cxn ang="0">
                    <a:pos x="324" y="1113"/>
                  </a:cxn>
                  <a:cxn ang="0">
                    <a:pos x="257" y="1661"/>
                  </a:cxn>
                  <a:cxn ang="0">
                    <a:pos x="161" y="2249"/>
                  </a:cxn>
                  <a:cxn ang="0">
                    <a:pos x="1" y="2719"/>
                  </a:cxn>
                  <a:cxn ang="0">
                    <a:pos x="10" y="2730"/>
                  </a:cxn>
                </a:cxnLst>
                <a:rect l="0" t="0" r="r" b="b"/>
                <a:pathLst>
                  <a:path w="2430" h="2850">
                    <a:moveTo>
                      <a:pt x="15" y="2727"/>
                    </a:moveTo>
                    <a:lnTo>
                      <a:pt x="64" y="2638"/>
                    </a:lnTo>
                    <a:lnTo>
                      <a:pt x="109" y="2547"/>
                    </a:lnTo>
                    <a:lnTo>
                      <a:pt x="148" y="2455"/>
                    </a:lnTo>
                    <a:lnTo>
                      <a:pt x="183" y="2362"/>
                    </a:lnTo>
                    <a:lnTo>
                      <a:pt x="213" y="2267"/>
                    </a:lnTo>
                    <a:lnTo>
                      <a:pt x="240" y="2171"/>
                    </a:lnTo>
                    <a:lnTo>
                      <a:pt x="263" y="2073"/>
                    </a:lnTo>
                    <a:lnTo>
                      <a:pt x="283" y="1974"/>
                    </a:lnTo>
                    <a:lnTo>
                      <a:pt x="301" y="1876"/>
                    </a:lnTo>
                    <a:lnTo>
                      <a:pt x="316" y="1776"/>
                    </a:lnTo>
                    <a:lnTo>
                      <a:pt x="331" y="1675"/>
                    </a:lnTo>
                    <a:lnTo>
                      <a:pt x="343" y="1574"/>
                    </a:lnTo>
                    <a:lnTo>
                      <a:pt x="356" y="1473"/>
                    </a:lnTo>
                    <a:lnTo>
                      <a:pt x="368" y="1372"/>
                    </a:lnTo>
                    <a:lnTo>
                      <a:pt x="380" y="1272"/>
                    </a:lnTo>
                    <a:lnTo>
                      <a:pt x="393" y="1171"/>
                    </a:lnTo>
                    <a:lnTo>
                      <a:pt x="403" y="1099"/>
                    </a:lnTo>
                    <a:lnTo>
                      <a:pt x="414" y="1027"/>
                    </a:lnTo>
                    <a:lnTo>
                      <a:pt x="426" y="955"/>
                    </a:lnTo>
                    <a:lnTo>
                      <a:pt x="439" y="885"/>
                    </a:lnTo>
                    <a:lnTo>
                      <a:pt x="452" y="815"/>
                    </a:lnTo>
                    <a:lnTo>
                      <a:pt x="467" y="745"/>
                    </a:lnTo>
                    <a:lnTo>
                      <a:pt x="480" y="674"/>
                    </a:lnTo>
                    <a:lnTo>
                      <a:pt x="495" y="604"/>
                    </a:lnTo>
                    <a:lnTo>
                      <a:pt x="508" y="535"/>
                    </a:lnTo>
                    <a:lnTo>
                      <a:pt x="522" y="465"/>
                    </a:lnTo>
                    <a:lnTo>
                      <a:pt x="534" y="395"/>
                    </a:lnTo>
                    <a:lnTo>
                      <a:pt x="546" y="325"/>
                    </a:lnTo>
                    <a:lnTo>
                      <a:pt x="558" y="255"/>
                    </a:lnTo>
                    <a:lnTo>
                      <a:pt x="568" y="184"/>
                    </a:lnTo>
                    <a:lnTo>
                      <a:pt x="577" y="113"/>
                    </a:lnTo>
                    <a:lnTo>
                      <a:pt x="583" y="43"/>
                    </a:lnTo>
                    <a:lnTo>
                      <a:pt x="583" y="40"/>
                    </a:lnTo>
                    <a:lnTo>
                      <a:pt x="585" y="36"/>
                    </a:lnTo>
                    <a:lnTo>
                      <a:pt x="586" y="33"/>
                    </a:lnTo>
                    <a:lnTo>
                      <a:pt x="588" y="30"/>
                    </a:lnTo>
                    <a:lnTo>
                      <a:pt x="591" y="30"/>
                    </a:lnTo>
                    <a:lnTo>
                      <a:pt x="594" y="33"/>
                    </a:lnTo>
                    <a:lnTo>
                      <a:pt x="595" y="34"/>
                    </a:lnTo>
                    <a:lnTo>
                      <a:pt x="595" y="35"/>
                    </a:lnTo>
                    <a:lnTo>
                      <a:pt x="609" y="93"/>
                    </a:lnTo>
                    <a:lnTo>
                      <a:pt x="624" y="151"/>
                    </a:lnTo>
                    <a:lnTo>
                      <a:pt x="641" y="209"/>
                    </a:lnTo>
                    <a:lnTo>
                      <a:pt x="657" y="266"/>
                    </a:lnTo>
                    <a:lnTo>
                      <a:pt x="675" y="322"/>
                    </a:lnTo>
                    <a:lnTo>
                      <a:pt x="696" y="378"/>
                    </a:lnTo>
                    <a:lnTo>
                      <a:pt x="716" y="434"/>
                    </a:lnTo>
                    <a:lnTo>
                      <a:pt x="738" y="489"/>
                    </a:lnTo>
                    <a:lnTo>
                      <a:pt x="761" y="545"/>
                    </a:lnTo>
                    <a:lnTo>
                      <a:pt x="785" y="599"/>
                    </a:lnTo>
                    <a:lnTo>
                      <a:pt x="810" y="654"/>
                    </a:lnTo>
                    <a:lnTo>
                      <a:pt x="837" y="708"/>
                    </a:lnTo>
                    <a:lnTo>
                      <a:pt x="865" y="761"/>
                    </a:lnTo>
                    <a:lnTo>
                      <a:pt x="894" y="814"/>
                    </a:lnTo>
                    <a:lnTo>
                      <a:pt x="924" y="868"/>
                    </a:lnTo>
                    <a:lnTo>
                      <a:pt x="956" y="921"/>
                    </a:lnTo>
                    <a:lnTo>
                      <a:pt x="979" y="959"/>
                    </a:lnTo>
                    <a:lnTo>
                      <a:pt x="1004" y="995"/>
                    </a:lnTo>
                    <a:lnTo>
                      <a:pt x="1030" y="1029"/>
                    </a:lnTo>
                    <a:lnTo>
                      <a:pt x="1056" y="1063"/>
                    </a:lnTo>
                    <a:lnTo>
                      <a:pt x="1083" y="1097"/>
                    </a:lnTo>
                    <a:lnTo>
                      <a:pt x="1111" y="1129"/>
                    </a:lnTo>
                    <a:lnTo>
                      <a:pt x="1139" y="1161"/>
                    </a:lnTo>
                    <a:lnTo>
                      <a:pt x="1167" y="1192"/>
                    </a:lnTo>
                    <a:lnTo>
                      <a:pt x="1196" y="1223"/>
                    </a:lnTo>
                    <a:lnTo>
                      <a:pt x="1225" y="1254"/>
                    </a:lnTo>
                    <a:lnTo>
                      <a:pt x="1254" y="1285"/>
                    </a:lnTo>
                    <a:lnTo>
                      <a:pt x="1284" y="1315"/>
                    </a:lnTo>
                    <a:lnTo>
                      <a:pt x="1314" y="1347"/>
                    </a:lnTo>
                    <a:lnTo>
                      <a:pt x="1344" y="1378"/>
                    </a:lnTo>
                    <a:lnTo>
                      <a:pt x="1373" y="1409"/>
                    </a:lnTo>
                    <a:lnTo>
                      <a:pt x="1402" y="1442"/>
                    </a:lnTo>
                    <a:lnTo>
                      <a:pt x="1430" y="1474"/>
                    </a:lnTo>
                    <a:lnTo>
                      <a:pt x="1459" y="1506"/>
                    </a:lnTo>
                    <a:lnTo>
                      <a:pt x="1487" y="1537"/>
                    </a:lnTo>
                    <a:lnTo>
                      <a:pt x="1516" y="1570"/>
                    </a:lnTo>
                    <a:lnTo>
                      <a:pt x="1544" y="1601"/>
                    </a:lnTo>
                    <a:lnTo>
                      <a:pt x="1570" y="1633"/>
                    </a:lnTo>
                    <a:lnTo>
                      <a:pt x="1599" y="1664"/>
                    </a:lnTo>
                    <a:lnTo>
                      <a:pt x="1627" y="1695"/>
                    </a:lnTo>
                    <a:lnTo>
                      <a:pt x="1653" y="1727"/>
                    </a:lnTo>
                    <a:lnTo>
                      <a:pt x="1682" y="1757"/>
                    </a:lnTo>
                    <a:lnTo>
                      <a:pt x="1708" y="1788"/>
                    </a:lnTo>
                    <a:lnTo>
                      <a:pt x="1735" y="1820"/>
                    </a:lnTo>
                    <a:lnTo>
                      <a:pt x="1763" y="1851"/>
                    </a:lnTo>
                    <a:lnTo>
                      <a:pt x="1790" y="1883"/>
                    </a:lnTo>
                    <a:lnTo>
                      <a:pt x="1817" y="1913"/>
                    </a:lnTo>
                    <a:lnTo>
                      <a:pt x="1844" y="1944"/>
                    </a:lnTo>
                    <a:lnTo>
                      <a:pt x="1872" y="1976"/>
                    </a:lnTo>
                    <a:lnTo>
                      <a:pt x="1899" y="2007"/>
                    </a:lnTo>
                    <a:lnTo>
                      <a:pt x="1926" y="2038"/>
                    </a:lnTo>
                    <a:lnTo>
                      <a:pt x="1953" y="2069"/>
                    </a:lnTo>
                    <a:lnTo>
                      <a:pt x="1980" y="2100"/>
                    </a:lnTo>
                    <a:lnTo>
                      <a:pt x="2008" y="2131"/>
                    </a:lnTo>
                    <a:lnTo>
                      <a:pt x="2035" y="2163"/>
                    </a:lnTo>
                    <a:lnTo>
                      <a:pt x="2062" y="2194"/>
                    </a:lnTo>
                    <a:lnTo>
                      <a:pt x="2090" y="2227"/>
                    </a:lnTo>
                    <a:lnTo>
                      <a:pt x="2117" y="2258"/>
                    </a:lnTo>
                    <a:lnTo>
                      <a:pt x="2144" y="2290"/>
                    </a:lnTo>
                    <a:lnTo>
                      <a:pt x="2172" y="2322"/>
                    </a:lnTo>
                    <a:lnTo>
                      <a:pt x="2200" y="2353"/>
                    </a:lnTo>
                    <a:lnTo>
                      <a:pt x="2227" y="2386"/>
                    </a:lnTo>
                    <a:lnTo>
                      <a:pt x="2255" y="2418"/>
                    </a:lnTo>
                    <a:lnTo>
                      <a:pt x="2283" y="2451"/>
                    </a:lnTo>
                    <a:lnTo>
                      <a:pt x="2291" y="2460"/>
                    </a:lnTo>
                    <a:lnTo>
                      <a:pt x="2300" y="2470"/>
                    </a:lnTo>
                    <a:lnTo>
                      <a:pt x="2309" y="2479"/>
                    </a:lnTo>
                    <a:lnTo>
                      <a:pt x="2316" y="2488"/>
                    </a:lnTo>
                    <a:lnTo>
                      <a:pt x="2323" y="2496"/>
                    </a:lnTo>
                    <a:lnTo>
                      <a:pt x="2329" y="2504"/>
                    </a:lnTo>
                    <a:lnTo>
                      <a:pt x="2332" y="2509"/>
                    </a:lnTo>
                    <a:lnTo>
                      <a:pt x="2333" y="2515"/>
                    </a:lnTo>
                    <a:lnTo>
                      <a:pt x="2330" y="2525"/>
                    </a:lnTo>
                    <a:lnTo>
                      <a:pt x="2319" y="2535"/>
                    </a:lnTo>
                    <a:lnTo>
                      <a:pt x="2303" y="2545"/>
                    </a:lnTo>
                    <a:lnTo>
                      <a:pt x="2282" y="2555"/>
                    </a:lnTo>
                    <a:lnTo>
                      <a:pt x="2255" y="2566"/>
                    </a:lnTo>
                    <a:lnTo>
                      <a:pt x="2224" y="2577"/>
                    </a:lnTo>
                    <a:lnTo>
                      <a:pt x="2192" y="2587"/>
                    </a:lnTo>
                    <a:lnTo>
                      <a:pt x="2156" y="2597"/>
                    </a:lnTo>
                    <a:lnTo>
                      <a:pt x="2118" y="2607"/>
                    </a:lnTo>
                    <a:lnTo>
                      <a:pt x="2079" y="2616"/>
                    </a:lnTo>
                    <a:lnTo>
                      <a:pt x="2038" y="2625"/>
                    </a:lnTo>
                    <a:lnTo>
                      <a:pt x="1999" y="2633"/>
                    </a:lnTo>
                    <a:lnTo>
                      <a:pt x="1960" y="2640"/>
                    </a:lnTo>
                    <a:lnTo>
                      <a:pt x="1922" y="2647"/>
                    </a:lnTo>
                    <a:lnTo>
                      <a:pt x="1886" y="2653"/>
                    </a:lnTo>
                    <a:lnTo>
                      <a:pt x="1853" y="2658"/>
                    </a:lnTo>
                    <a:lnTo>
                      <a:pt x="1822" y="2663"/>
                    </a:lnTo>
                    <a:lnTo>
                      <a:pt x="1790" y="2667"/>
                    </a:lnTo>
                    <a:lnTo>
                      <a:pt x="1759" y="2672"/>
                    </a:lnTo>
                    <a:lnTo>
                      <a:pt x="1729" y="2676"/>
                    </a:lnTo>
                    <a:lnTo>
                      <a:pt x="1697" y="2680"/>
                    </a:lnTo>
                    <a:lnTo>
                      <a:pt x="1666" y="2684"/>
                    </a:lnTo>
                    <a:lnTo>
                      <a:pt x="1636" y="2688"/>
                    </a:lnTo>
                    <a:lnTo>
                      <a:pt x="1604" y="2691"/>
                    </a:lnTo>
                    <a:lnTo>
                      <a:pt x="1574" y="2694"/>
                    </a:lnTo>
                    <a:lnTo>
                      <a:pt x="1542" y="2698"/>
                    </a:lnTo>
                    <a:lnTo>
                      <a:pt x="1512" y="2701"/>
                    </a:lnTo>
                    <a:lnTo>
                      <a:pt x="1481" y="2703"/>
                    </a:lnTo>
                    <a:lnTo>
                      <a:pt x="1450" y="2707"/>
                    </a:lnTo>
                    <a:lnTo>
                      <a:pt x="1420" y="2710"/>
                    </a:lnTo>
                    <a:lnTo>
                      <a:pt x="1389" y="2712"/>
                    </a:lnTo>
                    <a:lnTo>
                      <a:pt x="1358" y="2714"/>
                    </a:lnTo>
                    <a:lnTo>
                      <a:pt x="1328" y="2717"/>
                    </a:lnTo>
                    <a:lnTo>
                      <a:pt x="1297" y="2720"/>
                    </a:lnTo>
                    <a:lnTo>
                      <a:pt x="1267" y="2722"/>
                    </a:lnTo>
                    <a:lnTo>
                      <a:pt x="1236" y="2725"/>
                    </a:lnTo>
                    <a:lnTo>
                      <a:pt x="1205" y="2726"/>
                    </a:lnTo>
                    <a:lnTo>
                      <a:pt x="1175" y="2728"/>
                    </a:lnTo>
                    <a:lnTo>
                      <a:pt x="1143" y="2730"/>
                    </a:lnTo>
                    <a:lnTo>
                      <a:pt x="1113" y="2732"/>
                    </a:lnTo>
                    <a:lnTo>
                      <a:pt x="1083" y="2734"/>
                    </a:lnTo>
                    <a:lnTo>
                      <a:pt x="1051" y="2736"/>
                    </a:lnTo>
                    <a:lnTo>
                      <a:pt x="1021" y="2738"/>
                    </a:lnTo>
                    <a:lnTo>
                      <a:pt x="989" y="2739"/>
                    </a:lnTo>
                    <a:lnTo>
                      <a:pt x="959" y="2741"/>
                    </a:lnTo>
                    <a:lnTo>
                      <a:pt x="928" y="2742"/>
                    </a:lnTo>
                    <a:lnTo>
                      <a:pt x="897" y="2745"/>
                    </a:lnTo>
                    <a:lnTo>
                      <a:pt x="866" y="2746"/>
                    </a:lnTo>
                    <a:lnTo>
                      <a:pt x="857" y="2746"/>
                    </a:lnTo>
                    <a:lnTo>
                      <a:pt x="848" y="2749"/>
                    </a:lnTo>
                    <a:lnTo>
                      <a:pt x="839" y="2753"/>
                    </a:lnTo>
                    <a:lnTo>
                      <a:pt x="832" y="2758"/>
                    </a:lnTo>
                    <a:lnTo>
                      <a:pt x="826" y="2765"/>
                    </a:lnTo>
                    <a:lnTo>
                      <a:pt x="821" y="2773"/>
                    </a:lnTo>
                    <a:lnTo>
                      <a:pt x="818" y="2782"/>
                    </a:lnTo>
                    <a:lnTo>
                      <a:pt x="817" y="2791"/>
                    </a:lnTo>
                    <a:lnTo>
                      <a:pt x="817" y="2800"/>
                    </a:lnTo>
                    <a:lnTo>
                      <a:pt x="820" y="2809"/>
                    </a:lnTo>
                    <a:lnTo>
                      <a:pt x="823" y="2818"/>
                    </a:lnTo>
                    <a:lnTo>
                      <a:pt x="829" y="2824"/>
                    </a:lnTo>
                    <a:lnTo>
                      <a:pt x="836" y="2831"/>
                    </a:lnTo>
                    <a:lnTo>
                      <a:pt x="844" y="2836"/>
                    </a:lnTo>
                    <a:lnTo>
                      <a:pt x="853" y="2839"/>
                    </a:lnTo>
                    <a:lnTo>
                      <a:pt x="862" y="2840"/>
                    </a:lnTo>
                    <a:lnTo>
                      <a:pt x="893" y="2843"/>
                    </a:lnTo>
                    <a:lnTo>
                      <a:pt x="926" y="2846"/>
                    </a:lnTo>
                    <a:lnTo>
                      <a:pt x="957" y="2848"/>
                    </a:lnTo>
                    <a:lnTo>
                      <a:pt x="988" y="2849"/>
                    </a:lnTo>
                    <a:lnTo>
                      <a:pt x="1020" y="2850"/>
                    </a:lnTo>
                    <a:lnTo>
                      <a:pt x="1051" y="2850"/>
                    </a:lnTo>
                    <a:lnTo>
                      <a:pt x="1083" y="2850"/>
                    </a:lnTo>
                    <a:lnTo>
                      <a:pt x="1115" y="2850"/>
                    </a:lnTo>
                    <a:lnTo>
                      <a:pt x="1146" y="2849"/>
                    </a:lnTo>
                    <a:lnTo>
                      <a:pt x="1178" y="2848"/>
                    </a:lnTo>
                    <a:lnTo>
                      <a:pt x="1209" y="2846"/>
                    </a:lnTo>
                    <a:lnTo>
                      <a:pt x="1241" y="2845"/>
                    </a:lnTo>
                    <a:lnTo>
                      <a:pt x="1272" y="2841"/>
                    </a:lnTo>
                    <a:lnTo>
                      <a:pt x="1304" y="2839"/>
                    </a:lnTo>
                    <a:lnTo>
                      <a:pt x="1335" y="2836"/>
                    </a:lnTo>
                    <a:lnTo>
                      <a:pt x="1366" y="2832"/>
                    </a:lnTo>
                    <a:lnTo>
                      <a:pt x="1398" y="2829"/>
                    </a:lnTo>
                    <a:lnTo>
                      <a:pt x="1430" y="2825"/>
                    </a:lnTo>
                    <a:lnTo>
                      <a:pt x="1462" y="2821"/>
                    </a:lnTo>
                    <a:lnTo>
                      <a:pt x="1493" y="2816"/>
                    </a:lnTo>
                    <a:lnTo>
                      <a:pt x="1524" y="2812"/>
                    </a:lnTo>
                    <a:lnTo>
                      <a:pt x="1556" y="2808"/>
                    </a:lnTo>
                    <a:lnTo>
                      <a:pt x="1587" y="2803"/>
                    </a:lnTo>
                    <a:lnTo>
                      <a:pt x="1620" y="2799"/>
                    </a:lnTo>
                    <a:lnTo>
                      <a:pt x="1651" y="2794"/>
                    </a:lnTo>
                    <a:lnTo>
                      <a:pt x="1683" y="2788"/>
                    </a:lnTo>
                    <a:lnTo>
                      <a:pt x="1715" y="2784"/>
                    </a:lnTo>
                    <a:lnTo>
                      <a:pt x="1747" y="2778"/>
                    </a:lnTo>
                    <a:lnTo>
                      <a:pt x="1778" y="2774"/>
                    </a:lnTo>
                    <a:lnTo>
                      <a:pt x="1811" y="2769"/>
                    </a:lnTo>
                    <a:lnTo>
                      <a:pt x="1842" y="2764"/>
                    </a:lnTo>
                    <a:lnTo>
                      <a:pt x="1874" y="2759"/>
                    </a:lnTo>
                    <a:lnTo>
                      <a:pt x="1907" y="2755"/>
                    </a:lnTo>
                    <a:lnTo>
                      <a:pt x="1940" y="2749"/>
                    </a:lnTo>
                    <a:lnTo>
                      <a:pt x="1971" y="2742"/>
                    </a:lnTo>
                    <a:lnTo>
                      <a:pt x="2003" y="2737"/>
                    </a:lnTo>
                    <a:lnTo>
                      <a:pt x="2035" y="2730"/>
                    </a:lnTo>
                    <a:lnTo>
                      <a:pt x="2066" y="2722"/>
                    </a:lnTo>
                    <a:lnTo>
                      <a:pt x="2098" y="2714"/>
                    </a:lnTo>
                    <a:lnTo>
                      <a:pt x="2129" y="2705"/>
                    </a:lnTo>
                    <a:lnTo>
                      <a:pt x="2160" y="2697"/>
                    </a:lnTo>
                    <a:lnTo>
                      <a:pt x="2191" y="2686"/>
                    </a:lnTo>
                    <a:lnTo>
                      <a:pt x="2221" y="2676"/>
                    </a:lnTo>
                    <a:lnTo>
                      <a:pt x="2251" y="2664"/>
                    </a:lnTo>
                    <a:lnTo>
                      <a:pt x="2282" y="2652"/>
                    </a:lnTo>
                    <a:lnTo>
                      <a:pt x="2311" y="2639"/>
                    </a:lnTo>
                    <a:lnTo>
                      <a:pt x="2340" y="2625"/>
                    </a:lnTo>
                    <a:lnTo>
                      <a:pt x="2369" y="2610"/>
                    </a:lnTo>
                    <a:lnTo>
                      <a:pt x="2371" y="2609"/>
                    </a:lnTo>
                    <a:lnTo>
                      <a:pt x="2378" y="2605"/>
                    </a:lnTo>
                    <a:lnTo>
                      <a:pt x="2388" y="2597"/>
                    </a:lnTo>
                    <a:lnTo>
                      <a:pt x="2399" y="2587"/>
                    </a:lnTo>
                    <a:lnTo>
                      <a:pt x="2409" y="2573"/>
                    </a:lnTo>
                    <a:lnTo>
                      <a:pt x="2420" y="2559"/>
                    </a:lnTo>
                    <a:lnTo>
                      <a:pt x="2426" y="2541"/>
                    </a:lnTo>
                    <a:lnTo>
                      <a:pt x="2430" y="2521"/>
                    </a:lnTo>
                    <a:lnTo>
                      <a:pt x="2429" y="2507"/>
                    </a:lnTo>
                    <a:lnTo>
                      <a:pt x="2425" y="2490"/>
                    </a:lnTo>
                    <a:lnTo>
                      <a:pt x="2420" y="2472"/>
                    </a:lnTo>
                    <a:lnTo>
                      <a:pt x="2412" y="2453"/>
                    </a:lnTo>
                    <a:lnTo>
                      <a:pt x="2404" y="2434"/>
                    </a:lnTo>
                    <a:lnTo>
                      <a:pt x="2394" y="2416"/>
                    </a:lnTo>
                    <a:lnTo>
                      <a:pt x="2385" y="2399"/>
                    </a:lnTo>
                    <a:lnTo>
                      <a:pt x="2375" y="2385"/>
                    </a:lnTo>
                    <a:lnTo>
                      <a:pt x="2352" y="2356"/>
                    </a:lnTo>
                    <a:lnTo>
                      <a:pt x="2329" y="2328"/>
                    </a:lnTo>
                    <a:lnTo>
                      <a:pt x="2306" y="2299"/>
                    </a:lnTo>
                    <a:lnTo>
                      <a:pt x="2283" y="2272"/>
                    </a:lnTo>
                    <a:lnTo>
                      <a:pt x="2260" y="2244"/>
                    </a:lnTo>
                    <a:lnTo>
                      <a:pt x="2237" y="2216"/>
                    </a:lnTo>
                    <a:lnTo>
                      <a:pt x="2214" y="2189"/>
                    </a:lnTo>
                    <a:lnTo>
                      <a:pt x="2191" y="2162"/>
                    </a:lnTo>
                    <a:lnTo>
                      <a:pt x="2167" y="2135"/>
                    </a:lnTo>
                    <a:lnTo>
                      <a:pt x="2144" y="2108"/>
                    </a:lnTo>
                    <a:lnTo>
                      <a:pt x="2121" y="2082"/>
                    </a:lnTo>
                    <a:lnTo>
                      <a:pt x="2098" y="2055"/>
                    </a:lnTo>
                    <a:lnTo>
                      <a:pt x="2074" y="2029"/>
                    </a:lnTo>
                    <a:lnTo>
                      <a:pt x="2051" y="2004"/>
                    </a:lnTo>
                    <a:lnTo>
                      <a:pt x="2027" y="1978"/>
                    </a:lnTo>
                    <a:lnTo>
                      <a:pt x="2003" y="1951"/>
                    </a:lnTo>
                    <a:lnTo>
                      <a:pt x="1980" y="1925"/>
                    </a:lnTo>
                    <a:lnTo>
                      <a:pt x="1956" y="1899"/>
                    </a:lnTo>
                    <a:lnTo>
                      <a:pt x="1932" y="1874"/>
                    </a:lnTo>
                    <a:lnTo>
                      <a:pt x="1908" y="1848"/>
                    </a:lnTo>
                    <a:lnTo>
                      <a:pt x="1885" y="1822"/>
                    </a:lnTo>
                    <a:lnTo>
                      <a:pt x="1861" y="1796"/>
                    </a:lnTo>
                    <a:lnTo>
                      <a:pt x="1837" y="1770"/>
                    </a:lnTo>
                    <a:lnTo>
                      <a:pt x="1814" y="1744"/>
                    </a:lnTo>
                    <a:lnTo>
                      <a:pt x="1789" y="1718"/>
                    </a:lnTo>
                    <a:lnTo>
                      <a:pt x="1766" y="1691"/>
                    </a:lnTo>
                    <a:lnTo>
                      <a:pt x="1742" y="1664"/>
                    </a:lnTo>
                    <a:lnTo>
                      <a:pt x="1719" y="1638"/>
                    </a:lnTo>
                    <a:lnTo>
                      <a:pt x="1695" y="1610"/>
                    </a:lnTo>
                    <a:lnTo>
                      <a:pt x="1670" y="1583"/>
                    </a:lnTo>
                    <a:lnTo>
                      <a:pt x="1647" y="1556"/>
                    </a:lnTo>
                    <a:lnTo>
                      <a:pt x="1623" y="1528"/>
                    </a:lnTo>
                    <a:lnTo>
                      <a:pt x="1586" y="1486"/>
                    </a:lnTo>
                    <a:lnTo>
                      <a:pt x="1548" y="1444"/>
                    </a:lnTo>
                    <a:lnTo>
                      <a:pt x="1510" y="1405"/>
                    </a:lnTo>
                    <a:lnTo>
                      <a:pt x="1472" y="1366"/>
                    </a:lnTo>
                    <a:lnTo>
                      <a:pt x="1433" y="1326"/>
                    </a:lnTo>
                    <a:lnTo>
                      <a:pt x="1394" y="1288"/>
                    </a:lnTo>
                    <a:lnTo>
                      <a:pt x="1355" y="1250"/>
                    </a:lnTo>
                    <a:lnTo>
                      <a:pt x="1317" y="1212"/>
                    </a:lnTo>
                    <a:lnTo>
                      <a:pt x="1279" y="1174"/>
                    </a:lnTo>
                    <a:lnTo>
                      <a:pt x="1241" y="1136"/>
                    </a:lnTo>
                    <a:lnTo>
                      <a:pt x="1203" y="1096"/>
                    </a:lnTo>
                    <a:lnTo>
                      <a:pt x="1167" y="1055"/>
                    </a:lnTo>
                    <a:lnTo>
                      <a:pt x="1131" y="1013"/>
                    </a:lnTo>
                    <a:lnTo>
                      <a:pt x="1096" y="970"/>
                    </a:lnTo>
                    <a:lnTo>
                      <a:pt x="1061" y="924"/>
                    </a:lnTo>
                    <a:lnTo>
                      <a:pt x="1029" y="877"/>
                    </a:lnTo>
                    <a:lnTo>
                      <a:pt x="996" y="826"/>
                    </a:lnTo>
                    <a:lnTo>
                      <a:pt x="965" y="776"/>
                    </a:lnTo>
                    <a:lnTo>
                      <a:pt x="933" y="727"/>
                    </a:lnTo>
                    <a:lnTo>
                      <a:pt x="904" y="676"/>
                    </a:lnTo>
                    <a:lnTo>
                      <a:pt x="876" y="626"/>
                    </a:lnTo>
                    <a:lnTo>
                      <a:pt x="848" y="575"/>
                    </a:lnTo>
                    <a:lnTo>
                      <a:pt x="822" y="524"/>
                    </a:lnTo>
                    <a:lnTo>
                      <a:pt x="798" y="473"/>
                    </a:lnTo>
                    <a:lnTo>
                      <a:pt x="773" y="422"/>
                    </a:lnTo>
                    <a:lnTo>
                      <a:pt x="751" y="370"/>
                    </a:lnTo>
                    <a:lnTo>
                      <a:pt x="728" y="317"/>
                    </a:lnTo>
                    <a:lnTo>
                      <a:pt x="708" y="265"/>
                    </a:lnTo>
                    <a:lnTo>
                      <a:pt x="689" y="211"/>
                    </a:lnTo>
                    <a:lnTo>
                      <a:pt x="670" y="157"/>
                    </a:lnTo>
                    <a:lnTo>
                      <a:pt x="653" y="102"/>
                    </a:lnTo>
                    <a:lnTo>
                      <a:pt x="637" y="47"/>
                    </a:lnTo>
                    <a:lnTo>
                      <a:pt x="636" y="42"/>
                    </a:lnTo>
                    <a:lnTo>
                      <a:pt x="631" y="29"/>
                    </a:lnTo>
                    <a:lnTo>
                      <a:pt x="623" y="16"/>
                    </a:lnTo>
                    <a:lnTo>
                      <a:pt x="613" y="6"/>
                    </a:lnTo>
                    <a:lnTo>
                      <a:pt x="608" y="5"/>
                    </a:lnTo>
                    <a:lnTo>
                      <a:pt x="602" y="3"/>
                    </a:lnTo>
                    <a:lnTo>
                      <a:pt x="598" y="2"/>
                    </a:lnTo>
                    <a:lnTo>
                      <a:pt x="594" y="1"/>
                    </a:lnTo>
                    <a:lnTo>
                      <a:pt x="589" y="1"/>
                    </a:lnTo>
                    <a:lnTo>
                      <a:pt x="585" y="0"/>
                    </a:lnTo>
                    <a:lnTo>
                      <a:pt x="580" y="1"/>
                    </a:lnTo>
                    <a:lnTo>
                      <a:pt x="577" y="1"/>
                    </a:lnTo>
                    <a:lnTo>
                      <a:pt x="565" y="5"/>
                    </a:lnTo>
                    <a:lnTo>
                      <a:pt x="558" y="9"/>
                    </a:lnTo>
                    <a:lnTo>
                      <a:pt x="553" y="16"/>
                    </a:lnTo>
                    <a:lnTo>
                      <a:pt x="550" y="24"/>
                    </a:lnTo>
                    <a:lnTo>
                      <a:pt x="527" y="121"/>
                    </a:lnTo>
                    <a:lnTo>
                      <a:pt x="506" y="218"/>
                    </a:lnTo>
                    <a:lnTo>
                      <a:pt x="486" y="313"/>
                    </a:lnTo>
                    <a:lnTo>
                      <a:pt x="465" y="407"/>
                    </a:lnTo>
                    <a:lnTo>
                      <a:pt x="444" y="501"/>
                    </a:lnTo>
                    <a:lnTo>
                      <a:pt x="423" y="597"/>
                    </a:lnTo>
                    <a:lnTo>
                      <a:pt x="402" y="693"/>
                    </a:lnTo>
                    <a:lnTo>
                      <a:pt x="380" y="792"/>
                    </a:lnTo>
                    <a:lnTo>
                      <a:pt x="370" y="839"/>
                    </a:lnTo>
                    <a:lnTo>
                      <a:pt x="361" y="886"/>
                    </a:lnTo>
                    <a:lnTo>
                      <a:pt x="353" y="932"/>
                    </a:lnTo>
                    <a:lnTo>
                      <a:pt x="346" y="977"/>
                    </a:lnTo>
                    <a:lnTo>
                      <a:pt x="338" y="1023"/>
                    </a:lnTo>
                    <a:lnTo>
                      <a:pt x="331" y="1067"/>
                    </a:lnTo>
                    <a:lnTo>
                      <a:pt x="324" y="1113"/>
                    </a:lnTo>
                    <a:lnTo>
                      <a:pt x="318" y="1161"/>
                    </a:lnTo>
                    <a:lnTo>
                      <a:pt x="304" y="1260"/>
                    </a:lnTo>
                    <a:lnTo>
                      <a:pt x="293" y="1361"/>
                    </a:lnTo>
                    <a:lnTo>
                      <a:pt x="281" y="1461"/>
                    </a:lnTo>
                    <a:lnTo>
                      <a:pt x="269" y="1561"/>
                    </a:lnTo>
                    <a:lnTo>
                      <a:pt x="257" y="1661"/>
                    </a:lnTo>
                    <a:lnTo>
                      <a:pt x="245" y="1760"/>
                    </a:lnTo>
                    <a:lnTo>
                      <a:pt x="232" y="1859"/>
                    </a:lnTo>
                    <a:lnTo>
                      <a:pt x="217" y="1958"/>
                    </a:lnTo>
                    <a:lnTo>
                      <a:pt x="201" y="2055"/>
                    </a:lnTo>
                    <a:lnTo>
                      <a:pt x="182" y="2153"/>
                    </a:lnTo>
                    <a:lnTo>
                      <a:pt x="161" y="2249"/>
                    </a:lnTo>
                    <a:lnTo>
                      <a:pt x="136" y="2346"/>
                    </a:lnTo>
                    <a:lnTo>
                      <a:pt x="108" y="2440"/>
                    </a:lnTo>
                    <a:lnTo>
                      <a:pt x="76" y="2534"/>
                    </a:lnTo>
                    <a:lnTo>
                      <a:pt x="42" y="2627"/>
                    </a:lnTo>
                    <a:lnTo>
                      <a:pt x="1" y="2719"/>
                    </a:lnTo>
                    <a:lnTo>
                      <a:pt x="1" y="2719"/>
                    </a:lnTo>
                    <a:lnTo>
                      <a:pt x="0" y="2721"/>
                    </a:lnTo>
                    <a:lnTo>
                      <a:pt x="0" y="2725"/>
                    </a:lnTo>
                    <a:lnTo>
                      <a:pt x="1" y="2727"/>
                    </a:lnTo>
                    <a:lnTo>
                      <a:pt x="4" y="2729"/>
                    </a:lnTo>
                    <a:lnTo>
                      <a:pt x="7" y="2730"/>
                    </a:lnTo>
                    <a:lnTo>
                      <a:pt x="10" y="2730"/>
                    </a:lnTo>
                    <a:lnTo>
                      <a:pt x="12" y="2729"/>
                    </a:lnTo>
                    <a:lnTo>
                      <a:pt x="15" y="2727"/>
                    </a:lnTo>
                    <a:lnTo>
                      <a:pt x="15" y="2727"/>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31" name="Freeform 7"/>
              <p:cNvSpPr>
                <a:spLocks/>
              </p:cNvSpPr>
              <p:nvPr/>
            </p:nvSpPr>
            <p:spPr bwMode="auto">
              <a:xfrm>
                <a:off x="1547" y="1692"/>
                <a:ext cx="138" cy="184"/>
              </a:xfrm>
              <a:custGeom>
                <a:avLst/>
                <a:gdLst/>
                <a:ahLst/>
                <a:cxnLst>
                  <a:cxn ang="0">
                    <a:pos x="313" y="690"/>
                  </a:cxn>
                  <a:cxn ang="0">
                    <a:pos x="351" y="595"/>
                  </a:cxn>
                  <a:cxn ang="0">
                    <a:pos x="391" y="493"/>
                  </a:cxn>
                  <a:cxn ang="0">
                    <a:pos x="431" y="390"/>
                  </a:cxn>
                  <a:cxn ang="0">
                    <a:pos x="469" y="293"/>
                  </a:cxn>
                  <a:cxn ang="0">
                    <a:pos x="502" y="206"/>
                  </a:cxn>
                  <a:cxn ang="0">
                    <a:pos x="527" y="138"/>
                  </a:cxn>
                  <a:cxn ang="0">
                    <a:pos x="544" y="94"/>
                  </a:cxn>
                  <a:cxn ang="0">
                    <a:pos x="551" y="72"/>
                  </a:cxn>
                  <a:cxn ang="0">
                    <a:pos x="551" y="52"/>
                  </a:cxn>
                  <a:cxn ang="0">
                    <a:pos x="542" y="35"/>
                  </a:cxn>
                  <a:cxn ang="0">
                    <a:pos x="522" y="25"/>
                  </a:cxn>
                  <a:cxn ang="0">
                    <a:pos x="496" y="20"/>
                  </a:cxn>
                  <a:cxn ang="0">
                    <a:pos x="457" y="16"/>
                  </a:cxn>
                  <a:cxn ang="0">
                    <a:pos x="398" y="10"/>
                  </a:cxn>
                  <a:cxn ang="0">
                    <a:pos x="328" y="5"/>
                  </a:cxn>
                  <a:cxn ang="0">
                    <a:pos x="250" y="1"/>
                  </a:cxn>
                  <a:cxn ang="0">
                    <a:pos x="174" y="0"/>
                  </a:cxn>
                  <a:cxn ang="0">
                    <a:pos x="103" y="2"/>
                  </a:cxn>
                  <a:cxn ang="0">
                    <a:pos x="45" y="10"/>
                  </a:cxn>
                  <a:cxn ang="0">
                    <a:pos x="12" y="23"/>
                  </a:cxn>
                  <a:cxn ang="0">
                    <a:pos x="0" y="45"/>
                  </a:cxn>
                  <a:cxn ang="0">
                    <a:pos x="5" y="65"/>
                  </a:cxn>
                  <a:cxn ang="0">
                    <a:pos x="14" y="74"/>
                  </a:cxn>
                  <a:cxn ang="0">
                    <a:pos x="26" y="80"/>
                  </a:cxn>
                  <a:cxn ang="0">
                    <a:pos x="38" y="81"/>
                  </a:cxn>
                  <a:cxn ang="0">
                    <a:pos x="65" y="73"/>
                  </a:cxn>
                  <a:cxn ang="0">
                    <a:pos x="120" y="64"/>
                  </a:cxn>
                  <a:cxn ang="0">
                    <a:pos x="190" y="57"/>
                  </a:cxn>
                  <a:cxn ang="0">
                    <a:pos x="266" y="55"/>
                  </a:cxn>
                  <a:cxn ang="0">
                    <a:pos x="342" y="56"/>
                  </a:cxn>
                  <a:cxn ang="0">
                    <a:pos x="409" y="60"/>
                  </a:cxn>
                  <a:cxn ang="0">
                    <a:pos x="460" y="68"/>
                  </a:cxn>
                  <a:cxn ang="0">
                    <a:pos x="488" y="80"/>
                  </a:cxn>
                  <a:cxn ang="0">
                    <a:pos x="488" y="99"/>
                  </a:cxn>
                  <a:cxn ang="0">
                    <a:pos x="474" y="144"/>
                  </a:cxn>
                  <a:cxn ang="0">
                    <a:pos x="452" y="211"/>
                  </a:cxn>
                  <a:cxn ang="0">
                    <a:pos x="423" y="296"/>
                  </a:cxn>
                  <a:cxn ang="0">
                    <a:pos x="392" y="391"/>
                  </a:cxn>
                  <a:cxn ang="0">
                    <a:pos x="358" y="493"/>
                  </a:cxn>
                  <a:cxn ang="0">
                    <a:pos x="327" y="593"/>
                  </a:cxn>
                  <a:cxn ang="0">
                    <a:pos x="299" y="687"/>
                  </a:cxn>
                  <a:cxn ang="0">
                    <a:pos x="287" y="730"/>
                  </a:cxn>
                  <a:cxn ang="0">
                    <a:pos x="287" y="732"/>
                  </a:cxn>
                  <a:cxn ang="0">
                    <a:pos x="290" y="736"/>
                  </a:cxn>
                  <a:cxn ang="0">
                    <a:pos x="293" y="734"/>
                  </a:cxn>
                  <a:cxn ang="0">
                    <a:pos x="296" y="732"/>
                  </a:cxn>
                </a:cxnLst>
                <a:rect l="0" t="0" r="r" b="b"/>
                <a:pathLst>
                  <a:path w="552" h="736">
                    <a:moveTo>
                      <a:pt x="296" y="732"/>
                    </a:moveTo>
                    <a:lnTo>
                      <a:pt x="313" y="690"/>
                    </a:lnTo>
                    <a:lnTo>
                      <a:pt x="332" y="645"/>
                    </a:lnTo>
                    <a:lnTo>
                      <a:pt x="351" y="595"/>
                    </a:lnTo>
                    <a:lnTo>
                      <a:pt x="370" y="545"/>
                    </a:lnTo>
                    <a:lnTo>
                      <a:pt x="391" y="493"/>
                    </a:lnTo>
                    <a:lnTo>
                      <a:pt x="411" y="442"/>
                    </a:lnTo>
                    <a:lnTo>
                      <a:pt x="431" y="390"/>
                    </a:lnTo>
                    <a:lnTo>
                      <a:pt x="450" y="341"/>
                    </a:lnTo>
                    <a:lnTo>
                      <a:pt x="469" y="293"/>
                    </a:lnTo>
                    <a:lnTo>
                      <a:pt x="486" y="248"/>
                    </a:lnTo>
                    <a:lnTo>
                      <a:pt x="502" y="206"/>
                    </a:lnTo>
                    <a:lnTo>
                      <a:pt x="515" y="169"/>
                    </a:lnTo>
                    <a:lnTo>
                      <a:pt x="527" y="138"/>
                    </a:lnTo>
                    <a:lnTo>
                      <a:pt x="536" y="113"/>
                    </a:lnTo>
                    <a:lnTo>
                      <a:pt x="544" y="94"/>
                    </a:lnTo>
                    <a:lnTo>
                      <a:pt x="548" y="84"/>
                    </a:lnTo>
                    <a:lnTo>
                      <a:pt x="551" y="72"/>
                    </a:lnTo>
                    <a:lnTo>
                      <a:pt x="552" y="61"/>
                    </a:lnTo>
                    <a:lnTo>
                      <a:pt x="551" y="52"/>
                    </a:lnTo>
                    <a:lnTo>
                      <a:pt x="548" y="43"/>
                    </a:lnTo>
                    <a:lnTo>
                      <a:pt x="542" y="35"/>
                    </a:lnTo>
                    <a:lnTo>
                      <a:pt x="533" y="29"/>
                    </a:lnTo>
                    <a:lnTo>
                      <a:pt x="522" y="25"/>
                    </a:lnTo>
                    <a:lnTo>
                      <a:pt x="507" y="21"/>
                    </a:lnTo>
                    <a:lnTo>
                      <a:pt x="496" y="20"/>
                    </a:lnTo>
                    <a:lnTo>
                      <a:pt x="479" y="18"/>
                    </a:lnTo>
                    <a:lnTo>
                      <a:pt x="457" y="16"/>
                    </a:lnTo>
                    <a:lnTo>
                      <a:pt x="429" y="12"/>
                    </a:lnTo>
                    <a:lnTo>
                      <a:pt x="398" y="10"/>
                    </a:lnTo>
                    <a:lnTo>
                      <a:pt x="364" y="8"/>
                    </a:lnTo>
                    <a:lnTo>
                      <a:pt x="328" y="5"/>
                    </a:lnTo>
                    <a:lnTo>
                      <a:pt x="290" y="3"/>
                    </a:lnTo>
                    <a:lnTo>
                      <a:pt x="250" y="1"/>
                    </a:lnTo>
                    <a:lnTo>
                      <a:pt x="212" y="0"/>
                    </a:lnTo>
                    <a:lnTo>
                      <a:pt x="174" y="0"/>
                    </a:lnTo>
                    <a:lnTo>
                      <a:pt x="137" y="1"/>
                    </a:lnTo>
                    <a:lnTo>
                      <a:pt x="103" y="2"/>
                    </a:lnTo>
                    <a:lnTo>
                      <a:pt x="72" y="6"/>
                    </a:lnTo>
                    <a:lnTo>
                      <a:pt x="45" y="10"/>
                    </a:lnTo>
                    <a:lnTo>
                      <a:pt x="23" y="16"/>
                    </a:lnTo>
                    <a:lnTo>
                      <a:pt x="12" y="23"/>
                    </a:lnTo>
                    <a:lnTo>
                      <a:pt x="4" y="33"/>
                    </a:lnTo>
                    <a:lnTo>
                      <a:pt x="0" y="45"/>
                    </a:lnTo>
                    <a:lnTo>
                      <a:pt x="3" y="58"/>
                    </a:lnTo>
                    <a:lnTo>
                      <a:pt x="5" y="65"/>
                    </a:lnTo>
                    <a:lnTo>
                      <a:pt x="9" y="70"/>
                    </a:lnTo>
                    <a:lnTo>
                      <a:pt x="14" y="74"/>
                    </a:lnTo>
                    <a:lnTo>
                      <a:pt x="19" y="77"/>
                    </a:lnTo>
                    <a:lnTo>
                      <a:pt x="26" y="80"/>
                    </a:lnTo>
                    <a:lnTo>
                      <a:pt x="32" y="81"/>
                    </a:lnTo>
                    <a:lnTo>
                      <a:pt x="38" y="81"/>
                    </a:lnTo>
                    <a:lnTo>
                      <a:pt x="45" y="79"/>
                    </a:lnTo>
                    <a:lnTo>
                      <a:pt x="65" y="73"/>
                    </a:lnTo>
                    <a:lnTo>
                      <a:pt x="91" y="67"/>
                    </a:lnTo>
                    <a:lnTo>
                      <a:pt x="120" y="64"/>
                    </a:lnTo>
                    <a:lnTo>
                      <a:pt x="154" y="61"/>
                    </a:lnTo>
                    <a:lnTo>
                      <a:pt x="190" y="57"/>
                    </a:lnTo>
                    <a:lnTo>
                      <a:pt x="228" y="56"/>
                    </a:lnTo>
                    <a:lnTo>
                      <a:pt x="266" y="55"/>
                    </a:lnTo>
                    <a:lnTo>
                      <a:pt x="305" y="55"/>
                    </a:lnTo>
                    <a:lnTo>
                      <a:pt x="342" y="56"/>
                    </a:lnTo>
                    <a:lnTo>
                      <a:pt x="377" y="57"/>
                    </a:lnTo>
                    <a:lnTo>
                      <a:pt x="409" y="60"/>
                    </a:lnTo>
                    <a:lnTo>
                      <a:pt x="437" y="64"/>
                    </a:lnTo>
                    <a:lnTo>
                      <a:pt x="460" y="68"/>
                    </a:lnTo>
                    <a:lnTo>
                      <a:pt x="477" y="74"/>
                    </a:lnTo>
                    <a:lnTo>
                      <a:pt x="488" y="80"/>
                    </a:lnTo>
                    <a:lnTo>
                      <a:pt x="490" y="88"/>
                    </a:lnTo>
                    <a:lnTo>
                      <a:pt x="488" y="99"/>
                    </a:lnTo>
                    <a:lnTo>
                      <a:pt x="483" y="118"/>
                    </a:lnTo>
                    <a:lnTo>
                      <a:pt x="474" y="144"/>
                    </a:lnTo>
                    <a:lnTo>
                      <a:pt x="464" y="175"/>
                    </a:lnTo>
                    <a:lnTo>
                      <a:pt x="452" y="211"/>
                    </a:lnTo>
                    <a:lnTo>
                      <a:pt x="439" y="251"/>
                    </a:lnTo>
                    <a:lnTo>
                      <a:pt x="423" y="296"/>
                    </a:lnTo>
                    <a:lnTo>
                      <a:pt x="407" y="343"/>
                    </a:lnTo>
                    <a:lnTo>
                      <a:pt x="392" y="391"/>
                    </a:lnTo>
                    <a:lnTo>
                      <a:pt x="375" y="442"/>
                    </a:lnTo>
                    <a:lnTo>
                      <a:pt x="358" y="493"/>
                    </a:lnTo>
                    <a:lnTo>
                      <a:pt x="342" y="544"/>
                    </a:lnTo>
                    <a:lnTo>
                      <a:pt x="327" y="593"/>
                    </a:lnTo>
                    <a:lnTo>
                      <a:pt x="312" y="641"/>
                    </a:lnTo>
                    <a:lnTo>
                      <a:pt x="299" y="687"/>
                    </a:lnTo>
                    <a:lnTo>
                      <a:pt x="287" y="730"/>
                    </a:lnTo>
                    <a:lnTo>
                      <a:pt x="287" y="730"/>
                    </a:lnTo>
                    <a:lnTo>
                      <a:pt x="287" y="731"/>
                    </a:lnTo>
                    <a:lnTo>
                      <a:pt x="287" y="732"/>
                    </a:lnTo>
                    <a:lnTo>
                      <a:pt x="289" y="734"/>
                    </a:lnTo>
                    <a:lnTo>
                      <a:pt x="290" y="736"/>
                    </a:lnTo>
                    <a:lnTo>
                      <a:pt x="292" y="736"/>
                    </a:lnTo>
                    <a:lnTo>
                      <a:pt x="293" y="734"/>
                    </a:lnTo>
                    <a:lnTo>
                      <a:pt x="295" y="733"/>
                    </a:lnTo>
                    <a:lnTo>
                      <a:pt x="296" y="732"/>
                    </a:lnTo>
                    <a:lnTo>
                      <a:pt x="296" y="732"/>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32" name="Freeform 8"/>
              <p:cNvSpPr>
                <a:spLocks/>
              </p:cNvSpPr>
              <p:nvPr/>
            </p:nvSpPr>
            <p:spPr bwMode="auto">
              <a:xfrm>
                <a:off x="1752" y="1752"/>
                <a:ext cx="90" cy="83"/>
              </a:xfrm>
              <a:custGeom>
                <a:avLst/>
                <a:gdLst/>
                <a:ahLst/>
                <a:cxnLst>
                  <a:cxn ang="0">
                    <a:pos x="310" y="8"/>
                  </a:cxn>
                  <a:cxn ang="0">
                    <a:pos x="255" y="28"/>
                  </a:cxn>
                  <a:cxn ang="0">
                    <a:pos x="198" y="56"/>
                  </a:cxn>
                  <a:cxn ang="0">
                    <a:pos x="144" y="89"/>
                  </a:cxn>
                  <a:cxn ang="0">
                    <a:pos x="93" y="122"/>
                  </a:cxn>
                  <a:cxn ang="0">
                    <a:pos x="52" y="158"/>
                  </a:cxn>
                  <a:cxn ang="0">
                    <a:pos x="21" y="191"/>
                  </a:cxn>
                  <a:cxn ang="0">
                    <a:pos x="3" y="221"/>
                  </a:cxn>
                  <a:cxn ang="0">
                    <a:pos x="0" y="251"/>
                  </a:cxn>
                  <a:cxn ang="0">
                    <a:pos x="8" y="280"/>
                  </a:cxn>
                  <a:cxn ang="0">
                    <a:pos x="25" y="302"/>
                  </a:cxn>
                  <a:cxn ang="0">
                    <a:pos x="52" y="317"/>
                  </a:cxn>
                  <a:cxn ang="0">
                    <a:pos x="79" y="324"/>
                  </a:cxn>
                  <a:cxn ang="0">
                    <a:pos x="99" y="327"/>
                  </a:cxn>
                  <a:cxn ang="0">
                    <a:pos x="119" y="331"/>
                  </a:cxn>
                  <a:cxn ang="0">
                    <a:pos x="141" y="331"/>
                  </a:cxn>
                  <a:cxn ang="0">
                    <a:pos x="164" y="329"/>
                  </a:cxn>
                  <a:cxn ang="0">
                    <a:pos x="188" y="322"/>
                  </a:cxn>
                  <a:cxn ang="0">
                    <a:pos x="213" y="308"/>
                  </a:cxn>
                  <a:cxn ang="0">
                    <a:pos x="242" y="290"/>
                  </a:cxn>
                  <a:cxn ang="0">
                    <a:pos x="285" y="251"/>
                  </a:cxn>
                  <a:cxn ang="0">
                    <a:pos x="336" y="193"/>
                  </a:cxn>
                  <a:cxn ang="0">
                    <a:pos x="359" y="132"/>
                  </a:cxn>
                  <a:cxn ang="0">
                    <a:pos x="341" y="70"/>
                  </a:cxn>
                  <a:cxn ang="0">
                    <a:pos x="304" y="38"/>
                  </a:cxn>
                  <a:cxn ang="0">
                    <a:pos x="291" y="42"/>
                  </a:cxn>
                  <a:cxn ang="0">
                    <a:pos x="285" y="54"/>
                  </a:cxn>
                  <a:cxn ang="0">
                    <a:pos x="289" y="66"/>
                  </a:cxn>
                  <a:cxn ang="0">
                    <a:pos x="305" y="92"/>
                  </a:cxn>
                  <a:cxn ang="0">
                    <a:pos x="303" y="136"/>
                  </a:cxn>
                  <a:cxn ang="0">
                    <a:pos x="280" y="177"/>
                  </a:cxn>
                  <a:cxn ang="0">
                    <a:pos x="246" y="215"/>
                  </a:cxn>
                  <a:cxn ang="0">
                    <a:pos x="216" y="242"/>
                  </a:cxn>
                  <a:cxn ang="0">
                    <a:pos x="174" y="265"/>
                  </a:cxn>
                  <a:cxn ang="0">
                    <a:pos x="125" y="281"/>
                  </a:cxn>
                  <a:cxn ang="0">
                    <a:pos x="80" y="287"/>
                  </a:cxn>
                  <a:cxn ang="0">
                    <a:pos x="50" y="277"/>
                  </a:cxn>
                  <a:cxn ang="0">
                    <a:pos x="37" y="260"/>
                  </a:cxn>
                  <a:cxn ang="0">
                    <a:pos x="36" y="243"/>
                  </a:cxn>
                  <a:cxn ang="0">
                    <a:pos x="40" y="230"/>
                  </a:cxn>
                  <a:cxn ang="0">
                    <a:pos x="56" y="207"/>
                  </a:cxn>
                  <a:cxn ang="0">
                    <a:pos x="88" y="172"/>
                  </a:cxn>
                  <a:cxn ang="0">
                    <a:pos x="121" y="138"/>
                  </a:cxn>
                  <a:cxn ang="0">
                    <a:pos x="156" y="108"/>
                  </a:cxn>
                  <a:cxn ang="0">
                    <a:pos x="193" y="80"/>
                  </a:cxn>
                  <a:cxn ang="0">
                    <a:pos x="233" y="55"/>
                  </a:cxn>
                  <a:cxn ang="0">
                    <a:pos x="273" y="35"/>
                  </a:cxn>
                  <a:cxn ang="0">
                    <a:pos x="317" y="17"/>
                  </a:cxn>
                  <a:cxn ang="0">
                    <a:pos x="340" y="9"/>
                  </a:cxn>
                  <a:cxn ang="0">
                    <a:pos x="342" y="6"/>
                  </a:cxn>
                  <a:cxn ang="0">
                    <a:pos x="341" y="1"/>
                  </a:cxn>
                  <a:cxn ang="0">
                    <a:pos x="338" y="0"/>
                  </a:cxn>
                  <a:cxn ang="0">
                    <a:pos x="336" y="0"/>
                  </a:cxn>
                </a:cxnLst>
                <a:rect l="0" t="0" r="r" b="b"/>
                <a:pathLst>
                  <a:path w="359" h="331">
                    <a:moveTo>
                      <a:pt x="336" y="0"/>
                    </a:moveTo>
                    <a:lnTo>
                      <a:pt x="310" y="8"/>
                    </a:lnTo>
                    <a:lnTo>
                      <a:pt x="282" y="17"/>
                    </a:lnTo>
                    <a:lnTo>
                      <a:pt x="255" y="28"/>
                    </a:lnTo>
                    <a:lnTo>
                      <a:pt x="227" y="42"/>
                    </a:lnTo>
                    <a:lnTo>
                      <a:pt x="198" y="56"/>
                    </a:lnTo>
                    <a:lnTo>
                      <a:pt x="171" y="72"/>
                    </a:lnTo>
                    <a:lnTo>
                      <a:pt x="144" y="89"/>
                    </a:lnTo>
                    <a:lnTo>
                      <a:pt x="118" y="105"/>
                    </a:lnTo>
                    <a:lnTo>
                      <a:pt x="93" y="122"/>
                    </a:lnTo>
                    <a:lnTo>
                      <a:pt x="72" y="140"/>
                    </a:lnTo>
                    <a:lnTo>
                      <a:pt x="52" y="158"/>
                    </a:lnTo>
                    <a:lnTo>
                      <a:pt x="35" y="175"/>
                    </a:lnTo>
                    <a:lnTo>
                      <a:pt x="21" y="191"/>
                    </a:lnTo>
                    <a:lnTo>
                      <a:pt x="9" y="206"/>
                    </a:lnTo>
                    <a:lnTo>
                      <a:pt x="3" y="221"/>
                    </a:lnTo>
                    <a:lnTo>
                      <a:pt x="0" y="233"/>
                    </a:lnTo>
                    <a:lnTo>
                      <a:pt x="0" y="251"/>
                    </a:lnTo>
                    <a:lnTo>
                      <a:pt x="4" y="267"/>
                    </a:lnTo>
                    <a:lnTo>
                      <a:pt x="8" y="280"/>
                    </a:lnTo>
                    <a:lnTo>
                      <a:pt x="15" y="293"/>
                    </a:lnTo>
                    <a:lnTo>
                      <a:pt x="25" y="302"/>
                    </a:lnTo>
                    <a:lnTo>
                      <a:pt x="37" y="311"/>
                    </a:lnTo>
                    <a:lnTo>
                      <a:pt x="52" y="317"/>
                    </a:lnTo>
                    <a:lnTo>
                      <a:pt x="70" y="322"/>
                    </a:lnTo>
                    <a:lnTo>
                      <a:pt x="79" y="324"/>
                    </a:lnTo>
                    <a:lnTo>
                      <a:pt x="89" y="326"/>
                    </a:lnTo>
                    <a:lnTo>
                      <a:pt x="99" y="327"/>
                    </a:lnTo>
                    <a:lnTo>
                      <a:pt x="109" y="330"/>
                    </a:lnTo>
                    <a:lnTo>
                      <a:pt x="119" y="331"/>
                    </a:lnTo>
                    <a:lnTo>
                      <a:pt x="129" y="331"/>
                    </a:lnTo>
                    <a:lnTo>
                      <a:pt x="141" y="331"/>
                    </a:lnTo>
                    <a:lnTo>
                      <a:pt x="152" y="330"/>
                    </a:lnTo>
                    <a:lnTo>
                      <a:pt x="164" y="329"/>
                    </a:lnTo>
                    <a:lnTo>
                      <a:pt x="175" y="325"/>
                    </a:lnTo>
                    <a:lnTo>
                      <a:pt x="188" y="322"/>
                    </a:lnTo>
                    <a:lnTo>
                      <a:pt x="201" y="316"/>
                    </a:lnTo>
                    <a:lnTo>
                      <a:pt x="213" y="308"/>
                    </a:lnTo>
                    <a:lnTo>
                      <a:pt x="228" y="301"/>
                    </a:lnTo>
                    <a:lnTo>
                      <a:pt x="242" y="290"/>
                    </a:lnTo>
                    <a:lnTo>
                      <a:pt x="256" y="278"/>
                    </a:lnTo>
                    <a:lnTo>
                      <a:pt x="285" y="251"/>
                    </a:lnTo>
                    <a:lnTo>
                      <a:pt x="312" y="223"/>
                    </a:lnTo>
                    <a:lnTo>
                      <a:pt x="336" y="193"/>
                    </a:lnTo>
                    <a:lnTo>
                      <a:pt x="351" y="163"/>
                    </a:lnTo>
                    <a:lnTo>
                      <a:pt x="359" y="132"/>
                    </a:lnTo>
                    <a:lnTo>
                      <a:pt x="357" y="101"/>
                    </a:lnTo>
                    <a:lnTo>
                      <a:pt x="341" y="70"/>
                    </a:lnTo>
                    <a:lnTo>
                      <a:pt x="311" y="39"/>
                    </a:lnTo>
                    <a:lnTo>
                      <a:pt x="304" y="38"/>
                    </a:lnTo>
                    <a:lnTo>
                      <a:pt x="298" y="38"/>
                    </a:lnTo>
                    <a:lnTo>
                      <a:pt x="291" y="42"/>
                    </a:lnTo>
                    <a:lnTo>
                      <a:pt x="288" y="47"/>
                    </a:lnTo>
                    <a:lnTo>
                      <a:pt x="285" y="54"/>
                    </a:lnTo>
                    <a:lnTo>
                      <a:pt x="286" y="61"/>
                    </a:lnTo>
                    <a:lnTo>
                      <a:pt x="289" y="66"/>
                    </a:lnTo>
                    <a:lnTo>
                      <a:pt x="294" y="71"/>
                    </a:lnTo>
                    <a:lnTo>
                      <a:pt x="305" y="92"/>
                    </a:lnTo>
                    <a:lnTo>
                      <a:pt x="308" y="113"/>
                    </a:lnTo>
                    <a:lnTo>
                      <a:pt x="303" y="136"/>
                    </a:lnTo>
                    <a:lnTo>
                      <a:pt x="293" y="157"/>
                    </a:lnTo>
                    <a:lnTo>
                      <a:pt x="280" y="177"/>
                    </a:lnTo>
                    <a:lnTo>
                      <a:pt x="263" y="197"/>
                    </a:lnTo>
                    <a:lnTo>
                      <a:pt x="246" y="215"/>
                    </a:lnTo>
                    <a:lnTo>
                      <a:pt x="230" y="231"/>
                    </a:lnTo>
                    <a:lnTo>
                      <a:pt x="216" y="242"/>
                    </a:lnTo>
                    <a:lnTo>
                      <a:pt x="197" y="253"/>
                    </a:lnTo>
                    <a:lnTo>
                      <a:pt x="174" y="265"/>
                    </a:lnTo>
                    <a:lnTo>
                      <a:pt x="150" y="274"/>
                    </a:lnTo>
                    <a:lnTo>
                      <a:pt x="125" y="281"/>
                    </a:lnTo>
                    <a:lnTo>
                      <a:pt x="101" y="286"/>
                    </a:lnTo>
                    <a:lnTo>
                      <a:pt x="80" y="287"/>
                    </a:lnTo>
                    <a:lnTo>
                      <a:pt x="62" y="284"/>
                    </a:lnTo>
                    <a:lnTo>
                      <a:pt x="50" y="277"/>
                    </a:lnTo>
                    <a:lnTo>
                      <a:pt x="42" y="269"/>
                    </a:lnTo>
                    <a:lnTo>
                      <a:pt x="37" y="260"/>
                    </a:lnTo>
                    <a:lnTo>
                      <a:pt x="35" y="251"/>
                    </a:lnTo>
                    <a:lnTo>
                      <a:pt x="36" y="243"/>
                    </a:lnTo>
                    <a:lnTo>
                      <a:pt x="37" y="235"/>
                    </a:lnTo>
                    <a:lnTo>
                      <a:pt x="40" y="230"/>
                    </a:lnTo>
                    <a:lnTo>
                      <a:pt x="42" y="227"/>
                    </a:lnTo>
                    <a:lnTo>
                      <a:pt x="56" y="207"/>
                    </a:lnTo>
                    <a:lnTo>
                      <a:pt x="72" y="190"/>
                    </a:lnTo>
                    <a:lnTo>
                      <a:pt x="88" y="172"/>
                    </a:lnTo>
                    <a:lnTo>
                      <a:pt x="105" y="155"/>
                    </a:lnTo>
                    <a:lnTo>
                      <a:pt x="121" y="138"/>
                    </a:lnTo>
                    <a:lnTo>
                      <a:pt x="138" y="122"/>
                    </a:lnTo>
                    <a:lnTo>
                      <a:pt x="156" y="108"/>
                    </a:lnTo>
                    <a:lnTo>
                      <a:pt x="174" y="93"/>
                    </a:lnTo>
                    <a:lnTo>
                      <a:pt x="193" y="80"/>
                    </a:lnTo>
                    <a:lnTo>
                      <a:pt x="212" y="67"/>
                    </a:lnTo>
                    <a:lnTo>
                      <a:pt x="233" y="55"/>
                    </a:lnTo>
                    <a:lnTo>
                      <a:pt x="253" y="45"/>
                    </a:lnTo>
                    <a:lnTo>
                      <a:pt x="273" y="35"/>
                    </a:lnTo>
                    <a:lnTo>
                      <a:pt x="294" y="26"/>
                    </a:lnTo>
                    <a:lnTo>
                      <a:pt x="317" y="17"/>
                    </a:lnTo>
                    <a:lnTo>
                      <a:pt x="339" y="10"/>
                    </a:lnTo>
                    <a:lnTo>
                      <a:pt x="340" y="9"/>
                    </a:lnTo>
                    <a:lnTo>
                      <a:pt x="342" y="8"/>
                    </a:lnTo>
                    <a:lnTo>
                      <a:pt x="342" y="6"/>
                    </a:lnTo>
                    <a:lnTo>
                      <a:pt x="342" y="3"/>
                    </a:lnTo>
                    <a:lnTo>
                      <a:pt x="341" y="1"/>
                    </a:lnTo>
                    <a:lnTo>
                      <a:pt x="339" y="0"/>
                    </a:lnTo>
                    <a:lnTo>
                      <a:pt x="338" y="0"/>
                    </a:lnTo>
                    <a:lnTo>
                      <a:pt x="336" y="0"/>
                    </a:lnTo>
                    <a:lnTo>
                      <a:pt x="336" y="0"/>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33" name="Freeform 9"/>
              <p:cNvSpPr>
                <a:spLocks/>
              </p:cNvSpPr>
              <p:nvPr/>
            </p:nvSpPr>
            <p:spPr bwMode="auto">
              <a:xfrm>
                <a:off x="1706" y="1825"/>
                <a:ext cx="127" cy="56"/>
              </a:xfrm>
              <a:custGeom>
                <a:avLst/>
                <a:gdLst/>
                <a:ahLst/>
                <a:cxnLst>
                  <a:cxn ang="0">
                    <a:pos x="24" y="214"/>
                  </a:cxn>
                  <a:cxn ang="0">
                    <a:pos x="41" y="211"/>
                  </a:cxn>
                  <a:cxn ang="0">
                    <a:pos x="66" y="198"/>
                  </a:cxn>
                  <a:cxn ang="0">
                    <a:pos x="106" y="174"/>
                  </a:cxn>
                  <a:cxn ang="0">
                    <a:pos x="144" y="150"/>
                  </a:cxn>
                  <a:cxn ang="0">
                    <a:pos x="182" y="126"/>
                  </a:cxn>
                  <a:cxn ang="0">
                    <a:pos x="220" y="105"/>
                  </a:cxn>
                  <a:cxn ang="0">
                    <a:pos x="261" y="88"/>
                  </a:cxn>
                  <a:cxn ang="0">
                    <a:pos x="303" y="78"/>
                  </a:cxn>
                  <a:cxn ang="0">
                    <a:pos x="348" y="76"/>
                  </a:cxn>
                  <a:cxn ang="0">
                    <a:pos x="394" y="80"/>
                  </a:cxn>
                  <a:cxn ang="0">
                    <a:pos x="391" y="89"/>
                  </a:cxn>
                  <a:cxn ang="0">
                    <a:pos x="406" y="105"/>
                  </a:cxn>
                  <a:cxn ang="0">
                    <a:pos x="424" y="118"/>
                  </a:cxn>
                  <a:cxn ang="0">
                    <a:pos x="441" y="131"/>
                  </a:cxn>
                  <a:cxn ang="0">
                    <a:pos x="457" y="145"/>
                  </a:cxn>
                  <a:cxn ang="0">
                    <a:pos x="467" y="153"/>
                  </a:cxn>
                  <a:cxn ang="0">
                    <a:pos x="478" y="156"/>
                  </a:cxn>
                  <a:cxn ang="0">
                    <a:pos x="490" y="154"/>
                  </a:cxn>
                  <a:cxn ang="0">
                    <a:pos x="502" y="149"/>
                  </a:cxn>
                  <a:cxn ang="0">
                    <a:pos x="512" y="127"/>
                  </a:cxn>
                  <a:cxn ang="0">
                    <a:pos x="504" y="105"/>
                  </a:cxn>
                  <a:cxn ang="0">
                    <a:pos x="496" y="89"/>
                  </a:cxn>
                  <a:cxn ang="0">
                    <a:pos x="485" y="77"/>
                  </a:cxn>
                  <a:cxn ang="0">
                    <a:pos x="471" y="67"/>
                  </a:cxn>
                  <a:cxn ang="0">
                    <a:pos x="457" y="59"/>
                  </a:cxn>
                  <a:cxn ang="0">
                    <a:pos x="418" y="20"/>
                  </a:cxn>
                  <a:cxn ang="0">
                    <a:pos x="406" y="13"/>
                  </a:cxn>
                  <a:cxn ang="0">
                    <a:pos x="359" y="1"/>
                  </a:cxn>
                  <a:cxn ang="0">
                    <a:pos x="304" y="2"/>
                  </a:cxn>
                  <a:cxn ang="0">
                    <a:pos x="253" y="12"/>
                  </a:cxn>
                  <a:cxn ang="0">
                    <a:pos x="204" y="31"/>
                  </a:cxn>
                  <a:cxn ang="0">
                    <a:pos x="160" y="57"/>
                  </a:cxn>
                  <a:cxn ang="0">
                    <a:pos x="118" y="87"/>
                  </a:cxn>
                  <a:cxn ang="0">
                    <a:pos x="79" y="123"/>
                  </a:cxn>
                  <a:cxn ang="0">
                    <a:pos x="42" y="161"/>
                  </a:cxn>
                  <a:cxn ang="0">
                    <a:pos x="6" y="200"/>
                  </a:cxn>
                  <a:cxn ang="0">
                    <a:pos x="1" y="204"/>
                  </a:cxn>
                  <a:cxn ang="0">
                    <a:pos x="0" y="213"/>
                  </a:cxn>
                  <a:cxn ang="0">
                    <a:pos x="5" y="220"/>
                  </a:cxn>
                  <a:cxn ang="0">
                    <a:pos x="14" y="223"/>
                  </a:cxn>
                  <a:cxn ang="0">
                    <a:pos x="16" y="215"/>
                  </a:cxn>
                </a:cxnLst>
                <a:rect l="0" t="0" r="r" b="b"/>
                <a:pathLst>
                  <a:path w="512" h="223">
                    <a:moveTo>
                      <a:pt x="16" y="215"/>
                    </a:moveTo>
                    <a:lnTo>
                      <a:pt x="24" y="214"/>
                    </a:lnTo>
                    <a:lnTo>
                      <a:pt x="32" y="213"/>
                    </a:lnTo>
                    <a:lnTo>
                      <a:pt x="41" y="211"/>
                    </a:lnTo>
                    <a:lnTo>
                      <a:pt x="47" y="209"/>
                    </a:lnTo>
                    <a:lnTo>
                      <a:pt x="66" y="198"/>
                    </a:lnTo>
                    <a:lnTo>
                      <a:pt x="87" y="187"/>
                    </a:lnTo>
                    <a:lnTo>
                      <a:pt x="106" y="174"/>
                    </a:lnTo>
                    <a:lnTo>
                      <a:pt x="125" y="162"/>
                    </a:lnTo>
                    <a:lnTo>
                      <a:pt x="144" y="150"/>
                    </a:lnTo>
                    <a:lnTo>
                      <a:pt x="163" y="137"/>
                    </a:lnTo>
                    <a:lnTo>
                      <a:pt x="182" y="126"/>
                    </a:lnTo>
                    <a:lnTo>
                      <a:pt x="201" y="115"/>
                    </a:lnTo>
                    <a:lnTo>
                      <a:pt x="220" y="105"/>
                    </a:lnTo>
                    <a:lnTo>
                      <a:pt x="240" y="96"/>
                    </a:lnTo>
                    <a:lnTo>
                      <a:pt x="261" y="88"/>
                    </a:lnTo>
                    <a:lnTo>
                      <a:pt x="282" y="81"/>
                    </a:lnTo>
                    <a:lnTo>
                      <a:pt x="303" y="78"/>
                    </a:lnTo>
                    <a:lnTo>
                      <a:pt x="326" y="76"/>
                    </a:lnTo>
                    <a:lnTo>
                      <a:pt x="348" y="76"/>
                    </a:lnTo>
                    <a:lnTo>
                      <a:pt x="372" y="78"/>
                    </a:lnTo>
                    <a:lnTo>
                      <a:pt x="394" y="80"/>
                    </a:lnTo>
                    <a:lnTo>
                      <a:pt x="372" y="69"/>
                    </a:lnTo>
                    <a:lnTo>
                      <a:pt x="391" y="89"/>
                    </a:lnTo>
                    <a:lnTo>
                      <a:pt x="397" y="98"/>
                    </a:lnTo>
                    <a:lnTo>
                      <a:pt x="406" y="105"/>
                    </a:lnTo>
                    <a:lnTo>
                      <a:pt x="414" y="112"/>
                    </a:lnTo>
                    <a:lnTo>
                      <a:pt x="424" y="118"/>
                    </a:lnTo>
                    <a:lnTo>
                      <a:pt x="433" y="124"/>
                    </a:lnTo>
                    <a:lnTo>
                      <a:pt x="441" y="131"/>
                    </a:lnTo>
                    <a:lnTo>
                      <a:pt x="450" y="137"/>
                    </a:lnTo>
                    <a:lnTo>
                      <a:pt x="457" y="145"/>
                    </a:lnTo>
                    <a:lnTo>
                      <a:pt x="461" y="150"/>
                    </a:lnTo>
                    <a:lnTo>
                      <a:pt x="467" y="153"/>
                    </a:lnTo>
                    <a:lnTo>
                      <a:pt x="473" y="155"/>
                    </a:lnTo>
                    <a:lnTo>
                      <a:pt x="478" y="156"/>
                    </a:lnTo>
                    <a:lnTo>
                      <a:pt x="485" y="156"/>
                    </a:lnTo>
                    <a:lnTo>
                      <a:pt x="490" y="154"/>
                    </a:lnTo>
                    <a:lnTo>
                      <a:pt x="496" y="152"/>
                    </a:lnTo>
                    <a:lnTo>
                      <a:pt x="502" y="149"/>
                    </a:lnTo>
                    <a:lnTo>
                      <a:pt x="508" y="139"/>
                    </a:lnTo>
                    <a:lnTo>
                      <a:pt x="512" y="127"/>
                    </a:lnTo>
                    <a:lnTo>
                      <a:pt x="510" y="116"/>
                    </a:lnTo>
                    <a:lnTo>
                      <a:pt x="504" y="105"/>
                    </a:lnTo>
                    <a:lnTo>
                      <a:pt x="501" y="97"/>
                    </a:lnTo>
                    <a:lnTo>
                      <a:pt x="496" y="89"/>
                    </a:lnTo>
                    <a:lnTo>
                      <a:pt x="490" y="84"/>
                    </a:lnTo>
                    <a:lnTo>
                      <a:pt x="485" y="77"/>
                    </a:lnTo>
                    <a:lnTo>
                      <a:pt x="479" y="72"/>
                    </a:lnTo>
                    <a:lnTo>
                      <a:pt x="471" y="67"/>
                    </a:lnTo>
                    <a:lnTo>
                      <a:pt x="465" y="63"/>
                    </a:lnTo>
                    <a:lnTo>
                      <a:pt x="457" y="59"/>
                    </a:lnTo>
                    <a:lnTo>
                      <a:pt x="422" y="24"/>
                    </a:lnTo>
                    <a:lnTo>
                      <a:pt x="418" y="20"/>
                    </a:lnTo>
                    <a:lnTo>
                      <a:pt x="412" y="16"/>
                    </a:lnTo>
                    <a:lnTo>
                      <a:pt x="406" y="13"/>
                    </a:lnTo>
                    <a:lnTo>
                      <a:pt x="400" y="12"/>
                    </a:lnTo>
                    <a:lnTo>
                      <a:pt x="359" y="1"/>
                    </a:lnTo>
                    <a:lnTo>
                      <a:pt x="331" y="0"/>
                    </a:lnTo>
                    <a:lnTo>
                      <a:pt x="304" y="2"/>
                    </a:lnTo>
                    <a:lnTo>
                      <a:pt x="277" y="5"/>
                    </a:lnTo>
                    <a:lnTo>
                      <a:pt x="253" y="12"/>
                    </a:lnTo>
                    <a:lnTo>
                      <a:pt x="228" y="20"/>
                    </a:lnTo>
                    <a:lnTo>
                      <a:pt x="204" y="31"/>
                    </a:lnTo>
                    <a:lnTo>
                      <a:pt x="182" y="42"/>
                    </a:lnTo>
                    <a:lnTo>
                      <a:pt x="160" y="57"/>
                    </a:lnTo>
                    <a:lnTo>
                      <a:pt x="138" y="71"/>
                    </a:lnTo>
                    <a:lnTo>
                      <a:pt x="118" y="87"/>
                    </a:lnTo>
                    <a:lnTo>
                      <a:pt x="98" y="105"/>
                    </a:lnTo>
                    <a:lnTo>
                      <a:pt x="79" y="123"/>
                    </a:lnTo>
                    <a:lnTo>
                      <a:pt x="60" y="142"/>
                    </a:lnTo>
                    <a:lnTo>
                      <a:pt x="42" y="161"/>
                    </a:lnTo>
                    <a:lnTo>
                      <a:pt x="24" y="180"/>
                    </a:lnTo>
                    <a:lnTo>
                      <a:pt x="6" y="200"/>
                    </a:lnTo>
                    <a:lnTo>
                      <a:pt x="6" y="200"/>
                    </a:lnTo>
                    <a:lnTo>
                      <a:pt x="1" y="204"/>
                    </a:lnTo>
                    <a:lnTo>
                      <a:pt x="0" y="208"/>
                    </a:lnTo>
                    <a:lnTo>
                      <a:pt x="0" y="213"/>
                    </a:lnTo>
                    <a:lnTo>
                      <a:pt x="1" y="217"/>
                    </a:lnTo>
                    <a:lnTo>
                      <a:pt x="5" y="220"/>
                    </a:lnTo>
                    <a:lnTo>
                      <a:pt x="9" y="223"/>
                    </a:lnTo>
                    <a:lnTo>
                      <a:pt x="14" y="223"/>
                    </a:lnTo>
                    <a:lnTo>
                      <a:pt x="18" y="220"/>
                    </a:lnTo>
                    <a:lnTo>
                      <a:pt x="16" y="215"/>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34" name="Freeform 10"/>
              <p:cNvSpPr>
                <a:spLocks/>
              </p:cNvSpPr>
              <p:nvPr/>
            </p:nvSpPr>
            <p:spPr bwMode="auto">
              <a:xfrm>
                <a:off x="1878" y="1748"/>
                <a:ext cx="81" cy="88"/>
              </a:xfrm>
              <a:custGeom>
                <a:avLst/>
                <a:gdLst/>
                <a:ahLst/>
                <a:cxnLst>
                  <a:cxn ang="0">
                    <a:pos x="284" y="6"/>
                  </a:cxn>
                  <a:cxn ang="0">
                    <a:pos x="228" y="26"/>
                  </a:cxn>
                  <a:cxn ang="0">
                    <a:pos x="172" y="54"/>
                  </a:cxn>
                  <a:cxn ang="0">
                    <a:pos x="119" y="90"/>
                  </a:cxn>
                  <a:cxn ang="0">
                    <a:pos x="72" y="129"/>
                  </a:cxn>
                  <a:cxn ang="0">
                    <a:pos x="34" y="170"/>
                  </a:cxn>
                  <a:cxn ang="0">
                    <a:pos x="9" y="209"/>
                  </a:cxn>
                  <a:cxn ang="0">
                    <a:pos x="0" y="246"/>
                  </a:cxn>
                  <a:cxn ang="0">
                    <a:pos x="12" y="286"/>
                  </a:cxn>
                  <a:cxn ang="0">
                    <a:pos x="37" y="319"/>
                  </a:cxn>
                  <a:cxn ang="0">
                    <a:pos x="67" y="338"/>
                  </a:cxn>
                  <a:cxn ang="0">
                    <a:pos x="101" y="347"/>
                  </a:cxn>
                  <a:cxn ang="0">
                    <a:pos x="139" y="350"/>
                  </a:cxn>
                  <a:cxn ang="0">
                    <a:pos x="178" y="343"/>
                  </a:cxn>
                  <a:cxn ang="0">
                    <a:pos x="213" y="327"/>
                  </a:cxn>
                  <a:cxn ang="0">
                    <a:pos x="244" y="302"/>
                  </a:cxn>
                  <a:cxn ang="0">
                    <a:pos x="270" y="271"/>
                  </a:cxn>
                  <a:cxn ang="0">
                    <a:pos x="292" y="235"/>
                  </a:cxn>
                  <a:cxn ang="0">
                    <a:pos x="309" y="195"/>
                  </a:cxn>
                  <a:cxn ang="0">
                    <a:pos x="321" y="156"/>
                  </a:cxn>
                  <a:cxn ang="0">
                    <a:pos x="325" y="124"/>
                  </a:cxn>
                  <a:cxn ang="0">
                    <a:pos x="315" y="103"/>
                  </a:cxn>
                  <a:cxn ang="0">
                    <a:pos x="300" y="97"/>
                  </a:cxn>
                  <a:cxn ang="0">
                    <a:pos x="287" y="98"/>
                  </a:cxn>
                  <a:cxn ang="0">
                    <a:pos x="277" y="103"/>
                  </a:cxn>
                  <a:cxn ang="0">
                    <a:pos x="269" y="112"/>
                  </a:cxn>
                  <a:cxn ang="0">
                    <a:pos x="261" y="134"/>
                  </a:cxn>
                  <a:cxn ang="0">
                    <a:pos x="245" y="169"/>
                  </a:cxn>
                  <a:cxn ang="0">
                    <a:pos x="223" y="206"/>
                  </a:cxn>
                  <a:cxn ang="0">
                    <a:pos x="196" y="241"/>
                  </a:cxn>
                  <a:cxn ang="0">
                    <a:pos x="167" y="272"/>
                  </a:cxn>
                  <a:cxn ang="0">
                    <a:pos x="136" y="292"/>
                  </a:cxn>
                  <a:cxn ang="0">
                    <a:pos x="104" y="297"/>
                  </a:cxn>
                  <a:cxn ang="0">
                    <a:pos x="73" y="285"/>
                  </a:cxn>
                  <a:cxn ang="0">
                    <a:pos x="51" y="258"/>
                  </a:cxn>
                  <a:cxn ang="0">
                    <a:pos x="53" y="228"/>
                  </a:cxn>
                  <a:cxn ang="0">
                    <a:pos x="72" y="191"/>
                  </a:cxn>
                  <a:cxn ang="0">
                    <a:pos x="103" y="151"/>
                  </a:cxn>
                  <a:cxn ang="0">
                    <a:pos x="145" y="110"/>
                  </a:cxn>
                  <a:cxn ang="0">
                    <a:pos x="192" y="73"/>
                  </a:cxn>
                  <a:cxn ang="0">
                    <a:pos x="241" y="41"/>
                  </a:cxn>
                  <a:cxn ang="0">
                    <a:pos x="289" y="17"/>
                  </a:cxn>
                  <a:cxn ang="0">
                    <a:pos x="313" y="8"/>
                  </a:cxn>
                  <a:cxn ang="0">
                    <a:pos x="314" y="5"/>
                  </a:cxn>
                  <a:cxn ang="0">
                    <a:pos x="314" y="3"/>
                  </a:cxn>
                  <a:cxn ang="0">
                    <a:pos x="311" y="0"/>
                  </a:cxn>
                  <a:cxn ang="0">
                    <a:pos x="310" y="0"/>
                  </a:cxn>
                </a:cxnLst>
                <a:rect l="0" t="0" r="r" b="b"/>
                <a:pathLst>
                  <a:path w="325" h="350">
                    <a:moveTo>
                      <a:pt x="310" y="0"/>
                    </a:moveTo>
                    <a:lnTo>
                      <a:pt x="284" y="6"/>
                    </a:lnTo>
                    <a:lnTo>
                      <a:pt x="256" y="15"/>
                    </a:lnTo>
                    <a:lnTo>
                      <a:pt x="228" y="26"/>
                    </a:lnTo>
                    <a:lnTo>
                      <a:pt x="200" y="40"/>
                    </a:lnTo>
                    <a:lnTo>
                      <a:pt x="172" y="54"/>
                    </a:lnTo>
                    <a:lnTo>
                      <a:pt x="145" y="72"/>
                    </a:lnTo>
                    <a:lnTo>
                      <a:pt x="119" y="90"/>
                    </a:lnTo>
                    <a:lnTo>
                      <a:pt x="94" y="109"/>
                    </a:lnTo>
                    <a:lnTo>
                      <a:pt x="72" y="129"/>
                    </a:lnTo>
                    <a:lnTo>
                      <a:pt x="52" y="149"/>
                    </a:lnTo>
                    <a:lnTo>
                      <a:pt x="34" y="170"/>
                    </a:lnTo>
                    <a:lnTo>
                      <a:pt x="19" y="190"/>
                    </a:lnTo>
                    <a:lnTo>
                      <a:pt x="9" y="209"/>
                    </a:lnTo>
                    <a:lnTo>
                      <a:pt x="2" y="228"/>
                    </a:lnTo>
                    <a:lnTo>
                      <a:pt x="0" y="246"/>
                    </a:lnTo>
                    <a:lnTo>
                      <a:pt x="2" y="262"/>
                    </a:lnTo>
                    <a:lnTo>
                      <a:pt x="12" y="286"/>
                    </a:lnTo>
                    <a:lnTo>
                      <a:pt x="24" y="304"/>
                    </a:lnTo>
                    <a:lnTo>
                      <a:pt x="37" y="319"/>
                    </a:lnTo>
                    <a:lnTo>
                      <a:pt x="52" y="330"/>
                    </a:lnTo>
                    <a:lnTo>
                      <a:pt x="67" y="338"/>
                    </a:lnTo>
                    <a:lnTo>
                      <a:pt x="84" y="343"/>
                    </a:lnTo>
                    <a:lnTo>
                      <a:pt x="101" y="347"/>
                    </a:lnTo>
                    <a:lnTo>
                      <a:pt x="119" y="349"/>
                    </a:lnTo>
                    <a:lnTo>
                      <a:pt x="139" y="350"/>
                    </a:lnTo>
                    <a:lnTo>
                      <a:pt x="159" y="348"/>
                    </a:lnTo>
                    <a:lnTo>
                      <a:pt x="178" y="343"/>
                    </a:lnTo>
                    <a:lnTo>
                      <a:pt x="196" y="337"/>
                    </a:lnTo>
                    <a:lnTo>
                      <a:pt x="213" y="327"/>
                    </a:lnTo>
                    <a:lnTo>
                      <a:pt x="229" y="315"/>
                    </a:lnTo>
                    <a:lnTo>
                      <a:pt x="244" y="302"/>
                    </a:lnTo>
                    <a:lnTo>
                      <a:pt x="258" y="287"/>
                    </a:lnTo>
                    <a:lnTo>
                      <a:pt x="270" y="271"/>
                    </a:lnTo>
                    <a:lnTo>
                      <a:pt x="282" y="254"/>
                    </a:lnTo>
                    <a:lnTo>
                      <a:pt x="292" y="235"/>
                    </a:lnTo>
                    <a:lnTo>
                      <a:pt x="302" y="216"/>
                    </a:lnTo>
                    <a:lnTo>
                      <a:pt x="309" y="195"/>
                    </a:lnTo>
                    <a:lnTo>
                      <a:pt x="315" y="176"/>
                    </a:lnTo>
                    <a:lnTo>
                      <a:pt x="321" y="156"/>
                    </a:lnTo>
                    <a:lnTo>
                      <a:pt x="324" y="136"/>
                    </a:lnTo>
                    <a:lnTo>
                      <a:pt x="325" y="124"/>
                    </a:lnTo>
                    <a:lnTo>
                      <a:pt x="322" y="114"/>
                    </a:lnTo>
                    <a:lnTo>
                      <a:pt x="315" y="103"/>
                    </a:lnTo>
                    <a:lnTo>
                      <a:pt x="305" y="98"/>
                    </a:lnTo>
                    <a:lnTo>
                      <a:pt x="300" y="97"/>
                    </a:lnTo>
                    <a:lnTo>
                      <a:pt x="293" y="97"/>
                    </a:lnTo>
                    <a:lnTo>
                      <a:pt x="287" y="98"/>
                    </a:lnTo>
                    <a:lnTo>
                      <a:pt x="283" y="100"/>
                    </a:lnTo>
                    <a:lnTo>
                      <a:pt x="277" y="103"/>
                    </a:lnTo>
                    <a:lnTo>
                      <a:pt x="273" y="108"/>
                    </a:lnTo>
                    <a:lnTo>
                      <a:pt x="269" y="112"/>
                    </a:lnTo>
                    <a:lnTo>
                      <a:pt x="267" y="118"/>
                    </a:lnTo>
                    <a:lnTo>
                      <a:pt x="261" y="134"/>
                    </a:lnTo>
                    <a:lnTo>
                      <a:pt x="254" y="151"/>
                    </a:lnTo>
                    <a:lnTo>
                      <a:pt x="245" y="169"/>
                    </a:lnTo>
                    <a:lnTo>
                      <a:pt x="235" y="188"/>
                    </a:lnTo>
                    <a:lnTo>
                      <a:pt x="223" y="206"/>
                    </a:lnTo>
                    <a:lnTo>
                      <a:pt x="210" y="225"/>
                    </a:lnTo>
                    <a:lnTo>
                      <a:pt x="196" y="241"/>
                    </a:lnTo>
                    <a:lnTo>
                      <a:pt x="183" y="258"/>
                    </a:lnTo>
                    <a:lnTo>
                      <a:pt x="167" y="272"/>
                    </a:lnTo>
                    <a:lnTo>
                      <a:pt x="152" y="283"/>
                    </a:lnTo>
                    <a:lnTo>
                      <a:pt x="136" y="292"/>
                    </a:lnTo>
                    <a:lnTo>
                      <a:pt x="120" y="296"/>
                    </a:lnTo>
                    <a:lnTo>
                      <a:pt x="104" y="297"/>
                    </a:lnTo>
                    <a:lnTo>
                      <a:pt x="88" y="294"/>
                    </a:lnTo>
                    <a:lnTo>
                      <a:pt x="73" y="285"/>
                    </a:lnTo>
                    <a:lnTo>
                      <a:pt x="57" y="271"/>
                    </a:lnTo>
                    <a:lnTo>
                      <a:pt x="51" y="258"/>
                    </a:lnTo>
                    <a:lnTo>
                      <a:pt x="49" y="245"/>
                    </a:lnTo>
                    <a:lnTo>
                      <a:pt x="53" y="228"/>
                    </a:lnTo>
                    <a:lnTo>
                      <a:pt x="61" y="210"/>
                    </a:lnTo>
                    <a:lnTo>
                      <a:pt x="72" y="191"/>
                    </a:lnTo>
                    <a:lnTo>
                      <a:pt x="86" y="172"/>
                    </a:lnTo>
                    <a:lnTo>
                      <a:pt x="103" y="151"/>
                    </a:lnTo>
                    <a:lnTo>
                      <a:pt x="123" y="130"/>
                    </a:lnTo>
                    <a:lnTo>
                      <a:pt x="145" y="110"/>
                    </a:lnTo>
                    <a:lnTo>
                      <a:pt x="168" y="91"/>
                    </a:lnTo>
                    <a:lnTo>
                      <a:pt x="192" y="73"/>
                    </a:lnTo>
                    <a:lnTo>
                      <a:pt x="217" y="55"/>
                    </a:lnTo>
                    <a:lnTo>
                      <a:pt x="241" y="41"/>
                    </a:lnTo>
                    <a:lnTo>
                      <a:pt x="266" y="27"/>
                    </a:lnTo>
                    <a:lnTo>
                      <a:pt x="289" y="17"/>
                    </a:lnTo>
                    <a:lnTo>
                      <a:pt x="312" y="9"/>
                    </a:lnTo>
                    <a:lnTo>
                      <a:pt x="313" y="8"/>
                    </a:lnTo>
                    <a:lnTo>
                      <a:pt x="314" y="7"/>
                    </a:lnTo>
                    <a:lnTo>
                      <a:pt x="314" y="5"/>
                    </a:lnTo>
                    <a:lnTo>
                      <a:pt x="314" y="4"/>
                    </a:lnTo>
                    <a:lnTo>
                      <a:pt x="314" y="3"/>
                    </a:lnTo>
                    <a:lnTo>
                      <a:pt x="313" y="0"/>
                    </a:lnTo>
                    <a:lnTo>
                      <a:pt x="311" y="0"/>
                    </a:lnTo>
                    <a:lnTo>
                      <a:pt x="310" y="0"/>
                    </a:lnTo>
                    <a:lnTo>
                      <a:pt x="310" y="0"/>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35" name="Freeform 11"/>
              <p:cNvSpPr>
                <a:spLocks/>
              </p:cNvSpPr>
              <p:nvPr/>
            </p:nvSpPr>
            <p:spPr bwMode="auto">
              <a:xfrm>
                <a:off x="1955" y="1737"/>
                <a:ext cx="104" cy="31"/>
              </a:xfrm>
              <a:custGeom>
                <a:avLst/>
                <a:gdLst/>
                <a:ahLst/>
                <a:cxnLst>
                  <a:cxn ang="0">
                    <a:pos x="25" y="89"/>
                  </a:cxn>
                  <a:cxn ang="0">
                    <a:pos x="64" y="80"/>
                  </a:cxn>
                  <a:cxn ang="0">
                    <a:pos x="100" y="67"/>
                  </a:cxn>
                  <a:cxn ang="0">
                    <a:pos x="122" y="52"/>
                  </a:cxn>
                  <a:cxn ang="0">
                    <a:pos x="131" y="34"/>
                  </a:cxn>
                  <a:cxn ang="0">
                    <a:pos x="142" y="33"/>
                  </a:cxn>
                  <a:cxn ang="0">
                    <a:pos x="149" y="51"/>
                  </a:cxn>
                  <a:cxn ang="0">
                    <a:pos x="144" y="75"/>
                  </a:cxn>
                  <a:cxn ang="0">
                    <a:pos x="145" y="93"/>
                  </a:cxn>
                  <a:cxn ang="0">
                    <a:pos x="152" y="107"/>
                  </a:cxn>
                  <a:cxn ang="0">
                    <a:pos x="163" y="117"/>
                  </a:cxn>
                  <a:cxn ang="0">
                    <a:pos x="179" y="119"/>
                  </a:cxn>
                  <a:cxn ang="0">
                    <a:pos x="199" y="106"/>
                  </a:cxn>
                  <a:cxn ang="0">
                    <a:pos x="222" y="95"/>
                  </a:cxn>
                  <a:cxn ang="0">
                    <a:pos x="242" y="89"/>
                  </a:cxn>
                  <a:cxn ang="0">
                    <a:pos x="258" y="92"/>
                  </a:cxn>
                  <a:cxn ang="0">
                    <a:pos x="267" y="106"/>
                  </a:cxn>
                  <a:cxn ang="0">
                    <a:pos x="273" y="121"/>
                  </a:cxn>
                  <a:cxn ang="0">
                    <a:pos x="290" y="122"/>
                  </a:cxn>
                  <a:cxn ang="0">
                    <a:pos x="303" y="113"/>
                  </a:cxn>
                  <a:cxn ang="0">
                    <a:pos x="313" y="104"/>
                  </a:cxn>
                  <a:cxn ang="0">
                    <a:pos x="320" y="103"/>
                  </a:cxn>
                  <a:cxn ang="0">
                    <a:pos x="328" y="112"/>
                  </a:cxn>
                  <a:cxn ang="0">
                    <a:pos x="350" y="107"/>
                  </a:cxn>
                  <a:cxn ang="0">
                    <a:pos x="375" y="95"/>
                  </a:cxn>
                  <a:cxn ang="0">
                    <a:pos x="397" y="86"/>
                  </a:cxn>
                  <a:cxn ang="0">
                    <a:pos x="406" y="88"/>
                  </a:cxn>
                  <a:cxn ang="0">
                    <a:pos x="415" y="88"/>
                  </a:cxn>
                  <a:cxn ang="0">
                    <a:pos x="411" y="74"/>
                  </a:cxn>
                  <a:cxn ang="0">
                    <a:pos x="399" y="63"/>
                  </a:cxn>
                  <a:cxn ang="0">
                    <a:pos x="375" y="59"/>
                  </a:cxn>
                  <a:cxn ang="0">
                    <a:pos x="354" y="60"/>
                  </a:cxn>
                  <a:cxn ang="0">
                    <a:pos x="333" y="64"/>
                  </a:cxn>
                  <a:cxn ang="0">
                    <a:pos x="315" y="65"/>
                  </a:cxn>
                  <a:cxn ang="0">
                    <a:pos x="300" y="63"/>
                  </a:cxn>
                  <a:cxn ang="0">
                    <a:pos x="294" y="47"/>
                  </a:cxn>
                  <a:cxn ang="0">
                    <a:pos x="292" y="27"/>
                  </a:cxn>
                  <a:cxn ang="0">
                    <a:pos x="278" y="20"/>
                  </a:cxn>
                  <a:cxn ang="0">
                    <a:pos x="255" y="23"/>
                  </a:cxn>
                  <a:cxn ang="0">
                    <a:pos x="233" y="31"/>
                  </a:cxn>
                  <a:cxn ang="0">
                    <a:pos x="213" y="40"/>
                  </a:cxn>
                  <a:cxn ang="0">
                    <a:pos x="200" y="50"/>
                  </a:cxn>
                  <a:cxn ang="0">
                    <a:pos x="198" y="51"/>
                  </a:cxn>
                  <a:cxn ang="0">
                    <a:pos x="194" y="46"/>
                  </a:cxn>
                  <a:cxn ang="0">
                    <a:pos x="197" y="26"/>
                  </a:cxn>
                  <a:cxn ang="0">
                    <a:pos x="189" y="13"/>
                  </a:cxn>
                  <a:cxn ang="0">
                    <a:pos x="175" y="4"/>
                  </a:cxn>
                  <a:cxn ang="0">
                    <a:pos x="162" y="0"/>
                  </a:cxn>
                  <a:cxn ang="0">
                    <a:pos x="158" y="0"/>
                  </a:cxn>
                  <a:cxn ang="0">
                    <a:pos x="148" y="0"/>
                  </a:cxn>
                  <a:cxn ang="0">
                    <a:pos x="133" y="1"/>
                  </a:cxn>
                  <a:cxn ang="0">
                    <a:pos x="116" y="3"/>
                  </a:cxn>
                  <a:cxn ang="0">
                    <a:pos x="98" y="12"/>
                  </a:cxn>
                  <a:cxn ang="0">
                    <a:pos x="66" y="34"/>
                  </a:cxn>
                  <a:cxn ang="0">
                    <a:pos x="30" y="60"/>
                  </a:cxn>
                  <a:cxn ang="0">
                    <a:pos x="5" y="79"/>
                  </a:cxn>
                  <a:cxn ang="0">
                    <a:pos x="2" y="82"/>
                  </a:cxn>
                  <a:cxn ang="0">
                    <a:pos x="0" y="85"/>
                  </a:cxn>
                  <a:cxn ang="0">
                    <a:pos x="1" y="89"/>
                  </a:cxn>
                  <a:cxn ang="0">
                    <a:pos x="4" y="92"/>
                  </a:cxn>
                  <a:cxn ang="0">
                    <a:pos x="8" y="92"/>
                  </a:cxn>
                </a:cxnLst>
                <a:rect l="0" t="0" r="r" b="b"/>
                <a:pathLst>
                  <a:path w="415" h="123">
                    <a:moveTo>
                      <a:pt x="8" y="92"/>
                    </a:moveTo>
                    <a:lnTo>
                      <a:pt x="25" y="89"/>
                    </a:lnTo>
                    <a:lnTo>
                      <a:pt x="45" y="86"/>
                    </a:lnTo>
                    <a:lnTo>
                      <a:pt x="64" y="80"/>
                    </a:lnTo>
                    <a:lnTo>
                      <a:pt x="83" y="74"/>
                    </a:lnTo>
                    <a:lnTo>
                      <a:pt x="100" y="67"/>
                    </a:lnTo>
                    <a:lnTo>
                      <a:pt x="113" y="59"/>
                    </a:lnTo>
                    <a:lnTo>
                      <a:pt x="122" y="52"/>
                    </a:lnTo>
                    <a:lnTo>
                      <a:pt x="126" y="45"/>
                    </a:lnTo>
                    <a:lnTo>
                      <a:pt x="131" y="34"/>
                    </a:lnTo>
                    <a:lnTo>
                      <a:pt x="137" y="31"/>
                    </a:lnTo>
                    <a:lnTo>
                      <a:pt x="142" y="33"/>
                    </a:lnTo>
                    <a:lnTo>
                      <a:pt x="147" y="41"/>
                    </a:lnTo>
                    <a:lnTo>
                      <a:pt x="149" y="51"/>
                    </a:lnTo>
                    <a:lnTo>
                      <a:pt x="148" y="64"/>
                    </a:lnTo>
                    <a:lnTo>
                      <a:pt x="144" y="75"/>
                    </a:lnTo>
                    <a:lnTo>
                      <a:pt x="144" y="87"/>
                    </a:lnTo>
                    <a:lnTo>
                      <a:pt x="145" y="93"/>
                    </a:lnTo>
                    <a:lnTo>
                      <a:pt x="149" y="101"/>
                    </a:lnTo>
                    <a:lnTo>
                      <a:pt x="152" y="107"/>
                    </a:lnTo>
                    <a:lnTo>
                      <a:pt x="157" y="113"/>
                    </a:lnTo>
                    <a:lnTo>
                      <a:pt x="163" y="117"/>
                    </a:lnTo>
                    <a:lnTo>
                      <a:pt x="170" y="120"/>
                    </a:lnTo>
                    <a:lnTo>
                      <a:pt x="179" y="119"/>
                    </a:lnTo>
                    <a:lnTo>
                      <a:pt x="189" y="113"/>
                    </a:lnTo>
                    <a:lnTo>
                      <a:pt x="199" y="106"/>
                    </a:lnTo>
                    <a:lnTo>
                      <a:pt x="211" y="100"/>
                    </a:lnTo>
                    <a:lnTo>
                      <a:pt x="222" y="95"/>
                    </a:lnTo>
                    <a:lnTo>
                      <a:pt x="233" y="92"/>
                    </a:lnTo>
                    <a:lnTo>
                      <a:pt x="242" y="89"/>
                    </a:lnTo>
                    <a:lnTo>
                      <a:pt x="251" y="89"/>
                    </a:lnTo>
                    <a:lnTo>
                      <a:pt x="258" y="92"/>
                    </a:lnTo>
                    <a:lnTo>
                      <a:pt x="262" y="96"/>
                    </a:lnTo>
                    <a:lnTo>
                      <a:pt x="267" y="106"/>
                    </a:lnTo>
                    <a:lnTo>
                      <a:pt x="270" y="115"/>
                    </a:lnTo>
                    <a:lnTo>
                      <a:pt x="273" y="121"/>
                    </a:lnTo>
                    <a:lnTo>
                      <a:pt x="283" y="123"/>
                    </a:lnTo>
                    <a:lnTo>
                      <a:pt x="290" y="122"/>
                    </a:lnTo>
                    <a:lnTo>
                      <a:pt x="297" y="119"/>
                    </a:lnTo>
                    <a:lnTo>
                      <a:pt x="303" y="113"/>
                    </a:lnTo>
                    <a:lnTo>
                      <a:pt x="308" y="108"/>
                    </a:lnTo>
                    <a:lnTo>
                      <a:pt x="313" y="104"/>
                    </a:lnTo>
                    <a:lnTo>
                      <a:pt x="317" y="102"/>
                    </a:lnTo>
                    <a:lnTo>
                      <a:pt x="320" y="103"/>
                    </a:lnTo>
                    <a:lnTo>
                      <a:pt x="324" y="108"/>
                    </a:lnTo>
                    <a:lnTo>
                      <a:pt x="328" y="112"/>
                    </a:lnTo>
                    <a:lnTo>
                      <a:pt x="337" y="111"/>
                    </a:lnTo>
                    <a:lnTo>
                      <a:pt x="350" y="107"/>
                    </a:lnTo>
                    <a:lnTo>
                      <a:pt x="363" y="102"/>
                    </a:lnTo>
                    <a:lnTo>
                      <a:pt x="375" y="95"/>
                    </a:lnTo>
                    <a:lnTo>
                      <a:pt x="388" y="89"/>
                    </a:lnTo>
                    <a:lnTo>
                      <a:pt x="397" y="86"/>
                    </a:lnTo>
                    <a:lnTo>
                      <a:pt x="401" y="86"/>
                    </a:lnTo>
                    <a:lnTo>
                      <a:pt x="406" y="88"/>
                    </a:lnTo>
                    <a:lnTo>
                      <a:pt x="411" y="89"/>
                    </a:lnTo>
                    <a:lnTo>
                      <a:pt x="415" y="88"/>
                    </a:lnTo>
                    <a:lnTo>
                      <a:pt x="415" y="82"/>
                    </a:lnTo>
                    <a:lnTo>
                      <a:pt x="411" y="74"/>
                    </a:lnTo>
                    <a:lnTo>
                      <a:pt x="407" y="67"/>
                    </a:lnTo>
                    <a:lnTo>
                      <a:pt x="399" y="63"/>
                    </a:lnTo>
                    <a:lnTo>
                      <a:pt x="384" y="60"/>
                    </a:lnTo>
                    <a:lnTo>
                      <a:pt x="375" y="59"/>
                    </a:lnTo>
                    <a:lnTo>
                      <a:pt x="364" y="60"/>
                    </a:lnTo>
                    <a:lnTo>
                      <a:pt x="354" y="60"/>
                    </a:lnTo>
                    <a:lnTo>
                      <a:pt x="343" y="63"/>
                    </a:lnTo>
                    <a:lnTo>
                      <a:pt x="333" y="64"/>
                    </a:lnTo>
                    <a:lnTo>
                      <a:pt x="323" y="65"/>
                    </a:lnTo>
                    <a:lnTo>
                      <a:pt x="315" y="65"/>
                    </a:lnTo>
                    <a:lnTo>
                      <a:pt x="308" y="65"/>
                    </a:lnTo>
                    <a:lnTo>
                      <a:pt x="300" y="63"/>
                    </a:lnTo>
                    <a:lnTo>
                      <a:pt x="296" y="56"/>
                    </a:lnTo>
                    <a:lnTo>
                      <a:pt x="294" y="47"/>
                    </a:lnTo>
                    <a:lnTo>
                      <a:pt x="294" y="36"/>
                    </a:lnTo>
                    <a:lnTo>
                      <a:pt x="292" y="27"/>
                    </a:lnTo>
                    <a:lnTo>
                      <a:pt x="287" y="22"/>
                    </a:lnTo>
                    <a:lnTo>
                      <a:pt x="278" y="20"/>
                    </a:lnTo>
                    <a:lnTo>
                      <a:pt x="268" y="21"/>
                    </a:lnTo>
                    <a:lnTo>
                      <a:pt x="255" y="23"/>
                    </a:lnTo>
                    <a:lnTo>
                      <a:pt x="244" y="27"/>
                    </a:lnTo>
                    <a:lnTo>
                      <a:pt x="233" y="31"/>
                    </a:lnTo>
                    <a:lnTo>
                      <a:pt x="225" y="34"/>
                    </a:lnTo>
                    <a:lnTo>
                      <a:pt x="213" y="40"/>
                    </a:lnTo>
                    <a:lnTo>
                      <a:pt x="205" y="46"/>
                    </a:lnTo>
                    <a:lnTo>
                      <a:pt x="200" y="50"/>
                    </a:lnTo>
                    <a:lnTo>
                      <a:pt x="199" y="51"/>
                    </a:lnTo>
                    <a:lnTo>
                      <a:pt x="198" y="51"/>
                    </a:lnTo>
                    <a:lnTo>
                      <a:pt x="195" y="50"/>
                    </a:lnTo>
                    <a:lnTo>
                      <a:pt x="194" y="46"/>
                    </a:lnTo>
                    <a:lnTo>
                      <a:pt x="196" y="33"/>
                    </a:lnTo>
                    <a:lnTo>
                      <a:pt x="197" y="26"/>
                    </a:lnTo>
                    <a:lnTo>
                      <a:pt x="195" y="19"/>
                    </a:lnTo>
                    <a:lnTo>
                      <a:pt x="189" y="13"/>
                    </a:lnTo>
                    <a:lnTo>
                      <a:pt x="183" y="8"/>
                    </a:lnTo>
                    <a:lnTo>
                      <a:pt x="175" y="4"/>
                    </a:lnTo>
                    <a:lnTo>
                      <a:pt x="168" y="2"/>
                    </a:lnTo>
                    <a:lnTo>
                      <a:pt x="162" y="0"/>
                    </a:lnTo>
                    <a:lnTo>
                      <a:pt x="159" y="0"/>
                    </a:lnTo>
                    <a:lnTo>
                      <a:pt x="158" y="0"/>
                    </a:lnTo>
                    <a:lnTo>
                      <a:pt x="153" y="0"/>
                    </a:lnTo>
                    <a:lnTo>
                      <a:pt x="148" y="0"/>
                    </a:lnTo>
                    <a:lnTo>
                      <a:pt x="141" y="0"/>
                    </a:lnTo>
                    <a:lnTo>
                      <a:pt x="133" y="1"/>
                    </a:lnTo>
                    <a:lnTo>
                      <a:pt x="124" y="2"/>
                    </a:lnTo>
                    <a:lnTo>
                      <a:pt x="116" y="3"/>
                    </a:lnTo>
                    <a:lnTo>
                      <a:pt x="108" y="6"/>
                    </a:lnTo>
                    <a:lnTo>
                      <a:pt x="98" y="12"/>
                    </a:lnTo>
                    <a:lnTo>
                      <a:pt x="84" y="22"/>
                    </a:lnTo>
                    <a:lnTo>
                      <a:pt x="66" y="34"/>
                    </a:lnTo>
                    <a:lnTo>
                      <a:pt x="48" y="48"/>
                    </a:lnTo>
                    <a:lnTo>
                      <a:pt x="30" y="60"/>
                    </a:lnTo>
                    <a:lnTo>
                      <a:pt x="15" y="71"/>
                    </a:lnTo>
                    <a:lnTo>
                      <a:pt x="5" y="79"/>
                    </a:lnTo>
                    <a:lnTo>
                      <a:pt x="2" y="82"/>
                    </a:lnTo>
                    <a:lnTo>
                      <a:pt x="2" y="82"/>
                    </a:lnTo>
                    <a:lnTo>
                      <a:pt x="1" y="83"/>
                    </a:lnTo>
                    <a:lnTo>
                      <a:pt x="0" y="85"/>
                    </a:lnTo>
                    <a:lnTo>
                      <a:pt x="0" y="87"/>
                    </a:lnTo>
                    <a:lnTo>
                      <a:pt x="1" y="89"/>
                    </a:lnTo>
                    <a:lnTo>
                      <a:pt x="2" y="91"/>
                    </a:lnTo>
                    <a:lnTo>
                      <a:pt x="4" y="92"/>
                    </a:lnTo>
                    <a:lnTo>
                      <a:pt x="5" y="92"/>
                    </a:lnTo>
                    <a:lnTo>
                      <a:pt x="8" y="92"/>
                    </a:lnTo>
                    <a:lnTo>
                      <a:pt x="8" y="92"/>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36" name="Freeform 12"/>
              <p:cNvSpPr>
                <a:spLocks/>
              </p:cNvSpPr>
              <p:nvPr/>
            </p:nvSpPr>
            <p:spPr bwMode="auto">
              <a:xfrm>
                <a:off x="1960" y="1776"/>
                <a:ext cx="77" cy="24"/>
              </a:xfrm>
              <a:custGeom>
                <a:avLst/>
                <a:gdLst/>
                <a:ahLst/>
                <a:cxnLst>
                  <a:cxn ang="0">
                    <a:pos x="11" y="50"/>
                  </a:cxn>
                  <a:cxn ang="0">
                    <a:pos x="22" y="44"/>
                  </a:cxn>
                  <a:cxn ang="0">
                    <a:pos x="35" y="37"/>
                  </a:cxn>
                  <a:cxn ang="0">
                    <a:pos x="48" y="34"/>
                  </a:cxn>
                  <a:cxn ang="0">
                    <a:pos x="57" y="37"/>
                  </a:cxn>
                  <a:cxn ang="0">
                    <a:pos x="52" y="55"/>
                  </a:cxn>
                  <a:cxn ang="0">
                    <a:pos x="57" y="75"/>
                  </a:cxn>
                  <a:cxn ang="0">
                    <a:pos x="66" y="85"/>
                  </a:cxn>
                  <a:cxn ang="0">
                    <a:pos x="78" y="90"/>
                  </a:cxn>
                  <a:cxn ang="0">
                    <a:pos x="93" y="89"/>
                  </a:cxn>
                  <a:cxn ang="0">
                    <a:pos x="109" y="83"/>
                  </a:cxn>
                  <a:cxn ang="0">
                    <a:pos x="136" y="73"/>
                  </a:cxn>
                  <a:cxn ang="0">
                    <a:pos x="167" y="66"/>
                  </a:cxn>
                  <a:cxn ang="0">
                    <a:pos x="191" y="67"/>
                  </a:cxn>
                  <a:cxn ang="0">
                    <a:pos x="206" y="82"/>
                  </a:cxn>
                  <a:cxn ang="0">
                    <a:pos x="222" y="93"/>
                  </a:cxn>
                  <a:cxn ang="0">
                    <a:pos x="241" y="99"/>
                  </a:cxn>
                  <a:cxn ang="0">
                    <a:pos x="261" y="99"/>
                  </a:cxn>
                  <a:cxn ang="0">
                    <a:pos x="281" y="94"/>
                  </a:cxn>
                  <a:cxn ang="0">
                    <a:pos x="299" y="88"/>
                  </a:cxn>
                  <a:cxn ang="0">
                    <a:pos x="308" y="80"/>
                  </a:cxn>
                  <a:cxn ang="0">
                    <a:pos x="305" y="73"/>
                  </a:cxn>
                  <a:cxn ang="0">
                    <a:pos x="281" y="66"/>
                  </a:cxn>
                  <a:cxn ang="0">
                    <a:pos x="274" y="59"/>
                  </a:cxn>
                  <a:cxn ang="0">
                    <a:pos x="252" y="26"/>
                  </a:cxn>
                  <a:cxn ang="0">
                    <a:pos x="208" y="19"/>
                  </a:cxn>
                  <a:cxn ang="0">
                    <a:pos x="163" y="30"/>
                  </a:cxn>
                  <a:cxn ang="0">
                    <a:pos x="136" y="38"/>
                  </a:cxn>
                  <a:cxn ang="0">
                    <a:pos x="137" y="22"/>
                  </a:cxn>
                  <a:cxn ang="0">
                    <a:pos x="130" y="13"/>
                  </a:cxn>
                  <a:cxn ang="0">
                    <a:pos x="111" y="19"/>
                  </a:cxn>
                  <a:cxn ang="0">
                    <a:pos x="93" y="30"/>
                  </a:cxn>
                  <a:cxn ang="0">
                    <a:pos x="80" y="36"/>
                  </a:cxn>
                  <a:cxn ang="0">
                    <a:pos x="77" y="20"/>
                  </a:cxn>
                  <a:cxn ang="0">
                    <a:pos x="80" y="2"/>
                  </a:cxn>
                  <a:cxn ang="0">
                    <a:pos x="66" y="0"/>
                  </a:cxn>
                  <a:cxn ang="0">
                    <a:pos x="56" y="4"/>
                  </a:cxn>
                  <a:cxn ang="0">
                    <a:pos x="42" y="10"/>
                  </a:cxn>
                  <a:cxn ang="0">
                    <a:pos x="23" y="22"/>
                  </a:cxn>
                  <a:cxn ang="0">
                    <a:pos x="6" y="35"/>
                  </a:cxn>
                  <a:cxn ang="0">
                    <a:pos x="2" y="42"/>
                  </a:cxn>
                  <a:cxn ang="0">
                    <a:pos x="0" y="45"/>
                  </a:cxn>
                  <a:cxn ang="0">
                    <a:pos x="1" y="50"/>
                  </a:cxn>
                  <a:cxn ang="0">
                    <a:pos x="3" y="52"/>
                  </a:cxn>
                  <a:cxn ang="0">
                    <a:pos x="7" y="51"/>
                  </a:cxn>
                </a:cxnLst>
                <a:rect l="0" t="0" r="r" b="b"/>
                <a:pathLst>
                  <a:path w="308" h="99">
                    <a:moveTo>
                      <a:pt x="7" y="51"/>
                    </a:moveTo>
                    <a:lnTo>
                      <a:pt x="11" y="50"/>
                    </a:lnTo>
                    <a:lnTo>
                      <a:pt x="16" y="47"/>
                    </a:lnTo>
                    <a:lnTo>
                      <a:pt x="22" y="44"/>
                    </a:lnTo>
                    <a:lnTo>
                      <a:pt x="29" y="41"/>
                    </a:lnTo>
                    <a:lnTo>
                      <a:pt x="35" y="37"/>
                    </a:lnTo>
                    <a:lnTo>
                      <a:pt x="42" y="35"/>
                    </a:lnTo>
                    <a:lnTo>
                      <a:pt x="48" y="34"/>
                    </a:lnTo>
                    <a:lnTo>
                      <a:pt x="52" y="34"/>
                    </a:lnTo>
                    <a:lnTo>
                      <a:pt x="57" y="37"/>
                    </a:lnTo>
                    <a:lnTo>
                      <a:pt x="54" y="44"/>
                    </a:lnTo>
                    <a:lnTo>
                      <a:pt x="52" y="55"/>
                    </a:lnTo>
                    <a:lnTo>
                      <a:pt x="53" y="69"/>
                    </a:lnTo>
                    <a:lnTo>
                      <a:pt x="57" y="75"/>
                    </a:lnTo>
                    <a:lnTo>
                      <a:pt x="61" y="81"/>
                    </a:lnTo>
                    <a:lnTo>
                      <a:pt x="66" y="85"/>
                    </a:lnTo>
                    <a:lnTo>
                      <a:pt x="72" y="88"/>
                    </a:lnTo>
                    <a:lnTo>
                      <a:pt x="78" y="90"/>
                    </a:lnTo>
                    <a:lnTo>
                      <a:pt x="86" y="90"/>
                    </a:lnTo>
                    <a:lnTo>
                      <a:pt x="93" y="89"/>
                    </a:lnTo>
                    <a:lnTo>
                      <a:pt x="100" y="87"/>
                    </a:lnTo>
                    <a:lnTo>
                      <a:pt x="109" y="83"/>
                    </a:lnTo>
                    <a:lnTo>
                      <a:pt x="123" y="79"/>
                    </a:lnTo>
                    <a:lnTo>
                      <a:pt x="136" y="73"/>
                    </a:lnTo>
                    <a:lnTo>
                      <a:pt x="152" y="69"/>
                    </a:lnTo>
                    <a:lnTo>
                      <a:pt x="167" y="66"/>
                    </a:lnTo>
                    <a:lnTo>
                      <a:pt x="180" y="65"/>
                    </a:lnTo>
                    <a:lnTo>
                      <a:pt x="191" y="67"/>
                    </a:lnTo>
                    <a:lnTo>
                      <a:pt x="199" y="74"/>
                    </a:lnTo>
                    <a:lnTo>
                      <a:pt x="206" y="82"/>
                    </a:lnTo>
                    <a:lnTo>
                      <a:pt x="214" y="89"/>
                    </a:lnTo>
                    <a:lnTo>
                      <a:pt x="222" y="93"/>
                    </a:lnTo>
                    <a:lnTo>
                      <a:pt x="231" y="97"/>
                    </a:lnTo>
                    <a:lnTo>
                      <a:pt x="241" y="99"/>
                    </a:lnTo>
                    <a:lnTo>
                      <a:pt x="251" y="99"/>
                    </a:lnTo>
                    <a:lnTo>
                      <a:pt x="261" y="99"/>
                    </a:lnTo>
                    <a:lnTo>
                      <a:pt x="271" y="97"/>
                    </a:lnTo>
                    <a:lnTo>
                      <a:pt x="281" y="94"/>
                    </a:lnTo>
                    <a:lnTo>
                      <a:pt x="290" y="91"/>
                    </a:lnTo>
                    <a:lnTo>
                      <a:pt x="299" y="88"/>
                    </a:lnTo>
                    <a:lnTo>
                      <a:pt x="305" y="83"/>
                    </a:lnTo>
                    <a:lnTo>
                      <a:pt x="308" y="80"/>
                    </a:lnTo>
                    <a:lnTo>
                      <a:pt x="308" y="76"/>
                    </a:lnTo>
                    <a:lnTo>
                      <a:pt x="305" y="73"/>
                    </a:lnTo>
                    <a:lnTo>
                      <a:pt x="296" y="70"/>
                    </a:lnTo>
                    <a:lnTo>
                      <a:pt x="281" y="66"/>
                    </a:lnTo>
                    <a:lnTo>
                      <a:pt x="277" y="64"/>
                    </a:lnTo>
                    <a:lnTo>
                      <a:pt x="274" y="59"/>
                    </a:lnTo>
                    <a:lnTo>
                      <a:pt x="268" y="44"/>
                    </a:lnTo>
                    <a:lnTo>
                      <a:pt x="252" y="26"/>
                    </a:lnTo>
                    <a:lnTo>
                      <a:pt x="231" y="18"/>
                    </a:lnTo>
                    <a:lnTo>
                      <a:pt x="208" y="19"/>
                    </a:lnTo>
                    <a:lnTo>
                      <a:pt x="185" y="24"/>
                    </a:lnTo>
                    <a:lnTo>
                      <a:pt x="163" y="30"/>
                    </a:lnTo>
                    <a:lnTo>
                      <a:pt x="146" y="36"/>
                    </a:lnTo>
                    <a:lnTo>
                      <a:pt x="136" y="38"/>
                    </a:lnTo>
                    <a:lnTo>
                      <a:pt x="134" y="34"/>
                    </a:lnTo>
                    <a:lnTo>
                      <a:pt x="137" y="22"/>
                    </a:lnTo>
                    <a:lnTo>
                      <a:pt x="135" y="15"/>
                    </a:lnTo>
                    <a:lnTo>
                      <a:pt x="130" y="13"/>
                    </a:lnTo>
                    <a:lnTo>
                      <a:pt x="121" y="15"/>
                    </a:lnTo>
                    <a:lnTo>
                      <a:pt x="111" y="19"/>
                    </a:lnTo>
                    <a:lnTo>
                      <a:pt x="102" y="25"/>
                    </a:lnTo>
                    <a:lnTo>
                      <a:pt x="93" y="30"/>
                    </a:lnTo>
                    <a:lnTo>
                      <a:pt x="87" y="35"/>
                    </a:lnTo>
                    <a:lnTo>
                      <a:pt x="80" y="36"/>
                    </a:lnTo>
                    <a:lnTo>
                      <a:pt x="77" y="30"/>
                    </a:lnTo>
                    <a:lnTo>
                      <a:pt x="77" y="20"/>
                    </a:lnTo>
                    <a:lnTo>
                      <a:pt x="80" y="9"/>
                    </a:lnTo>
                    <a:lnTo>
                      <a:pt x="80" y="2"/>
                    </a:lnTo>
                    <a:lnTo>
                      <a:pt x="75" y="0"/>
                    </a:lnTo>
                    <a:lnTo>
                      <a:pt x="66" y="0"/>
                    </a:lnTo>
                    <a:lnTo>
                      <a:pt x="58" y="2"/>
                    </a:lnTo>
                    <a:lnTo>
                      <a:pt x="56" y="4"/>
                    </a:lnTo>
                    <a:lnTo>
                      <a:pt x="50" y="6"/>
                    </a:lnTo>
                    <a:lnTo>
                      <a:pt x="42" y="10"/>
                    </a:lnTo>
                    <a:lnTo>
                      <a:pt x="33" y="16"/>
                    </a:lnTo>
                    <a:lnTo>
                      <a:pt x="23" y="22"/>
                    </a:lnTo>
                    <a:lnTo>
                      <a:pt x="14" y="28"/>
                    </a:lnTo>
                    <a:lnTo>
                      <a:pt x="6" y="35"/>
                    </a:lnTo>
                    <a:lnTo>
                      <a:pt x="2" y="42"/>
                    </a:lnTo>
                    <a:lnTo>
                      <a:pt x="2" y="42"/>
                    </a:lnTo>
                    <a:lnTo>
                      <a:pt x="1" y="44"/>
                    </a:lnTo>
                    <a:lnTo>
                      <a:pt x="0" y="45"/>
                    </a:lnTo>
                    <a:lnTo>
                      <a:pt x="0" y="47"/>
                    </a:lnTo>
                    <a:lnTo>
                      <a:pt x="1" y="50"/>
                    </a:lnTo>
                    <a:lnTo>
                      <a:pt x="2" y="51"/>
                    </a:lnTo>
                    <a:lnTo>
                      <a:pt x="3" y="52"/>
                    </a:lnTo>
                    <a:lnTo>
                      <a:pt x="5" y="52"/>
                    </a:lnTo>
                    <a:lnTo>
                      <a:pt x="7" y="51"/>
                    </a:lnTo>
                    <a:lnTo>
                      <a:pt x="7" y="51"/>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37" name="Freeform 13"/>
              <p:cNvSpPr>
                <a:spLocks/>
              </p:cNvSpPr>
              <p:nvPr/>
            </p:nvSpPr>
            <p:spPr bwMode="auto">
              <a:xfrm>
                <a:off x="1842" y="1826"/>
                <a:ext cx="111" cy="44"/>
              </a:xfrm>
              <a:custGeom>
                <a:avLst/>
                <a:gdLst/>
                <a:ahLst/>
                <a:cxnLst>
                  <a:cxn ang="0">
                    <a:pos x="13" y="174"/>
                  </a:cxn>
                  <a:cxn ang="0">
                    <a:pos x="32" y="156"/>
                  </a:cxn>
                  <a:cxn ang="0">
                    <a:pos x="53" y="139"/>
                  </a:cxn>
                  <a:cxn ang="0">
                    <a:pos x="76" y="123"/>
                  </a:cxn>
                  <a:cxn ang="0">
                    <a:pos x="99" y="108"/>
                  </a:cxn>
                  <a:cxn ang="0">
                    <a:pos x="124" y="95"/>
                  </a:cxn>
                  <a:cxn ang="0">
                    <a:pos x="150" y="84"/>
                  </a:cxn>
                  <a:cxn ang="0">
                    <a:pos x="176" y="74"/>
                  </a:cxn>
                  <a:cxn ang="0">
                    <a:pos x="201" y="67"/>
                  </a:cxn>
                  <a:cxn ang="0">
                    <a:pos x="228" y="63"/>
                  </a:cxn>
                  <a:cxn ang="0">
                    <a:pos x="254" y="61"/>
                  </a:cxn>
                  <a:cxn ang="0">
                    <a:pos x="281" y="61"/>
                  </a:cxn>
                  <a:cxn ang="0">
                    <a:pos x="307" y="65"/>
                  </a:cxn>
                  <a:cxn ang="0">
                    <a:pos x="332" y="72"/>
                  </a:cxn>
                  <a:cxn ang="0">
                    <a:pos x="356" y="83"/>
                  </a:cxn>
                  <a:cxn ang="0">
                    <a:pos x="380" y="98"/>
                  </a:cxn>
                  <a:cxn ang="0">
                    <a:pos x="402" y="117"/>
                  </a:cxn>
                  <a:cxn ang="0">
                    <a:pos x="409" y="122"/>
                  </a:cxn>
                  <a:cxn ang="0">
                    <a:pos x="417" y="124"/>
                  </a:cxn>
                  <a:cxn ang="0">
                    <a:pos x="425" y="123"/>
                  </a:cxn>
                  <a:cxn ang="0">
                    <a:pos x="432" y="120"/>
                  </a:cxn>
                  <a:cxn ang="0">
                    <a:pos x="438" y="113"/>
                  </a:cxn>
                  <a:cxn ang="0">
                    <a:pos x="441" y="104"/>
                  </a:cxn>
                  <a:cxn ang="0">
                    <a:pos x="440" y="96"/>
                  </a:cxn>
                  <a:cxn ang="0">
                    <a:pos x="436" y="89"/>
                  </a:cxn>
                  <a:cxn ang="0">
                    <a:pos x="426" y="71"/>
                  </a:cxn>
                  <a:cxn ang="0">
                    <a:pos x="415" y="56"/>
                  </a:cxn>
                  <a:cxn ang="0">
                    <a:pos x="400" y="43"/>
                  </a:cxn>
                  <a:cxn ang="0">
                    <a:pos x="384" y="31"/>
                  </a:cxn>
                  <a:cxn ang="0">
                    <a:pos x="367" y="21"/>
                  </a:cxn>
                  <a:cxn ang="0">
                    <a:pos x="349" y="15"/>
                  </a:cxn>
                  <a:cxn ang="0">
                    <a:pos x="332" y="9"/>
                  </a:cxn>
                  <a:cxn ang="0">
                    <a:pos x="312" y="6"/>
                  </a:cxn>
                  <a:cxn ang="0">
                    <a:pos x="293" y="2"/>
                  </a:cxn>
                  <a:cxn ang="0">
                    <a:pos x="275" y="1"/>
                  </a:cxn>
                  <a:cxn ang="0">
                    <a:pos x="256" y="0"/>
                  </a:cxn>
                  <a:cxn ang="0">
                    <a:pos x="237" y="0"/>
                  </a:cxn>
                  <a:cxn ang="0">
                    <a:pos x="218" y="2"/>
                  </a:cxn>
                  <a:cxn ang="0">
                    <a:pos x="200" y="6"/>
                  </a:cxn>
                  <a:cxn ang="0">
                    <a:pos x="181" y="11"/>
                  </a:cxn>
                  <a:cxn ang="0">
                    <a:pos x="163" y="18"/>
                  </a:cxn>
                  <a:cxn ang="0">
                    <a:pos x="139" y="28"/>
                  </a:cxn>
                  <a:cxn ang="0">
                    <a:pos x="115" y="40"/>
                  </a:cxn>
                  <a:cxn ang="0">
                    <a:pos x="92" y="54"/>
                  </a:cxn>
                  <a:cxn ang="0">
                    <a:pos x="69" y="68"/>
                  </a:cxn>
                  <a:cxn ang="0">
                    <a:pos x="49" y="85"/>
                  </a:cxn>
                  <a:cxn ang="0">
                    <a:pos x="30" y="105"/>
                  </a:cxn>
                  <a:cxn ang="0">
                    <a:pos x="14" y="127"/>
                  </a:cxn>
                  <a:cxn ang="0">
                    <a:pos x="1" y="151"/>
                  </a:cxn>
                  <a:cxn ang="0">
                    <a:pos x="0" y="155"/>
                  </a:cxn>
                  <a:cxn ang="0">
                    <a:pos x="1" y="159"/>
                  </a:cxn>
                  <a:cxn ang="0">
                    <a:pos x="3" y="165"/>
                  </a:cxn>
                  <a:cxn ang="0">
                    <a:pos x="4" y="169"/>
                  </a:cxn>
                  <a:cxn ang="0">
                    <a:pos x="4" y="169"/>
                  </a:cxn>
                  <a:cxn ang="0">
                    <a:pos x="4" y="172"/>
                  </a:cxn>
                  <a:cxn ang="0">
                    <a:pos x="4" y="173"/>
                  </a:cxn>
                  <a:cxn ang="0">
                    <a:pos x="5" y="175"/>
                  </a:cxn>
                  <a:cxn ang="0">
                    <a:pos x="6" y="176"/>
                  </a:cxn>
                  <a:cxn ang="0">
                    <a:pos x="9" y="176"/>
                  </a:cxn>
                  <a:cxn ang="0">
                    <a:pos x="10" y="176"/>
                  </a:cxn>
                  <a:cxn ang="0">
                    <a:pos x="12" y="175"/>
                  </a:cxn>
                  <a:cxn ang="0">
                    <a:pos x="13" y="174"/>
                  </a:cxn>
                  <a:cxn ang="0">
                    <a:pos x="13" y="174"/>
                  </a:cxn>
                </a:cxnLst>
                <a:rect l="0" t="0" r="r" b="b"/>
                <a:pathLst>
                  <a:path w="441" h="176">
                    <a:moveTo>
                      <a:pt x="13" y="174"/>
                    </a:moveTo>
                    <a:lnTo>
                      <a:pt x="32" y="156"/>
                    </a:lnTo>
                    <a:lnTo>
                      <a:pt x="53" y="139"/>
                    </a:lnTo>
                    <a:lnTo>
                      <a:pt x="76" y="123"/>
                    </a:lnTo>
                    <a:lnTo>
                      <a:pt x="99" y="108"/>
                    </a:lnTo>
                    <a:lnTo>
                      <a:pt x="124" y="95"/>
                    </a:lnTo>
                    <a:lnTo>
                      <a:pt x="150" y="84"/>
                    </a:lnTo>
                    <a:lnTo>
                      <a:pt x="176" y="74"/>
                    </a:lnTo>
                    <a:lnTo>
                      <a:pt x="201" y="67"/>
                    </a:lnTo>
                    <a:lnTo>
                      <a:pt x="228" y="63"/>
                    </a:lnTo>
                    <a:lnTo>
                      <a:pt x="254" y="61"/>
                    </a:lnTo>
                    <a:lnTo>
                      <a:pt x="281" y="61"/>
                    </a:lnTo>
                    <a:lnTo>
                      <a:pt x="307" y="65"/>
                    </a:lnTo>
                    <a:lnTo>
                      <a:pt x="332" y="72"/>
                    </a:lnTo>
                    <a:lnTo>
                      <a:pt x="356" y="83"/>
                    </a:lnTo>
                    <a:lnTo>
                      <a:pt x="380" y="98"/>
                    </a:lnTo>
                    <a:lnTo>
                      <a:pt x="402" y="117"/>
                    </a:lnTo>
                    <a:lnTo>
                      <a:pt x="409" y="122"/>
                    </a:lnTo>
                    <a:lnTo>
                      <a:pt x="417" y="124"/>
                    </a:lnTo>
                    <a:lnTo>
                      <a:pt x="425" y="123"/>
                    </a:lnTo>
                    <a:lnTo>
                      <a:pt x="432" y="120"/>
                    </a:lnTo>
                    <a:lnTo>
                      <a:pt x="438" y="113"/>
                    </a:lnTo>
                    <a:lnTo>
                      <a:pt x="441" y="104"/>
                    </a:lnTo>
                    <a:lnTo>
                      <a:pt x="440" y="96"/>
                    </a:lnTo>
                    <a:lnTo>
                      <a:pt x="436" y="89"/>
                    </a:lnTo>
                    <a:lnTo>
                      <a:pt x="426" y="71"/>
                    </a:lnTo>
                    <a:lnTo>
                      <a:pt x="415" y="56"/>
                    </a:lnTo>
                    <a:lnTo>
                      <a:pt x="400" y="43"/>
                    </a:lnTo>
                    <a:lnTo>
                      <a:pt x="384" y="31"/>
                    </a:lnTo>
                    <a:lnTo>
                      <a:pt x="367" y="21"/>
                    </a:lnTo>
                    <a:lnTo>
                      <a:pt x="349" y="15"/>
                    </a:lnTo>
                    <a:lnTo>
                      <a:pt x="332" y="9"/>
                    </a:lnTo>
                    <a:lnTo>
                      <a:pt x="312" y="6"/>
                    </a:lnTo>
                    <a:lnTo>
                      <a:pt x="293" y="2"/>
                    </a:lnTo>
                    <a:lnTo>
                      <a:pt x="275" y="1"/>
                    </a:lnTo>
                    <a:lnTo>
                      <a:pt x="256" y="0"/>
                    </a:lnTo>
                    <a:lnTo>
                      <a:pt x="237" y="0"/>
                    </a:lnTo>
                    <a:lnTo>
                      <a:pt x="218" y="2"/>
                    </a:lnTo>
                    <a:lnTo>
                      <a:pt x="200" y="6"/>
                    </a:lnTo>
                    <a:lnTo>
                      <a:pt x="181" y="11"/>
                    </a:lnTo>
                    <a:lnTo>
                      <a:pt x="163" y="18"/>
                    </a:lnTo>
                    <a:lnTo>
                      <a:pt x="139" y="28"/>
                    </a:lnTo>
                    <a:lnTo>
                      <a:pt x="115" y="40"/>
                    </a:lnTo>
                    <a:lnTo>
                      <a:pt x="92" y="54"/>
                    </a:lnTo>
                    <a:lnTo>
                      <a:pt x="69" y="68"/>
                    </a:lnTo>
                    <a:lnTo>
                      <a:pt x="49" y="85"/>
                    </a:lnTo>
                    <a:lnTo>
                      <a:pt x="30" y="105"/>
                    </a:lnTo>
                    <a:lnTo>
                      <a:pt x="14" y="127"/>
                    </a:lnTo>
                    <a:lnTo>
                      <a:pt x="1" y="151"/>
                    </a:lnTo>
                    <a:lnTo>
                      <a:pt x="0" y="155"/>
                    </a:lnTo>
                    <a:lnTo>
                      <a:pt x="1" y="159"/>
                    </a:lnTo>
                    <a:lnTo>
                      <a:pt x="3" y="165"/>
                    </a:lnTo>
                    <a:lnTo>
                      <a:pt x="4" y="169"/>
                    </a:lnTo>
                    <a:lnTo>
                      <a:pt x="4" y="169"/>
                    </a:lnTo>
                    <a:lnTo>
                      <a:pt x="4" y="172"/>
                    </a:lnTo>
                    <a:lnTo>
                      <a:pt x="4" y="173"/>
                    </a:lnTo>
                    <a:lnTo>
                      <a:pt x="5" y="175"/>
                    </a:lnTo>
                    <a:lnTo>
                      <a:pt x="6" y="176"/>
                    </a:lnTo>
                    <a:lnTo>
                      <a:pt x="9" y="176"/>
                    </a:lnTo>
                    <a:lnTo>
                      <a:pt x="10" y="176"/>
                    </a:lnTo>
                    <a:lnTo>
                      <a:pt x="12" y="175"/>
                    </a:lnTo>
                    <a:lnTo>
                      <a:pt x="13" y="174"/>
                    </a:lnTo>
                    <a:lnTo>
                      <a:pt x="13" y="174"/>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38" name="Freeform 14"/>
              <p:cNvSpPr>
                <a:spLocks/>
              </p:cNvSpPr>
              <p:nvPr/>
            </p:nvSpPr>
            <p:spPr bwMode="auto">
              <a:xfrm>
                <a:off x="2163" y="1856"/>
                <a:ext cx="669" cy="61"/>
              </a:xfrm>
              <a:custGeom>
                <a:avLst/>
                <a:gdLst/>
                <a:ahLst/>
                <a:cxnLst>
                  <a:cxn ang="0">
                    <a:pos x="56" y="225"/>
                  </a:cxn>
                  <a:cxn ang="0">
                    <a:pos x="134" y="245"/>
                  </a:cxn>
                  <a:cxn ang="0">
                    <a:pos x="295" y="210"/>
                  </a:cxn>
                  <a:cxn ang="0">
                    <a:pos x="471" y="163"/>
                  </a:cxn>
                  <a:cxn ang="0">
                    <a:pos x="644" y="116"/>
                  </a:cxn>
                  <a:cxn ang="0">
                    <a:pos x="823" y="72"/>
                  </a:cxn>
                  <a:cxn ang="0">
                    <a:pos x="932" y="54"/>
                  </a:cxn>
                  <a:cxn ang="0">
                    <a:pos x="1015" y="67"/>
                  </a:cxn>
                  <a:cxn ang="0">
                    <a:pos x="1077" y="118"/>
                  </a:cxn>
                  <a:cxn ang="0">
                    <a:pos x="1117" y="186"/>
                  </a:cxn>
                  <a:cxn ang="0">
                    <a:pos x="1268" y="232"/>
                  </a:cxn>
                  <a:cxn ang="0">
                    <a:pos x="1468" y="219"/>
                  </a:cxn>
                  <a:cxn ang="0">
                    <a:pos x="1651" y="173"/>
                  </a:cxn>
                  <a:cxn ang="0">
                    <a:pos x="1773" y="134"/>
                  </a:cxn>
                  <a:cxn ang="0">
                    <a:pos x="1839" y="131"/>
                  </a:cxn>
                  <a:cxn ang="0">
                    <a:pos x="1876" y="168"/>
                  </a:cxn>
                  <a:cxn ang="0">
                    <a:pos x="1942" y="197"/>
                  </a:cxn>
                  <a:cxn ang="0">
                    <a:pos x="2038" y="214"/>
                  </a:cxn>
                  <a:cxn ang="0">
                    <a:pos x="2152" y="220"/>
                  </a:cxn>
                  <a:cxn ang="0">
                    <a:pos x="2276" y="219"/>
                  </a:cxn>
                  <a:cxn ang="0">
                    <a:pos x="2394" y="212"/>
                  </a:cxn>
                  <a:cxn ang="0">
                    <a:pos x="2501" y="204"/>
                  </a:cxn>
                  <a:cxn ang="0">
                    <a:pos x="2584" y="195"/>
                  </a:cxn>
                  <a:cxn ang="0">
                    <a:pos x="2632" y="188"/>
                  </a:cxn>
                  <a:cxn ang="0">
                    <a:pos x="2660" y="179"/>
                  </a:cxn>
                  <a:cxn ang="0">
                    <a:pos x="2675" y="154"/>
                  </a:cxn>
                  <a:cxn ang="0">
                    <a:pos x="2667" y="125"/>
                  </a:cxn>
                  <a:cxn ang="0">
                    <a:pos x="2641" y="110"/>
                  </a:cxn>
                  <a:cxn ang="0">
                    <a:pos x="2486" y="109"/>
                  </a:cxn>
                  <a:cxn ang="0">
                    <a:pos x="2268" y="121"/>
                  </a:cxn>
                  <a:cxn ang="0">
                    <a:pos x="2071" y="130"/>
                  </a:cxn>
                  <a:cxn ang="0">
                    <a:pos x="1956" y="114"/>
                  </a:cxn>
                  <a:cxn ang="0">
                    <a:pos x="1896" y="53"/>
                  </a:cxn>
                  <a:cxn ang="0">
                    <a:pos x="1797" y="37"/>
                  </a:cxn>
                  <a:cxn ang="0">
                    <a:pos x="1682" y="61"/>
                  </a:cxn>
                  <a:cxn ang="0">
                    <a:pos x="1570" y="89"/>
                  </a:cxn>
                  <a:cxn ang="0">
                    <a:pos x="1461" y="119"/>
                  </a:cxn>
                  <a:cxn ang="0">
                    <a:pos x="1349" y="149"/>
                  </a:cxn>
                  <a:cxn ang="0">
                    <a:pos x="1265" y="160"/>
                  </a:cxn>
                  <a:cxn ang="0">
                    <a:pos x="1203" y="141"/>
                  </a:cxn>
                  <a:cxn ang="0">
                    <a:pos x="1152" y="102"/>
                  </a:cxn>
                  <a:cxn ang="0">
                    <a:pos x="1102" y="54"/>
                  </a:cxn>
                  <a:cxn ang="0">
                    <a:pos x="1053" y="16"/>
                  </a:cxn>
                  <a:cxn ang="0">
                    <a:pos x="996" y="1"/>
                  </a:cxn>
                  <a:cxn ang="0">
                    <a:pos x="934" y="2"/>
                  </a:cxn>
                  <a:cxn ang="0">
                    <a:pos x="871" y="12"/>
                  </a:cxn>
                  <a:cxn ang="0">
                    <a:pos x="722" y="53"/>
                  </a:cxn>
                  <a:cxn ang="0">
                    <a:pos x="549" y="107"/>
                  </a:cxn>
                  <a:cxn ang="0">
                    <a:pos x="377" y="162"/>
                  </a:cxn>
                  <a:cxn ang="0">
                    <a:pos x="199" y="212"/>
                  </a:cxn>
                  <a:cxn ang="0">
                    <a:pos x="96" y="224"/>
                  </a:cxn>
                  <a:cxn ang="0">
                    <a:pos x="24" y="200"/>
                  </a:cxn>
                  <a:cxn ang="0">
                    <a:pos x="3" y="191"/>
                  </a:cxn>
                  <a:cxn ang="0">
                    <a:pos x="1" y="197"/>
                  </a:cxn>
                </a:cxnLst>
                <a:rect l="0" t="0" r="r" b="b"/>
                <a:pathLst>
                  <a:path w="2676" h="245">
                    <a:moveTo>
                      <a:pt x="3" y="200"/>
                    </a:moveTo>
                    <a:lnTo>
                      <a:pt x="21" y="209"/>
                    </a:lnTo>
                    <a:lnTo>
                      <a:pt x="38" y="216"/>
                    </a:lnTo>
                    <a:lnTo>
                      <a:pt x="56" y="225"/>
                    </a:lnTo>
                    <a:lnTo>
                      <a:pt x="74" y="233"/>
                    </a:lnTo>
                    <a:lnTo>
                      <a:pt x="93" y="240"/>
                    </a:lnTo>
                    <a:lnTo>
                      <a:pt x="113" y="243"/>
                    </a:lnTo>
                    <a:lnTo>
                      <a:pt x="134" y="245"/>
                    </a:lnTo>
                    <a:lnTo>
                      <a:pt x="158" y="241"/>
                    </a:lnTo>
                    <a:lnTo>
                      <a:pt x="204" y="231"/>
                    </a:lnTo>
                    <a:lnTo>
                      <a:pt x="250" y="221"/>
                    </a:lnTo>
                    <a:lnTo>
                      <a:pt x="295" y="210"/>
                    </a:lnTo>
                    <a:lnTo>
                      <a:pt x="340" y="199"/>
                    </a:lnTo>
                    <a:lnTo>
                      <a:pt x="383" y="187"/>
                    </a:lnTo>
                    <a:lnTo>
                      <a:pt x="427" y="175"/>
                    </a:lnTo>
                    <a:lnTo>
                      <a:pt x="471" y="163"/>
                    </a:lnTo>
                    <a:lnTo>
                      <a:pt x="513" y="151"/>
                    </a:lnTo>
                    <a:lnTo>
                      <a:pt x="557" y="139"/>
                    </a:lnTo>
                    <a:lnTo>
                      <a:pt x="601" y="127"/>
                    </a:lnTo>
                    <a:lnTo>
                      <a:pt x="644" y="116"/>
                    </a:lnTo>
                    <a:lnTo>
                      <a:pt x="688" y="103"/>
                    </a:lnTo>
                    <a:lnTo>
                      <a:pt x="732" y="92"/>
                    </a:lnTo>
                    <a:lnTo>
                      <a:pt x="777" y="82"/>
                    </a:lnTo>
                    <a:lnTo>
                      <a:pt x="823" y="72"/>
                    </a:lnTo>
                    <a:lnTo>
                      <a:pt x="869" y="62"/>
                    </a:lnTo>
                    <a:lnTo>
                      <a:pt x="890" y="57"/>
                    </a:lnTo>
                    <a:lnTo>
                      <a:pt x="911" y="55"/>
                    </a:lnTo>
                    <a:lnTo>
                      <a:pt x="932" y="54"/>
                    </a:lnTo>
                    <a:lnTo>
                      <a:pt x="953" y="55"/>
                    </a:lnTo>
                    <a:lnTo>
                      <a:pt x="973" y="57"/>
                    </a:lnTo>
                    <a:lnTo>
                      <a:pt x="995" y="61"/>
                    </a:lnTo>
                    <a:lnTo>
                      <a:pt x="1015" y="67"/>
                    </a:lnTo>
                    <a:lnTo>
                      <a:pt x="1035" y="75"/>
                    </a:lnTo>
                    <a:lnTo>
                      <a:pt x="1052" y="86"/>
                    </a:lnTo>
                    <a:lnTo>
                      <a:pt x="1065" y="101"/>
                    </a:lnTo>
                    <a:lnTo>
                      <a:pt x="1077" y="118"/>
                    </a:lnTo>
                    <a:lnTo>
                      <a:pt x="1085" y="136"/>
                    </a:lnTo>
                    <a:lnTo>
                      <a:pt x="1094" y="155"/>
                    </a:lnTo>
                    <a:lnTo>
                      <a:pt x="1105" y="172"/>
                    </a:lnTo>
                    <a:lnTo>
                      <a:pt x="1117" y="186"/>
                    </a:lnTo>
                    <a:lnTo>
                      <a:pt x="1134" y="197"/>
                    </a:lnTo>
                    <a:lnTo>
                      <a:pt x="1176" y="214"/>
                    </a:lnTo>
                    <a:lnTo>
                      <a:pt x="1221" y="225"/>
                    </a:lnTo>
                    <a:lnTo>
                      <a:pt x="1268" y="232"/>
                    </a:lnTo>
                    <a:lnTo>
                      <a:pt x="1318" y="234"/>
                    </a:lnTo>
                    <a:lnTo>
                      <a:pt x="1368" y="232"/>
                    </a:lnTo>
                    <a:lnTo>
                      <a:pt x="1419" y="227"/>
                    </a:lnTo>
                    <a:lnTo>
                      <a:pt x="1468" y="219"/>
                    </a:lnTo>
                    <a:lnTo>
                      <a:pt x="1517" y="209"/>
                    </a:lnTo>
                    <a:lnTo>
                      <a:pt x="1564" y="197"/>
                    </a:lnTo>
                    <a:lnTo>
                      <a:pt x="1609" y="185"/>
                    </a:lnTo>
                    <a:lnTo>
                      <a:pt x="1651" y="173"/>
                    </a:lnTo>
                    <a:lnTo>
                      <a:pt x="1689" y="160"/>
                    </a:lnTo>
                    <a:lnTo>
                      <a:pt x="1723" y="149"/>
                    </a:lnTo>
                    <a:lnTo>
                      <a:pt x="1751" y="140"/>
                    </a:lnTo>
                    <a:lnTo>
                      <a:pt x="1773" y="134"/>
                    </a:lnTo>
                    <a:lnTo>
                      <a:pt x="1789" y="129"/>
                    </a:lnTo>
                    <a:lnTo>
                      <a:pt x="1810" y="126"/>
                    </a:lnTo>
                    <a:lnTo>
                      <a:pt x="1827" y="127"/>
                    </a:lnTo>
                    <a:lnTo>
                      <a:pt x="1839" y="131"/>
                    </a:lnTo>
                    <a:lnTo>
                      <a:pt x="1849" y="139"/>
                    </a:lnTo>
                    <a:lnTo>
                      <a:pt x="1857" y="148"/>
                    </a:lnTo>
                    <a:lnTo>
                      <a:pt x="1866" y="158"/>
                    </a:lnTo>
                    <a:lnTo>
                      <a:pt x="1876" y="168"/>
                    </a:lnTo>
                    <a:lnTo>
                      <a:pt x="1889" y="178"/>
                    </a:lnTo>
                    <a:lnTo>
                      <a:pt x="1904" y="186"/>
                    </a:lnTo>
                    <a:lnTo>
                      <a:pt x="1922" y="192"/>
                    </a:lnTo>
                    <a:lnTo>
                      <a:pt x="1942" y="197"/>
                    </a:lnTo>
                    <a:lnTo>
                      <a:pt x="1964" y="203"/>
                    </a:lnTo>
                    <a:lnTo>
                      <a:pt x="1987" y="208"/>
                    </a:lnTo>
                    <a:lnTo>
                      <a:pt x="2012" y="211"/>
                    </a:lnTo>
                    <a:lnTo>
                      <a:pt x="2038" y="214"/>
                    </a:lnTo>
                    <a:lnTo>
                      <a:pt x="2066" y="216"/>
                    </a:lnTo>
                    <a:lnTo>
                      <a:pt x="2094" y="218"/>
                    </a:lnTo>
                    <a:lnTo>
                      <a:pt x="2123" y="219"/>
                    </a:lnTo>
                    <a:lnTo>
                      <a:pt x="2152" y="220"/>
                    </a:lnTo>
                    <a:lnTo>
                      <a:pt x="2182" y="220"/>
                    </a:lnTo>
                    <a:lnTo>
                      <a:pt x="2214" y="220"/>
                    </a:lnTo>
                    <a:lnTo>
                      <a:pt x="2244" y="220"/>
                    </a:lnTo>
                    <a:lnTo>
                      <a:pt x="2276" y="219"/>
                    </a:lnTo>
                    <a:lnTo>
                      <a:pt x="2306" y="218"/>
                    </a:lnTo>
                    <a:lnTo>
                      <a:pt x="2336" y="215"/>
                    </a:lnTo>
                    <a:lnTo>
                      <a:pt x="2365" y="214"/>
                    </a:lnTo>
                    <a:lnTo>
                      <a:pt x="2394" y="212"/>
                    </a:lnTo>
                    <a:lnTo>
                      <a:pt x="2424" y="210"/>
                    </a:lnTo>
                    <a:lnTo>
                      <a:pt x="2451" y="209"/>
                    </a:lnTo>
                    <a:lnTo>
                      <a:pt x="2476" y="206"/>
                    </a:lnTo>
                    <a:lnTo>
                      <a:pt x="2501" y="204"/>
                    </a:lnTo>
                    <a:lnTo>
                      <a:pt x="2525" y="202"/>
                    </a:lnTo>
                    <a:lnTo>
                      <a:pt x="2546" y="200"/>
                    </a:lnTo>
                    <a:lnTo>
                      <a:pt x="2566" y="197"/>
                    </a:lnTo>
                    <a:lnTo>
                      <a:pt x="2584" y="195"/>
                    </a:lnTo>
                    <a:lnTo>
                      <a:pt x="2600" y="193"/>
                    </a:lnTo>
                    <a:lnTo>
                      <a:pt x="2613" y="191"/>
                    </a:lnTo>
                    <a:lnTo>
                      <a:pt x="2624" y="190"/>
                    </a:lnTo>
                    <a:lnTo>
                      <a:pt x="2632" y="188"/>
                    </a:lnTo>
                    <a:lnTo>
                      <a:pt x="2638" y="187"/>
                    </a:lnTo>
                    <a:lnTo>
                      <a:pt x="2646" y="186"/>
                    </a:lnTo>
                    <a:lnTo>
                      <a:pt x="2654" y="184"/>
                    </a:lnTo>
                    <a:lnTo>
                      <a:pt x="2660" y="179"/>
                    </a:lnTo>
                    <a:lnTo>
                      <a:pt x="2666" y="175"/>
                    </a:lnTo>
                    <a:lnTo>
                      <a:pt x="2670" y="168"/>
                    </a:lnTo>
                    <a:lnTo>
                      <a:pt x="2674" y="162"/>
                    </a:lnTo>
                    <a:lnTo>
                      <a:pt x="2675" y="154"/>
                    </a:lnTo>
                    <a:lnTo>
                      <a:pt x="2676" y="146"/>
                    </a:lnTo>
                    <a:lnTo>
                      <a:pt x="2675" y="138"/>
                    </a:lnTo>
                    <a:lnTo>
                      <a:pt x="2672" y="131"/>
                    </a:lnTo>
                    <a:lnTo>
                      <a:pt x="2667" y="125"/>
                    </a:lnTo>
                    <a:lnTo>
                      <a:pt x="2661" y="119"/>
                    </a:lnTo>
                    <a:lnTo>
                      <a:pt x="2656" y="114"/>
                    </a:lnTo>
                    <a:lnTo>
                      <a:pt x="2649" y="111"/>
                    </a:lnTo>
                    <a:lnTo>
                      <a:pt x="2641" y="110"/>
                    </a:lnTo>
                    <a:lnTo>
                      <a:pt x="2633" y="110"/>
                    </a:lnTo>
                    <a:lnTo>
                      <a:pt x="2589" y="108"/>
                    </a:lnTo>
                    <a:lnTo>
                      <a:pt x="2539" y="108"/>
                    </a:lnTo>
                    <a:lnTo>
                      <a:pt x="2486" y="109"/>
                    </a:lnTo>
                    <a:lnTo>
                      <a:pt x="2433" y="111"/>
                    </a:lnTo>
                    <a:lnTo>
                      <a:pt x="2378" y="114"/>
                    </a:lnTo>
                    <a:lnTo>
                      <a:pt x="2323" y="118"/>
                    </a:lnTo>
                    <a:lnTo>
                      <a:pt x="2268" y="121"/>
                    </a:lnTo>
                    <a:lnTo>
                      <a:pt x="2214" y="125"/>
                    </a:lnTo>
                    <a:lnTo>
                      <a:pt x="2162" y="128"/>
                    </a:lnTo>
                    <a:lnTo>
                      <a:pt x="2115" y="130"/>
                    </a:lnTo>
                    <a:lnTo>
                      <a:pt x="2071" y="130"/>
                    </a:lnTo>
                    <a:lnTo>
                      <a:pt x="2033" y="130"/>
                    </a:lnTo>
                    <a:lnTo>
                      <a:pt x="2000" y="127"/>
                    </a:lnTo>
                    <a:lnTo>
                      <a:pt x="1974" y="122"/>
                    </a:lnTo>
                    <a:lnTo>
                      <a:pt x="1956" y="114"/>
                    </a:lnTo>
                    <a:lnTo>
                      <a:pt x="1946" y="104"/>
                    </a:lnTo>
                    <a:lnTo>
                      <a:pt x="1933" y="83"/>
                    </a:lnTo>
                    <a:lnTo>
                      <a:pt x="1917" y="65"/>
                    </a:lnTo>
                    <a:lnTo>
                      <a:pt x="1896" y="53"/>
                    </a:lnTo>
                    <a:lnTo>
                      <a:pt x="1874" y="44"/>
                    </a:lnTo>
                    <a:lnTo>
                      <a:pt x="1849" y="38"/>
                    </a:lnTo>
                    <a:lnTo>
                      <a:pt x="1824" y="36"/>
                    </a:lnTo>
                    <a:lnTo>
                      <a:pt x="1797" y="37"/>
                    </a:lnTo>
                    <a:lnTo>
                      <a:pt x="1769" y="42"/>
                    </a:lnTo>
                    <a:lnTo>
                      <a:pt x="1739" y="47"/>
                    </a:lnTo>
                    <a:lnTo>
                      <a:pt x="1710" y="54"/>
                    </a:lnTo>
                    <a:lnTo>
                      <a:pt x="1682" y="61"/>
                    </a:lnTo>
                    <a:lnTo>
                      <a:pt x="1653" y="67"/>
                    </a:lnTo>
                    <a:lnTo>
                      <a:pt x="1626" y="74"/>
                    </a:lnTo>
                    <a:lnTo>
                      <a:pt x="1598" y="82"/>
                    </a:lnTo>
                    <a:lnTo>
                      <a:pt x="1570" y="89"/>
                    </a:lnTo>
                    <a:lnTo>
                      <a:pt x="1543" y="97"/>
                    </a:lnTo>
                    <a:lnTo>
                      <a:pt x="1515" y="104"/>
                    </a:lnTo>
                    <a:lnTo>
                      <a:pt x="1488" y="112"/>
                    </a:lnTo>
                    <a:lnTo>
                      <a:pt x="1461" y="119"/>
                    </a:lnTo>
                    <a:lnTo>
                      <a:pt x="1433" y="127"/>
                    </a:lnTo>
                    <a:lnTo>
                      <a:pt x="1405" y="135"/>
                    </a:lnTo>
                    <a:lnTo>
                      <a:pt x="1377" y="141"/>
                    </a:lnTo>
                    <a:lnTo>
                      <a:pt x="1349" y="149"/>
                    </a:lnTo>
                    <a:lnTo>
                      <a:pt x="1320" y="156"/>
                    </a:lnTo>
                    <a:lnTo>
                      <a:pt x="1301" y="159"/>
                    </a:lnTo>
                    <a:lnTo>
                      <a:pt x="1282" y="162"/>
                    </a:lnTo>
                    <a:lnTo>
                      <a:pt x="1265" y="160"/>
                    </a:lnTo>
                    <a:lnTo>
                      <a:pt x="1248" y="158"/>
                    </a:lnTo>
                    <a:lnTo>
                      <a:pt x="1232" y="154"/>
                    </a:lnTo>
                    <a:lnTo>
                      <a:pt x="1218" y="148"/>
                    </a:lnTo>
                    <a:lnTo>
                      <a:pt x="1203" y="141"/>
                    </a:lnTo>
                    <a:lnTo>
                      <a:pt x="1190" y="134"/>
                    </a:lnTo>
                    <a:lnTo>
                      <a:pt x="1176" y="123"/>
                    </a:lnTo>
                    <a:lnTo>
                      <a:pt x="1164" y="113"/>
                    </a:lnTo>
                    <a:lnTo>
                      <a:pt x="1152" y="102"/>
                    </a:lnTo>
                    <a:lnTo>
                      <a:pt x="1139" y="91"/>
                    </a:lnTo>
                    <a:lnTo>
                      <a:pt x="1127" y="79"/>
                    </a:lnTo>
                    <a:lnTo>
                      <a:pt x="1115" y="66"/>
                    </a:lnTo>
                    <a:lnTo>
                      <a:pt x="1102" y="54"/>
                    </a:lnTo>
                    <a:lnTo>
                      <a:pt x="1090" y="42"/>
                    </a:lnTo>
                    <a:lnTo>
                      <a:pt x="1079" y="31"/>
                    </a:lnTo>
                    <a:lnTo>
                      <a:pt x="1066" y="24"/>
                    </a:lnTo>
                    <a:lnTo>
                      <a:pt x="1053" y="16"/>
                    </a:lnTo>
                    <a:lnTo>
                      <a:pt x="1039" y="10"/>
                    </a:lnTo>
                    <a:lnTo>
                      <a:pt x="1026" y="7"/>
                    </a:lnTo>
                    <a:lnTo>
                      <a:pt x="1011" y="3"/>
                    </a:lnTo>
                    <a:lnTo>
                      <a:pt x="996" y="1"/>
                    </a:lnTo>
                    <a:lnTo>
                      <a:pt x="981" y="0"/>
                    </a:lnTo>
                    <a:lnTo>
                      <a:pt x="965" y="0"/>
                    </a:lnTo>
                    <a:lnTo>
                      <a:pt x="950" y="0"/>
                    </a:lnTo>
                    <a:lnTo>
                      <a:pt x="934" y="2"/>
                    </a:lnTo>
                    <a:lnTo>
                      <a:pt x="918" y="3"/>
                    </a:lnTo>
                    <a:lnTo>
                      <a:pt x="903" y="6"/>
                    </a:lnTo>
                    <a:lnTo>
                      <a:pt x="887" y="9"/>
                    </a:lnTo>
                    <a:lnTo>
                      <a:pt x="871" y="12"/>
                    </a:lnTo>
                    <a:lnTo>
                      <a:pt x="857" y="16"/>
                    </a:lnTo>
                    <a:lnTo>
                      <a:pt x="812" y="27"/>
                    </a:lnTo>
                    <a:lnTo>
                      <a:pt x="767" y="39"/>
                    </a:lnTo>
                    <a:lnTo>
                      <a:pt x="722" y="53"/>
                    </a:lnTo>
                    <a:lnTo>
                      <a:pt x="678" y="65"/>
                    </a:lnTo>
                    <a:lnTo>
                      <a:pt x="636" y="79"/>
                    </a:lnTo>
                    <a:lnTo>
                      <a:pt x="592" y="93"/>
                    </a:lnTo>
                    <a:lnTo>
                      <a:pt x="549" y="107"/>
                    </a:lnTo>
                    <a:lnTo>
                      <a:pt x="506" y="120"/>
                    </a:lnTo>
                    <a:lnTo>
                      <a:pt x="463" y="135"/>
                    </a:lnTo>
                    <a:lnTo>
                      <a:pt x="419" y="148"/>
                    </a:lnTo>
                    <a:lnTo>
                      <a:pt x="377" y="162"/>
                    </a:lnTo>
                    <a:lnTo>
                      <a:pt x="333" y="175"/>
                    </a:lnTo>
                    <a:lnTo>
                      <a:pt x="289" y="187"/>
                    </a:lnTo>
                    <a:lnTo>
                      <a:pt x="244" y="200"/>
                    </a:lnTo>
                    <a:lnTo>
                      <a:pt x="199" y="212"/>
                    </a:lnTo>
                    <a:lnTo>
                      <a:pt x="153" y="223"/>
                    </a:lnTo>
                    <a:lnTo>
                      <a:pt x="133" y="227"/>
                    </a:lnTo>
                    <a:lnTo>
                      <a:pt x="114" y="227"/>
                    </a:lnTo>
                    <a:lnTo>
                      <a:pt x="96" y="224"/>
                    </a:lnTo>
                    <a:lnTo>
                      <a:pt x="77" y="220"/>
                    </a:lnTo>
                    <a:lnTo>
                      <a:pt x="59" y="214"/>
                    </a:lnTo>
                    <a:lnTo>
                      <a:pt x="41" y="208"/>
                    </a:lnTo>
                    <a:lnTo>
                      <a:pt x="24" y="200"/>
                    </a:lnTo>
                    <a:lnTo>
                      <a:pt x="6" y="192"/>
                    </a:lnTo>
                    <a:lnTo>
                      <a:pt x="6" y="192"/>
                    </a:lnTo>
                    <a:lnTo>
                      <a:pt x="4" y="191"/>
                    </a:lnTo>
                    <a:lnTo>
                      <a:pt x="3" y="191"/>
                    </a:lnTo>
                    <a:lnTo>
                      <a:pt x="2" y="193"/>
                    </a:lnTo>
                    <a:lnTo>
                      <a:pt x="1" y="194"/>
                    </a:lnTo>
                    <a:lnTo>
                      <a:pt x="0" y="195"/>
                    </a:lnTo>
                    <a:lnTo>
                      <a:pt x="1" y="197"/>
                    </a:lnTo>
                    <a:lnTo>
                      <a:pt x="2" y="199"/>
                    </a:lnTo>
                    <a:lnTo>
                      <a:pt x="3" y="200"/>
                    </a:lnTo>
                    <a:lnTo>
                      <a:pt x="3" y="200"/>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39" name="Freeform 15"/>
              <p:cNvSpPr>
                <a:spLocks/>
              </p:cNvSpPr>
              <p:nvPr/>
            </p:nvSpPr>
            <p:spPr bwMode="auto">
              <a:xfrm>
                <a:off x="2069" y="1945"/>
                <a:ext cx="539" cy="74"/>
              </a:xfrm>
              <a:custGeom>
                <a:avLst/>
                <a:gdLst/>
                <a:ahLst/>
                <a:cxnLst>
                  <a:cxn ang="0">
                    <a:pos x="38" y="191"/>
                  </a:cxn>
                  <a:cxn ang="0">
                    <a:pos x="92" y="204"/>
                  </a:cxn>
                  <a:cxn ang="0">
                    <a:pos x="148" y="209"/>
                  </a:cxn>
                  <a:cxn ang="0">
                    <a:pos x="205" y="209"/>
                  </a:cxn>
                  <a:cxn ang="0">
                    <a:pos x="261" y="207"/>
                  </a:cxn>
                  <a:cxn ang="0">
                    <a:pos x="329" y="201"/>
                  </a:cxn>
                  <a:cxn ang="0">
                    <a:pos x="417" y="192"/>
                  </a:cxn>
                  <a:cxn ang="0">
                    <a:pos x="509" y="181"/>
                  </a:cxn>
                  <a:cxn ang="0">
                    <a:pos x="602" y="167"/>
                  </a:cxn>
                  <a:cxn ang="0">
                    <a:pos x="692" y="152"/>
                  </a:cxn>
                  <a:cxn ang="0">
                    <a:pos x="780" y="137"/>
                  </a:cxn>
                  <a:cxn ang="0">
                    <a:pos x="860" y="121"/>
                  </a:cxn>
                  <a:cxn ang="0">
                    <a:pos x="933" y="107"/>
                  </a:cxn>
                  <a:cxn ang="0">
                    <a:pos x="996" y="95"/>
                  </a:cxn>
                  <a:cxn ang="0">
                    <a:pos x="1048" y="83"/>
                  </a:cxn>
                  <a:cxn ang="0">
                    <a:pos x="1083" y="77"/>
                  </a:cxn>
                  <a:cxn ang="0">
                    <a:pos x="1146" y="62"/>
                  </a:cxn>
                  <a:cxn ang="0">
                    <a:pos x="1206" y="53"/>
                  </a:cxn>
                  <a:cxn ang="0">
                    <a:pos x="1232" y="71"/>
                  </a:cxn>
                  <a:cxn ang="0">
                    <a:pos x="1254" y="136"/>
                  </a:cxn>
                  <a:cxn ang="0">
                    <a:pos x="1321" y="211"/>
                  </a:cxn>
                  <a:cxn ang="0">
                    <a:pos x="1448" y="231"/>
                  </a:cxn>
                  <a:cxn ang="0">
                    <a:pos x="1567" y="221"/>
                  </a:cxn>
                  <a:cxn ang="0">
                    <a:pos x="1680" y="209"/>
                  </a:cxn>
                  <a:cxn ang="0">
                    <a:pos x="1799" y="208"/>
                  </a:cxn>
                  <a:cxn ang="0">
                    <a:pos x="1936" y="231"/>
                  </a:cxn>
                  <a:cxn ang="0">
                    <a:pos x="2103" y="294"/>
                  </a:cxn>
                  <a:cxn ang="0">
                    <a:pos x="2127" y="295"/>
                  </a:cxn>
                  <a:cxn ang="0">
                    <a:pos x="2146" y="281"/>
                  </a:cxn>
                  <a:cxn ang="0">
                    <a:pos x="2155" y="258"/>
                  </a:cxn>
                  <a:cxn ang="0">
                    <a:pos x="2150" y="236"/>
                  </a:cxn>
                  <a:cxn ang="0">
                    <a:pos x="2133" y="220"/>
                  </a:cxn>
                  <a:cxn ang="0">
                    <a:pos x="2041" y="183"/>
                  </a:cxn>
                  <a:cxn ang="0">
                    <a:pos x="1915" y="147"/>
                  </a:cxn>
                  <a:cxn ang="0">
                    <a:pos x="1787" y="126"/>
                  </a:cxn>
                  <a:cxn ang="0">
                    <a:pos x="1653" y="124"/>
                  </a:cxn>
                  <a:cxn ang="0">
                    <a:pos x="1515" y="137"/>
                  </a:cxn>
                  <a:cxn ang="0">
                    <a:pos x="1408" y="158"/>
                  </a:cxn>
                  <a:cxn ang="0">
                    <a:pos x="1378" y="158"/>
                  </a:cxn>
                  <a:cxn ang="0">
                    <a:pos x="1352" y="148"/>
                  </a:cxn>
                  <a:cxn ang="0">
                    <a:pos x="1310" y="99"/>
                  </a:cxn>
                  <a:cxn ang="0">
                    <a:pos x="1270" y="30"/>
                  </a:cxn>
                  <a:cxn ang="0">
                    <a:pos x="1191" y="0"/>
                  </a:cxn>
                  <a:cxn ang="0">
                    <a:pos x="1079" y="14"/>
                  </a:cxn>
                  <a:cxn ang="0">
                    <a:pos x="968" y="33"/>
                  </a:cxn>
                  <a:cxn ang="0">
                    <a:pos x="857" y="59"/>
                  </a:cxn>
                  <a:cxn ang="0">
                    <a:pos x="747" y="86"/>
                  </a:cxn>
                  <a:cxn ang="0">
                    <a:pos x="637" y="113"/>
                  </a:cxn>
                  <a:cxn ang="0">
                    <a:pos x="527" y="138"/>
                  </a:cxn>
                  <a:cxn ang="0">
                    <a:pos x="416" y="161"/>
                  </a:cxn>
                  <a:cxn ang="0">
                    <a:pos x="305" y="175"/>
                  </a:cxn>
                  <a:cxn ang="0">
                    <a:pos x="194" y="182"/>
                  </a:cxn>
                  <a:cxn ang="0">
                    <a:pos x="82" y="179"/>
                  </a:cxn>
                  <a:cxn ang="0">
                    <a:pos x="7" y="169"/>
                  </a:cxn>
                  <a:cxn ang="0">
                    <a:pos x="1" y="170"/>
                  </a:cxn>
                  <a:cxn ang="0">
                    <a:pos x="0" y="174"/>
                  </a:cxn>
                  <a:cxn ang="0">
                    <a:pos x="2" y="178"/>
                  </a:cxn>
                </a:cxnLst>
                <a:rect l="0" t="0" r="r" b="b"/>
                <a:pathLst>
                  <a:path w="2155" h="296">
                    <a:moveTo>
                      <a:pt x="2" y="178"/>
                    </a:moveTo>
                    <a:lnTo>
                      <a:pt x="20" y="185"/>
                    </a:lnTo>
                    <a:lnTo>
                      <a:pt x="38" y="191"/>
                    </a:lnTo>
                    <a:lnTo>
                      <a:pt x="56" y="197"/>
                    </a:lnTo>
                    <a:lnTo>
                      <a:pt x="74" y="201"/>
                    </a:lnTo>
                    <a:lnTo>
                      <a:pt x="92" y="204"/>
                    </a:lnTo>
                    <a:lnTo>
                      <a:pt x="111" y="207"/>
                    </a:lnTo>
                    <a:lnTo>
                      <a:pt x="130" y="208"/>
                    </a:lnTo>
                    <a:lnTo>
                      <a:pt x="148" y="209"/>
                    </a:lnTo>
                    <a:lnTo>
                      <a:pt x="167" y="210"/>
                    </a:lnTo>
                    <a:lnTo>
                      <a:pt x="186" y="210"/>
                    </a:lnTo>
                    <a:lnTo>
                      <a:pt x="205" y="209"/>
                    </a:lnTo>
                    <a:lnTo>
                      <a:pt x="224" y="209"/>
                    </a:lnTo>
                    <a:lnTo>
                      <a:pt x="243" y="208"/>
                    </a:lnTo>
                    <a:lnTo>
                      <a:pt x="261" y="207"/>
                    </a:lnTo>
                    <a:lnTo>
                      <a:pt x="280" y="204"/>
                    </a:lnTo>
                    <a:lnTo>
                      <a:pt x="299" y="203"/>
                    </a:lnTo>
                    <a:lnTo>
                      <a:pt x="329" y="201"/>
                    </a:lnTo>
                    <a:lnTo>
                      <a:pt x="358" y="199"/>
                    </a:lnTo>
                    <a:lnTo>
                      <a:pt x="388" y="195"/>
                    </a:lnTo>
                    <a:lnTo>
                      <a:pt x="417" y="192"/>
                    </a:lnTo>
                    <a:lnTo>
                      <a:pt x="449" y="189"/>
                    </a:lnTo>
                    <a:lnTo>
                      <a:pt x="479" y="185"/>
                    </a:lnTo>
                    <a:lnTo>
                      <a:pt x="509" y="181"/>
                    </a:lnTo>
                    <a:lnTo>
                      <a:pt x="541" y="176"/>
                    </a:lnTo>
                    <a:lnTo>
                      <a:pt x="571" y="172"/>
                    </a:lnTo>
                    <a:lnTo>
                      <a:pt x="602" y="167"/>
                    </a:lnTo>
                    <a:lnTo>
                      <a:pt x="633" y="162"/>
                    </a:lnTo>
                    <a:lnTo>
                      <a:pt x="663" y="157"/>
                    </a:lnTo>
                    <a:lnTo>
                      <a:pt x="692" y="152"/>
                    </a:lnTo>
                    <a:lnTo>
                      <a:pt x="722" y="147"/>
                    </a:lnTo>
                    <a:lnTo>
                      <a:pt x="750" y="142"/>
                    </a:lnTo>
                    <a:lnTo>
                      <a:pt x="780" y="137"/>
                    </a:lnTo>
                    <a:lnTo>
                      <a:pt x="806" y="132"/>
                    </a:lnTo>
                    <a:lnTo>
                      <a:pt x="834" y="126"/>
                    </a:lnTo>
                    <a:lnTo>
                      <a:pt x="860" y="121"/>
                    </a:lnTo>
                    <a:lnTo>
                      <a:pt x="886" y="117"/>
                    </a:lnTo>
                    <a:lnTo>
                      <a:pt x="910" y="111"/>
                    </a:lnTo>
                    <a:lnTo>
                      <a:pt x="933" y="107"/>
                    </a:lnTo>
                    <a:lnTo>
                      <a:pt x="956" y="102"/>
                    </a:lnTo>
                    <a:lnTo>
                      <a:pt x="977" y="98"/>
                    </a:lnTo>
                    <a:lnTo>
                      <a:pt x="996" y="95"/>
                    </a:lnTo>
                    <a:lnTo>
                      <a:pt x="1015" y="90"/>
                    </a:lnTo>
                    <a:lnTo>
                      <a:pt x="1032" y="87"/>
                    </a:lnTo>
                    <a:lnTo>
                      <a:pt x="1048" y="83"/>
                    </a:lnTo>
                    <a:lnTo>
                      <a:pt x="1061" y="81"/>
                    </a:lnTo>
                    <a:lnTo>
                      <a:pt x="1073" y="78"/>
                    </a:lnTo>
                    <a:lnTo>
                      <a:pt x="1083" y="77"/>
                    </a:lnTo>
                    <a:lnTo>
                      <a:pt x="1092" y="74"/>
                    </a:lnTo>
                    <a:lnTo>
                      <a:pt x="1120" y="69"/>
                    </a:lnTo>
                    <a:lnTo>
                      <a:pt x="1146" y="62"/>
                    </a:lnTo>
                    <a:lnTo>
                      <a:pt x="1170" y="58"/>
                    </a:lnTo>
                    <a:lnTo>
                      <a:pt x="1189" y="54"/>
                    </a:lnTo>
                    <a:lnTo>
                      <a:pt x="1206" y="53"/>
                    </a:lnTo>
                    <a:lnTo>
                      <a:pt x="1218" y="55"/>
                    </a:lnTo>
                    <a:lnTo>
                      <a:pt x="1227" y="61"/>
                    </a:lnTo>
                    <a:lnTo>
                      <a:pt x="1232" y="71"/>
                    </a:lnTo>
                    <a:lnTo>
                      <a:pt x="1235" y="87"/>
                    </a:lnTo>
                    <a:lnTo>
                      <a:pt x="1243" y="110"/>
                    </a:lnTo>
                    <a:lnTo>
                      <a:pt x="1254" y="136"/>
                    </a:lnTo>
                    <a:lnTo>
                      <a:pt x="1270" y="163"/>
                    </a:lnTo>
                    <a:lnTo>
                      <a:pt x="1292" y="190"/>
                    </a:lnTo>
                    <a:lnTo>
                      <a:pt x="1321" y="211"/>
                    </a:lnTo>
                    <a:lnTo>
                      <a:pt x="1358" y="227"/>
                    </a:lnTo>
                    <a:lnTo>
                      <a:pt x="1404" y="232"/>
                    </a:lnTo>
                    <a:lnTo>
                      <a:pt x="1448" y="231"/>
                    </a:lnTo>
                    <a:lnTo>
                      <a:pt x="1488" y="229"/>
                    </a:lnTo>
                    <a:lnTo>
                      <a:pt x="1529" y="226"/>
                    </a:lnTo>
                    <a:lnTo>
                      <a:pt x="1567" y="221"/>
                    </a:lnTo>
                    <a:lnTo>
                      <a:pt x="1605" y="217"/>
                    </a:lnTo>
                    <a:lnTo>
                      <a:pt x="1642" y="212"/>
                    </a:lnTo>
                    <a:lnTo>
                      <a:pt x="1680" y="209"/>
                    </a:lnTo>
                    <a:lnTo>
                      <a:pt x="1718" y="206"/>
                    </a:lnTo>
                    <a:lnTo>
                      <a:pt x="1758" y="206"/>
                    </a:lnTo>
                    <a:lnTo>
                      <a:pt x="1799" y="208"/>
                    </a:lnTo>
                    <a:lnTo>
                      <a:pt x="1842" y="212"/>
                    </a:lnTo>
                    <a:lnTo>
                      <a:pt x="1888" y="220"/>
                    </a:lnTo>
                    <a:lnTo>
                      <a:pt x="1936" y="231"/>
                    </a:lnTo>
                    <a:lnTo>
                      <a:pt x="1988" y="247"/>
                    </a:lnTo>
                    <a:lnTo>
                      <a:pt x="2044" y="268"/>
                    </a:lnTo>
                    <a:lnTo>
                      <a:pt x="2103" y="294"/>
                    </a:lnTo>
                    <a:lnTo>
                      <a:pt x="2111" y="296"/>
                    </a:lnTo>
                    <a:lnTo>
                      <a:pt x="2119" y="296"/>
                    </a:lnTo>
                    <a:lnTo>
                      <a:pt x="2127" y="295"/>
                    </a:lnTo>
                    <a:lnTo>
                      <a:pt x="2133" y="292"/>
                    </a:lnTo>
                    <a:lnTo>
                      <a:pt x="2140" y="286"/>
                    </a:lnTo>
                    <a:lnTo>
                      <a:pt x="2146" y="281"/>
                    </a:lnTo>
                    <a:lnTo>
                      <a:pt x="2150" y="274"/>
                    </a:lnTo>
                    <a:lnTo>
                      <a:pt x="2154" y="266"/>
                    </a:lnTo>
                    <a:lnTo>
                      <a:pt x="2155" y="258"/>
                    </a:lnTo>
                    <a:lnTo>
                      <a:pt x="2155" y="250"/>
                    </a:lnTo>
                    <a:lnTo>
                      <a:pt x="2152" y="243"/>
                    </a:lnTo>
                    <a:lnTo>
                      <a:pt x="2150" y="236"/>
                    </a:lnTo>
                    <a:lnTo>
                      <a:pt x="2146" y="229"/>
                    </a:lnTo>
                    <a:lnTo>
                      <a:pt x="2140" y="224"/>
                    </a:lnTo>
                    <a:lnTo>
                      <a:pt x="2133" y="220"/>
                    </a:lnTo>
                    <a:lnTo>
                      <a:pt x="2126" y="217"/>
                    </a:lnTo>
                    <a:lnTo>
                      <a:pt x="2083" y="199"/>
                    </a:lnTo>
                    <a:lnTo>
                      <a:pt x="2041" y="183"/>
                    </a:lnTo>
                    <a:lnTo>
                      <a:pt x="1999" y="170"/>
                    </a:lnTo>
                    <a:lnTo>
                      <a:pt x="1957" y="157"/>
                    </a:lnTo>
                    <a:lnTo>
                      <a:pt x="1915" y="147"/>
                    </a:lnTo>
                    <a:lnTo>
                      <a:pt x="1872" y="138"/>
                    </a:lnTo>
                    <a:lnTo>
                      <a:pt x="1829" y="132"/>
                    </a:lnTo>
                    <a:lnTo>
                      <a:pt x="1787" y="126"/>
                    </a:lnTo>
                    <a:lnTo>
                      <a:pt x="1743" y="124"/>
                    </a:lnTo>
                    <a:lnTo>
                      <a:pt x="1698" y="123"/>
                    </a:lnTo>
                    <a:lnTo>
                      <a:pt x="1653" y="124"/>
                    </a:lnTo>
                    <a:lnTo>
                      <a:pt x="1608" y="126"/>
                    </a:lnTo>
                    <a:lnTo>
                      <a:pt x="1562" y="130"/>
                    </a:lnTo>
                    <a:lnTo>
                      <a:pt x="1515" y="137"/>
                    </a:lnTo>
                    <a:lnTo>
                      <a:pt x="1467" y="146"/>
                    </a:lnTo>
                    <a:lnTo>
                      <a:pt x="1418" y="157"/>
                    </a:lnTo>
                    <a:lnTo>
                      <a:pt x="1408" y="158"/>
                    </a:lnTo>
                    <a:lnTo>
                      <a:pt x="1398" y="160"/>
                    </a:lnTo>
                    <a:lnTo>
                      <a:pt x="1387" y="160"/>
                    </a:lnTo>
                    <a:lnTo>
                      <a:pt x="1378" y="158"/>
                    </a:lnTo>
                    <a:lnTo>
                      <a:pt x="1368" y="156"/>
                    </a:lnTo>
                    <a:lnTo>
                      <a:pt x="1359" y="153"/>
                    </a:lnTo>
                    <a:lnTo>
                      <a:pt x="1352" y="148"/>
                    </a:lnTo>
                    <a:lnTo>
                      <a:pt x="1344" y="143"/>
                    </a:lnTo>
                    <a:lnTo>
                      <a:pt x="1326" y="123"/>
                    </a:lnTo>
                    <a:lnTo>
                      <a:pt x="1310" y="99"/>
                    </a:lnTo>
                    <a:lnTo>
                      <a:pt x="1298" y="74"/>
                    </a:lnTo>
                    <a:lnTo>
                      <a:pt x="1284" y="51"/>
                    </a:lnTo>
                    <a:lnTo>
                      <a:pt x="1270" y="30"/>
                    </a:lnTo>
                    <a:lnTo>
                      <a:pt x="1251" y="13"/>
                    </a:lnTo>
                    <a:lnTo>
                      <a:pt x="1225" y="3"/>
                    </a:lnTo>
                    <a:lnTo>
                      <a:pt x="1191" y="0"/>
                    </a:lnTo>
                    <a:lnTo>
                      <a:pt x="1154" y="4"/>
                    </a:lnTo>
                    <a:lnTo>
                      <a:pt x="1116" y="8"/>
                    </a:lnTo>
                    <a:lnTo>
                      <a:pt x="1079" y="14"/>
                    </a:lnTo>
                    <a:lnTo>
                      <a:pt x="1042" y="19"/>
                    </a:lnTo>
                    <a:lnTo>
                      <a:pt x="1005" y="26"/>
                    </a:lnTo>
                    <a:lnTo>
                      <a:pt x="968" y="33"/>
                    </a:lnTo>
                    <a:lnTo>
                      <a:pt x="931" y="41"/>
                    </a:lnTo>
                    <a:lnTo>
                      <a:pt x="894" y="50"/>
                    </a:lnTo>
                    <a:lnTo>
                      <a:pt x="857" y="59"/>
                    </a:lnTo>
                    <a:lnTo>
                      <a:pt x="821" y="67"/>
                    </a:lnTo>
                    <a:lnTo>
                      <a:pt x="784" y="77"/>
                    </a:lnTo>
                    <a:lnTo>
                      <a:pt x="747" y="86"/>
                    </a:lnTo>
                    <a:lnTo>
                      <a:pt x="710" y="95"/>
                    </a:lnTo>
                    <a:lnTo>
                      <a:pt x="674" y="104"/>
                    </a:lnTo>
                    <a:lnTo>
                      <a:pt x="637" y="113"/>
                    </a:lnTo>
                    <a:lnTo>
                      <a:pt x="600" y="121"/>
                    </a:lnTo>
                    <a:lnTo>
                      <a:pt x="563" y="130"/>
                    </a:lnTo>
                    <a:lnTo>
                      <a:pt x="527" y="138"/>
                    </a:lnTo>
                    <a:lnTo>
                      <a:pt x="490" y="146"/>
                    </a:lnTo>
                    <a:lnTo>
                      <a:pt x="453" y="154"/>
                    </a:lnTo>
                    <a:lnTo>
                      <a:pt x="416" y="161"/>
                    </a:lnTo>
                    <a:lnTo>
                      <a:pt x="379" y="166"/>
                    </a:lnTo>
                    <a:lnTo>
                      <a:pt x="342" y="171"/>
                    </a:lnTo>
                    <a:lnTo>
                      <a:pt x="305" y="175"/>
                    </a:lnTo>
                    <a:lnTo>
                      <a:pt x="268" y="179"/>
                    </a:lnTo>
                    <a:lnTo>
                      <a:pt x="231" y="181"/>
                    </a:lnTo>
                    <a:lnTo>
                      <a:pt x="194" y="182"/>
                    </a:lnTo>
                    <a:lnTo>
                      <a:pt x="157" y="182"/>
                    </a:lnTo>
                    <a:lnTo>
                      <a:pt x="120" y="181"/>
                    </a:lnTo>
                    <a:lnTo>
                      <a:pt x="82" y="179"/>
                    </a:lnTo>
                    <a:lnTo>
                      <a:pt x="45" y="174"/>
                    </a:lnTo>
                    <a:lnTo>
                      <a:pt x="7" y="169"/>
                    </a:lnTo>
                    <a:lnTo>
                      <a:pt x="7" y="169"/>
                    </a:lnTo>
                    <a:lnTo>
                      <a:pt x="4" y="169"/>
                    </a:lnTo>
                    <a:lnTo>
                      <a:pt x="3" y="169"/>
                    </a:lnTo>
                    <a:lnTo>
                      <a:pt x="1" y="170"/>
                    </a:lnTo>
                    <a:lnTo>
                      <a:pt x="0" y="171"/>
                    </a:lnTo>
                    <a:lnTo>
                      <a:pt x="0" y="173"/>
                    </a:lnTo>
                    <a:lnTo>
                      <a:pt x="0" y="174"/>
                    </a:lnTo>
                    <a:lnTo>
                      <a:pt x="1" y="176"/>
                    </a:lnTo>
                    <a:lnTo>
                      <a:pt x="2" y="178"/>
                    </a:lnTo>
                    <a:lnTo>
                      <a:pt x="2" y="178"/>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40" name="Freeform 16"/>
              <p:cNvSpPr>
                <a:spLocks/>
              </p:cNvSpPr>
              <p:nvPr/>
            </p:nvSpPr>
            <p:spPr bwMode="auto">
              <a:xfrm>
                <a:off x="1218" y="1927"/>
                <a:ext cx="168" cy="136"/>
              </a:xfrm>
              <a:custGeom>
                <a:avLst/>
                <a:gdLst/>
                <a:ahLst/>
                <a:cxnLst>
                  <a:cxn ang="0">
                    <a:pos x="661" y="254"/>
                  </a:cxn>
                  <a:cxn ang="0">
                    <a:pos x="639" y="206"/>
                  </a:cxn>
                  <a:cxn ang="0">
                    <a:pos x="614" y="161"/>
                  </a:cxn>
                  <a:cxn ang="0">
                    <a:pos x="583" y="121"/>
                  </a:cxn>
                  <a:cxn ang="0">
                    <a:pos x="546" y="85"/>
                  </a:cxn>
                  <a:cxn ang="0">
                    <a:pos x="502" y="53"/>
                  </a:cxn>
                  <a:cxn ang="0">
                    <a:pos x="451" y="29"/>
                  </a:cxn>
                  <a:cxn ang="0">
                    <a:pos x="389" y="11"/>
                  </a:cxn>
                  <a:cxn ang="0">
                    <a:pos x="319" y="1"/>
                  </a:cxn>
                  <a:cxn ang="0">
                    <a:pos x="250" y="2"/>
                  </a:cxn>
                  <a:cxn ang="0">
                    <a:pos x="187" y="16"/>
                  </a:cxn>
                  <a:cxn ang="0">
                    <a:pos x="131" y="42"/>
                  </a:cxn>
                  <a:cxn ang="0">
                    <a:pos x="83" y="77"/>
                  </a:cxn>
                  <a:cxn ang="0">
                    <a:pos x="44" y="121"/>
                  </a:cxn>
                  <a:cxn ang="0">
                    <a:pos x="17" y="171"/>
                  </a:cxn>
                  <a:cxn ang="0">
                    <a:pos x="2" y="227"/>
                  </a:cxn>
                  <a:cxn ang="0">
                    <a:pos x="1" y="286"/>
                  </a:cxn>
                  <a:cxn ang="0">
                    <a:pos x="11" y="342"/>
                  </a:cxn>
                  <a:cxn ang="0">
                    <a:pos x="30" y="391"/>
                  </a:cxn>
                  <a:cxn ang="0">
                    <a:pos x="57" y="434"/>
                  </a:cxn>
                  <a:cxn ang="0">
                    <a:pos x="90" y="471"/>
                  </a:cxn>
                  <a:cxn ang="0">
                    <a:pos x="126" y="500"/>
                  </a:cxn>
                  <a:cxn ang="0">
                    <a:pos x="165" y="522"/>
                  </a:cxn>
                  <a:cxn ang="0">
                    <a:pos x="204" y="537"/>
                  </a:cxn>
                  <a:cxn ang="0">
                    <a:pos x="243" y="543"/>
                  </a:cxn>
                  <a:cxn ang="0">
                    <a:pos x="284" y="541"/>
                  </a:cxn>
                  <a:cxn ang="0">
                    <a:pos x="324" y="531"/>
                  </a:cxn>
                  <a:cxn ang="0">
                    <a:pos x="362" y="515"/>
                  </a:cxn>
                  <a:cxn ang="0">
                    <a:pos x="395" y="494"/>
                  </a:cxn>
                  <a:cxn ang="0">
                    <a:pos x="418" y="469"/>
                  </a:cxn>
                  <a:cxn ang="0">
                    <a:pos x="432" y="441"/>
                  </a:cxn>
                  <a:cxn ang="0">
                    <a:pos x="431" y="411"/>
                  </a:cxn>
                  <a:cxn ang="0">
                    <a:pos x="410" y="372"/>
                  </a:cxn>
                  <a:cxn ang="0">
                    <a:pos x="394" y="348"/>
                  </a:cxn>
                  <a:cxn ang="0">
                    <a:pos x="385" y="351"/>
                  </a:cxn>
                  <a:cxn ang="0">
                    <a:pos x="370" y="369"/>
                  </a:cxn>
                  <a:cxn ang="0">
                    <a:pos x="352" y="385"/>
                  </a:cxn>
                  <a:cxn ang="0">
                    <a:pos x="335" y="394"/>
                  </a:cxn>
                  <a:cxn ang="0">
                    <a:pos x="316" y="402"/>
                  </a:cxn>
                  <a:cxn ang="0">
                    <a:pos x="295" y="407"/>
                  </a:cxn>
                  <a:cxn ang="0">
                    <a:pos x="271" y="408"/>
                  </a:cxn>
                  <a:cxn ang="0">
                    <a:pos x="247" y="404"/>
                  </a:cxn>
                  <a:cxn ang="0">
                    <a:pos x="221" y="398"/>
                  </a:cxn>
                  <a:cxn ang="0">
                    <a:pos x="193" y="384"/>
                  </a:cxn>
                  <a:cxn ang="0">
                    <a:pos x="150" y="356"/>
                  </a:cxn>
                  <a:cxn ang="0">
                    <a:pos x="108" y="303"/>
                  </a:cxn>
                  <a:cxn ang="0">
                    <a:pos x="101" y="240"/>
                  </a:cxn>
                  <a:cxn ang="0">
                    <a:pos x="151" y="168"/>
                  </a:cxn>
                  <a:cxn ang="0">
                    <a:pos x="236" y="113"/>
                  </a:cxn>
                  <a:cxn ang="0">
                    <a:pos x="301" y="94"/>
                  </a:cxn>
                  <a:cxn ang="0">
                    <a:pos x="367" y="92"/>
                  </a:cxn>
                  <a:cxn ang="0">
                    <a:pos x="430" y="103"/>
                  </a:cxn>
                  <a:cxn ang="0">
                    <a:pos x="491" y="129"/>
                  </a:cxn>
                  <a:cxn ang="0">
                    <a:pos x="546" y="164"/>
                  </a:cxn>
                  <a:cxn ang="0">
                    <a:pos x="596" y="209"/>
                  </a:cxn>
                  <a:cxn ang="0">
                    <a:pos x="637" y="261"/>
                  </a:cxn>
                  <a:cxn ang="0">
                    <a:pos x="657" y="291"/>
                  </a:cxn>
                  <a:cxn ang="0">
                    <a:pos x="664" y="293"/>
                  </a:cxn>
                  <a:cxn ang="0">
                    <a:pos x="670" y="289"/>
                  </a:cxn>
                  <a:cxn ang="0">
                    <a:pos x="672" y="282"/>
                  </a:cxn>
                  <a:cxn ang="0">
                    <a:pos x="671" y="279"/>
                  </a:cxn>
                </a:cxnLst>
                <a:rect l="0" t="0" r="r" b="b"/>
                <a:pathLst>
                  <a:path w="672" h="543">
                    <a:moveTo>
                      <a:pt x="671" y="279"/>
                    </a:moveTo>
                    <a:lnTo>
                      <a:pt x="661" y="254"/>
                    </a:lnTo>
                    <a:lnTo>
                      <a:pt x="651" y="229"/>
                    </a:lnTo>
                    <a:lnTo>
                      <a:pt x="639" y="206"/>
                    </a:lnTo>
                    <a:lnTo>
                      <a:pt x="627" y="182"/>
                    </a:lnTo>
                    <a:lnTo>
                      <a:pt x="614" y="161"/>
                    </a:lnTo>
                    <a:lnTo>
                      <a:pt x="599" y="140"/>
                    </a:lnTo>
                    <a:lnTo>
                      <a:pt x="583" y="121"/>
                    </a:lnTo>
                    <a:lnTo>
                      <a:pt x="565" y="102"/>
                    </a:lnTo>
                    <a:lnTo>
                      <a:pt x="546" y="85"/>
                    </a:lnTo>
                    <a:lnTo>
                      <a:pt x="526" y="68"/>
                    </a:lnTo>
                    <a:lnTo>
                      <a:pt x="502" y="53"/>
                    </a:lnTo>
                    <a:lnTo>
                      <a:pt x="478" y="41"/>
                    </a:lnTo>
                    <a:lnTo>
                      <a:pt x="451" y="29"/>
                    </a:lnTo>
                    <a:lnTo>
                      <a:pt x="422" y="19"/>
                    </a:lnTo>
                    <a:lnTo>
                      <a:pt x="389" y="11"/>
                    </a:lnTo>
                    <a:lnTo>
                      <a:pt x="354" y="4"/>
                    </a:lnTo>
                    <a:lnTo>
                      <a:pt x="319" y="1"/>
                    </a:lnTo>
                    <a:lnTo>
                      <a:pt x="284" y="0"/>
                    </a:lnTo>
                    <a:lnTo>
                      <a:pt x="250" y="2"/>
                    </a:lnTo>
                    <a:lnTo>
                      <a:pt x="219" y="9"/>
                    </a:lnTo>
                    <a:lnTo>
                      <a:pt x="187" y="16"/>
                    </a:lnTo>
                    <a:lnTo>
                      <a:pt x="158" y="29"/>
                    </a:lnTo>
                    <a:lnTo>
                      <a:pt x="131" y="42"/>
                    </a:lnTo>
                    <a:lnTo>
                      <a:pt x="105" y="59"/>
                    </a:lnTo>
                    <a:lnTo>
                      <a:pt x="83" y="77"/>
                    </a:lnTo>
                    <a:lnTo>
                      <a:pt x="62" y="98"/>
                    </a:lnTo>
                    <a:lnTo>
                      <a:pt x="44" y="121"/>
                    </a:lnTo>
                    <a:lnTo>
                      <a:pt x="29" y="145"/>
                    </a:lnTo>
                    <a:lnTo>
                      <a:pt x="17" y="171"/>
                    </a:lnTo>
                    <a:lnTo>
                      <a:pt x="8" y="198"/>
                    </a:lnTo>
                    <a:lnTo>
                      <a:pt x="2" y="227"/>
                    </a:lnTo>
                    <a:lnTo>
                      <a:pt x="0" y="256"/>
                    </a:lnTo>
                    <a:lnTo>
                      <a:pt x="1" y="286"/>
                    </a:lnTo>
                    <a:lnTo>
                      <a:pt x="6" y="315"/>
                    </a:lnTo>
                    <a:lnTo>
                      <a:pt x="11" y="342"/>
                    </a:lnTo>
                    <a:lnTo>
                      <a:pt x="20" y="366"/>
                    </a:lnTo>
                    <a:lnTo>
                      <a:pt x="30" y="391"/>
                    </a:lnTo>
                    <a:lnTo>
                      <a:pt x="44" y="413"/>
                    </a:lnTo>
                    <a:lnTo>
                      <a:pt x="57" y="434"/>
                    </a:lnTo>
                    <a:lnTo>
                      <a:pt x="73" y="453"/>
                    </a:lnTo>
                    <a:lnTo>
                      <a:pt x="90" y="471"/>
                    </a:lnTo>
                    <a:lnTo>
                      <a:pt x="108" y="486"/>
                    </a:lnTo>
                    <a:lnTo>
                      <a:pt x="126" y="500"/>
                    </a:lnTo>
                    <a:lnTo>
                      <a:pt x="145" y="512"/>
                    </a:lnTo>
                    <a:lnTo>
                      <a:pt x="165" y="522"/>
                    </a:lnTo>
                    <a:lnTo>
                      <a:pt x="184" y="531"/>
                    </a:lnTo>
                    <a:lnTo>
                      <a:pt x="204" y="537"/>
                    </a:lnTo>
                    <a:lnTo>
                      <a:pt x="223" y="541"/>
                    </a:lnTo>
                    <a:lnTo>
                      <a:pt x="243" y="543"/>
                    </a:lnTo>
                    <a:lnTo>
                      <a:pt x="264" y="543"/>
                    </a:lnTo>
                    <a:lnTo>
                      <a:pt x="284" y="541"/>
                    </a:lnTo>
                    <a:lnTo>
                      <a:pt x="304" y="537"/>
                    </a:lnTo>
                    <a:lnTo>
                      <a:pt x="324" y="531"/>
                    </a:lnTo>
                    <a:lnTo>
                      <a:pt x="344" y="524"/>
                    </a:lnTo>
                    <a:lnTo>
                      <a:pt x="362" y="515"/>
                    </a:lnTo>
                    <a:lnTo>
                      <a:pt x="379" y="505"/>
                    </a:lnTo>
                    <a:lnTo>
                      <a:pt x="395" y="494"/>
                    </a:lnTo>
                    <a:lnTo>
                      <a:pt x="407" y="482"/>
                    </a:lnTo>
                    <a:lnTo>
                      <a:pt x="418" y="469"/>
                    </a:lnTo>
                    <a:lnTo>
                      <a:pt x="426" y="456"/>
                    </a:lnTo>
                    <a:lnTo>
                      <a:pt x="432" y="441"/>
                    </a:lnTo>
                    <a:lnTo>
                      <a:pt x="433" y="427"/>
                    </a:lnTo>
                    <a:lnTo>
                      <a:pt x="431" y="411"/>
                    </a:lnTo>
                    <a:lnTo>
                      <a:pt x="425" y="397"/>
                    </a:lnTo>
                    <a:lnTo>
                      <a:pt x="410" y="372"/>
                    </a:lnTo>
                    <a:lnTo>
                      <a:pt x="402" y="356"/>
                    </a:lnTo>
                    <a:lnTo>
                      <a:pt x="394" y="348"/>
                    </a:lnTo>
                    <a:lnTo>
                      <a:pt x="389" y="346"/>
                    </a:lnTo>
                    <a:lnTo>
                      <a:pt x="385" y="351"/>
                    </a:lnTo>
                    <a:lnTo>
                      <a:pt x="379" y="358"/>
                    </a:lnTo>
                    <a:lnTo>
                      <a:pt x="370" y="369"/>
                    </a:lnTo>
                    <a:lnTo>
                      <a:pt x="359" y="380"/>
                    </a:lnTo>
                    <a:lnTo>
                      <a:pt x="352" y="385"/>
                    </a:lnTo>
                    <a:lnTo>
                      <a:pt x="343" y="390"/>
                    </a:lnTo>
                    <a:lnTo>
                      <a:pt x="335" y="394"/>
                    </a:lnTo>
                    <a:lnTo>
                      <a:pt x="326" y="399"/>
                    </a:lnTo>
                    <a:lnTo>
                      <a:pt x="316" y="402"/>
                    </a:lnTo>
                    <a:lnTo>
                      <a:pt x="306" y="404"/>
                    </a:lnTo>
                    <a:lnTo>
                      <a:pt x="295" y="407"/>
                    </a:lnTo>
                    <a:lnTo>
                      <a:pt x="284" y="408"/>
                    </a:lnTo>
                    <a:lnTo>
                      <a:pt x="271" y="408"/>
                    </a:lnTo>
                    <a:lnTo>
                      <a:pt x="260" y="407"/>
                    </a:lnTo>
                    <a:lnTo>
                      <a:pt x="247" y="404"/>
                    </a:lnTo>
                    <a:lnTo>
                      <a:pt x="234" y="401"/>
                    </a:lnTo>
                    <a:lnTo>
                      <a:pt x="221" y="398"/>
                    </a:lnTo>
                    <a:lnTo>
                      <a:pt x="206" y="392"/>
                    </a:lnTo>
                    <a:lnTo>
                      <a:pt x="193" y="384"/>
                    </a:lnTo>
                    <a:lnTo>
                      <a:pt x="178" y="376"/>
                    </a:lnTo>
                    <a:lnTo>
                      <a:pt x="150" y="356"/>
                    </a:lnTo>
                    <a:lnTo>
                      <a:pt x="126" y="332"/>
                    </a:lnTo>
                    <a:lnTo>
                      <a:pt x="108" y="303"/>
                    </a:lnTo>
                    <a:lnTo>
                      <a:pt x="99" y="273"/>
                    </a:lnTo>
                    <a:lnTo>
                      <a:pt x="101" y="240"/>
                    </a:lnTo>
                    <a:lnTo>
                      <a:pt x="118" y="204"/>
                    </a:lnTo>
                    <a:lnTo>
                      <a:pt x="151" y="168"/>
                    </a:lnTo>
                    <a:lnTo>
                      <a:pt x="204" y="130"/>
                    </a:lnTo>
                    <a:lnTo>
                      <a:pt x="236" y="113"/>
                    </a:lnTo>
                    <a:lnTo>
                      <a:pt x="268" y="102"/>
                    </a:lnTo>
                    <a:lnTo>
                      <a:pt x="301" y="94"/>
                    </a:lnTo>
                    <a:lnTo>
                      <a:pt x="334" y="90"/>
                    </a:lnTo>
                    <a:lnTo>
                      <a:pt x="367" y="92"/>
                    </a:lnTo>
                    <a:lnTo>
                      <a:pt x="398" y="96"/>
                    </a:lnTo>
                    <a:lnTo>
                      <a:pt x="430" y="103"/>
                    </a:lnTo>
                    <a:lnTo>
                      <a:pt x="461" y="114"/>
                    </a:lnTo>
                    <a:lnTo>
                      <a:pt x="491" y="129"/>
                    </a:lnTo>
                    <a:lnTo>
                      <a:pt x="519" y="145"/>
                    </a:lnTo>
                    <a:lnTo>
                      <a:pt x="546" y="164"/>
                    </a:lnTo>
                    <a:lnTo>
                      <a:pt x="572" y="186"/>
                    </a:lnTo>
                    <a:lnTo>
                      <a:pt x="596" y="209"/>
                    </a:lnTo>
                    <a:lnTo>
                      <a:pt x="618" y="234"/>
                    </a:lnTo>
                    <a:lnTo>
                      <a:pt x="637" y="261"/>
                    </a:lnTo>
                    <a:lnTo>
                      <a:pt x="654" y="289"/>
                    </a:lnTo>
                    <a:lnTo>
                      <a:pt x="657" y="291"/>
                    </a:lnTo>
                    <a:lnTo>
                      <a:pt x="661" y="293"/>
                    </a:lnTo>
                    <a:lnTo>
                      <a:pt x="664" y="293"/>
                    </a:lnTo>
                    <a:lnTo>
                      <a:pt x="667" y="291"/>
                    </a:lnTo>
                    <a:lnTo>
                      <a:pt x="670" y="289"/>
                    </a:lnTo>
                    <a:lnTo>
                      <a:pt x="672" y="286"/>
                    </a:lnTo>
                    <a:lnTo>
                      <a:pt x="672" y="282"/>
                    </a:lnTo>
                    <a:lnTo>
                      <a:pt x="671" y="279"/>
                    </a:lnTo>
                    <a:lnTo>
                      <a:pt x="671" y="279"/>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41" name="Freeform 17"/>
              <p:cNvSpPr>
                <a:spLocks/>
              </p:cNvSpPr>
              <p:nvPr/>
            </p:nvSpPr>
            <p:spPr bwMode="auto">
              <a:xfrm>
                <a:off x="1366" y="2005"/>
                <a:ext cx="149" cy="111"/>
              </a:xfrm>
              <a:custGeom>
                <a:avLst/>
                <a:gdLst/>
                <a:ahLst/>
                <a:cxnLst>
                  <a:cxn ang="0">
                    <a:pos x="584" y="217"/>
                  </a:cxn>
                  <a:cxn ang="0">
                    <a:pos x="553" y="165"/>
                  </a:cxn>
                  <a:cxn ang="0">
                    <a:pos x="515" y="119"/>
                  </a:cxn>
                  <a:cxn ang="0">
                    <a:pos x="470" y="79"/>
                  </a:cxn>
                  <a:cxn ang="0">
                    <a:pos x="422" y="45"/>
                  </a:cxn>
                  <a:cxn ang="0">
                    <a:pos x="369" y="20"/>
                  </a:cxn>
                  <a:cxn ang="0">
                    <a:pos x="314" y="5"/>
                  </a:cxn>
                  <a:cxn ang="0">
                    <a:pos x="259" y="0"/>
                  </a:cxn>
                  <a:cxn ang="0">
                    <a:pos x="184" y="8"/>
                  </a:cxn>
                  <a:cxn ang="0">
                    <a:pos x="128" y="18"/>
                  </a:cxn>
                  <a:cxn ang="0">
                    <a:pos x="108" y="27"/>
                  </a:cxn>
                  <a:cxn ang="0">
                    <a:pos x="106" y="32"/>
                  </a:cxn>
                  <a:cxn ang="0">
                    <a:pos x="81" y="51"/>
                  </a:cxn>
                  <a:cxn ang="0">
                    <a:pos x="37" y="93"/>
                  </a:cxn>
                  <a:cxn ang="0">
                    <a:pos x="10" y="146"/>
                  </a:cxn>
                  <a:cxn ang="0">
                    <a:pos x="0" y="208"/>
                  </a:cxn>
                  <a:cxn ang="0">
                    <a:pos x="9" y="267"/>
                  </a:cxn>
                  <a:cxn ang="0">
                    <a:pos x="29" y="314"/>
                  </a:cxn>
                  <a:cxn ang="0">
                    <a:pos x="58" y="357"/>
                  </a:cxn>
                  <a:cxn ang="0">
                    <a:pos x="95" y="394"/>
                  </a:cxn>
                  <a:cxn ang="0">
                    <a:pos x="138" y="423"/>
                  </a:cxn>
                  <a:cxn ang="0">
                    <a:pos x="185" y="440"/>
                  </a:cxn>
                  <a:cxn ang="0">
                    <a:pos x="234" y="444"/>
                  </a:cxn>
                  <a:cxn ang="0">
                    <a:pos x="284" y="434"/>
                  </a:cxn>
                  <a:cxn ang="0">
                    <a:pos x="317" y="418"/>
                  </a:cxn>
                  <a:cxn ang="0">
                    <a:pos x="331" y="408"/>
                  </a:cxn>
                  <a:cxn ang="0">
                    <a:pos x="340" y="394"/>
                  </a:cxn>
                  <a:cxn ang="0">
                    <a:pos x="342" y="377"/>
                  </a:cxn>
                  <a:cxn ang="0">
                    <a:pos x="337" y="360"/>
                  </a:cxn>
                  <a:cxn ang="0">
                    <a:pos x="326" y="346"/>
                  </a:cxn>
                  <a:cxn ang="0">
                    <a:pos x="311" y="338"/>
                  </a:cxn>
                  <a:cxn ang="0">
                    <a:pos x="294" y="335"/>
                  </a:cxn>
                  <a:cxn ang="0">
                    <a:pos x="270" y="341"/>
                  </a:cxn>
                  <a:cxn ang="0">
                    <a:pos x="240" y="341"/>
                  </a:cxn>
                  <a:cxn ang="0">
                    <a:pos x="208" y="337"/>
                  </a:cxn>
                  <a:cxn ang="0">
                    <a:pos x="179" y="325"/>
                  </a:cxn>
                  <a:cxn ang="0">
                    <a:pos x="152" y="310"/>
                  </a:cxn>
                  <a:cxn ang="0">
                    <a:pos x="130" y="289"/>
                  </a:cxn>
                  <a:cxn ang="0">
                    <a:pos x="113" y="266"/>
                  </a:cxn>
                  <a:cxn ang="0">
                    <a:pos x="105" y="239"/>
                  </a:cxn>
                  <a:cxn ang="0">
                    <a:pos x="111" y="196"/>
                  </a:cxn>
                  <a:cxn ang="0">
                    <a:pos x="145" y="152"/>
                  </a:cxn>
                  <a:cxn ang="0">
                    <a:pos x="191" y="120"/>
                  </a:cxn>
                  <a:cxn ang="0">
                    <a:pos x="223" y="103"/>
                  </a:cxn>
                  <a:cxn ang="0">
                    <a:pos x="229" y="100"/>
                  </a:cxn>
                  <a:cxn ang="0">
                    <a:pos x="226" y="99"/>
                  </a:cxn>
                  <a:cxn ang="0">
                    <a:pos x="252" y="96"/>
                  </a:cxn>
                  <a:cxn ang="0">
                    <a:pos x="304" y="97"/>
                  </a:cxn>
                  <a:cxn ang="0">
                    <a:pos x="353" y="104"/>
                  </a:cxn>
                  <a:cxn ang="0">
                    <a:pos x="401" y="119"/>
                  </a:cxn>
                  <a:cxn ang="0">
                    <a:pos x="447" y="140"/>
                  </a:cxn>
                  <a:cxn ang="0">
                    <a:pos x="490" y="167"/>
                  </a:cxn>
                  <a:cxn ang="0">
                    <a:pos x="529" y="199"/>
                  </a:cxn>
                  <a:cxn ang="0">
                    <a:pos x="565" y="235"/>
                  </a:cxn>
                  <a:cxn ang="0">
                    <a:pos x="584" y="257"/>
                  </a:cxn>
                  <a:cxn ang="0">
                    <a:pos x="591" y="258"/>
                  </a:cxn>
                  <a:cxn ang="0">
                    <a:pos x="595" y="255"/>
                  </a:cxn>
                  <a:cxn ang="0">
                    <a:pos x="598" y="247"/>
                  </a:cxn>
                  <a:cxn ang="0">
                    <a:pos x="597" y="243"/>
                  </a:cxn>
                </a:cxnLst>
                <a:rect l="0" t="0" r="r" b="b"/>
                <a:pathLst>
                  <a:path w="598" h="444">
                    <a:moveTo>
                      <a:pt x="597" y="243"/>
                    </a:moveTo>
                    <a:lnTo>
                      <a:pt x="584" y="217"/>
                    </a:lnTo>
                    <a:lnTo>
                      <a:pt x="570" y="190"/>
                    </a:lnTo>
                    <a:lnTo>
                      <a:pt x="553" y="165"/>
                    </a:lnTo>
                    <a:lnTo>
                      <a:pt x="534" y="141"/>
                    </a:lnTo>
                    <a:lnTo>
                      <a:pt x="515" y="119"/>
                    </a:lnTo>
                    <a:lnTo>
                      <a:pt x="492" y="98"/>
                    </a:lnTo>
                    <a:lnTo>
                      <a:pt x="470" y="79"/>
                    </a:lnTo>
                    <a:lnTo>
                      <a:pt x="446" y="61"/>
                    </a:lnTo>
                    <a:lnTo>
                      <a:pt x="422" y="45"/>
                    </a:lnTo>
                    <a:lnTo>
                      <a:pt x="396" y="32"/>
                    </a:lnTo>
                    <a:lnTo>
                      <a:pt x="369" y="20"/>
                    </a:lnTo>
                    <a:lnTo>
                      <a:pt x="342" y="11"/>
                    </a:lnTo>
                    <a:lnTo>
                      <a:pt x="314" y="5"/>
                    </a:lnTo>
                    <a:lnTo>
                      <a:pt x="287" y="1"/>
                    </a:lnTo>
                    <a:lnTo>
                      <a:pt x="259" y="0"/>
                    </a:lnTo>
                    <a:lnTo>
                      <a:pt x="231" y="1"/>
                    </a:lnTo>
                    <a:lnTo>
                      <a:pt x="184" y="8"/>
                    </a:lnTo>
                    <a:lnTo>
                      <a:pt x="150" y="14"/>
                    </a:lnTo>
                    <a:lnTo>
                      <a:pt x="128" y="18"/>
                    </a:lnTo>
                    <a:lnTo>
                      <a:pt x="114" y="24"/>
                    </a:lnTo>
                    <a:lnTo>
                      <a:pt x="108" y="27"/>
                    </a:lnTo>
                    <a:lnTo>
                      <a:pt x="106" y="30"/>
                    </a:lnTo>
                    <a:lnTo>
                      <a:pt x="106" y="32"/>
                    </a:lnTo>
                    <a:lnTo>
                      <a:pt x="108" y="33"/>
                    </a:lnTo>
                    <a:lnTo>
                      <a:pt x="81" y="51"/>
                    </a:lnTo>
                    <a:lnTo>
                      <a:pt x="57" y="71"/>
                    </a:lnTo>
                    <a:lnTo>
                      <a:pt x="37" y="93"/>
                    </a:lnTo>
                    <a:lnTo>
                      <a:pt x="21" y="119"/>
                    </a:lnTo>
                    <a:lnTo>
                      <a:pt x="10" y="146"/>
                    </a:lnTo>
                    <a:lnTo>
                      <a:pt x="2" y="176"/>
                    </a:lnTo>
                    <a:lnTo>
                      <a:pt x="0" y="208"/>
                    </a:lnTo>
                    <a:lnTo>
                      <a:pt x="3" y="242"/>
                    </a:lnTo>
                    <a:lnTo>
                      <a:pt x="9" y="267"/>
                    </a:lnTo>
                    <a:lnTo>
                      <a:pt x="18" y="291"/>
                    </a:lnTo>
                    <a:lnTo>
                      <a:pt x="29" y="314"/>
                    </a:lnTo>
                    <a:lnTo>
                      <a:pt x="42" y="335"/>
                    </a:lnTo>
                    <a:lnTo>
                      <a:pt x="58" y="357"/>
                    </a:lnTo>
                    <a:lnTo>
                      <a:pt x="76" y="377"/>
                    </a:lnTo>
                    <a:lnTo>
                      <a:pt x="95" y="394"/>
                    </a:lnTo>
                    <a:lnTo>
                      <a:pt x="116" y="409"/>
                    </a:lnTo>
                    <a:lnTo>
                      <a:pt x="138" y="423"/>
                    </a:lnTo>
                    <a:lnTo>
                      <a:pt x="161" y="433"/>
                    </a:lnTo>
                    <a:lnTo>
                      <a:pt x="185" y="440"/>
                    </a:lnTo>
                    <a:lnTo>
                      <a:pt x="210" y="444"/>
                    </a:lnTo>
                    <a:lnTo>
                      <a:pt x="234" y="444"/>
                    </a:lnTo>
                    <a:lnTo>
                      <a:pt x="259" y="441"/>
                    </a:lnTo>
                    <a:lnTo>
                      <a:pt x="284" y="434"/>
                    </a:lnTo>
                    <a:lnTo>
                      <a:pt x="308" y="422"/>
                    </a:lnTo>
                    <a:lnTo>
                      <a:pt x="317" y="418"/>
                    </a:lnTo>
                    <a:lnTo>
                      <a:pt x="325" y="414"/>
                    </a:lnTo>
                    <a:lnTo>
                      <a:pt x="331" y="408"/>
                    </a:lnTo>
                    <a:lnTo>
                      <a:pt x="336" y="402"/>
                    </a:lnTo>
                    <a:lnTo>
                      <a:pt x="340" y="394"/>
                    </a:lnTo>
                    <a:lnTo>
                      <a:pt x="342" y="386"/>
                    </a:lnTo>
                    <a:lnTo>
                      <a:pt x="342" y="377"/>
                    </a:lnTo>
                    <a:lnTo>
                      <a:pt x="341" y="368"/>
                    </a:lnTo>
                    <a:lnTo>
                      <a:pt x="337" y="360"/>
                    </a:lnTo>
                    <a:lnTo>
                      <a:pt x="332" y="352"/>
                    </a:lnTo>
                    <a:lnTo>
                      <a:pt x="326" y="346"/>
                    </a:lnTo>
                    <a:lnTo>
                      <a:pt x="318" y="341"/>
                    </a:lnTo>
                    <a:lnTo>
                      <a:pt x="311" y="338"/>
                    </a:lnTo>
                    <a:lnTo>
                      <a:pt x="303" y="335"/>
                    </a:lnTo>
                    <a:lnTo>
                      <a:pt x="294" y="335"/>
                    </a:lnTo>
                    <a:lnTo>
                      <a:pt x="285" y="338"/>
                    </a:lnTo>
                    <a:lnTo>
                      <a:pt x="270" y="341"/>
                    </a:lnTo>
                    <a:lnTo>
                      <a:pt x="256" y="342"/>
                    </a:lnTo>
                    <a:lnTo>
                      <a:pt x="240" y="341"/>
                    </a:lnTo>
                    <a:lnTo>
                      <a:pt x="224" y="340"/>
                    </a:lnTo>
                    <a:lnTo>
                      <a:pt x="208" y="337"/>
                    </a:lnTo>
                    <a:lnTo>
                      <a:pt x="194" y="331"/>
                    </a:lnTo>
                    <a:lnTo>
                      <a:pt x="179" y="325"/>
                    </a:lnTo>
                    <a:lnTo>
                      <a:pt x="165" y="317"/>
                    </a:lnTo>
                    <a:lnTo>
                      <a:pt x="152" y="310"/>
                    </a:lnTo>
                    <a:lnTo>
                      <a:pt x="140" y="300"/>
                    </a:lnTo>
                    <a:lnTo>
                      <a:pt x="130" y="289"/>
                    </a:lnTo>
                    <a:lnTo>
                      <a:pt x="120" y="278"/>
                    </a:lnTo>
                    <a:lnTo>
                      <a:pt x="113" y="266"/>
                    </a:lnTo>
                    <a:lnTo>
                      <a:pt x="108" y="252"/>
                    </a:lnTo>
                    <a:lnTo>
                      <a:pt x="105" y="239"/>
                    </a:lnTo>
                    <a:lnTo>
                      <a:pt x="104" y="224"/>
                    </a:lnTo>
                    <a:lnTo>
                      <a:pt x="111" y="196"/>
                    </a:lnTo>
                    <a:lnTo>
                      <a:pt x="125" y="173"/>
                    </a:lnTo>
                    <a:lnTo>
                      <a:pt x="145" y="152"/>
                    </a:lnTo>
                    <a:lnTo>
                      <a:pt x="168" y="134"/>
                    </a:lnTo>
                    <a:lnTo>
                      <a:pt x="191" y="120"/>
                    </a:lnTo>
                    <a:lnTo>
                      <a:pt x="210" y="109"/>
                    </a:lnTo>
                    <a:lnTo>
                      <a:pt x="223" y="103"/>
                    </a:lnTo>
                    <a:lnTo>
                      <a:pt x="229" y="101"/>
                    </a:lnTo>
                    <a:lnTo>
                      <a:pt x="229" y="100"/>
                    </a:lnTo>
                    <a:lnTo>
                      <a:pt x="228" y="99"/>
                    </a:lnTo>
                    <a:lnTo>
                      <a:pt x="226" y="99"/>
                    </a:lnTo>
                    <a:lnTo>
                      <a:pt x="226" y="98"/>
                    </a:lnTo>
                    <a:lnTo>
                      <a:pt x="252" y="96"/>
                    </a:lnTo>
                    <a:lnTo>
                      <a:pt x="278" y="96"/>
                    </a:lnTo>
                    <a:lnTo>
                      <a:pt x="304" y="97"/>
                    </a:lnTo>
                    <a:lnTo>
                      <a:pt x="328" y="100"/>
                    </a:lnTo>
                    <a:lnTo>
                      <a:pt x="353" y="104"/>
                    </a:lnTo>
                    <a:lnTo>
                      <a:pt x="378" y="111"/>
                    </a:lnTo>
                    <a:lnTo>
                      <a:pt x="401" y="119"/>
                    </a:lnTo>
                    <a:lnTo>
                      <a:pt x="425" y="129"/>
                    </a:lnTo>
                    <a:lnTo>
                      <a:pt x="447" y="140"/>
                    </a:lnTo>
                    <a:lnTo>
                      <a:pt x="469" y="153"/>
                    </a:lnTo>
                    <a:lnTo>
                      <a:pt x="490" y="167"/>
                    </a:lnTo>
                    <a:lnTo>
                      <a:pt x="510" y="182"/>
                    </a:lnTo>
                    <a:lnTo>
                      <a:pt x="529" y="199"/>
                    </a:lnTo>
                    <a:lnTo>
                      <a:pt x="548" y="217"/>
                    </a:lnTo>
                    <a:lnTo>
                      <a:pt x="565" y="235"/>
                    </a:lnTo>
                    <a:lnTo>
                      <a:pt x="582" y="255"/>
                    </a:lnTo>
                    <a:lnTo>
                      <a:pt x="584" y="257"/>
                    </a:lnTo>
                    <a:lnTo>
                      <a:pt x="588" y="258"/>
                    </a:lnTo>
                    <a:lnTo>
                      <a:pt x="591" y="258"/>
                    </a:lnTo>
                    <a:lnTo>
                      <a:pt x="593" y="257"/>
                    </a:lnTo>
                    <a:lnTo>
                      <a:pt x="595" y="255"/>
                    </a:lnTo>
                    <a:lnTo>
                      <a:pt x="598" y="251"/>
                    </a:lnTo>
                    <a:lnTo>
                      <a:pt x="598" y="247"/>
                    </a:lnTo>
                    <a:lnTo>
                      <a:pt x="597" y="243"/>
                    </a:lnTo>
                    <a:lnTo>
                      <a:pt x="597" y="243"/>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42" name="Freeform 18"/>
              <p:cNvSpPr>
                <a:spLocks/>
              </p:cNvSpPr>
              <p:nvPr/>
            </p:nvSpPr>
            <p:spPr bwMode="auto">
              <a:xfrm>
                <a:off x="1082" y="1854"/>
                <a:ext cx="169" cy="125"/>
              </a:xfrm>
              <a:custGeom>
                <a:avLst/>
                <a:gdLst/>
                <a:ahLst/>
                <a:cxnLst>
                  <a:cxn ang="0">
                    <a:pos x="610" y="87"/>
                  </a:cxn>
                  <a:cxn ang="0">
                    <a:pos x="496" y="26"/>
                  </a:cxn>
                  <a:cxn ang="0">
                    <a:pos x="367" y="0"/>
                  </a:cxn>
                  <a:cxn ang="0">
                    <a:pos x="238" y="14"/>
                  </a:cxn>
                  <a:cxn ang="0">
                    <a:pos x="121" y="66"/>
                  </a:cxn>
                  <a:cxn ang="0">
                    <a:pos x="39" y="152"/>
                  </a:cxn>
                  <a:cxn ang="0">
                    <a:pos x="4" y="231"/>
                  </a:cxn>
                  <a:cxn ang="0">
                    <a:pos x="6" y="327"/>
                  </a:cxn>
                  <a:cxn ang="0">
                    <a:pos x="31" y="398"/>
                  </a:cxn>
                  <a:cxn ang="0">
                    <a:pos x="68" y="439"/>
                  </a:cxn>
                  <a:cxn ang="0">
                    <a:pos x="117" y="468"/>
                  </a:cxn>
                  <a:cxn ang="0">
                    <a:pos x="172" y="487"/>
                  </a:cxn>
                  <a:cxn ang="0">
                    <a:pos x="228" y="497"/>
                  </a:cxn>
                  <a:cxn ang="0">
                    <a:pos x="284" y="498"/>
                  </a:cxn>
                  <a:cxn ang="0">
                    <a:pos x="340" y="482"/>
                  </a:cxn>
                  <a:cxn ang="0">
                    <a:pos x="391" y="451"/>
                  </a:cxn>
                  <a:cxn ang="0">
                    <a:pos x="431" y="407"/>
                  </a:cxn>
                  <a:cxn ang="0">
                    <a:pos x="452" y="353"/>
                  </a:cxn>
                  <a:cxn ang="0">
                    <a:pos x="447" y="292"/>
                  </a:cxn>
                  <a:cxn ang="0">
                    <a:pos x="439" y="269"/>
                  </a:cxn>
                  <a:cxn ang="0">
                    <a:pos x="426" y="254"/>
                  </a:cxn>
                  <a:cxn ang="0">
                    <a:pos x="408" y="249"/>
                  </a:cxn>
                  <a:cxn ang="0">
                    <a:pos x="389" y="256"/>
                  </a:cxn>
                  <a:cxn ang="0">
                    <a:pos x="373" y="274"/>
                  </a:cxn>
                  <a:cxn ang="0">
                    <a:pos x="354" y="314"/>
                  </a:cxn>
                  <a:cxn ang="0">
                    <a:pos x="312" y="353"/>
                  </a:cxn>
                  <a:cxn ang="0">
                    <a:pos x="255" y="377"/>
                  </a:cxn>
                  <a:cxn ang="0">
                    <a:pos x="194" y="378"/>
                  </a:cxn>
                  <a:cxn ang="0">
                    <a:pos x="141" y="348"/>
                  </a:cxn>
                  <a:cxn ang="0">
                    <a:pos x="108" y="285"/>
                  </a:cxn>
                  <a:cxn ang="0">
                    <a:pos x="123" y="219"/>
                  </a:cxn>
                  <a:cxn ang="0">
                    <a:pos x="178" y="158"/>
                  </a:cxn>
                  <a:cxn ang="0">
                    <a:pos x="259" y="109"/>
                  </a:cxn>
                  <a:cxn ang="0">
                    <a:pos x="349" y="80"/>
                  </a:cxn>
                  <a:cxn ang="0">
                    <a:pos x="433" y="76"/>
                  </a:cxn>
                  <a:cxn ang="0">
                    <a:pos x="478" y="84"/>
                  </a:cxn>
                  <a:cxn ang="0">
                    <a:pos x="523" y="92"/>
                  </a:cxn>
                  <a:cxn ang="0">
                    <a:pos x="566" y="105"/>
                  </a:cxn>
                  <a:cxn ang="0">
                    <a:pos x="609" y="121"/>
                  </a:cxn>
                  <a:cxn ang="0">
                    <a:pos x="648" y="147"/>
                  </a:cxn>
                  <a:cxn ang="0">
                    <a:pos x="667" y="159"/>
                  </a:cxn>
                  <a:cxn ang="0">
                    <a:pos x="675" y="154"/>
                  </a:cxn>
                  <a:cxn ang="0">
                    <a:pos x="673" y="144"/>
                  </a:cxn>
                </a:cxnLst>
                <a:rect l="0" t="0" r="r" b="b"/>
                <a:pathLst>
                  <a:path w="675" h="499">
                    <a:moveTo>
                      <a:pt x="673" y="144"/>
                    </a:moveTo>
                    <a:lnTo>
                      <a:pt x="644" y="113"/>
                    </a:lnTo>
                    <a:lnTo>
                      <a:pt x="610" y="87"/>
                    </a:lnTo>
                    <a:lnTo>
                      <a:pt x="574" y="62"/>
                    </a:lnTo>
                    <a:lnTo>
                      <a:pt x="536" y="43"/>
                    </a:lnTo>
                    <a:lnTo>
                      <a:pt x="496" y="26"/>
                    </a:lnTo>
                    <a:lnTo>
                      <a:pt x="453" y="14"/>
                    </a:lnTo>
                    <a:lnTo>
                      <a:pt x="410" y="5"/>
                    </a:lnTo>
                    <a:lnTo>
                      <a:pt x="367" y="0"/>
                    </a:lnTo>
                    <a:lnTo>
                      <a:pt x="323" y="0"/>
                    </a:lnTo>
                    <a:lnTo>
                      <a:pt x="280" y="5"/>
                    </a:lnTo>
                    <a:lnTo>
                      <a:pt x="238" y="14"/>
                    </a:lnTo>
                    <a:lnTo>
                      <a:pt x="197" y="26"/>
                    </a:lnTo>
                    <a:lnTo>
                      <a:pt x="158" y="44"/>
                    </a:lnTo>
                    <a:lnTo>
                      <a:pt x="121" y="66"/>
                    </a:lnTo>
                    <a:lnTo>
                      <a:pt x="87" y="94"/>
                    </a:lnTo>
                    <a:lnTo>
                      <a:pt x="57" y="127"/>
                    </a:lnTo>
                    <a:lnTo>
                      <a:pt x="39" y="152"/>
                    </a:lnTo>
                    <a:lnTo>
                      <a:pt x="25" y="176"/>
                    </a:lnTo>
                    <a:lnTo>
                      <a:pt x="12" y="203"/>
                    </a:lnTo>
                    <a:lnTo>
                      <a:pt x="4" y="231"/>
                    </a:lnTo>
                    <a:lnTo>
                      <a:pt x="0" y="261"/>
                    </a:lnTo>
                    <a:lnTo>
                      <a:pt x="1" y="293"/>
                    </a:lnTo>
                    <a:lnTo>
                      <a:pt x="6" y="327"/>
                    </a:lnTo>
                    <a:lnTo>
                      <a:pt x="16" y="364"/>
                    </a:lnTo>
                    <a:lnTo>
                      <a:pt x="22" y="381"/>
                    </a:lnTo>
                    <a:lnTo>
                      <a:pt x="31" y="398"/>
                    </a:lnTo>
                    <a:lnTo>
                      <a:pt x="43" y="413"/>
                    </a:lnTo>
                    <a:lnTo>
                      <a:pt x="55" y="426"/>
                    </a:lnTo>
                    <a:lnTo>
                      <a:pt x="68" y="439"/>
                    </a:lnTo>
                    <a:lnTo>
                      <a:pt x="84" y="450"/>
                    </a:lnTo>
                    <a:lnTo>
                      <a:pt x="100" y="460"/>
                    </a:lnTo>
                    <a:lnTo>
                      <a:pt x="117" y="468"/>
                    </a:lnTo>
                    <a:lnTo>
                      <a:pt x="135" y="476"/>
                    </a:lnTo>
                    <a:lnTo>
                      <a:pt x="152" y="482"/>
                    </a:lnTo>
                    <a:lnTo>
                      <a:pt x="172" y="487"/>
                    </a:lnTo>
                    <a:lnTo>
                      <a:pt x="191" y="491"/>
                    </a:lnTo>
                    <a:lnTo>
                      <a:pt x="209" y="495"/>
                    </a:lnTo>
                    <a:lnTo>
                      <a:pt x="228" y="497"/>
                    </a:lnTo>
                    <a:lnTo>
                      <a:pt x="247" y="498"/>
                    </a:lnTo>
                    <a:lnTo>
                      <a:pt x="265" y="499"/>
                    </a:lnTo>
                    <a:lnTo>
                      <a:pt x="284" y="498"/>
                    </a:lnTo>
                    <a:lnTo>
                      <a:pt x="303" y="495"/>
                    </a:lnTo>
                    <a:lnTo>
                      <a:pt x="322" y="490"/>
                    </a:lnTo>
                    <a:lnTo>
                      <a:pt x="340" y="482"/>
                    </a:lnTo>
                    <a:lnTo>
                      <a:pt x="358" y="473"/>
                    </a:lnTo>
                    <a:lnTo>
                      <a:pt x="376" y="463"/>
                    </a:lnTo>
                    <a:lnTo>
                      <a:pt x="391" y="451"/>
                    </a:lnTo>
                    <a:lnTo>
                      <a:pt x="406" y="438"/>
                    </a:lnTo>
                    <a:lnTo>
                      <a:pt x="419" y="423"/>
                    </a:lnTo>
                    <a:lnTo>
                      <a:pt x="431" y="407"/>
                    </a:lnTo>
                    <a:lnTo>
                      <a:pt x="440" y="390"/>
                    </a:lnTo>
                    <a:lnTo>
                      <a:pt x="447" y="372"/>
                    </a:lnTo>
                    <a:lnTo>
                      <a:pt x="452" y="353"/>
                    </a:lnTo>
                    <a:lnTo>
                      <a:pt x="453" y="333"/>
                    </a:lnTo>
                    <a:lnTo>
                      <a:pt x="452" y="313"/>
                    </a:lnTo>
                    <a:lnTo>
                      <a:pt x="447" y="292"/>
                    </a:lnTo>
                    <a:lnTo>
                      <a:pt x="445" y="284"/>
                    </a:lnTo>
                    <a:lnTo>
                      <a:pt x="442" y="276"/>
                    </a:lnTo>
                    <a:lnTo>
                      <a:pt x="439" y="269"/>
                    </a:lnTo>
                    <a:lnTo>
                      <a:pt x="435" y="264"/>
                    </a:lnTo>
                    <a:lnTo>
                      <a:pt x="431" y="258"/>
                    </a:lnTo>
                    <a:lnTo>
                      <a:pt x="426" y="254"/>
                    </a:lnTo>
                    <a:lnTo>
                      <a:pt x="421" y="251"/>
                    </a:lnTo>
                    <a:lnTo>
                      <a:pt x="414" y="249"/>
                    </a:lnTo>
                    <a:lnTo>
                      <a:pt x="408" y="249"/>
                    </a:lnTo>
                    <a:lnTo>
                      <a:pt x="402" y="250"/>
                    </a:lnTo>
                    <a:lnTo>
                      <a:pt x="396" y="253"/>
                    </a:lnTo>
                    <a:lnTo>
                      <a:pt x="389" y="256"/>
                    </a:lnTo>
                    <a:lnTo>
                      <a:pt x="384" y="260"/>
                    </a:lnTo>
                    <a:lnTo>
                      <a:pt x="378" y="266"/>
                    </a:lnTo>
                    <a:lnTo>
                      <a:pt x="373" y="274"/>
                    </a:lnTo>
                    <a:lnTo>
                      <a:pt x="370" y="283"/>
                    </a:lnTo>
                    <a:lnTo>
                      <a:pt x="363" y="298"/>
                    </a:lnTo>
                    <a:lnTo>
                      <a:pt x="354" y="314"/>
                    </a:lnTo>
                    <a:lnTo>
                      <a:pt x="342" y="329"/>
                    </a:lnTo>
                    <a:lnTo>
                      <a:pt x="327" y="342"/>
                    </a:lnTo>
                    <a:lnTo>
                      <a:pt x="312" y="353"/>
                    </a:lnTo>
                    <a:lnTo>
                      <a:pt x="294" y="364"/>
                    </a:lnTo>
                    <a:lnTo>
                      <a:pt x="275" y="371"/>
                    </a:lnTo>
                    <a:lnTo>
                      <a:pt x="255" y="377"/>
                    </a:lnTo>
                    <a:lnTo>
                      <a:pt x="234" y="380"/>
                    </a:lnTo>
                    <a:lnTo>
                      <a:pt x="214" y="380"/>
                    </a:lnTo>
                    <a:lnTo>
                      <a:pt x="194" y="378"/>
                    </a:lnTo>
                    <a:lnTo>
                      <a:pt x="175" y="371"/>
                    </a:lnTo>
                    <a:lnTo>
                      <a:pt x="157" y="361"/>
                    </a:lnTo>
                    <a:lnTo>
                      <a:pt x="141" y="348"/>
                    </a:lnTo>
                    <a:lnTo>
                      <a:pt x="127" y="330"/>
                    </a:lnTo>
                    <a:lnTo>
                      <a:pt x="114" y="307"/>
                    </a:lnTo>
                    <a:lnTo>
                      <a:pt x="108" y="285"/>
                    </a:lnTo>
                    <a:lnTo>
                      <a:pt x="108" y="264"/>
                    </a:lnTo>
                    <a:lnTo>
                      <a:pt x="113" y="241"/>
                    </a:lnTo>
                    <a:lnTo>
                      <a:pt x="123" y="219"/>
                    </a:lnTo>
                    <a:lnTo>
                      <a:pt x="138" y="198"/>
                    </a:lnTo>
                    <a:lnTo>
                      <a:pt x="157" y="177"/>
                    </a:lnTo>
                    <a:lnTo>
                      <a:pt x="178" y="158"/>
                    </a:lnTo>
                    <a:lnTo>
                      <a:pt x="203" y="140"/>
                    </a:lnTo>
                    <a:lnTo>
                      <a:pt x="230" y="124"/>
                    </a:lnTo>
                    <a:lnTo>
                      <a:pt x="259" y="109"/>
                    </a:lnTo>
                    <a:lnTo>
                      <a:pt x="288" y="97"/>
                    </a:lnTo>
                    <a:lnTo>
                      <a:pt x="318" y="88"/>
                    </a:lnTo>
                    <a:lnTo>
                      <a:pt x="349" y="80"/>
                    </a:lnTo>
                    <a:lnTo>
                      <a:pt x="378" y="75"/>
                    </a:lnTo>
                    <a:lnTo>
                      <a:pt x="406" y="74"/>
                    </a:lnTo>
                    <a:lnTo>
                      <a:pt x="433" y="76"/>
                    </a:lnTo>
                    <a:lnTo>
                      <a:pt x="447" y="79"/>
                    </a:lnTo>
                    <a:lnTo>
                      <a:pt x="462" y="81"/>
                    </a:lnTo>
                    <a:lnTo>
                      <a:pt x="478" y="84"/>
                    </a:lnTo>
                    <a:lnTo>
                      <a:pt x="492" y="87"/>
                    </a:lnTo>
                    <a:lnTo>
                      <a:pt x="508" y="89"/>
                    </a:lnTo>
                    <a:lnTo>
                      <a:pt x="523" y="92"/>
                    </a:lnTo>
                    <a:lnTo>
                      <a:pt x="537" y="96"/>
                    </a:lnTo>
                    <a:lnTo>
                      <a:pt x="552" y="100"/>
                    </a:lnTo>
                    <a:lnTo>
                      <a:pt x="566" y="105"/>
                    </a:lnTo>
                    <a:lnTo>
                      <a:pt x="581" y="109"/>
                    </a:lnTo>
                    <a:lnTo>
                      <a:pt x="596" y="115"/>
                    </a:lnTo>
                    <a:lnTo>
                      <a:pt x="609" y="121"/>
                    </a:lnTo>
                    <a:lnTo>
                      <a:pt x="622" y="129"/>
                    </a:lnTo>
                    <a:lnTo>
                      <a:pt x="636" y="137"/>
                    </a:lnTo>
                    <a:lnTo>
                      <a:pt x="648" y="147"/>
                    </a:lnTo>
                    <a:lnTo>
                      <a:pt x="661" y="157"/>
                    </a:lnTo>
                    <a:lnTo>
                      <a:pt x="664" y="159"/>
                    </a:lnTo>
                    <a:lnTo>
                      <a:pt x="667" y="159"/>
                    </a:lnTo>
                    <a:lnTo>
                      <a:pt x="670" y="159"/>
                    </a:lnTo>
                    <a:lnTo>
                      <a:pt x="673" y="157"/>
                    </a:lnTo>
                    <a:lnTo>
                      <a:pt x="675" y="154"/>
                    </a:lnTo>
                    <a:lnTo>
                      <a:pt x="675" y="150"/>
                    </a:lnTo>
                    <a:lnTo>
                      <a:pt x="675" y="147"/>
                    </a:lnTo>
                    <a:lnTo>
                      <a:pt x="673" y="144"/>
                    </a:lnTo>
                    <a:lnTo>
                      <a:pt x="673" y="144"/>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grpSp>
        <p:sp>
          <p:nvSpPr>
            <p:cNvPr id="26643" name="Freeform 19"/>
            <p:cNvSpPr>
              <a:spLocks/>
            </p:cNvSpPr>
            <p:nvPr/>
          </p:nvSpPr>
          <p:spPr bwMode="auto">
            <a:xfrm>
              <a:off x="288" y="1453"/>
              <a:ext cx="2356" cy="1335"/>
            </a:xfrm>
            <a:custGeom>
              <a:avLst/>
              <a:gdLst/>
              <a:ahLst/>
              <a:cxnLst>
                <a:cxn ang="0">
                  <a:pos x="0" y="157"/>
                </a:cxn>
                <a:cxn ang="0">
                  <a:pos x="65" y="262"/>
                </a:cxn>
                <a:cxn ang="0">
                  <a:pos x="79" y="340"/>
                </a:cxn>
                <a:cxn ang="0">
                  <a:pos x="144" y="484"/>
                </a:cxn>
                <a:cxn ang="0">
                  <a:pos x="170" y="576"/>
                </a:cxn>
                <a:cxn ang="0">
                  <a:pos x="262" y="694"/>
                </a:cxn>
                <a:cxn ang="0">
                  <a:pos x="406" y="1100"/>
                </a:cxn>
                <a:cxn ang="0">
                  <a:pos x="511" y="1244"/>
                </a:cxn>
                <a:cxn ang="0">
                  <a:pos x="655" y="1283"/>
                </a:cxn>
                <a:cxn ang="0">
                  <a:pos x="1322" y="1296"/>
                </a:cxn>
                <a:cxn ang="0">
                  <a:pos x="1401" y="1309"/>
                </a:cxn>
                <a:cxn ang="0">
                  <a:pos x="1505" y="1335"/>
                </a:cxn>
                <a:cxn ang="0">
                  <a:pos x="1623" y="1322"/>
                </a:cxn>
                <a:cxn ang="0">
                  <a:pos x="1663" y="1296"/>
                </a:cxn>
                <a:cxn ang="0">
                  <a:pos x="1741" y="1270"/>
                </a:cxn>
                <a:cxn ang="0">
                  <a:pos x="1898" y="1204"/>
                </a:cxn>
                <a:cxn ang="0">
                  <a:pos x="2003" y="1074"/>
                </a:cxn>
                <a:cxn ang="0">
                  <a:pos x="2016" y="1021"/>
                </a:cxn>
                <a:cxn ang="0">
                  <a:pos x="2042" y="969"/>
                </a:cxn>
                <a:cxn ang="0">
                  <a:pos x="2121" y="759"/>
                </a:cxn>
                <a:cxn ang="0">
                  <a:pos x="2252" y="707"/>
                </a:cxn>
                <a:cxn ang="0">
                  <a:pos x="2330" y="511"/>
                </a:cxn>
                <a:cxn ang="0">
                  <a:pos x="2356" y="183"/>
                </a:cxn>
                <a:cxn ang="0">
                  <a:pos x="2343" y="0"/>
                </a:cxn>
              </a:cxnLst>
              <a:rect l="0" t="0" r="r" b="b"/>
              <a:pathLst>
                <a:path w="2356" h="1335">
                  <a:moveTo>
                    <a:pt x="0" y="157"/>
                  </a:moveTo>
                  <a:cubicBezTo>
                    <a:pt x="22" y="192"/>
                    <a:pt x="49" y="224"/>
                    <a:pt x="65" y="262"/>
                  </a:cubicBezTo>
                  <a:cubicBezTo>
                    <a:pt x="75" y="286"/>
                    <a:pt x="74" y="314"/>
                    <a:pt x="79" y="340"/>
                  </a:cubicBezTo>
                  <a:cubicBezTo>
                    <a:pt x="92" y="403"/>
                    <a:pt x="105" y="432"/>
                    <a:pt x="144" y="484"/>
                  </a:cubicBezTo>
                  <a:cubicBezTo>
                    <a:pt x="154" y="514"/>
                    <a:pt x="156" y="548"/>
                    <a:pt x="170" y="576"/>
                  </a:cubicBezTo>
                  <a:cubicBezTo>
                    <a:pt x="202" y="639"/>
                    <a:pt x="219" y="651"/>
                    <a:pt x="262" y="694"/>
                  </a:cubicBezTo>
                  <a:cubicBezTo>
                    <a:pt x="270" y="812"/>
                    <a:pt x="257" y="1050"/>
                    <a:pt x="406" y="1100"/>
                  </a:cubicBezTo>
                  <a:cubicBezTo>
                    <a:pt x="425" y="1128"/>
                    <a:pt x="468" y="1223"/>
                    <a:pt x="511" y="1244"/>
                  </a:cubicBezTo>
                  <a:cubicBezTo>
                    <a:pt x="556" y="1266"/>
                    <a:pt x="606" y="1273"/>
                    <a:pt x="655" y="1283"/>
                  </a:cubicBezTo>
                  <a:cubicBezTo>
                    <a:pt x="893" y="1271"/>
                    <a:pt x="1082" y="1286"/>
                    <a:pt x="1322" y="1296"/>
                  </a:cubicBezTo>
                  <a:cubicBezTo>
                    <a:pt x="1348" y="1300"/>
                    <a:pt x="1375" y="1303"/>
                    <a:pt x="1401" y="1309"/>
                  </a:cubicBezTo>
                  <a:cubicBezTo>
                    <a:pt x="1436" y="1316"/>
                    <a:pt x="1505" y="1335"/>
                    <a:pt x="1505" y="1335"/>
                  </a:cubicBezTo>
                  <a:cubicBezTo>
                    <a:pt x="1544" y="1331"/>
                    <a:pt x="1585" y="1331"/>
                    <a:pt x="1623" y="1322"/>
                  </a:cubicBezTo>
                  <a:cubicBezTo>
                    <a:pt x="1638" y="1318"/>
                    <a:pt x="1648" y="1302"/>
                    <a:pt x="1663" y="1296"/>
                  </a:cubicBezTo>
                  <a:cubicBezTo>
                    <a:pt x="1688" y="1285"/>
                    <a:pt x="1716" y="1282"/>
                    <a:pt x="1741" y="1270"/>
                  </a:cubicBezTo>
                  <a:cubicBezTo>
                    <a:pt x="1862" y="1210"/>
                    <a:pt x="1808" y="1228"/>
                    <a:pt x="1898" y="1204"/>
                  </a:cubicBezTo>
                  <a:cubicBezTo>
                    <a:pt x="1955" y="1162"/>
                    <a:pt x="1972" y="1137"/>
                    <a:pt x="2003" y="1074"/>
                  </a:cubicBezTo>
                  <a:cubicBezTo>
                    <a:pt x="2007" y="1056"/>
                    <a:pt x="2010" y="1038"/>
                    <a:pt x="2016" y="1021"/>
                  </a:cubicBezTo>
                  <a:cubicBezTo>
                    <a:pt x="2023" y="1003"/>
                    <a:pt x="2036" y="988"/>
                    <a:pt x="2042" y="969"/>
                  </a:cubicBezTo>
                  <a:cubicBezTo>
                    <a:pt x="2062" y="901"/>
                    <a:pt x="2054" y="806"/>
                    <a:pt x="2121" y="759"/>
                  </a:cubicBezTo>
                  <a:cubicBezTo>
                    <a:pt x="2150" y="739"/>
                    <a:pt x="2213" y="720"/>
                    <a:pt x="2252" y="707"/>
                  </a:cubicBezTo>
                  <a:cubicBezTo>
                    <a:pt x="2304" y="628"/>
                    <a:pt x="2312" y="603"/>
                    <a:pt x="2330" y="511"/>
                  </a:cubicBezTo>
                  <a:cubicBezTo>
                    <a:pt x="2336" y="402"/>
                    <a:pt x="2356" y="293"/>
                    <a:pt x="2356" y="183"/>
                  </a:cubicBezTo>
                  <a:cubicBezTo>
                    <a:pt x="2356" y="122"/>
                    <a:pt x="2343" y="61"/>
                    <a:pt x="2343" y="0"/>
                  </a:cubicBezTo>
                </a:path>
              </a:pathLst>
            </a:custGeom>
            <a:noFill/>
            <a:ln w="9525">
              <a:solidFill>
                <a:schemeClr val="tx2"/>
              </a:solidFill>
              <a:round/>
              <a:headEnd/>
              <a:tailEnd/>
            </a:ln>
            <a:effectLst/>
          </p:spPr>
          <p:txBody>
            <a:bodyPr/>
            <a:lstStyle/>
            <a:p>
              <a:endParaRPr lang="zh-CN" altLang="en-US">
                <a:latin typeface="微软雅黑" pitchFamily="34" charset="-122"/>
                <a:ea typeface="微软雅黑" pitchFamily="34" charset="-122"/>
              </a:endParaRPr>
            </a:p>
          </p:txBody>
        </p:sp>
        <p:sp>
          <p:nvSpPr>
            <p:cNvPr id="26644" name="Freeform 20"/>
            <p:cNvSpPr>
              <a:spLocks/>
            </p:cNvSpPr>
            <p:nvPr/>
          </p:nvSpPr>
          <p:spPr bwMode="auto">
            <a:xfrm>
              <a:off x="960" y="2496"/>
              <a:ext cx="269" cy="253"/>
            </a:xfrm>
            <a:custGeom>
              <a:avLst/>
              <a:gdLst/>
              <a:ahLst/>
              <a:cxnLst>
                <a:cxn ang="0">
                  <a:pos x="0" y="354"/>
                </a:cxn>
                <a:cxn ang="0">
                  <a:pos x="13" y="144"/>
                </a:cxn>
                <a:cxn ang="0">
                  <a:pos x="26" y="105"/>
                </a:cxn>
                <a:cxn ang="0">
                  <a:pos x="118" y="92"/>
                </a:cxn>
                <a:cxn ang="0">
                  <a:pos x="275" y="0"/>
                </a:cxn>
                <a:cxn ang="0">
                  <a:pos x="314" y="13"/>
                </a:cxn>
                <a:cxn ang="0">
                  <a:pos x="340" y="92"/>
                </a:cxn>
                <a:cxn ang="0">
                  <a:pos x="340" y="341"/>
                </a:cxn>
                <a:cxn ang="0">
                  <a:pos x="301" y="406"/>
                </a:cxn>
              </a:cxnLst>
              <a:rect l="0" t="0" r="r" b="b"/>
              <a:pathLst>
                <a:path w="365" h="406">
                  <a:moveTo>
                    <a:pt x="0" y="354"/>
                  </a:moveTo>
                  <a:cubicBezTo>
                    <a:pt x="4" y="284"/>
                    <a:pt x="6" y="214"/>
                    <a:pt x="13" y="144"/>
                  </a:cubicBezTo>
                  <a:cubicBezTo>
                    <a:pt x="14" y="130"/>
                    <a:pt x="14" y="111"/>
                    <a:pt x="26" y="105"/>
                  </a:cubicBezTo>
                  <a:cubicBezTo>
                    <a:pt x="54" y="91"/>
                    <a:pt x="87" y="96"/>
                    <a:pt x="118" y="92"/>
                  </a:cubicBezTo>
                  <a:cubicBezTo>
                    <a:pt x="179" y="72"/>
                    <a:pt x="212" y="21"/>
                    <a:pt x="275" y="0"/>
                  </a:cubicBezTo>
                  <a:cubicBezTo>
                    <a:pt x="288" y="4"/>
                    <a:pt x="306" y="2"/>
                    <a:pt x="314" y="13"/>
                  </a:cubicBezTo>
                  <a:cubicBezTo>
                    <a:pt x="330" y="36"/>
                    <a:pt x="340" y="92"/>
                    <a:pt x="340" y="92"/>
                  </a:cubicBezTo>
                  <a:cubicBezTo>
                    <a:pt x="348" y="186"/>
                    <a:pt x="365" y="250"/>
                    <a:pt x="340" y="341"/>
                  </a:cubicBezTo>
                  <a:cubicBezTo>
                    <a:pt x="333" y="365"/>
                    <a:pt x="312" y="383"/>
                    <a:pt x="301" y="406"/>
                  </a:cubicBezTo>
                </a:path>
              </a:pathLst>
            </a:custGeom>
            <a:solidFill>
              <a:schemeClr val="hlink"/>
            </a:solidFill>
            <a:ln w="9525">
              <a:solidFill>
                <a:schemeClr val="tx2"/>
              </a:solidFill>
              <a:round/>
              <a:headEnd/>
              <a:tailEnd/>
            </a:ln>
            <a:effectLst/>
          </p:spPr>
          <p:txBody>
            <a:bodyPr/>
            <a:lstStyle/>
            <a:p>
              <a:endParaRPr lang="zh-CN" altLang="en-US">
                <a:latin typeface="微软雅黑" pitchFamily="34" charset="-122"/>
                <a:ea typeface="微软雅黑" pitchFamily="34" charset="-122"/>
              </a:endParaRPr>
            </a:p>
          </p:txBody>
        </p:sp>
        <p:sp>
          <p:nvSpPr>
            <p:cNvPr id="26645" name="Freeform 21"/>
            <p:cNvSpPr>
              <a:spLocks/>
            </p:cNvSpPr>
            <p:nvPr/>
          </p:nvSpPr>
          <p:spPr bwMode="auto">
            <a:xfrm>
              <a:off x="1392" y="2352"/>
              <a:ext cx="240" cy="406"/>
            </a:xfrm>
            <a:custGeom>
              <a:avLst/>
              <a:gdLst/>
              <a:ahLst/>
              <a:cxnLst>
                <a:cxn ang="0">
                  <a:pos x="0" y="354"/>
                </a:cxn>
                <a:cxn ang="0">
                  <a:pos x="13" y="144"/>
                </a:cxn>
                <a:cxn ang="0">
                  <a:pos x="26" y="105"/>
                </a:cxn>
                <a:cxn ang="0">
                  <a:pos x="118" y="92"/>
                </a:cxn>
                <a:cxn ang="0">
                  <a:pos x="275" y="0"/>
                </a:cxn>
                <a:cxn ang="0">
                  <a:pos x="314" y="13"/>
                </a:cxn>
                <a:cxn ang="0">
                  <a:pos x="340" y="92"/>
                </a:cxn>
                <a:cxn ang="0">
                  <a:pos x="340" y="341"/>
                </a:cxn>
                <a:cxn ang="0">
                  <a:pos x="301" y="406"/>
                </a:cxn>
              </a:cxnLst>
              <a:rect l="0" t="0" r="r" b="b"/>
              <a:pathLst>
                <a:path w="365" h="406">
                  <a:moveTo>
                    <a:pt x="0" y="354"/>
                  </a:moveTo>
                  <a:cubicBezTo>
                    <a:pt x="4" y="284"/>
                    <a:pt x="6" y="214"/>
                    <a:pt x="13" y="144"/>
                  </a:cubicBezTo>
                  <a:cubicBezTo>
                    <a:pt x="14" y="130"/>
                    <a:pt x="14" y="111"/>
                    <a:pt x="26" y="105"/>
                  </a:cubicBezTo>
                  <a:cubicBezTo>
                    <a:pt x="54" y="91"/>
                    <a:pt x="87" y="96"/>
                    <a:pt x="118" y="92"/>
                  </a:cubicBezTo>
                  <a:cubicBezTo>
                    <a:pt x="179" y="72"/>
                    <a:pt x="212" y="21"/>
                    <a:pt x="275" y="0"/>
                  </a:cubicBezTo>
                  <a:cubicBezTo>
                    <a:pt x="288" y="4"/>
                    <a:pt x="306" y="2"/>
                    <a:pt x="314" y="13"/>
                  </a:cubicBezTo>
                  <a:cubicBezTo>
                    <a:pt x="330" y="36"/>
                    <a:pt x="340" y="92"/>
                    <a:pt x="340" y="92"/>
                  </a:cubicBezTo>
                  <a:cubicBezTo>
                    <a:pt x="348" y="186"/>
                    <a:pt x="365" y="250"/>
                    <a:pt x="340" y="341"/>
                  </a:cubicBezTo>
                  <a:cubicBezTo>
                    <a:pt x="333" y="365"/>
                    <a:pt x="312" y="383"/>
                    <a:pt x="301" y="406"/>
                  </a:cubicBezTo>
                </a:path>
              </a:pathLst>
            </a:custGeom>
            <a:solidFill>
              <a:schemeClr val="hlink"/>
            </a:solidFill>
            <a:ln w="9525">
              <a:solidFill>
                <a:schemeClr val="tx2"/>
              </a:solidFill>
              <a:round/>
              <a:headEnd/>
              <a:tailEnd/>
            </a:ln>
            <a:effectLst/>
          </p:spPr>
          <p:txBody>
            <a:bodyPr/>
            <a:lstStyle/>
            <a:p>
              <a:endParaRPr lang="zh-CN" altLang="en-US">
                <a:latin typeface="微软雅黑" pitchFamily="34" charset="-122"/>
                <a:ea typeface="微软雅黑" pitchFamily="34" charset="-122"/>
              </a:endParaRPr>
            </a:p>
          </p:txBody>
        </p:sp>
        <p:sp>
          <p:nvSpPr>
            <p:cNvPr id="26646" name="Freeform 22"/>
            <p:cNvSpPr>
              <a:spLocks/>
            </p:cNvSpPr>
            <p:nvPr/>
          </p:nvSpPr>
          <p:spPr bwMode="auto">
            <a:xfrm>
              <a:off x="1680" y="2304"/>
              <a:ext cx="240" cy="528"/>
            </a:xfrm>
            <a:custGeom>
              <a:avLst/>
              <a:gdLst/>
              <a:ahLst/>
              <a:cxnLst>
                <a:cxn ang="0">
                  <a:pos x="0" y="354"/>
                </a:cxn>
                <a:cxn ang="0">
                  <a:pos x="13" y="144"/>
                </a:cxn>
                <a:cxn ang="0">
                  <a:pos x="26" y="105"/>
                </a:cxn>
                <a:cxn ang="0">
                  <a:pos x="118" y="92"/>
                </a:cxn>
                <a:cxn ang="0">
                  <a:pos x="275" y="0"/>
                </a:cxn>
                <a:cxn ang="0">
                  <a:pos x="314" y="13"/>
                </a:cxn>
                <a:cxn ang="0">
                  <a:pos x="340" y="92"/>
                </a:cxn>
                <a:cxn ang="0">
                  <a:pos x="340" y="341"/>
                </a:cxn>
                <a:cxn ang="0">
                  <a:pos x="301" y="406"/>
                </a:cxn>
              </a:cxnLst>
              <a:rect l="0" t="0" r="r" b="b"/>
              <a:pathLst>
                <a:path w="365" h="406">
                  <a:moveTo>
                    <a:pt x="0" y="354"/>
                  </a:moveTo>
                  <a:cubicBezTo>
                    <a:pt x="4" y="284"/>
                    <a:pt x="6" y="214"/>
                    <a:pt x="13" y="144"/>
                  </a:cubicBezTo>
                  <a:cubicBezTo>
                    <a:pt x="14" y="130"/>
                    <a:pt x="14" y="111"/>
                    <a:pt x="26" y="105"/>
                  </a:cubicBezTo>
                  <a:cubicBezTo>
                    <a:pt x="54" y="91"/>
                    <a:pt x="87" y="96"/>
                    <a:pt x="118" y="92"/>
                  </a:cubicBezTo>
                  <a:cubicBezTo>
                    <a:pt x="179" y="72"/>
                    <a:pt x="212" y="21"/>
                    <a:pt x="275" y="0"/>
                  </a:cubicBezTo>
                  <a:cubicBezTo>
                    <a:pt x="288" y="4"/>
                    <a:pt x="306" y="2"/>
                    <a:pt x="314" y="13"/>
                  </a:cubicBezTo>
                  <a:cubicBezTo>
                    <a:pt x="330" y="36"/>
                    <a:pt x="340" y="92"/>
                    <a:pt x="340" y="92"/>
                  </a:cubicBezTo>
                  <a:cubicBezTo>
                    <a:pt x="348" y="186"/>
                    <a:pt x="365" y="250"/>
                    <a:pt x="340" y="341"/>
                  </a:cubicBezTo>
                  <a:cubicBezTo>
                    <a:pt x="333" y="365"/>
                    <a:pt x="312" y="383"/>
                    <a:pt x="301" y="406"/>
                  </a:cubicBezTo>
                </a:path>
              </a:pathLst>
            </a:custGeom>
            <a:solidFill>
              <a:schemeClr val="hlink"/>
            </a:solidFill>
            <a:ln w="9525">
              <a:solidFill>
                <a:schemeClr val="tx2"/>
              </a:solidFill>
              <a:round/>
              <a:headEnd/>
              <a:tailEnd/>
            </a:ln>
            <a:effectLst/>
          </p:spPr>
          <p:txBody>
            <a:bodyPr/>
            <a:lstStyle/>
            <a:p>
              <a:endParaRPr lang="zh-CN" altLang="en-US">
                <a:latin typeface="微软雅黑" pitchFamily="34" charset="-122"/>
                <a:ea typeface="微软雅黑" pitchFamily="34" charset="-122"/>
              </a:endParaRPr>
            </a:p>
          </p:txBody>
        </p:sp>
        <p:sp>
          <p:nvSpPr>
            <p:cNvPr id="26647" name="Freeform 23"/>
            <p:cNvSpPr>
              <a:spLocks/>
            </p:cNvSpPr>
            <p:nvPr/>
          </p:nvSpPr>
          <p:spPr bwMode="auto">
            <a:xfrm>
              <a:off x="1872" y="2088"/>
              <a:ext cx="707" cy="33"/>
            </a:xfrm>
            <a:custGeom>
              <a:avLst/>
              <a:gdLst/>
              <a:ahLst/>
              <a:cxnLst>
                <a:cxn ang="0">
                  <a:pos x="0" y="33"/>
                </a:cxn>
                <a:cxn ang="0">
                  <a:pos x="367" y="20"/>
                </a:cxn>
                <a:cxn ang="0">
                  <a:pos x="707" y="7"/>
                </a:cxn>
              </a:cxnLst>
              <a:rect l="0" t="0" r="r" b="b"/>
              <a:pathLst>
                <a:path w="707" h="33">
                  <a:moveTo>
                    <a:pt x="0" y="33"/>
                  </a:moveTo>
                  <a:cubicBezTo>
                    <a:pt x="122" y="3"/>
                    <a:pt x="244" y="0"/>
                    <a:pt x="367" y="20"/>
                  </a:cubicBezTo>
                  <a:cubicBezTo>
                    <a:pt x="567" y="0"/>
                    <a:pt x="453" y="7"/>
                    <a:pt x="707" y="7"/>
                  </a:cubicBezTo>
                </a:path>
              </a:pathLst>
            </a:custGeom>
            <a:noFill/>
            <a:ln w="9525">
              <a:solidFill>
                <a:schemeClr val="tx2"/>
              </a:solidFill>
              <a:round/>
              <a:headEnd/>
              <a:tailEnd/>
            </a:ln>
            <a:effectLst/>
          </p:spPr>
          <p:txBody>
            <a:bodyPr/>
            <a:lstStyle/>
            <a:p>
              <a:endParaRPr lang="zh-CN" altLang="en-US">
                <a:latin typeface="微软雅黑" pitchFamily="34" charset="-122"/>
                <a:ea typeface="微软雅黑" pitchFamily="34" charset="-122"/>
              </a:endParaRPr>
            </a:p>
          </p:txBody>
        </p:sp>
        <p:sp>
          <p:nvSpPr>
            <p:cNvPr id="26648" name="Freeform 24"/>
            <p:cNvSpPr>
              <a:spLocks/>
            </p:cNvSpPr>
            <p:nvPr/>
          </p:nvSpPr>
          <p:spPr bwMode="auto">
            <a:xfrm>
              <a:off x="1872" y="2064"/>
              <a:ext cx="707" cy="33"/>
            </a:xfrm>
            <a:custGeom>
              <a:avLst/>
              <a:gdLst/>
              <a:ahLst/>
              <a:cxnLst>
                <a:cxn ang="0">
                  <a:pos x="0" y="33"/>
                </a:cxn>
                <a:cxn ang="0">
                  <a:pos x="367" y="20"/>
                </a:cxn>
                <a:cxn ang="0">
                  <a:pos x="707" y="7"/>
                </a:cxn>
              </a:cxnLst>
              <a:rect l="0" t="0" r="r" b="b"/>
              <a:pathLst>
                <a:path w="707" h="33">
                  <a:moveTo>
                    <a:pt x="0" y="33"/>
                  </a:moveTo>
                  <a:cubicBezTo>
                    <a:pt x="122" y="3"/>
                    <a:pt x="244" y="0"/>
                    <a:pt x="367" y="20"/>
                  </a:cubicBezTo>
                  <a:cubicBezTo>
                    <a:pt x="567" y="0"/>
                    <a:pt x="453" y="7"/>
                    <a:pt x="707" y="7"/>
                  </a:cubicBezTo>
                </a:path>
              </a:pathLst>
            </a:custGeom>
            <a:noFill/>
            <a:ln w="9525">
              <a:solidFill>
                <a:schemeClr val="tx2"/>
              </a:solidFill>
              <a:round/>
              <a:headEnd/>
              <a:tailEnd/>
            </a:ln>
            <a:effectLst/>
          </p:spPr>
          <p:txBody>
            <a:bodyPr/>
            <a:lstStyle/>
            <a:p>
              <a:endParaRPr lang="zh-CN" altLang="en-US">
                <a:latin typeface="微软雅黑" pitchFamily="34" charset="-122"/>
                <a:ea typeface="微软雅黑" pitchFamily="34" charset="-122"/>
              </a:endParaRPr>
            </a:p>
          </p:txBody>
        </p:sp>
        <p:sp>
          <p:nvSpPr>
            <p:cNvPr id="26649" name="Text Box 25"/>
            <p:cNvSpPr txBox="1">
              <a:spLocks noChangeArrowheads="1"/>
            </p:cNvSpPr>
            <p:nvPr/>
          </p:nvSpPr>
          <p:spPr bwMode="auto">
            <a:xfrm>
              <a:off x="710" y="2926"/>
              <a:ext cx="1409" cy="252"/>
            </a:xfrm>
            <a:prstGeom prst="rect">
              <a:avLst/>
            </a:prstGeom>
            <a:noFill/>
            <a:ln w="9525">
              <a:solidFill>
                <a:schemeClr val="tx2"/>
              </a:solidFill>
              <a:miter lim="800000"/>
              <a:headEnd/>
              <a:tailEnd/>
            </a:ln>
            <a:effectLst/>
          </p:spPr>
          <p:txBody>
            <a:bodyPr wrap="none">
              <a:spAutoFit/>
            </a:bodyPr>
            <a:lstStyle/>
            <a:p>
              <a:r>
                <a:rPr kumimoji="1" lang="zh-CN" altLang="en-US" sz="2000" b="1" dirty="0">
                  <a:solidFill>
                    <a:srgbClr val="0000FF"/>
                  </a:solidFill>
                  <a:latin typeface="微软雅黑" pitchFamily="34" charset="-122"/>
                  <a:ea typeface="微软雅黑" pitchFamily="34" charset="-122"/>
                </a:rPr>
                <a:t>隐藏着的管理问题</a:t>
              </a:r>
            </a:p>
          </p:txBody>
        </p:sp>
        <p:sp>
          <p:nvSpPr>
            <p:cNvPr id="26650" name="Text Box 26"/>
            <p:cNvSpPr txBox="1">
              <a:spLocks noChangeArrowheads="1"/>
            </p:cNvSpPr>
            <p:nvPr/>
          </p:nvSpPr>
          <p:spPr bwMode="auto">
            <a:xfrm>
              <a:off x="1632" y="864"/>
              <a:ext cx="763" cy="252"/>
            </a:xfrm>
            <a:prstGeom prst="rect">
              <a:avLst/>
            </a:prstGeom>
            <a:noFill/>
            <a:ln w="9525">
              <a:solidFill>
                <a:schemeClr val="tx2"/>
              </a:solidFill>
              <a:miter lim="800000"/>
              <a:headEnd/>
              <a:tailEnd/>
            </a:ln>
            <a:effectLst/>
          </p:spPr>
          <p:txBody>
            <a:bodyPr wrap="none">
              <a:spAutoFit/>
            </a:bodyPr>
            <a:lstStyle/>
            <a:p>
              <a:r>
                <a:rPr kumimoji="1" lang="zh-CN" altLang="en-US" sz="2000" b="1" dirty="0">
                  <a:solidFill>
                    <a:srgbClr val="0000FF"/>
                  </a:solidFill>
                  <a:latin typeface="微软雅黑" pitchFamily="34" charset="-122"/>
                  <a:ea typeface="微软雅黑" pitchFamily="34" charset="-122"/>
                </a:rPr>
                <a:t>库存水平</a:t>
              </a:r>
            </a:p>
          </p:txBody>
        </p:sp>
        <p:sp>
          <p:nvSpPr>
            <p:cNvPr id="26651" name="Line 27"/>
            <p:cNvSpPr>
              <a:spLocks noChangeShapeType="1"/>
            </p:cNvSpPr>
            <p:nvPr/>
          </p:nvSpPr>
          <p:spPr bwMode="auto">
            <a:xfrm>
              <a:off x="2064" y="1104"/>
              <a:ext cx="240" cy="960"/>
            </a:xfrm>
            <a:prstGeom prst="line">
              <a:avLst/>
            </a:prstGeom>
            <a:noFill/>
            <a:ln w="9525">
              <a:solidFill>
                <a:schemeClr val="tx2"/>
              </a:solidFill>
              <a:round/>
              <a:headEnd/>
              <a:tailEnd type="triangle" w="med" len="med"/>
            </a:ln>
            <a:effectLst/>
          </p:spPr>
          <p:txBody>
            <a:bodyPr/>
            <a:lstStyle/>
            <a:p>
              <a:endParaRPr lang="zh-CN" altLang="en-US">
                <a:latin typeface="微软雅黑" pitchFamily="34" charset="-122"/>
                <a:ea typeface="微软雅黑" pitchFamily="34" charset="-122"/>
              </a:endParaRPr>
            </a:p>
          </p:txBody>
        </p:sp>
        <p:sp>
          <p:nvSpPr>
            <p:cNvPr id="26652" name="Line 28"/>
            <p:cNvSpPr>
              <a:spLocks noChangeShapeType="1"/>
            </p:cNvSpPr>
            <p:nvPr/>
          </p:nvSpPr>
          <p:spPr bwMode="auto">
            <a:xfrm flipV="1">
              <a:off x="1056" y="2784"/>
              <a:ext cx="384" cy="144"/>
            </a:xfrm>
            <a:prstGeom prst="line">
              <a:avLst/>
            </a:prstGeom>
            <a:noFill/>
            <a:ln w="9525">
              <a:solidFill>
                <a:schemeClr val="tx2"/>
              </a:solidFill>
              <a:round/>
              <a:headEnd/>
              <a:tailEnd type="triangle" w="med" len="med"/>
            </a:ln>
            <a:effectLst/>
          </p:spPr>
          <p:txBody>
            <a:bodyPr/>
            <a:lstStyle/>
            <a:p>
              <a:endParaRPr lang="zh-CN" altLang="en-US">
                <a:latin typeface="微软雅黑" pitchFamily="34" charset="-122"/>
                <a:ea typeface="微软雅黑" pitchFamily="34" charset="-122"/>
              </a:endParaRPr>
            </a:p>
          </p:txBody>
        </p:sp>
      </p:grpSp>
      <p:grpSp>
        <p:nvGrpSpPr>
          <p:cNvPr id="4" name="Group 29"/>
          <p:cNvGrpSpPr>
            <a:grpSpLocks/>
          </p:cNvGrpSpPr>
          <p:nvPr/>
        </p:nvGrpSpPr>
        <p:grpSpPr bwMode="auto">
          <a:xfrm>
            <a:off x="4724402" y="1412779"/>
            <a:ext cx="3740151" cy="3567113"/>
            <a:chOff x="2976" y="672"/>
            <a:chExt cx="2356" cy="2247"/>
          </a:xfrm>
        </p:grpSpPr>
        <p:pic>
          <p:nvPicPr>
            <p:cNvPr id="26654" name="Picture 30" descr="PE01605_"/>
            <p:cNvPicPr>
              <a:picLocks noChangeAspect="1" noChangeArrowheads="1"/>
            </p:cNvPicPr>
            <p:nvPr/>
          </p:nvPicPr>
          <p:blipFill>
            <a:blip r:embed="rId3" cstate="print"/>
            <a:srcRect/>
            <a:stretch>
              <a:fillRect/>
            </a:stretch>
          </p:blipFill>
          <p:spPr bwMode="auto">
            <a:xfrm>
              <a:off x="3408" y="1152"/>
              <a:ext cx="1539" cy="994"/>
            </a:xfrm>
            <a:prstGeom prst="rect">
              <a:avLst/>
            </a:prstGeom>
            <a:noFill/>
            <a:ln w="9525">
              <a:solidFill>
                <a:schemeClr val="tx2"/>
              </a:solidFill>
              <a:miter lim="800000"/>
              <a:headEnd/>
              <a:tailEnd/>
            </a:ln>
          </p:spPr>
        </p:pic>
        <p:sp>
          <p:nvSpPr>
            <p:cNvPr id="26655" name="Freeform 31"/>
            <p:cNvSpPr>
              <a:spLocks/>
            </p:cNvSpPr>
            <p:nvPr/>
          </p:nvSpPr>
          <p:spPr bwMode="auto">
            <a:xfrm>
              <a:off x="2976" y="1584"/>
              <a:ext cx="2356" cy="1335"/>
            </a:xfrm>
            <a:custGeom>
              <a:avLst/>
              <a:gdLst/>
              <a:ahLst/>
              <a:cxnLst>
                <a:cxn ang="0">
                  <a:pos x="0" y="157"/>
                </a:cxn>
                <a:cxn ang="0">
                  <a:pos x="65" y="262"/>
                </a:cxn>
                <a:cxn ang="0">
                  <a:pos x="79" y="340"/>
                </a:cxn>
                <a:cxn ang="0">
                  <a:pos x="144" y="484"/>
                </a:cxn>
                <a:cxn ang="0">
                  <a:pos x="170" y="576"/>
                </a:cxn>
                <a:cxn ang="0">
                  <a:pos x="262" y="694"/>
                </a:cxn>
                <a:cxn ang="0">
                  <a:pos x="406" y="1100"/>
                </a:cxn>
                <a:cxn ang="0">
                  <a:pos x="511" y="1244"/>
                </a:cxn>
                <a:cxn ang="0">
                  <a:pos x="655" y="1283"/>
                </a:cxn>
                <a:cxn ang="0">
                  <a:pos x="1322" y="1296"/>
                </a:cxn>
                <a:cxn ang="0">
                  <a:pos x="1401" y="1309"/>
                </a:cxn>
                <a:cxn ang="0">
                  <a:pos x="1505" y="1335"/>
                </a:cxn>
                <a:cxn ang="0">
                  <a:pos x="1623" y="1322"/>
                </a:cxn>
                <a:cxn ang="0">
                  <a:pos x="1663" y="1296"/>
                </a:cxn>
                <a:cxn ang="0">
                  <a:pos x="1741" y="1270"/>
                </a:cxn>
                <a:cxn ang="0">
                  <a:pos x="1898" y="1204"/>
                </a:cxn>
                <a:cxn ang="0">
                  <a:pos x="2003" y="1074"/>
                </a:cxn>
                <a:cxn ang="0">
                  <a:pos x="2016" y="1021"/>
                </a:cxn>
                <a:cxn ang="0">
                  <a:pos x="2042" y="969"/>
                </a:cxn>
                <a:cxn ang="0">
                  <a:pos x="2121" y="759"/>
                </a:cxn>
                <a:cxn ang="0">
                  <a:pos x="2252" y="707"/>
                </a:cxn>
                <a:cxn ang="0">
                  <a:pos x="2330" y="511"/>
                </a:cxn>
                <a:cxn ang="0">
                  <a:pos x="2356" y="183"/>
                </a:cxn>
                <a:cxn ang="0">
                  <a:pos x="2343" y="0"/>
                </a:cxn>
              </a:cxnLst>
              <a:rect l="0" t="0" r="r" b="b"/>
              <a:pathLst>
                <a:path w="2356" h="1335">
                  <a:moveTo>
                    <a:pt x="0" y="157"/>
                  </a:moveTo>
                  <a:cubicBezTo>
                    <a:pt x="22" y="192"/>
                    <a:pt x="49" y="224"/>
                    <a:pt x="65" y="262"/>
                  </a:cubicBezTo>
                  <a:cubicBezTo>
                    <a:pt x="75" y="286"/>
                    <a:pt x="74" y="314"/>
                    <a:pt x="79" y="340"/>
                  </a:cubicBezTo>
                  <a:cubicBezTo>
                    <a:pt x="92" y="403"/>
                    <a:pt x="105" y="432"/>
                    <a:pt x="144" y="484"/>
                  </a:cubicBezTo>
                  <a:cubicBezTo>
                    <a:pt x="154" y="514"/>
                    <a:pt x="156" y="548"/>
                    <a:pt x="170" y="576"/>
                  </a:cubicBezTo>
                  <a:cubicBezTo>
                    <a:pt x="202" y="639"/>
                    <a:pt x="219" y="651"/>
                    <a:pt x="262" y="694"/>
                  </a:cubicBezTo>
                  <a:cubicBezTo>
                    <a:pt x="270" y="812"/>
                    <a:pt x="257" y="1050"/>
                    <a:pt x="406" y="1100"/>
                  </a:cubicBezTo>
                  <a:cubicBezTo>
                    <a:pt x="425" y="1128"/>
                    <a:pt x="468" y="1223"/>
                    <a:pt x="511" y="1244"/>
                  </a:cubicBezTo>
                  <a:cubicBezTo>
                    <a:pt x="556" y="1266"/>
                    <a:pt x="606" y="1273"/>
                    <a:pt x="655" y="1283"/>
                  </a:cubicBezTo>
                  <a:cubicBezTo>
                    <a:pt x="893" y="1271"/>
                    <a:pt x="1082" y="1286"/>
                    <a:pt x="1322" y="1296"/>
                  </a:cubicBezTo>
                  <a:cubicBezTo>
                    <a:pt x="1348" y="1300"/>
                    <a:pt x="1375" y="1303"/>
                    <a:pt x="1401" y="1309"/>
                  </a:cubicBezTo>
                  <a:cubicBezTo>
                    <a:pt x="1436" y="1316"/>
                    <a:pt x="1505" y="1335"/>
                    <a:pt x="1505" y="1335"/>
                  </a:cubicBezTo>
                  <a:cubicBezTo>
                    <a:pt x="1544" y="1331"/>
                    <a:pt x="1585" y="1331"/>
                    <a:pt x="1623" y="1322"/>
                  </a:cubicBezTo>
                  <a:cubicBezTo>
                    <a:pt x="1638" y="1318"/>
                    <a:pt x="1648" y="1302"/>
                    <a:pt x="1663" y="1296"/>
                  </a:cubicBezTo>
                  <a:cubicBezTo>
                    <a:pt x="1688" y="1285"/>
                    <a:pt x="1716" y="1282"/>
                    <a:pt x="1741" y="1270"/>
                  </a:cubicBezTo>
                  <a:cubicBezTo>
                    <a:pt x="1862" y="1210"/>
                    <a:pt x="1808" y="1228"/>
                    <a:pt x="1898" y="1204"/>
                  </a:cubicBezTo>
                  <a:cubicBezTo>
                    <a:pt x="1955" y="1162"/>
                    <a:pt x="1972" y="1137"/>
                    <a:pt x="2003" y="1074"/>
                  </a:cubicBezTo>
                  <a:cubicBezTo>
                    <a:pt x="2007" y="1056"/>
                    <a:pt x="2010" y="1038"/>
                    <a:pt x="2016" y="1021"/>
                  </a:cubicBezTo>
                  <a:cubicBezTo>
                    <a:pt x="2023" y="1003"/>
                    <a:pt x="2036" y="988"/>
                    <a:pt x="2042" y="969"/>
                  </a:cubicBezTo>
                  <a:cubicBezTo>
                    <a:pt x="2062" y="901"/>
                    <a:pt x="2054" y="806"/>
                    <a:pt x="2121" y="759"/>
                  </a:cubicBezTo>
                  <a:cubicBezTo>
                    <a:pt x="2150" y="739"/>
                    <a:pt x="2213" y="720"/>
                    <a:pt x="2252" y="707"/>
                  </a:cubicBezTo>
                  <a:cubicBezTo>
                    <a:pt x="2304" y="628"/>
                    <a:pt x="2312" y="603"/>
                    <a:pt x="2330" y="511"/>
                  </a:cubicBezTo>
                  <a:cubicBezTo>
                    <a:pt x="2336" y="402"/>
                    <a:pt x="2356" y="293"/>
                    <a:pt x="2356" y="183"/>
                  </a:cubicBezTo>
                  <a:cubicBezTo>
                    <a:pt x="2356" y="122"/>
                    <a:pt x="2343" y="61"/>
                    <a:pt x="2343" y="0"/>
                  </a:cubicBezTo>
                </a:path>
              </a:pathLst>
            </a:custGeom>
            <a:noFill/>
            <a:ln w="9525">
              <a:solidFill>
                <a:schemeClr val="tx2"/>
              </a:solidFill>
              <a:round/>
              <a:headEnd/>
              <a:tailEnd/>
            </a:ln>
            <a:effectLst/>
          </p:spPr>
          <p:txBody>
            <a:bodyPr/>
            <a:lstStyle/>
            <a:p>
              <a:endParaRPr lang="zh-CN" altLang="en-US">
                <a:latin typeface="微软雅黑" pitchFamily="34" charset="-122"/>
                <a:ea typeface="微软雅黑" pitchFamily="34" charset="-122"/>
              </a:endParaRPr>
            </a:p>
          </p:txBody>
        </p:sp>
        <p:sp>
          <p:nvSpPr>
            <p:cNvPr id="26656" name="Freeform 32"/>
            <p:cNvSpPr>
              <a:spLocks/>
            </p:cNvSpPr>
            <p:nvPr/>
          </p:nvSpPr>
          <p:spPr bwMode="auto">
            <a:xfrm>
              <a:off x="3103" y="2055"/>
              <a:ext cx="314" cy="13"/>
            </a:xfrm>
            <a:custGeom>
              <a:avLst/>
              <a:gdLst/>
              <a:ahLst/>
              <a:cxnLst>
                <a:cxn ang="0">
                  <a:pos x="314" y="13"/>
                </a:cxn>
                <a:cxn ang="0">
                  <a:pos x="0" y="0"/>
                </a:cxn>
              </a:cxnLst>
              <a:rect l="0" t="0" r="r" b="b"/>
              <a:pathLst>
                <a:path w="314" h="13">
                  <a:moveTo>
                    <a:pt x="314" y="13"/>
                  </a:moveTo>
                  <a:cubicBezTo>
                    <a:pt x="209" y="9"/>
                    <a:pt x="0" y="0"/>
                    <a:pt x="0" y="0"/>
                  </a:cubicBezTo>
                </a:path>
              </a:pathLst>
            </a:custGeom>
            <a:noFill/>
            <a:ln w="9525">
              <a:solidFill>
                <a:schemeClr val="tx2"/>
              </a:solidFill>
              <a:round/>
              <a:headEnd/>
              <a:tailEnd/>
            </a:ln>
            <a:effectLst/>
          </p:spPr>
          <p:txBody>
            <a:bodyPr/>
            <a:lstStyle/>
            <a:p>
              <a:endParaRPr lang="zh-CN" altLang="en-US">
                <a:latin typeface="微软雅黑" pitchFamily="34" charset="-122"/>
                <a:ea typeface="微软雅黑" pitchFamily="34" charset="-122"/>
              </a:endParaRPr>
            </a:p>
          </p:txBody>
        </p:sp>
        <p:sp>
          <p:nvSpPr>
            <p:cNvPr id="26657" name="Freeform 33"/>
            <p:cNvSpPr>
              <a:spLocks/>
            </p:cNvSpPr>
            <p:nvPr/>
          </p:nvSpPr>
          <p:spPr bwMode="auto">
            <a:xfrm>
              <a:off x="3142" y="2051"/>
              <a:ext cx="314" cy="13"/>
            </a:xfrm>
            <a:custGeom>
              <a:avLst/>
              <a:gdLst/>
              <a:ahLst/>
              <a:cxnLst>
                <a:cxn ang="0">
                  <a:pos x="314" y="13"/>
                </a:cxn>
                <a:cxn ang="0">
                  <a:pos x="0" y="0"/>
                </a:cxn>
              </a:cxnLst>
              <a:rect l="0" t="0" r="r" b="b"/>
              <a:pathLst>
                <a:path w="314" h="13">
                  <a:moveTo>
                    <a:pt x="314" y="13"/>
                  </a:moveTo>
                  <a:cubicBezTo>
                    <a:pt x="209" y="9"/>
                    <a:pt x="0" y="0"/>
                    <a:pt x="0" y="0"/>
                  </a:cubicBezTo>
                </a:path>
              </a:pathLst>
            </a:custGeom>
            <a:noFill/>
            <a:ln w="9525">
              <a:solidFill>
                <a:schemeClr val="tx2"/>
              </a:solidFill>
              <a:round/>
              <a:headEnd/>
              <a:tailEnd/>
            </a:ln>
            <a:effectLst/>
          </p:spPr>
          <p:txBody>
            <a:bodyPr/>
            <a:lstStyle/>
            <a:p>
              <a:endParaRPr lang="zh-CN" altLang="en-US">
                <a:latin typeface="微软雅黑" pitchFamily="34" charset="-122"/>
                <a:ea typeface="微软雅黑" pitchFamily="34" charset="-122"/>
              </a:endParaRPr>
            </a:p>
          </p:txBody>
        </p:sp>
        <p:sp>
          <p:nvSpPr>
            <p:cNvPr id="26658" name="Freeform 34"/>
            <p:cNvSpPr>
              <a:spLocks/>
            </p:cNvSpPr>
            <p:nvPr/>
          </p:nvSpPr>
          <p:spPr bwMode="auto">
            <a:xfrm>
              <a:off x="4621" y="2025"/>
              <a:ext cx="711" cy="100"/>
            </a:xfrm>
            <a:custGeom>
              <a:avLst/>
              <a:gdLst/>
              <a:ahLst/>
              <a:cxnLst>
                <a:cxn ang="0">
                  <a:pos x="105" y="43"/>
                </a:cxn>
                <a:cxn ang="0">
                  <a:pos x="327" y="56"/>
                </a:cxn>
                <a:cxn ang="0">
                  <a:pos x="432" y="43"/>
                </a:cxn>
                <a:cxn ang="0">
                  <a:pos x="445" y="4"/>
                </a:cxn>
                <a:cxn ang="0">
                  <a:pos x="484" y="30"/>
                </a:cxn>
                <a:cxn ang="0">
                  <a:pos x="576" y="56"/>
                </a:cxn>
                <a:cxn ang="0">
                  <a:pos x="602" y="83"/>
                </a:cxn>
                <a:cxn ang="0">
                  <a:pos x="642" y="43"/>
                </a:cxn>
                <a:cxn ang="0">
                  <a:pos x="327" y="56"/>
                </a:cxn>
                <a:cxn ang="0">
                  <a:pos x="210" y="96"/>
                </a:cxn>
                <a:cxn ang="0">
                  <a:pos x="0" y="96"/>
                </a:cxn>
              </a:cxnLst>
              <a:rect l="0" t="0" r="r" b="b"/>
              <a:pathLst>
                <a:path w="711" h="100">
                  <a:moveTo>
                    <a:pt x="105" y="43"/>
                  </a:moveTo>
                  <a:cubicBezTo>
                    <a:pt x="182" y="28"/>
                    <a:pt x="251" y="31"/>
                    <a:pt x="327" y="56"/>
                  </a:cubicBezTo>
                  <a:cubicBezTo>
                    <a:pt x="362" y="52"/>
                    <a:pt x="400" y="57"/>
                    <a:pt x="432" y="43"/>
                  </a:cubicBezTo>
                  <a:cubicBezTo>
                    <a:pt x="445" y="37"/>
                    <a:pt x="432" y="7"/>
                    <a:pt x="445" y="4"/>
                  </a:cubicBezTo>
                  <a:cubicBezTo>
                    <a:pt x="460" y="0"/>
                    <a:pt x="470" y="24"/>
                    <a:pt x="484" y="30"/>
                  </a:cubicBezTo>
                  <a:cubicBezTo>
                    <a:pt x="513" y="42"/>
                    <a:pt x="546" y="46"/>
                    <a:pt x="576" y="56"/>
                  </a:cubicBezTo>
                  <a:cubicBezTo>
                    <a:pt x="585" y="65"/>
                    <a:pt x="590" y="81"/>
                    <a:pt x="602" y="83"/>
                  </a:cubicBezTo>
                  <a:cubicBezTo>
                    <a:pt x="711" y="100"/>
                    <a:pt x="666" y="68"/>
                    <a:pt x="642" y="43"/>
                  </a:cubicBezTo>
                  <a:cubicBezTo>
                    <a:pt x="537" y="47"/>
                    <a:pt x="432" y="45"/>
                    <a:pt x="327" y="56"/>
                  </a:cubicBezTo>
                  <a:cubicBezTo>
                    <a:pt x="145" y="75"/>
                    <a:pt x="361" y="88"/>
                    <a:pt x="210" y="96"/>
                  </a:cubicBezTo>
                  <a:cubicBezTo>
                    <a:pt x="140" y="99"/>
                    <a:pt x="70" y="96"/>
                    <a:pt x="0" y="96"/>
                  </a:cubicBezTo>
                </a:path>
              </a:pathLst>
            </a:custGeom>
            <a:noFill/>
            <a:ln w="9525">
              <a:solidFill>
                <a:schemeClr val="tx2"/>
              </a:solidFill>
              <a:round/>
              <a:headEnd/>
              <a:tailEnd/>
            </a:ln>
            <a:effectLst/>
          </p:spPr>
          <p:txBody>
            <a:bodyPr/>
            <a:lstStyle/>
            <a:p>
              <a:endParaRPr lang="zh-CN" altLang="en-US">
                <a:latin typeface="微软雅黑" pitchFamily="34" charset="-122"/>
                <a:ea typeface="微软雅黑" pitchFamily="34" charset="-122"/>
              </a:endParaRPr>
            </a:p>
          </p:txBody>
        </p:sp>
        <p:sp>
          <p:nvSpPr>
            <p:cNvPr id="26659" name="Text Box 35"/>
            <p:cNvSpPr txBox="1">
              <a:spLocks noChangeArrowheads="1"/>
            </p:cNvSpPr>
            <p:nvPr/>
          </p:nvSpPr>
          <p:spPr bwMode="auto">
            <a:xfrm>
              <a:off x="3552" y="672"/>
              <a:ext cx="1443" cy="252"/>
            </a:xfrm>
            <a:prstGeom prst="rect">
              <a:avLst/>
            </a:prstGeom>
            <a:noFill/>
            <a:ln w="9525">
              <a:solidFill>
                <a:schemeClr val="tx2"/>
              </a:solidFill>
              <a:miter lim="800000"/>
              <a:headEnd/>
              <a:tailEnd/>
            </a:ln>
            <a:effectLst/>
          </p:spPr>
          <p:txBody>
            <a:bodyPr wrap="none">
              <a:spAutoFit/>
            </a:bodyPr>
            <a:lstStyle/>
            <a:p>
              <a:r>
                <a:rPr kumimoji="1" lang="zh-CN" altLang="en-US" sz="2000" b="1" dirty="0">
                  <a:solidFill>
                    <a:srgbClr val="0000FF"/>
                  </a:solidFill>
                  <a:latin typeface="微软雅黑" pitchFamily="34" charset="-122"/>
                  <a:ea typeface="微软雅黑" pitchFamily="34" charset="-122"/>
                </a:rPr>
                <a:t>被隐藏的问题</a:t>
              </a:r>
              <a:r>
                <a:rPr kumimoji="1" lang="en-US" altLang="zh-CN" sz="2000" b="1" dirty="0">
                  <a:solidFill>
                    <a:srgbClr val="0000FF"/>
                  </a:solidFill>
                  <a:latin typeface="微软雅黑" pitchFamily="34" charset="-122"/>
                  <a:ea typeface="微软雅黑" pitchFamily="34" charset="-122"/>
                </a:rPr>
                <a:t>…….</a:t>
              </a:r>
            </a:p>
          </p:txBody>
        </p:sp>
        <p:sp>
          <p:nvSpPr>
            <p:cNvPr id="26660" name="Freeform 36"/>
            <p:cNvSpPr>
              <a:spLocks/>
            </p:cNvSpPr>
            <p:nvPr/>
          </p:nvSpPr>
          <p:spPr bwMode="auto">
            <a:xfrm>
              <a:off x="4896" y="768"/>
              <a:ext cx="408" cy="720"/>
            </a:xfrm>
            <a:custGeom>
              <a:avLst/>
              <a:gdLst/>
              <a:ahLst/>
              <a:cxnLst>
                <a:cxn ang="0">
                  <a:pos x="144" y="0"/>
                </a:cxn>
                <a:cxn ang="0">
                  <a:pos x="384" y="288"/>
                </a:cxn>
                <a:cxn ang="0">
                  <a:pos x="0" y="720"/>
                </a:cxn>
              </a:cxnLst>
              <a:rect l="0" t="0" r="r" b="b"/>
              <a:pathLst>
                <a:path w="408" h="720">
                  <a:moveTo>
                    <a:pt x="144" y="0"/>
                  </a:moveTo>
                  <a:cubicBezTo>
                    <a:pt x="276" y="84"/>
                    <a:pt x="408" y="168"/>
                    <a:pt x="384" y="288"/>
                  </a:cubicBezTo>
                  <a:cubicBezTo>
                    <a:pt x="360" y="408"/>
                    <a:pt x="64" y="648"/>
                    <a:pt x="0" y="720"/>
                  </a:cubicBezTo>
                </a:path>
              </a:pathLst>
            </a:custGeom>
            <a:noFill/>
            <a:ln w="9525">
              <a:solidFill>
                <a:schemeClr val="tx2"/>
              </a:solidFill>
              <a:round/>
              <a:headEnd type="none" w="med" len="med"/>
              <a:tailEnd type="triangle" w="med" len="med"/>
            </a:ln>
            <a:effectLst/>
          </p:spPr>
          <p:txBody>
            <a:bodyPr/>
            <a:lstStyle/>
            <a:p>
              <a:endParaRPr lang="zh-CN" altLang="en-US">
                <a:latin typeface="微软雅黑" pitchFamily="34" charset="-122"/>
                <a:ea typeface="微软雅黑" pitchFamily="34" charset="-122"/>
              </a:endParaRPr>
            </a:p>
          </p:txBody>
        </p:sp>
      </p:grpSp>
      <p:sp>
        <p:nvSpPr>
          <p:cNvPr id="26661" name="Text Box 37"/>
          <p:cNvSpPr txBox="1">
            <a:spLocks noChangeArrowheads="1"/>
          </p:cNvSpPr>
          <p:nvPr/>
        </p:nvSpPr>
        <p:spPr bwMode="auto">
          <a:xfrm>
            <a:off x="899595" y="5085187"/>
            <a:ext cx="7571303" cy="1200329"/>
          </a:xfrm>
          <a:prstGeom prst="rect">
            <a:avLst/>
          </a:prstGeom>
          <a:noFill/>
          <a:ln w="9525">
            <a:noFill/>
            <a:miter lim="800000"/>
            <a:headEnd/>
            <a:tailEnd/>
          </a:ln>
          <a:effectLst/>
        </p:spPr>
        <p:txBody>
          <a:bodyPr wrap="none">
            <a:spAutoFit/>
          </a:bodyPr>
          <a:lstStyle/>
          <a:p>
            <a:pPr>
              <a:lnSpc>
                <a:spcPct val="150000"/>
              </a:lnSpc>
            </a:pPr>
            <a:r>
              <a:rPr kumimoji="1" lang="zh-CN" altLang="en-US" sz="2400" b="1" dirty="0">
                <a:latin typeface="微软雅黑" pitchFamily="34" charset="-122"/>
                <a:ea typeface="微软雅黑" pitchFamily="34" charset="-122"/>
              </a:rPr>
              <a:t>通过降低库存暴露问题，然后解决问题，再降低库存、</a:t>
            </a:r>
          </a:p>
          <a:p>
            <a:pPr>
              <a:lnSpc>
                <a:spcPct val="150000"/>
              </a:lnSpc>
            </a:pPr>
            <a:r>
              <a:rPr kumimoji="1" lang="zh-CN" altLang="en-US" sz="2400" b="1" dirty="0">
                <a:latin typeface="微软雅黑" pitchFamily="34" charset="-122"/>
                <a:ea typeface="微软雅黑" pitchFamily="34" charset="-122"/>
              </a:rPr>
              <a:t>暴露问题、解决问题 </a:t>
            </a:r>
            <a:r>
              <a:rPr kumimoji="1" lang="en-US" altLang="zh-CN" sz="2400" b="1" dirty="0">
                <a:latin typeface="微软雅黑" pitchFamily="34" charset="-122"/>
                <a:ea typeface="微软雅黑" pitchFamily="34" charset="-122"/>
              </a:rPr>
              <a:t>……..</a:t>
            </a:r>
          </a:p>
        </p:txBody>
      </p:sp>
      <p:sp>
        <p:nvSpPr>
          <p:cNvPr id="26662" name="Rectangle 38"/>
          <p:cNvSpPr>
            <a:spLocks noGrp="1" noChangeArrowheads="1"/>
          </p:cNvSpPr>
          <p:nvPr>
            <p:ph type="title"/>
          </p:nvPr>
        </p:nvSpPr>
        <p:spPr>
          <a:xfrm>
            <a:off x="457200" y="358029"/>
            <a:ext cx="8232531" cy="576064"/>
          </a:xfrm>
        </p:spPr>
        <p:txBody>
          <a:bodyPr/>
          <a:lstStyle/>
          <a:p>
            <a:pPr algn="ctr"/>
            <a:r>
              <a:rPr lang="zh-CN" altLang="en-US" sz="3200" dirty="0">
                <a:solidFill>
                  <a:srgbClr val="FF0000"/>
                </a:solidFill>
                <a:latin typeface="微软雅黑" pitchFamily="34" charset="-122"/>
                <a:ea typeface="微软雅黑" pitchFamily="34" charset="-122"/>
              </a:rPr>
              <a:t>库存掩盖的问题</a:t>
            </a:r>
          </a:p>
        </p:txBody>
      </p:sp>
      <p:sp>
        <p:nvSpPr>
          <p:cNvPr id="39" name="灯片编号占位符 14"/>
          <p:cNvSpPr txBox="1">
            <a:spLocks/>
          </p:cNvSpPr>
          <p:nvPr/>
        </p:nvSpPr>
        <p:spPr>
          <a:xfrm>
            <a:off x="3707904" y="6396737"/>
            <a:ext cx="2133600" cy="365125"/>
          </a:xfrm>
          <a:prstGeom prst="rect">
            <a:avLst/>
          </a:prstGeom>
        </p:spPr>
        <p:txBody>
          <a:bodyPr/>
          <a:lstStyle/>
          <a:p>
            <a:pPr algn="ctr">
              <a:defRPr/>
            </a:pPr>
            <a:fld id="{8BA16DCC-C50E-4AD5-94C9-747C0058B3E1}" type="slidenum">
              <a:rPr lang="zh-CN" altLang="en-US"/>
              <a:pPr algn="ctr">
                <a:defRPr/>
              </a:pPr>
              <a:t>161</a:t>
            </a:fld>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61"/>
                                        </p:tgtEl>
                                        <p:attrNameLst>
                                          <p:attrName>style.visibility</p:attrName>
                                        </p:attrNameLst>
                                      </p:cBhvr>
                                      <p:to>
                                        <p:strVal val="visible"/>
                                      </p:to>
                                    </p:set>
                                    <p:anim calcmode="lin" valueType="num">
                                      <p:cBhvr additive="base">
                                        <p:cTn id="19" dur="500" fill="hold"/>
                                        <p:tgtEl>
                                          <p:spTgt spid="26661"/>
                                        </p:tgtEl>
                                        <p:attrNameLst>
                                          <p:attrName>ppt_x</p:attrName>
                                        </p:attrNameLst>
                                      </p:cBhvr>
                                      <p:tavLst>
                                        <p:tav tm="0">
                                          <p:val>
                                            <p:strVal val="0-#ppt_w/2"/>
                                          </p:val>
                                        </p:tav>
                                        <p:tav tm="100000">
                                          <p:val>
                                            <p:strVal val="#ppt_x"/>
                                          </p:val>
                                        </p:tav>
                                      </p:tavLst>
                                    </p:anim>
                                    <p:anim calcmode="lin" valueType="num">
                                      <p:cBhvr additive="base">
                                        <p:cTn id="20" dur="500" fill="hold"/>
                                        <p:tgtEl>
                                          <p:spTgt spid="266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61" grpId="0" autoUpdateAnimBg="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1953418" y="395165"/>
            <a:ext cx="5256213" cy="535012"/>
          </a:xfrm>
        </p:spPr>
        <p:txBody>
          <a:bodyPr/>
          <a:lstStyle/>
          <a:p>
            <a:pPr algn="ctr"/>
            <a:r>
              <a:rPr lang="zh-TW" altLang="en-US" sz="3200" b="1" i="0" dirty="0">
                <a:solidFill>
                  <a:srgbClr val="FF0000"/>
                </a:solidFill>
              </a:rPr>
              <a:t>企业库存管理的通病</a:t>
            </a:r>
          </a:p>
        </p:txBody>
      </p:sp>
      <p:sp>
        <p:nvSpPr>
          <p:cNvPr id="149507" name="Rectangle 3"/>
          <p:cNvSpPr>
            <a:spLocks noGrp="1" noChangeArrowheads="1"/>
          </p:cNvSpPr>
          <p:nvPr>
            <p:ph idx="1"/>
          </p:nvPr>
        </p:nvSpPr>
        <p:spPr>
          <a:xfrm>
            <a:off x="259107" y="1474521"/>
            <a:ext cx="8644833" cy="4464496"/>
          </a:xfrm>
        </p:spPr>
        <p:txBody>
          <a:bodyPr/>
          <a:lstStyle/>
          <a:p>
            <a:pPr>
              <a:lnSpc>
                <a:spcPct val="150000"/>
              </a:lnSpc>
              <a:buFont typeface="Wingdings" panose="05000000000000000000" pitchFamily="2" charset="2"/>
              <a:buChar char="Ø"/>
            </a:pPr>
            <a:r>
              <a:rPr lang="zh-TW" altLang="en-US" sz="2000" dirty="0"/>
              <a:t> 库房规划不好，造成空间利用的困难；</a:t>
            </a:r>
          </a:p>
          <a:p>
            <a:pPr>
              <a:lnSpc>
                <a:spcPct val="150000"/>
              </a:lnSpc>
              <a:buFont typeface="Wingdings" panose="05000000000000000000" pitchFamily="2" charset="2"/>
              <a:buChar char="Ø"/>
            </a:pPr>
            <a:r>
              <a:rPr lang="zh-TW" altLang="en-US" sz="2000" dirty="0"/>
              <a:t> 仓储管理制度不健全，不规范或执行力度不足， 造成帐、物不一的现象；</a:t>
            </a:r>
          </a:p>
          <a:p>
            <a:pPr>
              <a:lnSpc>
                <a:spcPct val="150000"/>
              </a:lnSpc>
              <a:buFont typeface="Wingdings" panose="05000000000000000000" pitchFamily="2" charset="2"/>
              <a:buChar char="Ø"/>
            </a:pPr>
            <a:r>
              <a:rPr lang="zh-TW" altLang="en-US" sz="2000" dirty="0"/>
              <a:t> 工作负荷不均，造成人员调配上的困难；</a:t>
            </a:r>
          </a:p>
          <a:p>
            <a:pPr>
              <a:lnSpc>
                <a:spcPct val="150000"/>
              </a:lnSpc>
              <a:buFont typeface="Wingdings" panose="05000000000000000000" pitchFamily="2" charset="2"/>
              <a:buChar char="Ø"/>
            </a:pPr>
            <a:r>
              <a:rPr lang="zh-TW" altLang="en-US" sz="2000" dirty="0"/>
              <a:t> 未明订各项具体作业流程，在作业上无从遵循，造成执行上的困难；</a:t>
            </a:r>
          </a:p>
          <a:p>
            <a:pPr>
              <a:lnSpc>
                <a:spcPct val="150000"/>
              </a:lnSpc>
              <a:buFont typeface="Wingdings" panose="05000000000000000000" pitchFamily="2" charset="2"/>
              <a:buChar char="Ø"/>
            </a:pPr>
            <a:r>
              <a:rPr lang="zh-TW" altLang="en-US" sz="2000" dirty="0"/>
              <a:t> 受生产计划的影响很大，造成收、发料的配合问题及料帐的整理问题；</a:t>
            </a:r>
          </a:p>
          <a:p>
            <a:pPr>
              <a:lnSpc>
                <a:spcPct val="150000"/>
              </a:lnSpc>
              <a:buFont typeface="Wingdings" panose="05000000000000000000" pitchFamily="2" charset="2"/>
              <a:buChar char="Ø"/>
            </a:pPr>
            <a:r>
              <a:rPr lang="zh-TW" altLang="en-US" sz="2000" dirty="0"/>
              <a:t> 呆废料的处理不及时，功能未发挥；</a:t>
            </a:r>
          </a:p>
          <a:p>
            <a:pPr>
              <a:lnSpc>
                <a:spcPct val="150000"/>
              </a:lnSpc>
              <a:buFont typeface="Wingdings" panose="05000000000000000000" pitchFamily="2" charset="2"/>
              <a:buChar char="Ø"/>
            </a:pPr>
            <a:r>
              <a:rPr lang="zh-TW" altLang="en-US" sz="2000" dirty="0"/>
              <a:t> 称职的人选，适当的主管不易找；</a:t>
            </a:r>
          </a:p>
          <a:p>
            <a:pPr>
              <a:lnSpc>
                <a:spcPct val="150000"/>
              </a:lnSpc>
              <a:buFont typeface="Wingdings" panose="05000000000000000000" pitchFamily="2" charset="2"/>
              <a:buChar char="Ø"/>
            </a:pPr>
            <a:r>
              <a:rPr lang="zh-TW" altLang="en-US" sz="2000" dirty="0"/>
              <a:t> 手工作业不规范，导致库存管理电脑化难以推动。</a:t>
            </a:r>
          </a:p>
        </p:txBody>
      </p:sp>
      <p:sp>
        <p:nvSpPr>
          <p:cNvPr id="6" name="灯片编号占位符 5"/>
          <p:cNvSpPr>
            <a:spLocks noGrp="1"/>
          </p:cNvSpPr>
          <p:nvPr>
            <p:ph type="sldNum" sz="quarter" idx="4"/>
          </p:nvPr>
        </p:nvSpPr>
        <p:spPr/>
        <p:txBody>
          <a:bodyPr/>
          <a:lstStyle/>
          <a:p>
            <a:fld id="{AD00540E-DFD3-41D9-9542-9C9EA0119C30}" type="slidenum">
              <a:rPr lang="en-US" altLang="zh-CN"/>
              <a:pPr/>
              <a:t>162</a:t>
            </a:fld>
            <a:endParaRPr lang="en-US"/>
          </a:p>
        </p:txBody>
      </p:sp>
    </p:spTree>
  </p:cSld>
  <p:clrMapOvr>
    <a:masterClrMapping/>
  </p:clrMapOvr>
  <p:transition>
    <p:fad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395536" y="2060849"/>
            <a:ext cx="8568952" cy="3600986"/>
          </a:xfrm>
          <a:prstGeom prst="rect">
            <a:avLst/>
          </a:prstGeom>
          <a:noFill/>
          <a:ln w="12700">
            <a:noFill/>
            <a:miter lim="800000"/>
            <a:headEnd/>
            <a:tailEnd/>
          </a:ln>
        </p:spPr>
        <p:txBody>
          <a:bodyPr wrap="square">
            <a:spAutoFit/>
          </a:bodyPr>
          <a:lstStyle/>
          <a:p>
            <a:pPr eaLnBrk="0" hangingPunct="0">
              <a:lnSpc>
                <a:spcPct val="150000"/>
              </a:lnSpc>
              <a:spcBef>
                <a:spcPct val="50000"/>
              </a:spcBef>
            </a:pPr>
            <a:r>
              <a:rPr lang="en-GB" altLang="zh-CN" sz="2400" b="1" dirty="0">
                <a:solidFill>
                  <a:srgbClr val="808000"/>
                </a:solidFill>
                <a:latin typeface="微软雅黑" pitchFamily="34" charset="-122"/>
                <a:ea typeface="微软雅黑" pitchFamily="34" charset="-122"/>
              </a:rPr>
              <a:t>ABC</a:t>
            </a:r>
            <a:r>
              <a:rPr lang="zh-CN" altLang="en-GB" sz="2400" b="1" dirty="0">
                <a:solidFill>
                  <a:srgbClr val="808000"/>
                </a:solidFill>
                <a:latin typeface="微软雅黑" pitchFamily="34" charset="-122"/>
                <a:ea typeface="微软雅黑" pitchFamily="34" charset="-122"/>
              </a:rPr>
              <a:t>分类法是将库存物品按品种和占用资金的多少分为三类：</a:t>
            </a:r>
          </a:p>
          <a:p>
            <a:pPr eaLnBrk="0" hangingPunct="0">
              <a:lnSpc>
                <a:spcPct val="150000"/>
              </a:lnSpc>
              <a:spcBef>
                <a:spcPct val="50000"/>
              </a:spcBef>
            </a:pPr>
            <a:r>
              <a:rPr lang="zh-CN" altLang="en-GB" sz="2400" b="1" dirty="0">
                <a:solidFill>
                  <a:srgbClr val="FF0000"/>
                </a:solidFill>
                <a:latin typeface="微软雅黑" pitchFamily="34" charset="-122"/>
                <a:ea typeface="微软雅黑" pitchFamily="34" charset="-122"/>
              </a:rPr>
              <a:t>              ① 特别重要的库存（</a:t>
            </a:r>
            <a:r>
              <a:rPr lang="en-GB" altLang="zh-CN" sz="2400" b="1" dirty="0">
                <a:solidFill>
                  <a:srgbClr val="FF0000"/>
                </a:solidFill>
                <a:latin typeface="微软雅黑" pitchFamily="34" charset="-122"/>
                <a:ea typeface="微软雅黑" pitchFamily="34" charset="-122"/>
              </a:rPr>
              <a:t>A</a:t>
            </a:r>
            <a:r>
              <a:rPr lang="zh-CN" altLang="en-GB" sz="2400" b="1" dirty="0">
                <a:solidFill>
                  <a:srgbClr val="FF0000"/>
                </a:solidFill>
                <a:latin typeface="微软雅黑" pitchFamily="34" charset="-122"/>
                <a:ea typeface="微软雅黑" pitchFamily="34" charset="-122"/>
              </a:rPr>
              <a:t>类）；</a:t>
            </a:r>
          </a:p>
          <a:p>
            <a:pPr eaLnBrk="0" hangingPunct="0">
              <a:lnSpc>
                <a:spcPct val="150000"/>
              </a:lnSpc>
              <a:spcBef>
                <a:spcPct val="50000"/>
              </a:spcBef>
            </a:pPr>
            <a:r>
              <a:rPr lang="zh-CN" altLang="en-GB" sz="2400" b="1" dirty="0">
                <a:solidFill>
                  <a:schemeClr val="accent1"/>
                </a:solidFill>
                <a:latin typeface="微软雅黑" pitchFamily="34" charset="-122"/>
                <a:ea typeface="微软雅黑" pitchFamily="34" charset="-122"/>
              </a:rPr>
              <a:t>              </a:t>
            </a:r>
            <a:r>
              <a:rPr lang="zh-CN" altLang="en-GB" sz="2400" b="1" dirty="0">
                <a:solidFill>
                  <a:schemeClr val="folHlink"/>
                </a:solidFill>
                <a:latin typeface="微软雅黑" pitchFamily="34" charset="-122"/>
                <a:ea typeface="微软雅黑" pitchFamily="34" charset="-122"/>
              </a:rPr>
              <a:t>② 一般重要的库存（</a:t>
            </a:r>
            <a:r>
              <a:rPr lang="en-GB" altLang="zh-CN" sz="2400" b="1" dirty="0">
                <a:solidFill>
                  <a:schemeClr val="folHlink"/>
                </a:solidFill>
                <a:latin typeface="微软雅黑" pitchFamily="34" charset="-122"/>
                <a:ea typeface="微软雅黑" pitchFamily="34" charset="-122"/>
              </a:rPr>
              <a:t>B</a:t>
            </a:r>
            <a:r>
              <a:rPr lang="zh-CN" altLang="en-GB" sz="2400" b="1" dirty="0">
                <a:solidFill>
                  <a:schemeClr val="folHlink"/>
                </a:solidFill>
                <a:latin typeface="微软雅黑" pitchFamily="34" charset="-122"/>
                <a:ea typeface="微软雅黑" pitchFamily="34" charset="-122"/>
              </a:rPr>
              <a:t>类）；</a:t>
            </a:r>
          </a:p>
          <a:p>
            <a:pPr eaLnBrk="0" hangingPunct="0">
              <a:lnSpc>
                <a:spcPct val="150000"/>
              </a:lnSpc>
              <a:spcBef>
                <a:spcPct val="50000"/>
              </a:spcBef>
            </a:pPr>
            <a:r>
              <a:rPr lang="zh-CN" altLang="en-GB" sz="2400" b="1" dirty="0">
                <a:solidFill>
                  <a:schemeClr val="accent1"/>
                </a:solidFill>
                <a:latin typeface="微软雅黑" pitchFamily="34" charset="-122"/>
                <a:ea typeface="微软雅黑" pitchFamily="34" charset="-122"/>
              </a:rPr>
              <a:t>              </a:t>
            </a:r>
            <a:r>
              <a:rPr lang="zh-CN" altLang="en-GB" sz="2400" b="1" dirty="0">
                <a:solidFill>
                  <a:schemeClr val="tx2"/>
                </a:solidFill>
                <a:latin typeface="微软雅黑" pitchFamily="34" charset="-122"/>
                <a:ea typeface="微软雅黑" pitchFamily="34" charset="-122"/>
              </a:rPr>
              <a:t>③ 不重要的库存（</a:t>
            </a:r>
            <a:r>
              <a:rPr lang="en-GB" altLang="zh-CN" sz="2400" b="1" dirty="0">
                <a:solidFill>
                  <a:schemeClr val="tx2"/>
                </a:solidFill>
                <a:latin typeface="微软雅黑" pitchFamily="34" charset="-122"/>
                <a:ea typeface="微软雅黑" pitchFamily="34" charset="-122"/>
              </a:rPr>
              <a:t>C</a:t>
            </a:r>
            <a:r>
              <a:rPr lang="zh-CN" altLang="en-GB" sz="2400" b="1" dirty="0">
                <a:solidFill>
                  <a:schemeClr val="tx2"/>
                </a:solidFill>
                <a:latin typeface="微软雅黑" pitchFamily="34" charset="-122"/>
                <a:ea typeface="微软雅黑" pitchFamily="34" charset="-122"/>
              </a:rPr>
              <a:t>类）。</a:t>
            </a:r>
          </a:p>
          <a:p>
            <a:pPr eaLnBrk="0" hangingPunct="0">
              <a:lnSpc>
                <a:spcPct val="150000"/>
              </a:lnSpc>
              <a:spcBef>
                <a:spcPct val="50000"/>
              </a:spcBef>
            </a:pPr>
            <a:r>
              <a:rPr lang="zh-CN" altLang="en-GB" sz="2400" b="1" dirty="0">
                <a:solidFill>
                  <a:schemeClr val="accent1"/>
                </a:solidFill>
                <a:latin typeface="微软雅黑" pitchFamily="34" charset="-122"/>
                <a:ea typeface="微软雅黑" pitchFamily="34" charset="-122"/>
              </a:rPr>
              <a:t>   </a:t>
            </a:r>
            <a:r>
              <a:rPr lang="zh-CN" altLang="en-GB" sz="2400" b="1" dirty="0">
                <a:solidFill>
                  <a:schemeClr val="accent2"/>
                </a:solidFill>
                <a:latin typeface="微软雅黑" pitchFamily="34" charset="-122"/>
                <a:ea typeface="微软雅黑" pitchFamily="34" charset="-122"/>
              </a:rPr>
              <a:t>然后针对不同等级分别进行管理和控制。</a:t>
            </a:r>
          </a:p>
        </p:txBody>
      </p:sp>
      <p:sp>
        <p:nvSpPr>
          <p:cNvPr id="75779" name="Rectangle 3"/>
          <p:cNvSpPr>
            <a:spLocks noChangeArrowheads="1"/>
          </p:cNvSpPr>
          <p:nvPr/>
        </p:nvSpPr>
        <p:spPr bwMode="auto">
          <a:xfrm>
            <a:off x="394495" y="1512408"/>
            <a:ext cx="6553200" cy="523220"/>
          </a:xfrm>
          <a:prstGeom prst="rect">
            <a:avLst/>
          </a:prstGeom>
          <a:noFill/>
          <a:ln w="9525">
            <a:noFill/>
            <a:miter lim="800000"/>
            <a:headEnd/>
            <a:tailEnd/>
          </a:ln>
        </p:spPr>
        <p:txBody>
          <a:bodyPr>
            <a:spAutoFit/>
          </a:bodyPr>
          <a:lstStyle/>
          <a:p>
            <a:pPr eaLnBrk="0" hangingPunct="0">
              <a:spcBef>
                <a:spcPct val="50000"/>
              </a:spcBef>
            </a:pPr>
            <a:r>
              <a:rPr lang="zh-CN" altLang="en-US" sz="2800" b="1" dirty="0">
                <a:solidFill>
                  <a:schemeClr val="tx2"/>
                </a:solidFill>
                <a:latin typeface="微软雅黑" pitchFamily="34" charset="-122"/>
                <a:ea typeface="微软雅黑" pitchFamily="34" charset="-122"/>
              </a:rPr>
              <a:t>物料</a:t>
            </a:r>
            <a:r>
              <a:rPr lang="en-GB" altLang="zh-CN" sz="2800" b="1" dirty="0">
                <a:solidFill>
                  <a:schemeClr val="tx2"/>
                </a:solidFill>
                <a:latin typeface="微软雅黑" pitchFamily="34" charset="-122"/>
                <a:ea typeface="微软雅黑" pitchFamily="34" charset="-122"/>
              </a:rPr>
              <a:t>ABC</a:t>
            </a:r>
            <a:r>
              <a:rPr lang="zh-CN" altLang="en-GB" sz="2800" b="1" dirty="0">
                <a:solidFill>
                  <a:schemeClr val="tx2"/>
                </a:solidFill>
                <a:latin typeface="微软雅黑" pitchFamily="34" charset="-122"/>
                <a:ea typeface="微软雅黑" pitchFamily="34" charset="-122"/>
              </a:rPr>
              <a:t>分类法</a:t>
            </a:r>
          </a:p>
        </p:txBody>
      </p:sp>
      <p:pic>
        <p:nvPicPr>
          <p:cNvPr id="75780" name="Picture 4" descr="卡通人图片"/>
          <p:cNvPicPr>
            <a:picLocks noChangeAspect="1" noChangeArrowheads="1"/>
          </p:cNvPicPr>
          <p:nvPr/>
        </p:nvPicPr>
        <p:blipFill>
          <a:blip r:embed="rId2" cstate="print"/>
          <a:srcRect/>
          <a:stretch>
            <a:fillRect/>
          </a:stretch>
        </p:blipFill>
        <p:spPr bwMode="auto">
          <a:xfrm>
            <a:off x="7164389" y="3716341"/>
            <a:ext cx="1547812" cy="1525587"/>
          </a:xfrm>
          <a:prstGeom prst="rect">
            <a:avLst/>
          </a:prstGeom>
          <a:noFill/>
          <a:ln w="9525">
            <a:noFill/>
            <a:miter lim="800000"/>
            <a:headEnd/>
            <a:tailEnd/>
          </a:ln>
        </p:spPr>
      </p:pic>
      <p:pic>
        <p:nvPicPr>
          <p:cNvPr id="75781" name="Picture 5"/>
          <p:cNvPicPr>
            <a:picLocks noChangeAspect="1" noChangeArrowheads="1"/>
          </p:cNvPicPr>
          <p:nvPr/>
        </p:nvPicPr>
        <p:blipFill>
          <a:blip r:embed="rId3" cstate="print"/>
          <a:srcRect l="4237" t="2869" r="86320" b="59932"/>
          <a:stretch>
            <a:fillRect/>
          </a:stretch>
        </p:blipFill>
        <p:spPr bwMode="auto">
          <a:xfrm>
            <a:off x="6443664" y="2781301"/>
            <a:ext cx="1008063" cy="1873251"/>
          </a:xfrm>
          <a:prstGeom prst="rect">
            <a:avLst/>
          </a:prstGeom>
          <a:noFill/>
          <a:ln w="9525">
            <a:noFill/>
            <a:miter lim="800000"/>
            <a:headEnd/>
            <a:tailEnd/>
          </a:ln>
        </p:spPr>
      </p:pic>
      <p:sp>
        <p:nvSpPr>
          <p:cNvPr id="6" name="TextBox 5"/>
          <p:cNvSpPr txBox="1"/>
          <p:nvPr/>
        </p:nvSpPr>
        <p:spPr>
          <a:xfrm>
            <a:off x="3356573" y="388542"/>
            <a:ext cx="2646878" cy="584775"/>
          </a:xfrm>
          <a:prstGeom prst="rect">
            <a:avLst/>
          </a:prstGeom>
          <a:noFill/>
        </p:spPr>
        <p:txBody>
          <a:bodyPr wrap="none" rtlCol="0">
            <a:spAutoFit/>
          </a:bodyPr>
          <a:lstStyle/>
          <a:p>
            <a:r>
              <a:rPr lang="zh-CN" altLang="en-US" sz="3200" b="1" dirty="0">
                <a:solidFill>
                  <a:srgbClr val="FF0000"/>
                </a:solidFill>
                <a:latin typeface="微软雅黑" pitchFamily="34" charset="-122"/>
                <a:ea typeface="微软雅黑" pitchFamily="34" charset="-122"/>
              </a:rPr>
              <a:t>存货改善方法</a:t>
            </a:r>
          </a:p>
        </p:txBody>
      </p:sp>
      <p:sp>
        <p:nvSpPr>
          <p:cNvPr id="7" name="灯片编号占位符 14"/>
          <p:cNvSpPr txBox="1">
            <a:spLocks/>
          </p:cNvSpPr>
          <p:nvPr/>
        </p:nvSpPr>
        <p:spPr>
          <a:xfrm>
            <a:off x="3707904" y="6396737"/>
            <a:ext cx="2133600" cy="365125"/>
          </a:xfrm>
          <a:prstGeom prst="rect">
            <a:avLst/>
          </a:prstGeom>
        </p:spPr>
        <p:txBody>
          <a:bodyPr/>
          <a:lstStyle/>
          <a:p>
            <a:pPr algn="ctr">
              <a:defRPr/>
            </a:pPr>
            <a:fld id="{8BA16DCC-C50E-4AD5-94C9-747C0058B3E1}" type="slidenum">
              <a:rPr lang="zh-CN" altLang="en-US"/>
              <a:pPr algn="ctr">
                <a:defRPr/>
              </a:pPr>
              <a:t>163</a:t>
            </a:fld>
            <a:endParaRPr lang="zh-CN" altLang="en-US" dirty="0"/>
          </a:p>
        </p:txBody>
      </p:sp>
    </p:spTree>
  </p:cSld>
  <p:clrMapOvr>
    <a:masterClrMapping/>
  </p:clrMapOvr>
  <p:transition>
    <p:pull dir="d"/>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251520" y="2060849"/>
            <a:ext cx="8496944" cy="2677656"/>
          </a:xfrm>
          <a:prstGeom prst="rect">
            <a:avLst/>
          </a:prstGeom>
          <a:noFill/>
          <a:ln w="12700">
            <a:noFill/>
            <a:miter lim="800000"/>
            <a:headEnd/>
            <a:tailEnd/>
          </a:ln>
        </p:spPr>
        <p:txBody>
          <a:bodyPr wrap="square">
            <a:spAutoFit/>
          </a:bodyPr>
          <a:lstStyle/>
          <a:p>
            <a:pPr eaLnBrk="0" hangingPunct="0">
              <a:lnSpc>
                <a:spcPct val="200000"/>
              </a:lnSpc>
              <a:spcBef>
                <a:spcPct val="50000"/>
              </a:spcBef>
            </a:pPr>
            <a:r>
              <a:rPr lang="en-GB" altLang="zh-CN" sz="2400" b="1" dirty="0">
                <a:solidFill>
                  <a:schemeClr val="accent2"/>
                </a:solidFill>
                <a:latin typeface="微软雅黑" pitchFamily="34" charset="-122"/>
                <a:ea typeface="微软雅黑" pitchFamily="34" charset="-122"/>
              </a:rPr>
              <a:t>A</a:t>
            </a:r>
            <a:r>
              <a:rPr lang="zh-CN" altLang="en-GB" sz="2400" b="1" dirty="0">
                <a:solidFill>
                  <a:schemeClr val="accent2"/>
                </a:solidFill>
                <a:latin typeface="微软雅黑" pitchFamily="34" charset="-122"/>
                <a:ea typeface="微软雅黑" pitchFamily="34" charset="-122"/>
              </a:rPr>
              <a:t>类：</a:t>
            </a:r>
            <a:r>
              <a:rPr lang="zh-CN" altLang="en-GB" sz="2400" b="1" dirty="0">
                <a:latin typeface="微软雅黑" pitchFamily="34" charset="-122"/>
                <a:ea typeface="微软雅黑" pitchFamily="34" charset="-122"/>
              </a:rPr>
              <a:t>品目累计</a:t>
            </a:r>
            <a:r>
              <a:rPr lang="zh-CN" altLang="en-GB" sz="2400" b="1" dirty="0">
                <a:solidFill>
                  <a:srgbClr val="FF0000"/>
                </a:solidFill>
                <a:latin typeface="微软雅黑" pitchFamily="34" charset="-122"/>
                <a:ea typeface="微软雅黑" pitchFamily="34" charset="-122"/>
              </a:rPr>
              <a:t>5%~15%</a:t>
            </a:r>
            <a:r>
              <a:rPr lang="zh-CN" altLang="en-GB" sz="2400" b="1" dirty="0">
                <a:latin typeface="微软雅黑" pitchFamily="34" charset="-122"/>
                <a:ea typeface="微软雅黑" pitchFamily="34" charset="-122"/>
              </a:rPr>
              <a:t>，平均资金占用额累 计</a:t>
            </a:r>
            <a:r>
              <a:rPr lang="zh-CN" altLang="en-GB" sz="2400" b="1" dirty="0">
                <a:solidFill>
                  <a:srgbClr val="0070C0"/>
                </a:solidFill>
                <a:latin typeface="微软雅黑" pitchFamily="34" charset="-122"/>
                <a:ea typeface="微软雅黑" pitchFamily="34" charset="-122"/>
              </a:rPr>
              <a:t>60%~80%</a:t>
            </a:r>
          </a:p>
          <a:p>
            <a:pPr eaLnBrk="0" hangingPunct="0">
              <a:lnSpc>
                <a:spcPct val="200000"/>
              </a:lnSpc>
              <a:spcBef>
                <a:spcPct val="50000"/>
              </a:spcBef>
            </a:pPr>
            <a:r>
              <a:rPr lang="en-GB" altLang="zh-CN" sz="2400" b="1" dirty="0">
                <a:solidFill>
                  <a:srgbClr val="000099"/>
                </a:solidFill>
                <a:latin typeface="微软雅黑" pitchFamily="34" charset="-122"/>
                <a:ea typeface="微软雅黑" pitchFamily="34" charset="-122"/>
              </a:rPr>
              <a:t>B</a:t>
            </a:r>
            <a:r>
              <a:rPr lang="zh-CN" altLang="en-GB" sz="2400" b="1" dirty="0">
                <a:solidFill>
                  <a:srgbClr val="000099"/>
                </a:solidFill>
                <a:latin typeface="微软雅黑" pitchFamily="34" charset="-122"/>
                <a:ea typeface="微软雅黑" pitchFamily="34" charset="-122"/>
              </a:rPr>
              <a:t>类：</a:t>
            </a:r>
            <a:r>
              <a:rPr lang="zh-CN" altLang="en-GB" sz="2400" b="1" dirty="0">
                <a:latin typeface="微软雅黑" pitchFamily="34" charset="-122"/>
                <a:ea typeface="微软雅黑" pitchFamily="34" charset="-122"/>
              </a:rPr>
              <a:t>品目累计</a:t>
            </a:r>
            <a:r>
              <a:rPr lang="zh-CN" altLang="en-GB" sz="2400" b="1" dirty="0">
                <a:solidFill>
                  <a:srgbClr val="FF0000"/>
                </a:solidFill>
                <a:latin typeface="微软雅黑" pitchFamily="34" charset="-122"/>
                <a:ea typeface="微软雅黑" pitchFamily="34" charset="-122"/>
              </a:rPr>
              <a:t>20%~30%</a:t>
            </a:r>
            <a:r>
              <a:rPr lang="zh-CN" altLang="en-GB" sz="2400" b="1" dirty="0">
                <a:latin typeface="微软雅黑" pitchFamily="34" charset="-122"/>
                <a:ea typeface="微软雅黑" pitchFamily="34" charset="-122"/>
              </a:rPr>
              <a:t>，平均资金占用额累计</a:t>
            </a:r>
            <a:r>
              <a:rPr lang="zh-CN" altLang="en-GB" sz="2400" b="1" dirty="0">
                <a:solidFill>
                  <a:srgbClr val="0070C0"/>
                </a:solidFill>
                <a:latin typeface="微软雅黑" pitchFamily="34" charset="-122"/>
                <a:ea typeface="微软雅黑" pitchFamily="34" charset="-122"/>
              </a:rPr>
              <a:t>20%~30%</a:t>
            </a:r>
          </a:p>
          <a:p>
            <a:pPr eaLnBrk="0" hangingPunct="0">
              <a:lnSpc>
                <a:spcPct val="200000"/>
              </a:lnSpc>
              <a:spcBef>
                <a:spcPct val="50000"/>
              </a:spcBef>
            </a:pPr>
            <a:r>
              <a:rPr lang="en-GB" altLang="zh-CN" sz="2400" b="1" dirty="0">
                <a:solidFill>
                  <a:srgbClr val="808000"/>
                </a:solidFill>
                <a:latin typeface="微软雅黑" pitchFamily="34" charset="-122"/>
                <a:ea typeface="微软雅黑" pitchFamily="34" charset="-122"/>
              </a:rPr>
              <a:t>C</a:t>
            </a:r>
            <a:r>
              <a:rPr lang="zh-CN" altLang="en-GB" sz="2400" b="1" dirty="0">
                <a:solidFill>
                  <a:srgbClr val="808000"/>
                </a:solidFill>
                <a:latin typeface="微软雅黑" pitchFamily="34" charset="-122"/>
                <a:ea typeface="微软雅黑" pitchFamily="34" charset="-122"/>
              </a:rPr>
              <a:t>类：</a:t>
            </a:r>
            <a:r>
              <a:rPr lang="zh-CN" altLang="en-GB" sz="2400" b="1" dirty="0">
                <a:latin typeface="微软雅黑" pitchFamily="34" charset="-122"/>
                <a:ea typeface="微软雅黑" pitchFamily="34" charset="-122"/>
              </a:rPr>
              <a:t>品目累计</a:t>
            </a:r>
            <a:r>
              <a:rPr lang="zh-CN" altLang="en-GB" sz="2400" b="1" dirty="0">
                <a:solidFill>
                  <a:srgbClr val="FF0000"/>
                </a:solidFill>
                <a:latin typeface="微软雅黑" pitchFamily="34" charset="-122"/>
                <a:ea typeface="微软雅黑" pitchFamily="34" charset="-122"/>
              </a:rPr>
              <a:t>60%~80%</a:t>
            </a:r>
            <a:r>
              <a:rPr lang="zh-CN" altLang="en-GB" sz="2400" b="1" dirty="0">
                <a:latin typeface="微软雅黑" pitchFamily="34" charset="-122"/>
                <a:ea typeface="微软雅黑" pitchFamily="34" charset="-122"/>
              </a:rPr>
              <a:t>，平均资金占用额累计</a:t>
            </a:r>
            <a:r>
              <a:rPr lang="zh-CN" altLang="en-GB" sz="2400" b="1" dirty="0">
                <a:solidFill>
                  <a:srgbClr val="0070C0"/>
                </a:solidFill>
                <a:latin typeface="微软雅黑" pitchFamily="34" charset="-122"/>
                <a:ea typeface="微软雅黑" pitchFamily="34" charset="-122"/>
              </a:rPr>
              <a:t>5%~15%</a:t>
            </a:r>
            <a:r>
              <a:rPr lang="zh-CN" altLang="en-GB" sz="2400" b="1" dirty="0">
                <a:solidFill>
                  <a:schemeClr val="accent1"/>
                </a:solidFill>
                <a:latin typeface="微软雅黑" pitchFamily="34" charset="-122"/>
                <a:ea typeface="微软雅黑" pitchFamily="34" charset="-122"/>
              </a:rPr>
              <a:t>。</a:t>
            </a:r>
          </a:p>
        </p:txBody>
      </p:sp>
      <p:sp>
        <p:nvSpPr>
          <p:cNvPr id="5124" name="Rectangle 3"/>
          <p:cNvSpPr>
            <a:spLocks noChangeArrowheads="1"/>
          </p:cNvSpPr>
          <p:nvPr/>
        </p:nvSpPr>
        <p:spPr bwMode="auto">
          <a:xfrm>
            <a:off x="280655" y="1537629"/>
            <a:ext cx="7416800" cy="523220"/>
          </a:xfrm>
          <a:prstGeom prst="rect">
            <a:avLst/>
          </a:prstGeom>
          <a:noFill/>
          <a:ln w="9525">
            <a:noFill/>
            <a:miter lim="800000"/>
            <a:headEnd/>
            <a:tailEnd/>
          </a:ln>
        </p:spPr>
        <p:txBody>
          <a:bodyPr>
            <a:spAutoFit/>
          </a:bodyPr>
          <a:lstStyle/>
          <a:p>
            <a:pPr eaLnBrk="0" hangingPunct="0">
              <a:spcBef>
                <a:spcPct val="50000"/>
              </a:spcBef>
            </a:pPr>
            <a:r>
              <a:rPr lang="en-GB" altLang="zh-CN" sz="2800" b="1" dirty="0">
                <a:latin typeface="微软雅黑" pitchFamily="34" charset="-122"/>
                <a:ea typeface="微软雅黑" pitchFamily="34" charset="-122"/>
              </a:rPr>
              <a:t>ABC</a:t>
            </a:r>
            <a:r>
              <a:rPr lang="zh-CN" altLang="en-GB" sz="2800" b="1" dirty="0">
                <a:solidFill>
                  <a:schemeClr val="tx2"/>
                </a:solidFill>
                <a:latin typeface="微软雅黑" pitchFamily="34" charset="-122"/>
                <a:ea typeface="微软雅黑" pitchFamily="34" charset="-122"/>
              </a:rPr>
              <a:t>分类法分类原则</a:t>
            </a:r>
            <a:r>
              <a:rPr lang="zh-CN" altLang="en-GB" sz="2800" b="1" dirty="0">
                <a:solidFill>
                  <a:srgbClr val="FF0000"/>
                </a:solidFill>
                <a:latin typeface="微软雅黑" pitchFamily="34" charset="-122"/>
                <a:ea typeface="微软雅黑" pitchFamily="34" charset="-122"/>
              </a:rPr>
              <a:t>参考比例</a:t>
            </a:r>
          </a:p>
        </p:txBody>
      </p:sp>
      <p:graphicFrame>
        <p:nvGraphicFramePr>
          <p:cNvPr id="5122" name="Object 4"/>
          <p:cNvGraphicFramePr>
            <a:graphicFrameLocks noChangeAspect="1"/>
          </p:cNvGraphicFramePr>
          <p:nvPr/>
        </p:nvGraphicFramePr>
        <p:xfrm>
          <a:off x="6156328" y="4652964"/>
          <a:ext cx="2016125" cy="1503363"/>
        </p:xfrm>
        <a:graphic>
          <a:graphicData uri="http://schemas.openxmlformats.org/presentationml/2006/ole">
            <mc:AlternateContent xmlns:mc="http://schemas.openxmlformats.org/markup-compatibility/2006">
              <mc:Choice xmlns:v="urn:schemas-microsoft-com:vml" Requires="v">
                <p:oleObj spid="_x0000_s3204109" name="剪辑" r:id="rId3" imgW="3069272" imgH="2285682" progId="">
                  <p:embed/>
                </p:oleObj>
              </mc:Choice>
              <mc:Fallback>
                <p:oleObj name="剪辑" r:id="rId3" imgW="3069272" imgH="2285682"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8" y="4652964"/>
                        <a:ext cx="2016125" cy="1503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5" name="AutoShape 5"/>
          <p:cNvSpPr>
            <a:spLocks noChangeArrowheads="1"/>
          </p:cNvSpPr>
          <p:nvPr/>
        </p:nvSpPr>
        <p:spPr bwMode="auto">
          <a:xfrm>
            <a:off x="2484438" y="5300664"/>
            <a:ext cx="2519363" cy="576263"/>
          </a:xfrm>
          <a:prstGeom prst="cloudCallout">
            <a:avLst>
              <a:gd name="adj1" fmla="val 123787"/>
              <a:gd name="adj2" fmla="val -138431"/>
            </a:avLst>
          </a:prstGeom>
          <a:solidFill>
            <a:srgbClr val="C0C0C0"/>
          </a:solidFill>
          <a:ln w="9525">
            <a:solidFill>
              <a:srgbClr val="333399"/>
            </a:solidFill>
            <a:round/>
            <a:headEnd/>
            <a:tailEnd/>
          </a:ln>
        </p:spPr>
        <p:txBody>
          <a:bodyPr/>
          <a:lstStyle/>
          <a:p>
            <a:pPr algn="ctr"/>
            <a:r>
              <a:rPr lang="en-US" altLang="zh-CN" b="1">
                <a:solidFill>
                  <a:schemeClr val="accent2"/>
                </a:solidFill>
                <a:latin typeface="微软雅黑" pitchFamily="34" charset="-122"/>
                <a:ea typeface="微软雅黑" pitchFamily="34" charset="-122"/>
              </a:rPr>
              <a:t>60%-80%</a:t>
            </a:r>
          </a:p>
        </p:txBody>
      </p:sp>
      <p:sp>
        <p:nvSpPr>
          <p:cNvPr id="6" name="TextBox 5"/>
          <p:cNvSpPr txBox="1"/>
          <p:nvPr/>
        </p:nvSpPr>
        <p:spPr>
          <a:xfrm>
            <a:off x="3205923" y="321360"/>
            <a:ext cx="2646878" cy="584775"/>
          </a:xfrm>
          <a:prstGeom prst="rect">
            <a:avLst/>
          </a:prstGeom>
          <a:noFill/>
        </p:spPr>
        <p:txBody>
          <a:bodyPr wrap="none" rtlCol="0">
            <a:spAutoFit/>
          </a:bodyPr>
          <a:lstStyle/>
          <a:p>
            <a:r>
              <a:rPr lang="zh-CN" altLang="en-US" sz="3200" b="1" dirty="0">
                <a:solidFill>
                  <a:srgbClr val="FF0000"/>
                </a:solidFill>
                <a:latin typeface="微软雅黑" pitchFamily="34" charset="-122"/>
                <a:ea typeface="微软雅黑" pitchFamily="34" charset="-122"/>
              </a:rPr>
              <a:t>存货改善方法</a:t>
            </a:r>
          </a:p>
        </p:txBody>
      </p:sp>
      <p:sp>
        <p:nvSpPr>
          <p:cNvPr id="7" name="灯片编号占位符 14"/>
          <p:cNvSpPr txBox="1">
            <a:spLocks/>
          </p:cNvSpPr>
          <p:nvPr/>
        </p:nvSpPr>
        <p:spPr>
          <a:xfrm>
            <a:off x="3707904" y="6396737"/>
            <a:ext cx="2133600" cy="365125"/>
          </a:xfrm>
          <a:prstGeom prst="rect">
            <a:avLst/>
          </a:prstGeom>
        </p:spPr>
        <p:txBody>
          <a:bodyPr/>
          <a:lstStyle/>
          <a:p>
            <a:pPr algn="ctr">
              <a:defRPr/>
            </a:pPr>
            <a:fld id="{8BA16DCC-C50E-4AD5-94C9-747C0058B3E1}" type="slidenum">
              <a:rPr lang="zh-CN" altLang="en-US"/>
              <a:pPr algn="ctr">
                <a:defRPr/>
              </a:pPr>
              <a:t>164</a:t>
            </a:fld>
            <a:endParaRPr lang="zh-CN" altLang="en-US" dirty="0"/>
          </a:p>
        </p:txBody>
      </p:sp>
    </p:spTree>
  </p:cSld>
  <p:clrMapOvr>
    <a:masterClrMapping/>
  </p:clrMapOvr>
  <p:transition>
    <p:pull dir="rd"/>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2226" name="Group 2"/>
          <p:cNvGraphicFramePr>
            <a:graphicFrameLocks noGrp="1"/>
          </p:cNvGraphicFramePr>
          <p:nvPr/>
        </p:nvGraphicFramePr>
        <p:xfrm>
          <a:off x="539552" y="2204867"/>
          <a:ext cx="8208912" cy="3935588"/>
        </p:xfrm>
        <a:graphic>
          <a:graphicData uri="http://schemas.openxmlformats.org/drawingml/2006/table">
            <a:tbl>
              <a:tblPr/>
              <a:tblGrid>
                <a:gridCol w="2052228"/>
                <a:gridCol w="2052228"/>
                <a:gridCol w="2052228"/>
                <a:gridCol w="2052228"/>
              </a:tblGrid>
              <a:tr h="65695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2400" b="1" i="0" u="none" strike="noStrike" cap="none" normalizeH="0" baseline="0" dirty="0" smtClean="0">
                          <a:ln>
                            <a:noFill/>
                          </a:ln>
                          <a:solidFill>
                            <a:schemeClr val="tx1"/>
                          </a:solidFill>
                          <a:effectLst/>
                          <a:latin typeface="微软雅黑" pitchFamily="34" charset="-122"/>
                          <a:ea typeface="微软雅黑" pitchFamily="34" charset="-122"/>
                        </a:rPr>
                        <a:t> </a:t>
                      </a:r>
                      <a:r>
                        <a:rPr kumimoji="0" lang="zh-CN" altLang="en-US" sz="2400" b="1" i="0" u="none" strike="noStrike" cap="none" normalizeH="0" baseline="0" dirty="0" smtClean="0">
                          <a:ln>
                            <a:noFill/>
                          </a:ln>
                          <a:solidFill>
                            <a:schemeClr val="tx1"/>
                          </a:solidFill>
                          <a:effectLst/>
                          <a:latin typeface="微软雅黑" pitchFamily="34" charset="-122"/>
                          <a:ea typeface="微软雅黑" pitchFamily="34" charset="-122"/>
                        </a:rPr>
                        <a:t>控制项目</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2400" b="1" i="0" u="none" strike="noStrike" cap="none" normalizeH="0" baseline="0" dirty="0" smtClean="0">
                          <a:ln>
                            <a:noFill/>
                          </a:ln>
                          <a:solidFill>
                            <a:schemeClr val="tx1"/>
                          </a:solidFill>
                          <a:effectLst/>
                          <a:latin typeface="微软雅黑" pitchFamily="34" charset="-122"/>
                          <a:ea typeface="微软雅黑" pitchFamily="34" charset="-122"/>
                        </a:rPr>
                        <a:t>A</a:t>
                      </a:r>
                      <a:r>
                        <a:rPr kumimoji="0" lang="zh-CN" altLang="en-US" sz="2400" b="1" i="0" u="none" strike="noStrike" cap="none" normalizeH="0" baseline="0" dirty="0" smtClean="0">
                          <a:ln>
                            <a:noFill/>
                          </a:ln>
                          <a:solidFill>
                            <a:schemeClr val="tx1"/>
                          </a:solidFill>
                          <a:effectLst/>
                          <a:latin typeface="微软雅黑" pitchFamily="34" charset="-122"/>
                          <a:ea typeface="微软雅黑" pitchFamily="34" charset="-122"/>
                        </a:rPr>
                        <a:t>类 物品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2400" b="1" i="0" u="none" strike="noStrike" cap="none" normalizeH="0" baseline="0" smtClean="0">
                          <a:ln>
                            <a:noFill/>
                          </a:ln>
                          <a:solidFill>
                            <a:schemeClr val="tx2"/>
                          </a:solidFill>
                          <a:effectLst/>
                          <a:latin typeface="微软雅黑" pitchFamily="34" charset="-122"/>
                          <a:ea typeface="微软雅黑" pitchFamily="34" charset="-122"/>
                        </a:rPr>
                        <a:t>B</a:t>
                      </a:r>
                      <a:r>
                        <a:rPr kumimoji="0" lang="zh-CN" altLang="en-US" sz="2400" b="1" i="0" u="none" strike="noStrike" cap="none" normalizeH="0" baseline="0" smtClean="0">
                          <a:ln>
                            <a:noFill/>
                          </a:ln>
                          <a:solidFill>
                            <a:schemeClr val="tx2"/>
                          </a:solidFill>
                          <a:effectLst/>
                          <a:latin typeface="微软雅黑" pitchFamily="34" charset="-122"/>
                          <a:ea typeface="微软雅黑" pitchFamily="34" charset="-122"/>
                        </a:rPr>
                        <a:t>类 物品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2400" b="1" i="0" u="none" strike="noStrike" cap="none" normalizeH="0" baseline="0" smtClean="0">
                          <a:ln>
                            <a:noFill/>
                          </a:ln>
                          <a:solidFill>
                            <a:srgbClr val="FF9900"/>
                          </a:solidFill>
                          <a:effectLst/>
                          <a:latin typeface="微软雅黑" pitchFamily="34" charset="-122"/>
                          <a:ea typeface="微软雅黑" pitchFamily="34" charset="-122"/>
                        </a:rPr>
                        <a:t>C</a:t>
                      </a:r>
                      <a:r>
                        <a:rPr kumimoji="0" lang="zh-CN" altLang="en-US" sz="2400" b="1" i="0" u="none" strike="noStrike" cap="none" normalizeH="0" baseline="0" smtClean="0">
                          <a:ln>
                            <a:noFill/>
                          </a:ln>
                          <a:solidFill>
                            <a:srgbClr val="FF9900"/>
                          </a:solidFill>
                          <a:effectLst/>
                          <a:latin typeface="微软雅黑" pitchFamily="34" charset="-122"/>
                          <a:ea typeface="微软雅黑" pitchFamily="34" charset="-122"/>
                        </a:rPr>
                        <a:t>类 物品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3884">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dirty="0" smtClean="0">
                          <a:ln>
                            <a:noFill/>
                          </a:ln>
                          <a:solidFill>
                            <a:srgbClr val="FF0000"/>
                          </a:solidFill>
                          <a:effectLst/>
                          <a:latin typeface="微软雅黑" pitchFamily="34" charset="-122"/>
                          <a:ea typeface="微软雅黑" pitchFamily="34" charset="-122"/>
                        </a:rPr>
                        <a:t>控制程度</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dirty="0" smtClean="0">
                          <a:ln>
                            <a:noFill/>
                          </a:ln>
                          <a:solidFill>
                            <a:schemeClr val="tx1"/>
                          </a:solidFill>
                          <a:effectLst/>
                          <a:latin typeface="微软雅黑" pitchFamily="34" charset="-122"/>
                          <a:ea typeface="微软雅黑" pitchFamily="34" charset="-122"/>
                        </a:rPr>
                        <a:t>严控精管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smtClean="0">
                          <a:ln>
                            <a:noFill/>
                          </a:ln>
                          <a:solidFill>
                            <a:schemeClr val="tx2"/>
                          </a:solidFill>
                          <a:effectLst/>
                          <a:latin typeface="微软雅黑" pitchFamily="34" charset="-122"/>
                          <a:ea typeface="微软雅黑" pitchFamily="34" charset="-122"/>
                        </a:rPr>
                        <a:t>一般控制</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smtClean="0">
                          <a:ln>
                            <a:noFill/>
                          </a:ln>
                          <a:solidFill>
                            <a:srgbClr val="FF9900"/>
                          </a:solidFill>
                          <a:effectLst/>
                          <a:latin typeface="微软雅黑" pitchFamily="34" charset="-122"/>
                          <a:ea typeface="微软雅黑" pitchFamily="34" charset="-122"/>
                        </a:rPr>
                        <a:t>简单控制</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695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smtClean="0">
                          <a:ln>
                            <a:noFill/>
                          </a:ln>
                          <a:solidFill>
                            <a:schemeClr val="tx2"/>
                          </a:solidFill>
                          <a:effectLst/>
                          <a:latin typeface="微软雅黑" pitchFamily="34" charset="-122"/>
                          <a:ea typeface="微软雅黑" pitchFamily="34" charset="-122"/>
                        </a:rPr>
                        <a:t>库存量计算</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dirty="0" smtClean="0">
                          <a:ln>
                            <a:noFill/>
                          </a:ln>
                          <a:solidFill>
                            <a:schemeClr val="tx1"/>
                          </a:solidFill>
                          <a:effectLst/>
                          <a:latin typeface="微软雅黑" pitchFamily="34" charset="-122"/>
                          <a:ea typeface="微软雅黑" pitchFamily="34" charset="-122"/>
                        </a:rPr>
                        <a:t>详细计算</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dirty="0" smtClean="0">
                          <a:ln>
                            <a:noFill/>
                          </a:ln>
                          <a:solidFill>
                            <a:schemeClr val="tx2"/>
                          </a:solidFill>
                          <a:effectLst/>
                          <a:latin typeface="微软雅黑" pitchFamily="34" charset="-122"/>
                          <a:ea typeface="微软雅黑" pitchFamily="34" charset="-122"/>
                        </a:rPr>
                        <a:t>一般计算</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smtClean="0">
                          <a:ln>
                            <a:noFill/>
                          </a:ln>
                          <a:solidFill>
                            <a:srgbClr val="FF9900"/>
                          </a:solidFill>
                          <a:effectLst/>
                          <a:latin typeface="微软雅黑" pitchFamily="34" charset="-122"/>
                          <a:ea typeface="微软雅黑" pitchFamily="34" charset="-122"/>
                        </a:rPr>
                        <a:t>简单或不计</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695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smtClean="0">
                          <a:ln>
                            <a:noFill/>
                          </a:ln>
                          <a:solidFill>
                            <a:srgbClr val="FF0000"/>
                          </a:solidFill>
                          <a:effectLst/>
                          <a:latin typeface="微软雅黑" pitchFamily="34" charset="-122"/>
                          <a:ea typeface="微软雅黑" pitchFamily="34" charset="-122"/>
                        </a:rPr>
                        <a:t>进出库记录</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dirty="0" smtClean="0">
                          <a:ln>
                            <a:noFill/>
                          </a:ln>
                          <a:solidFill>
                            <a:schemeClr val="tx1"/>
                          </a:solidFill>
                          <a:effectLst/>
                          <a:latin typeface="微软雅黑" pitchFamily="34" charset="-122"/>
                          <a:ea typeface="微软雅黑" pitchFamily="34" charset="-122"/>
                        </a:rPr>
                        <a:t>详细记录</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dirty="0" smtClean="0">
                          <a:ln>
                            <a:noFill/>
                          </a:ln>
                          <a:solidFill>
                            <a:schemeClr val="tx2"/>
                          </a:solidFill>
                          <a:effectLst/>
                          <a:latin typeface="微软雅黑" pitchFamily="34" charset="-122"/>
                          <a:ea typeface="微软雅黑" pitchFamily="34" charset="-122"/>
                        </a:rPr>
                        <a:t>一般记录</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smtClean="0">
                          <a:ln>
                            <a:noFill/>
                          </a:ln>
                          <a:solidFill>
                            <a:srgbClr val="FF9900"/>
                          </a:solidFill>
                          <a:effectLst/>
                          <a:latin typeface="微软雅黑" pitchFamily="34" charset="-122"/>
                          <a:ea typeface="微软雅黑" pitchFamily="34" charset="-122"/>
                        </a:rPr>
                        <a:t>简单记录</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695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smtClean="0">
                          <a:ln>
                            <a:noFill/>
                          </a:ln>
                          <a:solidFill>
                            <a:schemeClr val="tx2"/>
                          </a:solidFill>
                          <a:effectLst/>
                          <a:latin typeface="微软雅黑" pitchFamily="34" charset="-122"/>
                          <a:ea typeface="微软雅黑" pitchFamily="34" charset="-122"/>
                        </a:rPr>
                        <a:t>检查频率</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smtClean="0">
                          <a:ln>
                            <a:noFill/>
                          </a:ln>
                          <a:solidFill>
                            <a:schemeClr val="tx1"/>
                          </a:solidFill>
                          <a:effectLst/>
                          <a:latin typeface="微软雅黑" pitchFamily="34" charset="-122"/>
                          <a:ea typeface="微软雅黑" pitchFamily="34" charset="-122"/>
                        </a:rPr>
                        <a:t>密  集</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dirty="0" smtClean="0">
                          <a:ln>
                            <a:noFill/>
                          </a:ln>
                          <a:solidFill>
                            <a:schemeClr val="tx2"/>
                          </a:solidFill>
                          <a:effectLst/>
                          <a:latin typeface="微软雅黑" pitchFamily="34" charset="-122"/>
                          <a:ea typeface="微软雅黑" pitchFamily="34" charset="-122"/>
                        </a:rPr>
                        <a:t>一  般</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dirty="0" smtClean="0">
                          <a:ln>
                            <a:noFill/>
                          </a:ln>
                          <a:solidFill>
                            <a:srgbClr val="FF9900"/>
                          </a:solidFill>
                          <a:effectLst/>
                          <a:latin typeface="微软雅黑" pitchFamily="34" charset="-122"/>
                          <a:ea typeface="微软雅黑" pitchFamily="34" charset="-122"/>
                        </a:rPr>
                        <a:t>很  低</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3884">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dirty="0" smtClean="0">
                          <a:ln>
                            <a:noFill/>
                          </a:ln>
                          <a:solidFill>
                            <a:srgbClr val="FF0000"/>
                          </a:solidFill>
                          <a:effectLst/>
                          <a:latin typeface="微软雅黑" pitchFamily="34" charset="-122"/>
                          <a:ea typeface="微软雅黑" pitchFamily="34" charset="-122"/>
                        </a:rPr>
                        <a:t>安全库存量</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smtClean="0">
                          <a:ln>
                            <a:noFill/>
                          </a:ln>
                          <a:solidFill>
                            <a:schemeClr val="tx1"/>
                          </a:solidFill>
                          <a:effectLst/>
                          <a:latin typeface="微软雅黑" pitchFamily="34" charset="-122"/>
                          <a:ea typeface="微软雅黑" pitchFamily="34" charset="-122"/>
                        </a:rPr>
                        <a:t>低</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dirty="0" smtClean="0">
                          <a:ln>
                            <a:noFill/>
                          </a:ln>
                          <a:solidFill>
                            <a:schemeClr val="tx2"/>
                          </a:solidFill>
                          <a:effectLst/>
                          <a:latin typeface="微软雅黑" pitchFamily="34" charset="-122"/>
                          <a:ea typeface="微软雅黑" pitchFamily="34" charset="-122"/>
                        </a:rPr>
                        <a:t>较  大</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dirty="0" smtClean="0">
                          <a:ln>
                            <a:noFill/>
                          </a:ln>
                          <a:solidFill>
                            <a:srgbClr val="FF9900"/>
                          </a:solidFill>
                          <a:effectLst/>
                          <a:latin typeface="微软雅黑" pitchFamily="34" charset="-122"/>
                          <a:ea typeface="微软雅黑" pitchFamily="34" charset="-122"/>
                        </a:rPr>
                        <a:t>大  量</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0935" name="Rectangle 39"/>
          <p:cNvSpPr>
            <a:spLocks noChangeArrowheads="1"/>
          </p:cNvSpPr>
          <p:nvPr/>
        </p:nvSpPr>
        <p:spPr bwMode="auto">
          <a:xfrm>
            <a:off x="539553" y="1484787"/>
            <a:ext cx="3262432" cy="461665"/>
          </a:xfrm>
          <a:prstGeom prst="rect">
            <a:avLst/>
          </a:prstGeom>
          <a:noFill/>
          <a:ln w="12700">
            <a:noFill/>
            <a:miter lim="800000"/>
            <a:headEnd/>
            <a:tailEnd/>
          </a:ln>
        </p:spPr>
        <p:txBody>
          <a:bodyPr wrap="none">
            <a:spAutoFit/>
          </a:bodyPr>
          <a:lstStyle/>
          <a:p>
            <a:pPr algn="ctr" eaLnBrk="0" hangingPunct="0"/>
            <a:r>
              <a:rPr lang="zh-CN" altLang="en-GB" sz="2400" b="1" dirty="0">
                <a:solidFill>
                  <a:schemeClr val="tx2"/>
                </a:solidFill>
                <a:latin typeface="微软雅黑" pitchFamily="34" charset="-122"/>
                <a:ea typeface="微软雅黑" pitchFamily="34" charset="-122"/>
              </a:rPr>
              <a:t>三类物品管控方法比较</a:t>
            </a:r>
            <a:endParaRPr lang="zh-CN" altLang="en-US" sz="2400" b="1" dirty="0">
              <a:solidFill>
                <a:schemeClr val="tx2"/>
              </a:solidFill>
              <a:latin typeface="微软雅黑" pitchFamily="34" charset="-122"/>
              <a:ea typeface="微软雅黑" pitchFamily="34" charset="-122"/>
            </a:endParaRPr>
          </a:p>
        </p:txBody>
      </p:sp>
      <p:sp>
        <p:nvSpPr>
          <p:cNvPr id="4" name="TextBox 3"/>
          <p:cNvSpPr txBox="1"/>
          <p:nvPr/>
        </p:nvSpPr>
        <p:spPr>
          <a:xfrm>
            <a:off x="3347864" y="404664"/>
            <a:ext cx="2646878" cy="584775"/>
          </a:xfrm>
          <a:prstGeom prst="rect">
            <a:avLst/>
          </a:prstGeom>
          <a:noFill/>
        </p:spPr>
        <p:txBody>
          <a:bodyPr wrap="none" rtlCol="0">
            <a:spAutoFit/>
          </a:bodyPr>
          <a:lstStyle/>
          <a:p>
            <a:r>
              <a:rPr lang="zh-CN" altLang="en-US" sz="3200" b="1" dirty="0">
                <a:solidFill>
                  <a:srgbClr val="FF0000"/>
                </a:solidFill>
                <a:latin typeface="微软雅黑" pitchFamily="34" charset="-122"/>
                <a:ea typeface="微软雅黑" pitchFamily="34" charset="-122"/>
              </a:rPr>
              <a:t>存货改善方法</a:t>
            </a:r>
          </a:p>
        </p:txBody>
      </p:sp>
      <p:sp>
        <p:nvSpPr>
          <p:cNvPr id="5" name="灯片编号占位符 14"/>
          <p:cNvSpPr txBox="1">
            <a:spLocks/>
          </p:cNvSpPr>
          <p:nvPr/>
        </p:nvSpPr>
        <p:spPr>
          <a:xfrm>
            <a:off x="3707904" y="6396737"/>
            <a:ext cx="2133600" cy="365125"/>
          </a:xfrm>
          <a:prstGeom prst="rect">
            <a:avLst/>
          </a:prstGeom>
        </p:spPr>
        <p:txBody>
          <a:bodyPr/>
          <a:lstStyle/>
          <a:p>
            <a:pPr algn="ctr">
              <a:defRPr/>
            </a:pPr>
            <a:fld id="{8BA16DCC-C50E-4AD5-94C9-747C0058B3E1}" type="slidenum">
              <a:rPr lang="zh-CN" altLang="en-US"/>
              <a:pPr algn="ctr">
                <a:defRPr/>
              </a:pPr>
              <a:t>165</a:t>
            </a:fld>
            <a:endParaRPr lang="zh-CN" altLang="en-US" dirty="0"/>
          </a:p>
        </p:txBody>
      </p:sp>
    </p:spTree>
  </p:cSld>
  <p:clrMapOvr>
    <a:masterClrMapping/>
  </p:clrMapOvr>
  <p:transition>
    <p:pull dir="rd"/>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sz="3200" dirty="0" smtClean="0">
                <a:solidFill>
                  <a:srgbClr val="FF0000"/>
                </a:solidFill>
              </a:rPr>
              <a:t>仓储管理的十项基本原则</a:t>
            </a:r>
            <a:endParaRPr lang="zh-CN" altLang="en-US" sz="3200" dirty="0">
              <a:solidFill>
                <a:srgbClr val="FF0000"/>
              </a:solidFill>
            </a:endParaRPr>
          </a:p>
        </p:txBody>
      </p:sp>
      <p:sp>
        <p:nvSpPr>
          <p:cNvPr id="3" name="内容占位符 2"/>
          <p:cNvSpPr>
            <a:spLocks noGrp="1"/>
          </p:cNvSpPr>
          <p:nvPr>
            <p:ph idx="1"/>
          </p:nvPr>
        </p:nvSpPr>
        <p:spPr>
          <a:xfrm>
            <a:off x="683568" y="1576146"/>
            <a:ext cx="3744416" cy="4525963"/>
          </a:xfrm>
        </p:spPr>
        <p:txBody>
          <a:bodyPr/>
          <a:lstStyle/>
          <a:p>
            <a:pPr>
              <a:lnSpc>
                <a:spcPct val="200000"/>
              </a:lnSpc>
              <a:buFont typeface="Wingdings" panose="05000000000000000000" pitchFamily="2" charset="2"/>
              <a:buChar char="Ø"/>
            </a:pPr>
            <a:r>
              <a:rPr lang="zh-CN" altLang="en-US" sz="2800" b="1" dirty="0" smtClean="0"/>
              <a:t> </a:t>
            </a:r>
            <a:r>
              <a:rPr lang="en-US" altLang="zh-CN" sz="2800" b="1" dirty="0" smtClean="0"/>
              <a:t> </a:t>
            </a:r>
          </a:p>
          <a:p>
            <a:pPr>
              <a:lnSpc>
                <a:spcPct val="200000"/>
              </a:lnSpc>
              <a:buFont typeface="Wingdings" panose="05000000000000000000" pitchFamily="2" charset="2"/>
              <a:buChar char="Ø"/>
            </a:pPr>
            <a:r>
              <a:rPr lang="en-US" altLang="zh-CN" sz="2800" b="1" dirty="0"/>
              <a:t> </a:t>
            </a:r>
            <a:endParaRPr lang="en-US" altLang="zh-CN" sz="2800" b="1" dirty="0" smtClean="0"/>
          </a:p>
          <a:p>
            <a:pPr>
              <a:lnSpc>
                <a:spcPct val="200000"/>
              </a:lnSpc>
              <a:buFont typeface="Wingdings" panose="05000000000000000000" pitchFamily="2" charset="2"/>
              <a:buChar char="Ø"/>
            </a:pPr>
            <a:r>
              <a:rPr lang="en-US" altLang="zh-CN" sz="2800" b="1" dirty="0"/>
              <a:t> </a:t>
            </a:r>
            <a:endParaRPr lang="en-US" altLang="zh-CN" sz="2800" b="1" dirty="0" smtClean="0"/>
          </a:p>
          <a:p>
            <a:pPr>
              <a:lnSpc>
                <a:spcPct val="200000"/>
              </a:lnSpc>
              <a:buFont typeface="Wingdings" panose="05000000000000000000" pitchFamily="2" charset="2"/>
              <a:buChar char="Ø"/>
            </a:pPr>
            <a:r>
              <a:rPr lang="en-US" altLang="zh-CN" sz="2800" b="1" dirty="0"/>
              <a:t> </a:t>
            </a:r>
            <a:endParaRPr lang="en-US" altLang="zh-CN" sz="2800" b="1" dirty="0" smtClean="0"/>
          </a:p>
          <a:p>
            <a:pPr>
              <a:lnSpc>
                <a:spcPct val="200000"/>
              </a:lnSpc>
              <a:buFont typeface="Wingdings" panose="05000000000000000000" pitchFamily="2" charset="2"/>
              <a:buChar char="Ø"/>
            </a:pPr>
            <a:r>
              <a:rPr lang="en-US" altLang="zh-CN" sz="2800" b="1" dirty="0"/>
              <a:t> </a:t>
            </a:r>
            <a:endParaRPr lang="en-US" altLang="zh-CN" sz="2800" b="1" dirty="0" smtClean="0"/>
          </a:p>
        </p:txBody>
      </p:sp>
      <p:sp>
        <p:nvSpPr>
          <p:cNvPr id="5" name="灯片编号占位符 5"/>
          <p:cNvSpPr>
            <a:spLocks noGrp="1"/>
          </p:cNvSpPr>
          <p:nvPr>
            <p:ph type="sldNum" sz="quarter" idx="4"/>
          </p:nvPr>
        </p:nvSpPr>
        <p:spPr/>
        <p:txBody>
          <a:bodyPr/>
          <a:lstStyle/>
          <a:p>
            <a:fld id="{3A99ABDF-0673-469B-A541-C1F89428C3D9}" type="slidenum">
              <a:rPr lang="en-US" altLang="zh-CN"/>
              <a:pPr/>
              <a:t>166</a:t>
            </a:fld>
            <a:endParaRPr lang="en-US"/>
          </a:p>
        </p:txBody>
      </p:sp>
      <p:sp>
        <p:nvSpPr>
          <p:cNvPr id="4" name="矩形 3"/>
          <p:cNvSpPr/>
          <p:nvPr/>
        </p:nvSpPr>
        <p:spPr>
          <a:xfrm>
            <a:off x="5004048" y="1576146"/>
            <a:ext cx="2880320" cy="4837222"/>
          </a:xfrm>
          <a:prstGeom prst="rect">
            <a:avLst/>
          </a:prstGeom>
        </p:spPr>
        <p:txBody>
          <a:bodyPr wrap="square">
            <a:spAutoFit/>
          </a:bodyPr>
          <a:lstStyle/>
          <a:p>
            <a:pPr>
              <a:lnSpc>
                <a:spcPts val="7400"/>
              </a:lnSpc>
              <a:buFont typeface="Wingdings" pitchFamily="2" charset="2"/>
              <a:buChar char="Ø"/>
            </a:pPr>
            <a:r>
              <a:rPr lang="zh-CN" altLang="en-US" sz="2800" b="1" dirty="0">
                <a:latin typeface="微软雅黑" pitchFamily="34" charset="-122"/>
                <a:ea typeface="微软雅黑" pitchFamily="34" charset="-122"/>
              </a:rPr>
              <a:t> </a:t>
            </a:r>
            <a:r>
              <a:rPr lang="en-US" altLang="zh-CN" sz="2800" b="1" dirty="0" smtClean="0">
                <a:latin typeface="微软雅黑" pitchFamily="34" charset="-122"/>
                <a:ea typeface="微软雅黑" pitchFamily="34" charset="-122"/>
              </a:rPr>
              <a:t> </a:t>
            </a:r>
          </a:p>
          <a:p>
            <a:pPr>
              <a:lnSpc>
                <a:spcPts val="7400"/>
              </a:lnSpc>
              <a:buFont typeface="Wingdings" pitchFamily="2" charset="2"/>
              <a:buChar char="Ø"/>
            </a:pPr>
            <a:r>
              <a:rPr lang="en-US" altLang="zh-CN" sz="2800" b="1" dirty="0">
                <a:latin typeface="微软雅黑" pitchFamily="34" charset="-122"/>
                <a:ea typeface="微软雅黑" pitchFamily="34" charset="-122"/>
              </a:rPr>
              <a:t> </a:t>
            </a:r>
            <a:endParaRPr lang="en-US" altLang="zh-CN" sz="2800" b="1" dirty="0" smtClean="0">
              <a:latin typeface="微软雅黑" pitchFamily="34" charset="-122"/>
              <a:ea typeface="微软雅黑" pitchFamily="34" charset="-122"/>
            </a:endParaRPr>
          </a:p>
          <a:p>
            <a:pPr>
              <a:lnSpc>
                <a:spcPts val="7400"/>
              </a:lnSpc>
              <a:buFont typeface="Wingdings" pitchFamily="2" charset="2"/>
              <a:buChar char="Ø"/>
            </a:pPr>
            <a:r>
              <a:rPr lang="en-US" altLang="zh-CN" sz="2800" b="1" dirty="0">
                <a:latin typeface="微软雅黑" pitchFamily="34" charset="-122"/>
                <a:ea typeface="微软雅黑" pitchFamily="34" charset="-122"/>
              </a:rPr>
              <a:t> </a:t>
            </a:r>
            <a:endParaRPr lang="en-US" altLang="zh-CN" sz="2800" b="1" dirty="0" smtClean="0">
              <a:latin typeface="微软雅黑" pitchFamily="34" charset="-122"/>
              <a:ea typeface="微软雅黑" pitchFamily="34" charset="-122"/>
            </a:endParaRPr>
          </a:p>
          <a:p>
            <a:pPr>
              <a:lnSpc>
                <a:spcPts val="7400"/>
              </a:lnSpc>
              <a:buFont typeface="Wingdings" pitchFamily="2" charset="2"/>
              <a:buChar char="Ø"/>
            </a:pPr>
            <a:r>
              <a:rPr lang="en-US" altLang="zh-CN" sz="2800" b="1" dirty="0">
                <a:latin typeface="微软雅黑" pitchFamily="34" charset="-122"/>
                <a:ea typeface="微软雅黑" pitchFamily="34" charset="-122"/>
              </a:rPr>
              <a:t> </a:t>
            </a:r>
            <a:endParaRPr lang="en-US" altLang="zh-CN" sz="2800" b="1" dirty="0" smtClean="0">
              <a:latin typeface="微软雅黑" pitchFamily="34" charset="-122"/>
              <a:ea typeface="微软雅黑" pitchFamily="34" charset="-122"/>
            </a:endParaRPr>
          </a:p>
          <a:p>
            <a:pPr>
              <a:lnSpc>
                <a:spcPts val="7400"/>
              </a:lnSpc>
              <a:buFont typeface="Wingdings" pitchFamily="2" charset="2"/>
              <a:buChar char="Ø"/>
            </a:pPr>
            <a:r>
              <a:rPr lang="en-US" altLang="zh-CN" sz="2800" b="1" dirty="0">
                <a:latin typeface="微软雅黑" pitchFamily="34" charset="-122"/>
                <a:ea typeface="微软雅黑" pitchFamily="34" charset="-122"/>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blinds(horizontal)">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blinds(horizontal)">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blinds(horizontal)">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blinds(horizontal)">
                                      <p:cBhvr>
                                        <p:cTn id="47" dur="500"/>
                                        <p:tgtEl>
                                          <p:spTgt spid="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blinds(horizontal)">
                                      <p:cBhvr>
                                        <p:cTn id="5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Grp="1" noChangeArrowheads="1"/>
          </p:cNvSpPr>
          <p:nvPr>
            <p:ph idx="1"/>
          </p:nvPr>
        </p:nvSpPr>
        <p:spPr bwMode="auto">
          <a:xfrm>
            <a:off x="683568" y="1484784"/>
            <a:ext cx="8066289" cy="4752528"/>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buNone/>
            </a:pPr>
            <a:r>
              <a:rPr kumimoji="1" lang="zh-CN" altLang="en-US" sz="2400" dirty="0"/>
              <a:t>盘点又称盘库，即用清点、过秤和对帐等方法，检查仓库实际存货的数量和质量。</a:t>
            </a:r>
            <a:endParaRPr kumimoji="1" lang="en-US" altLang="zh-CN" sz="2400" dirty="0"/>
          </a:p>
          <a:p>
            <a:pPr>
              <a:lnSpc>
                <a:spcPct val="150000"/>
              </a:lnSpc>
              <a:buFont typeface="Wingdings" panose="05000000000000000000" pitchFamily="2" charset="2"/>
              <a:buChar char="Ø"/>
            </a:pPr>
            <a:r>
              <a:rPr kumimoji="1" lang="zh-CN" altLang="en-US" sz="2400" dirty="0">
                <a:sym typeface="Monotype Sorts" pitchFamily="2" charset="2"/>
              </a:rPr>
              <a:t> 查清实际库存量是否与帐卡相符</a:t>
            </a:r>
          </a:p>
          <a:p>
            <a:pPr>
              <a:lnSpc>
                <a:spcPct val="150000"/>
              </a:lnSpc>
              <a:buFont typeface="Wingdings" panose="05000000000000000000" pitchFamily="2" charset="2"/>
              <a:buChar char="Ø"/>
            </a:pPr>
            <a:r>
              <a:rPr kumimoji="1" lang="zh-CN" altLang="en-US" sz="2400" dirty="0">
                <a:sym typeface="Monotype Sorts" pitchFamily="2" charset="2"/>
              </a:rPr>
              <a:t> 查明库存货物的质量情况</a:t>
            </a:r>
          </a:p>
          <a:p>
            <a:pPr>
              <a:lnSpc>
                <a:spcPct val="150000"/>
              </a:lnSpc>
              <a:buFont typeface="Wingdings" panose="05000000000000000000" pitchFamily="2" charset="2"/>
              <a:buChar char="Ø"/>
            </a:pPr>
            <a:r>
              <a:rPr kumimoji="1" lang="zh-CN" altLang="en-US" sz="2400" dirty="0">
                <a:sym typeface="Monotype Sorts" pitchFamily="2" charset="2"/>
              </a:rPr>
              <a:t> 查明有无超过储存期限的存货</a:t>
            </a:r>
          </a:p>
          <a:p>
            <a:pPr>
              <a:lnSpc>
                <a:spcPct val="150000"/>
              </a:lnSpc>
              <a:buFont typeface="Wingdings" panose="05000000000000000000" pitchFamily="2" charset="2"/>
              <a:buChar char="Ø"/>
            </a:pPr>
            <a:r>
              <a:rPr kumimoji="1" lang="zh-CN" altLang="en-US" sz="2400" dirty="0">
                <a:sym typeface="Monotype Sorts" pitchFamily="2" charset="2"/>
              </a:rPr>
              <a:t> 查明存货发生盈亏的真正原因</a:t>
            </a:r>
            <a:endParaRPr kumimoji="1" lang="zh-CN" altLang="en-US" sz="2400" dirty="0"/>
          </a:p>
        </p:txBody>
      </p:sp>
      <p:sp>
        <p:nvSpPr>
          <p:cNvPr id="4" name="灯片编号占位符 5"/>
          <p:cNvSpPr>
            <a:spLocks noGrp="1"/>
          </p:cNvSpPr>
          <p:nvPr>
            <p:ph type="sldNum" sz="quarter" idx="4"/>
          </p:nvPr>
        </p:nvSpPr>
        <p:spPr/>
        <p:txBody>
          <a:bodyPr/>
          <a:lstStyle/>
          <a:p>
            <a:fld id="{3A99ABDF-0673-469B-A541-C1F89428C3D9}" type="slidenum">
              <a:rPr lang="en-US" altLang="zh-CN"/>
              <a:pPr/>
              <a:t>167</a:t>
            </a:fld>
            <a:endParaRPr lang="en-US"/>
          </a:p>
        </p:txBody>
      </p:sp>
      <p:sp>
        <p:nvSpPr>
          <p:cNvPr id="3" name="矩形 2"/>
          <p:cNvSpPr/>
          <p:nvPr/>
        </p:nvSpPr>
        <p:spPr>
          <a:xfrm>
            <a:off x="3463270" y="371189"/>
            <a:ext cx="2236510" cy="584775"/>
          </a:xfrm>
          <a:prstGeom prst="rect">
            <a:avLst/>
          </a:prstGeom>
        </p:spPr>
        <p:txBody>
          <a:bodyPr wrap="none">
            <a:spAutoFit/>
          </a:bodyPr>
          <a:lstStyle/>
          <a:p>
            <a:r>
              <a:rPr lang="zh-CN" altLang="en-US" sz="3200" b="1" dirty="0">
                <a:solidFill>
                  <a:srgbClr val="FF0000"/>
                </a:solidFill>
                <a:latin typeface="微软雅黑" pitchFamily="34" charset="-122"/>
                <a:ea typeface="微软雅黑" pitchFamily="34" charset="-122"/>
              </a:rPr>
              <a:t>盘点的概念</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2035">
                                            <p:txEl>
                                              <p:pRg st="1" end="1"/>
                                            </p:txEl>
                                          </p:spTgt>
                                        </p:tgtEl>
                                        <p:attrNameLst>
                                          <p:attrName>style.visibility</p:attrName>
                                        </p:attrNameLst>
                                      </p:cBhvr>
                                      <p:to>
                                        <p:strVal val="visible"/>
                                      </p:to>
                                    </p:set>
                                    <p:animEffect transition="in" filter="blinds(horizontal)">
                                      <p:cBhvr>
                                        <p:cTn id="7" dur="500"/>
                                        <p:tgtEl>
                                          <p:spTgt spid="172035">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72035">
                                            <p:txEl>
                                              <p:pRg st="2" end="2"/>
                                            </p:txEl>
                                          </p:spTgt>
                                        </p:tgtEl>
                                        <p:attrNameLst>
                                          <p:attrName>style.visibility</p:attrName>
                                        </p:attrNameLst>
                                      </p:cBhvr>
                                      <p:to>
                                        <p:strVal val="visible"/>
                                      </p:to>
                                    </p:set>
                                    <p:animEffect transition="in" filter="blinds(horizontal)">
                                      <p:cBhvr>
                                        <p:cTn id="10" dur="500"/>
                                        <p:tgtEl>
                                          <p:spTgt spid="172035">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72035">
                                            <p:txEl>
                                              <p:pRg st="3" end="3"/>
                                            </p:txEl>
                                          </p:spTgt>
                                        </p:tgtEl>
                                        <p:attrNameLst>
                                          <p:attrName>style.visibility</p:attrName>
                                        </p:attrNameLst>
                                      </p:cBhvr>
                                      <p:to>
                                        <p:strVal val="visible"/>
                                      </p:to>
                                    </p:set>
                                    <p:animEffect transition="in" filter="blinds(horizontal)">
                                      <p:cBhvr>
                                        <p:cTn id="13" dur="500"/>
                                        <p:tgtEl>
                                          <p:spTgt spid="172035">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72035">
                                            <p:txEl>
                                              <p:pRg st="4" end="4"/>
                                            </p:txEl>
                                          </p:spTgt>
                                        </p:tgtEl>
                                        <p:attrNameLst>
                                          <p:attrName>style.visibility</p:attrName>
                                        </p:attrNameLst>
                                      </p:cBhvr>
                                      <p:to>
                                        <p:strVal val="visible"/>
                                      </p:to>
                                    </p:set>
                                    <p:animEffect transition="in" filter="blinds(horizontal)">
                                      <p:cBhvr>
                                        <p:cTn id="16" dur="500"/>
                                        <p:tgtEl>
                                          <p:spTgt spid="172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idx="1"/>
          </p:nvPr>
        </p:nvSpPr>
        <p:spPr bwMode="auto">
          <a:xfrm>
            <a:off x="422348" y="1442378"/>
            <a:ext cx="8425633" cy="5040983"/>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buFontTx/>
              <a:buNone/>
            </a:pPr>
            <a:r>
              <a:rPr lang="zh-CN" altLang="en-US" sz="2400" dirty="0"/>
              <a:t>库存管理中最重要的部分在于库存的准确性，计算机中的库存</a:t>
            </a:r>
          </a:p>
          <a:p>
            <a:pPr>
              <a:lnSpc>
                <a:spcPct val="150000"/>
              </a:lnSpc>
              <a:buFontTx/>
              <a:buNone/>
            </a:pPr>
            <a:r>
              <a:rPr lang="zh-CN" altLang="en-US" sz="2400" dirty="0"/>
              <a:t>数据如果准确率不能达到</a:t>
            </a:r>
            <a:r>
              <a:rPr lang="en-US" altLang="zh-CN" sz="2400" dirty="0"/>
              <a:t>95%</a:t>
            </a:r>
            <a:r>
              <a:rPr lang="zh-CN" altLang="en-US" sz="2400" dirty="0"/>
              <a:t>以上，是不可能实现系统所需的，</a:t>
            </a:r>
          </a:p>
          <a:p>
            <a:pPr>
              <a:lnSpc>
                <a:spcPct val="150000"/>
              </a:lnSpc>
              <a:buFontTx/>
              <a:buNone/>
            </a:pPr>
            <a:r>
              <a:rPr lang="zh-CN" altLang="en-US" sz="2400" dirty="0"/>
              <a:t>即使用了也会造成大量的错误信息，使生产处于混乱状态</a:t>
            </a:r>
            <a:endParaRPr lang="zh-CN" altLang="en-US" sz="2400" dirty="0">
              <a:solidFill>
                <a:srgbClr val="0066FF"/>
              </a:solidFill>
            </a:endParaRPr>
          </a:p>
          <a:p>
            <a:pPr>
              <a:lnSpc>
                <a:spcPct val="150000"/>
              </a:lnSpc>
              <a:buFontTx/>
              <a:buNone/>
            </a:pPr>
            <a:r>
              <a:rPr lang="zh-CN" altLang="en-US" sz="2400" dirty="0"/>
              <a:t>盘点的作用：</a:t>
            </a:r>
          </a:p>
          <a:p>
            <a:pPr>
              <a:lnSpc>
                <a:spcPct val="150000"/>
              </a:lnSpc>
              <a:buFont typeface="Wingdings" panose="05000000000000000000" pitchFamily="2" charset="2"/>
              <a:buChar char="Ø"/>
            </a:pPr>
            <a:r>
              <a:rPr lang="zh-CN" altLang="en-US" sz="2000" dirty="0"/>
              <a:t>发现错误并消除；</a:t>
            </a:r>
          </a:p>
          <a:p>
            <a:pPr>
              <a:lnSpc>
                <a:spcPct val="150000"/>
              </a:lnSpc>
              <a:buFont typeface="Wingdings" panose="05000000000000000000" pitchFamily="2" charset="2"/>
              <a:buChar char="Ø"/>
            </a:pPr>
            <a:r>
              <a:rPr lang="zh-CN" altLang="en-US" sz="2000" dirty="0"/>
              <a:t>检测系统运行的结果；</a:t>
            </a:r>
          </a:p>
          <a:p>
            <a:pPr>
              <a:lnSpc>
                <a:spcPct val="150000"/>
              </a:lnSpc>
              <a:buFont typeface="Wingdings" panose="05000000000000000000" pitchFamily="2" charset="2"/>
              <a:buChar char="Ø"/>
            </a:pPr>
            <a:r>
              <a:rPr lang="zh-CN" altLang="en-US" sz="2000" dirty="0"/>
              <a:t>校正不准确的记录；</a:t>
            </a:r>
          </a:p>
          <a:p>
            <a:pPr>
              <a:lnSpc>
                <a:spcPct val="150000"/>
              </a:lnSpc>
              <a:buFont typeface="Wingdings" panose="05000000000000000000" pitchFamily="2" charset="2"/>
              <a:buChar char="Ø"/>
            </a:pPr>
            <a:r>
              <a:rPr lang="zh-CN" altLang="en-US" sz="2000" dirty="0"/>
              <a:t>提高仓库员工的素质等</a:t>
            </a:r>
          </a:p>
        </p:txBody>
      </p:sp>
      <p:sp>
        <p:nvSpPr>
          <p:cNvPr id="4" name="灯片编号占位符 5"/>
          <p:cNvSpPr>
            <a:spLocks noGrp="1"/>
          </p:cNvSpPr>
          <p:nvPr>
            <p:ph type="sldNum" sz="quarter" idx="4"/>
          </p:nvPr>
        </p:nvSpPr>
        <p:spPr/>
        <p:txBody>
          <a:bodyPr/>
          <a:lstStyle/>
          <a:p>
            <a:fld id="{3A99ABDF-0673-469B-A541-C1F89428C3D9}" type="slidenum">
              <a:rPr lang="en-US" altLang="zh-CN"/>
              <a:pPr/>
              <a:t>168</a:t>
            </a:fld>
            <a:endParaRPr lang="en-US"/>
          </a:p>
        </p:txBody>
      </p:sp>
      <p:sp>
        <p:nvSpPr>
          <p:cNvPr id="3" name="矩形 2"/>
          <p:cNvSpPr/>
          <p:nvPr/>
        </p:nvSpPr>
        <p:spPr>
          <a:xfrm>
            <a:off x="3516910" y="431920"/>
            <a:ext cx="2236510" cy="584775"/>
          </a:xfrm>
          <a:prstGeom prst="rect">
            <a:avLst/>
          </a:prstGeom>
        </p:spPr>
        <p:txBody>
          <a:bodyPr wrap="none">
            <a:spAutoFit/>
          </a:bodyPr>
          <a:lstStyle/>
          <a:p>
            <a:r>
              <a:rPr lang="zh-CN" altLang="en-US" sz="3200" b="1" dirty="0">
                <a:solidFill>
                  <a:srgbClr val="FF0000"/>
                </a:solidFill>
                <a:latin typeface="微软雅黑" pitchFamily="34" charset="-122"/>
                <a:ea typeface="微软雅黑" pitchFamily="34" charset="-122"/>
              </a:rPr>
              <a:t>盘点的概念</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0115">
                                            <p:txEl>
                                              <p:pRg st="3" end="3"/>
                                            </p:txEl>
                                          </p:spTgt>
                                        </p:tgtEl>
                                        <p:attrNameLst>
                                          <p:attrName>style.visibility</p:attrName>
                                        </p:attrNameLst>
                                      </p:cBhvr>
                                      <p:to>
                                        <p:strVal val="visible"/>
                                      </p:to>
                                    </p:set>
                                    <p:animEffect transition="in" filter="blinds(horizontal)">
                                      <p:cBhvr>
                                        <p:cTn id="7" dur="500"/>
                                        <p:tgtEl>
                                          <p:spTgt spid="90115">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0115">
                                            <p:txEl>
                                              <p:pRg st="4" end="4"/>
                                            </p:txEl>
                                          </p:spTgt>
                                        </p:tgtEl>
                                        <p:attrNameLst>
                                          <p:attrName>style.visibility</p:attrName>
                                        </p:attrNameLst>
                                      </p:cBhvr>
                                      <p:to>
                                        <p:strVal val="visible"/>
                                      </p:to>
                                    </p:set>
                                    <p:animEffect transition="in" filter="blinds(horizontal)">
                                      <p:cBhvr>
                                        <p:cTn id="10" dur="500"/>
                                        <p:tgtEl>
                                          <p:spTgt spid="90115">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0115">
                                            <p:txEl>
                                              <p:pRg st="5" end="5"/>
                                            </p:txEl>
                                          </p:spTgt>
                                        </p:tgtEl>
                                        <p:attrNameLst>
                                          <p:attrName>style.visibility</p:attrName>
                                        </p:attrNameLst>
                                      </p:cBhvr>
                                      <p:to>
                                        <p:strVal val="visible"/>
                                      </p:to>
                                    </p:set>
                                    <p:animEffect transition="in" filter="blinds(horizontal)">
                                      <p:cBhvr>
                                        <p:cTn id="13" dur="500"/>
                                        <p:tgtEl>
                                          <p:spTgt spid="90115">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90115">
                                            <p:txEl>
                                              <p:pRg st="6" end="6"/>
                                            </p:txEl>
                                          </p:spTgt>
                                        </p:tgtEl>
                                        <p:attrNameLst>
                                          <p:attrName>style.visibility</p:attrName>
                                        </p:attrNameLst>
                                      </p:cBhvr>
                                      <p:to>
                                        <p:strVal val="visible"/>
                                      </p:to>
                                    </p:set>
                                    <p:animEffect transition="in" filter="blinds(horizontal)">
                                      <p:cBhvr>
                                        <p:cTn id="16" dur="500"/>
                                        <p:tgtEl>
                                          <p:spTgt spid="90115">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90115">
                                            <p:txEl>
                                              <p:pRg st="7" end="7"/>
                                            </p:txEl>
                                          </p:spTgt>
                                        </p:tgtEl>
                                        <p:attrNameLst>
                                          <p:attrName>style.visibility</p:attrName>
                                        </p:attrNameLst>
                                      </p:cBhvr>
                                      <p:to>
                                        <p:strVal val="visible"/>
                                      </p:to>
                                    </p:set>
                                    <p:animEffect transition="in" filter="blinds(horizontal)">
                                      <p:cBhvr>
                                        <p:cTn id="19" dur="500"/>
                                        <p:tgtEl>
                                          <p:spTgt spid="901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3"/>
          <p:cNvSpPr>
            <a:spLocks noGrp="1" noChangeArrowheads="1"/>
          </p:cNvSpPr>
          <p:nvPr>
            <p:ph type="body" sz="half" idx="1"/>
          </p:nvPr>
        </p:nvSpPr>
        <p:spPr bwMode="auto">
          <a:xfrm>
            <a:off x="323244" y="1413075"/>
            <a:ext cx="8568952" cy="576064"/>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kumimoji="1" lang="zh-CN" altLang="en-US" sz="2400" b="1" dirty="0">
                <a:latin typeface="微软雅黑" pitchFamily="34" charset="-122"/>
                <a:ea typeface="微软雅黑" pitchFamily="34" charset="-122"/>
              </a:rPr>
              <a:t>目标：确保帐、物、卡相符，提升运营管理水平</a:t>
            </a:r>
            <a:endParaRPr lang="zh-CN" altLang="en-US" sz="2400" b="1" dirty="0">
              <a:latin typeface="微软雅黑" pitchFamily="34" charset="-122"/>
              <a:ea typeface="微软雅黑" pitchFamily="34" charset="-122"/>
            </a:endParaRPr>
          </a:p>
        </p:txBody>
      </p:sp>
      <p:graphicFrame>
        <p:nvGraphicFramePr>
          <p:cNvPr id="173060" name="Object 4"/>
          <p:cNvGraphicFramePr>
            <a:graphicFrameLocks noGrp="1" noChangeAspect="1"/>
          </p:cNvGraphicFramePr>
          <p:nvPr>
            <p:ph sz="half" idx="2"/>
            <p:extLst>
              <p:ext uri="{D42A27DB-BD31-4B8C-83A1-F6EECF244321}">
                <p14:modId xmlns:p14="http://schemas.microsoft.com/office/powerpoint/2010/main" val="807661076"/>
              </p:ext>
            </p:extLst>
          </p:nvPr>
        </p:nvGraphicFramePr>
        <p:xfrm>
          <a:off x="323244" y="1989139"/>
          <a:ext cx="8353212" cy="4176712"/>
        </p:xfrm>
        <a:graphic>
          <a:graphicData uri="http://schemas.openxmlformats.org/presentationml/2006/ole">
            <mc:AlternateContent xmlns:mc="http://schemas.openxmlformats.org/markup-compatibility/2006">
              <mc:Choice xmlns:v="urn:schemas-microsoft-com:vml" Requires="v">
                <p:oleObj spid="_x0000_s3205133" name="Document" r:id="rId4" imgW="7157987" imgH="4476708" progId="Word.Document.8">
                  <p:embed/>
                </p:oleObj>
              </mc:Choice>
              <mc:Fallback>
                <p:oleObj name="Document" r:id="rId4" imgW="7157987" imgH="4476708" progId="Word.Document.8">
                  <p:embed/>
                  <p:pic>
                    <p:nvPicPr>
                      <p:cNvPr id="0" name="Picture 2"/>
                      <p:cNvPicPr>
                        <a:picLocks noGrp="1" noChangeAspect="1" noChangeArrowheads="1"/>
                      </p:cNvPicPr>
                      <p:nvPr/>
                    </p:nvPicPr>
                    <p:blipFill>
                      <a:blip r:embed="rId5">
                        <a:extLst>
                          <a:ext uri="{28A0092B-C50C-407E-A947-70E740481C1C}">
                            <a14:useLocalDpi xmlns:a14="http://schemas.microsoft.com/office/drawing/2010/main" val="0"/>
                          </a:ext>
                        </a:extLst>
                      </a:blip>
                      <a:srcRect b="7491"/>
                      <a:stretch>
                        <a:fillRect/>
                      </a:stretch>
                    </p:blipFill>
                    <p:spPr bwMode="auto">
                      <a:xfrm>
                        <a:off x="323244" y="1989139"/>
                        <a:ext cx="8353212" cy="4176712"/>
                      </a:xfrm>
                      <a:prstGeom prst="rect">
                        <a:avLst/>
                      </a:prstGeom>
                      <a:noFill/>
                      <a:ln>
                        <a:noFill/>
                      </a:ln>
                      <a:effectLst/>
                    </p:spPr>
                  </p:pic>
                </p:oleObj>
              </mc:Fallback>
            </mc:AlternateContent>
          </a:graphicData>
        </a:graphic>
      </p:graphicFrame>
      <p:sp>
        <p:nvSpPr>
          <p:cNvPr id="4" name="TextBox 3"/>
          <p:cNvSpPr txBox="1"/>
          <p:nvPr/>
        </p:nvSpPr>
        <p:spPr>
          <a:xfrm>
            <a:off x="3489465" y="405004"/>
            <a:ext cx="2236510" cy="584775"/>
          </a:xfrm>
          <a:prstGeom prst="rect">
            <a:avLst/>
          </a:prstGeom>
          <a:noFill/>
        </p:spPr>
        <p:txBody>
          <a:bodyPr wrap="none" rtlCol="0">
            <a:spAutoFit/>
          </a:bodyPr>
          <a:lstStyle/>
          <a:p>
            <a:r>
              <a:rPr lang="zh-CN" altLang="en-US" sz="3200" b="1" dirty="0">
                <a:solidFill>
                  <a:srgbClr val="FF0000"/>
                </a:solidFill>
                <a:latin typeface="微软雅黑" pitchFamily="34" charset="-122"/>
                <a:ea typeface="微软雅黑" pitchFamily="34" charset="-122"/>
              </a:rPr>
              <a:t>盘点的方式</a:t>
            </a:r>
          </a:p>
        </p:txBody>
      </p:sp>
      <p:sp>
        <p:nvSpPr>
          <p:cNvPr id="5" name="灯片编号占位符 5"/>
          <p:cNvSpPr txBox="1">
            <a:spLocks/>
          </p:cNvSpPr>
          <p:nvPr/>
        </p:nvSpPr>
        <p:spPr>
          <a:xfrm>
            <a:off x="3779912" y="6381331"/>
            <a:ext cx="2133600" cy="365125"/>
          </a:xfrm>
          <a:prstGeom prst="rect">
            <a:avLst/>
          </a:prstGeom>
        </p:spPr>
        <p:txBody>
          <a:bodyPr/>
          <a:lstStyle/>
          <a:p>
            <a:pPr algn="ctr">
              <a:defRPr/>
            </a:pPr>
            <a:fld id="{3A99ABDF-0673-469B-A541-C1F89428C3D9}" type="slidenum">
              <a:rPr lang="en-US" altLang="zh-CN"/>
              <a:pPr algn="ctr">
                <a:defRPr/>
              </a:pPr>
              <a:t>169</a:t>
            </a:fld>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p:cNvSpPr>
            <a:spLocks noGrp="1" noChangeArrowheads="1"/>
          </p:cNvSpPr>
          <p:nvPr>
            <p:ph type="title"/>
          </p:nvPr>
        </p:nvSpPr>
        <p:spPr>
          <a:xfrm>
            <a:off x="1619672" y="332656"/>
            <a:ext cx="5905500" cy="595189"/>
          </a:xfrm>
          <a:noFill/>
          <a:ln/>
        </p:spPr>
        <p:txBody>
          <a:bodyPr anchor="b"/>
          <a:lstStyle/>
          <a:p>
            <a:pPr algn="ctr"/>
            <a:r>
              <a:rPr lang="zh-CN" altLang="en-US" sz="3200" b="1" dirty="0">
                <a:solidFill>
                  <a:srgbClr val="FF0000"/>
                </a:solidFill>
              </a:rPr>
              <a:t>企业管理混乱的根源</a:t>
            </a:r>
            <a:r>
              <a:rPr lang="zh-CN" altLang="en-US" sz="3200" dirty="0">
                <a:solidFill>
                  <a:srgbClr val="FF0000"/>
                </a:solidFill>
              </a:rPr>
              <a:t> </a:t>
            </a:r>
          </a:p>
        </p:txBody>
      </p:sp>
      <p:sp>
        <p:nvSpPr>
          <p:cNvPr id="82949" name="Rectangle 5"/>
          <p:cNvSpPr>
            <a:spLocks noGrp="1" noChangeArrowheads="1"/>
          </p:cNvSpPr>
          <p:nvPr>
            <p:ph idx="1"/>
          </p:nvPr>
        </p:nvSpPr>
        <p:spPr>
          <a:xfrm>
            <a:off x="611563" y="1628801"/>
            <a:ext cx="3686175" cy="3949700"/>
          </a:xfrm>
          <a:noFill/>
          <a:ln/>
        </p:spPr>
        <p:txBody>
          <a:bodyPr/>
          <a:lstStyle/>
          <a:p>
            <a:pPr>
              <a:lnSpc>
                <a:spcPct val="200000"/>
              </a:lnSpc>
              <a:buFont typeface="Wingdings" panose="05000000000000000000" pitchFamily="2" charset="2"/>
              <a:buChar char="Ø"/>
            </a:pPr>
            <a:r>
              <a:rPr lang="en-US" altLang="zh-CN" sz="2400" b="1" dirty="0" smtClean="0">
                <a:latin typeface="+mn-ea"/>
              </a:rPr>
              <a:t> </a:t>
            </a:r>
          </a:p>
          <a:p>
            <a:pPr>
              <a:lnSpc>
                <a:spcPct val="200000"/>
              </a:lnSpc>
              <a:buFont typeface="Wingdings" panose="05000000000000000000" pitchFamily="2" charset="2"/>
              <a:buChar char="Ø"/>
            </a:pPr>
            <a:r>
              <a:rPr lang="en-US" altLang="zh-CN" sz="2400" b="1" dirty="0">
                <a:latin typeface="+mn-ea"/>
              </a:rPr>
              <a:t> </a:t>
            </a:r>
            <a:endParaRPr lang="en-US" altLang="zh-CN" sz="2400" b="1" dirty="0" smtClean="0">
              <a:latin typeface="+mn-ea"/>
            </a:endParaRPr>
          </a:p>
          <a:p>
            <a:pPr>
              <a:lnSpc>
                <a:spcPct val="200000"/>
              </a:lnSpc>
              <a:buFont typeface="Wingdings" panose="05000000000000000000" pitchFamily="2" charset="2"/>
              <a:buChar char="Ø"/>
            </a:pPr>
            <a:r>
              <a:rPr lang="en-US" altLang="zh-CN" sz="2400" b="1" dirty="0">
                <a:latin typeface="+mn-ea"/>
              </a:rPr>
              <a:t> </a:t>
            </a:r>
            <a:endParaRPr lang="en-US" altLang="zh-CN" sz="2400" b="1" dirty="0" smtClean="0">
              <a:latin typeface="+mn-ea"/>
            </a:endParaRPr>
          </a:p>
          <a:p>
            <a:pPr>
              <a:lnSpc>
                <a:spcPct val="200000"/>
              </a:lnSpc>
              <a:buFont typeface="Wingdings" panose="05000000000000000000" pitchFamily="2" charset="2"/>
              <a:buChar char="Ø"/>
            </a:pPr>
            <a:r>
              <a:rPr lang="en-US" altLang="zh-CN" sz="2400" b="1" dirty="0">
                <a:latin typeface="+mn-ea"/>
              </a:rPr>
              <a:t> </a:t>
            </a:r>
            <a:endParaRPr lang="en-US" altLang="zh-CN" sz="2400" b="1" dirty="0" smtClean="0">
              <a:latin typeface="+mn-ea"/>
            </a:endParaRPr>
          </a:p>
          <a:p>
            <a:pPr>
              <a:lnSpc>
                <a:spcPct val="200000"/>
              </a:lnSpc>
              <a:buFont typeface="Wingdings" panose="05000000000000000000" pitchFamily="2" charset="2"/>
              <a:buChar char="Ø"/>
            </a:pPr>
            <a:r>
              <a:rPr lang="en-US" altLang="zh-CN" sz="2400" b="1" dirty="0">
                <a:latin typeface="+mn-ea"/>
              </a:rPr>
              <a:t> </a:t>
            </a:r>
            <a:endParaRPr lang="zh-CN" altLang="en-US" sz="2400" b="1" dirty="0">
              <a:latin typeface="+mn-ea"/>
            </a:endParaRPr>
          </a:p>
        </p:txBody>
      </p:sp>
      <p:pic>
        <p:nvPicPr>
          <p:cNvPr id="82950" name="Picture 6" descr="AN02097_"/>
          <p:cNvPicPr>
            <a:picLocks noChangeAspect="1" noChangeArrowheads="1"/>
          </p:cNvPicPr>
          <p:nvPr/>
        </p:nvPicPr>
        <p:blipFill>
          <a:blip r:embed="rId2" cstate="print"/>
          <a:srcRect/>
          <a:stretch>
            <a:fillRect/>
          </a:stretch>
        </p:blipFill>
        <p:spPr bwMode="auto">
          <a:xfrm>
            <a:off x="5181603" y="2209800"/>
            <a:ext cx="2574925" cy="3011488"/>
          </a:xfrm>
          <a:prstGeom prst="rect">
            <a:avLst/>
          </a:prstGeom>
          <a:noFill/>
        </p:spPr>
      </p:pic>
    </p:spTree>
  </p:cSld>
  <p:clrMapOvr>
    <a:masterClrMapping/>
  </p:clrMapOvr>
  <p:transition>
    <p:fade/>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0"/>
          <p:cNvGrpSpPr/>
          <p:nvPr/>
        </p:nvGrpSpPr>
        <p:grpSpPr>
          <a:xfrm>
            <a:off x="567456" y="1412776"/>
            <a:ext cx="7964987" cy="4680520"/>
            <a:chOff x="363869" y="1700808"/>
            <a:chExt cx="7964987" cy="4680520"/>
          </a:xfrm>
        </p:grpSpPr>
        <p:sp>
          <p:nvSpPr>
            <p:cNvPr id="175109" name="Rectangle 5"/>
            <p:cNvSpPr>
              <a:spLocks noChangeArrowheads="1"/>
            </p:cNvSpPr>
            <p:nvPr/>
          </p:nvSpPr>
          <p:spPr bwMode="auto">
            <a:xfrm>
              <a:off x="2627784" y="4639366"/>
              <a:ext cx="845999" cy="373810"/>
            </a:xfrm>
            <a:prstGeom prst="rect">
              <a:avLst/>
            </a:prstGeom>
            <a:solidFill>
              <a:srgbClr val="FFFFFF"/>
            </a:solidFill>
            <a:ln w="9525">
              <a:solidFill>
                <a:srgbClr val="FFFFFF"/>
              </a:solidFill>
              <a:miter lim="800000"/>
              <a:headEnd/>
              <a:tailEnd/>
            </a:ln>
          </p:spPr>
          <p:txBody>
            <a:bodyPr/>
            <a:lstStyle/>
            <a:p>
              <a:pPr algn="ctr" eaLnBrk="0" hangingPunct="0"/>
              <a:r>
                <a:rPr lang="en-US" altLang="zh-CN" sz="2400" b="1">
                  <a:latin typeface="微软雅黑" pitchFamily="34" charset="-122"/>
                  <a:ea typeface="微软雅黑" pitchFamily="34" charset="-122"/>
                </a:rPr>
                <a:t>No</a:t>
              </a:r>
            </a:p>
          </p:txBody>
        </p:sp>
        <p:sp>
          <p:nvSpPr>
            <p:cNvPr id="175110" name="Rectangle 6"/>
            <p:cNvSpPr>
              <a:spLocks noChangeArrowheads="1"/>
            </p:cNvSpPr>
            <p:nvPr/>
          </p:nvSpPr>
          <p:spPr bwMode="auto">
            <a:xfrm>
              <a:off x="4831361" y="4005138"/>
              <a:ext cx="947899" cy="359966"/>
            </a:xfrm>
            <a:prstGeom prst="rect">
              <a:avLst/>
            </a:prstGeom>
            <a:solidFill>
              <a:srgbClr val="FFFFFF"/>
            </a:solidFill>
            <a:ln w="9525">
              <a:solidFill>
                <a:srgbClr val="FFFFFF"/>
              </a:solidFill>
              <a:miter lim="800000"/>
              <a:headEnd/>
              <a:tailEnd/>
            </a:ln>
          </p:spPr>
          <p:txBody>
            <a:bodyPr/>
            <a:lstStyle/>
            <a:p>
              <a:pPr algn="ctr" eaLnBrk="0" hangingPunct="0"/>
              <a:r>
                <a:rPr lang="en-US" altLang="zh-CN" sz="2400" b="1">
                  <a:latin typeface="微软雅黑" pitchFamily="34" charset="-122"/>
                  <a:ea typeface="微软雅黑" pitchFamily="34" charset="-122"/>
                </a:rPr>
                <a:t>yes</a:t>
              </a:r>
            </a:p>
          </p:txBody>
        </p:sp>
        <p:sp>
          <p:nvSpPr>
            <p:cNvPr id="175111" name="Rectangle 7"/>
            <p:cNvSpPr>
              <a:spLocks noChangeArrowheads="1"/>
            </p:cNvSpPr>
            <p:nvPr/>
          </p:nvSpPr>
          <p:spPr bwMode="auto">
            <a:xfrm>
              <a:off x="880993" y="1700808"/>
              <a:ext cx="3412435" cy="479377"/>
            </a:xfrm>
            <a:prstGeom prst="rect">
              <a:avLst/>
            </a:prstGeom>
            <a:solidFill>
              <a:srgbClr val="FFFFFF"/>
            </a:solidFill>
            <a:ln w="9525">
              <a:solidFill>
                <a:srgbClr val="000000"/>
              </a:solidFill>
              <a:miter lim="800000"/>
              <a:headEnd/>
              <a:tailEnd/>
            </a:ln>
          </p:spPr>
          <p:txBody>
            <a:bodyPr/>
            <a:lstStyle/>
            <a:p>
              <a:pPr algn="ctr" eaLnBrk="0" hangingPunct="0"/>
              <a:r>
                <a:rPr lang="zh-CN" altLang="en-US" sz="2400" b="1">
                  <a:latin typeface="微软雅黑" pitchFamily="34" charset="-122"/>
                  <a:ea typeface="微软雅黑" pitchFamily="34" charset="-122"/>
                </a:rPr>
                <a:t>盘点前准备</a:t>
              </a:r>
            </a:p>
          </p:txBody>
        </p:sp>
        <p:sp>
          <p:nvSpPr>
            <p:cNvPr id="175112" name="Rectangle 8"/>
            <p:cNvSpPr>
              <a:spLocks noChangeArrowheads="1"/>
            </p:cNvSpPr>
            <p:nvPr/>
          </p:nvSpPr>
          <p:spPr bwMode="auto">
            <a:xfrm>
              <a:off x="880993" y="2493169"/>
              <a:ext cx="3412435" cy="479377"/>
            </a:xfrm>
            <a:prstGeom prst="rect">
              <a:avLst/>
            </a:prstGeom>
            <a:solidFill>
              <a:srgbClr val="FFFFFF"/>
            </a:solidFill>
            <a:ln w="9525">
              <a:solidFill>
                <a:srgbClr val="000000"/>
              </a:solidFill>
              <a:miter lim="800000"/>
              <a:headEnd/>
              <a:tailEnd/>
            </a:ln>
          </p:spPr>
          <p:txBody>
            <a:bodyPr/>
            <a:lstStyle/>
            <a:p>
              <a:pPr algn="ctr" eaLnBrk="0" hangingPunct="0"/>
              <a:r>
                <a:rPr lang="zh-CN" altLang="en-US" sz="2400" b="1">
                  <a:latin typeface="微软雅黑" pitchFamily="34" charset="-122"/>
                  <a:ea typeface="微软雅黑" pitchFamily="34" charset="-122"/>
                </a:rPr>
                <a:t>盘点进行</a:t>
              </a:r>
            </a:p>
          </p:txBody>
        </p:sp>
        <p:sp>
          <p:nvSpPr>
            <p:cNvPr id="175113" name="Rectangle 9"/>
            <p:cNvSpPr>
              <a:spLocks noChangeArrowheads="1"/>
            </p:cNvSpPr>
            <p:nvPr/>
          </p:nvSpPr>
          <p:spPr bwMode="auto">
            <a:xfrm>
              <a:off x="880993" y="3251102"/>
              <a:ext cx="3412435" cy="479377"/>
            </a:xfrm>
            <a:prstGeom prst="rect">
              <a:avLst/>
            </a:prstGeom>
            <a:solidFill>
              <a:srgbClr val="FFFFFF"/>
            </a:solidFill>
            <a:ln w="9525">
              <a:solidFill>
                <a:srgbClr val="000000"/>
              </a:solidFill>
              <a:miter lim="800000"/>
              <a:headEnd/>
              <a:tailEnd/>
            </a:ln>
          </p:spPr>
          <p:txBody>
            <a:bodyPr/>
            <a:lstStyle/>
            <a:p>
              <a:pPr algn="ctr" eaLnBrk="0" hangingPunct="0"/>
              <a:r>
                <a:rPr lang="zh-CN" altLang="en-US" sz="2400" b="1">
                  <a:latin typeface="微软雅黑" pitchFamily="34" charset="-122"/>
                  <a:ea typeface="微软雅黑" pitchFamily="34" charset="-122"/>
                </a:rPr>
                <a:t>盘点后复核</a:t>
              </a:r>
            </a:p>
          </p:txBody>
        </p:sp>
        <p:sp>
          <p:nvSpPr>
            <p:cNvPr id="175114" name="Rectangle 10"/>
            <p:cNvSpPr>
              <a:spLocks noChangeArrowheads="1"/>
            </p:cNvSpPr>
            <p:nvPr/>
          </p:nvSpPr>
          <p:spPr bwMode="auto">
            <a:xfrm>
              <a:off x="880993" y="5109863"/>
              <a:ext cx="3412435" cy="479377"/>
            </a:xfrm>
            <a:prstGeom prst="rect">
              <a:avLst/>
            </a:prstGeom>
            <a:solidFill>
              <a:srgbClr val="FFFFFF"/>
            </a:solidFill>
            <a:ln w="9525">
              <a:solidFill>
                <a:srgbClr val="000000"/>
              </a:solidFill>
              <a:miter lim="800000"/>
              <a:headEnd/>
              <a:tailEnd/>
            </a:ln>
          </p:spPr>
          <p:txBody>
            <a:bodyPr/>
            <a:lstStyle/>
            <a:p>
              <a:pPr algn="ctr" eaLnBrk="0" hangingPunct="0"/>
              <a:r>
                <a:rPr lang="zh-CN" altLang="en-US" sz="2400" b="1">
                  <a:latin typeface="微软雅黑" pitchFamily="34" charset="-122"/>
                  <a:ea typeface="微软雅黑" pitchFamily="34" charset="-122"/>
                </a:rPr>
                <a:t>调整与结算</a:t>
              </a:r>
            </a:p>
          </p:txBody>
        </p:sp>
        <p:sp>
          <p:nvSpPr>
            <p:cNvPr id="175115" name="Rectangle 11"/>
            <p:cNvSpPr>
              <a:spLocks noChangeArrowheads="1"/>
            </p:cNvSpPr>
            <p:nvPr/>
          </p:nvSpPr>
          <p:spPr bwMode="auto">
            <a:xfrm>
              <a:off x="880993" y="5901951"/>
              <a:ext cx="3412435" cy="479377"/>
            </a:xfrm>
            <a:prstGeom prst="rect">
              <a:avLst/>
            </a:prstGeom>
            <a:solidFill>
              <a:srgbClr val="FFFFFF"/>
            </a:solidFill>
            <a:ln w="9525">
              <a:solidFill>
                <a:srgbClr val="000000"/>
              </a:solidFill>
              <a:miter lim="800000"/>
              <a:headEnd/>
              <a:tailEnd/>
            </a:ln>
          </p:spPr>
          <p:txBody>
            <a:bodyPr/>
            <a:lstStyle/>
            <a:p>
              <a:pPr algn="ctr" eaLnBrk="0" hangingPunct="0"/>
              <a:r>
                <a:rPr lang="zh-CN" altLang="en-US" sz="2400" b="1">
                  <a:latin typeface="微软雅黑" pitchFamily="34" charset="-122"/>
                  <a:ea typeface="微软雅黑" pitchFamily="34" charset="-122"/>
                </a:rPr>
                <a:t>再发防止</a:t>
              </a:r>
            </a:p>
          </p:txBody>
        </p:sp>
        <p:sp>
          <p:nvSpPr>
            <p:cNvPr id="175116" name="AutoShape 12"/>
            <p:cNvSpPr>
              <a:spLocks noChangeArrowheads="1"/>
            </p:cNvSpPr>
            <p:nvPr/>
          </p:nvSpPr>
          <p:spPr bwMode="auto">
            <a:xfrm>
              <a:off x="363869" y="4063774"/>
              <a:ext cx="4436165" cy="719931"/>
            </a:xfrm>
            <a:prstGeom prst="diamond">
              <a:avLst/>
            </a:prstGeom>
            <a:solidFill>
              <a:srgbClr val="FFFFFF"/>
            </a:solidFill>
            <a:ln w="9525">
              <a:solidFill>
                <a:srgbClr val="000000"/>
              </a:solidFill>
              <a:miter lim="800000"/>
              <a:headEnd/>
              <a:tailEnd/>
            </a:ln>
          </p:spPr>
          <p:txBody>
            <a:bodyPr/>
            <a:lstStyle/>
            <a:p>
              <a:pPr algn="ctr" eaLnBrk="0" hangingPunct="0"/>
              <a:r>
                <a:rPr lang="zh-CN" altLang="en-US" sz="2400" b="1">
                  <a:latin typeface="微软雅黑" pitchFamily="34" charset="-122"/>
                  <a:ea typeface="微软雅黑" pitchFamily="34" charset="-122"/>
                </a:rPr>
                <a:t>重大差异</a:t>
              </a:r>
            </a:p>
          </p:txBody>
        </p:sp>
        <p:sp>
          <p:nvSpPr>
            <p:cNvPr id="175117" name="Line 13"/>
            <p:cNvSpPr>
              <a:spLocks noChangeShapeType="1"/>
            </p:cNvSpPr>
            <p:nvPr/>
          </p:nvSpPr>
          <p:spPr bwMode="auto">
            <a:xfrm>
              <a:off x="2587211" y="2204864"/>
              <a:ext cx="0" cy="240554"/>
            </a:xfrm>
            <a:prstGeom prst="line">
              <a:avLst/>
            </a:prstGeom>
            <a:noFill/>
            <a:ln w="9525">
              <a:solidFill>
                <a:srgbClr val="000000"/>
              </a:solidFill>
              <a:round/>
              <a:headEnd/>
              <a:tailEnd type="triangle" w="med" len="med"/>
            </a:ln>
          </p:spPr>
          <p:txBody>
            <a:bodyPr/>
            <a:lstStyle/>
            <a:p>
              <a:endParaRPr lang="zh-CN" altLang="en-US" sz="2400" b="1">
                <a:latin typeface="微软雅黑" pitchFamily="34" charset="-122"/>
                <a:ea typeface="微软雅黑" pitchFamily="34" charset="-122"/>
              </a:endParaRPr>
            </a:p>
          </p:txBody>
        </p:sp>
        <p:sp>
          <p:nvSpPr>
            <p:cNvPr id="175118" name="Line 14"/>
            <p:cNvSpPr>
              <a:spLocks noChangeShapeType="1"/>
            </p:cNvSpPr>
            <p:nvPr/>
          </p:nvSpPr>
          <p:spPr bwMode="auto">
            <a:xfrm>
              <a:off x="2587211" y="2999440"/>
              <a:ext cx="0" cy="240554"/>
            </a:xfrm>
            <a:prstGeom prst="line">
              <a:avLst/>
            </a:prstGeom>
            <a:noFill/>
            <a:ln w="9525">
              <a:solidFill>
                <a:srgbClr val="000000"/>
              </a:solidFill>
              <a:round/>
              <a:headEnd/>
              <a:tailEnd type="triangle" w="med" len="med"/>
            </a:ln>
          </p:spPr>
          <p:txBody>
            <a:bodyPr/>
            <a:lstStyle/>
            <a:p>
              <a:endParaRPr lang="zh-CN" altLang="en-US" sz="2400" b="1">
                <a:latin typeface="微软雅黑" pitchFamily="34" charset="-122"/>
                <a:ea typeface="微软雅黑" pitchFamily="34" charset="-122"/>
              </a:endParaRPr>
            </a:p>
          </p:txBody>
        </p:sp>
        <p:sp>
          <p:nvSpPr>
            <p:cNvPr id="175119" name="Line 15"/>
            <p:cNvSpPr>
              <a:spLocks noChangeShapeType="1"/>
            </p:cNvSpPr>
            <p:nvPr/>
          </p:nvSpPr>
          <p:spPr bwMode="auto">
            <a:xfrm>
              <a:off x="2587211" y="3777957"/>
              <a:ext cx="0" cy="240554"/>
            </a:xfrm>
            <a:prstGeom prst="line">
              <a:avLst/>
            </a:prstGeom>
            <a:noFill/>
            <a:ln w="9525">
              <a:solidFill>
                <a:srgbClr val="000000"/>
              </a:solidFill>
              <a:round/>
              <a:headEnd/>
              <a:tailEnd type="triangle" w="med" len="med"/>
            </a:ln>
          </p:spPr>
          <p:txBody>
            <a:bodyPr/>
            <a:lstStyle/>
            <a:p>
              <a:endParaRPr lang="zh-CN" altLang="en-US" sz="2400" b="1">
                <a:latin typeface="微软雅黑" pitchFamily="34" charset="-122"/>
                <a:ea typeface="微软雅黑" pitchFamily="34" charset="-122"/>
              </a:endParaRPr>
            </a:p>
          </p:txBody>
        </p:sp>
        <p:sp>
          <p:nvSpPr>
            <p:cNvPr id="175120" name="Line 16"/>
            <p:cNvSpPr>
              <a:spLocks noChangeShapeType="1"/>
            </p:cNvSpPr>
            <p:nvPr/>
          </p:nvSpPr>
          <p:spPr bwMode="auto">
            <a:xfrm>
              <a:off x="2587211" y="4844630"/>
              <a:ext cx="0" cy="240554"/>
            </a:xfrm>
            <a:prstGeom prst="line">
              <a:avLst/>
            </a:prstGeom>
            <a:noFill/>
            <a:ln w="9525">
              <a:solidFill>
                <a:srgbClr val="000000"/>
              </a:solidFill>
              <a:round/>
              <a:headEnd/>
              <a:tailEnd type="triangle" w="med" len="med"/>
            </a:ln>
          </p:spPr>
          <p:txBody>
            <a:bodyPr/>
            <a:lstStyle/>
            <a:p>
              <a:endParaRPr lang="zh-CN" altLang="en-US" sz="2400" b="1">
                <a:latin typeface="微软雅黑" pitchFamily="34" charset="-122"/>
                <a:ea typeface="微软雅黑" pitchFamily="34" charset="-122"/>
              </a:endParaRPr>
            </a:p>
          </p:txBody>
        </p:sp>
        <p:sp>
          <p:nvSpPr>
            <p:cNvPr id="175121" name="Line 17"/>
            <p:cNvSpPr>
              <a:spLocks noChangeShapeType="1"/>
            </p:cNvSpPr>
            <p:nvPr/>
          </p:nvSpPr>
          <p:spPr bwMode="auto">
            <a:xfrm>
              <a:off x="2587211" y="5636718"/>
              <a:ext cx="0" cy="240554"/>
            </a:xfrm>
            <a:prstGeom prst="line">
              <a:avLst/>
            </a:prstGeom>
            <a:noFill/>
            <a:ln w="9525">
              <a:solidFill>
                <a:srgbClr val="000000"/>
              </a:solidFill>
              <a:round/>
              <a:headEnd/>
              <a:tailEnd type="triangle" w="med" len="med"/>
            </a:ln>
          </p:spPr>
          <p:txBody>
            <a:bodyPr/>
            <a:lstStyle/>
            <a:p>
              <a:endParaRPr lang="zh-CN" altLang="en-US" sz="2400" b="1">
                <a:latin typeface="微软雅黑" pitchFamily="34" charset="-122"/>
                <a:ea typeface="微软雅黑" pitchFamily="34" charset="-122"/>
              </a:endParaRPr>
            </a:p>
          </p:txBody>
        </p:sp>
        <p:sp>
          <p:nvSpPr>
            <p:cNvPr id="175122" name="Line 18"/>
            <p:cNvSpPr>
              <a:spLocks noChangeShapeType="1"/>
            </p:cNvSpPr>
            <p:nvPr/>
          </p:nvSpPr>
          <p:spPr bwMode="auto">
            <a:xfrm>
              <a:off x="4860032" y="4437112"/>
              <a:ext cx="1023730" cy="0"/>
            </a:xfrm>
            <a:prstGeom prst="line">
              <a:avLst/>
            </a:prstGeom>
            <a:noFill/>
            <a:ln w="9525">
              <a:solidFill>
                <a:srgbClr val="000000"/>
              </a:solidFill>
              <a:round/>
              <a:headEnd/>
              <a:tailEnd type="triangle" w="med" len="med"/>
            </a:ln>
          </p:spPr>
          <p:txBody>
            <a:bodyPr/>
            <a:lstStyle/>
            <a:p>
              <a:endParaRPr lang="zh-CN" altLang="en-US" sz="2400" b="1">
                <a:latin typeface="微软雅黑" pitchFamily="34" charset="-122"/>
                <a:ea typeface="微软雅黑" pitchFamily="34" charset="-122"/>
              </a:endParaRPr>
            </a:p>
          </p:txBody>
        </p:sp>
        <p:sp>
          <p:nvSpPr>
            <p:cNvPr id="175123" name="Rectangle 19"/>
            <p:cNvSpPr>
              <a:spLocks noChangeArrowheads="1"/>
            </p:cNvSpPr>
            <p:nvPr/>
          </p:nvSpPr>
          <p:spPr bwMode="auto">
            <a:xfrm>
              <a:off x="5940152" y="4149080"/>
              <a:ext cx="2388704" cy="481108"/>
            </a:xfrm>
            <a:prstGeom prst="rect">
              <a:avLst/>
            </a:prstGeom>
            <a:solidFill>
              <a:srgbClr val="FFFFFF"/>
            </a:solidFill>
            <a:ln w="9525">
              <a:solidFill>
                <a:srgbClr val="000000"/>
              </a:solidFill>
              <a:miter lim="800000"/>
              <a:headEnd/>
              <a:tailEnd/>
            </a:ln>
          </p:spPr>
          <p:txBody>
            <a:bodyPr/>
            <a:lstStyle/>
            <a:p>
              <a:pPr algn="ctr" eaLnBrk="0" hangingPunct="0"/>
              <a:r>
                <a:rPr lang="zh-CN" altLang="en-US" sz="2400" b="1">
                  <a:latin typeface="微软雅黑" pitchFamily="34" charset="-122"/>
                  <a:ea typeface="微软雅黑" pitchFamily="34" charset="-122"/>
                </a:rPr>
                <a:t>重盘</a:t>
              </a:r>
            </a:p>
          </p:txBody>
        </p:sp>
        <p:sp>
          <p:nvSpPr>
            <p:cNvPr id="175124" name="Line 20"/>
            <p:cNvSpPr>
              <a:spLocks noChangeShapeType="1"/>
            </p:cNvSpPr>
            <p:nvPr/>
          </p:nvSpPr>
          <p:spPr bwMode="auto">
            <a:xfrm flipV="1">
              <a:off x="7236296" y="2714686"/>
              <a:ext cx="0" cy="1334296"/>
            </a:xfrm>
            <a:prstGeom prst="line">
              <a:avLst/>
            </a:prstGeom>
            <a:noFill/>
            <a:ln w="9525">
              <a:solidFill>
                <a:schemeClr val="tx1"/>
              </a:solidFill>
              <a:round/>
              <a:headEnd/>
              <a:tailEnd/>
            </a:ln>
            <a:effectLst/>
          </p:spPr>
          <p:txBody>
            <a:bodyPr/>
            <a:lstStyle/>
            <a:p>
              <a:endParaRPr lang="zh-CN" altLang="en-US" sz="2400" b="1">
                <a:latin typeface="微软雅黑" pitchFamily="34" charset="-122"/>
                <a:ea typeface="微软雅黑" pitchFamily="34" charset="-122"/>
              </a:endParaRPr>
            </a:p>
          </p:txBody>
        </p:sp>
        <p:sp>
          <p:nvSpPr>
            <p:cNvPr id="175125" name="Line 21"/>
            <p:cNvSpPr>
              <a:spLocks noChangeShapeType="1"/>
            </p:cNvSpPr>
            <p:nvPr/>
          </p:nvSpPr>
          <p:spPr bwMode="auto">
            <a:xfrm>
              <a:off x="4333357" y="2714686"/>
              <a:ext cx="2902939" cy="0"/>
            </a:xfrm>
            <a:prstGeom prst="line">
              <a:avLst/>
            </a:prstGeom>
            <a:noFill/>
            <a:ln w="9525">
              <a:solidFill>
                <a:schemeClr val="tx1"/>
              </a:solidFill>
              <a:round/>
              <a:headEnd type="triangle" w="med" len="med"/>
              <a:tailEnd/>
            </a:ln>
            <a:effectLst/>
          </p:spPr>
          <p:txBody>
            <a:bodyPr/>
            <a:lstStyle/>
            <a:p>
              <a:endParaRPr lang="zh-CN" altLang="en-US" sz="2400" b="1">
                <a:latin typeface="微软雅黑" pitchFamily="34" charset="-122"/>
                <a:ea typeface="微软雅黑" pitchFamily="34" charset="-122"/>
              </a:endParaRPr>
            </a:p>
          </p:txBody>
        </p:sp>
      </p:grpSp>
      <p:sp>
        <p:nvSpPr>
          <p:cNvPr id="175128" name="Text Box 24"/>
          <p:cNvSpPr txBox="1">
            <a:spLocks noChangeArrowheads="1"/>
          </p:cNvSpPr>
          <p:nvPr/>
        </p:nvSpPr>
        <p:spPr bwMode="auto">
          <a:xfrm>
            <a:off x="3103260" y="370529"/>
            <a:ext cx="3057247" cy="584775"/>
          </a:xfrm>
          <a:prstGeom prst="rect">
            <a:avLst/>
          </a:prstGeom>
          <a:noFill/>
          <a:ln w="9525">
            <a:noFill/>
            <a:miter lim="800000"/>
            <a:headEnd/>
            <a:tailEnd/>
          </a:ln>
          <a:effectLst/>
        </p:spPr>
        <p:txBody>
          <a:bodyPr wrap="none">
            <a:spAutoFit/>
          </a:bodyPr>
          <a:lstStyle/>
          <a:p>
            <a:r>
              <a:rPr lang="zh-CN" altLang="en-US" sz="3200" b="1" dirty="0">
                <a:solidFill>
                  <a:srgbClr val="FF0000"/>
                </a:solidFill>
                <a:latin typeface="微软雅黑" pitchFamily="34" charset="-122"/>
                <a:ea typeface="微软雅黑" pitchFamily="34" charset="-122"/>
              </a:rPr>
              <a:t>盘点的作业流程</a:t>
            </a:r>
          </a:p>
        </p:txBody>
      </p:sp>
      <p:sp>
        <p:nvSpPr>
          <p:cNvPr id="21" name="灯片编号占位符 5"/>
          <p:cNvSpPr>
            <a:spLocks noGrp="1"/>
          </p:cNvSpPr>
          <p:nvPr>
            <p:ph type="sldNum" sz="quarter" idx="4"/>
          </p:nvPr>
        </p:nvSpPr>
        <p:spPr/>
        <p:txBody>
          <a:bodyPr/>
          <a:lstStyle/>
          <a:p>
            <a:fld id="{3A99ABDF-0673-469B-A541-C1F89428C3D9}" type="slidenum">
              <a:rPr lang="en-US" altLang="zh-CN"/>
              <a:pPr/>
              <a:t>170</a:t>
            </a:fld>
            <a:endParaRPr lang="en-US"/>
          </a:p>
        </p:txBody>
      </p:sp>
    </p:spTree>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9889" y="382357"/>
            <a:ext cx="8363272" cy="508919"/>
          </a:xfrm>
        </p:spPr>
        <p:txBody>
          <a:bodyPr/>
          <a:lstStyle/>
          <a:p>
            <a:pPr algn="ctr"/>
            <a:r>
              <a:rPr lang="zh-CN" altLang="en-US" sz="3200" dirty="0">
                <a:solidFill>
                  <a:srgbClr val="FF0000"/>
                </a:solidFill>
              </a:rPr>
              <a:t>呆料废料的处理</a:t>
            </a:r>
          </a:p>
        </p:txBody>
      </p:sp>
      <p:sp>
        <p:nvSpPr>
          <p:cNvPr id="3" name="内容占位符 2"/>
          <p:cNvSpPr>
            <a:spLocks noGrp="1"/>
          </p:cNvSpPr>
          <p:nvPr>
            <p:ph idx="1"/>
          </p:nvPr>
        </p:nvSpPr>
        <p:spPr>
          <a:xfrm>
            <a:off x="371233" y="1412776"/>
            <a:ext cx="8420583" cy="4968552"/>
          </a:xfrm>
        </p:spPr>
        <p:txBody>
          <a:bodyPr/>
          <a:lstStyle/>
          <a:p>
            <a:pPr>
              <a:lnSpc>
                <a:spcPct val="150000"/>
              </a:lnSpc>
              <a:buNone/>
            </a:pPr>
            <a:r>
              <a:rPr lang="zh-CN" altLang="en-US" sz="2400" dirty="0"/>
              <a:t>可以按照每个月的计划使用量，分别做成：</a:t>
            </a:r>
            <a:endParaRPr lang="en-US" altLang="zh-CN" sz="2400" dirty="0"/>
          </a:p>
          <a:p>
            <a:pPr>
              <a:lnSpc>
                <a:spcPct val="150000"/>
              </a:lnSpc>
              <a:buNone/>
            </a:pPr>
            <a:r>
              <a:rPr lang="en-US" altLang="zh-CN" sz="2400" dirty="0">
                <a:solidFill>
                  <a:srgbClr val="FF0000"/>
                </a:solidFill>
              </a:rPr>
              <a:t>3</a:t>
            </a:r>
            <a:r>
              <a:rPr lang="zh-CN" altLang="en-US" sz="2400" dirty="0">
                <a:solidFill>
                  <a:srgbClr val="FF0000"/>
                </a:solidFill>
              </a:rPr>
              <a:t>个月</a:t>
            </a:r>
            <a:r>
              <a:rPr lang="zh-CN" altLang="en-US" sz="2400" dirty="0"/>
              <a:t>不使用、</a:t>
            </a:r>
            <a:endParaRPr lang="en-US" altLang="zh-CN" sz="2400" dirty="0"/>
          </a:p>
          <a:p>
            <a:pPr>
              <a:lnSpc>
                <a:spcPct val="150000"/>
              </a:lnSpc>
              <a:buNone/>
            </a:pPr>
            <a:r>
              <a:rPr lang="en-US" altLang="zh-CN" sz="2400" dirty="0">
                <a:solidFill>
                  <a:srgbClr val="FF0000"/>
                </a:solidFill>
              </a:rPr>
              <a:t>6</a:t>
            </a:r>
            <a:r>
              <a:rPr lang="zh-CN" altLang="en-US" sz="2400" dirty="0">
                <a:solidFill>
                  <a:srgbClr val="FF0000"/>
                </a:solidFill>
              </a:rPr>
              <a:t>个月</a:t>
            </a:r>
            <a:r>
              <a:rPr lang="zh-CN" altLang="en-US" sz="2400" dirty="0"/>
              <a:t>不使用、</a:t>
            </a:r>
            <a:endParaRPr lang="en-US" altLang="zh-CN" sz="2400" dirty="0"/>
          </a:p>
          <a:p>
            <a:pPr>
              <a:lnSpc>
                <a:spcPct val="150000"/>
              </a:lnSpc>
              <a:buNone/>
            </a:pPr>
            <a:r>
              <a:rPr lang="en-US" altLang="zh-CN" sz="2400" dirty="0">
                <a:solidFill>
                  <a:srgbClr val="FF0000"/>
                </a:solidFill>
              </a:rPr>
              <a:t>1</a:t>
            </a:r>
            <a:r>
              <a:rPr lang="zh-CN" altLang="en-US" sz="2400" dirty="0">
                <a:solidFill>
                  <a:srgbClr val="FF0000"/>
                </a:solidFill>
              </a:rPr>
              <a:t>年</a:t>
            </a:r>
            <a:r>
              <a:rPr lang="zh-CN" altLang="en-US" sz="2400" dirty="0"/>
              <a:t>不使用的材料明细表</a:t>
            </a:r>
            <a:endParaRPr lang="en-US" altLang="zh-CN" sz="2400" dirty="0"/>
          </a:p>
          <a:p>
            <a:pPr>
              <a:lnSpc>
                <a:spcPct val="150000"/>
              </a:lnSpc>
              <a:buNone/>
            </a:pPr>
            <a:r>
              <a:rPr lang="zh-CN" altLang="en-US" sz="2400" dirty="0"/>
              <a:t>分析产生的原因，再根据未来的计划预计使用状况，进行处理</a:t>
            </a:r>
            <a:endParaRPr lang="en-US" altLang="zh-CN" sz="2400" dirty="0"/>
          </a:p>
          <a:p>
            <a:pPr>
              <a:lnSpc>
                <a:spcPct val="150000"/>
              </a:lnSpc>
              <a:buNone/>
            </a:pPr>
            <a:r>
              <a:rPr lang="zh-CN" altLang="en-US" sz="2400" dirty="0">
                <a:solidFill>
                  <a:srgbClr val="FF0000"/>
                </a:solidFill>
              </a:rPr>
              <a:t>目的：</a:t>
            </a:r>
            <a:endParaRPr lang="en-US" altLang="zh-CN" sz="2400" dirty="0">
              <a:solidFill>
                <a:srgbClr val="FF0000"/>
              </a:solidFill>
            </a:endParaRPr>
          </a:p>
          <a:p>
            <a:pPr>
              <a:lnSpc>
                <a:spcPct val="150000"/>
              </a:lnSpc>
              <a:buFont typeface="Wingdings" panose="05000000000000000000" pitchFamily="2" charset="2"/>
              <a:buChar char="Ø"/>
            </a:pPr>
            <a:r>
              <a:rPr lang="zh-CN" altLang="en-US" sz="2400" dirty="0"/>
              <a:t>尽可能将不良资产、占压的资金降低到最小</a:t>
            </a:r>
            <a:endParaRPr lang="en-US" altLang="zh-CN" sz="2400" dirty="0"/>
          </a:p>
          <a:p>
            <a:pPr>
              <a:lnSpc>
                <a:spcPct val="150000"/>
              </a:lnSpc>
              <a:buFont typeface="Wingdings" panose="05000000000000000000" pitchFamily="2" charset="2"/>
              <a:buChar char="Ø"/>
            </a:pPr>
            <a:r>
              <a:rPr lang="zh-CN" altLang="en-US" sz="2400" dirty="0"/>
              <a:t>不要等积压很多再处理，争取每个月都做处理</a:t>
            </a:r>
            <a:endParaRPr lang="en-US" altLang="zh-CN" sz="2400" dirty="0"/>
          </a:p>
        </p:txBody>
      </p:sp>
      <p:sp>
        <p:nvSpPr>
          <p:cNvPr id="4" name="灯片编号占位符 5"/>
          <p:cNvSpPr>
            <a:spLocks noGrp="1"/>
          </p:cNvSpPr>
          <p:nvPr>
            <p:ph type="sldNum" sz="quarter" idx="4"/>
          </p:nvPr>
        </p:nvSpPr>
        <p:spPr/>
        <p:txBody>
          <a:bodyPr/>
          <a:lstStyle/>
          <a:p>
            <a:fld id="{3A99ABDF-0673-469B-A541-C1F89428C3D9}" type="slidenum">
              <a:rPr lang="en-US" altLang="zh-CN"/>
              <a:pPr/>
              <a:t>171</a:t>
            </a:fld>
            <a:endParaRPr lang="en-US"/>
          </a:p>
        </p:txBody>
      </p:sp>
    </p:spTree>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9889" y="469682"/>
            <a:ext cx="8363272" cy="508919"/>
          </a:xfrm>
        </p:spPr>
        <p:txBody>
          <a:bodyPr/>
          <a:lstStyle/>
          <a:p>
            <a:pPr algn="ctr"/>
            <a:r>
              <a:rPr lang="zh-CN" altLang="en-US" sz="3200" dirty="0">
                <a:solidFill>
                  <a:srgbClr val="FF0000"/>
                </a:solidFill>
              </a:rPr>
              <a:t>使用不完的材料处理</a:t>
            </a:r>
          </a:p>
        </p:txBody>
      </p:sp>
      <p:sp>
        <p:nvSpPr>
          <p:cNvPr id="3" name="内容占位符 2"/>
          <p:cNvSpPr>
            <a:spLocks noGrp="1"/>
          </p:cNvSpPr>
          <p:nvPr>
            <p:ph idx="1"/>
          </p:nvPr>
        </p:nvSpPr>
        <p:spPr>
          <a:xfrm>
            <a:off x="323528" y="1340770"/>
            <a:ext cx="8363272" cy="4525963"/>
          </a:xfrm>
        </p:spPr>
        <p:txBody>
          <a:bodyPr/>
          <a:lstStyle/>
          <a:p>
            <a:pPr>
              <a:lnSpc>
                <a:spcPct val="150000"/>
              </a:lnSpc>
              <a:buNone/>
            </a:pPr>
            <a:r>
              <a:rPr lang="zh-CN" altLang="en-US" sz="2400" dirty="0"/>
              <a:t>根据未来计划的预计使用情况，分别做成：</a:t>
            </a:r>
            <a:endParaRPr lang="en-US" altLang="zh-CN" sz="2400" dirty="0"/>
          </a:p>
          <a:p>
            <a:pPr>
              <a:lnSpc>
                <a:spcPct val="150000"/>
              </a:lnSpc>
              <a:buNone/>
            </a:pPr>
            <a:r>
              <a:rPr lang="en-US" altLang="zh-CN" sz="2400" dirty="0">
                <a:solidFill>
                  <a:srgbClr val="FF0000"/>
                </a:solidFill>
              </a:rPr>
              <a:t>3</a:t>
            </a:r>
            <a:r>
              <a:rPr lang="zh-CN" altLang="en-US" sz="2400" dirty="0">
                <a:solidFill>
                  <a:srgbClr val="FF0000"/>
                </a:solidFill>
              </a:rPr>
              <a:t>个月</a:t>
            </a:r>
            <a:r>
              <a:rPr lang="zh-CN" altLang="en-US" sz="2400" dirty="0"/>
              <a:t>使用不完、</a:t>
            </a:r>
            <a:endParaRPr lang="en-US" altLang="zh-CN" sz="2400" dirty="0"/>
          </a:p>
          <a:p>
            <a:pPr>
              <a:lnSpc>
                <a:spcPct val="150000"/>
              </a:lnSpc>
              <a:buNone/>
            </a:pPr>
            <a:r>
              <a:rPr lang="en-US" altLang="zh-CN" sz="2400" dirty="0">
                <a:solidFill>
                  <a:srgbClr val="FF0000"/>
                </a:solidFill>
              </a:rPr>
              <a:t>6</a:t>
            </a:r>
            <a:r>
              <a:rPr lang="zh-CN" altLang="en-US" sz="2400" dirty="0">
                <a:solidFill>
                  <a:srgbClr val="FF0000"/>
                </a:solidFill>
              </a:rPr>
              <a:t>个月</a:t>
            </a:r>
            <a:r>
              <a:rPr lang="zh-CN" altLang="en-US" sz="2400" dirty="0"/>
              <a:t>使用不完、</a:t>
            </a:r>
            <a:endParaRPr lang="en-US" altLang="zh-CN" sz="2400" dirty="0"/>
          </a:p>
          <a:p>
            <a:pPr>
              <a:lnSpc>
                <a:spcPct val="150000"/>
              </a:lnSpc>
              <a:buNone/>
            </a:pPr>
            <a:r>
              <a:rPr lang="en-US" altLang="zh-CN" sz="2400" dirty="0">
                <a:solidFill>
                  <a:srgbClr val="FF0000"/>
                </a:solidFill>
              </a:rPr>
              <a:t>1</a:t>
            </a:r>
            <a:r>
              <a:rPr lang="zh-CN" altLang="en-US" sz="2400" dirty="0">
                <a:solidFill>
                  <a:srgbClr val="FF0000"/>
                </a:solidFill>
              </a:rPr>
              <a:t>年</a:t>
            </a:r>
            <a:r>
              <a:rPr lang="zh-CN" altLang="en-US" sz="2400" dirty="0"/>
              <a:t>使用不完的材料明细表，</a:t>
            </a:r>
            <a:endParaRPr lang="en-US" altLang="zh-CN" sz="2400" dirty="0"/>
          </a:p>
          <a:p>
            <a:pPr>
              <a:lnSpc>
                <a:spcPct val="150000"/>
              </a:lnSpc>
              <a:buNone/>
            </a:pPr>
            <a:r>
              <a:rPr lang="zh-CN" altLang="en-US" sz="2400" dirty="0"/>
              <a:t>由计划、采购、技术等部门对其进行确认，处理</a:t>
            </a:r>
            <a:endParaRPr lang="en-US" altLang="zh-CN" sz="2400" dirty="0"/>
          </a:p>
          <a:p>
            <a:pPr>
              <a:lnSpc>
                <a:spcPct val="150000"/>
              </a:lnSpc>
              <a:buNone/>
            </a:pPr>
            <a:r>
              <a:rPr lang="zh-CN" altLang="en-US" sz="2400" dirty="0">
                <a:solidFill>
                  <a:srgbClr val="FF0000"/>
                </a:solidFill>
              </a:rPr>
              <a:t>目的：</a:t>
            </a:r>
            <a:endParaRPr lang="en-US" altLang="zh-CN" sz="2400" dirty="0">
              <a:solidFill>
                <a:srgbClr val="FF0000"/>
              </a:solidFill>
            </a:endParaRPr>
          </a:p>
          <a:p>
            <a:pPr>
              <a:lnSpc>
                <a:spcPct val="150000"/>
              </a:lnSpc>
            </a:pPr>
            <a:r>
              <a:rPr lang="zh-CN" altLang="en-US" sz="2400" dirty="0"/>
              <a:t>减少订货、降低不良资产发生的可能</a:t>
            </a:r>
          </a:p>
        </p:txBody>
      </p:sp>
      <p:sp>
        <p:nvSpPr>
          <p:cNvPr id="4" name="灯片编号占位符 5"/>
          <p:cNvSpPr>
            <a:spLocks noGrp="1"/>
          </p:cNvSpPr>
          <p:nvPr>
            <p:ph type="sldNum" sz="quarter" idx="4"/>
          </p:nvPr>
        </p:nvSpPr>
        <p:spPr/>
        <p:txBody>
          <a:bodyPr/>
          <a:lstStyle/>
          <a:p>
            <a:fld id="{3A99ABDF-0673-469B-A541-C1F89428C3D9}" type="slidenum">
              <a:rPr lang="en-US" altLang="zh-CN"/>
              <a:pPr/>
              <a:t>172</a:t>
            </a:fld>
            <a:endParaRPr lang="en-US"/>
          </a:p>
        </p:txBody>
      </p:sp>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70" y="1917706"/>
            <a:ext cx="3273425" cy="3816351"/>
          </a:xfrm>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AutoShape 4"/>
          <p:cNvSpPr>
            <a:spLocks noChangeArrowheads="1"/>
          </p:cNvSpPr>
          <p:nvPr/>
        </p:nvSpPr>
        <p:spPr bwMode="auto">
          <a:xfrm>
            <a:off x="3595690" y="2060578"/>
            <a:ext cx="4895851" cy="433388"/>
          </a:xfrm>
          <a:prstGeom prst="flowChartAlternateProcess">
            <a:avLst/>
          </a:prstGeom>
          <a:gradFill rotWithShape="0">
            <a:gsLst>
              <a:gs pos="0">
                <a:srgbClr val="6A8B25"/>
              </a:gs>
              <a:gs pos="100000">
                <a:srgbClr val="83B02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8197" name="Rectangle 5"/>
          <p:cNvSpPr>
            <a:spLocks noChangeArrowheads="1"/>
          </p:cNvSpPr>
          <p:nvPr/>
        </p:nvSpPr>
        <p:spPr bwMode="auto">
          <a:xfrm>
            <a:off x="3595690" y="2420944"/>
            <a:ext cx="4895851" cy="3240087"/>
          </a:xfrm>
          <a:prstGeom prst="rect">
            <a:avLst/>
          </a:prstGeom>
          <a:gradFill rotWithShape="0">
            <a:gsLst>
              <a:gs pos="0">
                <a:schemeClr val="bg1"/>
              </a:gs>
              <a:gs pos="100000">
                <a:srgbClr val="CBCBC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algn="ctr">
              <a:lnSpc>
                <a:spcPct val="200000"/>
              </a:lnSpc>
              <a:buNone/>
            </a:pPr>
            <a:r>
              <a:rPr lang="zh-CN" altLang="en-US" sz="2800" b="1" dirty="0"/>
              <a:t>第七单元</a:t>
            </a:r>
            <a:endParaRPr lang="en-US" altLang="zh-CN" sz="2800" b="1" dirty="0"/>
          </a:p>
          <a:p>
            <a:pPr algn="ctr">
              <a:lnSpc>
                <a:spcPct val="200000"/>
              </a:lnSpc>
              <a:buNone/>
            </a:pPr>
            <a:r>
              <a:rPr lang="zh-CN" altLang="en-US" sz="2800" b="1" dirty="0"/>
              <a:t>生产运作方式提升</a:t>
            </a:r>
          </a:p>
        </p:txBody>
      </p:sp>
      <p:sp>
        <p:nvSpPr>
          <p:cNvPr id="9" name="标题 1"/>
          <p:cNvSpPr txBox="1">
            <a:spLocks/>
          </p:cNvSpPr>
          <p:nvPr/>
        </p:nvSpPr>
        <p:spPr bwMode="auto">
          <a:xfrm>
            <a:off x="959252" y="332656"/>
            <a:ext cx="7244545"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b="1" kern="1200">
                <a:solidFill>
                  <a:schemeClr val="tx1"/>
                </a:solidFill>
                <a:latin typeface="+mj-lt"/>
                <a:ea typeface="+mj-ea"/>
                <a:cs typeface="+mj-cs"/>
                <a:sym typeface="Arial" panose="020B0604020202020204" pitchFamily="34" charset="0"/>
              </a:defRPr>
            </a:lvl1pPr>
            <a:lvl2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4572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4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6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8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eaLnBrk="1" hangingPunct="1">
              <a:buFontTx/>
            </a:pPr>
            <a:r>
              <a:rPr lang="zh-CN" altLang="en-US" sz="2800" dirty="0">
                <a:effectLst>
                  <a:outerShdw blurRad="38100" dist="38100" dir="2700000" algn="tl">
                    <a:srgbClr val="C0C0C0"/>
                  </a:outerShdw>
                </a:effectLst>
                <a:latin typeface="+mn-ea"/>
                <a:ea typeface="+mn-ea"/>
              </a:rPr>
              <a:t>精益供应链课程</a:t>
            </a:r>
            <a:r>
              <a:rPr lang="en-US" altLang="zh-CN" sz="2800" dirty="0">
                <a:effectLst>
                  <a:outerShdw blurRad="38100" dist="38100" dir="2700000" algn="tl">
                    <a:srgbClr val="C0C0C0"/>
                  </a:outerShdw>
                </a:effectLst>
                <a:latin typeface="+mn-ea"/>
                <a:ea typeface="+mn-ea"/>
              </a:rPr>
              <a:t>—</a:t>
            </a:r>
            <a:r>
              <a:rPr lang="zh-CN" altLang="en-US" sz="2800" dirty="0">
                <a:effectLst>
                  <a:outerShdw blurRad="38100" dist="38100" dir="2700000" algn="tl">
                    <a:srgbClr val="C0C0C0"/>
                  </a:outerShdw>
                </a:effectLst>
                <a:latin typeface="+mn-ea"/>
                <a:ea typeface="+mn-ea"/>
              </a:rPr>
              <a:t>生产计划与物料控制</a:t>
            </a:r>
            <a:endParaRPr lang="zh-CN" altLang="en-US" sz="2800" dirty="0">
              <a:latin typeface="+mn-ea"/>
              <a:ea typeface="+mn-ea"/>
            </a:endParaRPr>
          </a:p>
        </p:txBody>
      </p:sp>
      <p:sp>
        <p:nvSpPr>
          <p:cNvPr id="3" name="灯片编号占位符 2"/>
          <p:cNvSpPr>
            <a:spLocks noGrp="1"/>
          </p:cNvSpPr>
          <p:nvPr>
            <p:ph type="sldNum" sz="quarter" idx="4"/>
          </p:nvPr>
        </p:nvSpPr>
        <p:spPr/>
        <p:txBody>
          <a:bodyPr/>
          <a:lstStyle/>
          <a:p>
            <a:fld id="{D065990C-D54C-4FC3-B4C7-03BEB07D7E46}" type="slidenum">
              <a:rPr lang="zh-CN" altLang="en-US" smtClean="0"/>
              <a:pPr/>
              <a:t>173</a:t>
            </a:fld>
            <a:endParaRPr lang="zh-CN" altLang="en-US"/>
          </a:p>
        </p:txBody>
      </p:sp>
    </p:spTree>
    <p:extLst>
      <p:ext uri="{BB962C8B-B14F-4D97-AF65-F5344CB8AC3E}">
        <p14:creationId xmlns:p14="http://schemas.microsoft.com/office/powerpoint/2010/main" val="4178068393"/>
      </p:ext>
    </p:extLst>
  </p:cSld>
  <p:clrMapOvr>
    <a:masterClrMapping/>
  </p:clrMapOvr>
  <p:transition>
    <p:fad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3204219" y="1979191"/>
            <a:ext cx="5256213" cy="144463"/>
          </a:xfrm>
          <a:prstGeom prst="rect">
            <a:avLst/>
          </a:prstGeom>
          <a:gradFill rotWithShape="0">
            <a:gsLst>
              <a:gs pos="0">
                <a:srgbClr val="CBCBCB"/>
              </a:gs>
              <a:gs pos="100000">
                <a:srgbClr val="E7E3E7"/>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9220" name="Oval 4"/>
          <p:cNvSpPr>
            <a:spLocks noChangeArrowheads="1"/>
          </p:cNvSpPr>
          <p:nvPr/>
        </p:nvSpPr>
        <p:spPr bwMode="auto">
          <a:xfrm>
            <a:off x="3061343" y="1764876"/>
            <a:ext cx="542925" cy="542925"/>
          </a:xfrm>
          <a:prstGeom prst="ellipse">
            <a:avLst/>
          </a:prstGeom>
          <a:solidFill>
            <a:srgbClr val="FF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1" name="Text Box 5"/>
          <p:cNvSpPr txBox="1">
            <a:spLocks noChangeArrowheads="1"/>
          </p:cNvSpPr>
          <p:nvPr/>
        </p:nvSpPr>
        <p:spPr bwMode="auto">
          <a:xfrm>
            <a:off x="3131197" y="1835120"/>
            <a:ext cx="3413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chemeClr val="bg1"/>
                </a:solidFill>
                <a:latin typeface="+mn-ea"/>
              </a:rPr>
              <a:t>1</a:t>
            </a:r>
          </a:p>
        </p:txBody>
      </p:sp>
      <p:sp>
        <p:nvSpPr>
          <p:cNvPr id="9222" name="Text Box 6"/>
          <p:cNvSpPr txBox="1">
            <a:spLocks noChangeArrowheads="1"/>
          </p:cNvSpPr>
          <p:nvPr/>
        </p:nvSpPr>
        <p:spPr bwMode="auto">
          <a:xfrm>
            <a:off x="3669354" y="2291927"/>
            <a:ext cx="421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5602" indent="-455602">
              <a:defRPr/>
            </a:pPr>
            <a:r>
              <a:rPr lang="zh-CN" altLang="en-US" sz="2400" b="1" dirty="0">
                <a:latin typeface="微软雅黑" pitchFamily="34" charset="-122"/>
                <a:ea typeface="微软雅黑" pitchFamily="34" charset="-122"/>
              </a:rPr>
              <a:t>生产运作与计算机技术</a:t>
            </a:r>
          </a:p>
        </p:txBody>
      </p:sp>
      <p:sp>
        <p:nvSpPr>
          <p:cNvPr id="9223" name="Rectangle 7"/>
          <p:cNvSpPr>
            <a:spLocks noChangeArrowheads="1"/>
          </p:cNvSpPr>
          <p:nvPr/>
        </p:nvSpPr>
        <p:spPr bwMode="auto">
          <a:xfrm>
            <a:off x="2470794" y="3039642"/>
            <a:ext cx="5256213" cy="144463"/>
          </a:xfrm>
          <a:prstGeom prst="rect">
            <a:avLst/>
          </a:prstGeom>
          <a:gradFill rotWithShape="0">
            <a:gsLst>
              <a:gs pos="0">
                <a:srgbClr val="CBCBCB"/>
              </a:gs>
              <a:gs pos="100000">
                <a:srgbClr val="E7E3E7"/>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4" name="Oval 8"/>
          <p:cNvSpPr>
            <a:spLocks noChangeArrowheads="1"/>
          </p:cNvSpPr>
          <p:nvPr/>
        </p:nvSpPr>
        <p:spPr bwMode="auto">
          <a:xfrm>
            <a:off x="2326329" y="2823736"/>
            <a:ext cx="544512" cy="544512"/>
          </a:xfrm>
          <a:prstGeom prst="ellipse">
            <a:avLst/>
          </a:prstGeom>
          <a:solidFill>
            <a:srgbClr val="6A8B2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5" name="Text Box 9"/>
          <p:cNvSpPr txBox="1">
            <a:spLocks noChangeArrowheads="1"/>
          </p:cNvSpPr>
          <p:nvPr/>
        </p:nvSpPr>
        <p:spPr bwMode="auto">
          <a:xfrm>
            <a:off x="2397772" y="2885623"/>
            <a:ext cx="341313"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dirty="0">
                <a:solidFill>
                  <a:schemeClr val="bg1"/>
                </a:solidFill>
                <a:latin typeface="+mn-ea"/>
              </a:rPr>
              <a:t>2</a:t>
            </a:r>
          </a:p>
        </p:txBody>
      </p:sp>
      <p:sp>
        <p:nvSpPr>
          <p:cNvPr id="9226" name="Text Box 10"/>
          <p:cNvSpPr txBox="1">
            <a:spLocks noChangeArrowheads="1"/>
          </p:cNvSpPr>
          <p:nvPr/>
        </p:nvSpPr>
        <p:spPr bwMode="auto">
          <a:xfrm>
            <a:off x="2942280" y="3349203"/>
            <a:ext cx="446405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455602" indent="-455602">
              <a:defRPr/>
            </a:pPr>
            <a:r>
              <a:rPr lang="zh-CN" altLang="en-US" sz="2400" b="1" dirty="0">
                <a:latin typeface="微软雅黑" pitchFamily="34" charset="-122"/>
                <a:ea typeface="微软雅黑" pitchFamily="34" charset="-122"/>
              </a:rPr>
              <a:t>精益生产的平准化</a:t>
            </a:r>
          </a:p>
        </p:txBody>
      </p:sp>
      <p:sp>
        <p:nvSpPr>
          <p:cNvPr id="9227" name="Rectangle 11"/>
          <p:cNvSpPr>
            <a:spLocks noChangeArrowheads="1"/>
          </p:cNvSpPr>
          <p:nvPr/>
        </p:nvSpPr>
        <p:spPr bwMode="auto">
          <a:xfrm>
            <a:off x="1808808" y="4171526"/>
            <a:ext cx="5256212" cy="142875"/>
          </a:xfrm>
          <a:prstGeom prst="rect">
            <a:avLst/>
          </a:prstGeom>
          <a:gradFill rotWithShape="0">
            <a:gsLst>
              <a:gs pos="0">
                <a:srgbClr val="CBCBCB"/>
              </a:gs>
              <a:gs pos="100000">
                <a:srgbClr val="E7E3E7"/>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8" name="Oval 12"/>
          <p:cNvSpPr>
            <a:spLocks noChangeArrowheads="1"/>
          </p:cNvSpPr>
          <p:nvPr/>
        </p:nvSpPr>
        <p:spPr bwMode="auto">
          <a:xfrm>
            <a:off x="1664343" y="3955625"/>
            <a:ext cx="542925" cy="542925"/>
          </a:xfrm>
          <a:prstGeom prst="ellipse">
            <a:avLst/>
          </a:prstGeom>
          <a:solidFill>
            <a:schemeClr val="fo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9" name="Text Box 13"/>
          <p:cNvSpPr txBox="1">
            <a:spLocks noChangeArrowheads="1"/>
          </p:cNvSpPr>
          <p:nvPr/>
        </p:nvSpPr>
        <p:spPr bwMode="auto">
          <a:xfrm>
            <a:off x="1734196" y="3995360"/>
            <a:ext cx="3429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dirty="0">
                <a:solidFill>
                  <a:schemeClr val="bg1"/>
                </a:solidFill>
                <a:latin typeface="+mn-ea"/>
              </a:rPr>
              <a:t>3</a:t>
            </a:r>
            <a:endParaRPr lang="zh-CN" altLang="en-US" sz="2400" dirty="0">
              <a:latin typeface="+mn-ea"/>
            </a:endParaRPr>
          </a:p>
        </p:txBody>
      </p:sp>
      <p:sp>
        <p:nvSpPr>
          <p:cNvPr id="9230" name="Text Box 14"/>
          <p:cNvSpPr txBox="1">
            <a:spLocks noChangeArrowheads="1"/>
          </p:cNvSpPr>
          <p:nvPr/>
        </p:nvSpPr>
        <p:spPr bwMode="auto">
          <a:xfrm>
            <a:off x="2399355" y="4479503"/>
            <a:ext cx="446563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455602" indent="-455602">
              <a:defRPr/>
            </a:pPr>
            <a:r>
              <a:rPr lang="zh-CN" altLang="en-US" sz="2400" b="1" dirty="0">
                <a:latin typeface="微软雅黑" pitchFamily="34" charset="-122"/>
                <a:ea typeface="微软雅黑" pitchFamily="34" charset="-122"/>
              </a:rPr>
              <a:t>单件流生产组织方式</a:t>
            </a:r>
          </a:p>
        </p:txBody>
      </p:sp>
      <p:sp>
        <p:nvSpPr>
          <p:cNvPr id="3" name="灯片编号占位符 2"/>
          <p:cNvSpPr>
            <a:spLocks noGrp="1"/>
          </p:cNvSpPr>
          <p:nvPr>
            <p:ph type="sldNum" sz="quarter" idx="4"/>
          </p:nvPr>
        </p:nvSpPr>
        <p:spPr/>
        <p:txBody>
          <a:bodyPr/>
          <a:lstStyle/>
          <a:p>
            <a:fld id="{D065990C-D54C-4FC3-B4C7-03BEB07D7E46}" type="slidenum">
              <a:rPr lang="zh-CN" altLang="en-US" smtClean="0"/>
              <a:pPr/>
              <a:t>174</a:t>
            </a:fld>
            <a:endParaRPr lang="zh-CN" altLang="en-US"/>
          </a:p>
        </p:txBody>
      </p:sp>
      <p:sp>
        <p:nvSpPr>
          <p:cNvPr id="15" name="Rectangle 11"/>
          <p:cNvSpPr>
            <a:spLocks noChangeArrowheads="1"/>
          </p:cNvSpPr>
          <p:nvPr/>
        </p:nvSpPr>
        <p:spPr bwMode="auto">
          <a:xfrm>
            <a:off x="974204" y="5298394"/>
            <a:ext cx="5256212" cy="142875"/>
          </a:xfrm>
          <a:prstGeom prst="rect">
            <a:avLst/>
          </a:prstGeom>
          <a:gradFill rotWithShape="0">
            <a:gsLst>
              <a:gs pos="0">
                <a:srgbClr val="CBCBCB"/>
              </a:gs>
              <a:gs pos="100000">
                <a:srgbClr val="E7E3E7"/>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16" name="Oval 12"/>
          <p:cNvSpPr>
            <a:spLocks noChangeArrowheads="1"/>
          </p:cNvSpPr>
          <p:nvPr/>
        </p:nvSpPr>
        <p:spPr bwMode="auto">
          <a:xfrm>
            <a:off x="829739" y="5082493"/>
            <a:ext cx="542925" cy="542925"/>
          </a:xfrm>
          <a:prstGeom prst="ellipse">
            <a:avLst/>
          </a:prstGeom>
          <a:solidFill>
            <a:srgbClr val="0070C0"/>
          </a:solidFill>
          <a:ln>
            <a:noFill/>
          </a:ln>
          <a:effectLst/>
          <a:extLst/>
        </p:spPr>
        <p:txBody>
          <a:bodyPr anchor="ctr"/>
          <a:lstStyle/>
          <a:p>
            <a:endParaRPr lang="zh-CN" altLang="en-US" sz="2400">
              <a:latin typeface="+mn-ea"/>
            </a:endParaRPr>
          </a:p>
        </p:txBody>
      </p:sp>
      <p:sp>
        <p:nvSpPr>
          <p:cNvPr id="17" name="Text Box 13"/>
          <p:cNvSpPr txBox="1">
            <a:spLocks noChangeArrowheads="1"/>
          </p:cNvSpPr>
          <p:nvPr/>
        </p:nvSpPr>
        <p:spPr bwMode="auto">
          <a:xfrm>
            <a:off x="899592" y="5122228"/>
            <a:ext cx="3429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zh-CN" sz="2400" b="1" dirty="0" smtClean="0">
                <a:solidFill>
                  <a:schemeClr val="bg1"/>
                </a:solidFill>
                <a:latin typeface="+mn-ea"/>
              </a:rPr>
              <a:t>4</a:t>
            </a:r>
            <a:endParaRPr lang="zh-CN" altLang="en-US" sz="2400" dirty="0">
              <a:latin typeface="+mn-ea"/>
            </a:endParaRPr>
          </a:p>
        </p:txBody>
      </p:sp>
      <p:sp>
        <p:nvSpPr>
          <p:cNvPr id="18" name="Text Box 14"/>
          <p:cNvSpPr txBox="1">
            <a:spLocks noChangeArrowheads="1"/>
          </p:cNvSpPr>
          <p:nvPr/>
        </p:nvSpPr>
        <p:spPr bwMode="auto">
          <a:xfrm>
            <a:off x="1564751" y="5606371"/>
            <a:ext cx="446563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455602" indent="-455602">
              <a:defRPr/>
            </a:pPr>
            <a:r>
              <a:rPr lang="zh-CN" altLang="en-US" sz="2400" b="1" dirty="0">
                <a:latin typeface="微软雅黑" pitchFamily="34" charset="-122"/>
                <a:ea typeface="微软雅黑" pitchFamily="34" charset="-122"/>
              </a:rPr>
              <a:t>拉动式生产和看板</a:t>
            </a:r>
          </a:p>
        </p:txBody>
      </p:sp>
    </p:spTree>
    <p:extLst>
      <p:ext uri="{BB962C8B-B14F-4D97-AF65-F5344CB8AC3E}">
        <p14:creationId xmlns:p14="http://schemas.microsoft.com/office/powerpoint/2010/main" val="976896359"/>
      </p:ext>
    </p:extLst>
  </p:cSld>
  <p:clrMapOvr>
    <a:masterClrMapping/>
  </p:clrMapOvr>
  <p:transition>
    <p:fad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8BA16DCC-C50E-4AD5-94C9-747C0058B3E1}" type="slidenum">
              <a:rPr lang="zh-CN" altLang="en-US" smtClean="0">
                <a:latin typeface="微软雅黑" pitchFamily="34" charset="-122"/>
                <a:ea typeface="微软雅黑" pitchFamily="34" charset="-122"/>
              </a:rPr>
              <a:pPr/>
              <a:t>175</a:t>
            </a:fld>
            <a:endParaRPr lang="zh-CN" altLang="en-US" dirty="0">
              <a:latin typeface="微软雅黑" pitchFamily="34" charset="-122"/>
              <a:ea typeface="微软雅黑" pitchFamily="34" charset="-122"/>
            </a:endParaRPr>
          </a:p>
        </p:txBody>
      </p:sp>
      <p:grpSp>
        <p:nvGrpSpPr>
          <p:cNvPr id="3" name="Group 436"/>
          <p:cNvGrpSpPr>
            <a:grpSpLocks/>
          </p:cNvGrpSpPr>
          <p:nvPr/>
        </p:nvGrpSpPr>
        <p:grpSpPr bwMode="auto">
          <a:xfrm>
            <a:off x="684215" y="1268760"/>
            <a:ext cx="7704138" cy="4897090"/>
            <a:chOff x="476" y="617"/>
            <a:chExt cx="4853" cy="3267"/>
          </a:xfrm>
        </p:grpSpPr>
        <p:sp>
          <p:nvSpPr>
            <p:cNvPr id="4" name="AutoShape 6"/>
            <p:cNvSpPr>
              <a:spLocks noChangeArrowheads="1"/>
            </p:cNvSpPr>
            <p:nvPr/>
          </p:nvSpPr>
          <p:spPr bwMode="auto">
            <a:xfrm>
              <a:off x="1565" y="2251"/>
              <a:ext cx="1208" cy="1579"/>
            </a:xfrm>
            <a:prstGeom prst="cube">
              <a:avLst>
                <a:gd name="adj" fmla="val 24949"/>
              </a:avLst>
            </a:prstGeom>
            <a:solidFill>
              <a:srgbClr val="FFFF40"/>
            </a:solidFill>
            <a:ln w="12700">
              <a:solidFill>
                <a:schemeClr val="tx2"/>
              </a:solidFill>
              <a:miter lim="800000"/>
              <a:headEnd/>
              <a:tailEnd/>
            </a:ln>
            <a:effectLst>
              <a:outerShdw dist="107763" dir="2700000" algn="ctr" rotWithShape="0">
                <a:schemeClr val="bg2"/>
              </a:outerShdw>
            </a:effectLst>
          </p:spPr>
          <p:txBody>
            <a:bodyPr wrap="none" anchor="ctr"/>
            <a:lstStyle/>
            <a:p>
              <a:endParaRPr lang="zh-CN" altLang="en-US" b="1">
                <a:latin typeface="微软雅黑" pitchFamily="34" charset="-122"/>
                <a:ea typeface="微软雅黑" pitchFamily="34" charset="-122"/>
              </a:endParaRPr>
            </a:p>
          </p:txBody>
        </p:sp>
        <p:sp>
          <p:nvSpPr>
            <p:cNvPr id="5" name="Rectangle 7"/>
            <p:cNvSpPr>
              <a:spLocks noChangeArrowheads="1"/>
            </p:cNvSpPr>
            <p:nvPr/>
          </p:nvSpPr>
          <p:spPr bwMode="auto">
            <a:xfrm>
              <a:off x="1640" y="1771"/>
              <a:ext cx="998" cy="429"/>
            </a:xfrm>
            <a:prstGeom prst="rect">
              <a:avLst/>
            </a:prstGeom>
            <a:noFill/>
            <a:ln w="12700">
              <a:noFill/>
              <a:miter lim="800000"/>
              <a:headEnd/>
              <a:tailEnd/>
            </a:ln>
            <a:effectLst/>
          </p:spPr>
          <p:txBody>
            <a:bodyPr lIns="90488" tIns="44451" rIns="90488" bIns="44451">
              <a:spAutoFit/>
            </a:bodyPr>
            <a:lstStyle/>
            <a:p>
              <a:pPr eaLnBrk="0" hangingPunct="0">
                <a:buClr>
                  <a:schemeClr val="hlink"/>
                </a:buClr>
                <a:buFont typeface="Wingdings" pitchFamily="2" charset="2"/>
                <a:buNone/>
              </a:pPr>
              <a:r>
                <a:rPr lang="zh-CN" altLang="en-US" b="1">
                  <a:solidFill>
                    <a:schemeClr val="bg2"/>
                  </a:solidFill>
                  <a:latin typeface="微软雅黑" pitchFamily="34" charset="-122"/>
                  <a:ea typeface="微软雅黑" pitchFamily="34" charset="-122"/>
                </a:rPr>
                <a:t>物料需求计划</a:t>
              </a:r>
              <a:br>
                <a:rPr lang="zh-CN" altLang="en-US" b="1">
                  <a:solidFill>
                    <a:schemeClr val="bg2"/>
                  </a:solidFill>
                  <a:latin typeface="微软雅黑" pitchFamily="34" charset="-122"/>
                  <a:ea typeface="微软雅黑" pitchFamily="34" charset="-122"/>
                </a:rPr>
              </a:br>
              <a:r>
                <a:rPr lang="en-US" altLang="zh-CN" b="1">
                  <a:solidFill>
                    <a:schemeClr val="bg2"/>
                  </a:solidFill>
                  <a:latin typeface="微软雅黑" pitchFamily="34" charset="-122"/>
                  <a:ea typeface="微软雅黑" pitchFamily="34" charset="-122"/>
                </a:rPr>
                <a:t>MRP</a:t>
              </a:r>
              <a:r>
                <a:rPr lang="zh-CN" altLang="en-US" b="1">
                  <a:solidFill>
                    <a:schemeClr val="bg2"/>
                  </a:solidFill>
                  <a:latin typeface="微软雅黑" pitchFamily="34" charset="-122"/>
                  <a:ea typeface="微软雅黑" pitchFamily="34" charset="-122"/>
                </a:rPr>
                <a:t>系统</a:t>
              </a:r>
              <a:endParaRPr lang="en-US" altLang="zh-CN" b="1">
                <a:solidFill>
                  <a:schemeClr val="bg2"/>
                </a:solidFill>
                <a:latin typeface="微软雅黑" pitchFamily="34" charset="-122"/>
                <a:ea typeface="微软雅黑" pitchFamily="34" charset="-122"/>
              </a:endParaRPr>
            </a:p>
          </p:txBody>
        </p:sp>
        <p:sp>
          <p:nvSpPr>
            <p:cNvPr id="6" name="Rectangle 8"/>
            <p:cNvSpPr>
              <a:spLocks noChangeArrowheads="1"/>
            </p:cNvSpPr>
            <p:nvPr/>
          </p:nvSpPr>
          <p:spPr bwMode="auto">
            <a:xfrm>
              <a:off x="1500" y="2795"/>
              <a:ext cx="1084" cy="224"/>
            </a:xfrm>
            <a:prstGeom prst="rect">
              <a:avLst/>
            </a:prstGeom>
            <a:noFill/>
            <a:ln w="12700">
              <a:noFill/>
              <a:miter lim="800000"/>
              <a:headEnd/>
              <a:tailEnd/>
            </a:ln>
            <a:effectLst/>
          </p:spPr>
          <p:txBody>
            <a:bodyPr wrap="none" lIns="90488" tIns="44451" rIns="90488" bIns="44451">
              <a:spAutoFit/>
            </a:bodyPr>
            <a:lstStyle/>
            <a:p>
              <a:pPr eaLnBrk="0" hangingPunct="0">
                <a:lnSpc>
                  <a:spcPct val="80000"/>
                </a:lnSpc>
                <a:buClr>
                  <a:schemeClr val="hlink"/>
                </a:buClr>
                <a:buFont typeface="Wingdings" pitchFamily="2" charset="2"/>
                <a:buNone/>
              </a:pPr>
              <a:r>
                <a:rPr kumimoji="1" lang="zh-CN" altLang="en-US" sz="2000" b="1">
                  <a:solidFill>
                    <a:srgbClr val="000000"/>
                  </a:solidFill>
                  <a:latin typeface="微软雅黑" pitchFamily="34" charset="-122"/>
                  <a:ea typeface="微软雅黑" pitchFamily="34" charset="-122"/>
                </a:rPr>
                <a:t>物料需求计划</a:t>
              </a:r>
            </a:p>
          </p:txBody>
        </p:sp>
        <p:sp>
          <p:nvSpPr>
            <p:cNvPr id="7" name="Oval 10"/>
            <p:cNvSpPr>
              <a:spLocks noChangeArrowheads="1"/>
            </p:cNvSpPr>
            <p:nvPr/>
          </p:nvSpPr>
          <p:spPr bwMode="auto">
            <a:xfrm>
              <a:off x="1742" y="3174"/>
              <a:ext cx="224" cy="256"/>
            </a:xfrm>
            <a:prstGeom prst="ellipse">
              <a:avLst/>
            </a:prstGeom>
            <a:solidFill>
              <a:srgbClr val="800080"/>
            </a:solidFill>
            <a:ln w="12700">
              <a:solidFill>
                <a:srgbClr val="000000"/>
              </a:solidFill>
              <a:round/>
              <a:headEnd/>
              <a:tailEnd/>
            </a:ln>
            <a:effectLst/>
          </p:spPr>
          <p:txBody>
            <a:bodyPr wrap="none" anchor="ctr"/>
            <a:lstStyle/>
            <a:p>
              <a:endParaRPr lang="zh-CN" altLang="en-US" b="1">
                <a:latin typeface="微软雅黑" pitchFamily="34" charset="-122"/>
                <a:ea typeface="微软雅黑" pitchFamily="34" charset="-122"/>
              </a:endParaRPr>
            </a:p>
          </p:txBody>
        </p:sp>
        <p:sp>
          <p:nvSpPr>
            <p:cNvPr id="8" name="Freeform 11"/>
            <p:cNvSpPr>
              <a:spLocks/>
            </p:cNvSpPr>
            <p:nvPr/>
          </p:nvSpPr>
          <p:spPr bwMode="auto">
            <a:xfrm>
              <a:off x="1842" y="3186"/>
              <a:ext cx="429" cy="231"/>
            </a:xfrm>
            <a:custGeom>
              <a:avLst/>
              <a:gdLst>
                <a:gd name="T0" fmla="*/ 0 w 605"/>
                <a:gd name="T1" fmla="*/ 21 h 270"/>
                <a:gd name="T2" fmla="*/ 0 w 605"/>
                <a:gd name="T3" fmla="*/ 86 h 270"/>
                <a:gd name="T4" fmla="*/ 41 w 605"/>
                <a:gd name="T5" fmla="*/ 86 h 270"/>
                <a:gd name="T6" fmla="*/ 41 w 605"/>
                <a:gd name="T7" fmla="*/ 106 h 270"/>
                <a:gd name="T8" fmla="*/ 77 w 605"/>
                <a:gd name="T9" fmla="*/ 56 h 270"/>
                <a:gd name="T10" fmla="*/ 41 w 605"/>
                <a:gd name="T11" fmla="*/ 0 h 270"/>
                <a:gd name="T12" fmla="*/ 41 w 605"/>
                <a:gd name="T13" fmla="*/ 21 h 270"/>
                <a:gd name="T14" fmla="*/ 0 w 605"/>
                <a:gd name="T15" fmla="*/ 21 h 2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5" h="270">
                  <a:moveTo>
                    <a:pt x="0" y="51"/>
                  </a:moveTo>
                  <a:lnTo>
                    <a:pt x="0" y="218"/>
                  </a:lnTo>
                  <a:lnTo>
                    <a:pt x="322" y="218"/>
                  </a:lnTo>
                  <a:lnTo>
                    <a:pt x="322" y="269"/>
                  </a:lnTo>
                  <a:lnTo>
                    <a:pt x="604" y="141"/>
                  </a:lnTo>
                  <a:lnTo>
                    <a:pt x="322" y="0"/>
                  </a:lnTo>
                  <a:lnTo>
                    <a:pt x="322" y="51"/>
                  </a:lnTo>
                  <a:lnTo>
                    <a:pt x="0" y="51"/>
                  </a:lnTo>
                </a:path>
              </a:pathLst>
            </a:custGeom>
            <a:solidFill>
              <a:srgbClr val="FF00FF"/>
            </a:solidFill>
            <a:ln w="12700" cap="rnd" cmpd="sng">
              <a:solidFill>
                <a:schemeClr val="tx2"/>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9" name="Freeform 12"/>
            <p:cNvSpPr>
              <a:spLocks/>
            </p:cNvSpPr>
            <p:nvPr/>
          </p:nvSpPr>
          <p:spPr bwMode="auto">
            <a:xfrm>
              <a:off x="2071" y="3187"/>
              <a:ext cx="249" cy="120"/>
            </a:xfrm>
            <a:custGeom>
              <a:avLst/>
              <a:gdLst>
                <a:gd name="T0" fmla="*/ 0 w 351"/>
                <a:gd name="T1" fmla="*/ 0 h 140"/>
                <a:gd name="T2" fmla="*/ 9 w 351"/>
                <a:gd name="T3" fmla="*/ 0 h 140"/>
                <a:gd name="T4" fmla="*/ 45 w 351"/>
                <a:gd name="T5" fmla="*/ 55 h 140"/>
                <a:gd name="T6" fmla="*/ 35 w 351"/>
                <a:gd name="T7" fmla="*/ 55 h 140"/>
                <a:gd name="T8" fmla="*/ 0 w 351"/>
                <a:gd name="T9" fmla="*/ 0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 h="140">
                  <a:moveTo>
                    <a:pt x="0" y="0"/>
                  </a:moveTo>
                  <a:lnTo>
                    <a:pt x="71" y="0"/>
                  </a:lnTo>
                  <a:lnTo>
                    <a:pt x="350" y="139"/>
                  </a:lnTo>
                  <a:lnTo>
                    <a:pt x="278" y="139"/>
                  </a:lnTo>
                  <a:lnTo>
                    <a:pt x="0" y="0"/>
                  </a:lnTo>
                </a:path>
              </a:pathLst>
            </a:custGeom>
            <a:solidFill>
              <a:srgbClr val="FF00FF"/>
            </a:solidFill>
            <a:ln w="12700" cap="rnd" cmpd="sng">
              <a:solidFill>
                <a:schemeClr val="tx2"/>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0" name="Freeform 13"/>
            <p:cNvSpPr>
              <a:spLocks/>
            </p:cNvSpPr>
            <p:nvPr/>
          </p:nvSpPr>
          <p:spPr bwMode="auto">
            <a:xfrm>
              <a:off x="2071" y="3306"/>
              <a:ext cx="250" cy="113"/>
            </a:xfrm>
            <a:custGeom>
              <a:avLst/>
              <a:gdLst>
                <a:gd name="T0" fmla="*/ 35 w 353"/>
                <a:gd name="T1" fmla="*/ 0 h 132"/>
                <a:gd name="T2" fmla="*/ 45 w 353"/>
                <a:gd name="T3" fmla="*/ 0 h 132"/>
                <a:gd name="T4" fmla="*/ 9 w 353"/>
                <a:gd name="T5" fmla="*/ 51 h 132"/>
                <a:gd name="T6" fmla="*/ 0 w 353"/>
                <a:gd name="T7" fmla="*/ 51 h 132"/>
                <a:gd name="T8" fmla="*/ 35 w 353"/>
                <a:gd name="T9" fmla="*/ 0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3" h="132">
                  <a:moveTo>
                    <a:pt x="277" y="0"/>
                  </a:moveTo>
                  <a:lnTo>
                    <a:pt x="352" y="0"/>
                  </a:lnTo>
                  <a:lnTo>
                    <a:pt x="69" y="131"/>
                  </a:lnTo>
                  <a:lnTo>
                    <a:pt x="0" y="131"/>
                  </a:lnTo>
                  <a:lnTo>
                    <a:pt x="277" y="0"/>
                  </a:lnTo>
                </a:path>
              </a:pathLst>
            </a:custGeom>
            <a:solidFill>
              <a:srgbClr val="813F81"/>
            </a:solidFill>
            <a:ln w="12700" cap="rnd" cmpd="sng">
              <a:solidFill>
                <a:schemeClr val="tx2"/>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1" name="Freeform 14"/>
            <p:cNvSpPr>
              <a:spLocks/>
            </p:cNvSpPr>
            <p:nvPr/>
          </p:nvSpPr>
          <p:spPr bwMode="auto">
            <a:xfrm>
              <a:off x="1907" y="3214"/>
              <a:ext cx="165" cy="20"/>
            </a:xfrm>
            <a:custGeom>
              <a:avLst/>
              <a:gdLst>
                <a:gd name="T0" fmla="*/ 0 w 233"/>
                <a:gd name="T1" fmla="*/ 8 h 24"/>
                <a:gd name="T2" fmla="*/ 11 w 233"/>
                <a:gd name="T3" fmla="*/ 0 h 24"/>
                <a:gd name="T4" fmla="*/ 29 w 233"/>
                <a:gd name="T5" fmla="*/ 0 h 24"/>
                <a:gd name="T6" fmla="*/ 29 w 233"/>
                <a:gd name="T7" fmla="*/ 8 h 24"/>
                <a:gd name="T8" fmla="*/ 0 w 233"/>
                <a:gd name="T9" fmla="*/ 8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3" h="24">
                  <a:moveTo>
                    <a:pt x="0" y="23"/>
                  </a:moveTo>
                  <a:lnTo>
                    <a:pt x="83" y="0"/>
                  </a:lnTo>
                  <a:lnTo>
                    <a:pt x="232" y="0"/>
                  </a:lnTo>
                  <a:lnTo>
                    <a:pt x="232" y="23"/>
                  </a:lnTo>
                  <a:lnTo>
                    <a:pt x="0" y="23"/>
                  </a:lnTo>
                </a:path>
              </a:pathLst>
            </a:custGeom>
            <a:solidFill>
              <a:srgbClr val="813F81"/>
            </a:solidFill>
            <a:ln w="12700" cap="rnd" cmpd="sng">
              <a:solidFill>
                <a:schemeClr val="tx2"/>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2" name="Oval 15"/>
            <p:cNvSpPr>
              <a:spLocks noChangeArrowheads="1"/>
            </p:cNvSpPr>
            <p:nvPr/>
          </p:nvSpPr>
          <p:spPr bwMode="auto">
            <a:xfrm>
              <a:off x="1717" y="3158"/>
              <a:ext cx="224" cy="256"/>
            </a:xfrm>
            <a:prstGeom prst="ellipse">
              <a:avLst/>
            </a:prstGeom>
            <a:solidFill>
              <a:srgbClr val="FF00FF"/>
            </a:solidFill>
            <a:ln w="12700">
              <a:solidFill>
                <a:schemeClr val="tx2"/>
              </a:solidFill>
              <a:round/>
              <a:headEnd/>
              <a:tailEnd/>
            </a:ln>
            <a:effectLst/>
          </p:spPr>
          <p:txBody>
            <a:bodyPr wrap="none" anchor="ctr"/>
            <a:lstStyle/>
            <a:p>
              <a:endParaRPr lang="zh-CN" altLang="en-US" b="1">
                <a:latin typeface="微软雅黑" pitchFamily="34" charset="-122"/>
                <a:ea typeface="微软雅黑" pitchFamily="34" charset="-122"/>
              </a:endParaRPr>
            </a:p>
          </p:txBody>
        </p:sp>
        <p:sp>
          <p:nvSpPr>
            <p:cNvPr id="13" name="Rectangle 16"/>
            <p:cNvSpPr>
              <a:spLocks noChangeArrowheads="1"/>
            </p:cNvSpPr>
            <p:nvPr/>
          </p:nvSpPr>
          <p:spPr bwMode="auto">
            <a:xfrm>
              <a:off x="1566" y="3592"/>
              <a:ext cx="956" cy="265"/>
            </a:xfrm>
            <a:prstGeom prst="rect">
              <a:avLst/>
            </a:prstGeom>
            <a:noFill/>
            <a:ln w="12700">
              <a:noFill/>
              <a:miter lim="800000"/>
              <a:headEnd/>
              <a:tailEnd/>
            </a:ln>
            <a:effectLst/>
          </p:spPr>
          <p:txBody>
            <a:bodyPr lIns="90488" tIns="44451" rIns="90488" bIns="44451">
              <a:spAutoFit/>
            </a:bodyPr>
            <a:lstStyle/>
            <a:p>
              <a:pPr eaLnBrk="0" hangingPunct="0">
                <a:buClr>
                  <a:schemeClr val="hlink"/>
                </a:buClr>
                <a:buFont typeface="Wingdings" pitchFamily="2" charset="2"/>
                <a:buNone/>
              </a:pPr>
              <a:r>
                <a:rPr kumimoji="1" lang="zh-CN" altLang="en-US" sz="2000" b="1">
                  <a:solidFill>
                    <a:srgbClr val="000000"/>
                  </a:solidFill>
                  <a:latin typeface="微软雅黑" pitchFamily="34" charset="-122"/>
                  <a:ea typeface="微软雅黑" pitchFamily="34" charset="-122"/>
                </a:rPr>
                <a:t>线性计划</a:t>
              </a:r>
            </a:p>
          </p:txBody>
        </p:sp>
        <p:sp>
          <p:nvSpPr>
            <p:cNvPr id="14" name="AutoShape 17"/>
            <p:cNvSpPr>
              <a:spLocks noChangeArrowheads="1"/>
            </p:cNvSpPr>
            <p:nvPr/>
          </p:nvSpPr>
          <p:spPr bwMode="auto">
            <a:xfrm>
              <a:off x="2823" y="1518"/>
              <a:ext cx="1216" cy="2304"/>
            </a:xfrm>
            <a:prstGeom prst="cube">
              <a:avLst>
                <a:gd name="adj" fmla="val 24995"/>
              </a:avLst>
            </a:prstGeom>
            <a:solidFill>
              <a:srgbClr val="00FF3C"/>
            </a:solidFill>
            <a:ln w="12700">
              <a:solidFill>
                <a:schemeClr val="tx2"/>
              </a:solidFill>
              <a:miter lim="800000"/>
              <a:headEnd/>
              <a:tailEnd/>
            </a:ln>
            <a:effectLst>
              <a:outerShdw dist="107763" dir="2700000" algn="ctr" rotWithShape="0">
                <a:schemeClr val="bg2"/>
              </a:outerShdw>
            </a:effectLst>
          </p:spPr>
          <p:txBody>
            <a:bodyPr wrap="none" anchor="ctr"/>
            <a:lstStyle/>
            <a:p>
              <a:endParaRPr lang="zh-CN" altLang="en-US" b="1">
                <a:latin typeface="微软雅黑" pitchFamily="34" charset="-122"/>
                <a:ea typeface="微软雅黑" pitchFamily="34" charset="-122"/>
              </a:endParaRPr>
            </a:p>
          </p:txBody>
        </p:sp>
        <p:sp>
          <p:nvSpPr>
            <p:cNvPr id="15" name="Rectangle 18"/>
            <p:cNvSpPr>
              <a:spLocks noChangeArrowheads="1"/>
            </p:cNvSpPr>
            <p:nvPr/>
          </p:nvSpPr>
          <p:spPr bwMode="auto">
            <a:xfrm>
              <a:off x="2867" y="976"/>
              <a:ext cx="1179" cy="471"/>
            </a:xfrm>
            <a:prstGeom prst="rect">
              <a:avLst/>
            </a:prstGeom>
            <a:noFill/>
            <a:ln w="12700">
              <a:noFill/>
              <a:miter lim="800000"/>
              <a:headEnd/>
              <a:tailEnd/>
            </a:ln>
            <a:effectLst/>
          </p:spPr>
          <p:txBody>
            <a:bodyPr lIns="90488" tIns="44451" rIns="90488" bIns="44451">
              <a:spAutoFit/>
            </a:bodyPr>
            <a:lstStyle/>
            <a:p>
              <a:pPr eaLnBrk="0" hangingPunct="0">
                <a:buClr>
                  <a:schemeClr val="hlink"/>
                </a:buClr>
                <a:buFont typeface="Wingdings" pitchFamily="2" charset="2"/>
                <a:buNone/>
              </a:pPr>
              <a:r>
                <a:rPr lang="zh-CN" altLang="en-US" sz="2000" b="1">
                  <a:solidFill>
                    <a:schemeClr val="bg2"/>
                  </a:solidFill>
                  <a:latin typeface="微软雅黑" pitchFamily="34" charset="-122"/>
                  <a:ea typeface="微软雅黑" pitchFamily="34" charset="-122"/>
                </a:rPr>
                <a:t>制造资源计划</a:t>
              </a:r>
              <a:br>
                <a:rPr lang="zh-CN" altLang="en-US" sz="2000" b="1">
                  <a:solidFill>
                    <a:schemeClr val="bg2"/>
                  </a:solidFill>
                  <a:latin typeface="微软雅黑" pitchFamily="34" charset="-122"/>
                  <a:ea typeface="微软雅黑" pitchFamily="34" charset="-122"/>
                </a:rPr>
              </a:br>
              <a:r>
                <a:rPr lang="en-US" altLang="zh-CN" sz="2000" b="1">
                  <a:solidFill>
                    <a:schemeClr val="bg2"/>
                  </a:solidFill>
                  <a:latin typeface="微软雅黑" pitchFamily="34" charset="-122"/>
                  <a:ea typeface="微软雅黑" pitchFamily="34" charset="-122"/>
                </a:rPr>
                <a:t>MRP II</a:t>
              </a:r>
              <a:r>
                <a:rPr lang="zh-CN" altLang="en-US" sz="2000" b="1">
                  <a:solidFill>
                    <a:schemeClr val="bg2"/>
                  </a:solidFill>
                  <a:latin typeface="微软雅黑" pitchFamily="34" charset="-122"/>
                  <a:ea typeface="微软雅黑" pitchFamily="34" charset="-122"/>
                </a:rPr>
                <a:t>系统</a:t>
              </a:r>
              <a:endParaRPr lang="en-US" altLang="zh-CN" sz="2000" b="1">
                <a:solidFill>
                  <a:schemeClr val="bg2"/>
                </a:solidFill>
                <a:latin typeface="微软雅黑" pitchFamily="34" charset="-122"/>
                <a:ea typeface="微软雅黑" pitchFamily="34" charset="-122"/>
              </a:endParaRPr>
            </a:p>
          </p:txBody>
        </p:sp>
        <p:sp>
          <p:nvSpPr>
            <p:cNvPr id="16" name="Rectangle 19"/>
            <p:cNvSpPr>
              <a:spLocks noChangeArrowheads="1"/>
            </p:cNvSpPr>
            <p:nvPr/>
          </p:nvSpPr>
          <p:spPr bwMode="auto">
            <a:xfrm>
              <a:off x="2748" y="1962"/>
              <a:ext cx="1084" cy="224"/>
            </a:xfrm>
            <a:prstGeom prst="rect">
              <a:avLst/>
            </a:prstGeom>
            <a:noFill/>
            <a:ln w="12700">
              <a:noFill/>
              <a:miter lim="800000"/>
              <a:headEnd/>
              <a:tailEnd/>
            </a:ln>
            <a:effectLst/>
          </p:spPr>
          <p:txBody>
            <a:bodyPr wrap="none" lIns="90488" tIns="44451" rIns="90488" bIns="44451">
              <a:spAutoFit/>
            </a:bodyPr>
            <a:lstStyle/>
            <a:p>
              <a:pPr eaLnBrk="0" hangingPunct="0">
                <a:lnSpc>
                  <a:spcPct val="80000"/>
                </a:lnSpc>
                <a:buClr>
                  <a:schemeClr val="hlink"/>
                </a:buClr>
                <a:buFont typeface="Wingdings" pitchFamily="2" charset="2"/>
                <a:buNone/>
              </a:pPr>
              <a:r>
                <a:rPr kumimoji="1" lang="zh-CN" altLang="en-US" sz="2000" b="1">
                  <a:solidFill>
                    <a:srgbClr val="000000"/>
                  </a:solidFill>
                  <a:latin typeface="微软雅黑" pitchFamily="34" charset="-122"/>
                  <a:ea typeface="微软雅黑" pitchFamily="34" charset="-122"/>
                </a:rPr>
                <a:t>制造资源计划</a:t>
              </a:r>
            </a:p>
          </p:txBody>
        </p:sp>
        <p:sp>
          <p:nvSpPr>
            <p:cNvPr id="17" name="Rectangle 20"/>
            <p:cNvSpPr>
              <a:spLocks noChangeArrowheads="1"/>
            </p:cNvSpPr>
            <p:nvPr/>
          </p:nvSpPr>
          <p:spPr bwMode="auto">
            <a:xfrm>
              <a:off x="2926" y="3239"/>
              <a:ext cx="761" cy="265"/>
            </a:xfrm>
            <a:prstGeom prst="rect">
              <a:avLst/>
            </a:prstGeom>
            <a:noFill/>
            <a:ln w="12700">
              <a:noFill/>
              <a:miter lim="800000"/>
              <a:headEnd/>
              <a:tailEnd/>
            </a:ln>
            <a:effectLst/>
          </p:spPr>
          <p:txBody>
            <a:bodyPr wrap="none" lIns="90488" tIns="44451" rIns="90488" bIns="44451">
              <a:spAutoFit/>
            </a:bodyPr>
            <a:lstStyle/>
            <a:p>
              <a:pPr eaLnBrk="0" hangingPunct="0">
                <a:buClr>
                  <a:schemeClr val="hlink"/>
                </a:buClr>
                <a:buFont typeface="Wingdings" pitchFamily="2" charset="2"/>
                <a:buNone/>
              </a:pPr>
              <a:r>
                <a:rPr kumimoji="1" lang="zh-CN" altLang="en-US" sz="2000" b="1">
                  <a:solidFill>
                    <a:srgbClr val="000000"/>
                  </a:solidFill>
                  <a:latin typeface="微软雅黑" pitchFamily="34" charset="-122"/>
                  <a:ea typeface="微软雅黑" pitchFamily="34" charset="-122"/>
                </a:rPr>
                <a:t>闭环计划</a:t>
              </a:r>
            </a:p>
          </p:txBody>
        </p:sp>
        <p:sp>
          <p:nvSpPr>
            <p:cNvPr id="18" name="Freeform 22"/>
            <p:cNvSpPr>
              <a:spLocks/>
            </p:cNvSpPr>
            <p:nvPr/>
          </p:nvSpPr>
          <p:spPr bwMode="auto">
            <a:xfrm>
              <a:off x="3021" y="2599"/>
              <a:ext cx="544" cy="586"/>
            </a:xfrm>
            <a:custGeom>
              <a:avLst/>
              <a:gdLst>
                <a:gd name="T0" fmla="*/ 39 w 768"/>
                <a:gd name="T1" fmla="*/ 52 h 686"/>
                <a:gd name="T2" fmla="*/ 32 w 768"/>
                <a:gd name="T3" fmla="*/ 62 h 686"/>
                <a:gd name="T4" fmla="*/ 27 w 768"/>
                <a:gd name="T5" fmla="*/ 77 h 686"/>
                <a:gd name="T6" fmla="*/ 23 w 768"/>
                <a:gd name="T7" fmla="*/ 96 h 686"/>
                <a:gd name="T8" fmla="*/ 21 w 768"/>
                <a:gd name="T9" fmla="*/ 114 h 686"/>
                <a:gd name="T10" fmla="*/ 21 w 768"/>
                <a:gd name="T11" fmla="*/ 132 h 686"/>
                <a:gd name="T12" fmla="*/ 22 w 768"/>
                <a:gd name="T13" fmla="*/ 148 h 686"/>
                <a:gd name="T14" fmla="*/ 25 w 768"/>
                <a:gd name="T15" fmla="*/ 167 h 686"/>
                <a:gd name="T16" fmla="*/ 30 w 768"/>
                <a:gd name="T17" fmla="*/ 185 h 686"/>
                <a:gd name="T18" fmla="*/ 35 w 768"/>
                <a:gd name="T19" fmla="*/ 196 h 686"/>
                <a:gd name="T20" fmla="*/ 42 w 768"/>
                <a:gd name="T21" fmla="*/ 202 h 686"/>
                <a:gd name="T22" fmla="*/ 49 w 768"/>
                <a:gd name="T23" fmla="*/ 206 h 686"/>
                <a:gd name="T24" fmla="*/ 56 w 768"/>
                <a:gd name="T25" fmla="*/ 202 h 686"/>
                <a:gd name="T26" fmla="*/ 62 w 768"/>
                <a:gd name="T27" fmla="*/ 197 h 686"/>
                <a:gd name="T28" fmla="*/ 67 w 768"/>
                <a:gd name="T29" fmla="*/ 188 h 686"/>
                <a:gd name="T30" fmla="*/ 72 w 768"/>
                <a:gd name="T31" fmla="*/ 173 h 686"/>
                <a:gd name="T32" fmla="*/ 75 w 768"/>
                <a:gd name="T33" fmla="*/ 155 h 686"/>
                <a:gd name="T34" fmla="*/ 77 w 768"/>
                <a:gd name="T35" fmla="*/ 133 h 686"/>
                <a:gd name="T36" fmla="*/ 77 w 768"/>
                <a:gd name="T37" fmla="*/ 111 h 686"/>
                <a:gd name="T38" fmla="*/ 73 w 768"/>
                <a:gd name="T39" fmla="*/ 88 h 686"/>
                <a:gd name="T40" fmla="*/ 67 w 768"/>
                <a:gd name="T41" fmla="*/ 66 h 686"/>
                <a:gd name="T42" fmla="*/ 87 w 768"/>
                <a:gd name="T43" fmla="*/ 3 h 686"/>
                <a:gd name="T44" fmla="*/ 86 w 768"/>
                <a:gd name="T45" fmla="*/ 41 h 686"/>
                <a:gd name="T46" fmla="*/ 91 w 768"/>
                <a:gd name="T47" fmla="*/ 64 h 686"/>
                <a:gd name="T48" fmla="*/ 94 w 768"/>
                <a:gd name="T49" fmla="*/ 89 h 686"/>
                <a:gd name="T50" fmla="*/ 97 w 768"/>
                <a:gd name="T51" fmla="*/ 113 h 686"/>
                <a:gd name="T52" fmla="*/ 97 w 768"/>
                <a:gd name="T53" fmla="*/ 144 h 686"/>
                <a:gd name="T54" fmla="*/ 96 w 768"/>
                <a:gd name="T55" fmla="*/ 165 h 686"/>
                <a:gd name="T56" fmla="*/ 93 w 768"/>
                <a:gd name="T57" fmla="*/ 186 h 686"/>
                <a:gd name="T58" fmla="*/ 89 w 768"/>
                <a:gd name="T59" fmla="*/ 208 h 686"/>
                <a:gd name="T60" fmla="*/ 82 w 768"/>
                <a:gd name="T61" fmla="*/ 227 h 686"/>
                <a:gd name="T62" fmla="*/ 75 w 768"/>
                <a:gd name="T63" fmla="*/ 243 h 686"/>
                <a:gd name="T64" fmla="*/ 67 w 768"/>
                <a:gd name="T65" fmla="*/ 255 h 686"/>
                <a:gd name="T66" fmla="*/ 58 w 768"/>
                <a:gd name="T67" fmla="*/ 263 h 686"/>
                <a:gd name="T68" fmla="*/ 50 w 768"/>
                <a:gd name="T69" fmla="*/ 266 h 686"/>
                <a:gd name="T70" fmla="*/ 44 w 768"/>
                <a:gd name="T71" fmla="*/ 265 h 686"/>
                <a:gd name="T72" fmla="*/ 35 w 768"/>
                <a:gd name="T73" fmla="*/ 261 h 686"/>
                <a:gd name="T74" fmla="*/ 28 w 768"/>
                <a:gd name="T75" fmla="*/ 252 h 686"/>
                <a:gd name="T76" fmla="*/ 20 w 768"/>
                <a:gd name="T77" fmla="*/ 239 h 686"/>
                <a:gd name="T78" fmla="*/ 13 w 768"/>
                <a:gd name="T79" fmla="*/ 224 h 686"/>
                <a:gd name="T80" fmla="*/ 9 w 768"/>
                <a:gd name="T81" fmla="*/ 207 h 686"/>
                <a:gd name="T82" fmla="*/ 4 w 768"/>
                <a:gd name="T83" fmla="*/ 188 h 686"/>
                <a:gd name="T84" fmla="*/ 2 w 768"/>
                <a:gd name="T85" fmla="*/ 167 h 686"/>
                <a:gd name="T86" fmla="*/ 1 w 768"/>
                <a:gd name="T87" fmla="*/ 146 h 686"/>
                <a:gd name="T88" fmla="*/ 0 w 768"/>
                <a:gd name="T89" fmla="*/ 129 h 686"/>
                <a:gd name="T90" fmla="*/ 1 w 768"/>
                <a:gd name="T91" fmla="*/ 108 h 686"/>
                <a:gd name="T92" fmla="*/ 3 w 768"/>
                <a:gd name="T93" fmla="*/ 85 h 686"/>
                <a:gd name="T94" fmla="*/ 6 w 768"/>
                <a:gd name="T95" fmla="*/ 61 h 686"/>
                <a:gd name="T96" fmla="*/ 11 w 768"/>
                <a:gd name="T97" fmla="*/ 43 h 686"/>
                <a:gd name="T98" fmla="*/ 16 w 768"/>
                <a:gd name="T99" fmla="*/ 27 h 686"/>
                <a:gd name="T100" fmla="*/ 23 w 768"/>
                <a:gd name="T101" fmla="*/ 13 h 686"/>
                <a:gd name="T102" fmla="*/ 32 w 768"/>
                <a:gd name="T103" fmla="*/ 0 h 6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68" h="686">
                  <a:moveTo>
                    <a:pt x="251" y="0"/>
                  </a:moveTo>
                  <a:lnTo>
                    <a:pt x="324" y="129"/>
                  </a:lnTo>
                  <a:lnTo>
                    <a:pt x="309" y="133"/>
                  </a:lnTo>
                  <a:lnTo>
                    <a:pt x="290" y="140"/>
                  </a:lnTo>
                  <a:lnTo>
                    <a:pt x="271" y="150"/>
                  </a:lnTo>
                  <a:lnTo>
                    <a:pt x="253" y="162"/>
                  </a:lnTo>
                  <a:lnTo>
                    <a:pt x="238" y="172"/>
                  </a:lnTo>
                  <a:lnTo>
                    <a:pt x="224" y="185"/>
                  </a:lnTo>
                  <a:lnTo>
                    <a:pt x="212" y="198"/>
                  </a:lnTo>
                  <a:lnTo>
                    <a:pt x="200" y="214"/>
                  </a:lnTo>
                  <a:lnTo>
                    <a:pt x="189" y="231"/>
                  </a:lnTo>
                  <a:lnTo>
                    <a:pt x="181" y="246"/>
                  </a:lnTo>
                  <a:lnTo>
                    <a:pt x="175" y="261"/>
                  </a:lnTo>
                  <a:lnTo>
                    <a:pt x="170" y="279"/>
                  </a:lnTo>
                  <a:lnTo>
                    <a:pt x="167" y="294"/>
                  </a:lnTo>
                  <a:lnTo>
                    <a:pt x="165" y="310"/>
                  </a:lnTo>
                  <a:lnTo>
                    <a:pt x="163" y="322"/>
                  </a:lnTo>
                  <a:lnTo>
                    <a:pt x="165" y="338"/>
                  </a:lnTo>
                  <a:lnTo>
                    <a:pt x="166" y="349"/>
                  </a:lnTo>
                  <a:lnTo>
                    <a:pt x="169" y="368"/>
                  </a:lnTo>
                  <a:lnTo>
                    <a:pt x="173" y="381"/>
                  </a:lnTo>
                  <a:lnTo>
                    <a:pt x="179" y="397"/>
                  </a:lnTo>
                  <a:lnTo>
                    <a:pt x="186" y="413"/>
                  </a:lnTo>
                  <a:lnTo>
                    <a:pt x="195" y="428"/>
                  </a:lnTo>
                  <a:lnTo>
                    <a:pt x="206" y="443"/>
                  </a:lnTo>
                  <a:lnTo>
                    <a:pt x="218" y="459"/>
                  </a:lnTo>
                  <a:lnTo>
                    <a:pt x="233" y="474"/>
                  </a:lnTo>
                  <a:lnTo>
                    <a:pt x="247" y="485"/>
                  </a:lnTo>
                  <a:lnTo>
                    <a:pt x="261" y="494"/>
                  </a:lnTo>
                  <a:lnTo>
                    <a:pt x="278" y="504"/>
                  </a:lnTo>
                  <a:lnTo>
                    <a:pt x="295" y="511"/>
                  </a:lnTo>
                  <a:lnTo>
                    <a:pt x="312" y="518"/>
                  </a:lnTo>
                  <a:lnTo>
                    <a:pt x="329" y="522"/>
                  </a:lnTo>
                  <a:lnTo>
                    <a:pt x="347" y="526"/>
                  </a:lnTo>
                  <a:lnTo>
                    <a:pt x="368" y="529"/>
                  </a:lnTo>
                  <a:lnTo>
                    <a:pt x="385" y="529"/>
                  </a:lnTo>
                  <a:lnTo>
                    <a:pt x="405" y="529"/>
                  </a:lnTo>
                  <a:lnTo>
                    <a:pt x="424" y="527"/>
                  </a:lnTo>
                  <a:lnTo>
                    <a:pt x="439" y="523"/>
                  </a:lnTo>
                  <a:lnTo>
                    <a:pt x="455" y="520"/>
                  </a:lnTo>
                  <a:lnTo>
                    <a:pt x="473" y="514"/>
                  </a:lnTo>
                  <a:lnTo>
                    <a:pt x="487" y="507"/>
                  </a:lnTo>
                  <a:lnTo>
                    <a:pt x="501" y="499"/>
                  </a:lnTo>
                  <a:lnTo>
                    <a:pt x="514" y="491"/>
                  </a:lnTo>
                  <a:lnTo>
                    <a:pt x="528" y="483"/>
                  </a:lnTo>
                  <a:lnTo>
                    <a:pt x="541" y="471"/>
                  </a:lnTo>
                  <a:lnTo>
                    <a:pt x="553" y="460"/>
                  </a:lnTo>
                  <a:lnTo>
                    <a:pt x="565" y="446"/>
                  </a:lnTo>
                  <a:lnTo>
                    <a:pt x="576" y="432"/>
                  </a:lnTo>
                  <a:lnTo>
                    <a:pt x="584" y="416"/>
                  </a:lnTo>
                  <a:lnTo>
                    <a:pt x="593" y="398"/>
                  </a:lnTo>
                  <a:lnTo>
                    <a:pt x="600" y="380"/>
                  </a:lnTo>
                  <a:lnTo>
                    <a:pt x="604" y="364"/>
                  </a:lnTo>
                  <a:lnTo>
                    <a:pt x="607" y="343"/>
                  </a:lnTo>
                  <a:lnTo>
                    <a:pt x="607" y="321"/>
                  </a:lnTo>
                  <a:lnTo>
                    <a:pt x="605" y="302"/>
                  </a:lnTo>
                  <a:lnTo>
                    <a:pt x="603" y="284"/>
                  </a:lnTo>
                  <a:lnTo>
                    <a:pt x="597" y="265"/>
                  </a:lnTo>
                  <a:lnTo>
                    <a:pt x="590" y="246"/>
                  </a:lnTo>
                  <a:lnTo>
                    <a:pt x="580" y="227"/>
                  </a:lnTo>
                  <a:lnTo>
                    <a:pt x="565" y="206"/>
                  </a:lnTo>
                  <a:lnTo>
                    <a:pt x="549" y="187"/>
                  </a:lnTo>
                  <a:lnTo>
                    <a:pt x="529" y="168"/>
                  </a:lnTo>
                  <a:lnTo>
                    <a:pt x="477" y="223"/>
                  </a:lnTo>
                  <a:lnTo>
                    <a:pt x="465" y="7"/>
                  </a:lnTo>
                  <a:lnTo>
                    <a:pt x="684" y="9"/>
                  </a:lnTo>
                  <a:lnTo>
                    <a:pt x="634" y="62"/>
                  </a:lnTo>
                  <a:lnTo>
                    <a:pt x="657" y="83"/>
                  </a:lnTo>
                  <a:lnTo>
                    <a:pt x="678" y="104"/>
                  </a:lnTo>
                  <a:lnTo>
                    <a:pt x="696" y="127"/>
                  </a:lnTo>
                  <a:lnTo>
                    <a:pt x="710" y="145"/>
                  </a:lnTo>
                  <a:lnTo>
                    <a:pt x="721" y="164"/>
                  </a:lnTo>
                  <a:lnTo>
                    <a:pt x="731" y="182"/>
                  </a:lnTo>
                  <a:lnTo>
                    <a:pt x="742" y="206"/>
                  </a:lnTo>
                  <a:lnTo>
                    <a:pt x="750" y="228"/>
                  </a:lnTo>
                  <a:lnTo>
                    <a:pt x="756" y="250"/>
                  </a:lnTo>
                  <a:lnTo>
                    <a:pt x="761" y="269"/>
                  </a:lnTo>
                  <a:lnTo>
                    <a:pt x="765" y="291"/>
                  </a:lnTo>
                  <a:lnTo>
                    <a:pt x="767" y="320"/>
                  </a:lnTo>
                  <a:lnTo>
                    <a:pt x="766" y="349"/>
                  </a:lnTo>
                  <a:lnTo>
                    <a:pt x="765" y="371"/>
                  </a:lnTo>
                  <a:lnTo>
                    <a:pt x="762" y="390"/>
                  </a:lnTo>
                  <a:lnTo>
                    <a:pt x="758" y="408"/>
                  </a:lnTo>
                  <a:lnTo>
                    <a:pt x="754" y="424"/>
                  </a:lnTo>
                  <a:lnTo>
                    <a:pt x="747" y="444"/>
                  </a:lnTo>
                  <a:lnTo>
                    <a:pt x="740" y="462"/>
                  </a:lnTo>
                  <a:lnTo>
                    <a:pt x="732" y="479"/>
                  </a:lnTo>
                  <a:lnTo>
                    <a:pt x="722" y="496"/>
                  </a:lnTo>
                  <a:lnTo>
                    <a:pt x="712" y="516"/>
                  </a:lnTo>
                  <a:lnTo>
                    <a:pt x="698" y="534"/>
                  </a:lnTo>
                  <a:lnTo>
                    <a:pt x="681" y="554"/>
                  </a:lnTo>
                  <a:lnTo>
                    <a:pt x="666" y="571"/>
                  </a:lnTo>
                  <a:lnTo>
                    <a:pt x="651" y="584"/>
                  </a:lnTo>
                  <a:lnTo>
                    <a:pt x="633" y="599"/>
                  </a:lnTo>
                  <a:lnTo>
                    <a:pt x="613" y="614"/>
                  </a:lnTo>
                  <a:lnTo>
                    <a:pt x="591" y="628"/>
                  </a:lnTo>
                  <a:lnTo>
                    <a:pt x="570" y="640"/>
                  </a:lnTo>
                  <a:lnTo>
                    <a:pt x="547" y="651"/>
                  </a:lnTo>
                  <a:lnTo>
                    <a:pt x="526" y="658"/>
                  </a:lnTo>
                  <a:lnTo>
                    <a:pt x="503" y="667"/>
                  </a:lnTo>
                  <a:lnTo>
                    <a:pt x="479" y="673"/>
                  </a:lnTo>
                  <a:lnTo>
                    <a:pt x="460" y="677"/>
                  </a:lnTo>
                  <a:lnTo>
                    <a:pt x="440" y="680"/>
                  </a:lnTo>
                  <a:lnTo>
                    <a:pt x="420" y="683"/>
                  </a:lnTo>
                  <a:lnTo>
                    <a:pt x="397" y="684"/>
                  </a:lnTo>
                  <a:lnTo>
                    <a:pt x="382" y="685"/>
                  </a:lnTo>
                  <a:lnTo>
                    <a:pt x="364" y="684"/>
                  </a:lnTo>
                  <a:lnTo>
                    <a:pt x="345" y="683"/>
                  </a:lnTo>
                  <a:lnTo>
                    <a:pt x="324" y="679"/>
                  </a:lnTo>
                  <a:lnTo>
                    <a:pt x="301" y="675"/>
                  </a:lnTo>
                  <a:lnTo>
                    <a:pt x="276" y="670"/>
                  </a:lnTo>
                  <a:lnTo>
                    <a:pt x="256" y="663"/>
                  </a:lnTo>
                  <a:lnTo>
                    <a:pt x="237" y="656"/>
                  </a:lnTo>
                  <a:lnTo>
                    <a:pt x="217" y="648"/>
                  </a:lnTo>
                  <a:lnTo>
                    <a:pt x="194" y="638"/>
                  </a:lnTo>
                  <a:lnTo>
                    <a:pt x="174" y="626"/>
                  </a:lnTo>
                  <a:lnTo>
                    <a:pt x="160" y="616"/>
                  </a:lnTo>
                  <a:lnTo>
                    <a:pt x="140" y="603"/>
                  </a:lnTo>
                  <a:lnTo>
                    <a:pt x="122" y="589"/>
                  </a:lnTo>
                  <a:lnTo>
                    <a:pt x="107" y="576"/>
                  </a:lnTo>
                  <a:lnTo>
                    <a:pt x="93" y="561"/>
                  </a:lnTo>
                  <a:lnTo>
                    <a:pt x="79" y="544"/>
                  </a:lnTo>
                  <a:lnTo>
                    <a:pt x="68" y="530"/>
                  </a:lnTo>
                  <a:lnTo>
                    <a:pt x="55" y="512"/>
                  </a:lnTo>
                  <a:lnTo>
                    <a:pt x="46" y="498"/>
                  </a:lnTo>
                  <a:lnTo>
                    <a:pt x="37" y="482"/>
                  </a:lnTo>
                  <a:lnTo>
                    <a:pt x="28" y="462"/>
                  </a:lnTo>
                  <a:lnTo>
                    <a:pt x="21" y="446"/>
                  </a:lnTo>
                  <a:lnTo>
                    <a:pt x="15" y="429"/>
                  </a:lnTo>
                  <a:lnTo>
                    <a:pt x="9" y="406"/>
                  </a:lnTo>
                  <a:lnTo>
                    <a:pt x="5" y="389"/>
                  </a:lnTo>
                  <a:lnTo>
                    <a:pt x="3" y="376"/>
                  </a:lnTo>
                  <a:lnTo>
                    <a:pt x="2" y="361"/>
                  </a:lnTo>
                  <a:lnTo>
                    <a:pt x="1" y="347"/>
                  </a:lnTo>
                  <a:lnTo>
                    <a:pt x="0" y="331"/>
                  </a:lnTo>
                  <a:lnTo>
                    <a:pt x="1" y="314"/>
                  </a:lnTo>
                  <a:lnTo>
                    <a:pt x="3" y="297"/>
                  </a:lnTo>
                  <a:lnTo>
                    <a:pt x="5" y="277"/>
                  </a:lnTo>
                  <a:lnTo>
                    <a:pt x="9" y="256"/>
                  </a:lnTo>
                  <a:lnTo>
                    <a:pt x="14" y="238"/>
                  </a:lnTo>
                  <a:lnTo>
                    <a:pt x="20" y="219"/>
                  </a:lnTo>
                  <a:lnTo>
                    <a:pt x="28" y="198"/>
                  </a:lnTo>
                  <a:lnTo>
                    <a:pt x="40" y="175"/>
                  </a:lnTo>
                  <a:lnTo>
                    <a:pt x="51" y="156"/>
                  </a:lnTo>
                  <a:lnTo>
                    <a:pt x="61" y="139"/>
                  </a:lnTo>
                  <a:lnTo>
                    <a:pt x="73" y="124"/>
                  </a:lnTo>
                  <a:lnTo>
                    <a:pt x="84" y="110"/>
                  </a:lnTo>
                  <a:lnTo>
                    <a:pt x="98" y="94"/>
                  </a:lnTo>
                  <a:lnTo>
                    <a:pt x="113" y="80"/>
                  </a:lnTo>
                  <a:lnTo>
                    <a:pt x="126" y="70"/>
                  </a:lnTo>
                  <a:lnTo>
                    <a:pt x="142" y="56"/>
                  </a:lnTo>
                  <a:lnTo>
                    <a:pt x="160" y="44"/>
                  </a:lnTo>
                  <a:lnTo>
                    <a:pt x="180" y="32"/>
                  </a:lnTo>
                  <a:lnTo>
                    <a:pt x="202" y="19"/>
                  </a:lnTo>
                  <a:lnTo>
                    <a:pt x="225" y="9"/>
                  </a:lnTo>
                  <a:lnTo>
                    <a:pt x="251" y="0"/>
                  </a:lnTo>
                </a:path>
              </a:pathLst>
            </a:custGeom>
            <a:solidFill>
              <a:srgbClr val="800080"/>
            </a:solidFill>
            <a:ln w="12700" cap="rnd" cmpd="sng">
              <a:solidFill>
                <a:srgbClr val="00000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9" name="Freeform 23"/>
            <p:cNvSpPr>
              <a:spLocks/>
            </p:cNvSpPr>
            <p:nvPr/>
          </p:nvSpPr>
          <p:spPr bwMode="auto">
            <a:xfrm>
              <a:off x="3338" y="2587"/>
              <a:ext cx="169" cy="202"/>
            </a:xfrm>
            <a:custGeom>
              <a:avLst/>
              <a:gdLst>
                <a:gd name="T0" fmla="*/ 27 w 238"/>
                <a:gd name="T1" fmla="*/ 0 h 236"/>
                <a:gd name="T2" fmla="*/ 31 w 238"/>
                <a:gd name="T3" fmla="*/ 8 h 236"/>
                <a:gd name="T4" fmla="*/ 4 w 238"/>
                <a:gd name="T5" fmla="*/ 92 h 236"/>
                <a:gd name="T6" fmla="*/ 0 w 238"/>
                <a:gd name="T7" fmla="*/ 84 h 236"/>
                <a:gd name="T8" fmla="*/ 27 w 238"/>
                <a:gd name="T9" fmla="*/ 0 h 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 h="236">
                  <a:moveTo>
                    <a:pt x="208" y="0"/>
                  </a:moveTo>
                  <a:lnTo>
                    <a:pt x="237" y="21"/>
                  </a:lnTo>
                  <a:lnTo>
                    <a:pt x="30" y="235"/>
                  </a:lnTo>
                  <a:lnTo>
                    <a:pt x="0" y="213"/>
                  </a:lnTo>
                  <a:lnTo>
                    <a:pt x="208" y="0"/>
                  </a:lnTo>
                </a:path>
              </a:pathLst>
            </a:custGeom>
            <a:solidFill>
              <a:srgbClr val="800080"/>
            </a:solidFill>
            <a:ln w="12700" cap="rnd" cmpd="sng">
              <a:solidFill>
                <a:srgbClr val="00000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0" name="Freeform 24"/>
            <p:cNvSpPr>
              <a:spLocks/>
            </p:cNvSpPr>
            <p:nvPr/>
          </p:nvSpPr>
          <p:spPr bwMode="auto">
            <a:xfrm>
              <a:off x="3000" y="2578"/>
              <a:ext cx="544" cy="587"/>
            </a:xfrm>
            <a:custGeom>
              <a:avLst/>
              <a:gdLst>
                <a:gd name="T0" fmla="*/ 39 w 769"/>
                <a:gd name="T1" fmla="*/ 52 h 687"/>
                <a:gd name="T2" fmla="*/ 32 w 769"/>
                <a:gd name="T3" fmla="*/ 63 h 687"/>
                <a:gd name="T4" fmla="*/ 27 w 769"/>
                <a:gd name="T5" fmla="*/ 78 h 687"/>
                <a:gd name="T6" fmla="*/ 23 w 769"/>
                <a:gd name="T7" fmla="*/ 96 h 687"/>
                <a:gd name="T8" fmla="*/ 21 w 769"/>
                <a:gd name="T9" fmla="*/ 115 h 687"/>
                <a:gd name="T10" fmla="*/ 21 w 769"/>
                <a:gd name="T11" fmla="*/ 132 h 687"/>
                <a:gd name="T12" fmla="*/ 22 w 769"/>
                <a:gd name="T13" fmla="*/ 148 h 687"/>
                <a:gd name="T14" fmla="*/ 25 w 769"/>
                <a:gd name="T15" fmla="*/ 167 h 687"/>
                <a:gd name="T16" fmla="*/ 30 w 769"/>
                <a:gd name="T17" fmla="*/ 185 h 687"/>
                <a:gd name="T18" fmla="*/ 35 w 769"/>
                <a:gd name="T19" fmla="*/ 197 h 687"/>
                <a:gd name="T20" fmla="*/ 42 w 769"/>
                <a:gd name="T21" fmla="*/ 203 h 687"/>
                <a:gd name="T22" fmla="*/ 49 w 769"/>
                <a:gd name="T23" fmla="*/ 208 h 687"/>
                <a:gd name="T24" fmla="*/ 55 w 769"/>
                <a:gd name="T25" fmla="*/ 204 h 687"/>
                <a:gd name="T26" fmla="*/ 61 w 769"/>
                <a:gd name="T27" fmla="*/ 198 h 687"/>
                <a:gd name="T28" fmla="*/ 66 w 769"/>
                <a:gd name="T29" fmla="*/ 188 h 687"/>
                <a:gd name="T30" fmla="*/ 71 w 769"/>
                <a:gd name="T31" fmla="*/ 173 h 687"/>
                <a:gd name="T32" fmla="*/ 74 w 769"/>
                <a:gd name="T33" fmla="*/ 156 h 687"/>
                <a:gd name="T34" fmla="*/ 76 w 769"/>
                <a:gd name="T35" fmla="*/ 133 h 687"/>
                <a:gd name="T36" fmla="*/ 76 w 769"/>
                <a:gd name="T37" fmla="*/ 111 h 687"/>
                <a:gd name="T38" fmla="*/ 73 w 769"/>
                <a:gd name="T39" fmla="*/ 89 h 687"/>
                <a:gd name="T40" fmla="*/ 66 w 769"/>
                <a:gd name="T41" fmla="*/ 67 h 687"/>
                <a:gd name="T42" fmla="*/ 86 w 769"/>
                <a:gd name="T43" fmla="*/ 4 h 687"/>
                <a:gd name="T44" fmla="*/ 85 w 769"/>
                <a:gd name="T45" fmla="*/ 42 h 687"/>
                <a:gd name="T46" fmla="*/ 90 w 769"/>
                <a:gd name="T47" fmla="*/ 64 h 687"/>
                <a:gd name="T48" fmla="*/ 94 w 769"/>
                <a:gd name="T49" fmla="*/ 90 h 687"/>
                <a:gd name="T50" fmla="*/ 96 w 769"/>
                <a:gd name="T51" fmla="*/ 114 h 687"/>
                <a:gd name="T52" fmla="*/ 96 w 769"/>
                <a:gd name="T53" fmla="*/ 144 h 687"/>
                <a:gd name="T54" fmla="*/ 95 w 769"/>
                <a:gd name="T55" fmla="*/ 165 h 687"/>
                <a:gd name="T56" fmla="*/ 92 w 769"/>
                <a:gd name="T57" fmla="*/ 187 h 687"/>
                <a:gd name="T58" fmla="*/ 88 w 769"/>
                <a:gd name="T59" fmla="*/ 208 h 687"/>
                <a:gd name="T60" fmla="*/ 81 w 769"/>
                <a:gd name="T61" fmla="*/ 228 h 687"/>
                <a:gd name="T62" fmla="*/ 74 w 769"/>
                <a:gd name="T63" fmla="*/ 245 h 687"/>
                <a:gd name="T64" fmla="*/ 66 w 769"/>
                <a:gd name="T65" fmla="*/ 257 h 687"/>
                <a:gd name="T66" fmla="*/ 57 w 769"/>
                <a:gd name="T67" fmla="*/ 264 h 687"/>
                <a:gd name="T68" fmla="*/ 50 w 769"/>
                <a:gd name="T69" fmla="*/ 267 h 687"/>
                <a:gd name="T70" fmla="*/ 43 w 769"/>
                <a:gd name="T71" fmla="*/ 266 h 687"/>
                <a:gd name="T72" fmla="*/ 35 w 769"/>
                <a:gd name="T73" fmla="*/ 261 h 687"/>
                <a:gd name="T74" fmla="*/ 27 w 769"/>
                <a:gd name="T75" fmla="*/ 253 h 687"/>
                <a:gd name="T76" fmla="*/ 20 w 769"/>
                <a:gd name="T77" fmla="*/ 240 h 687"/>
                <a:gd name="T78" fmla="*/ 13 w 769"/>
                <a:gd name="T79" fmla="*/ 225 h 687"/>
                <a:gd name="T80" fmla="*/ 9 w 769"/>
                <a:gd name="T81" fmla="*/ 208 h 687"/>
                <a:gd name="T82" fmla="*/ 4 w 769"/>
                <a:gd name="T83" fmla="*/ 188 h 687"/>
                <a:gd name="T84" fmla="*/ 2 w 769"/>
                <a:gd name="T85" fmla="*/ 167 h 687"/>
                <a:gd name="T86" fmla="*/ 1 w 769"/>
                <a:gd name="T87" fmla="*/ 148 h 687"/>
                <a:gd name="T88" fmla="*/ 0 w 769"/>
                <a:gd name="T89" fmla="*/ 130 h 687"/>
                <a:gd name="T90" fmla="*/ 1 w 769"/>
                <a:gd name="T91" fmla="*/ 108 h 687"/>
                <a:gd name="T92" fmla="*/ 3 w 769"/>
                <a:gd name="T93" fmla="*/ 85 h 687"/>
                <a:gd name="T94" fmla="*/ 6 w 769"/>
                <a:gd name="T95" fmla="*/ 61 h 687"/>
                <a:gd name="T96" fmla="*/ 11 w 769"/>
                <a:gd name="T97" fmla="*/ 43 h 687"/>
                <a:gd name="T98" fmla="*/ 16 w 769"/>
                <a:gd name="T99" fmla="*/ 27 h 687"/>
                <a:gd name="T100" fmla="*/ 23 w 769"/>
                <a:gd name="T101" fmla="*/ 13 h 687"/>
                <a:gd name="T102" fmla="*/ 32 w 769"/>
                <a:gd name="T103" fmla="*/ 0 h 6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69" h="687">
                  <a:moveTo>
                    <a:pt x="252" y="0"/>
                  </a:moveTo>
                  <a:lnTo>
                    <a:pt x="325" y="130"/>
                  </a:lnTo>
                  <a:lnTo>
                    <a:pt x="310" y="134"/>
                  </a:lnTo>
                  <a:lnTo>
                    <a:pt x="291" y="141"/>
                  </a:lnTo>
                  <a:lnTo>
                    <a:pt x="272" y="151"/>
                  </a:lnTo>
                  <a:lnTo>
                    <a:pt x="254" y="163"/>
                  </a:lnTo>
                  <a:lnTo>
                    <a:pt x="240" y="172"/>
                  </a:lnTo>
                  <a:lnTo>
                    <a:pt x="226" y="186"/>
                  </a:lnTo>
                  <a:lnTo>
                    <a:pt x="213" y="200"/>
                  </a:lnTo>
                  <a:lnTo>
                    <a:pt x="201" y="215"/>
                  </a:lnTo>
                  <a:lnTo>
                    <a:pt x="190" y="232"/>
                  </a:lnTo>
                  <a:lnTo>
                    <a:pt x="182" y="246"/>
                  </a:lnTo>
                  <a:lnTo>
                    <a:pt x="176" y="263"/>
                  </a:lnTo>
                  <a:lnTo>
                    <a:pt x="171" y="280"/>
                  </a:lnTo>
                  <a:lnTo>
                    <a:pt x="168" y="296"/>
                  </a:lnTo>
                  <a:lnTo>
                    <a:pt x="166" y="311"/>
                  </a:lnTo>
                  <a:lnTo>
                    <a:pt x="164" y="324"/>
                  </a:lnTo>
                  <a:lnTo>
                    <a:pt x="166" y="339"/>
                  </a:lnTo>
                  <a:lnTo>
                    <a:pt x="167" y="351"/>
                  </a:lnTo>
                  <a:lnTo>
                    <a:pt x="170" y="368"/>
                  </a:lnTo>
                  <a:lnTo>
                    <a:pt x="174" y="383"/>
                  </a:lnTo>
                  <a:lnTo>
                    <a:pt x="180" y="398"/>
                  </a:lnTo>
                  <a:lnTo>
                    <a:pt x="187" y="415"/>
                  </a:lnTo>
                  <a:lnTo>
                    <a:pt x="196" y="429"/>
                  </a:lnTo>
                  <a:lnTo>
                    <a:pt x="207" y="445"/>
                  </a:lnTo>
                  <a:lnTo>
                    <a:pt x="219" y="460"/>
                  </a:lnTo>
                  <a:lnTo>
                    <a:pt x="234" y="476"/>
                  </a:lnTo>
                  <a:lnTo>
                    <a:pt x="248" y="485"/>
                  </a:lnTo>
                  <a:lnTo>
                    <a:pt x="262" y="496"/>
                  </a:lnTo>
                  <a:lnTo>
                    <a:pt x="280" y="506"/>
                  </a:lnTo>
                  <a:lnTo>
                    <a:pt x="296" y="513"/>
                  </a:lnTo>
                  <a:lnTo>
                    <a:pt x="313" y="519"/>
                  </a:lnTo>
                  <a:lnTo>
                    <a:pt x="331" y="523"/>
                  </a:lnTo>
                  <a:lnTo>
                    <a:pt x="348" y="527"/>
                  </a:lnTo>
                  <a:lnTo>
                    <a:pt x="369" y="531"/>
                  </a:lnTo>
                  <a:lnTo>
                    <a:pt x="386" y="531"/>
                  </a:lnTo>
                  <a:lnTo>
                    <a:pt x="406" y="531"/>
                  </a:lnTo>
                  <a:lnTo>
                    <a:pt x="425" y="528"/>
                  </a:lnTo>
                  <a:lnTo>
                    <a:pt x="440" y="525"/>
                  </a:lnTo>
                  <a:lnTo>
                    <a:pt x="456" y="521"/>
                  </a:lnTo>
                  <a:lnTo>
                    <a:pt x="474" y="515"/>
                  </a:lnTo>
                  <a:lnTo>
                    <a:pt x="488" y="509"/>
                  </a:lnTo>
                  <a:lnTo>
                    <a:pt x="502" y="501"/>
                  </a:lnTo>
                  <a:lnTo>
                    <a:pt x="515" y="493"/>
                  </a:lnTo>
                  <a:lnTo>
                    <a:pt x="529" y="483"/>
                  </a:lnTo>
                  <a:lnTo>
                    <a:pt x="542" y="473"/>
                  </a:lnTo>
                  <a:lnTo>
                    <a:pt x="554" y="461"/>
                  </a:lnTo>
                  <a:lnTo>
                    <a:pt x="566" y="448"/>
                  </a:lnTo>
                  <a:lnTo>
                    <a:pt x="577" y="432"/>
                  </a:lnTo>
                  <a:lnTo>
                    <a:pt x="585" y="418"/>
                  </a:lnTo>
                  <a:lnTo>
                    <a:pt x="594" y="399"/>
                  </a:lnTo>
                  <a:lnTo>
                    <a:pt x="601" y="381"/>
                  </a:lnTo>
                  <a:lnTo>
                    <a:pt x="605" y="365"/>
                  </a:lnTo>
                  <a:lnTo>
                    <a:pt x="608" y="343"/>
                  </a:lnTo>
                  <a:lnTo>
                    <a:pt x="608" y="322"/>
                  </a:lnTo>
                  <a:lnTo>
                    <a:pt x="606" y="303"/>
                  </a:lnTo>
                  <a:lnTo>
                    <a:pt x="604" y="285"/>
                  </a:lnTo>
                  <a:lnTo>
                    <a:pt x="599" y="266"/>
                  </a:lnTo>
                  <a:lnTo>
                    <a:pt x="591" y="246"/>
                  </a:lnTo>
                  <a:lnTo>
                    <a:pt x="581" y="229"/>
                  </a:lnTo>
                  <a:lnTo>
                    <a:pt x="566" y="207"/>
                  </a:lnTo>
                  <a:lnTo>
                    <a:pt x="550" y="187"/>
                  </a:lnTo>
                  <a:lnTo>
                    <a:pt x="530" y="170"/>
                  </a:lnTo>
                  <a:lnTo>
                    <a:pt x="478" y="224"/>
                  </a:lnTo>
                  <a:lnTo>
                    <a:pt x="466" y="8"/>
                  </a:lnTo>
                  <a:lnTo>
                    <a:pt x="685" y="10"/>
                  </a:lnTo>
                  <a:lnTo>
                    <a:pt x="635" y="63"/>
                  </a:lnTo>
                  <a:lnTo>
                    <a:pt x="658" y="84"/>
                  </a:lnTo>
                  <a:lnTo>
                    <a:pt x="679" y="106"/>
                  </a:lnTo>
                  <a:lnTo>
                    <a:pt x="697" y="127"/>
                  </a:lnTo>
                  <a:lnTo>
                    <a:pt x="711" y="146"/>
                  </a:lnTo>
                  <a:lnTo>
                    <a:pt x="722" y="166"/>
                  </a:lnTo>
                  <a:lnTo>
                    <a:pt x="732" y="183"/>
                  </a:lnTo>
                  <a:lnTo>
                    <a:pt x="743" y="207"/>
                  </a:lnTo>
                  <a:lnTo>
                    <a:pt x="751" y="230"/>
                  </a:lnTo>
                  <a:lnTo>
                    <a:pt x="757" y="250"/>
                  </a:lnTo>
                  <a:lnTo>
                    <a:pt x="762" y="270"/>
                  </a:lnTo>
                  <a:lnTo>
                    <a:pt x="765" y="293"/>
                  </a:lnTo>
                  <a:lnTo>
                    <a:pt x="768" y="322"/>
                  </a:lnTo>
                  <a:lnTo>
                    <a:pt x="767" y="351"/>
                  </a:lnTo>
                  <a:lnTo>
                    <a:pt x="765" y="372"/>
                  </a:lnTo>
                  <a:lnTo>
                    <a:pt x="763" y="391"/>
                  </a:lnTo>
                  <a:lnTo>
                    <a:pt x="759" y="410"/>
                  </a:lnTo>
                  <a:lnTo>
                    <a:pt x="755" y="425"/>
                  </a:lnTo>
                  <a:lnTo>
                    <a:pt x="748" y="445"/>
                  </a:lnTo>
                  <a:lnTo>
                    <a:pt x="741" y="463"/>
                  </a:lnTo>
                  <a:lnTo>
                    <a:pt x="733" y="481"/>
                  </a:lnTo>
                  <a:lnTo>
                    <a:pt x="724" y="498"/>
                  </a:lnTo>
                  <a:lnTo>
                    <a:pt x="713" y="516"/>
                  </a:lnTo>
                  <a:lnTo>
                    <a:pt x="699" y="536"/>
                  </a:lnTo>
                  <a:lnTo>
                    <a:pt x="682" y="555"/>
                  </a:lnTo>
                  <a:lnTo>
                    <a:pt x="667" y="573"/>
                  </a:lnTo>
                  <a:lnTo>
                    <a:pt x="652" y="586"/>
                  </a:lnTo>
                  <a:lnTo>
                    <a:pt x="634" y="601"/>
                  </a:lnTo>
                  <a:lnTo>
                    <a:pt x="614" y="616"/>
                  </a:lnTo>
                  <a:lnTo>
                    <a:pt x="592" y="630"/>
                  </a:lnTo>
                  <a:lnTo>
                    <a:pt x="571" y="642"/>
                  </a:lnTo>
                  <a:lnTo>
                    <a:pt x="548" y="652"/>
                  </a:lnTo>
                  <a:lnTo>
                    <a:pt x="527" y="660"/>
                  </a:lnTo>
                  <a:lnTo>
                    <a:pt x="504" y="669"/>
                  </a:lnTo>
                  <a:lnTo>
                    <a:pt x="480" y="675"/>
                  </a:lnTo>
                  <a:lnTo>
                    <a:pt x="461" y="679"/>
                  </a:lnTo>
                  <a:lnTo>
                    <a:pt x="441" y="682"/>
                  </a:lnTo>
                  <a:lnTo>
                    <a:pt x="420" y="684"/>
                  </a:lnTo>
                  <a:lnTo>
                    <a:pt x="398" y="685"/>
                  </a:lnTo>
                  <a:lnTo>
                    <a:pt x="384" y="686"/>
                  </a:lnTo>
                  <a:lnTo>
                    <a:pt x="365" y="685"/>
                  </a:lnTo>
                  <a:lnTo>
                    <a:pt x="346" y="684"/>
                  </a:lnTo>
                  <a:lnTo>
                    <a:pt x="325" y="682"/>
                  </a:lnTo>
                  <a:lnTo>
                    <a:pt x="301" y="677"/>
                  </a:lnTo>
                  <a:lnTo>
                    <a:pt x="277" y="670"/>
                  </a:lnTo>
                  <a:lnTo>
                    <a:pt x="257" y="665"/>
                  </a:lnTo>
                  <a:lnTo>
                    <a:pt x="237" y="658"/>
                  </a:lnTo>
                  <a:lnTo>
                    <a:pt x="218" y="650"/>
                  </a:lnTo>
                  <a:lnTo>
                    <a:pt x="195" y="639"/>
                  </a:lnTo>
                  <a:lnTo>
                    <a:pt x="175" y="628"/>
                  </a:lnTo>
                  <a:lnTo>
                    <a:pt x="161" y="618"/>
                  </a:lnTo>
                  <a:lnTo>
                    <a:pt x="142" y="605"/>
                  </a:lnTo>
                  <a:lnTo>
                    <a:pt x="123" y="591"/>
                  </a:lnTo>
                  <a:lnTo>
                    <a:pt x="108" y="577"/>
                  </a:lnTo>
                  <a:lnTo>
                    <a:pt x="94" y="562"/>
                  </a:lnTo>
                  <a:lnTo>
                    <a:pt x="80" y="546"/>
                  </a:lnTo>
                  <a:lnTo>
                    <a:pt x="69" y="532"/>
                  </a:lnTo>
                  <a:lnTo>
                    <a:pt x="56" y="514"/>
                  </a:lnTo>
                  <a:lnTo>
                    <a:pt x="47" y="500"/>
                  </a:lnTo>
                  <a:lnTo>
                    <a:pt x="38" y="483"/>
                  </a:lnTo>
                  <a:lnTo>
                    <a:pt x="29" y="463"/>
                  </a:lnTo>
                  <a:lnTo>
                    <a:pt x="22" y="448"/>
                  </a:lnTo>
                  <a:lnTo>
                    <a:pt x="16" y="430"/>
                  </a:lnTo>
                  <a:lnTo>
                    <a:pt x="10" y="408"/>
                  </a:lnTo>
                  <a:lnTo>
                    <a:pt x="6" y="390"/>
                  </a:lnTo>
                  <a:lnTo>
                    <a:pt x="4" y="378"/>
                  </a:lnTo>
                  <a:lnTo>
                    <a:pt x="3" y="362"/>
                  </a:lnTo>
                  <a:lnTo>
                    <a:pt x="2" y="349"/>
                  </a:lnTo>
                  <a:lnTo>
                    <a:pt x="0" y="332"/>
                  </a:lnTo>
                  <a:lnTo>
                    <a:pt x="2" y="315"/>
                  </a:lnTo>
                  <a:lnTo>
                    <a:pt x="4" y="298"/>
                  </a:lnTo>
                  <a:lnTo>
                    <a:pt x="6" y="278"/>
                  </a:lnTo>
                  <a:lnTo>
                    <a:pt x="10" y="257"/>
                  </a:lnTo>
                  <a:lnTo>
                    <a:pt x="15" y="239"/>
                  </a:lnTo>
                  <a:lnTo>
                    <a:pt x="21" y="219"/>
                  </a:lnTo>
                  <a:lnTo>
                    <a:pt x="29" y="200"/>
                  </a:lnTo>
                  <a:lnTo>
                    <a:pt x="41" y="176"/>
                  </a:lnTo>
                  <a:lnTo>
                    <a:pt x="52" y="157"/>
                  </a:lnTo>
                  <a:lnTo>
                    <a:pt x="63" y="140"/>
                  </a:lnTo>
                  <a:lnTo>
                    <a:pt x="74" y="125"/>
                  </a:lnTo>
                  <a:lnTo>
                    <a:pt x="85" y="110"/>
                  </a:lnTo>
                  <a:lnTo>
                    <a:pt x="99" y="95"/>
                  </a:lnTo>
                  <a:lnTo>
                    <a:pt x="113" y="82"/>
                  </a:lnTo>
                  <a:lnTo>
                    <a:pt x="126" y="70"/>
                  </a:lnTo>
                  <a:lnTo>
                    <a:pt x="143" y="57"/>
                  </a:lnTo>
                  <a:lnTo>
                    <a:pt x="162" y="45"/>
                  </a:lnTo>
                  <a:lnTo>
                    <a:pt x="181" y="32"/>
                  </a:lnTo>
                  <a:lnTo>
                    <a:pt x="203" y="20"/>
                  </a:lnTo>
                  <a:lnTo>
                    <a:pt x="227" y="10"/>
                  </a:lnTo>
                  <a:lnTo>
                    <a:pt x="252" y="0"/>
                  </a:lnTo>
                </a:path>
              </a:pathLst>
            </a:custGeom>
            <a:solidFill>
              <a:srgbClr val="FF00FF"/>
            </a:solidFill>
            <a:ln w="12700" cap="rnd" cmpd="sng">
              <a:solidFill>
                <a:srgbClr val="00000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1" name="Oval 26"/>
            <p:cNvSpPr>
              <a:spLocks noChangeArrowheads="1"/>
            </p:cNvSpPr>
            <p:nvPr/>
          </p:nvSpPr>
          <p:spPr bwMode="auto">
            <a:xfrm>
              <a:off x="3109" y="2513"/>
              <a:ext cx="223" cy="247"/>
            </a:xfrm>
            <a:prstGeom prst="ellipse">
              <a:avLst/>
            </a:prstGeom>
            <a:solidFill>
              <a:srgbClr val="800080"/>
            </a:solidFill>
            <a:ln w="12700">
              <a:solidFill>
                <a:srgbClr val="000000"/>
              </a:solidFill>
              <a:round/>
              <a:headEnd/>
              <a:tailEnd/>
            </a:ln>
            <a:effectLst/>
          </p:spPr>
          <p:txBody>
            <a:bodyPr wrap="none" anchor="ctr"/>
            <a:lstStyle/>
            <a:p>
              <a:endParaRPr lang="zh-CN" altLang="en-US" b="1">
                <a:latin typeface="微软雅黑" pitchFamily="34" charset="-122"/>
                <a:ea typeface="微软雅黑" pitchFamily="34" charset="-122"/>
              </a:endParaRPr>
            </a:p>
          </p:txBody>
        </p:sp>
        <p:sp>
          <p:nvSpPr>
            <p:cNvPr id="22" name="Oval 27"/>
            <p:cNvSpPr>
              <a:spLocks noChangeArrowheads="1"/>
            </p:cNvSpPr>
            <p:nvPr/>
          </p:nvSpPr>
          <p:spPr bwMode="auto">
            <a:xfrm>
              <a:off x="3096" y="2496"/>
              <a:ext cx="224" cy="247"/>
            </a:xfrm>
            <a:prstGeom prst="ellipse">
              <a:avLst/>
            </a:prstGeom>
            <a:solidFill>
              <a:srgbClr val="FF00FF"/>
            </a:solidFill>
            <a:ln w="12700">
              <a:solidFill>
                <a:schemeClr val="tx2"/>
              </a:solidFill>
              <a:round/>
              <a:headEnd/>
              <a:tailEnd/>
            </a:ln>
            <a:effectLst/>
          </p:spPr>
          <p:txBody>
            <a:bodyPr wrap="none" anchor="ctr"/>
            <a:lstStyle/>
            <a:p>
              <a:endParaRPr lang="zh-CN" altLang="en-US" b="1">
                <a:latin typeface="微软雅黑" pitchFamily="34" charset="-122"/>
                <a:ea typeface="微软雅黑" pitchFamily="34" charset="-122"/>
              </a:endParaRPr>
            </a:p>
          </p:txBody>
        </p:sp>
        <p:sp>
          <p:nvSpPr>
            <p:cNvPr id="23" name="AutoShape 28"/>
            <p:cNvSpPr>
              <a:spLocks noChangeArrowheads="1"/>
            </p:cNvSpPr>
            <p:nvPr/>
          </p:nvSpPr>
          <p:spPr bwMode="auto">
            <a:xfrm>
              <a:off x="4112" y="617"/>
              <a:ext cx="1217" cy="3267"/>
            </a:xfrm>
            <a:prstGeom prst="cube">
              <a:avLst>
                <a:gd name="adj" fmla="val 24995"/>
              </a:avLst>
            </a:prstGeom>
            <a:solidFill>
              <a:srgbClr val="3F42C0"/>
            </a:solidFill>
            <a:ln w="12700">
              <a:solidFill>
                <a:schemeClr val="tx2"/>
              </a:solidFill>
              <a:miter lim="800000"/>
              <a:headEnd/>
              <a:tailEnd/>
            </a:ln>
            <a:effectLst>
              <a:outerShdw dist="107763" dir="2700000" algn="ctr" rotWithShape="0">
                <a:schemeClr val="bg2"/>
              </a:outerShdw>
            </a:effectLst>
          </p:spPr>
          <p:txBody>
            <a:bodyPr wrap="none" anchor="ctr"/>
            <a:lstStyle/>
            <a:p>
              <a:endParaRPr lang="zh-CN" altLang="en-US" b="1">
                <a:latin typeface="微软雅黑" pitchFamily="34" charset="-122"/>
                <a:ea typeface="微软雅黑" pitchFamily="34" charset="-122"/>
              </a:endParaRPr>
            </a:p>
          </p:txBody>
        </p:sp>
        <p:sp>
          <p:nvSpPr>
            <p:cNvPr id="24" name="Rectangle 29"/>
            <p:cNvSpPr>
              <a:spLocks noChangeArrowheads="1"/>
            </p:cNvSpPr>
            <p:nvPr/>
          </p:nvSpPr>
          <p:spPr bwMode="auto">
            <a:xfrm>
              <a:off x="4028" y="754"/>
              <a:ext cx="1084" cy="471"/>
            </a:xfrm>
            <a:prstGeom prst="rect">
              <a:avLst/>
            </a:prstGeom>
            <a:noFill/>
            <a:ln w="12700">
              <a:noFill/>
              <a:miter lim="800000"/>
              <a:headEnd/>
              <a:tailEnd/>
            </a:ln>
            <a:effectLst/>
          </p:spPr>
          <p:txBody>
            <a:bodyPr wrap="none" lIns="90488" tIns="44451" rIns="90488" bIns="44451">
              <a:spAutoFit/>
            </a:bodyPr>
            <a:lstStyle/>
            <a:p>
              <a:pPr eaLnBrk="0" hangingPunct="0">
                <a:buClr>
                  <a:schemeClr val="hlink"/>
                </a:buClr>
                <a:buFont typeface="Wingdings" pitchFamily="2" charset="2"/>
                <a:buNone/>
              </a:pPr>
              <a:r>
                <a:rPr lang="zh-CN" altLang="en-US" sz="2000" b="1">
                  <a:solidFill>
                    <a:srgbClr val="FF0000"/>
                  </a:solidFill>
                  <a:latin typeface="微软雅黑" pitchFamily="34" charset="-122"/>
                  <a:ea typeface="微软雅黑" pitchFamily="34" charset="-122"/>
                </a:rPr>
                <a:t>企业资源计划</a:t>
              </a:r>
              <a:br>
                <a:rPr lang="zh-CN" altLang="en-US" sz="2000" b="1">
                  <a:solidFill>
                    <a:srgbClr val="FF0000"/>
                  </a:solidFill>
                  <a:latin typeface="微软雅黑" pitchFamily="34" charset="-122"/>
                  <a:ea typeface="微软雅黑" pitchFamily="34" charset="-122"/>
                </a:rPr>
              </a:br>
              <a:r>
                <a:rPr lang="en-US" altLang="zh-CN" sz="2000" b="1">
                  <a:solidFill>
                    <a:srgbClr val="FF0000"/>
                  </a:solidFill>
                  <a:latin typeface="微软雅黑" pitchFamily="34" charset="-122"/>
                  <a:ea typeface="微软雅黑" pitchFamily="34" charset="-122"/>
                </a:rPr>
                <a:t>ERP</a:t>
              </a:r>
              <a:r>
                <a:rPr lang="zh-CN" altLang="en-US" sz="2000" b="1">
                  <a:solidFill>
                    <a:srgbClr val="FF0000"/>
                  </a:solidFill>
                  <a:latin typeface="微软雅黑" pitchFamily="34" charset="-122"/>
                  <a:ea typeface="微软雅黑" pitchFamily="34" charset="-122"/>
                </a:rPr>
                <a:t>系统</a:t>
              </a:r>
              <a:endParaRPr lang="en-US" altLang="zh-CN" sz="2000" b="1">
                <a:solidFill>
                  <a:srgbClr val="FF0000"/>
                </a:solidFill>
                <a:latin typeface="微软雅黑" pitchFamily="34" charset="-122"/>
                <a:ea typeface="微软雅黑" pitchFamily="34" charset="-122"/>
              </a:endParaRPr>
            </a:p>
          </p:txBody>
        </p:sp>
        <p:sp>
          <p:nvSpPr>
            <p:cNvPr id="25" name="Rectangle 31"/>
            <p:cNvSpPr>
              <a:spLocks noChangeArrowheads="1"/>
            </p:cNvSpPr>
            <p:nvPr/>
          </p:nvSpPr>
          <p:spPr bwMode="auto">
            <a:xfrm>
              <a:off x="4054" y="3091"/>
              <a:ext cx="1084" cy="265"/>
            </a:xfrm>
            <a:prstGeom prst="rect">
              <a:avLst/>
            </a:prstGeom>
            <a:noFill/>
            <a:ln w="12700">
              <a:noFill/>
              <a:miter lim="800000"/>
              <a:headEnd/>
              <a:tailEnd/>
            </a:ln>
            <a:effectLst/>
          </p:spPr>
          <p:txBody>
            <a:bodyPr wrap="none" lIns="90488" tIns="44451" rIns="90488" bIns="44451">
              <a:spAutoFit/>
            </a:bodyPr>
            <a:lstStyle/>
            <a:p>
              <a:pPr eaLnBrk="0" hangingPunct="0">
                <a:buClr>
                  <a:schemeClr val="hlink"/>
                </a:buClr>
                <a:buFont typeface="Wingdings" pitchFamily="2" charset="2"/>
                <a:buNone/>
              </a:pPr>
              <a:r>
                <a:rPr kumimoji="1" lang="zh-CN" altLang="en-US" sz="2000" b="1">
                  <a:solidFill>
                    <a:schemeClr val="bg1"/>
                  </a:solidFill>
                  <a:latin typeface="微软雅黑" pitchFamily="34" charset="-122"/>
                  <a:ea typeface="微软雅黑" pitchFamily="34" charset="-122"/>
                </a:rPr>
                <a:t>集成闭环计划</a:t>
              </a:r>
            </a:p>
          </p:txBody>
        </p:sp>
        <p:sp>
          <p:nvSpPr>
            <p:cNvPr id="26" name="Oval 34"/>
            <p:cNvSpPr>
              <a:spLocks noChangeArrowheads="1"/>
            </p:cNvSpPr>
            <p:nvPr/>
          </p:nvSpPr>
          <p:spPr bwMode="auto">
            <a:xfrm>
              <a:off x="4778" y="2435"/>
              <a:ext cx="223" cy="256"/>
            </a:xfrm>
            <a:prstGeom prst="ellipse">
              <a:avLst/>
            </a:prstGeom>
            <a:solidFill>
              <a:srgbClr val="FF00FF"/>
            </a:solidFill>
            <a:ln w="12700">
              <a:solidFill>
                <a:schemeClr val="tx2"/>
              </a:solidFill>
              <a:round/>
              <a:headEnd/>
              <a:tailEnd/>
            </a:ln>
            <a:effectLst/>
          </p:spPr>
          <p:txBody>
            <a:bodyPr wrap="none" anchor="ctr"/>
            <a:lstStyle/>
            <a:p>
              <a:endParaRPr lang="zh-CN" altLang="en-US" b="1">
                <a:latin typeface="微软雅黑" pitchFamily="34" charset="-122"/>
                <a:ea typeface="微软雅黑" pitchFamily="34" charset="-122"/>
              </a:endParaRPr>
            </a:p>
          </p:txBody>
        </p:sp>
        <p:sp>
          <p:nvSpPr>
            <p:cNvPr id="27" name="Oval 35"/>
            <p:cNvSpPr>
              <a:spLocks noChangeArrowheads="1"/>
            </p:cNvSpPr>
            <p:nvPr/>
          </p:nvSpPr>
          <p:spPr bwMode="auto">
            <a:xfrm>
              <a:off x="4765" y="2418"/>
              <a:ext cx="224" cy="256"/>
            </a:xfrm>
            <a:prstGeom prst="ellipse">
              <a:avLst/>
            </a:prstGeom>
            <a:solidFill>
              <a:srgbClr val="FF80FF"/>
            </a:solidFill>
            <a:ln w="12700">
              <a:solidFill>
                <a:schemeClr val="tx2"/>
              </a:solidFill>
              <a:round/>
              <a:headEnd/>
              <a:tailEnd/>
            </a:ln>
            <a:effectLst/>
          </p:spPr>
          <p:txBody>
            <a:bodyPr wrap="none" anchor="ctr"/>
            <a:lstStyle/>
            <a:p>
              <a:endParaRPr lang="zh-CN" altLang="en-US" b="1">
                <a:latin typeface="微软雅黑" pitchFamily="34" charset="-122"/>
                <a:ea typeface="微软雅黑" pitchFamily="34" charset="-122"/>
              </a:endParaRPr>
            </a:p>
          </p:txBody>
        </p:sp>
        <p:sp>
          <p:nvSpPr>
            <p:cNvPr id="28" name="Oval 37"/>
            <p:cNvSpPr>
              <a:spLocks noChangeArrowheads="1"/>
            </p:cNvSpPr>
            <p:nvPr/>
          </p:nvSpPr>
          <p:spPr bwMode="auto">
            <a:xfrm>
              <a:off x="4124" y="2435"/>
              <a:ext cx="223" cy="256"/>
            </a:xfrm>
            <a:prstGeom prst="ellipse">
              <a:avLst/>
            </a:prstGeom>
            <a:solidFill>
              <a:srgbClr val="FF00FF"/>
            </a:solidFill>
            <a:ln w="12700">
              <a:solidFill>
                <a:schemeClr val="tx2"/>
              </a:solidFill>
              <a:round/>
              <a:headEnd/>
              <a:tailEnd/>
            </a:ln>
            <a:effectLst/>
          </p:spPr>
          <p:txBody>
            <a:bodyPr wrap="none" anchor="ctr"/>
            <a:lstStyle/>
            <a:p>
              <a:endParaRPr lang="zh-CN" altLang="en-US" b="1">
                <a:latin typeface="微软雅黑" pitchFamily="34" charset="-122"/>
                <a:ea typeface="微软雅黑" pitchFamily="34" charset="-122"/>
              </a:endParaRPr>
            </a:p>
          </p:txBody>
        </p:sp>
        <p:sp>
          <p:nvSpPr>
            <p:cNvPr id="29" name="Oval 38"/>
            <p:cNvSpPr>
              <a:spLocks noChangeArrowheads="1"/>
            </p:cNvSpPr>
            <p:nvPr/>
          </p:nvSpPr>
          <p:spPr bwMode="auto">
            <a:xfrm>
              <a:off x="4111" y="2418"/>
              <a:ext cx="224" cy="256"/>
            </a:xfrm>
            <a:prstGeom prst="ellipse">
              <a:avLst/>
            </a:prstGeom>
            <a:solidFill>
              <a:srgbClr val="FF80FF"/>
            </a:solidFill>
            <a:ln w="12700">
              <a:solidFill>
                <a:schemeClr val="tx2"/>
              </a:solidFill>
              <a:round/>
              <a:headEnd/>
              <a:tailEnd/>
            </a:ln>
            <a:effectLst/>
          </p:spPr>
          <p:txBody>
            <a:bodyPr wrap="none" anchor="ctr"/>
            <a:lstStyle/>
            <a:p>
              <a:endParaRPr lang="zh-CN" altLang="en-US" b="1">
                <a:latin typeface="微软雅黑" pitchFamily="34" charset="-122"/>
                <a:ea typeface="微软雅黑" pitchFamily="34" charset="-122"/>
              </a:endParaRPr>
            </a:p>
          </p:txBody>
        </p:sp>
        <p:sp>
          <p:nvSpPr>
            <p:cNvPr id="30" name="Oval 40"/>
            <p:cNvSpPr>
              <a:spLocks noChangeArrowheads="1"/>
            </p:cNvSpPr>
            <p:nvPr/>
          </p:nvSpPr>
          <p:spPr bwMode="auto">
            <a:xfrm>
              <a:off x="4778" y="1559"/>
              <a:ext cx="223" cy="256"/>
            </a:xfrm>
            <a:prstGeom prst="ellipse">
              <a:avLst/>
            </a:prstGeom>
            <a:solidFill>
              <a:srgbClr val="FF00FF"/>
            </a:solidFill>
            <a:ln w="12700">
              <a:solidFill>
                <a:schemeClr val="tx2"/>
              </a:solidFill>
              <a:round/>
              <a:headEnd/>
              <a:tailEnd/>
            </a:ln>
            <a:effectLst/>
          </p:spPr>
          <p:txBody>
            <a:bodyPr wrap="none" anchor="ctr"/>
            <a:lstStyle/>
            <a:p>
              <a:endParaRPr lang="zh-CN" altLang="en-US" b="1">
                <a:latin typeface="微软雅黑" pitchFamily="34" charset="-122"/>
                <a:ea typeface="微软雅黑" pitchFamily="34" charset="-122"/>
              </a:endParaRPr>
            </a:p>
          </p:txBody>
        </p:sp>
        <p:sp>
          <p:nvSpPr>
            <p:cNvPr id="31" name="Oval 41"/>
            <p:cNvSpPr>
              <a:spLocks noChangeArrowheads="1"/>
            </p:cNvSpPr>
            <p:nvPr/>
          </p:nvSpPr>
          <p:spPr bwMode="auto">
            <a:xfrm>
              <a:off x="4765" y="1542"/>
              <a:ext cx="224" cy="256"/>
            </a:xfrm>
            <a:prstGeom prst="ellipse">
              <a:avLst/>
            </a:prstGeom>
            <a:solidFill>
              <a:srgbClr val="FF80FF"/>
            </a:solidFill>
            <a:ln w="12700">
              <a:solidFill>
                <a:schemeClr val="tx2"/>
              </a:solidFill>
              <a:round/>
              <a:headEnd/>
              <a:tailEnd/>
            </a:ln>
            <a:effectLst/>
          </p:spPr>
          <p:txBody>
            <a:bodyPr wrap="none" anchor="ctr"/>
            <a:lstStyle/>
            <a:p>
              <a:endParaRPr lang="zh-CN" altLang="en-US" b="1">
                <a:latin typeface="微软雅黑" pitchFamily="34" charset="-122"/>
                <a:ea typeface="微软雅黑" pitchFamily="34" charset="-122"/>
              </a:endParaRPr>
            </a:p>
          </p:txBody>
        </p:sp>
        <p:sp>
          <p:nvSpPr>
            <p:cNvPr id="32" name="Oval 43"/>
            <p:cNvSpPr>
              <a:spLocks noChangeArrowheads="1"/>
            </p:cNvSpPr>
            <p:nvPr/>
          </p:nvSpPr>
          <p:spPr bwMode="auto">
            <a:xfrm>
              <a:off x="4124" y="1559"/>
              <a:ext cx="223" cy="256"/>
            </a:xfrm>
            <a:prstGeom prst="ellipse">
              <a:avLst/>
            </a:prstGeom>
            <a:solidFill>
              <a:srgbClr val="FF00FF"/>
            </a:solidFill>
            <a:ln w="12700">
              <a:solidFill>
                <a:schemeClr val="tx2"/>
              </a:solidFill>
              <a:round/>
              <a:headEnd/>
              <a:tailEnd/>
            </a:ln>
            <a:effectLst/>
          </p:spPr>
          <p:txBody>
            <a:bodyPr wrap="none" anchor="ctr"/>
            <a:lstStyle/>
            <a:p>
              <a:endParaRPr lang="zh-CN" altLang="en-US" b="1">
                <a:latin typeface="微软雅黑" pitchFamily="34" charset="-122"/>
                <a:ea typeface="微软雅黑" pitchFamily="34" charset="-122"/>
              </a:endParaRPr>
            </a:p>
          </p:txBody>
        </p:sp>
        <p:sp>
          <p:nvSpPr>
            <p:cNvPr id="33" name="Oval 44"/>
            <p:cNvSpPr>
              <a:spLocks noChangeArrowheads="1"/>
            </p:cNvSpPr>
            <p:nvPr/>
          </p:nvSpPr>
          <p:spPr bwMode="auto">
            <a:xfrm>
              <a:off x="4111" y="1542"/>
              <a:ext cx="224" cy="256"/>
            </a:xfrm>
            <a:prstGeom prst="ellipse">
              <a:avLst/>
            </a:prstGeom>
            <a:solidFill>
              <a:srgbClr val="FF80FF"/>
            </a:solidFill>
            <a:ln w="12700">
              <a:solidFill>
                <a:schemeClr val="tx2"/>
              </a:solidFill>
              <a:round/>
              <a:headEnd/>
              <a:tailEnd/>
            </a:ln>
            <a:effectLst/>
          </p:spPr>
          <p:txBody>
            <a:bodyPr wrap="none" anchor="ctr"/>
            <a:lstStyle/>
            <a:p>
              <a:endParaRPr lang="zh-CN" altLang="en-US" b="1">
                <a:latin typeface="微软雅黑" pitchFamily="34" charset="-122"/>
                <a:ea typeface="微软雅黑" pitchFamily="34" charset="-122"/>
              </a:endParaRPr>
            </a:p>
          </p:txBody>
        </p:sp>
        <p:sp>
          <p:nvSpPr>
            <p:cNvPr id="34" name="Oval 46"/>
            <p:cNvSpPr>
              <a:spLocks noChangeArrowheads="1"/>
            </p:cNvSpPr>
            <p:nvPr/>
          </p:nvSpPr>
          <p:spPr bwMode="auto">
            <a:xfrm>
              <a:off x="4457" y="2629"/>
              <a:ext cx="223" cy="256"/>
            </a:xfrm>
            <a:prstGeom prst="ellipse">
              <a:avLst/>
            </a:prstGeom>
            <a:solidFill>
              <a:srgbClr val="FF00FF"/>
            </a:solidFill>
            <a:ln w="12700">
              <a:solidFill>
                <a:schemeClr val="tx2"/>
              </a:solidFill>
              <a:round/>
              <a:headEnd/>
              <a:tailEnd/>
            </a:ln>
            <a:effectLst/>
          </p:spPr>
          <p:txBody>
            <a:bodyPr wrap="none" anchor="ctr"/>
            <a:lstStyle/>
            <a:p>
              <a:endParaRPr lang="zh-CN" altLang="en-US" b="1">
                <a:latin typeface="微软雅黑" pitchFamily="34" charset="-122"/>
                <a:ea typeface="微软雅黑" pitchFamily="34" charset="-122"/>
              </a:endParaRPr>
            </a:p>
          </p:txBody>
        </p:sp>
        <p:sp>
          <p:nvSpPr>
            <p:cNvPr id="35" name="Oval 47"/>
            <p:cNvSpPr>
              <a:spLocks noChangeArrowheads="1"/>
            </p:cNvSpPr>
            <p:nvPr/>
          </p:nvSpPr>
          <p:spPr bwMode="auto">
            <a:xfrm>
              <a:off x="4444" y="2612"/>
              <a:ext cx="224" cy="256"/>
            </a:xfrm>
            <a:prstGeom prst="ellipse">
              <a:avLst/>
            </a:prstGeom>
            <a:solidFill>
              <a:srgbClr val="FF80FF"/>
            </a:solidFill>
            <a:ln w="12700">
              <a:solidFill>
                <a:schemeClr val="tx2"/>
              </a:solidFill>
              <a:round/>
              <a:headEnd/>
              <a:tailEnd/>
            </a:ln>
            <a:effectLst/>
          </p:spPr>
          <p:txBody>
            <a:bodyPr wrap="none" anchor="ctr"/>
            <a:lstStyle/>
            <a:p>
              <a:endParaRPr lang="zh-CN" altLang="en-US" b="1">
                <a:latin typeface="微软雅黑" pitchFamily="34" charset="-122"/>
                <a:ea typeface="微软雅黑" pitchFamily="34" charset="-122"/>
              </a:endParaRPr>
            </a:p>
          </p:txBody>
        </p:sp>
        <p:sp>
          <p:nvSpPr>
            <p:cNvPr id="36" name="Oval 49"/>
            <p:cNvSpPr>
              <a:spLocks noChangeArrowheads="1"/>
            </p:cNvSpPr>
            <p:nvPr/>
          </p:nvSpPr>
          <p:spPr bwMode="auto">
            <a:xfrm>
              <a:off x="4457" y="1398"/>
              <a:ext cx="223" cy="256"/>
            </a:xfrm>
            <a:prstGeom prst="ellipse">
              <a:avLst/>
            </a:prstGeom>
            <a:solidFill>
              <a:srgbClr val="FF00FF"/>
            </a:solidFill>
            <a:ln w="12700">
              <a:solidFill>
                <a:schemeClr val="tx2"/>
              </a:solidFill>
              <a:round/>
              <a:headEnd/>
              <a:tailEnd/>
            </a:ln>
            <a:effectLst/>
          </p:spPr>
          <p:txBody>
            <a:bodyPr wrap="none" anchor="ctr"/>
            <a:lstStyle/>
            <a:p>
              <a:endParaRPr lang="zh-CN" altLang="en-US" b="1">
                <a:latin typeface="微软雅黑" pitchFamily="34" charset="-122"/>
                <a:ea typeface="微软雅黑" pitchFamily="34" charset="-122"/>
              </a:endParaRPr>
            </a:p>
          </p:txBody>
        </p:sp>
        <p:sp>
          <p:nvSpPr>
            <p:cNvPr id="37" name="Oval 50"/>
            <p:cNvSpPr>
              <a:spLocks noChangeArrowheads="1"/>
            </p:cNvSpPr>
            <p:nvPr/>
          </p:nvSpPr>
          <p:spPr bwMode="auto">
            <a:xfrm>
              <a:off x="4444" y="1381"/>
              <a:ext cx="224" cy="256"/>
            </a:xfrm>
            <a:prstGeom prst="ellipse">
              <a:avLst/>
            </a:prstGeom>
            <a:solidFill>
              <a:srgbClr val="FF80FF"/>
            </a:solidFill>
            <a:ln w="12700">
              <a:solidFill>
                <a:schemeClr val="tx2"/>
              </a:solidFill>
              <a:round/>
              <a:headEnd/>
              <a:tailEnd/>
            </a:ln>
            <a:effectLst/>
          </p:spPr>
          <p:txBody>
            <a:bodyPr wrap="none" anchor="ctr"/>
            <a:lstStyle/>
            <a:p>
              <a:endParaRPr lang="zh-CN" altLang="en-US" b="1">
                <a:latin typeface="微软雅黑" pitchFamily="34" charset="-122"/>
                <a:ea typeface="微软雅黑" pitchFamily="34" charset="-122"/>
              </a:endParaRPr>
            </a:p>
          </p:txBody>
        </p:sp>
        <p:sp>
          <p:nvSpPr>
            <p:cNvPr id="38" name="Freeform 51"/>
            <p:cNvSpPr>
              <a:spLocks/>
            </p:cNvSpPr>
            <p:nvPr/>
          </p:nvSpPr>
          <p:spPr bwMode="auto">
            <a:xfrm>
              <a:off x="4243" y="2282"/>
              <a:ext cx="192" cy="236"/>
            </a:xfrm>
            <a:custGeom>
              <a:avLst/>
              <a:gdLst>
                <a:gd name="T0" fmla="*/ 34 w 271"/>
                <a:gd name="T1" fmla="*/ 37 h 276"/>
                <a:gd name="T2" fmla="*/ 21 w 271"/>
                <a:gd name="T3" fmla="*/ 0 h 276"/>
                <a:gd name="T4" fmla="*/ 7 w 271"/>
                <a:gd name="T5" fmla="*/ 47 h 276"/>
                <a:gd name="T6" fmla="*/ 3 w 271"/>
                <a:gd name="T7" fmla="*/ 36 h 276"/>
                <a:gd name="T8" fmla="*/ 0 w 271"/>
                <a:gd name="T9" fmla="*/ 108 h 276"/>
                <a:gd name="T10" fmla="*/ 23 w 271"/>
                <a:gd name="T11" fmla="*/ 94 h 276"/>
                <a:gd name="T12" fmla="*/ 20 w 271"/>
                <a:gd name="T13" fmla="*/ 83 h 276"/>
                <a:gd name="T14" fmla="*/ 34 w 271"/>
                <a:gd name="T15" fmla="*/ 37 h 2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1" h="276">
                  <a:moveTo>
                    <a:pt x="270" y="93"/>
                  </a:moveTo>
                  <a:lnTo>
                    <a:pt x="172" y="0"/>
                  </a:lnTo>
                  <a:lnTo>
                    <a:pt x="57" y="120"/>
                  </a:lnTo>
                  <a:lnTo>
                    <a:pt x="27" y="91"/>
                  </a:lnTo>
                  <a:lnTo>
                    <a:pt x="0" y="275"/>
                  </a:lnTo>
                  <a:lnTo>
                    <a:pt x="183" y="242"/>
                  </a:lnTo>
                  <a:lnTo>
                    <a:pt x="154" y="213"/>
                  </a:lnTo>
                  <a:lnTo>
                    <a:pt x="270" y="93"/>
                  </a:lnTo>
                </a:path>
              </a:pathLst>
            </a:custGeom>
            <a:solidFill>
              <a:schemeClr val="accent1"/>
            </a:solidFill>
            <a:ln w="12700" cap="rnd" cmpd="sng">
              <a:solidFill>
                <a:schemeClr val="tx2"/>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39" name="Freeform 52"/>
            <p:cNvSpPr>
              <a:spLocks/>
            </p:cNvSpPr>
            <p:nvPr/>
          </p:nvSpPr>
          <p:spPr bwMode="auto">
            <a:xfrm>
              <a:off x="4642" y="2285"/>
              <a:ext cx="189" cy="230"/>
            </a:xfrm>
            <a:custGeom>
              <a:avLst/>
              <a:gdLst>
                <a:gd name="T0" fmla="*/ 11 w 268"/>
                <a:gd name="T1" fmla="*/ 0 h 269"/>
                <a:gd name="T2" fmla="*/ 0 w 268"/>
                <a:gd name="T3" fmla="*/ 38 h 269"/>
                <a:gd name="T4" fmla="*/ 15 w 268"/>
                <a:gd name="T5" fmla="*/ 83 h 269"/>
                <a:gd name="T6" fmla="*/ 11 w 268"/>
                <a:gd name="T7" fmla="*/ 95 h 269"/>
                <a:gd name="T8" fmla="*/ 33 w 268"/>
                <a:gd name="T9" fmla="*/ 105 h 269"/>
                <a:gd name="T10" fmla="*/ 30 w 268"/>
                <a:gd name="T11" fmla="*/ 32 h 269"/>
                <a:gd name="T12" fmla="*/ 26 w 268"/>
                <a:gd name="T13" fmla="*/ 45 h 269"/>
                <a:gd name="T14" fmla="*/ 11 w 268"/>
                <a:gd name="T15" fmla="*/ 0 h 2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8" h="269">
                  <a:moveTo>
                    <a:pt x="93" y="0"/>
                  </a:moveTo>
                  <a:lnTo>
                    <a:pt x="0" y="98"/>
                  </a:lnTo>
                  <a:lnTo>
                    <a:pt x="120" y="213"/>
                  </a:lnTo>
                  <a:lnTo>
                    <a:pt x="90" y="243"/>
                  </a:lnTo>
                  <a:lnTo>
                    <a:pt x="267" y="268"/>
                  </a:lnTo>
                  <a:lnTo>
                    <a:pt x="242" y="85"/>
                  </a:lnTo>
                  <a:lnTo>
                    <a:pt x="213" y="115"/>
                  </a:lnTo>
                  <a:lnTo>
                    <a:pt x="93" y="0"/>
                  </a:lnTo>
                </a:path>
              </a:pathLst>
            </a:custGeom>
            <a:solidFill>
              <a:schemeClr val="accent1"/>
            </a:solidFill>
            <a:ln w="12700" cap="rnd" cmpd="sng">
              <a:solidFill>
                <a:schemeClr val="tx2"/>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40" name="Freeform 53"/>
            <p:cNvSpPr>
              <a:spLocks/>
            </p:cNvSpPr>
            <p:nvPr/>
          </p:nvSpPr>
          <p:spPr bwMode="auto">
            <a:xfrm>
              <a:off x="4684" y="1704"/>
              <a:ext cx="186" cy="237"/>
            </a:xfrm>
            <a:custGeom>
              <a:avLst/>
              <a:gdLst>
                <a:gd name="T0" fmla="*/ 0 w 262"/>
                <a:gd name="T1" fmla="*/ 72 h 277"/>
                <a:gd name="T2" fmla="*/ 13 w 262"/>
                <a:gd name="T3" fmla="*/ 109 h 277"/>
                <a:gd name="T4" fmla="*/ 27 w 262"/>
                <a:gd name="T5" fmla="*/ 62 h 277"/>
                <a:gd name="T6" fmla="*/ 31 w 262"/>
                <a:gd name="T7" fmla="*/ 73 h 277"/>
                <a:gd name="T8" fmla="*/ 33 w 262"/>
                <a:gd name="T9" fmla="*/ 0 h 277"/>
                <a:gd name="T10" fmla="*/ 11 w 262"/>
                <a:gd name="T11" fmla="*/ 13 h 277"/>
                <a:gd name="T12" fmla="*/ 15 w 262"/>
                <a:gd name="T13" fmla="*/ 25 h 277"/>
                <a:gd name="T14" fmla="*/ 0 w 262"/>
                <a:gd name="T15" fmla="*/ 72 h 2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2" h="277">
                  <a:moveTo>
                    <a:pt x="0" y="183"/>
                  </a:moveTo>
                  <a:lnTo>
                    <a:pt x="98" y="276"/>
                  </a:lnTo>
                  <a:lnTo>
                    <a:pt x="213" y="157"/>
                  </a:lnTo>
                  <a:lnTo>
                    <a:pt x="242" y="186"/>
                  </a:lnTo>
                  <a:lnTo>
                    <a:pt x="261" y="0"/>
                  </a:lnTo>
                  <a:lnTo>
                    <a:pt x="84" y="34"/>
                  </a:lnTo>
                  <a:lnTo>
                    <a:pt x="115" y="64"/>
                  </a:lnTo>
                  <a:lnTo>
                    <a:pt x="0" y="183"/>
                  </a:lnTo>
                </a:path>
              </a:pathLst>
            </a:custGeom>
            <a:solidFill>
              <a:schemeClr val="accent1"/>
            </a:solidFill>
            <a:ln w="12700" cap="rnd" cmpd="sng">
              <a:solidFill>
                <a:schemeClr val="tx2"/>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41" name="Freeform 54"/>
            <p:cNvSpPr>
              <a:spLocks/>
            </p:cNvSpPr>
            <p:nvPr/>
          </p:nvSpPr>
          <p:spPr bwMode="auto">
            <a:xfrm>
              <a:off x="4257" y="1732"/>
              <a:ext cx="190" cy="233"/>
            </a:xfrm>
            <a:custGeom>
              <a:avLst/>
              <a:gdLst>
                <a:gd name="T0" fmla="*/ 21 w 269"/>
                <a:gd name="T1" fmla="*/ 107 h 272"/>
                <a:gd name="T2" fmla="*/ 33 w 269"/>
                <a:gd name="T3" fmla="*/ 69 h 272"/>
                <a:gd name="T4" fmla="*/ 18 w 269"/>
                <a:gd name="T5" fmla="*/ 23 h 272"/>
                <a:gd name="T6" fmla="*/ 22 w 269"/>
                <a:gd name="T7" fmla="*/ 11 h 272"/>
                <a:gd name="T8" fmla="*/ 0 w 269"/>
                <a:gd name="T9" fmla="*/ 0 h 272"/>
                <a:gd name="T10" fmla="*/ 3 w 269"/>
                <a:gd name="T11" fmla="*/ 73 h 272"/>
                <a:gd name="T12" fmla="*/ 7 w 269"/>
                <a:gd name="T13" fmla="*/ 63 h 272"/>
                <a:gd name="T14" fmla="*/ 21 w 269"/>
                <a:gd name="T15" fmla="*/ 107 h 2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9" h="272">
                  <a:moveTo>
                    <a:pt x="174" y="271"/>
                  </a:moveTo>
                  <a:lnTo>
                    <a:pt x="268" y="173"/>
                  </a:lnTo>
                  <a:lnTo>
                    <a:pt x="149" y="57"/>
                  </a:lnTo>
                  <a:lnTo>
                    <a:pt x="177" y="27"/>
                  </a:lnTo>
                  <a:lnTo>
                    <a:pt x="0" y="0"/>
                  </a:lnTo>
                  <a:lnTo>
                    <a:pt x="25" y="185"/>
                  </a:lnTo>
                  <a:lnTo>
                    <a:pt x="55" y="156"/>
                  </a:lnTo>
                  <a:lnTo>
                    <a:pt x="174" y="271"/>
                  </a:lnTo>
                </a:path>
              </a:pathLst>
            </a:custGeom>
            <a:solidFill>
              <a:schemeClr val="accent1"/>
            </a:solidFill>
            <a:ln w="12700" cap="rnd" cmpd="sng">
              <a:solidFill>
                <a:schemeClr val="tx2"/>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42" name="Freeform 55"/>
            <p:cNvSpPr>
              <a:spLocks/>
            </p:cNvSpPr>
            <p:nvPr/>
          </p:nvSpPr>
          <p:spPr bwMode="auto">
            <a:xfrm>
              <a:off x="4485" y="2423"/>
              <a:ext cx="155" cy="272"/>
            </a:xfrm>
            <a:custGeom>
              <a:avLst/>
              <a:gdLst>
                <a:gd name="T0" fmla="*/ 22 w 219"/>
                <a:gd name="T1" fmla="*/ 0 h 318"/>
                <a:gd name="T2" fmla="*/ 6 w 219"/>
                <a:gd name="T3" fmla="*/ 0 h 318"/>
                <a:gd name="T4" fmla="*/ 6 w 219"/>
                <a:gd name="T5" fmla="*/ 64 h 318"/>
                <a:gd name="T6" fmla="*/ 0 w 219"/>
                <a:gd name="T7" fmla="*/ 64 h 318"/>
                <a:gd name="T8" fmla="*/ 13 w 219"/>
                <a:gd name="T9" fmla="*/ 124 h 318"/>
                <a:gd name="T10" fmla="*/ 27 w 219"/>
                <a:gd name="T11" fmla="*/ 64 h 318"/>
                <a:gd name="T12" fmla="*/ 22 w 219"/>
                <a:gd name="T13" fmla="*/ 64 h 318"/>
                <a:gd name="T14" fmla="*/ 22 w 219"/>
                <a:gd name="T15" fmla="*/ 0 h 3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9" h="318">
                  <a:moveTo>
                    <a:pt x="177" y="0"/>
                  </a:moveTo>
                  <a:lnTo>
                    <a:pt x="42" y="0"/>
                  </a:lnTo>
                  <a:lnTo>
                    <a:pt x="42" y="166"/>
                  </a:lnTo>
                  <a:lnTo>
                    <a:pt x="0" y="166"/>
                  </a:lnTo>
                  <a:lnTo>
                    <a:pt x="109" y="317"/>
                  </a:lnTo>
                  <a:lnTo>
                    <a:pt x="218" y="166"/>
                  </a:lnTo>
                  <a:lnTo>
                    <a:pt x="177" y="166"/>
                  </a:lnTo>
                  <a:lnTo>
                    <a:pt x="177" y="0"/>
                  </a:lnTo>
                </a:path>
              </a:pathLst>
            </a:custGeom>
            <a:solidFill>
              <a:schemeClr val="accent1"/>
            </a:solidFill>
            <a:ln w="12700" cap="rnd" cmpd="sng">
              <a:solidFill>
                <a:schemeClr val="tx2"/>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43" name="Freeform 56"/>
            <p:cNvSpPr>
              <a:spLocks/>
            </p:cNvSpPr>
            <p:nvPr/>
          </p:nvSpPr>
          <p:spPr bwMode="auto">
            <a:xfrm>
              <a:off x="4485" y="1615"/>
              <a:ext cx="155" cy="300"/>
            </a:xfrm>
            <a:custGeom>
              <a:avLst/>
              <a:gdLst>
                <a:gd name="T0" fmla="*/ 6 w 219"/>
                <a:gd name="T1" fmla="*/ 138 h 350"/>
                <a:gd name="T2" fmla="*/ 22 w 219"/>
                <a:gd name="T3" fmla="*/ 138 h 350"/>
                <a:gd name="T4" fmla="*/ 22 w 219"/>
                <a:gd name="T5" fmla="*/ 64 h 350"/>
                <a:gd name="T6" fmla="*/ 27 w 219"/>
                <a:gd name="T7" fmla="*/ 64 h 350"/>
                <a:gd name="T8" fmla="*/ 13 w 219"/>
                <a:gd name="T9" fmla="*/ 0 h 350"/>
                <a:gd name="T10" fmla="*/ 0 w 219"/>
                <a:gd name="T11" fmla="*/ 64 h 350"/>
                <a:gd name="T12" fmla="*/ 6 w 219"/>
                <a:gd name="T13" fmla="*/ 64 h 350"/>
                <a:gd name="T14" fmla="*/ 6 w 219"/>
                <a:gd name="T15" fmla="*/ 138 h 3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9" h="350">
                  <a:moveTo>
                    <a:pt x="42" y="349"/>
                  </a:moveTo>
                  <a:lnTo>
                    <a:pt x="177" y="349"/>
                  </a:lnTo>
                  <a:lnTo>
                    <a:pt x="177" y="163"/>
                  </a:lnTo>
                  <a:lnTo>
                    <a:pt x="218" y="163"/>
                  </a:lnTo>
                  <a:lnTo>
                    <a:pt x="104" y="0"/>
                  </a:lnTo>
                  <a:lnTo>
                    <a:pt x="0" y="163"/>
                  </a:lnTo>
                  <a:lnTo>
                    <a:pt x="42" y="163"/>
                  </a:lnTo>
                  <a:lnTo>
                    <a:pt x="42" y="349"/>
                  </a:lnTo>
                </a:path>
              </a:pathLst>
            </a:custGeom>
            <a:solidFill>
              <a:schemeClr val="accent1"/>
            </a:solidFill>
            <a:ln w="12700" cap="rnd" cmpd="sng">
              <a:solidFill>
                <a:schemeClr val="tx2"/>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graphicFrame>
          <p:nvGraphicFramePr>
            <p:cNvPr id="44" name="Object 57">
              <a:hlinkClick r:id="" action="ppaction://ole?verb=0"/>
            </p:cNvPr>
            <p:cNvGraphicFramePr>
              <a:graphicFrameLocks/>
            </p:cNvGraphicFramePr>
            <p:nvPr/>
          </p:nvGraphicFramePr>
          <p:xfrm>
            <a:off x="4284" y="1762"/>
            <a:ext cx="556" cy="704"/>
          </p:xfrm>
          <a:graphic>
            <a:graphicData uri="http://schemas.openxmlformats.org/presentationml/2006/ole">
              <mc:AlternateContent xmlns:mc="http://schemas.openxmlformats.org/markup-compatibility/2006">
                <mc:Choice xmlns:v="urn:schemas-microsoft-com:vml" Requires="v">
                  <p:oleObj spid="_x0000_s3599373" name="Microsoft ClipArt Gallery" r:id="rId3" imgW="4610100" imgH="4822825" progId="">
                    <p:embed/>
                  </p:oleObj>
                </mc:Choice>
                <mc:Fallback>
                  <p:oleObj name="Microsoft ClipArt Gallery" r:id="rId3" imgW="4610100" imgH="4822825" progId="">
                    <p:embed/>
                    <p:pic>
                      <p:nvPicPr>
                        <p:cNvPr id="0" name="Object 5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 y="1762"/>
                          <a:ext cx="556" cy="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 name="AutoShape 58"/>
            <p:cNvSpPr>
              <a:spLocks noChangeArrowheads="1"/>
            </p:cNvSpPr>
            <p:nvPr/>
          </p:nvSpPr>
          <p:spPr bwMode="auto">
            <a:xfrm>
              <a:off x="2517" y="2568"/>
              <a:ext cx="249" cy="839"/>
            </a:xfrm>
            <a:prstGeom prst="roundRect">
              <a:avLst>
                <a:gd name="adj" fmla="val 48060"/>
              </a:avLst>
            </a:prstGeom>
            <a:solidFill>
              <a:schemeClr val="accent1"/>
            </a:solidFill>
            <a:ln w="12700">
              <a:solidFill>
                <a:schemeClr val="tx1"/>
              </a:solidFill>
              <a:round/>
              <a:headEnd/>
              <a:tailEnd/>
            </a:ln>
            <a:effectLst/>
          </p:spPr>
          <p:txBody>
            <a:bodyPr wrap="none" lIns="90488" tIns="44451" rIns="90488" bIns="44451" anchor="ctr"/>
            <a:lstStyle/>
            <a:p>
              <a:pPr eaLnBrk="0" hangingPunct="0">
                <a:buClr>
                  <a:schemeClr val="hlink"/>
                </a:buClr>
                <a:buFont typeface="Wingdings" pitchFamily="2" charset="2"/>
                <a:buNone/>
              </a:pPr>
              <a:r>
                <a:rPr kumimoji="1" lang="en-US" altLang="zh-CN" sz="2000" b="1" dirty="0">
                  <a:latin typeface="微软雅黑" pitchFamily="34" charset="-122"/>
                  <a:ea typeface="微软雅黑" pitchFamily="34" charset="-122"/>
                </a:rPr>
                <a:t>7</a:t>
              </a:r>
            </a:p>
            <a:p>
              <a:pPr eaLnBrk="0" hangingPunct="0">
                <a:buClr>
                  <a:schemeClr val="hlink"/>
                </a:buClr>
                <a:buFont typeface="Wingdings" pitchFamily="2" charset="2"/>
                <a:buNone/>
              </a:pPr>
              <a:r>
                <a:rPr kumimoji="1" lang="en-US" altLang="zh-CN" sz="2000" b="1" dirty="0">
                  <a:latin typeface="微软雅黑" pitchFamily="34" charset="-122"/>
                  <a:ea typeface="微软雅黑" pitchFamily="34" charset="-122"/>
                </a:rPr>
                <a:t>0</a:t>
              </a:r>
            </a:p>
            <a:p>
              <a:pPr eaLnBrk="0" hangingPunct="0">
                <a:buClr>
                  <a:schemeClr val="hlink"/>
                </a:buClr>
                <a:buFont typeface="Wingdings" pitchFamily="2" charset="2"/>
                <a:buNone/>
              </a:pPr>
              <a:r>
                <a:rPr kumimoji="1" lang="zh-CN" altLang="en-US" sz="2000" b="1" dirty="0">
                  <a:latin typeface="微软雅黑" pitchFamily="34" charset="-122"/>
                  <a:ea typeface="微软雅黑" pitchFamily="34" charset="-122"/>
                </a:rPr>
                <a:t>年</a:t>
              </a:r>
            </a:p>
            <a:p>
              <a:pPr eaLnBrk="0" hangingPunct="0">
                <a:buClr>
                  <a:schemeClr val="hlink"/>
                </a:buClr>
                <a:buFont typeface="Wingdings" pitchFamily="2" charset="2"/>
                <a:buNone/>
              </a:pPr>
              <a:r>
                <a:rPr kumimoji="1" lang="zh-CN" altLang="en-US" sz="2000" b="1" dirty="0">
                  <a:latin typeface="微软雅黑" pitchFamily="34" charset="-122"/>
                  <a:ea typeface="微软雅黑" pitchFamily="34" charset="-122"/>
                </a:rPr>
                <a:t>代</a:t>
              </a:r>
            </a:p>
          </p:txBody>
        </p:sp>
        <p:sp>
          <p:nvSpPr>
            <p:cNvPr id="46" name="AutoShape 59"/>
            <p:cNvSpPr>
              <a:spLocks noChangeArrowheads="1"/>
            </p:cNvSpPr>
            <p:nvPr/>
          </p:nvSpPr>
          <p:spPr bwMode="auto">
            <a:xfrm>
              <a:off x="5057" y="876"/>
              <a:ext cx="257" cy="840"/>
            </a:xfrm>
            <a:prstGeom prst="roundRect">
              <a:avLst>
                <a:gd name="adj" fmla="val 48060"/>
              </a:avLst>
            </a:prstGeom>
            <a:solidFill>
              <a:schemeClr val="accent1"/>
            </a:solidFill>
            <a:ln w="12700">
              <a:solidFill>
                <a:schemeClr val="tx1"/>
              </a:solidFill>
              <a:round/>
              <a:headEnd/>
              <a:tailEnd/>
            </a:ln>
            <a:effectLst/>
          </p:spPr>
          <p:txBody>
            <a:bodyPr wrap="none" lIns="90488" tIns="44451" rIns="90488" bIns="44451" anchor="ctr"/>
            <a:lstStyle/>
            <a:p>
              <a:pPr eaLnBrk="0" hangingPunct="0">
                <a:buClr>
                  <a:schemeClr val="hlink"/>
                </a:buClr>
                <a:buFont typeface="Wingdings" pitchFamily="2" charset="2"/>
                <a:buNone/>
              </a:pPr>
              <a:r>
                <a:rPr kumimoji="1" lang="en-US" altLang="zh-CN" b="1" dirty="0">
                  <a:latin typeface="微软雅黑" pitchFamily="34" charset="-122"/>
                  <a:ea typeface="微软雅黑" pitchFamily="34" charset="-122"/>
                </a:rPr>
                <a:t>9</a:t>
              </a:r>
            </a:p>
            <a:p>
              <a:pPr eaLnBrk="0" hangingPunct="0">
                <a:buClr>
                  <a:schemeClr val="hlink"/>
                </a:buClr>
                <a:buFont typeface="Wingdings" pitchFamily="2" charset="2"/>
                <a:buNone/>
              </a:pPr>
              <a:r>
                <a:rPr kumimoji="1" lang="en-US" altLang="zh-CN" b="1" dirty="0">
                  <a:latin typeface="微软雅黑" pitchFamily="34" charset="-122"/>
                  <a:ea typeface="微软雅黑" pitchFamily="34" charset="-122"/>
                </a:rPr>
                <a:t>0</a:t>
              </a:r>
            </a:p>
            <a:p>
              <a:pPr eaLnBrk="0" hangingPunct="0">
                <a:buClr>
                  <a:schemeClr val="hlink"/>
                </a:buClr>
                <a:buFont typeface="Wingdings" pitchFamily="2" charset="2"/>
                <a:buNone/>
              </a:pPr>
              <a:r>
                <a:rPr kumimoji="1" lang="zh-CN" altLang="en-US" b="1" dirty="0">
                  <a:latin typeface="微软雅黑" pitchFamily="34" charset="-122"/>
                  <a:ea typeface="微软雅黑" pitchFamily="34" charset="-122"/>
                </a:rPr>
                <a:t>年</a:t>
              </a:r>
            </a:p>
            <a:p>
              <a:pPr eaLnBrk="0" hangingPunct="0">
                <a:buClr>
                  <a:schemeClr val="hlink"/>
                </a:buClr>
                <a:buFont typeface="Wingdings" pitchFamily="2" charset="2"/>
                <a:buNone/>
              </a:pPr>
              <a:r>
                <a:rPr kumimoji="1" lang="zh-CN" altLang="en-US" b="1" dirty="0">
                  <a:latin typeface="微软雅黑" pitchFamily="34" charset="-122"/>
                  <a:ea typeface="微软雅黑" pitchFamily="34" charset="-122"/>
                </a:rPr>
                <a:t>代</a:t>
              </a:r>
            </a:p>
          </p:txBody>
        </p:sp>
        <p:sp>
          <p:nvSpPr>
            <p:cNvPr id="47" name="AutoShape 60"/>
            <p:cNvSpPr>
              <a:spLocks noChangeArrowheads="1"/>
            </p:cNvSpPr>
            <p:nvPr/>
          </p:nvSpPr>
          <p:spPr bwMode="auto">
            <a:xfrm>
              <a:off x="3758" y="1854"/>
              <a:ext cx="256" cy="840"/>
            </a:xfrm>
            <a:prstGeom prst="roundRect">
              <a:avLst>
                <a:gd name="adj" fmla="val 48060"/>
              </a:avLst>
            </a:prstGeom>
            <a:solidFill>
              <a:schemeClr val="accent1"/>
            </a:solidFill>
            <a:ln w="12700">
              <a:solidFill>
                <a:schemeClr val="tx1"/>
              </a:solidFill>
              <a:round/>
              <a:headEnd/>
              <a:tailEnd/>
            </a:ln>
            <a:effectLst/>
          </p:spPr>
          <p:txBody>
            <a:bodyPr wrap="none" lIns="90488" tIns="44451" rIns="90488" bIns="44451" anchor="ctr"/>
            <a:lstStyle/>
            <a:p>
              <a:pPr eaLnBrk="0" hangingPunct="0">
                <a:buClr>
                  <a:schemeClr val="hlink"/>
                </a:buClr>
                <a:buFont typeface="Wingdings" pitchFamily="2" charset="2"/>
                <a:buNone/>
              </a:pPr>
              <a:r>
                <a:rPr kumimoji="1" lang="en-US" altLang="zh-CN" sz="2000" b="1" dirty="0">
                  <a:latin typeface="微软雅黑" pitchFamily="34" charset="-122"/>
                  <a:ea typeface="微软雅黑" pitchFamily="34" charset="-122"/>
                </a:rPr>
                <a:t>8</a:t>
              </a:r>
            </a:p>
            <a:p>
              <a:pPr eaLnBrk="0" hangingPunct="0">
                <a:buClr>
                  <a:schemeClr val="hlink"/>
                </a:buClr>
                <a:buFont typeface="Wingdings" pitchFamily="2" charset="2"/>
                <a:buNone/>
              </a:pPr>
              <a:r>
                <a:rPr kumimoji="1" lang="en-US" altLang="zh-CN" sz="2000" b="1" dirty="0">
                  <a:latin typeface="微软雅黑" pitchFamily="34" charset="-122"/>
                  <a:ea typeface="微软雅黑" pitchFamily="34" charset="-122"/>
                </a:rPr>
                <a:t>0</a:t>
              </a:r>
            </a:p>
            <a:p>
              <a:pPr eaLnBrk="0" hangingPunct="0">
                <a:buClr>
                  <a:schemeClr val="hlink"/>
                </a:buClr>
                <a:buFont typeface="Wingdings" pitchFamily="2" charset="2"/>
                <a:buNone/>
              </a:pPr>
              <a:r>
                <a:rPr kumimoji="1" lang="zh-CN" altLang="en-US" sz="2000" b="1" dirty="0">
                  <a:latin typeface="微软雅黑" pitchFamily="34" charset="-122"/>
                  <a:ea typeface="微软雅黑" pitchFamily="34" charset="-122"/>
                </a:rPr>
                <a:t>年</a:t>
              </a:r>
            </a:p>
            <a:p>
              <a:pPr eaLnBrk="0" hangingPunct="0">
                <a:buClr>
                  <a:schemeClr val="hlink"/>
                </a:buClr>
                <a:buFont typeface="Wingdings" pitchFamily="2" charset="2"/>
                <a:buNone/>
              </a:pPr>
              <a:r>
                <a:rPr kumimoji="1" lang="zh-CN" altLang="en-US" sz="2000" b="1" dirty="0">
                  <a:latin typeface="微软雅黑" pitchFamily="34" charset="-122"/>
                  <a:ea typeface="微软雅黑" pitchFamily="34" charset="-122"/>
                </a:rPr>
                <a:t>代</a:t>
              </a:r>
            </a:p>
          </p:txBody>
        </p:sp>
        <p:sp>
          <p:nvSpPr>
            <p:cNvPr id="48" name="Rectangle 211"/>
            <p:cNvSpPr>
              <a:spLocks noChangeArrowheads="1"/>
            </p:cNvSpPr>
            <p:nvPr/>
          </p:nvSpPr>
          <p:spPr bwMode="auto">
            <a:xfrm>
              <a:off x="476" y="3612"/>
              <a:ext cx="865" cy="265"/>
            </a:xfrm>
            <a:prstGeom prst="rect">
              <a:avLst/>
            </a:prstGeom>
            <a:noFill/>
            <a:ln w="12700">
              <a:noFill/>
              <a:miter lim="800000"/>
              <a:headEnd/>
              <a:tailEnd/>
            </a:ln>
            <a:effectLst/>
          </p:spPr>
          <p:txBody>
            <a:bodyPr lIns="90488" tIns="44451" rIns="90488" bIns="44451">
              <a:spAutoFit/>
            </a:bodyPr>
            <a:lstStyle/>
            <a:p>
              <a:pPr eaLnBrk="0" hangingPunct="0">
                <a:buClr>
                  <a:schemeClr val="hlink"/>
                </a:buClr>
                <a:buFont typeface="Wingdings" pitchFamily="2" charset="2"/>
                <a:buNone/>
              </a:pPr>
              <a:r>
                <a:rPr kumimoji="1" lang="zh-CN" altLang="en-US" sz="2000" b="1">
                  <a:solidFill>
                    <a:srgbClr val="000000"/>
                  </a:solidFill>
                  <a:latin typeface="微软雅黑" pitchFamily="34" charset="-122"/>
                  <a:ea typeface="微软雅黑" pitchFamily="34" charset="-122"/>
                </a:rPr>
                <a:t>数据记录</a:t>
              </a:r>
            </a:p>
          </p:txBody>
        </p:sp>
        <p:sp>
          <p:nvSpPr>
            <p:cNvPr id="49" name="AutoShape 212"/>
            <p:cNvSpPr>
              <a:spLocks noChangeArrowheads="1"/>
            </p:cNvSpPr>
            <p:nvPr/>
          </p:nvSpPr>
          <p:spPr bwMode="auto">
            <a:xfrm>
              <a:off x="1292" y="2840"/>
              <a:ext cx="241" cy="839"/>
            </a:xfrm>
            <a:prstGeom prst="roundRect">
              <a:avLst>
                <a:gd name="adj" fmla="val 48060"/>
              </a:avLst>
            </a:prstGeom>
            <a:solidFill>
              <a:schemeClr val="accent1"/>
            </a:solidFill>
            <a:ln w="12700">
              <a:solidFill>
                <a:schemeClr val="tx1"/>
              </a:solidFill>
              <a:round/>
              <a:headEnd/>
              <a:tailEnd/>
            </a:ln>
            <a:effectLst/>
          </p:spPr>
          <p:txBody>
            <a:bodyPr wrap="none" lIns="90488" tIns="44451" rIns="90488" bIns="44451" anchor="ctr"/>
            <a:lstStyle/>
            <a:p>
              <a:pPr eaLnBrk="0" hangingPunct="0">
                <a:buClr>
                  <a:schemeClr val="hlink"/>
                </a:buClr>
                <a:buFont typeface="Wingdings" pitchFamily="2" charset="2"/>
                <a:buNone/>
              </a:pPr>
              <a:r>
                <a:rPr kumimoji="1" lang="en-US" altLang="zh-CN" sz="2000" b="1">
                  <a:latin typeface="微软雅黑" pitchFamily="34" charset="-122"/>
                  <a:ea typeface="微软雅黑" pitchFamily="34" charset="-122"/>
                </a:rPr>
                <a:t>6</a:t>
              </a:r>
            </a:p>
            <a:p>
              <a:pPr eaLnBrk="0" hangingPunct="0">
                <a:buClr>
                  <a:schemeClr val="hlink"/>
                </a:buClr>
                <a:buFont typeface="Wingdings" pitchFamily="2" charset="2"/>
                <a:buNone/>
              </a:pPr>
              <a:r>
                <a:rPr kumimoji="1" lang="en-US" altLang="zh-CN" sz="2000" b="1">
                  <a:latin typeface="微软雅黑" pitchFamily="34" charset="-122"/>
                  <a:ea typeface="微软雅黑" pitchFamily="34" charset="-122"/>
                </a:rPr>
                <a:t>0</a:t>
              </a:r>
            </a:p>
            <a:p>
              <a:pPr eaLnBrk="0" hangingPunct="0">
                <a:buClr>
                  <a:schemeClr val="hlink"/>
                </a:buClr>
                <a:buFont typeface="Wingdings" pitchFamily="2" charset="2"/>
                <a:buNone/>
              </a:pPr>
              <a:r>
                <a:rPr kumimoji="1" lang="zh-CN" altLang="en-US" sz="2000" b="1">
                  <a:latin typeface="微软雅黑" pitchFamily="34" charset="-122"/>
                  <a:ea typeface="微软雅黑" pitchFamily="34" charset="-122"/>
                </a:rPr>
                <a:t>年</a:t>
              </a:r>
            </a:p>
            <a:p>
              <a:pPr eaLnBrk="0" hangingPunct="0">
                <a:buClr>
                  <a:schemeClr val="hlink"/>
                </a:buClr>
                <a:buFont typeface="Wingdings" pitchFamily="2" charset="2"/>
                <a:buNone/>
              </a:pPr>
              <a:r>
                <a:rPr kumimoji="1" lang="zh-CN" altLang="en-US" sz="2000" b="1">
                  <a:latin typeface="微软雅黑" pitchFamily="34" charset="-122"/>
                  <a:ea typeface="微软雅黑" pitchFamily="34" charset="-122"/>
                </a:rPr>
                <a:t>代</a:t>
              </a:r>
            </a:p>
          </p:txBody>
        </p:sp>
        <p:sp>
          <p:nvSpPr>
            <p:cNvPr id="50" name="Rectangle 213"/>
            <p:cNvSpPr>
              <a:spLocks noChangeArrowheads="1"/>
            </p:cNvSpPr>
            <p:nvPr/>
          </p:nvSpPr>
          <p:spPr bwMode="auto">
            <a:xfrm>
              <a:off x="499" y="2371"/>
              <a:ext cx="998" cy="450"/>
            </a:xfrm>
            <a:prstGeom prst="rect">
              <a:avLst/>
            </a:prstGeom>
            <a:noFill/>
            <a:ln w="12700">
              <a:noFill/>
              <a:miter lim="800000"/>
              <a:headEnd/>
              <a:tailEnd/>
            </a:ln>
            <a:effectLst/>
          </p:spPr>
          <p:txBody>
            <a:bodyPr lIns="90488" tIns="44451" rIns="90488" bIns="44451">
              <a:spAutoFit/>
            </a:bodyPr>
            <a:lstStyle/>
            <a:p>
              <a:pPr eaLnBrk="0" hangingPunct="0">
                <a:buClr>
                  <a:schemeClr val="hlink"/>
                </a:buClr>
                <a:buFont typeface="Wingdings" pitchFamily="2" charset="2"/>
                <a:buNone/>
              </a:pPr>
              <a:r>
                <a:rPr lang="zh-CN" altLang="en-US" b="1">
                  <a:solidFill>
                    <a:schemeClr val="bg2"/>
                  </a:solidFill>
                  <a:latin typeface="微软雅黑" pitchFamily="34" charset="-122"/>
                  <a:ea typeface="微软雅黑" pitchFamily="34" charset="-122"/>
                </a:rPr>
                <a:t>管理信息系统</a:t>
              </a:r>
              <a:r>
                <a:rPr lang="en-US" altLang="zh-CN" sz="2000" b="1">
                  <a:solidFill>
                    <a:schemeClr val="bg2"/>
                  </a:solidFill>
                  <a:latin typeface="微软雅黑" pitchFamily="34" charset="-122"/>
                  <a:ea typeface="微软雅黑" pitchFamily="34" charset="-122"/>
                </a:rPr>
                <a:t>MIS</a:t>
              </a:r>
              <a:r>
                <a:rPr lang="zh-CN" altLang="en-US" sz="2000" b="1">
                  <a:solidFill>
                    <a:schemeClr val="bg2"/>
                  </a:solidFill>
                  <a:latin typeface="微软雅黑" pitchFamily="34" charset="-122"/>
                  <a:ea typeface="微软雅黑" pitchFamily="34" charset="-122"/>
                </a:rPr>
                <a:t>系统</a:t>
              </a:r>
              <a:endParaRPr lang="en-US" altLang="zh-CN" sz="2000" b="1">
                <a:solidFill>
                  <a:schemeClr val="bg2"/>
                </a:solidFill>
                <a:latin typeface="微软雅黑" pitchFamily="34" charset="-122"/>
                <a:ea typeface="微软雅黑" pitchFamily="34" charset="-122"/>
              </a:endParaRPr>
            </a:p>
          </p:txBody>
        </p:sp>
        <p:sp>
          <p:nvSpPr>
            <p:cNvPr id="51" name="Freeform 215"/>
            <p:cNvSpPr>
              <a:spLocks/>
            </p:cNvSpPr>
            <p:nvPr/>
          </p:nvSpPr>
          <p:spPr bwMode="auto">
            <a:xfrm>
              <a:off x="622" y="3345"/>
              <a:ext cx="634" cy="143"/>
            </a:xfrm>
            <a:custGeom>
              <a:avLst/>
              <a:gdLst>
                <a:gd name="T0" fmla="*/ 0 w 3564"/>
                <a:gd name="T1" fmla="*/ 0 h 671"/>
                <a:gd name="T2" fmla="*/ 0 w 3564"/>
                <a:gd name="T3" fmla="*/ 0 h 671"/>
                <a:gd name="T4" fmla="*/ 0 w 3564"/>
                <a:gd name="T5" fmla="*/ 0 h 671"/>
                <a:gd name="T6" fmla="*/ 0 w 3564"/>
                <a:gd name="T7" fmla="*/ 0 h 671"/>
                <a:gd name="T8" fmla="*/ 0 w 3564"/>
                <a:gd name="T9" fmla="*/ 0 h 671"/>
                <a:gd name="T10" fmla="*/ 0 w 3564"/>
                <a:gd name="T11" fmla="*/ 0 h 671"/>
                <a:gd name="T12" fmla="*/ 0 w 3564"/>
                <a:gd name="T13" fmla="*/ 0 h 671"/>
                <a:gd name="T14" fmla="*/ 0 w 3564"/>
                <a:gd name="T15" fmla="*/ 0 h 671"/>
                <a:gd name="T16" fmla="*/ 0 w 3564"/>
                <a:gd name="T17" fmla="*/ 0 h 671"/>
                <a:gd name="T18" fmla="*/ 0 w 3564"/>
                <a:gd name="T19" fmla="*/ 0 h 671"/>
                <a:gd name="T20" fmla="*/ 0 w 3564"/>
                <a:gd name="T21" fmla="*/ 0 h 671"/>
                <a:gd name="T22" fmla="*/ 0 w 3564"/>
                <a:gd name="T23" fmla="*/ 0 h 671"/>
                <a:gd name="T24" fmla="*/ 0 w 3564"/>
                <a:gd name="T25" fmla="*/ 0 h 671"/>
                <a:gd name="T26" fmla="*/ 0 w 3564"/>
                <a:gd name="T27" fmla="*/ 0 h 671"/>
                <a:gd name="T28" fmla="*/ 0 w 3564"/>
                <a:gd name="T29" fmla="*/ 0 h 671"/>
                <a:gd name="T30" fmla="*/ 0 w 3564"/>
                <a:gd name="T31" fmla="*/ 0 h 671"/>
                <a:gd name="T32" fmla="*/ 0 w 3564"/>
                <a:gd name="T33" fmla="*/ 0 h 671"/>
                <a:gd name="T34" fmla="*/ 0 w 3564"/>
                <a:gd name="T35" fmla="*/ 0 h 671"/>
                <a:gd name="T36" fmla="*/ 0 w 3564"/>
                <a:gd name="T37" fmla="*/ 0 h 671"/>
                <a:gd name="T38" fmla="*/ 0 w 3564"/>
                <a:gd name="T39" fmla="*/ 0 h 671"/>
                <a:gd name="T40" fmla="*/ 0 w 3564"/>
                <a:gd name="T41" fmla="*/ 0 h 6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564" h="671">
                  <a:moveTo>
                    <a:pt x="0" y="139"/>
                  </a:moveTo>
                  <a:lnTo>
                    <a:pt x="891" y="0"/>
                  </a:lnTo>
                  <a:lnTo>
                    <a:pt x="2672" y="0"/>
                  </a:lnTo>
                  <a:lnTo>
                    <a:pt x="3563" y="139"/>
                  </a:lnTo>
                  <a:lnTo>
                    <a:pt x="3563" y="206"/>
                  </a:lnTo>
                  <a:lnTo>
                    <a:pt x="3563" y="273"/>
                  </a:lnTo>
                  <a:lnTo>
                    <a:pt x="3563" y="338"/>
                  </a:lnTo>
                  <a:lnTo>
                    <a:pt x="3563" y="405"/>
                  </a:lnTo>
                  <a:lnTo>
                    <a:pt x="3563" y="471"/>
                  </a:lnTo>
                  <a:lnTo>
                    <a:pt x="3563" y="536"/>
                  </a:lnTo>
                  <a:lnTo>
                    <a:pt x="3563" y="603"/>
                  </a:lnTo>
                  <a:lnTo>
                    <a:pt x="3563" y="670"/>
                  </a:lnTo>
                  <a:lnTo>
                    <a:pt x="0" y="670"/>
                  </a:lnTo>
                  <a:lnTo>
                    <a:pt x="0" y="603"/>
                  </a:lnTo>
                  <a:lnTo>
                    <a:pt x="0" y="536"/>
                  </a:lnTo>
                  <a:lnTo>
                    <a:pt x="0" y="471"/>
                  </a:lnTo>
                  <a:lnTo>
                    <a:pt x="0" y="405"/>
                  </a:lnTo>
                  <a:lnTo>
                    <a:pt x="0" y="338"/>
                  </a:lnTo>
                  <a:lnTo>
                    <a:pt x="0" y="273"/>
                  </a:lnTo>
                  <a:lnTo>
                    <a:pt x="0" y="206"/>
                  </a:lnTo>
                  <a:lnTo>
                    <a:pt x="0" y="139"/>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52" name="Freeform 216"/>
            <p:cNvSpPr>
              <a:spLocks/>
            </p:cNvSpPr>
            <p:nvPr/>
          </p:nvSpPr>
          <p:spPr bwMode="auto">
            <a:xfrm>
              <a:off x="627" y="3377"/>
              <a:ext cx="628" cy="4"/>
            </a:xfrm>
            <a:custGeom>
              <a:avLst/>
              <a:gdLst>
                <a:gd name="T0" fmla="*/ 0 w 3525"/>
                <a:gd name="T1" fmla="*/ 0 h 21"/>
                <a:gd name="T2" fmla="*/ 0 w 3525"/>
                <a:gd name="T3" fmla="*/ 0 h 21"/>
                <a:gd name="T4" fmla="*/ 0 w 3525"/>
                <a:gd name="T5" fmla="*/ 0 h 21"/>
                <a:gd name="T6" fmla="*/ 0 w 3525"/>
                <a:gd name="T7" fmla="*/ 0 h 21"/>
                <a:gd name="T8" fmla="*/ 0 w 3525"/>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25" h="21">
                  <a:moveTo>
                    <a:pt x="0" y="0"/>
                  </a:moveTo>
                  <a:lnTo>
                    <a:pt x="3524" y="0"/>
                  </a:lnTo>
                  <a:lnTo>
                    <a:pt x="3524" y="20"/>
                  </a:lnTo>
                  <a:lnTo>
                    <a:pt x="0" y="20"/>
                  </a:lnTo>
                  <a:lnTo>
                    <a:pt x="0" y="0"/>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53" name="Freeform 217"/>
            <p:cNvSpPr>
              <a:spLocks/>
            </p:cNvSpPr>
            <p:nvPr/>
          </p:nvSpPr>
          <p:spPr bwMode="auto">
            <a:xfrm>
              <a:off x="621" y="3405"/>
              <a:ext cx="636" cy="7"/>
            </a:xfrm>
            <a:custGeom>
              <a:avLst/>
              <a:gdLst>
                <a:gd name="T0" fmla="*/ 0 w 3577"/>
                <a:gd name="T1" fmla="*/ 0 h 32"/>
                <a:gd name="T2" fmla="*/ 0 w 3577"/>
                <a:gd name="T3" fmla="*/ 0 h 32"/>
                <a:gd name="T4" fmla="*/ 0 w 3577"/>
                <a:gd name="T5" fmla="*/ 0 h 32"/>
                <a:gd name="T6" fmla="*/ 0 w 3577"/>
                <a:gd name="T7" fmla="*/ 0 h 32"/>
                <a:gd name="T8" fmla="*/ 0 w 357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77" h="32">
                  <a:moveTo>
                    <a:pt x="0" y="0"/>
                  </a:moveTo>
                  <a:lnTo>
                    <a:pt x="3576" y="0"/>
                  </a:lnTo>
                  <a:lnTo>
                    <a:pt x="3576" y="31"/>
                  </a:lnTo>
                  <a:lnTo>
                    <a:pt x="0" y="31"/>
                  </a:lnTo>
                  <a:lnTo>
                    <a:pt x="0" y="0"/>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54" name="Freeform 218"/>
            <p:cNvSpPr>
              <a:spLocks/>
            </p:cNvSpPr>
            <p:nvPr/>
          </p:nvSpPr>
          <p:spPr bwMode="auto">
            <a:xfrm>
              <a:off x="621" y="3436"/>
              <a:ext cx="637" cy="6"/>
            </a:xfrm>
            <a:custGeom>
              <a:avLst/>
              <a:gdLst>
                <a:gd name="T0" fmla="*/ 0 w 3578"/>
                <a:gd name="T1" fmla="*/ 0 h 30"/>
                <a:gd name="T2" fmla="*/ 0 w 3578"/>
                <a:gd name="T3" fmla="*/ 0 h 30"/>
                <a:gd name="T4" fmla="*/ 0 w 3578"/>
                <a:gd name="T5" fmla="*/ 0 h 30"/>
                <a:gd name="T6" fmla="*/ 0 w 3578"/>
                <a:gd name="T7" fmla="*/ 0 h 30"/>
                <a:gd name="T8" fmla="*/ 0 w 3578"/>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78" h="30">
                  <a:moveTo>
                    <a:pt x="0" y="0"/>
                  </a:moveTo>
                  <a:lnTo>
                    <a:pt x="3577" y="0"/>
                  </a:lnTo>
                  <a:lnTo>
                    <a:pt x="3577" y="29"/>
                  </a:lnTo>
                  <a:lnTo>
                    <a:pt x="0" y="29"/>
                  </a:lnTo>
                  <a:lnTo>
                    <a:pt x="0" y="0"/>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55" name="Freeform 219"/>
            <p:cNvSpPr>
              <a:spLocks/>
            </p:cNvSpPr>
            <p:nvPr/>
          </p:nvSpPr>
          <p:spPr bwMode="auto">
            <a:xfrm>
              <a:off x="622" y="3442"/>
              <a:ext cx="634" cy="2"/>
            </a:xfrm>
            <a:custGeom>
              <a:avLst/>
              <a:gdLst>
                <a:gd name="T0" fmla="*/ 0 w 3564"/>
                <a:gd name="T1" fmla="*/ 0 h 11"/>
                <a:gd name="T2" fmla="*/ 0 w 3564"/>
                <a:gd name="T3" fmla="*/ 0 h 11"/>
                <a:gd name="T4" fmla="*/ 0 w 3564"/>
                <a:gd name="T5" fmla="*/ 0 h 11"/>
                <a:gd name="T6" fmla="*/ 0 w 3564"/>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64" h="11">
                  <a:moveTo>
                    <a:pt x="0" y="0"/>
                  </a:moveTo>
                  <a:lnTo>
                    <a:pt x="3563" y="0"/>
                  </a:lnTo>
                  <a:lnTo>
                    <a:pt x="0" y="1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56" name="Freeform 220"/>
            <p:cNvSpPr>
              <a:spLocks/>
            </p:cNvSpPr>
            <p:nvPr/>
          </p:nvSpPr>
          <p:spPr bwMode="auto">
            <a:xfrm>
              <a:off x="622" y="3412"/>
              <a:ext cx="634" cy="2"/>
            </a:xfrm>
            <a:custGeom>
              <a:avLst/>
              <a:gdLst>
                <a:gd name="T0" fmla="*/ 0 w 3564"/>
                <a:gd name="T1" fmla="*/ 0 h 10"/>
                <a:gd name="T2" fmla="*/ 0 w 3564"/>
                <a:gd name="T3" fmla="*/ 0 h 10"/>
                <a:gd name="T4" fmla="*/ 0 w 3564"/>
                <a:gd name="T5" fmla="*/ 0 h 10"/>
                <a:gd name="T6" fmla="*/ 0 w 3564"/>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64" h="10">
                  <a:moveTo>
                    <a:pt x="0" y="0"/>
                  </a:moveTo>
                  <a:lnTo>
                    <a:pt x="3563" y="0"/>
                  </a:lnTo>
                  <a:lnTo>
                    <a:pt x="0" y="9"/>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57" name="Freeform 221"/>
            <p:cNvSpPr>
              <a:spLocks/>
            </p:cNvSpPr>
            <p:nvPr/>
          </p:nvSpPr>
          <p:spPr bwMode="auto">
            <a:xfrm>
              <a:off x="623" y="3437"/>
              <a:ext cx="633" cy="5"/>
            </a:xfrm>
            <a:custGeom>
              <a:avLst/>
              <a:gdLst>
                <a:gd name="T0" fmla="*/ 0 w 3556"/>
                <a:gd name="T1" fmla="*/ 0 h 22"/>
                <a:gd name="T2" fmla="*/ 0 w 3556"/>
                <a:gd name="T3" fmla="*/ 0 h 22"/>
                <a:gd name="T4" fmla="*/ 0 w 3556"/>
                <a:gd name="T5" fmla="*/ 0 h 22"/>
                <a:gd name="T6" fmla="*/ 0 60000 65536"/>
                <a:gd name="T7" fmla="*/ 0 60000 65536"/>
                <a:gd name="T8" fmla="*/ 0 60000 65536"/>
              </a:gdLst>
              <a:ahLst/>
              <a:cxnLst>
                <a:cxn ang="T6">
                  <a:pos x="T0" y="T1"/>
                </a:cxn>
                <a:cxn ang="T7">
                  <a:pos x="T2" y="T3"/>
                </a:cxn>
                <a:cxn ang="T8">
                  <a:pos x="T4" y="T5"/>
                </a:cxn>
              </a:cxnLst>
              <a:rect l="0" t="0" r="r" b="b"/>
              <a:pathLst>
                <a:path w="3556" h="22">
                  <a:moveTo>
                    <a:pt x="3555" y="21"/>
                  </a:moveTo>
                  <a:lnTo>
                    <a:pt x="3555" y="0"/>
                  </a:lnTo>
                  <a:lnTo>
                    <a:pt x="0" y="0"/>
                  </a:lnTo>
                </a:path>
              </a:pathLst>
            </a:custGeom>
            <a:noFill/>
            <a:ln w="12700" cap="rnd" cmpd="sng">
              <a:solidFill>
                <a:srgbClr val="FFFFFF"/>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58" name="Line 222"/>
            <p:cNvSpPr>
              <a:spLocks noChangeShapeType="1"/>
            </p:cNvSpPr>
            <p:nvPr/>
          </p:nvSpPr>
          <p:spPr bwMode="auto">
            <a:xfrm>
              <a:off x="624" y="3408"/>
              <a:ext cx="630" cy="0"/>
            </a:xfrm>
            <a:prstGeom prst="line">
              <a:avLst/>
            </a:prstGeom>
            <a:noFill/>
            <a:ln w="12700">
              <a:solidFill>
                <a:srgbClr val="FFFFFF"/>
              </a:solidFill>
              <a:round/>
              <a:headEnd/>
              <a:tailEnd/>
            </a:ln>
            <a:effectLst/>
          </p:spPr>
          <p:txBody>
            <a:bodyPr wrap="none" anchor="ctr"/>
            <a:lstStyle/>
            <a:p>
              <a:endParaRPr lang="zh-CN" altLang="en-US" b="1">
                <a:latin typeface="微软雅黑" pitchFamily="34" charset="-122"/>
                <a:ea typeface="微软雅黑" pitchFamily="34" charset="-122"/>
              </a:endParaRPr>
            </a:p>
          </p:txBody>
        </p:sp>
        <p:sp>
          <p:nvSpPr>
            <p:cNvPr id="59" name="Line 223"/>
            <p:cNvSpPr>
              <a:spLocks noChangeShapeType="1"/>
            </p:cNvSpPr>
            <p:nvPr/>
          </p:nvSpPr>
          <p:spPr bwMode="auto">
            <a:xfrm>
              <a:off x="627" y="3377"/>
              <a:ext cx="0" cy="15"/>
            </a:xfrm>
            <a:prstGeom prst="line">
              <a:avLst/>
            </a:prstGeom>
            <a:noFill/>
            <a:ln w="12700">
              <a:solidFill>
                <a:srgbClr val="B0B0B0"/>
              </a:solidFill>
              <a:round/>
              <a:headEnd/>
              <a:tailEnd/>
            </a:ln>
            <a:effectLst/>
          </p:spPr>
          <p:txBody>
            <a:bodyPr wrap="none" anchor="ctr"/>
            <a:lstStyle/>
            <a:p>
              <a:endParaRPr lang="zh-CN" altLang="en-US" b="1">
                <a:latin typeface="微软雅黑" pitchFamily="34" charset="-122"/>
                <a:ea typeface="微软雅黑" pitchFamily="34" charset="-122"/>
              </a:endParaRPr>
            </a:p>
          </p:txBody>
        </p:sp>
        <p:sp>
          <p:nvSpPr>
            <p:cNvPr id="60" name="Freeform 224"/>
            <p:cNvSpPr>
              <a:spLocks/>
            </p:cNvSpPr>
            <p:nvPr/>
          </p:nvSpPr>
          <p:spPr bwMode="auto">
            <a:xfrm>
              <a:off x="663" y="3407"/>
              <a:ext cx="10" cy="4"/>
            </a:xfrm>
            <a:custGeom>
              <a:avLst/>
              <a:gdLst>
                <a:gd name="T0" fmla="*/ 0 w 58"/>
                <a:gd name="T1" fmla="*/ 0 h 18"/>
                <a:gd name="T2" fmla="*/ 0 w 58"/>
                <a:gd name="T3" fmla="*/ 0 h 18"/>
                <a:gd name="T4" fmla="*/ 0 w 58"/>
                <a:gd name="T5" fmla="*/ 0 h 18"/>
                <a:gd name="T6" fmla="*/ 0 w 58"/>
                <a:gd name="T7" fmla="*/ 0 h 18"/>
                <a:gd name="T8" fmla="*/ 0 w 58"/>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18">
                  <a:moveTo>
                    <a:pt x="0" y="0"/>
                  </a:moveTo>
                  <a:lnTo>
                    <a:pt x="57" y="0"/>
                  </a:lnTo>
                  <a:lnTo>
                    <a:pt x="57" y="17"/>
                  </a:lnTo>
                  <a:lnTo>
                    <a:pt x="0" y="17"/>
                  </a:lnTo>
                  <a:lnTo>
                    <a:pt x="0" y="0"/>
                  </a:lnTo>
                </a:path>
              </a:pathLst>
            </a:custGeom>
            <a:solidFill>
              <a:srgbClr val="00FF00"/>
            </a:solidFill>
            <a:ln w="12700" cap="rnd" cmpd="sng">
              <a:solidFill>
                <a:srgbClr val="00000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61" name="Freeform 225"/>
            <p:cNvSpPr>
              <a:spLocks/>
            </p:cNvSpPr>
            <p:nvPr/>
          </p:nvSpPr>
          <p:spPr bwMode="auto">
            <a:xfrm>
              <a:off x="1101" y="3405"/>
              <a:ext cx="131" cy="9"/>
            </a:xfrm>
            <a:custGeom>
              <a:avLst/>
              <a:gdLst>
                <a:gd name="T0" fmla="*/ 0 w 734"/>
                <a:gd name="T1" fmla="*/ 0 h 40"/>
                <a:gd name="T2" fmla="*/ 0 w 734"/>
                <a:gd name="T3" fmla="*/ 0 h 40"/>
                <a:gd name="T4" fmla="*/ 0 w 734"/>
                <a:gd name="T5" fmla="*/ 0 h 40"/>
                <a:gd name="T6" fmla="*/ 0 w 734"/>
                <a:gd name="T7" fmla="*/ 0 h 40"/>
                <a:gd name="T8" fmla="*/ 0 w 734"/>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4" h="40">
                  <a:moveTo>
                    <a:pt x="0" y="0"/>
                  </a:moveTo>
                  <a:lnTo>
                    <a:pt x="733" y="0"/>
                  </a:lnTo>
                  <a:lnTo>
                    <a:pt x="733" y="39"/>
                  </a:lnTo>
                  <a:lnTo>
                    <a:pt x="0" y="39"/>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62" name="Freeform 226"/>
            <p:cNvSpPr>
              <a:spLocks/>
            </p:cNvSpPr>
            <p:nvPr/>
          </p:nvSpPr>
          <p:spPr bwMode="auto">
            <a:xfrm>
              <a:off x="567" y="3466"/>
              <a:ext cx="770" cy="126"/>
            </a:xfrm>
            <a:custGeom>
              <a:avLst/>
              <a:gdLst>
                <a:gd name="T0" fmla="*/ 0 w 4320"/>
                <a:gd name="T1" fmla="*/ 0 h 590"/>
                <a:gd name="T2" fmla="*/ 0 w 4320"/>
                <a:gd name="T3" fmla="*/ 0 h 590"/>
                <a:gd name="T4" fmla="*/ 0 w 4320"/>
                <a:gd name="T5" fmla="*/ 0 h 590"/>
                <a:gd name="T6" fmla="*/ 0 w 4320"/>
                <a:gd name="T7" fmla="*/ 0 h 590"/>
                <a:gd name="T8" fmla="*/ 0 w 4320"/>
                <a:gd name="T9" fmla="*/ 0 h 590"/>
                <a:gd name="T10" fmla="*/ 0 w 4320"/>
                <a:gd name="T11" fmla="*/ 0 h 590"/>
                <a:gd name="T12" fmla="*/ 0 w 4320"/>
                <a:gd name="T13" fmla="*/ 0 h 590"/>
                <a:gd name="T14" fmla="*/ 0 w 4320"/>
                <a:gd name="T15" fmla="*/ 0 h 590"/>
                <a:gd name="T16" fmla="*/ 0 w 4320"/>
                <a:gd name="T17" fmla="*/ 0 h 590"/>
                <a:gd name="T18" fmla="*/ 0 w 4320"/>
                <a:gd name="T19" fmla="*/ 0 h 590"/>
                <a:gd name="T20" fmla="*/ 0 w 4320"/>
                <a:gd name="T21" fmla="*/ 0 h 590"/>
                <a:gd name="T22" fmla="*/ 0 w 4320"/>
                <a:gd name="T23" fmla="*/ 0 h 590"/>
                <a:gd name="T24" fmla="*/ 0 w 4320"/>
                <a:gd name="T25" fmla="*/ 0 h 590"/>
                <a:gd name="T26" fmla="*/ 0 w 4320"/>
                <a:gd name="T27" fmla="*/ 0 h 590"/>
                <a:gd name="T28" fmla="*/ 0 w 4320"/>
                <a:gd name="T29" fmla="*/ 0 h 590"/>
                <a:gd name="T30" fmla="*/ 0 w 4320"/>
                <a:gd name="T31" fmla="*/ 0 h 590"/>
                <a:gd name="T32" fmla="*/ 0 w 4320"/>
                <a:gd name="T33" fmla="*/ 0 h 590"/>
                <a:gd name="T34" fmla="*/ 0 w 4320"/>
                <a:gd name="T35" fmla="*/ 0 h 590"/>
                <a:gd name="T36" fmla="*/ 0 w 4320"/>
                <a:gd name="T37" fmla="*/ 0 h 590"/>
                <a:gd name="T38" fmla="*/ 0 w 4320"/>
                <a:gd name="T39" fmla="*/ 0 h 590"/>
                <a:gd name="T40" fmla="*/ 0 w 4320"/>
                <a:gd name="T41" fmla="*/ 0 h 590"/>
                <a:gd name="T42" fmla="*/ 0 w 4320"/>
                <a:gd name="T43" fmla="*/ 0 h 590"/>
                <a:gd name="T44" fmla="*/ 0 w 4320"/>
                <a:gd name="T45" fmla="*/ 0 h 590"/>
                <a:gd name="T46" fmla="*/ 0 w 4320"/>
                <a:gd name="T47" fmla="*/ 0 h 590"/>
                <a:gd name="T48" fmla="*/ 0 w 4320"/>
                <a:gd name="T49" fmla="*/ 0 h 590"/>
                <a:gd name="T50" fmla="*/ 0 w 4320"/>
                <a:gd name="T51" fmla="*/ 0 h 590"/>
                <a:gd name="T52" fmla="*/ 0 w 4320"/>
                <a:gd name="T53" fmla="*/ 0 h 590"/>
                <a:gd name="T54" fmla="*/ 0 w 4320"/>
                <a:gd name="T55" fmla="*/ 0 h 590"/>
                <a:gd name="T56" fmla="*/ 0 w 4320"/>
                <a:gd name="T57" fmla="*/ 0 h 5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20" h="590">
                  <a:moveTo>
                    <a:pt x="300" y="0"/>
                  </a:moveTo>
                  <a:lnTo>
                    <a:pt x="3933" y="0"/>
                  </a:lnTo>
                  <a:lnTo>
                    <a:pt x="3952" y="2"/>
                  </a:lnTo>
                  <a:lnTo>
                    <a:pt x="3970" y="6"/>
                  </a:lnTo>
                  <a:lnTo>
                    <a:pt x="3986" y="15"/>
                  </a:lnTo>
                  <a:lnTo>
                    <a:pt x="4001" y="29"/>
                  </a:lnTo>
                  <a:lnTo>
                    <a:pt x="4008" y="41"/>
                  </a:lnTo>
                  <a:lnTo>
                    <a:pt x="4017" y="56"/>
                  </a:lnTo>
                  <a:lnTo>
                    <a:pt x="4317" y="533"/>
                  </a:lnTo>
                  <a:lnTo>
                    <a:pt x="4319" y="551"/>
                  </a:lnTo>
                  <a:lnTo>
                    <a:pt x="4313" y="565"/>
                  </a:lnTo>
                  <a:lnTo>
                    <a:pt x="4297" y="577"/>
                  </a:lnTo>
                  <a:lnTo>
                    <a:pt x="4279" y="584"/>
                  </a:lnTo>
                  <a:lnTo>
                    <a:pt x="4265" y="587"/>
                  </a:lnTo>
                  <a:lnTo>
                    <a:pt x="4252" y="589"/>
                  </a:lnTo>
                  <a:lnTo>
                    <a:pt x="67" y="589"/>
                  </a:lnTo>
                  <a:lnTo>
                    <a:pt x="52" y="587"/>
                  </a:lnTo>
                  <a:lnTo>
                    <a:pt x="33" y="584"/>
                  </a:lnTo>
                  <a:lnTo>
                    <a:pt x="16" y="575"/>
                  </a:lnTo>
                  <a:lnTo>
                    <a:pt x="5" y="562"/>
                  </a:lnTo>
                  <a:lnTo>
                    <a:pt x="0" y="548"/>
                  </a:lnTo>
                  <a:lnTo>
                    <a:pt x="3" y="533"/>
                  </a:lnTo>
                  <a:lnTo>
                    <a:pt x="216" y="56"/>
                  </a:lnTo>
                  <a:lnTo>
                    <a:pt x="227" y="40"/>
                  </a:lnTo>
                  <a:lnTo>
                    <a:pt x="240" y="26"/>
                  </a:lnTo>
                  <a:lnTo>
                    <a:pt x="256" y="14"/>
                  </a:lnTo>
                  <a:lnTo>
                    <a:pt x="273" y="5"/>
                  </a:lnTo>
                  <a:lnTo>
                    <a:pt x="292" y="2"/>
                  </a:lnTo>
                  <a:lnTo>
                    <a:pt x="300"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63" name="Freeform 227"/>
            <p:cNvSpPr>
              <a:spLocks/>
            </p:cNvSpPr>
            <p:nvPr/>
          </p:nvSpPr>
          <p:spPr bwMode="auto">
            <a:xfrm>
              <a:off x="567" y="3583"/>
              <a:ext cx="770" cy="41"/>
            </a:xfrm>
            <a:custGeom>
              <a:avLst/>
              <a:gdLst>
                <a:gd name="T0" fmla="*/ 0 w 4320"/>
                <a:gd name="T1" fmla="*/ 0 h 194"/>
                <a:gd name="T2" fmla="*/ 0 w 4320"/>
                <a:gd name="T3" fmla="*/ 0 h 194"/>
                <a:gd name="T4" fmla="*/ 0 w 4320"/>
                <a:gd name="T5" fmla="*/ 0 h 194"/>
                <a:gd name="T6" fmla="*/ 0 w 4320"/>
                <a:gd name="T7" fmla="*/ 0 h 194"/>
                <a:gd name="T8" fmla="*/ 0 w 4320"/>
                <a:gd name="T9" fmla="*/ 0 h 194"/>
                <a:gd name="T10" fmla="*/ 0 w 4320"/>
                <a:gd name="T11" fmla="*/ 0 h 194"/>
                <a:gd name="T12" fmla="*/ 0 w 4320"/>
                <a:gd name="T13" fmla="*/ 0 h 194"/>
                <a:gd name="T14" fmla="*/ 0 w 4320"/>
                <a:gd name="T15" fmla="*/ 0 h 194"/>
                <a:gd name="T16" fmla="*/ 0 w 4320"/>
                <a:gd name="T17" fmla="*/ 0 h 194"/>
                <a:gd name="T18" fmla="*/ 0 w 4320"/>
                <a:gd name="T19" fmla="*/ 0 h 194"/>
                <a:gd name="T20" fmla="*/ 0 w 4320"/>
                <a:gd name="T21" fmla="*/ 0 h 194"/>
                <a:gd name="T22" fmla="*/ 0 w 4320"/>
                <a:gd name="T23" fmla="*/ 0 h 194"/>
                <a:gd name="T24" fmla="*/ 0 w 4320"/>
                <a:gd name="T25" fmla="*/ 0 h 194"/>
                <a:gd name="T26" fmla="*/ 0 w 4320"/>
                <a:gd name="T27" fmla="*/ 0 h 194"/>
                <a:gd name="T28" fmla="*/ 0 w 4320"/>
                <a:gd name="T29" fmla="*/ 0 h 194"/>
                <a:gd name="T30" fmla="*/ 0 w 4320"/>
                <a:gd name="T31" fmla="*/ 0 h 194"/>
                <a:gd name="T32" fmla="*/ 0 w 4320"/>
                <a:gd name="T33" fmla="*/ 0 h 194"/>
                <a:gd name="T34" fmla="*/ 0 w 4320"/>
                <a:gd name="T35" fmla="*/ 0 h 194"/>
                <a:gd name="T36" fmla="*/ 0 w 4320"/>
                <a:gd name="T37" fmla="*/ 0 h 194"/>
                <a:gd name="T38" fmla="*/ 0 w 4320"/>
                <a:gd name="T39" fmla="*/ 0 h 194"/>
                <a:gd name="T40" fmla="*/ 0 w 4320"/>
                <a:gd name="T41" fmla="*/ 0 h 194"/>
                <a:gd name="T42" fmla="*/ 0 w 4320"/>
                <a:gd name="T43" fmla="*/ 0 h 194"/>
                <a:gd name="T44" fmla="*/ 0 w 4320"/>
                <a:gd name="T45" fmla="*/ 0 h 1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20" h="194">
                  <a:moveTo>
                    <a:pt x="40" y="193"/>
                  </a:moveTo>
                  <a:lnTo>
                    <a:pt x="4279" y="193"/>
                  </a:lnTo>
                  <a:lnTo>
                    <a:pt x="4294" y="191"/>
                  </a:lnTo>
                  <a:lnTo>
                    <a:pt x="4309" y="181"/>
                  </a:lnTo>
                  <a:lnTo>
                    <a:pt x="4317" y="167"/>
                  </a:lnTo>
                  <a:lnTo>
                    <a:pt x="4319" y="157"/>
                  </a:lnTo>
                  <a:lnTo>
                    <a:pt x="4319" y="0"/>
                  </a:lnTo>
                  <a:lnTo>
                    <a:pt x="4313" y="15"/>
                  </a:lnTo>
                  <a:lnTo>
                    <a:pt x="4298" y="27"/>
                  </a:lnTo>
                  <a:lnTo>
                    <a:pt x="4284" y="36"/>
                  </a:lnTo>
                  <a:lnTo>
                    <a:pt x="4265" y="41"/>
                  </a:lnTo>
                  <a:lnTo>
                    <a:pt x="4252" y="41"/>
                  </a:lnTo>
                  <a:lnTo>
                    <a:pt x="67" y="41"/>
                  </a:lnTo>
                  <a:lnTo>
                    <a:pt x="48" y="40"/>
                  </a:lnTo>
                  <a:lnTo>
                    <a:pt x="32" y="35"/>
                  </a:lnTo>
                  <a:lnTo>
                    <a:pt x="17" y="27"/>
                  </a:lnTo>
                  <a:lnTo>
                    <a:pt x="5" y="14"/>
                  </a:lnTo>
                  <a:lnTo>
                    <a:pt x="0" y="2"/>
                  </a:lnTo>
                  <a:lnTo>
                    <a:pt x="0" y="158"/>
                  </a:lnTo>
                  <a:lnTo>
                    <a:pt x="2" y="172"/>
                  </a:lnTo>
                  <a:lnTo>
                    <a:pt x="8" y="182"/>
                  </a:lnTo>
                  <a:lnTo>
                    <a:pt x="22" y="191"/>
                  </a:lnTo>
                  <a:lnTo>
                    <a:pt x="40" y="193"/>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64" name="Line 228"/>
            <p:cNvSpPr>
              <a:spLocks noChangeShapeType="1"/>
            </p:cNvSpPr>
            <p:nvPr/>
          </p:nvSpPr>
          <p:spPr bwMode="auto">
            <a:xfrm>
              <a:off x="575" y="3620"/>
              <a:ext cx="755" cy="0"/>
            </a:xfrm>
            <a:prstGeom prst="line">
              <a:avLst/>
            </a:prstGeom>
            <a:noFill/>
            <a:ln w="12700">
              <a:solidFill>
                <a:srgbClr val="000000"/>
              </a:solidFill>
              <a:round/>
              <a:headEnd/>
              <a:tailEnd/>
            </a:ln>
            <a:effectLst/>
          </p:spPr>
          <p:txBody>
            <a:bodyPr wrap="none" anchor="ctr"/>
            <a:lstStyle/>
            <a:p>
              <a:endParaRPr lang="zh-CN" altLang="en-US" b="1">
                <a:latin typeface="微软雅黑" pitchFamily="34" charset="-122"/>
                <a:ea typeface="微软雅黑" pitchFamily="34" charset="-122"/>
              </a:endParaRPr>
            </a:p>
          </p:txBody>
        </p:sp>
        <p:sp>
          <p:nvSpPr>
            <p:cNvPr id="65" name="Freeform 229"/>
            <p:cNvSpPr>
              <a:spLocks/>
            </p:cNvSpPr>
            <p:nvPr/>
          </p:nvSpPr>
          <p:spPr bwMode="auto">
            <a:xfrm>
              <a:off x="567" y="3594"/>
              <a:ext cx="770" cy="6"/>
            </a:xfrm>
            <a:custGeom>
              <a:avLst/>
              <a:gdLst>
                <a:gd name="T0" fmla="*/ 0 w 4321"/>
                <a:gd name="T1" fmla="*/ 0 h 30"/>
                <a:gd name="T2" fmla="*/ 0 w 4321"/>
                <a:gd name="T3" fmla="*/ 0 h 30"/>
                <a:gd name="T4" fmla="*/ 0 w 4321"/>
                <a:gd name="T5" fmla="*/ 0 h 30"/>
                <a:gd name="T6" fmla="*/ 0 w 4321"/>
                <a:gd name="T7" fmla="*/ 0 h 30"/>
                <a:gd name="T8" fmla="*/ 0 w 4321"/>
                <a:gd name="T9" fmla="*/ 0 h 30"/>
                <a:gd name="T10" fmla="*/ 0 w 4321"/>
                <a:gd name="T11" fmla="*/ 0 h 30"/>
                <a:gd name="T12" fmla="*/ 0 w 4321"/>
                <a:gd name="T13" fmla="*/ 0 h 30"/>
                <a:gd name="T14" fmla="*/ 0 w 4321"/>
                <a:gd name="T15" fmla="*/ 0 h 30"/>
                <a:gd name="T16" fmla="*/ 0 w 4321"/>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21" h="30">
                  <a:moveTo>
                    <a:pt x="4320" y="0"/>
                  </a:moveTo>
                  <a:lnTo>
                    <a:pt x="4317" y="14"/>
                  </a:lnTo>
                  <a:lnTo>
                    <a:pt x="4304" y="26"/>
                  </a:lnTo>
                  <a:lnTo>
                    <a:pt x="4288" y="29"/>
                  </a:lnTo>
                  <a:lnTo>
                    <a:pt x="43" y="29"/>
                  </a:lnTo>
                  <a:lnTo>
                    <a:pt x="29" y="27"/>
                  </a:lnTo>
                  <a:lnTo>
                    <a:pt x="14" y="24"/>
                  </a:lnTo>
                  <a:lnTo>
                    <a:pt x="2" y="11"/>
                  </a:lnTo>
                  <a:lnTo>
                    <a:pt x="0" y="3"/>
                  </a:lnTo>
                </a:path>
              </a:pathLst>
            </a:custGeom>
            <a:noFill/>
            <a:ln w="12700" cap="rnd" cmpd="sng">
              <a:solidFill>
                <a:srgbClr val="00000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66" name="Freeform 230"/>
            <p:cNvSpPr>
              <a:spLocks/>
            </p:cNvSpPr>
            <p:nvPr/>
          </p:nvSpPr>
          <p:spPr bwMode="auto">
            <a:xfrm>
              <a:off x="567" y="3595"/>
              <a:ext cx="770" cy="6"/>
            </a:xfrm>
            <a:custGeom>
              <a:avLst/>
              <a:gdLst>
                <a:gd name="T0" fmla="*/ 0 w 4321"/>
                <a:gd name="T1" fmla="*/ 0 h 29"/>
                <a:gd name="T2" fmla="*/ 0 w 4321"/>
                <a:gd name="T3" fmla="*/ 0 h 29"/>
                <a:gd name="T4" fmla="*/ 0 w 4321"/>
                <a:gd name="T5" fmla="*/ 0 h 29"/>
                <a:gd name="T6" fmla="*/ 0 w 4321"/>
                <a:gd name="T7" fmla="*/ 0 h 29"/>
                <a:gd name="T8" fmla="*/ 0 w 4321"/>
                <a:gd name="T9" fmla="*/ 0 h 29"/>
                <a:gd name="T10" fmla="*/ 0 w 4321"/>
                <a:gd name="T11" fmla="*/ 0 h 29"/>
                <a:gd name="T12" fmla="*/ 0 w 4321"/>
                <a:gd name="T13" fmla="*/ 0 h 29"/>
                <a:gd name="T14" fmla="*/ 0 w 4321"/>
                <a:gd name="T15" fmla="*/ 0 h 29"/>
                <a:gd name="T16" fmla="*/ 0 w 4321"/>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21" h="29">
                  <a:moveTo>
                    <a:pt x="4320" y="0"/>
                  </a:moveTo>
                  <a:lnTo>
                    <a:pt x="4317" y="12"/>
                  </a:lnTo>
                  <a:lnTo>
                    <a:pt x="4304" y="25"/>
                  </a:lnTo>
                  <a:lnTo>
                    <a:pt x="4288" y="28"/>
                  </a:lnTo>
                  <a:lnTo>
                    <a:pt x="43" y="28"/>
                  </a:lnTo>
                  <a:lnTo>
                    <a:pt x="29" y="28"/>
                  </a:lnTo>
                  <a:lnTo>
                    <a:pt x="14" y="25"/>
                  </a:lnTo>
                  <a:lnTo>
                    <a:pt x="2" y="11"/>
                  </a:lnTo>
                  <a:lnTo>
                    <a:pt x="0" y="3"/>
                  </a:lnTo>
                </a:path>
              </a:pathLst>
            </a:custGeom>
            <a:noFill/>
            <a:ln w="12700" cap="rnd" cmpd="sng">
              <a:solidFill>
                <a:srgbClr val="FFFFFF"/>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67" name="Line 231"/>
            <p:cNvSpPr>
              <a:spLocks noChangeShapeType="1"/>
            </p:cNvSpPr>
            <p:nvPr/>
          </p:nvSpPr>
          <p:spPr bwMode="auto">
            <a:xfrm>
              <a:off x="1102" y="3496"/>
              <a:ext cx="76" cy="0"/>
            </a:xfrm>
            <a:prstGeom prst="line">
              <a:avLst/>
            </a:prstGeom>
            <a:noFill/>
            <a:ln w="12700">
              <a:solidFill>
                <a:srgbClr val="000000"/>
              </a:solidFill>
              <a:round/>
              <a:headEnd/>
              <a:tailEnd/>
            </a:ln>
            <a:effectLst/>
          </p:spPr>
          <p:txBody>
            <a:bodyPr wrap="none" anchor="ctr"/>
            <a:lstStyle/>
            <a:p>
              <a:endParaRPr lang="zh-CN" altLang="en-US" b="1">
                <a:latin typeface="微软雅黑" pitchFamily="34" charset="-122"/>
                <a:ea typeface="微软雅黑" pitchFamily="34" charset="-122"/>
              </a:endParaRPr>
            </a:p>
          </p:txBody>
        </p:sp>
        <p:sp>
          <p:nvSpPr>
            <p:cNvPr id="68" name="Line 232"/>
            <p:cNvSpPr>
              <a:spLocks noChangeShapeType="1"/>
            </p:cNvSpPr>
            <p:nvPr/>
          </p:nvSpPr>
          <p:spPr bwMode="auto">
            <a:xfrm>
              <a:off x="1106" y="3577"/>
              <a:ext cx="64" cy="0"/>
            </a:xfrm>
            <a:prstGeom prst="line">
              <a:avLst/>
            </a:prstGeom>
            <a:noFill/>
            <a:ln w="12700">
              <a:solidFill>
                <a:srgbClr val="000000"/>
              </a:solidFill>
              <a:round/>
              <a:headEnd/>
              <a:tailEnd/>
            </a:ln>
            <a:effectLst/>
          </p:spPr>
          <p:txBody>
            <a:bodyPr wrap="none" anchor="ctr"/>
            <a:lstStyle/>
            <a:p>
              <a:endParaRPr lang="zh-CN" altLang="en-US" b="1">
                <a:latin typeface="微软雅黑" pitchFamily="34" charset="-122"/>
                <a:ea typeface="微软雅黑" pitchFamily="34" charset="-122"/>
              </a:endParaRPr>
            </a:p>
          </p:txBody>
        </p:sp>
        <p:sp>
          <p:nvSpPr>
            <p:cNvPr id="69" name="Freeform 233"/>
            <p:cNvSpPr>
              <a:spLocks/>
            </p:cNvSpPr>
            <p:nvPr/>
          </p:nvSpPr>
          <p:spPr bwMode="auto">
            <a:xfrm>
              <a:off x="815" y="3474"/>
              <a:ext cx="77" cy="15"/>
            </a:xfrm>
            <a:custGeom>
              <a:avLst/>
              <a:gdLst>
                <a:gd name="T0" fmla="*/ 0 w 432"/>
                <a:gd name="T1" fmla="*/ 0 h 71"/>
                <a:gd name="T2" fmla="*/ 0 w 432"/>
                <a:gd name="T3" fmla="*/ 0 h 71"/>
                <a:gd name="T4" fmla="*/ 0 w 432"/>
                <a:gd name="T5" fmla="*/ 0 h 71"/>
                <a:gd name="T6" fmla="*/ 0 w 432"/>
                <a:gd name="T7" fmla="*/ 0 h 71"/>
                <a:gd name="T8" fmla="*/ 0 w 432"/>
                <a:gd name="T9" fmla="*/ 0 h 71"/>
                <a:gd name="T10" fmla="*/ 0 w 432"/>
                <a:gd name="T11" fmla="*/ 0 h 71"/>
                <a:gd name="T12" fmla="*/ 0 w 432"/>
                <a:gd name="T13" fmla="*/ 0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2" h="71">
                  <a:moveTo>
                    <a:pt x="16" y="0"/>
                  </a:moveTo>
                  <a:lnTo>
                    <a:pt x="0" y="70"/>
                  </a:lnTo>
                  <a:lnTo>
                    <a:pt x="431" y="70"/>
                  </a:lnTo>
                  <a:lnTo>
                    <a:pt x="420" y="2"/>
                  </a:lnTo>
                  <a:lnTo>
                    <a:pt x="420" y="53"/>
                  </a:lnTo>
                  <a:lnTo>
                    <a:pt x="14" y="53"/>
                  </a:lnTo>
                  <a:lnTo>
                    <a:pt x="16" y="0"/>
                  </a:lnTo>
                </a:path>
              </a:pathLst>
            </a:custGeom>
            <a:solidFill>
              <a:srgbClr val="B0B0B0"/>
            </a:solidFill>
            <a:ln w="12700" cap="rnd" cmpd="sng">
              <a:solidFill>
                <a:srgbClr val="00000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70" name="Freeform 234"/>
            <p:cNvSpPr>
              <a:spLocks/>
            </p:cNvSpPr>
            <p:nvPr/>
          </p:nvSpPr>
          <p:spPr bwMode="auto">
            <a:xfrm>
              <a:off x="1138" y="3496"/>
              <a:ext cx="148" cy="83"/>
            </a:xfrm>
            <a:custGeom>
              <a:avLst/>
              <a:gdLst>
                <a:gd name="T0" fmla="*/ 0 w 827"/>
                <a:gd name="T1" fmla="*/ 0 h 390"/>
                <a:gd name="T2" fmla="*/ 0 w 827"/>
                <a:gd name="T3" fmla="*/ 0 h 390"/>
                <a:gd name="T4" fmla="*/ 0 w 827"/>
                <a:gd name="T5" fmla="*/ 0 h 390"/>
                <a:gd name="T6" fmla="*/ 0 w 827"/>
                <a:gd name="T7" fmla="*/ 0 h 390"/>
                <a:gd name="T8" fmla="*/ 0 w 827"/>
                <a:gd name="T9" fmla="*/ 0 h 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7" h="390">
                  <a:moveTo>
                    <a:pt x="0" y="0"/>
                  </a:moveTo>
                  <a:lnTo>
                    <a:pt x="157" y="389"/>
                  </a:lnTo>
                  <a:lnTo>
                    <a:pt x="826" y="386"/>
                  </a:lnTo>
                  <a:lnTo>
                    <a:pt x="615"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71" name="Freeform 235"/>
            <p:cNvSpPr>
              <a:spLocks/>
            </p:cNvSpPr>
            <p:nvPr/>
          </p:nvSpPr>
          <p:spPr bwMode="auto">
            <a:xfrm>
              <a:off x="1223" y="3494"/>
              <a:ext cx="29" cy="14"/>
            </a:xfrm>
            <a:custGeom>
              <a:avLst/>
              <a:gdLst>
                <a:gd name="T0" fmla="*/ 0 w 166"/>
                <a:gd name="T1" fmla="*/ 0 h 67"/>
                <a:gd name="T2" fmla="*/ 0 w 166"/>
                <a:gd name="T3" fmla="*/ 0 h 67"/>
                <a:gd name="T4" fmla="*/ 0 w 166"/>
                <a:gd name="T5" fmla="*/ 0 h 67"/>
                <a:gd name="T6" fmla="*/ 0 w 166"/>
                <a:gd name="T7" fmla="*/ 0 h 67"/>
                <a:gd name="T8" fmla="*/ 0 w 166"/>
                <a:gd name="T9" fmla="*/ 0 h 67"/>
                <a:gd name="T10" fmla="*/ 0 w 166"/>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67">
                  <a:moveTo>
                    <a:pt x="132" y="0"/>
                  </a:moveTo>
                  <a:lnTo>
                    <a:pt x="165" y="52"/>
                  </a:lnTo>
                  <a:lnTo>
                    <a:pt x="103" y="66"/>
                  </a:lnTo>
                  <a:lnTo>
                    <a:pt x="32" y="52"/>
                  </a:lnTo>
                  <a:lnTo>
                    <a:pt x="0" y="0"/>
                  </a:lnTo>
                  <a:lnTo>
                    <a:pt x="132"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72" name="Freeform 236"/>
            <p:cNvSpPr>
              <a:spLocks/>
            </p:cNvSpPr>
            <p:nvPr/>
          </p:nvSpPr>
          <p:spPr bwMode="auto">
            <a:xfrm>
              <a:off x="1223" y="3494"/>
              <a:ext cx="31" cy="18"/>
            </a:xfrm>
            <a:custGeom>
              <a:avLst/>
              <a:gdLst>
                <a:gd name="T0" fmla="*/ 0 w 174"/>
                <a:gd name="T1" fmla="*/ 0 h 80"/>
                <a:gd name="T2" fmla="*/ 0 w 174"/>
                <a:gd name="T3" fmla="*/ 0 h 80"/>
                <a:gd name="T4" fmla="*/ 0 w 174"/>
                <a:gd name="T5" fmla="*/ 0 h 80"/>
                <a:gd name="T6" fmla="*/ 0 w 174"/>
                <a:gd name="T7" fmla="*/ 0 h 80"/>
                <a:gd name="T8" fmla="*/ 0 w 174"/>
                <a:gd name="T9" fmla="*/ 0 h 80"/>
                <a:gd name="T10" fmla="*/ 0 w 174"/>
                <a:gd name="T11" fmla="*/ 0 h 80"/>
                <a:gd name="T12" fmla="*/ 0 w 174"/>
                <a:gd name="T13" fmla="*/ 0 h 80"/>
                <a:gd name="T14" fmla="*/ 0 w 174"/>
                <a:gd name="T15" fmla="*/ 0 h 80"/>
                <a:gd name="T16" fmla="*/ 0 w 174"/>
                <a:gd name="T17" fmla="*/ 0 h 80"/>
                <a:gd name="T18" fmla="*/ 0 w 174"/>
                <a:gd name="T19" fmla="*/ 0 h 80"/>
                <a:gd name="T20" fmla="*/ 0 w 174"/>
                <a:gd name="T21" fmla="*/ 0 h 80"/>
                <a:gd name="T22" fmla="*/ 0 w 174"/>
                <a:gd name="T23" fmla="*/ 0 h 80"/>
                <a:gd name="T24" fmla="*/ 0 w 174"/>
                <a:gd name="T25" fmla="*/ 0 h 80"/>
                <a:gd name="T26" fmla="*/ 0 w 174"/>
                <a:gd name="T27" fmla="*/ 0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4" h="80">
                  <a:moveTo>
                    <a:pt x="165" y="47"/>
                  </a:moveTo>
                  <a:lnTo>
                    <a:pt x="173" y="79"/>
                  </a:lnTo>
                  <a:lnTo>
                    <a:pt x="32" y="79"/>
                  </a:lnTo>
                  <a:lnTo>
                    <a:pt x="5" y="23"/>
                  </a:lnTo>
                  <a:lnTo>
                    <a:pt x="0" y="0"/>
                  </a:lnTo>
                  <a:lnTo>
                    <a:pt x="29" y="47"/>
                  </a:lnTo>
                  <a:lnTo>
                    <a:pt x="48" y="49"/>
                  </a:lnTo>
                  <a:lnTo>
                    <a:pt x="65" y="50"/>
                  </a:lnTo>
                  <a:lnTo>
                    <a:pt x="83" y="50"/>
                  </a:lnTo>
                  <a:lnTo>
                    <a:pt x="98" y="50"/>
                  </a:lnTo>
                  <a:lnTo>
                    <a:pt x="116" y="50"/>
                  </a:lnTo>
                  <a:lnTo>
                    <a:pt x="132" y="50"/>
                  </a:lnTo>
                  <a:lnTo>
                    <a:pt x="148" y="49"/>
                  </a:lnTo>
                  <a:lnTo>
                    <a:pt x="165" y="47"/>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73" name="Freeform 237"/>
            <p:cNvSpPr>
              <a:spLocks/>
            </p:cNvSpPr>
            <p:nvPr/>
          </p:nvSpPr>
          <p:spPr bwMode="auto">
            <a:xfrm>
              <a:off x="1230" y="3510"/>
              <a:ext cx="30" cy="15"/>
            </a:xfrm>
            <a:custGeom>
              <a:avLst/>
              <a:gdLst>
                <a:gd name="T0" fmla="*/ 0 w 169"/>
                <a:gd name="T1" fmla="*/ 0 h 69"/>
                <a:gd name="T2" fmla="*/ 0 w 169"/>
                <a:gd name="T3" fmla="*/ 0 h 69"/>
                <a:gd name="T4" fmla="*/ 0 w 169"/>
                <a:gd name="T5" fmla="*/ 0 h 69"/>
                <a:gd name="T6" fmla="*/ 0 w 169"/>
                <a:gd name="T7" fmla="*/ 0 h 69"/>
                <a:gd name="T8" fmla="*/ 0 w 169"/>
                <a:gd name="T9" fmla="*/ 0 h 69"/>
                <a:gd name="T10" fmla="*/ 0 w 169"/>
                <a:gd name="T11" fmla="*/ 0 h 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9" h="69">
                  <a:moveTo>
                    <a:pt x="133" y="0"/>
                  </a:moveTo>
                  <a:lnTo>
                    <a:pt x="168" y="51"/>
                  </a:lnTo>
                  <a:lnTo>
                    <a:pt x="106" y="68"/>
                  </a:lnTo>
                  <a:lnTo>
                    <a:pt x="32" y="51"/>
                  </a:lnTo>
                  <a:lnTo>
                    <a:pt x="0" y="0"/>
                  </a:lnTo>
                  <a:lnTo>
                    <a:pt x="133"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74" name="Freeform 238"/>
            <p:cNvSpPr>
              <a:spLocks/>
            </p:cNvSpPr>
            <p:nvPr/>
          </p:nvSpPr>
          <p:spPr bwMode="auto">
            <a:xfrm>
              <a:off x="1230" y="3511"/>
              <a:ext cx="31" cy="17"/>
            </a:xfrm>
            <a:custGeom>
              <a:avLst/>
              <a:gdLst>
                <a:gd name="T0" fmla="*/ 0 w 175"/>
                <a:gd name="T1" fmla="*/ 0 h 82"/>
                <a:gd name="T2" fmla="*/ 0 w 175"/>
                <a:gd name="T3" fmla="*/ 0 h 82"/>
                <a:gd name="T4" fmla="*/ 0 w 175"/>
                <a:gd name="T5" fmla="*/ 0 h 82"/>
                <a:gd name="T6" fmla="*/ 0 w 175"/>
                <a:gd name="T7" fmla="*/ 0 h 82"/>
                <a:gd name="T8" fmla="*/ 0 w 175"/>
                <a:gd name="T9" fmla="*/ 0 h 82"/>
                <a:gd name="T10" fmla="*/ 0 w 175"/>
                <a:gd name="T11" fmla="*/ 0 h 82"/>
                <a:gd name="T12" fmla="*/ 0 w 175"/>
                <a:gd name="T13" fmla="*/ 0 h 82"/>
                <a:gd name="T14" fmla="*/ 0 w 175"/>
                <a:gd name="T15" fmla="*/ 0 h 82"/>
                <a:gd name="T16" fmla="*/ 0 w 175"/>
                <a:gd name="T17" fmla="*/ 0 h 82"/>
                <a:gd name="T18" fmla="*/ 0 w 175"/>
                <a:gd name="T19" fmla="*/ 0 h 82"/>
                <a:gd name="T20" fmla="*/ 0 w 175"/>
                <a:gd name="T21" fmla="*/ 0 h 82"/>
                <a:gd name="T22" fmla="*/ 0 w 175"/>
                <a:gd name="T23" fmla="*/ 0 h 82"/>
                <a:gd name="T24" fmla="*/ 0 w 175"/>
                <a:gd name="T25" fmla="*/ 0 h 82"/>
                <a:gd name="T26" fmla="*/ 0 w 175"/>
                <a:gd name="T27" fmla="*/ 0 h 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5" h="82">
                  <a:moveTo>
                    <a:pt x="168" y="47"/>
                  </a:moveTo>
                  <a:lnTo>
                    <a:pt x="174" y="81"/>
                  </a:lnTo>
                  <a:lnTo>
                    <a:pt x="30" y="81"/>
                  </a:lnTo>
                  <a:lnTo>
                    <a:pt x="3" y="21"/>
                  </a:lnTo>
                  <a:lnTo>
                    <a:pt x="0" y="0"/>
                  </a:lnTo>
                  <a:lnTo>
                    <a:pt x="30" y="47"/>
                  </a:lnTo>
                  <a:lnTo>
                    <a:pt x="49" y="49"/>
                  </a:lnTo>
                  <a:lnTo>
                    <a:pt x="68" y="50"/>
                  </a:lnTo>
                  <a:lnTo>
                    <a:pt x="85" y="52"/>
                  </a:lnTo>
                  <a:lnTo>
                    <a:pt x="103" y="52"/>
                  </a:lnTo>
                  <a:lnTo>
                    <a:pt x="119" y="52"/>
                  </a:lnTo>
                  <a:lnTo>
                    <a:pt x="134" y="50"/>
                  </a:lnTo>
                  <a:lnTo>
                    <a:pt x="152" y="49"/>
                  </a:lnTo>
                  <a:lnTo>
                    <a:pt x="168" y="47"/>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75" name="Freeform 239"/>
            <p:cNvSpPr>
              <a:spLocks/>
            </p:cNvSpPr>
            <p:nvPr/>
          </p:nvSpPr>
          <p:spPr bwMode="auto">
            <a:xfrm>
              <a:off x="1236" y="3526"/>
              <a:ext cx="31" cy="15"/>
            </a:xfrm>
            <a:custGeom>
              <a:avLst/>
              <a:gdLst>
                <a:gd name="T0" fmla="*/ 0 w 171"/>
                <a:gd name="T1" fmla="*/ 0 h 69"/>
                <a:gd name="T2" fmla="*/ 0 w 171"/>
                <a:gd name="T3" fmla="*/ 0 h 69"/>
                <a:gd name="T4" fmla="*/ 0 w 171"/>
                <a:gd name="T5" fmla="*/ 0 h 69"/>
                <a:gd name="T6" fmla="*/ 0 w 171"/>
                <a:gd name="T7" fmla="*/ 0 h 69"/>
                <a:gd name="T8" fmla="*/ 0 w 171"/>
                <a:gd name="T9" fmla="*/ 0 h 69"/>
                <a:gd name="T10" fmla="*/ 0 w 171"/>
                <a:gd name="T11" fmla="*/ 0 h 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 h="69">
                  <a:moveTo>
                    <a:pt x="135" y="0"/>
                  </a:moveTo>
                  <a:lnTo>
                    <a:pt x="170" y="53"/>
                  </a:lnTo>
                  <a:lnTo>
                    <a:pt x="106" y="68"/>
                  </a:lnTo>
                  <a:lnTo>
                    <a:pt x="33" y="53"/>
                  </a:lnTo>
                  <a:lnTo>
                    <a:pt x="0" y="0"/>
                  </a:lnTo>
                  <a:lnTo>
                    <a:pt x="135"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76" name="Freeform 240"/>
            <p:cNvSpPr>
              <a:spLocks/>
            </p:cNvSpPr>
            <p:nvPr/>
          </p:nvSpPr>
          <p:spPr bwMode="auto">
            <a:xfrm>
              <a:off x="1236" y="3527"/>
              <a:ext cx="32" cy="18"/>
            </a:xfrm>
            <a:custGeom>
              <a:avLst/>
              <a:gdLst>
                <a:gd name="T0" fmla="*/ 0 w 179"/>
                <a:gd name="T1" fmla="*/ 0 h 84"/>
                <a:gd name="T2" fmla="*/ 0 w 179"/>
                <a:gd name="T3" fmla="*/ 0 h 84"/>
                <a:gd name="T4" fmla="*/ 0 w 179"/>
                <a:gd name="T5" fmla="*/ 0 h 84"/>
                <a:gd name="T6" fmla="*/ 0 w 179"/>
                <a:gd name="T7" fmla="*/ 0 h 84"/>
                <a:gd name="T8" fmla="*/ 0 w 179"/>
                <a:gd name="T9" fmla="*/ 0 h 84"/>
                <a:gd name="T10" fmla="*/ 0 w 179"/>
                <a:gd name="T11" fmla="*/ 0 h 84"/>
                <a:gd name="T12" fmla="*/ 0 w 179"/>
                <a:gd name="T13" fmla="*/ 0 h 84"/>
                <a:gd name="T14" fmla="*/ 0 w 179"/>
                <a:gd name="T15" fmla="*/ 0 h 84"/>
                <a:gd name="T16" fmla="*/ 0 w 179"/>
                <a:gd name="T17" fmla="*/ 0 h 84"/>
                <a:gd name="T18" fmla="*/ 0 w 179"/>
                <a:gd name="T19" fmla="*/ 0 h 84"/>
                <a:gd name="T20" fmla="*/ 0 w 179"/>
                <a:gd name="T21" fmla="*/ 0 h 84"/>
                <a:gd name="T22" fmla="*/ 0 w 179"/>
                <a:gd name="T23" fmla="*/ 0 h 84"/>
                <a:gd name="T24" fmla="*/ 0 w 179"/>
                <a:gd name="T25" fmla="*/ 0 h 84"/>
                <a:gd name="T26" fmla="*/ 0 w 179"/>
                <a:gd name="T27" fmla="*/ 0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9" h="84">
                  <a:moveTo>
                    <a:pt x="168" y="48"/>
                  </a:moveTo>
                  <a:lnTo>
                    <a:pt x="178" y="83"/>
                  </a:lnTo>
                  <a:lnTo>
                    <a:pt x="32" y="83"/>
                  </a:lnTo>
                  <a:lnTo>
                    <a:pt x="6" y="21"/>
                  </a:lnTo>
                  <a:lnTo>
                    <a:pt x="0" y="0"/>
                  </a:lnTo>
                  <a:lnTo>
                    <a:pt x="30" y="48"/>
                  </a:lnTo>
                  <a:lnTo>
                    <a:pt x="49" y="51"/>
                  </a:lnTo>
                  <a:lnTo>
                    <a:pt x="67" y="51"/>
                  </a:lnTo>
                  <a:lnTo>
                    <a:pt x="86" y="51"/>
                  </a:lnTo>
                  <a:lnTo>
                    <a:pt x="103" y="53"/>
                  </a:lnTo>
                  <a:lnTo>
                    <a:pt x="119" y="51"/>
                  </a:lnTo>
                  <a:lnTo>
                    <a:pt x="137" y="51"/>
                  </a:lnTo>
                  <a:lnTo>
                    <a:pt x="151" y="51"/>
                  </a:lnTo>
                  <a:lnTo>
                    <a:pt x="168" y="48"/>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77" name="Freeform 241"/>
            <p:cNvSpPr>
              <a:spLocks/>
            </p:cNvSpPr>
            <p:nvPr/>
          </p:nvSpPr>
          <p:spPr bwMode="auto">
            <a:xfrm>
              <a:off x="1243" y="3544"/>
              <a:ext cx="31" cy="14"/>
            </a:xfrm>
            <a:custGeom>
              <a:avLst/>
              <a:gdLst>
                <a:gd name="T0" fmla="*/ 0 w 174"/>
                <a:gd name="T1" fmla="*/ 0 h 70"/>
                <a:gd name="T2" fmla="*/ 0 w 174"/>
                <a:gd name="T3" fmla="*/ 0 h 70"/>
                <a:gd name="T4" fmla="*/ 0 w 174"/>
                <a:gd name="T5" fmla="*/ 0 h 70"/>
                <a:gd name="T6" fmla="*/ 0 w 174"/>
                <a:gd name="T7" fmla="*/ 0 h 70"/>
                <a:gd name="T8" fmla="*/ 0 w 174"/>
                <a:gd name="T9" fmla="*/ 0 h 70"/>
                <a:gd name="T10" fmla="*/ 0 w 174"/>
                <a:gd name="T11" fmla="*/ 0 h 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4" h="70">
                  <a:moveTo>
                    <a:pt x="136" y="0"/>
                  </a:moveTo>
                  <a:lnTo>
                    <a:pt x="173" y="54"/>
                  </a:lnTo>
                  <a:lnTo>
                    <a:pt x="107" y="69"/>
                  </a:lnTo>
                  <a:lnTo>
                    <a:pt x="35" y="54"/>
                  </a:lnTo>
                  <a:lnTo>
                    <a:pt x="0" y="0"/>
                  </a:lnTo>
                  <a:lnTo>
                    <a:pt x="136"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78" name="Freeform 242"/>
            <p:cNvSpPr>
              <a:spLocks/>
            </p:cNvSpPr>
            <p:nvPr/>
          </p:nvSpPr>
          <p:spPr bwMode="auto">
            <a:xfrm>
              <a:off x="1243" y="3544"/>
              <a:ext cx="31" cy="18"/>
            </a:xfrm>
            <a:custGeom>
              <a:avLst/>
              <a:gdLst>
                <a:gd name="T0" fmla="*/ 0 w 176"/>
                <a:gd name="T1" fmla="*/ 0 h 84"/>
                <a:gd name="T2" fmla="*/ 0 w 176"/>
                <a:gd name="T3" fmla="*/ 0 h 84"/>
                <a:gd name="T4" fmla="*/ 0 w 176"/>
                <a:gd name="T5" fmla="*/ 0 h 84"/>
                <a:gd name="T6" fmla="*/ 0 w 176"/>
                <a:gd name="T7" fmla="*/ 0 h 84"/>
                <a:gd name="T8" fmla="*/ 0 w 176"/>
                <a:gd name="T9" fmla="*/ 0 h 84"/>
                <a:gd name="T10" fmla="*/ 0 w 176"/>
                <a:gd name="T11" fmla="*/ 0 h 84"/>
                <a:gd name="T12" fmla="*/ 0 w 176"/>
                <a:gd name="T13" fmla="*/ 0 h 84"/>
                <a:gd name="T14" fmla="*/ 0 w 176"/>
                <a:gd name="T15" fmla="*/ 0 h 84"/>
                <a:gd name="T16" fmla="*/ 0 w 176"/>
                <a:gd name="T17" fmla="*/ 0 h 84"/>
                <a:gd name="T18" fmla="*/ 0 w 176"/>
                <a:gd name="T19" fmla="*/ 0 h 84"/>
                <a:gd name="T20" fmla="*/ 0 w 176"/>
                <a:gd name="T21" fmla="*/ 0 h 84"/>
                <a:gd name="T22" fmla="*/ 0 w 176"/>
                <a:gd name="T23" fmla="*/ 0 h 84"/>
                <a:gd name="T24" fmla="*/ 0 w 176"/>
                <a:gd name="T25" fmla="*/ 0 h 84"/>
                <a:gd name="T26" fmla="*/ 0 w 176"/>
                <a:gd name="T27" fmla="*/ 0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6" h="84">
                  <a:moveTo>
                    <a:pt x="172" y="50"/>
                  </a:moveTo>
                  <a:lnTo>
                    <a:pt x="175" y="83"/>
                  </a:lnTo>
                  <a:lnTo>
                    <a:pt x="29" y="83"/>
                  </a:lnTo>
                  <a:lnTo>
                    <a:pt x="6" y="23"/>
                  </a:lnTo>
                  <a:lnTo>
                    <a:pt x="0" y="0"/>
                  </a:lnTo>
                  <a:lnTo>
                    <a:pt x="32" y="50"/>
                  </a:lnTo>
                  <a:lnTo>
                    <a:pt x="51" y="51"/>
                  </a:lnTo>
                  <a:lnTo>
                    <a:pt x="68" y="53"/>
                  </a:lnTo>
                  <a:lnTo>
                    <a:pt x="86" y="53"/>
                  </a:lnTo>
                  <a:lnTo>
                    <a:pt x="103" y="53"/>
                  </a:lnTo>
                  <a:lnTo>
                    <a:pt x="121" y="53"/>
                  </a:lnTo>
                  <a:lnTo>
                    <a:pt x="137" y="53"/>
                  </a:lnTo>
                  <a:lnTo>
                    <a:pt x="153" y="51"/>
                  </a:lnTo>
                  <a:lnTo>
                    <a:pt x="172" y="50"/>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79" name="Freeform 243"/>
            <p:cNvSpPr>
              <a:spLocks/>
            </p:cNvSpPr>
            <p:nvPr/>
          </p:nvSpPr>
          <p:spPr bwMode="auto">
            <a:xfrm>
              <a:off x="1251" y="3559"/>
              <a:ext cx="31" cy="16"/>
            </a:xfrm>
            <a:custGeom>
              <a:avLst/>
              <a:gdLst>
                <a:gd name="T0" fmla="*/ 0 w 173"/>
                <a:gd name="T1" fmla="*/ 0 h 72"/>
                <a:gd name="T2" fmla="*/ 0 w 173"/>
                <a:gd name="T3" fmla="*/ 0 h 72"/>
                <a:gd name="T4" fmla="*/ 0 w 173"/>
                <a:gd name="T5" fmla="*/ 0 h 72"/>
                <a:gd name="T6" fmla="*/ 0 w 173"/>
                <a:gd name="T7" fmla="*/ 0 h 72"/>
                <a:gd name="T8" fmla="*/ 0 w 173"/>
                <a:gd name="T9" fmla="*/ 0 h 72"/>
                <a:gd name="T10" fmla="*/ 0 w 173"/>
                <a:gd name="T11" fmla="*/ 0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3" h="72">
                  <a:moveTo>
                    <a:pt x="135" y="0"/>
                  </a:moveTo>
                  <a:lnTo>
                    <a:pt x="172" y="54"/>
                  </a:lnTo>
                  <a:lnTo>
                    <a:pt x="105" y="71"/>
                  </a:lnTo>
                  <a:lnTo>
                    <a:pt x="33" y="54"/>
                  </a:lnTo>
                  <a:lnTo>
                    <a:pt x="0" y="0"/>
                  </a:lnTo>
                  <a:lnTo>
                    <a:pt x="135"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80" name="Freeform 244"/>
            <p:cNvSpPr>
              <a:spLocks/>
            </p:cNvSpPr>
            <p:nvPr/>
          </p:nvSpPr>
          <p:spPr bwMode="auto">
            <a:xfrm>
              <a:off x="1251" y="3560"/>
              <a:ext cx="32" cy="19"/>
            </a:xfrm>
            <a:custGeom>
              <a:avLst/>
              <a:gdLst>
                <a:gd name="T0" fmla="*/ 0 w 179"/>
                <a:gd name="T1" fmla="*/ 0 h 86"/>
                <a:gd name="T2" fmla="*/ 0 w 179"/>
                <a:gd name="T3" fmla="*/ 0 h 86"/>
                <a:gd name="T4" fmla="*/ 0 w 179"/>
                <a:gd name="T5" fmla="*/ 0 h 86"/>
                <a:gd name="T6" fmla="*/ 0 w 179"/>
                <a:gd name="T7" fmla="*/ 0 h 86"/>
                <a:gd name="T8" fmla="*/ 0 w 179"/>
                <a:gd name="T9" fmla="*/ 0 h 86"/>
                <a:gd name="T10" fmla="*/ 0 w 179"/>
                <a:gd name="T11" fmla="*/ 0 h 86"/>
                <a:gd name="T12" fmla="*/ 0 w 179"/>
                <a:gd name="T13" fmla="*/ 0 h 86"/>
                <a:gd name="T14" fmla="*/ 0 w 179"/>
                <a:gd name="T15" fmla="*/ 0 h 86"/>
                <a:gd name="T16" fmla="*/ 0 w 179"/>
                <a:gd name="T17" fmla="*/ 0 h 86"/>
                <a:gd name="T18" fmla="*/ 0 w 179"/>
                <a:gd name="T19" fmla="*/ 0 h 86"/>
                <a:gd name="T20" fmla="*/ 0 w 179"/>
                <a:gd name="T21" fmla="*/ 0 h 86"/>
                <a:gd name="T22" fmla="*/ 0 w 179"/>
                <a:gd name="T23" fmla="*/ 0 h 86"/>
                <a:gd name="T24" fmla="*/ 0 w 179"/>
                <a:gd name="T25" fmla="*/ 0 h 86"/>
                <a:gd name="T26" fmla="*/ 0 w 179"/>
                <a:gd name="T27" fmla="*/ 0 h 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9" h="86">
                  <a:moveTo>
                    <a:pt x="172" y="49"/>
                  </a:moveTo>
                  <a:lnTo>
                    <a:pt x="178" y="85"/>
                  </a:lnTo>
                  <a:lnTo>
                    <a:pt x="30" y="85"/>
                  </a:lnTo>
                  <a:lnTo>
                    <a:pt x="3" y="23"/>
                  </a:lnTo>
                  <a:lnTo>
                    <a:pt x="0" y="0"/>
                  </a:lnTo>
                  <a:lnTo>
                    <a:pt x="30" y="49"/>
                  </a:lnTo>
                  <a:lnTo>
                    <a:pt x="49" y="50"/>
                  </a:lnTo>
                  <a:lnTo>
                    <a:pt x="70" y="52"/>
                  </a:lnTo>
                  <a:lnTo>
                    <a:pt x="86" y="52"/>
                  </a:lnTo>
                  <a:lnTo>
                    <a:pt x="103" y="53"/>
                  </a:lnTo>
                  <a:lnTo>
                    <a:pt x="121" y="52"/>
                  </a:lnTo>
                  <a:lnTo>
                    <a:pt x="138" y="52"/>
                  </a:lnTo>
                  <a:lnTo>
                    <a:pt x="154" y="50"/>
                  </a:lnTo>
                  <a:lnTo>
                    <a:pt x="172"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81" name="Freeform 245"/>
            <p:cNvSpPr>
              <a:spLocks/>
            </p:cNvSpPr>
            <p:nvPr/>
          </p:nvSpPr>
          <p:spPr bwMode="auto">
            <a:xfrm>
              <a:off x="1196" y="3494"/>
              <a:ext cx="29" cy="14"/>
            </a:xfrm>
            <a:custGeom>
              <a:avLst/>
              <a:gdLst>
                <a:gd name="T0" fmla="*/ 0 w 166"/>
                <a:gd name="T1" fmla="*/ 0 h 67"/>
                <a:gd name="T2" fmla="*/ 0 w 166"/>
                <a:gd name="T3" fmla="*/ 0 h 67"/>
                <a:gd name="T4" fmla="*/ 0 w 166"/>
                <a:gd name="T5" fmla="*/ 0 h 67"/>
                <a:gd name="T6" fmla="*/ 0 w 166"/>
                <a:gd name="T7" fmla="*/ 0 h 67"/>
                <a:gd name="T8" fmla="*/ 0 w 166"/>
                <a:gd name="T9" fmla="*/ 0 h 67"/>
                <a:gd name="T10" fmla="*/ 0 w 166"/>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67">
                  <a:moveTo>
                    <a:pt x="133" y="0"/>
                  </a:moveTo>
                  <a:lnTo>
                    <a:pt x="165" y="52"/>
                  </a:lnTo>
                  <a:lnTo>
                    <a:pt x="102" y="66"/>
                  </a:lnTo>
                  <a:lnTo>
                    <a:pt x="32" y="52"/>
                  </a:lnTo>
                  <a:lnTo>
                    <a:pt x="0" y="0"/>
                  </a:lnTo>
                  <a:lnTo>
                    <a:pt x="133"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82" name="Freeform 246"/>
            <p:cNvSpPr>
              <a:spLocks/>
            </p:cNvSpPr>
            <p:nvPr/>
          </p:nvSpPr>
          <p:spPr bwMode="auto">
            <a:xfrm>
              <a:off x="1196" y="3494"/>
              <a:ext cx="31" cy="18"/>
            </a:xfrm>
            <a:custGeom>
              <a:avLst/>
              <a:gdLst>
                <a:gd name="T0" fmla="*/ 0 w 173"/>
                <a:gd name="T1" fmla="*/ 0 h 80"/>
                <a:gd name="T2" fmla="*/ 0 w 173"/>
                <a:gd name="T3" fmla="*/ 0 h 80"/>
                <a:gd name="T4" fmla="*/ 0 w 173"/>
                <a:gd name="T5" fmla="*/ 0 h 80"/>
                <a:gd name="T6" fmla="*/ 0 w 173"/>
                <a:gd name="T7" fmla="*/ 0 h 80"/>
                <a:gd name="T8" fmla="*/ 0 w 173"/>
                <a:gd name="T9" fmla="*/ 0 h 80"/>
                <a:gd name="T10" fmla="*/ 0 w 173"/>
                <a:gd name="T11" fmla="*/ 0 h 80"/>
                <a:gd name="T12" fmla="*/ 0 w 173"/>
                <a:gd name="T13" fmla="*/ 0 h 80"/>
                <a:gd name="T14" fmla="*/ 0 w 173"/>
                <a:gd name="T15" fmla="*/ 0 h 80"/>
                <a:gd name="T16" fmla="*/ 0 w 173"/>
                <a:gd name="T17" fmla="*/ 0 h 80"/>
                <a:gd name="T18" fmla="*/ 0 w 173"/>
                <a:gd name="T19" fmla="*/ 0 h 80"/>
                <a:gd name="T20" fmla="*/ 0 w 173"/>
                <a:gd name="T21" fmla="*/ 0 h 80"/>
                <a:gd name="T22" fmla="*/ 0 w 173"/>
                <a:gd name="T23" fmla="*/ 0 h 80"/>
                <a:gd name="T24" fmla="*/ 0 w 173"/>
                <a:gd name="T25" fmla="*/ 0 h 80"/>
                <a:gd name="T26" fmla="*/ 0 w 173"/>
                <a:gd name="T27" fmla="*/ 0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3" h="80">
                  <a:moveTo>
                    <a:pt x="166" y="47"/>
                  </a:moveTo>
                  <a:lnTo>
                    <a:pt x="172" y="79"/>
                  </a:lnTo>
                  <a:lnTo>
                    <a:pt x="32" y="79"/>
                  </a:lnTo>
                  <a:lnTo>
                    <a:pt x="6" y="23"/>
                  </a:lnTo>
                  <a:lnTo>
                    <a:pt x="0" y="0"/>
                  </a:lnTo>
                  <a:lnTo>
                    <a:pt x="32" y="47"/>
                  </a:lnTo>
                  <a:lnTo>
                    <a:pt x="49" y="49"/>
                  </a:lnTo>
                  <a:lnTo>
                    <a:pt x="66" y="50"/>
                  </a:lnTo>
                  <a:lnTo>
                    <a:pt x="84" y="50"/>
                  </a:lnTo>
                  <a:lnTo>
                    <a:pt x="99" y="50"/>
                  </a:lnTo>
                  <a:lnTo>
                    <a:pt x="115" y="50"/>
                  </a:lnTo>
                  <a:lnTo>
                    <a:pt x="131" y="50"/>
                  </a:lnTo>
                  <a:lnTo>
                    <a:pt x="148" y="49"/>
                  </a:lnTo>
                  <a:lnTo>
                    <a:pt x="166" y="47"/>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83" name="Freeform 247"/>
            <p:cNvSpPr>
              <a:spLocks/>
            </p:cNvSpPr>
            <p:nvPr/>
          </p:nvSpPr>
          <p:spPr bwMode="auto">
            <a:xfrm>
              <a:off x="1203" y="3510"/>
              <a:ext cx="30" cy="15"/>
            </a:xfrm>
            <a:custGeom>
              <a:avLst/>
              <a:gdLst>
                <a:gd name="T0" fmla="*/ 0 w 168"/>
                <a:gd name="T1" fmla="*/ 0 h 69"/>
                <a:gd name="T2" fmla="*/ 0 w 168"/>
                <a:gd name="T3" fmla="*/ 0 h 69"/>
                <a:gd name="T4" fmla="*/ 0 w 168"/>
                <a:gd name="T5" fmla="*/ 0 h 69"/>
                <a:gd name="T6" fmla="*/ 0 w 168"/>
                <a:gd name="T7" fmla="*/ 0 h 69"/>
                <a:gd name="T8" fmla="*/ 0 w 168"/>
                <a:gd name="T9" fmla="*/ 0 h 69"/>
                <a:gd name="T10" fmla="*/ 0 w 168"/>
                <a:gd name="T11" fmla="*/ 0 h 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 h="69">
                  <a:moveTo>
                    <a:pt x="134" y="0"/>
                  </a:moveTo>
                  <a:lnTo>
                    <a:pt x="167" y="51"/>
                  </a:lnTo>
                  <a:lnTo>
                    <a:pt x="105" y="68"/>
                  </a:lnTo>
                  <a:lnTo>
                    <a:pt x="32" y="51"/>
                  </a:lnTo>
                  <a:lnTo>
                    <a:pt x="0" y="0"/>
                  </a:lnTo>
                  <a:lnTo>
                    <a:pt x="134"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84" name="Freeform 248"/>
            <p:cNvSpPr>
              <a:spLocks/>
            </p:cNvSpPr>
            <p:nvPr/>
          </p:nvSpPr>
          <p:spPr bwMode="auto">
            <a:xfrm>
              <a:off x="1203" y="3511"/>
              <a:ext cx="31" cy="17"/>
            </a:xfrm>
            <a:custGeom>
              <a:avLst/>
              <a:gdLst>
                <a:gd name="T0" fmla="*/ 0 w 173"/>
                <a:gd name="T1" fmla="*/ 0 h 82"/>
                <a:gd name="T2" fmla="*/ 0 w 173"/>
                <a:gd name="T3" fmla="*/ 0 h 82"/>
                <a:gd name="T4" fmla="*/ 0 w 173"/>
                <a:gd name="T5" fmla="*/ 0 h 82"/>
                <a:gd name="T6" fmla="*/ 0 w 173"/>
                <a:gd name="T7" fmla="*/ 0 h 82"/>
                <a:gd name="T8" fmla="*/ 0 w 173"/>
                <a:gd name="T9" fmla="*/ 0 h 82"/>
                <a:gd name="T10" fmla="*/ 0 w 173"/>
                <a:gd name="T11" fmla="*/ 0 h 82"/>
                <a:gd name="T12" fmla="*/ 0 w 173"/>
                <a:gd name="T13" fmla="*/ 0 h 82"/>
                <a:gd name="T14" fmla="*/ 0 w 173"/>
                <a:gd name="T15" fmla="*/ 0 h 82"/>
                <a:gd name="T16" fmla="*/ 0 w 173"/>
                <a:gd name="T17" fmla="*/ 0 h 82"/>
                <a:gd name="T18" fmla="*/ 0 w 173"/>
                <a:gd name="T19" fmla="*/ 0 h 82"/>
                <a:gd name="T20" fmla="*/ 0 w 173"/>
                <a:gd name="T21" fmla="*/ 0 h 82"/>
                <a:gd name="T22" fmla="*/ 0 w 173"/>
                <a:gd name="T23" fmla="*/ 0 h 82"/>
                <a:gd name="T24" fmla="*/ 0 w 173"/>
                <a:gd name="T25" fmla="*/ 0 h 82"/>
                <a:gd name="T26" fmla="*/ 0 w 173"/>
                <a:gd name="T27" fmla="*/ 0 h 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3" h="82">
                  <a:moveTo>
                    <a:pt x="167" y="47"/>
                  </a:moveTo>
                  <a:lnTo>
                    <a:pt x="172" y="81"/>
                  </a:lnTo>
                  <a:lnTo>
                    <a:pt x="28" y="81"/>
                  </a:lnTo>
                  <a:lnTo>
                    <a:pt x="3" y="21"/>
                  </a:lnTo>
                  <a:lnTo>
                    <a:pt x="0" y="0"/>
                  </a:lnTo>
                  <a:lnTo>
                    <a:pt x="32" y="47"/>
                  </a:lnTo>
                  <a:lnTo>
                    <a:pt x="49" y="49"/>
                  </a:lnTo>
                  <a:lnTo>
                    <a:pt x="68" y="50"/>
                  </a:lnTo>
                  <a:lnTo>
                    <a:pt x="85" y="52"/>
                  </a:lnTo>
                  <a:lnTo>
                    <a:pt x="101" y="52"/>
                  </a:lnTo>
                  <a:lnTo>
                    <a:pt x="118" y="52"/>
                  </a:lnTo>
                  <a:lnTo>
                    <a:pt x="134" y="50"/>
                  </a:lnTo>
                  <a:lnTo>
                    <a:pt x="151" y="49"/>
                  </a:lnTo>
                  <a:lnTo>
                    <a:pt x="167" y="47"/>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85" name="Freeform 249"/>
            <p:cNvSpPr>
              <a:spLocks/>
            </p:cNvSpPr>
            <p:nvPr/>
          </p:nvSpPr>
          <p:spPr bwMode="auto">
            <a:xfrm>
              <a:off x="1210" y="3526"/>
              <a:ext cx="30" cy="15"/>
            </a:xfrm>
            <a:custGeom>
              <a:avLst/>
              <a:gdLst>
                <a:gd name="T0" fmla="*/ 0 w 169"/>
                <a:gd name="T1" fmla="*/ 0 h 69"/>
                <a:gd name="T2" fmla="*/ 0 w 169"/>
                <a:gd name="T3" fmla="*/ 0 h 69"/>
                <a:gd name="T4" fmla="*/ 0 w 169"/>
                <a:gd name="T5" fmla="*/ 0 h 69"/>
                <a:gd name="T6" fmla="*/ 0 w 169"/>
                <a:gd name="T7" fmla="*/ 0 h 69"/>
                <a:gd name="T8" fmla="*/ 0 w 169"/>
                <a:gd name="T9" fmla="*/ 0 h 69"/>
                <a:gd name="T10" fmla="*/ 0 w 169"/>
                <a:gd name="T11" fmla="*/ 0 h 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9" h="69">
                  <a:moveTo>
                    <a:pt x="135" y="0"/>
                  </a:moveTo>
                  <a:lnTo>
                    <a:pt x="168" y="53"/>
                  </a:lnTo>
                  <a:lnTo>
                    <a:pt x="105" y="68"/>
                  </a:lnTo>
                  <a:lnTo>
                    <a:pt x="32" y="53"/>
                  </a:lnTo>
                  <a:lnTo>
                    <a:pt x="0" y="0"/>
                  </a:lnTo>
                  <a:lnTo>
                    <a:pt x="135"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86" name="Freeform 250"/>
            <p:cNvSpPr>
              <a:spLocks/>
            </p:cNvSpPr>
            <p:nvPr/>
          </p:nvSpPr>
          <p:spPr bwMode="auto">
            <a:xfrm>
              <a:off x="1210" y="3527"/>
              <a:ext cx="31" cy="18"/>
            </a:xfrm>
            <a:custGeom>
              <a:avLst/>
              <a:gdLst>
                <a:gd name="T0" fmla="*/ 0 w 177"/>
                <a:gd name="T1" fmla="*/ 0 h 84"/>
                <a:gd name="T2" fmla="*/ 0 w 177"/>
                <a:gd name="T3" fmla="*/ 0 h 84"/>
                <a:gd name="T4" fmla="*/ 0 w 177"/>
                <a:gd name="T5" fmla="*/ 0 h 84"/>
                <a:gd name="T6" fmla="*/ 0 w 177"/>
                <a:gd name="T7" fmla="*/ 0 h 84"/>
                <a:gd name="T8" fmla="*/ 0 w 177"/>
                <a:gd name="T9" fmla="*/ 0 h 84"/>
                <a:gd name="T10" fmla="*/ 0 w 177"/>
                <a:gd name="T11" fmla="*/ 0 h 84"/>
                <a:gd name="T12" fmla="*/ 0 w 177"/>
                <a:gd name="T13" fmla="*/ 0 h 84"/>
                <a:gd name="T14" fmla="*/ 0 w 177"/>
                <a:gd name="T15" fmla="*/ 0 h 84"/>
                <a:gd name="T16" fmla="*/ 0 w 177"/>
                <a:gd name="T17" fmla="*/ 0 h 84"/>
                <a:gd name="T18" fmla="*/ 0 w 177"/>
                <a:gd name="T19" fmla="*/ 0 h 84"/>
                <a:gd name="T20" fmla="*/ 0 w 177"/>
                <a:gd name="T21" fmla="*/ 0 h 84"/>
                <a:gd name="T22" fmla="*/ 0 w 177"/>
                <a:gd name="T23" fmla="*/ 0 h 84"/>
                <a:gd name="T24" fmla="*/ 0 w 177"/>
                <a:gd name="T25" fmla="*/ 0 h 84"/>
                <a:gd name="T26" fmla="*/ 0 w 177"/>
                <a:gd name="T27" fmla="*/ 0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84">
                  <a:moveTo>
                    <a:pt x="170" y="48"/>
                  </a:moveTo>
                  <a:lnTo>
                    <a:pt x="176" y="83"/>
                  </a:lnTo>
                  <a:lnTo>
                    <a:pt x="32" y="83"/>
                  </a:lnTo>
                  <a:lnTo>
                    <a:pt x="5" y="21"/>
                  </a:lnTo>
                  <a:lnTo>
                    <a:pt x="0" y="0"/>
                  </a:lnTo>
                  <a:lnTo>
                    <a:pt x="32" y="48"/>
                  </a:lnTo>
                  <a:lnTo>
                    <a:pt x="49" y="51"/>
                  </a:lnTo>
                  <a:lnTo>
                    <a:pt x="68" y="51"/>
                  </a:lnTo>
                  <a:lnTo>
                    <a:pt x="86" y="51"/>
                  </a:lnTo>
                  <a:lnTo>
                    <a:pt x="101" y="53"/>
                  </a:lnTo>
                  <a:lnTo>
                    <a:pt x="117" y="51"/>
                  </a:lnTo>
                  <a:lnTo>
                    <a:pt x="135" y="51"/>
                  </a:lnTo>
                  <a:lnTo>
                    <a:pt x="152" y="51"/>
                  </a:lnTo>
                  <a:lnTo>
                    <a:pt x="170" y="48"/>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87" name="Freeform 251"/>
            <p:cNvSpPr>
              <a:spLocks/>
            </p:cNvSpPr>
            <p:nvPr/>
          </p:nvSpPr>
          <p:spPr bwMode="auto">
            <a:xfrm>
              <a:off x="1216" y="3544"/>
              <a:ext cx="30" cy="14"/>
            </a:xfrm>
            <a:custGeom>
              <a:avLst/>
              <a:gdLst>
                <a:gd name="T0" fmla="*/ 0 w 171"/>
                <a:gd name="T1" fmla="*/ 0 h 70"/>
                <a:gd name="T2" fmla="*/ 0 w 171"/>
                <a:gd name="T3" fmla="*/ 0 h 70"/>
                <a:gd name="T4" fmla="*/ 0 w 171"/>
                <a:gd name="T5" fmla="*/ 0 h 70"/>
                <a:gd name="T6" fmla="*/ 0 w 171"/>
                <a:gd name="T7" fmla="*/ 0 h 70"/>
                <a:gd name="T8" fmla="*/ 0 w 171"/>
                <a:gd name="T9" fmla="*/ 0 h 70"/>
                <a:gd name="T10" fmla="*/ 0 w 171"/>
                <a:gd name="T11" fmla="*/ 0 h 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 h="70">
                  <a:moveTo>
                    <a:pt x="135" y="0"/>
                  </a:moveTo>
                  <a:lnTo>
                    <a:pt x="170" y="54"/>
                  </a:lnTo>
                  <a:lnTo>
                    <a:pt x="105" y="69"/>
                  </a:lnTo>
                  <a:lnTo>
                    <a:pt x="33" y="54"/>
                  </a:lnTo>
                  <a:lnTo>
                    <a:pt x="0" y="0"/>
                  </a:lnTo>
                  <a:lnTo>
                    <a:pt x="135"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88" name="Freeform 252"/>
            <p:cNvSpPr>
              <a:spLocks/>
            </p:cNvSpPr>
            <p:nvPr/>
          </p:nvSpPr>
          <p:spPr bwMode="auto">
            <a:xfrm>
              <a:off x="1215" y="3544"/>
              <a:ext cx="32" cy="18"/>
            </a:xfrm>
            <a:custGeom>
              <a:avLst/>
              <a:gdLst>
                <a:gd name="T0" fmla="*/ 0 w 179"/>
                <a:gd name="T1" fmla="*/ 0 h 84"/>
                <a:gd name="T2" fmla="*/ 0 w 179"/>
                <a:gd name="T3" fmla="*/ 0 h 84"/>
                <a:gd name="T4" fmla="*/ 0 w 179"/>
                <a:gd name="T5" fmla="*/ 0 h 84"/>
                <a:gd name="T6" fmla="*/ 0 w 179"/>
                <a:gd name="T7" fmla="*/ 0 h 84"/>
                <a:gd name="T8" fmla="*/ 0 w 179"/>
                <a:gd name="T9" fmla="*/ 0 h 84"/>
                <a:gd name="T10" fmla="*/ 0 w 179"/>
                <a:gd name="T11" fmla="*/ 0 h 84"/>
                <a:gd name="T12" fmla="*/ 0 w 179"/>
                <a:gd name="T13" fmla="*/ 0 h 84"/>
                <a:gd name="T14" fmla="*/ 0 w 179"/>
                <a:gd name="T15" fmla="*/ 0 h 84"/>
                <a:gd name="T16" fmla="*/ 0 w 179"/>
                <a:gd name="T17" fmla="*/ 0 h 84"/>
                <a:gd name="T18" fmla="*/ 0 w 179"/>
                <a:gd name="T19" fmla="*/ 0 h 84"/>
                <a:gd name="T20" fmla="*/ 0 w 179"/>
                <a:gd name="T21" fmla="*/ 0 h 84"/>
                <a:gd name="T22" fmla="*/ 0 w 179"/>
                <a:gd name="T23" fmla="*/ 0 h 84"/>
                <a:gd name="T24" fmla="*/ 0 w 179"/>
                <a:gd name="T25" fmla="*/ 0 h 84"/>
                <a:gd name="T26" fmla="*/ 0 w 179"/>
                <a:gd name="T27" fmla="*/ 0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9" h="84">
                  <a:moveTo>
                    <a:pt x="173" y="50"/>
                  </a:moveTo>
                  <a:lnTo>
                    <a:pt x="178" y="83"/>
                  </a:lnTo>
                  <a:lnTo>
                    <a:pt x="30" y="83"/>
                  </a:lnTo>
                  <a:lnTo>
                    <a:pt x="6" y="23"/>
                  </a:lnTo>
                  <a:lnTo>
                    <a:pt x="0" y="0"/>
                  </a:lnTo>
                  <a:lnTo>
                    <a:pt x="33" y="50"/>
                  </a:lnTo>
                  <a:lnTo>
                    <a:pt x="51" y="51"/>
                  </a:lnTo>
                  <a:lnTo>
                    <a:pt x="70" y="53"/>
                  </a:lnTo>
                  <a:lnTo>
                    <a:pt x="87" y="53"/>
                  </a:lnTo>
                  <a:lnTo>
                    <a:pt x="103" y="53"/>
                  </a:lnTo>
                  <a:lnTo>
                    <a:pt x="121" y="53"/>
                  </a:lnTo>
                  <a:lnTo>
                    <a:pt x="138" y="53"/>
                  </a:lnTo>
                  <a:lnTo>
                    <a:pt x="154" y="51"/>
                  </a:lnTo>
                  <a:lnTo>
                    <a:pt x="173" y="50"/>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89" name="Freeform 253"/>
            <p:cNvSpPr>
              <a:spLocks/>
            </p:cNvSpPr>
            <p:nvPr/>
          </p:nvSpPr>
          <p:spPr bwMode="auto">
            <a:xfrm>
              <a:off x="1223" y="3559"/>
              <a:ext cx="31" cy="16"/>
            </a:xfrm>
            <a:custGeom>
              <a:avLst/>
              <a:gdLst>
                <a:gd name="T0" fmla="*/ 0 w 174"/>
                <a:gd name="T1" fmla="*/ 0 h 72"/>
                <a:gd name="T2" fmla="*/ 0 w 174"/>
                <a:gd name="T3" fmla="*/ 0 h 72"/>
                <a:gd name="T4" fmla="*/ 0 w 174"/>
                <a:gd name="T5" fmla="*/ 0 h 72"/>
                <a:gd name="T6" fmla="*/ 0 w 174"/>
                <a:gd name="T7" fmla="*/ 0 h 72"/>
                <a:gd name="T8" fmla="*/ 0 w 174"/>
                <a:gd name="T9" fmla="*/ 0 h 72"/>
                <a:gd name="T10" fmla="*/ 0 w 174"/>
                <a:gd name="T11" fmla="*/ 0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4" h="72">
                  <a:moveTo>
                    <a:pt x="140" y="0"/>
                  </a:moveTo>
                  <a:lnTo>
                    <a:pt x="173" y="54"/>
                  </a:lnTo>
                  <a:lnTo>
                    <a:pt x="105" y="71"/>
                  </a:lnTo>
                  <a:lnTo>
                    <a:pt x="35" y="54"/>
                  </a:lnTo>
                  <a:lnTo>
                    <a:pt x="0" y="0"/>
                  </a:lnTo>
                  <a:lnTo>
                    <a:pt x="140"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90" name="Freeform 254"/>
            <p:cNvSpPr>
              <a:spLocks/>
            </p:cNvSpPr>
            <p:nvPr/>
          </p:nvSpPr>
          <p:spPr bwMode="auto">
            <a:xfrm>
              <a:off x="1223" y="3560"/>
              <a:ext cx="32" cy="19"/>
            </a:xfrm>
            <a:custGeom>
              <a:avLst/>
              <a:gdLst>
                <a:gd name="T0" fmla="*/ 0 w 179"/>
                <a:gd name="T1" fmla="*/ 0 h 86"/>
                <a:gd name="T2" fmla="*/ 0 w 179"/>
                <a:gd name="T3" fmla="*/ 0 h 86"/>
                <a:gd name="T4" fmla="*/ 0 w 179"/>
                <a:gd name="T5" fmla="*/ 0 h 86"/>
                <a:gd name="T6" fmla="*/ 0 w 179"/>
                <a:gd name="T7" fmla="*/ 0 h 86"/>
                <a:gd name="T8" fmla="*/ 0 w 179"/>
                <a:gd name="T9" fmla="*/ 0 h 86"/>
                <a:gd name="T10" fmla="*/ 0 w 179"/>
                <a:gd name="T11" fmla="*/ 0 h 86"/>
                <a:gd name="T12" fmla="*/ 0 w 179"/>
                <a:gd name="T13" fmla="*/ 0 h 86"/>
                <a:gd name="T14" fmla="*/ 0 w 179"/>
                <a:gd name="T15" fmla="*/ 0 h 86"/>
                <a:gd name="T16" fmla="*/ 0 w 179"/>
                <a:gd name="T17" fmla="*/ 0 h 86"/>
                <a:gd name="T18" fmla="*/ 0 w 179"/>
                <a:gd name="T19" fmla="*/ 0 h 86"/>
                <a:gd name="T20" fmla="*/ 0 w 179"/>
                <a:gd name="T21" fmla="*/ 0 h 86"/>
                <a:gd name="T22" fmla="*/ 0 w 179"/>
                <a:gd name="T23" fmla="*/ 0 h 86"/>
                <a:gd name="T24" fmla="*/ 0 w 179"/>
                <a:gd name="T25" fmla="*/ 0 h 86"/>
                <a:gd name="T26" fmla="*/ 0 w 179"/>
                <a:gd name="T27" fmla="*/ 0 h 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9" h="86">
                  <a:moveTo>
                    <a:pt x="173" y="49"/>
                  </a:moveTo>
                  <a:lnTo>
                    <a:pt x="178" y="85"/>
                  </a:lnTo>
                  <a:lnTo>
                    <a:pt x="30" y="85"/>
                  </a:lnTo>
                  <a:lnTo>
                    <a:pt x="3" y="23"/>
                  </a:lnTo>
                  <a:lnTo>
                    <a:pt x="0" y="0"/>
                  </a:lnTo>
                  <a:lnTo>
                    <a:pt x="32" y="49"/>
                  </a:lnTo>
                  <a:lnTo>
                    <a:pt x="52" y="50"/>
                  </a:lnTo>
                  <a:lnTo>
                    <a:pt x="70" y="52"/>
                  </a:lnTo>
                  <a:lnTo>
                    <a:pt x="87" y="52"/>
                  </a:lnTo>
                  <a:lnTo>
                    <a:pt x="105" y="53"/>
                  </a:lnTo>
                  <a:lnTo>
                    <a:pt x="122" y="52"/>
                  </a:lnTo>
                  <a:lnTo>
                    <a:pt x="138" y="52"/>
                  </a:lnTo>
                  <a:lnTo>
                    <a:pt x="156" y="50"/>
                  </a:lnTo>
                  <a:lnTo>
                    <a:pt x="173"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91" name="Freeform 255"/>
            <p:cNvSpPr>
              <a:spLocks/>
            </p:cNvSpPr>
            <p:nvPr/>
          </p:nvSpPr>
          <p:spPr bwMode="auto">
            <a:xfrm>
              <a:off x="1168" y="3494"/>
              <a:ext cx="30" cy="14"/>
            </a:xfrm>
            <a:custGeom>
              <a:avLst/>
              <a:gdLst>
                <a:gd name="T0" fmla="*/ 0 w 166"/>
                <a:gd name="T1" fmla="*/ 0 h 67"/>
                <a:gd name="T2" fmla="*/ 0 w 166"/>
                <a:gd name="T3" fmla="*/ 0 h 67"/>
                <a:gd name="T4" fmla="*/ 0 w 166"/>
                <a:gd name="T5" fmla="*/ 0 h 67"/>
                <a:gd name="T6" fmla="*/ 0 w 166"/>
                <a:gd name="T7" fmla="*/ 0 h 67"/>
                <a:gd name="T8" fmla="*/ 0 w 166"/>
                <a:gd name="T9" fmla="*/ 0 h 67"/>
                <a:gd name="T10" fmla="*/ 0 w 166"/>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67">
                  <a:moveTo>
                    <a:pt x="133" y="0"/>
                  </a:moveTo>
                  <a:lnTo>
                    <a:pt x="165" y="52"/>
                  </a:lnTo>
                  <a:lnTo>
                    <a:pt x="102" y="66"/>
                  </a:lnTo>
                  <a:lnTo>
                    <a:pt x="30" y="52"/>
                  </a:lnTo>
                  <a:lnTo>
                    <a:pt x="0" y="0"/>
                  </a:lnTo>
                  <a:lnTo>
                    <a:pt x="133"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92" name="Freeform 256"/>
            <p:cNvSpPr>
              <a:spLocks/>
            </p:cNvSpPr>
            <p:nvPr/>
          </p:nvSpPr>
          <p:spPr bwMode="auto">
            <a:xfrm>
              <a:off x="1168" y="3494"/>
              <a:ext cx="31" cy="18"/>
            </a:xfrm>
            <a:custGeom>
              <a:avLst/>
              <a:gdLst>
                <a:gd name="T0" fmla="*/ 0 w 172"/>
                <a:gd name="T1" fmla="*/ 0 h 80"/>
                <a:gd name="T2" fmla="*/ 0 w 172"/>
                <a:gd name="T3" fmla="*/ 0 h 80"/>
                <a:gd name="T4" fmla="*/ 0 w 172"/>
                <a:gd name="T5" fmla="*/ 0 h 80"/>
                <a:gd name="T6" fmla="*/ 0 w 172"/>
                <a:gd name="T7" fmla="*/ 0 h 80"/>
                <a:gd name="T8" fmla="*/ 0 w 172"/>
                <a:gd name="T9" fmla="*/ 0 h 80"/>
                <a:gd name="T10" fmla="*/ 0 w 172"/>
                <a:gd name="T11" fmla="*/ 0 h 80"/>
                <a:gd name="T12" fmla="*/ 0 w 172"/>
                <a:gd name="T13" fmla="*/ 0 h 80"/>
                <a:gd name="T14" fmla="*/ 0 w 172"/>
                <a:gd name="T15" fmla="*/ 0 h 80"/>
                <a:gd name="T16" fmla="*/ 0 w 172"/>
                <a:gd name="T17" fmla="*/ 0 h 80"/>
                <a:gd name="T18" fmla="*/ 0 w 172"/>
                <a:gd name="T19" fmla="*/ 0 h 80"/>
                <a:gd name="T20" fmla="*/ 0 w 172"/>
                <a:gd name="T21" fmla="*/ 0 h 80"/>
                <a:gd name="T22" fmla="*/ 0 w 172"/>
                <a:gd name="T23" fmla="*/ 0 h 80"/>
                <a:gd name="T24" fmla="*/ 0 w 172"/>
                <a:gd name="T25" fmla="*/ 0 h 80"/>
                <a:gd name="T26" fmla="*/ 0 w 172"/>
                <a:gd name="T27" fmla="*/ 0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2" h="80">
                  <a:moveTo>
                    <a:pt x="165" y="47"/>
                  </a:moveTo>
                  <a:lnTo>
                    <a:pt x="171" y="79"/>
                  </a:lnTo>
                  <a:lnTo>
                    <a:pt x="29" y="79"/>
                  </a:lnTo>
                  <a:lnTo>
                    <a:pt x="6" y="23"/>
                  </a:lnTo>
                  <a:lnTo>
                    <a:pt x="0" y="0"/>
                  </a:lnTo>
                  <a:lnTo>
                    <a:pt x="29" y="47"/>
                  </a:lnTo>
                  <a:lnTo>
                    <a:pt x="46" y="49"/>
                  </a:lnTo>
                  <a:lnTo>
                    <a:pt x="65" y="50"/>
                  </a:lnTo>
                  <a:lnTo>
                    <a:pt x="82" y="50"/>
                  </a:lnTo>
                  <a:lnTo>
                    <a:pt x="100" y="50"/>
                  </a:lnTo>
                  <a:lnTo>
                    <a:pt x="114" y="50"/>
                  </a:lnTo>
                  <a:lnTo>
                    <a:pt x="131" y="50"/>
                  </a:lnTo>
                  <a:lnTo>
                    <a:pt x="147" y="49"/>
                  </a:lnTo>
                  <a:lnTo>
                    <a:pt x="165" y="47"/>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93" name="Freeform 257"/>
            <p:cNvSpPr>
              <a:spLocks/>
            </p:cNvSpPr>
            <p:nvPr/>
          </p:nvSpPr>
          <p:spPr bwMode="auto">
            <a:xfrm>
              <a:off x="1175" y="3510"/>
              <a:ext cx="29" cy="15"/>
            </a:xfrm>
            <a:custGeom>
              <a:avLst/>
              <a:gdLst>
                <a:gd name="T0" fmla="*/ 0 w 167"/>
                <a:gd name="T1" fmla="*/ 0 h 69"/>
                <a:gd name="T2" fmla="*/ 0 w 167"/>
                <a:gd name="T3" fmla="*/ 0 h 69"/>
                <a:gd name="T4" fmla="*/ 0 w 167"/>
                <a:gd name="T5" fmla="*/ 0 h 69"/>
                <a:gd name="T6" fmla="*/ 0 w 167"/>
                <a:gd name="T7" fmla="*/ 0 h 69"/>
                <a:gd name="T8" fmla="*/ 0 w 167"/>
                <a:gd name="T9" fmla="*/ 0 h 69"/>
                <a:gd name="T10" fmla="*/ 0 w 167"/>
                <a:gd name="T11" fmla="*/ 0 h 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 h="69">
                  <a:moveTo>
                    <a:pt x="134" y="0"/>
                  </a:moveTo>
                  <a:lnTo>
                    <a:pt x="166" y="51"/>
                  </a:lnTo>
                  <a:lnTo>
                    <a:pt x="104" y="68"/>
                  </a:lnTo>
                  <a:lnTo>
                    <a:pt x="30" y="51"/>
                  </a:lnTo>
                  <a:lnTo>
                    <a:pt x="0" y="0"/>
                  </a:lnTo>
                  <a:lnTo>
                    <a:pt x="134"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94" name="Freeform 258"/>
            <p:cNvSpPr>
              <a:spLocks/>
            </p:cNvSpPr>
            <p:nvPr/>
          </p:nvSpPr>
          <p:spPr bwMode="auto">
            <a:xfrm>
              <a:off x="1174" y="3511"/>
              <a:ext cx="31" cy="17"/>
            </a:xfrm>
            <a:custGeom>
              <a:avLst/>
              <a:gdLst>
                <a:gd name="T0" fmla="*/ 0 w 173"/>
                <a:gd name="T1" fmla="*/ 0 h 82"/>
                <a:gd name="T2" fmla="*/ 0 w 173"/>
                <a:gd name="T3" fmla="*/ 0 h 82"/>
                <a:gd name="T4" fmla="*/ 0 w 173"/>
                <a:gd name="T5" fmla="*/ 0 h 82"/>
                <a:gd name="T6" fmla="*/ 0 w 173"/>
                <a:gd name="T7" fmla="*/ 0 h 82"/>
                <a:gd name="T8" fmla="*/ 0 w 173"/>
                <a:gd name="T9" fmla="*/ 0 h 82"/>
                <a:gd name="T10" fmla="*/ 0 w 173"/>
                <a:gd name="T11" fmla="*/ 0 h 82"/>
                <a:gd name="T12" fmla="*/ 0 w 173"/>
                <a:gd name="T13" fmla="*/ 0 h 82"/>
                <a:gd name="T14" fmla="*/ 0 w 173"/>
                <a:gd name="T15" fmla="*/ 0 h 82"/>
                <a:gd name="T16" fmla="*/ 0 w 173"/>
                <a:gd name="T17" fmla="*/ 0 h 82"/>
                <a:gd name="T18" fmla="*/ 0 w 173"/>
                <a:gd name="T19" fmla="*/ 0 h 82"/>
                <a:gd name="T20" fmla="*/ 0 w 173"/>
                <a:gd name="T21" fmla="*/ 0 h 82"/>
                <a:gd name="T22" fmla="*/ 0 w 173"/>
                <a:gd name="T23" fmla="*/ 0 h 82"/>
                <a:gd name="T24" fmla="*/ 0 w 173"/>
                <a:gd name="T25" fmla="*/ 0 h 82"/>
                <a:gd name="T26" fmla="*/ 0 w 173"/>
                <a:gd name="T27" fmla="*/ 0 h 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3" h="82">
                  <a:moveTo>
                    <a:pt x="169" y="47"/>
                  </a:moveTo>
                  <a:lnTo>
                    <a:pt x="172" y="81"/>
                  </a:lnTo>
                  <a:lnTo>
                    <a:pt x="27" y="81"/>
                  </a:lnTo>
                  <a:lnTo>
                    <a:pt x="3" y="21"/>
                  </a:lnTo>
                  <a:lnTo>
                    <a:pt x="0" y="0"/>
                  </a:lnTo>
                  <a:lnTo>
                    <a:pt x="29" y="47"/>
                  </a:lnTo>
                  <a:lnTo>
                    <a:pt x="49" y="49"/>
                  </a:lnTo>
                  <a:lnTo>
                    <a:pt x="67" y="50"/>
                  </a:lnTo>
                  <a:lnTo>
                    <a:pt x="83" y="52"/>
                  </a:lnTo>
                  <a:lnTo>
                    <a:pt x="100" y="52"/>
                  </a:lnTo>
                  <a:lnTo>
                    <a:pt x="118" y="52"/>
                  </a:lnTo>
                  <a:lnTo>
                    <a:pt x="132" y="50"/>
                  </a:lnTo>
                  <a:lnTo>
                    <a:pt x="151" y="49"/>
                  </a:lnTo>
                  <a:lnTo>
                    <a:pt x="169" y="47"/>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95" name="Freeform 259"/>
            <p:cNvSpPr>
              <a:spLocks/>
            </p:cNvSpPr>
            <p:nvPr/>
          </p:nvSpPr>
          <p:spPr bwMode="auto">
            <a:xfrm>
              <a:off x="1181" y="3526"/>
              <a:ext cx="30" cy="15"/>
            </a:xfrm>
            <a:custGeom>
              <a:avLst/>
              <a:gdLst>
                <a:gd name="T0" fmla="*/ 0 w 168"/>
                <a:gd name="T1" fmla="*/ 0 h 69"/>
                <a:gd name="T2" fmla="*/ 0 w 168"/>
                <a:gd name="T3" fmla="*/ 0 h 69"/>
                <a:gd name="T4" fmla="*/ 0 w 168"/>
                <a:gd name="T5" fmla="*/ 0 h 69"/>
                <a:gd name="T6" fmla="*/ 0 w 168"/>
                <a:gd name="T7" fmla="*/ 0 h 69"/>
                <a:gd name="T8" fmla="*/ 0 w 168"/>
                <a:gd name="T9" fmla="*/ 0 h 69"/>
                <a:gd name="T10" fmla="*/ 0 w 168"/>
                <a:gd name="T11" fmla="*/ 0 h 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 h="69">
                  <a:moveTo>
                    <a:pt x="135" y="0"/>
                  </a:moveTo>
                  <a:lnTo>
                    <a:pt x="167" y="53"/>
                  </a:lnTo>
                  <a:lnTo>
                    <a:pt x="105" y="68"/>
                  </a:lnTo>
                  <a:lnTo>
                    <a:pt x="30" y="53"/>
                  </a:lnTo>
                  <a:lnTo>
                    <a:pt x="0" y="0"/>
                  </a:lnTo>
                  <a:lnTo>
                    <a:pt x="135"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96" name="Freeform 260"/>
            <p:cNvSpPr>
              <a:spLocks/>
            </p:cNvSpPr>
            <p:nvPr/>
          </p:nvSpPr>
          <p:spPr bwMode="auto">
            <a:xfrm>
              <a:off x="1180" y="3527"/>
              <a:ext cx="32" cy="18"/>
            </a:xfrm>
            <a:custGeom>
              <a:avLst/>
              <a:gdLst>
                <a:gd name="T0" fmla="*/ 0 w 179"/>
                <a:gd name="T1" fmla="*/ 0 h 84"/>
                <a:gd name="T2" fmla="*/ 0 w 179"/>
                <a:gd name="T3" fmla="*/ 0 h 84"/>
                <a:gd name="T4" fmla="*/ 0 w 179"/>
                <a:gd name="T5" fmla="*/ 0 h 84"/>
                <a:gd name="T6" fmla="*/ 0 w 179"/>
                <a:gd name="T7" fmla="*/ 0 h 84"/>
                <a:gd name="T8" fmla="*/ 0 w 179"/>
                <a:gd name="T9" fmla="*/ 0 h 84"/>
                <a:gd name="T10" fmla="*/ 0 w 179"/>
                <a:gd name="T11" fmla="*/ 0 h 84"/>
                <a:gd name="T12" fmla="*/ 0 w 179"/>
                <a:gd name="T13" fmla="*/ 0 h 84"/>
                <a:gd name="T14" fmla="*/ 0 w 179"/>
                <a:gd name="T15" fmla="*/ 0 h 84"/>
                <a:gd name="T16" fmla="*/ 0 w 179"/>
                <a:gd name="T17" fmla="*/ 0 h 84"/>
                <a:gd name="T18" fmla="*/ 0 w 179"/>
                <a:gd name="T19" fmla="*/ 0 h 84"/>
                <a:gd name="T20" fmla="*/ 0 w 179"/>
                <a:gd name="T21" fmla="*/ 0 h 84"/>
                <a:gd name="T22" fmla="*/ 0 w 179"/>
                <a:gd name="T23" fmla="*/ 0 h 84"/>
                <a:gd name="T24" fmla="*/ 0 w 179"/>
                <a:gd name="T25" fmla="*/ 0 h 84"/>
                <a:gd name="T26" fmla="*/ 0 w 179"/>
                <a:gd name="T27" fmla="*/ 0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9" h="84">
                  <a:moveTo>
                    <a:pt x="170" y="48"/>
                  </a:moveTo>
                  <a:lnTo>
                    <a:pt x="178" y="83"/>
                  </a:lnTo>
                  <a:lnTo>
                    <a:pt x="30" y="83"/>
                  </a:lnTo>
                  <a:lnTo>
                    <a:pt x="6" y="21"/>
                  </a:lnTo>
                  <a:lnTo>
                    <a:pt x="0" y="0"/>
                  </a:lnTo>
                  <a:lnTo>
                    <a:pt x="30" y="48"/>
                  </a:lnTo>
                  <a:lnTo>
                    <a:pt x="49" y="51"/>
                  </a:lnTo>
                  <a:lnTo>
                    <a:pt x="68" y="51"/>
                  </a:lnTo>
                  <a:lnTo>
                    <a:pt x="86" y="51"/>
                  </a:lnTo>
                  <a:lnTo>
                    <a:pt x="102" y="53"/>
                  </a:lnTo>
                  <a:lnTo>
                    <a:pt x="119" y="51"/>
                  </a:lnTo>
                  <a:lnTo>
                    <a:pt x="135" y="51"/>
                  </a:lnTo>
                  <a:lnTo>
                    <a:pt x="153" y="51"/>
                  </a:lnTo>
                  <a:lnTo>
                    <a:pt x="170" y="48"/>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97" name="Freeform 261"/>
            <p:cNvSpPr>
              <a:spLocks/>
            </p:cNvSpPr>
            <p:nvPr/>
          </p:nvSpPr>
          <p:spPr bwMode="auto">
            <a:xfrm>
              <a:off x="1188" y="3544"/>
              <a:ext cx="30" cy="14"/>
            </a:xfrm>
            <a:custGeom>
              <a:avLst/>
              <a:gdLst>
                <a:gd name="T0" fmla="*/ 0 w 168"/>
                <a:gd name="T1" fmla="*/ 0 h 70"/>
                <a:gd name="T2" fmla="*/ 0 w 168"/>
                <a:gd name="T3" fmla="*/ 0 h 70"/>
                <a:gd name="T4" fmla="*/ 0 w 168"/>
                <a:gd name="T5" fmla="*/ 0 h 70"/>
                <a:gd name="T6" fmla="*/ 0 w 168"/>
                <a:gd name="T7" fmla="*/ 0 h 70"/>
                <a:gd name="T8" fmla="*/ 0 w 168"/>
                <a:gd name="T9" fmla="*/ 0 h 70"/>
                <a:gd name="T10" fmla="*/ 0 w 168"/>
                <a:gd name="T11" fmla="*/ 0 h 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 h="70">
                  <a:moveTo>
                    <a:pt x="135" y="0"/>
                  </a:moveTo>
                  <a:lnTo>
                    <a:pt x="167" y="54"/>
                  </a:lnTo>
                  <a:lnTo>
                    <a:pt x="103" y="69"/>
                  </a:lnTo>
                  <a:lnTo>
                    <a:pt x="32" y="54"/>
                  </a:lnTo>
                  <a:lnTo>
                    <a:pt x="0" y="0"/>
                  </a:lnTo>
                  <a:lnTo>
                    <a:pt x="135"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98" name="Freeform 262"/>
            <p:cNvSpPr>
              <a:spLocks/>
            </p:cNvSpPr>
            <p:nvPr/>
          </p:nvSpPr>
          <p:spPr bwMode="auto">
            <a:xfrm>
              <a:off x="1187" y="3544"/>
              <a:ext cx="32" cy="18"/>
            </a:xfrm>
            <a:custGeom>
              <a:avLst/>
              <a:gdLst>
                <a:gd name="T0" fmla="*/ 0 w 176"/>
                <a:gd name="T1" fmla="*/ 0 h 84"/>
                <a:gd name="T2" fmla="*/ 0 w 176"/>
                <a:gd name="T3" fmla="*/ 0 h 84"/>
                <a:gd name="T4" fmla="*/ 0 w 176"/>
                <a:gd name="T5" fmla="*/ 0 h 84"/>
                <a:gd name="T6" fmla="*/ 0 w 176"/>
                <a:gd name="T7" fmla="*/ 0 h 84"/>
                <a:gd name="T8" fmla="*/ 0 w 176"/>
                <a:gd name="T9" fmla="*/ 0 h 84"/>
                <a:gd name="T10" fmla="*/ 0 w 176"/>
                <a:gd name="T11" fmla="*/ 0 h 84"/>
                <a:gd name="T12" fmla="*/ 0 w 176"/>
                <a:gd name="T13" fmla="*/ 0 h 84"/>
                <a:gd name="T14" fmla="*/ 0 w 176"/>
                <a:gd name="T15" fmla="*/ 0 h 84"/>
                <a:gd name="T16" fmla="*/ 0 w 176"/>
                <a:gd name="T17" fmla="*/ 0 h 84"/>
                <a:gd name="T18" fmla="*/ 0 w 176"/>
                <a:gd name="T19" fmla="*/ 0 h 84"/>
                <a:gd name="T20" fmla="*/ 0 w 176"/>
                <a:gd name="T21" fmla="*/ 0 h 84"/>
                <a:gd name="T22" fmla="*/ 0 w 176"/>
                <a:gd name="T23" fmla="*/ 0 h 84"/>
                <a:gd name="T24" fmla="*/ 0 w 176"/>
                <a:gd name="T25" fmla="*/ 0 h 84"/>
                <a:gd name="T26" fmla="*/ 0 w 176"/>
                <a:gd name="T27" fmla="*/ 0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6" h="84">
                  <a:moveTo>
                    <a:pt x="170" y="50"/>
                  </a:moveTo>
                  <a:lnTo>
                    <a:pt x="175" y="83"/>
                  </a:lnTo>
                  <a:lnTo>
                    <a:pt x="29" y="83"/>
                  </a:lnTo>
                  <a:lnTo>
                    <a:pt x="6" y="23"/>
                  </a:lnTo>
                  <a:lnTo>
                    <a:pt x="0" y="0"/>
                  </a:lnTo>
                  <a:lnTo>
                    <a:pt x="32" y="50"/>
                  </a:lnTo>
                  <a:lnTo>
                    <a:pt x="49" y="51"/>
                  </a:lnTo>
                  <a:lnTo>
                    <a:pt x="68" y="53"/>
                  </a:lnTo>
                  <a:lnTo>
                    <a:pt x="84" y="53"/>
                  </a:lnTo>
                  <a:lnTo>
                    <a:pt x="103" y="53"/>
                  </a:lnTo>
                  <a:lnTo>
                    <a:pt x="118" y="53"/>
                  </a:lnTo>
                  <a:lnTo>
                    <a:pt x="135" y="53"/>
                  </a:lnTo>
                  <a:lnTo>
                    <a:pt x="153" y="51"/>
                  </a:lnTo>
                  <a:lnTo>
                    <a:pt x="170" y="50"/>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99" name="Freeform 263"/>
            <p:cNvSpPr>
              <a:spLocks/>
            </p:cNvSpPr>
            <p:nvPr/>
          </p:nvSpPr>
          <p:spPr bwMode="auto">
            <a:xfrm>
              <a:off x="1194" y="3559"/>
              <a:ext cx="31" cy="16"/>
            </a:xfrm>
            <a:custGeom>
              <a:avLst/>
              <a:gdLst>
                <a:gd name="T0" fmla="*/ 0 w 172"/>
                <a:gd name="T1" fmla="*/ 0 h 72"/>
                <a:gd name="T2" fmla="*/ 0 w 172"/>
                <a:gd name="T3" fmla="*/ 0 h 72"/>
                <a:gd name="T4" fmla="*/ 0 w 172"/>
                <a:gd name="T5" fmla="*/ 0 h 72"/>
                <a:gd name="T6" fmla="*/ 0 w 172"/>
                <a:gd name="T7" fmla="*/ 0 h 72"/>
                <a:gd name="T8" fmla="*/ 0 w 172"/>
                <a:gd name="T9" fmla="*/ 0 h 72"/>
                <a:gd name="T10" fmla="*/ 0 w 172"/>
                <a:gd name="T11" fmla="*/ 0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72">
                  <a:moveTo>
                    <a:pt x="139" y="0"/>
                  </a:moveTo>
                  <a:lnTo>
                    <a:pt x="171" y="54"/>
                  </a:lnTo>
                  <a:lnTo>
                    <a:pt x="105" y="71"/>
                  </a:lnTo>
                  <a:lnTo>
                    <a:pt x="32" y="54"/>
                  </a:lnTo>
                  <a:lnTo>
                    <a:pt x="0" y="0"/>
                  </a:lnTo>
                  <a:lnTo>
                    <a:pt x="139"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00" name="Freeform 264"/>
            <p:cNvSpPr>
              <a:spLocks/>
            </p:cNvSpPr>
            <p:nvPr/>
          </p:nvSpPr>
          <p:spPr bwMode="auto">
            <a:xfrm>
              <a:off x="1194" y="3560"/>
              <a:ext cx="32" cy="19"/>
            </a:xfrm>
            <a:custGeom>
              <a:avLst/>
              <a:gdLst>
                <a:gd name="T0" fmla="*/ 0 w 178"/>
                <a:gd name="T1" fmla="*/ 0 h 86"/>
                <a:gd name="T2" fmla="*/ 0 w 178"/>
                <a:gd name="T3" fmla="*/ 0 h 86"/>
                <a:gd name="T4" fmla="*/ 0 w 178"/>
                <a:gd name="T5" fmla="*/ 0 h 86"/>
                <a:gd name="T6" fmla="*/ 0 w 178"/>
                <a:gd name="T7" fmla="*/ 0 h 86"/>
                <a:gd name="T8" fmla="*/ 0 w 178"/>
                <a:gd name="T9" fmla="*/ 0 h 86"/>
                <a:gd name="T10" fmla="*/ 0 w 178"/>
                <a:gd name="T11" fmla="*/ 0 h 86"/>
                <a:gd name="T12" fmla="*/ 0 w 178"/>
                <a:gd name="T13" fmla="*/ 0 h 86"/>
                <a:gd name="T14" fmla="*/ 0 w 178"/>
                <a:gd name="T15" fmla="*/ 0 h 86"/>
                <a:gd name="T16" fmla="*/ 0 w 178"/>
                <a:gd name="T17" fmla="*/ 0 h 86"/>
                <a:gd name="T18" fmla="*/ 0 w 178"/>
                <a:gd name="T19" fmla="*/ 0 h 86"/>
                <a:gd name="T20" fmla="*/ 0 w 178"/>
                <a:gd name="T21" fmla="*/ 0 h 86"/>
                <a:gd name="T22" fmla="*/ 0 w 178"/>
                <a:gd name="T23" fmla="*/ 0 h 86"/>
                <a:gd name="T24" fmla="*/ 0 w 178"/>
                <a:gd name="T25" fmla="*/ 0 h 86"/>
                <a:gd name="T26" fmla="*/ 0 w 178"/>
                <a:gd name="T27" fmla="*/ 0 h 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8" h="86">
                  <a:moveTo>
                    <a:pt x="171" y="49"/>
                  </a:moveTo>
                  <a:lnTo>
                    <a:pt x="177" y="85"/>
                  </a:lnTo>
                  <a:lnTo>
                    <a:pt x="27" y="85"/>
                  </a:lnTo>
                  <a:lnTo>
                    <a:pt x="3" y="23"/>
                  </a:lnTo>
                  <a:lnTo>
                    <a:pt x="0" y="0"/>
                  </a:lnTo>
                  <a:lnTo>
                    <a:pt x="30" y="49"/>
                  </a:lnTo>
                  <a:lnTo>
                    <a:pt x="49" y="50"/>
                  </a:lnTo>
                  <a:lnTo>
                    <a:pt x="67" y="52"/>
                  </a:lnTo>
                  <a:lnTo>
                    <a:pt x="86" y="52"/>
                  </a:lnTo>
                  <a:lnTo>
                    <a:pt x="102" y="53"/>
                  </a:lnTo>
                  <a:lnTo>
                    <a:pt x="120" y="52"/>
                  </a:lnTo>
                  <a:lnTo>
                    <a:pt x="136" y="52"/>
                  </a:lnTo>
                  <a:lnTo>
                    <a:pt x="153" y="50"/>
                  </a:lnTo>
                  <a:lnTo>
                    <a:pt x="171"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01" name="Freeform 265"/>
            <p:cNvSpPr>
              <a:spLocks/>
            </p:cNvSpPr>
            <p:nvPr/>
          </p:nvSpPr>
          <p:spPr bwMode="auto">
            <a:xfrm>
              <a:off x="1140" y="3494"/>
              <a:ext cx="29" cy="14"/>
            </a:xfrm>
            <a:custGeom>
              <a:avLst/>
              <a:gdLst>
                <a:gd name="T0" fmla="*/ 0 w 163"/>
                <a:gd name="T1" fmla="*/ 0 h 67"/>
                <a:gd name="T2" fmla="*/ 0 w 163"/>
                <a:gd name="T3" fmla="*/ 0 h 67"/>
                <a:gd name="T4" fmla="*/ 0 w 163"/>
                <a:gd name="T5" fmla="*/ 0 h 67"/>
                <a:gd name="T6" fmla="*/ 0 w 163"/>
                <a:gd name="T7" fmla="*/ 0 h 67"/>
                <a:gd name="T8" fmla="*/ 0 w 163"/>
                <a:gd name="T9" fmla="*/ 0 h 67"/>
                <a:gd name="T10" fmla="*/ 0 w 163"/>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3" h="67">
                  <a:moveTo>
                    <a:pt x="132" y="0"/>
                  </a:moveTo>
                  <a:lnTo>
                    <a:pt x="162" y="52"/>
                  </a:lnTo>
                  <a:lnTo>
                    <a:pt x="97" y="66"/>
                  </a:lnTo>
                  <a:lnTo>
                    <a:pt x="27" y="52"/>
                  </a:lnTo>
                  <a:lnTo>
                    <a:pt x="0" y="0"/>
                  </a:lnTo>
                  <a:lnTo>
                    <a:pt x="132"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02" name="Freeform 266"/>
            <p:cNvSpPr>
              <a:spLocks/>
            </p:cNvSpPr>
            <p:nvPr/>
          </p:nvSpPr>
          <p:spPr bwMode="auto">
            <a:xfrm>
              <a:off x="1140" y="3494"/>
              <a:ext cx="30" cy="18"/>
            </a:xfrm>
            <a:custGeom>
              <a:avLst/>
              <a:gdLst>
                <a:gd name="T0" fmla="*/ 0 w 167"/>
                <a:gd name="T1" fmla="*/ 0 h 80"/>
                <a:gd name="T2" fmla="*/ 0 w 167"/>
                <a:gd name="T3" fmla="*/ 0 h 80"/>
                <a:gd name="T4" fmla="*/ 0 w 167"/>
                <a:gd name="T5" fmla="*/ 0 h 80"/>
                <a:gd name="T6" fmla="*/ 0 w 167"/>
                <a:gd name="T7" fmla="*/ 0 h 80"/>
                <a:gd name="T8" fmla="*/ 0 w 167"/>
                <a:gd name="T9" fmla="*/ 0 h 80"/>
                <a:gd name="T10" fmla="*/ 0 w 167"/>
                <a:gd name="T11" fmla="*/ 0 h 80"/>
                <a:gd name="T12" fmla="*/ 0 w 167"/>
                <a:gd name="T13" fmla="*/ 0 h 80"/>
                <a:gd name="T14" fmla="*/ 0 w 167"/>
                <a:gd name="T15" fmla="*/ 0 h 80"/>
                <a:gd name="T16" fmla="*/ 0 w 167"/>
                <a:gd name="T17" fmla="*/ 0 h 80"/>
                <a:gd name="T18" fmla="*/ 0 w 167"/>
                <a:gd name="T19" fmla="*/ 0 h 80"/>
                <a:gd name="T20" fmla="*/ 0 w 167"/>
                <a:gd name="T21" fmla="*/ 0 h 80"/>
                <a:gd name="T22" fmla="*/ 0 w 167"/>
                <a:gd name="T23" fmla="*/ 0 h 80"/>
                <a:gd name="T24" fmla="*/ 0 w 167"/>
                <a:gd name="T25" fmla="*/ 0 h 80"/>
                <a:gd name="T26" fmla="*/ 0 w 167"/>
                <a:gd name="T27" fmla="*/ 0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7" h="80">
                  <a:moveTo>
                    <a:pt x="163" y="47"/>
                  </a:moveTo>
                  <a:lnTo>
                    <a:pt x="166" y="79"/>
                  </a:lnTo>
                  <a:lnTo>
                    <a:pt x="25" y="79"/>
                  </a:lnTo>
                  <a:lnTo>
                    <a:pt x="5" y="23"/>
                  </a:lnTo>
                  <a:lnTo>
                    <a:pt x="0" y="0"/>
                  </a:lnTo>
                  <a:lnTo>
                    <a:pt x="25" y="47"/>
                  </a:lnTo>
                  <a:lnTo>
                    <a:pt x="44" y="49"/>
                  </a:lnTo>
                  <a:lnTo>
                    <a:pt x="62" y="50"/>
                  </a:lnTo>
                  <a:lnTo>
                    <a:pt x="79" y="50"/>
                  </a:lnTo>
                  <a:lnTo>
                    <a:pt x="96" y="50"/>
                  </a:lnTo>
                  <a:lnTo>
                    <a:pt x="112" y="50"/>
                  </a:lnTo>
                  <a:lnTo>
                    <a:pt x="128" y="50"/>
                  </a:lnTo>
                  <a:lnTo>
                    <a:pt x="144" y="49"/>
                  </a:lnTo>
                  <a:lnTo>
                    <a:pt x="163" y="47"/>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03" name="Freeform 267"/>
            <p:cNvSpPr>
              <a:spLocks/>
            </p:cNvSpPr>
            <p:nvPr/>
          </p:nvSpPr>
          <p:spPr bwMode="auto">
            <a:xfrm>
              <a:off x="1146" y="3510"/>
              <a:ext cx="30" cy="15"/>
            </a:xfrm>
            <a:custGeom>
              <a:avLst/>
              <a:gdLst>
                <a:gd name="T0" fmla="*/ 0 w 167"/>
                <a:gd name="T1" fmla="*/ 0 h 69"/>
                <a:gd name="T2" fmla="*/ 0 w 167"/>
                <a:gd name="T3" fmla="*/ 0 h 69"/>
                <a:gd name="T4" fmla="*/ 0 w 167"/>
                <a:gd name="T5" fmla="*/ 0 h 69"/>
                <a:gd name="T6" fmla="*/ 0 w 167"/>
                <a:gd name="T7" fmla="*/ 0 h 69"/>
                <a:gd name="T8" fmla="*/ 0 w 167"/>
                <a:gd name="T9" fmla="*/ 0 h 69"/>
                <a:gd name="T10" fmla="*/ 0 w 167"/>
                <a:gd name="T11" fmla="*/ 0 h 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 h="69">
                  <a:moveTo>
                    <a:pt x="137" y="0"/>
                  </a:moveTo>
                  <a:lnTo>
                    <a:pt x="166" y="51"/>
                  </a:lnTo>
                  <a:lnTo>
                    <a:pt x="102" y="68"/>
                  </a:lnTo>
                  <a:lnTo>
                    <a:pt x="29" y="51"/>
                  </a:lnTo>
                  <a:lnTo>
                    <a:pt x="0" y="0"/>
                  </a:lnTo>
                  <a:lnTo>
                    <a:pt x="137"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04" name="Freeform 268"/>
            <p:cNvSpPr>
              <a:spLocks/>
            </p:cNvSpPr>
            <p:nvPr/>
          </p:nvSpPr>
          <p:spPr bwMode="auto">
            <a:xfrm>
              <a:off x="1146" y="3511"/>
              <a:ext cx="30" cy="17"/>
            </a:xfrm>
            <a:custGeom>
              <a:avLst/>
              <a:gdLst>
                <a:gd name="T0" fmla="*/ 0 w 169"/>
                <a:gd name="T1" fmla="*/ 0 h 82"/>
                <a:gd name="T2" fmla="*/ 0 w 169"/>
                <a:gd name="T3" fmla="*/ 0 h 82"/>
                <a:gd name="T4" fmla="*/ 0 w 169"/>
                <a:gd name="T5" fmla="*/ 0 h 82"/>
                <a:gd name="T6" fmla="*/ 0 w 169"/>
                <a:gd name="T7" fmla="*/ 0 h 82"/>
                <a:gd name="T8" fmla="*/ 0 w 169"/>
                <a:gd name="T9" fmla="*/ 0 h 82"/>
                <a:gd name="T10" fmla="*/ 0 w 169"/>
                <a:gd name="T11" fmla="*/ 0 h 82"/>
                <a:gd name="T12" fmla="*/ 0 w 169"/>
                <a:gd name="T13" fmla="*/ 0 h 82"/>
                <a:gd name="T14" fmla="*/ 0 w 169"/>
                <a:gd name="T15" fmla="*/ 0 h 82"/>
                <a:gd name="T16" fmla="*/ 0 w 169"/>
                <a:gd name="T17" fmla="*/ 0 h 82"/>
                <a:gd name="T18" fmla="*/ 0 w 169"/>
                <a:gd name="T19" fmla="*/ 0 h 82"/>
                <a:gd name="T20" fmla="*/ 0 w 169"/>
                <a:gd name="T21" fmla="*/ 0 h 82"/>
                <a:gd name="T22" fmla="*/ 0 w 169"/>
                <a:gd name="T23" fmla="*/ 0 h 82"/>
                <a:gd name="T24" fmla="*/ 0 w 169"/>
                <a:gd name="T25" fmla="*/ 0 h 82"/>
                <a:gd name="T26" fmla="*/ 0 w 169"/>
                <a:gd name="T27" fmla="*/ 0 h 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9" h="82">
                  <a:moveTo>
                    <a:pt x="165" y="47"/>
                  </a:moveTo>
                  <a:lnTo>
                    <a:pt x="168" y="81"/>
                  </a:lnTo>
                  <a:lnTo>
                    <a:pt x="24" y="81"/>
                  </a:lnTo>
                  <a:lnTo>
                    <a:pt x="3" y="21"/>
                  </a:lnTo>
                  <a:lnTo>
                    <a:pt x="0" y="0"/>
                  </a:lnTo>
                  <a:lnTo>
                    <a:pt x="27" y="47"/>
                  </a:lnTo>
                  <a:lnTo>
                    <a:pt x="46" y="49"/>
                  </a:lnTo>
                  <a:lnTo>
                    <a:pt x="63" y="50"/>
                  </a:lnTo>
                  <a:lnTo>
                    <a:pt x="81" y="52"/>
                  </a:lnTo>
                  <a:lnTo>
                    <a:pt x="98" y="52"/>
                  </a:lnTo>
                  <a:lnTo>
                    <a:pt x="114" y="52"/>
                  </a:lnTo>
                  <a:lnTo>
                    <a:pt x="132" y="50"/>
                  </a:lnTo>
                  <a:lnTo>
                    <a:pt x="147" y="49"/>
                  </a:lnTo>
                  <a:lnTo>
                    <a:pt x="165" y="47"/>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05" name="Freeform 269"/>
            <p:cNvSpPr>
              <a:spLocks/>
            </p:cNvSpPr>
            <p:nvPr/>
          </p:nvSpPr>
          <p:spPr bwMode="auto">
            <a:xfrm>
              <a:off x="1152" y="3526"/>
              <a:ext cx="30" cy="15"/>
            </a:xfrm>
            <a:custGeom>
              <a:avLst/>
              <a:gdLst>
                <a:gd name="T0" fmla="*/ 0 w 168"/>
                <a:gd name="T1" fmla="*/ 0 h 69"/>
                <a:gd name="T2" fmla="*/ 0 w 168"/>
                <a:gd name="T3" fmla="*/ 0 h 69"/>
                <a:gd name="T4" fmla="*/ 0 w 168"/>
                <a:gd name="T5" fmla="*/ 0 h 69"/>
                <a:gd name="T6" fmla="*/ 0 w 168"/>
                <a:gd name="T7" fmla="*/ 0 h 69"/>
                <a:gd name="T8" fmla="*/ 0 w 168"/>
                <a:gd name="T9" fmla="*/ 0 h 69"/>
                <a:gd name="T10" fmla="*/ 0 w 168"/>
                <a:gd name="T11" fmla="*/ 0 h 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 h="69">
                  <a:moveTo>
                    <a:pt x="137" y="0"/>
                  </a:moveTo>
                  <a:lnTo>
                    <a:pt x="167" y="53"/>
                  </a:lnTo>
                  <a:lnTo>
                    <a:pt x="103" y="68"/>
                  </a:lnTo>
                  <a:lnTo>
                    <a:pt x="30" y="53"/>
                  </a:lnTo>
                  <a:lnTo>
                    <a:pt x="0" y="0"/>
                  </a:lnTo>
                  <a:lnTo>
                    <a:pt x="137"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06" name="Freeform 270"/>
            <p:cNvSpPr>
              <a:spLocks/>
            </p:cNvSpPr>
            <p:nvPr/>
          </p:nvSpPr>
          <p:spPr bwMode="auto">
            <a:xfrm>
              <a:off x="1152" y="3527"/>
              <a:ext cx="31" cy="18"/>
            </a:xfrm>
            <a:custGeom>
              <a:avLst/>
              <a:gdLst>
                <a:gd name="T0" fmla="*/ 0 w 173"/>
                <a:gd name="T1" fmla="*/ 0 h 84"/>
                <a:gd name="T2" fmla="*/ 0 w 173"/>
                <a:gd name="T3" fmla="*/ 0 h 84"/>
                <a:gd name="T4" fmla="*/ 0 w 173"/>
                <a:gd name="T5" fmla="*/ 0 h 84"/>
                <a:gd name="T6" fmla="*/ 0 w 173"/>
                <a:gd name="T7" fmla="*/ 0 h 84"/>
                <a:gd name="T8" fmla="*/ 0 w 173"/>
                <a:gd name="T9" fmla="*/ 0 h 84"/>
                <a:gd name="T10" fmla="*/ 0 w 173"/>
                <a:gd name="T11" fmla="*/ 0 h 84"/>
                <a:gd name="T12" fmla="*/ 0 w 173"/>
                <a:gd name="T13" fmla="*/ 0 h 84"/>
                <a:gd name="T14" fmla="*/ 0 w 173"/>
                <a:gd name="T15" fmla="*/ 0 h 84"/>
                <a:gd name="T16" fmla="*/ 0 w 173"/>
                <a:gd name="T17" fmla="*/ 0 h 84"/>
                <a:gd name="T18" fmla="*/ 0 w 173"/>
                <a:gd name="T19" fmla="*/ 0 h 84"/>
                <a:gd name="T20" fmla="*/ 0 w 173"/>
                <a:gd name="T21" fmla="*/ 0 h 84"/>
                <a:gd name="T22" fmla="*/ 0 w 173"/>
                <a:gd name="T23" fmla="*/ 0 h 84"/>
                <a:gd name="T24" fmla="*/ 0 w 173"/>
                <a:gd name="T25" fmla="*/ 0 h 84"/>
                <a:gd name="T26" fmla="*/ 0 w 173"/>
                <a:gd name="T27" fmla="*/ 0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3" h="84">
                  <a:moveTo>
                    <a:pt x="166" y="48"/>
                  </a:moveTo>
                  <a:lnTo>
                    <a:pt x="172" y="83"/>
                  </a:lnTo>
                  <a:lnTo>
                    <a:pt x="27" y="83"/>
                  </a:lnTo>
                  <a:lnTo>
                    <a:pt x="6" y="21"/>
                  </a:lnTo>
                  <a:lnTo>
                    <a:pt x="0" y="0"/>
                  </a:lnTo>
                  <a:lnTo>
                    <a:pt x="27" y="48"/>
                  </a:lnTo>
                  <a:lnTo>
                    <a:pt x="46" y="51"/>
                  </a:lnTo>
                  <a:lnTo>
                    <a:pt x="64" y="51"/>
                  </a:lnTo>
                  <a:lnTo>
                    <a:pt x="83" y="51"/>
                  </a:lnTo>
                  <a:lnTo>
                    <a:pt x="99" y="53"/>
                  </a:lnTo>
                  <a:lnTo>
                    <a:pt x="115" y="51"/>
                  </a:lnTo>
                  <a:lnTo>
                    <a:pt x="131" y="51"/>
                  </a:lnTo>
                  <a:lnTo>
                    <a:pt x="148" y="51"/>
                  </a:lnTo>
                  <a:lnTo>
                    <a:pt x="166" y="48"/>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07" name="Freeform 271"/>
            <p:cNvSpPr>
              <a:spLocks/>
            </p:cNvSpPr>
            <p:nvPr/>
          </p:nvSpPr>
          <p:spPr bwMode="auto">
            <a:xfrm>
              <a:off x="1159" y="3544"/>
              <a:ext cx="30" cy="14"/>
            </a:xfrm>
            <a:custGeom>
              <a:avLst/>
              <a:gdLst>
                <a:gd name="T0" fmla="*/ 0 w 168"/>
                <a:gd name="T1" fmla="*/ 0 h 70"/>
                <a:gd name="T2" fmla="*/ 0 w 168"/>
                <a:gd name="T3" fmla="*/ 0 h 70"/>
                <a:gd name="T4" fmla="*/ 0 w 168"/>
                <a:gd name="T5" fmla="*/ 0 h 70"/>
                <a:gd name="T6" fmla="*/ 0 w 168"/>
                <a:gd name="T7" fmla="*/ 0 h 70"/>
                <a:gd name="T8" fmla="*/ 0 w 168"/>
                <a:gd name="T9" fmla="*/ 0 h 70"/>
                <a:gd name="T10" fmla="*/ 0 w 168"/>
                <a:gd name="T11" fmla="*/ 0 h 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 h="70">
                  <a:moveTo>
                    <a:pt x="135" y="0"/>
                  </a:moveTo>
                  <a:lnTo>
                    <a:pt x="167" y="54"/>
                  </a:lnTo>
                  <a:lnTo>
                    <a:pt x="102" y="69"/>
                  </a:lnTo>
                  <a:lnTo>
                    <a:pt x="30" y="54"/>
                  </a:lnTo>
                  <a:lnTo>
                    <a:pt x="0" y="0"/>
                  </a:lnTo>
                  <a:lnTo>
                    <a:pt x="135"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08" name="Freeform 272"/>
            <p:cNvSpPr>
              <a:spLocks/>
            </p:cNvSpPr>
            <p:nvPr/>
          </p:nvSpPr>
          <p:spPr bwMode="auto">
            <a:xfrm>
              <a:off x="1159" y="3544"/>
              <a:ext cx="30" cy="18"/>
            </a:xfrm>
            <a:custGeom>
              <a:avLst/>
              <a:gdLst>
                <a:gd name="T0" fmla="*/ 0 w 171"/>
                <a:gd name="T1" fmla="*/ 0 h 84"/>
                <a:gd name="T2" fmla="*/ 0 w 171"/>
                <a:gd name="T3" fmla="*/ 0 h 84"/>
                <a:gd name="T4" fmla="*/ 0 w 171"/>
                <a:gd name="T5" fmla="*/ 0 h 84"/>
                <a:gd name="T6" fmla="*/ 0 w 171"/>
                <a:gd name="T7" fmla="*/ 0 h 84"/>
                <a:gd name="T8" fmla="*/ 0 w 171"/>
                <a:gd name="T9" fmla="*/ 0 h 84"/>
                <a:gd name="T10" fmla="*/ 0 w 171"/>
                <a:gd name="T11" fmla="*/ 0 h 84"/>
                <a:gd name="T12" fmla="*/ 0 w 171"/>
                <a:gd name="T13" fmla="*/ 0 h 84"/>
                <a:gd name="T14" fmla="*/ 0 w 171"/>
                <a:gd name="T15" fmla="*/ 0 h 84"/>
                <a:gd name="T16" fmla="*/ 0 w 171"/>
                <a:gd name="T17" fmla="*/ 0 h 84"/>
                <a:gd name="T18" fmla="*/ 0 w 171"/>
                <a:gd name="T19" fmla="*/ 0 h 84"/>
                <a:gd name="T20" fmla="*/ 0 w 171"/>
                <a:gd name="T21" fmla="*/ 0 h 84"/>
                <a:gd name="T22" fmla="*/ 0 w 171"/>
                <a:gd name="T23" fmla="*/ 0 h 84"/>
                <a:gd name="T24" fmla="*/ 0 w 171"/>
                <a:gd name="T25" fmla="*/ 0 h 84"/>
                <a:gd name="T26" fmla="*/ 0 w 171"/>
                <a:gd name="T27" fmla="*/ 0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84">
                  <a:moveTo>
                    <a:pt x="168" y="50"/>
                  </a:moveTo>
                  <a:lnTo>
                    <a:pt x="170" y="83"/>
                  </a:lnTo>
                  <a:lnTo>
                    <a:pt x="24" y="83"/>
                  </a:lnTo>
                  <a:lnTo>
                    <a:pt x="6" y="23"/>
                  </a:lnTo>
                  <a:lnTo>
                    <a:pt x="0" y="0"/>
                  </a:lnTo>
                  <a:lnTo>
                    <a:pt x="29" y="50"/>
                  </a:lnTo>
                  <a:lnTo>
                    <a:pt x="46" y="51"/>
                  </a:lnTo>
                  <a:lnTo>
                    <a:pt x="65" y="53"/>
                  </a:lnTo>
                  <a:lnTo>
                    <a:pt x="81" y="53"/>
                  </a:lnTo>
                  <a:lnTo>
                    <a:pt x="99" y="53"/>
                  </a:lnTo>
                  <a:lnTo>
                    <a:pt x="116" y="53"/>
                  </a:lnTo>
                  <a:lnTo>
                    <a:pt x="133" y="53"/>
                  </a:lnTo>
                  <a:lnTo>
                    <a:pt x="149" y="51"/>
                  </a:lnTo>
                  <a:lnTo>
                    <a:pt x="168" y="50"/>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09" name="Freeform 273"/>
            <p:cNvSpPr>
              <a:spLocks/>
            </p:cNvSpPr>
            <p:nvPr/>
          </p:nvSpPr>
          <p:spPr bwMode="auto">
            <a:xfrm>
              <a:off x="1166" y="3559"/>
              <a:ext cx="30" cy="16"/>
            </a:xfrm>
            <a:custGeom>
              <a:avLst/>
              <a:gdLst>
                <a:gd name="T0" fmla="*/ 0 w 168"/>
                <a:gd name="T1" fmla="*/ 0 h 72"/>
                <a:gd name="T2" fmla="*/ 0 w 168"/>
                <a:gd name="T3" fmla="*/ 0 h 72"/>
                <a:gd name="T4" fmla="*/ 0 w 168"/>
                <a:gd name="T5" fmla="*/ 0 h 72"/>
                <a:gd name="T6" fmla="*/ 0 w 168"/>
                <a:gd name="T7" fmla="*/ 0 h 72"/>
                <a:gd name="T8" fmla="*/ 0 w 168"/>
                <a:gd name="T9" fmla="*/ 0 h 72"/>
                <a:gd name="T10" fmla="*/ 0 w 168"/>
                <a:gd name="T11" fmla="*/ 0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 h="72">
                  <a:moveTo>
                    <a:pt x="137" y="0"/>
                  </a:moveTo>
                  <a:lnTo>
                    <a:pt x="167" y="54"/>
                  </a:lnTo>
                  <a:lnTo>
                    <a:pt x="99" y="71"/>
                  </a:lnTo>
                  <a:lnTo>
                    <a:pt x="28" y="54"/>
                  </a:lnTo>
                  <a:lnTo>
                    <a:pt x="0" y="0"/>
                  </a:lnTo>
                  <a:lnTo>
                    <a:pt x="137"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10" name="Freeform 274"/>
            <p:cNvSpPr>
              <a:spLocks/>
            </p:cNvSpPr>
            <p:nvPr/>
          </p:nvSpPr>
          <p:spPr bwMode="auto">
            <a:xfrm>
              <a:off x="1166" y="3560"/>
              <a:ext cx="30" cy="19"/>
            </a:xfrm>
            <a:custGeom>
              <a:avLst/>
              <a:gdLst>
                <a:gd name="T0" fmla="*/ 0 w 172"/>
                <a:gd name="T1" fmla="*/ 0 h 86"/>
                <a:gd name="T2" fmla="*/ 0 w 172"/>
                <a:gd name="T3" fmla="*/ 0 h 86"/>
                <a:gd name="T4" fmla="*/ 0 w 172"/>
                <a:gd name="T5" fmla="*/ 0 h 86"/>
                <a:gd name="T6" fmla="*/ 0 w 172"/>
                <a:gd name="T7" fmla="*/ 0 h 86"/>
                <a:gd name="T8" fmla="*/ 0 w 172"/>
                <a:gd name="T9" fmla="*/ 0 h 86"/>
                <a:gd name="T10" fmla="*/ 0 w 172"/>
                <a:gd name="T11" fmla="*/ 0 h 86"/>
                <a:gd name="T12" fmla="*/ 0 w 172"/>
                <a:gd name="T13" fmla="*/ 0 h 86"/>
                <a:gd name="T14" fmla="*/ 0 w 172"/>
                <a:gd name="T15" fmla="*/ 0 h 86"/>
                <a:gd name="T16" fmla="*/ 0 w 172"/>
                <a:gd name="T17" fmla="*/ 0 h 86"/>
                <a:gd name="T18" fmla="*/ 0 w 172"/>
                <a:gd name="T19" fmla="*/ 0 h 86"/>
                <a:gd name="T20" fmla="*/ 0 w 172"/>
                <a:gd name="T21" fmla="*/ 0 h 86"/>
                <a:gd name="T22" fmla="*/ 0 w 172"/>
                <a:gd name="T23" fmla="*/ 0 h 86"/>
                <a:gd name="T24" fmla="*/ 0 w 172"/>
                <a:gd name="T25" fmla="*/ 0 h 86"/>
                <a:gd name="T26" fmla="*/ 0 w 172"/>
                <a:gd name="T27" fmla="*/ 0 h 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2" h="86">
                  <a:moveTo>
                    <a:pt x="168" y="49"/>
                  </a:moveTo>
                  <a:lnTo>
                    <a:pt x="171" y="85"/>
                  </a:lnTo>
                  <a:lnTo>
                    <a:pt x="24" y="85"/>
                  </a:lnTo>
                  <a:lnTo>
                    <a:pt x="3" y="23"/>
                  </a:lnTo>
                  <a:lnTo>
                    <a:pt x="0" y="0"/>
                  </a:lnTo>
                  <a:lnTo>
                    <a:pt x="29" y="49"/>
                  </a:lnTo>
                  <a:lnTo>
                    <a:pt x="46" y="50"/>
                  </a:lnTo>
                  <a:lnTo>
                    <a:pt x="65" y="52"/>
                  </a:lnTo>
                  <a:lnTo>
                    <a:pt x="82" y="52"/>
                  </a:lnTo>
                  <a:lnTo>
                    <a:pt x="100" y="53"/>
                  </a:lnTo>
                  <a:lnTo>
                    <a:pt x="117" y="52"/>
                  </a:lnTo>
                  <a:lnTo>
                    <a:pt x="133" y="52"/>
                  </a:lnTo>
                  <a:lnTo>
                    <a:pt x="150" y="50"/>
                  </a:lnTo>
                  <a:lnTo>
                    <a:pt x="168"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11" name="Freeform 275"/>
            <p:cNvSpPr>
              <a:spLocks/>
            </p:cNvSpPr>
            <p:nvPr/>
          </p:nvSpPr>
          <p:spPr bwMode="auto">
            <a:xfrm>
              <a:off x="619" y="3496"/>
              <a:ext cx="504" cy="83"/>
            </a:xfrm>
            <a:custGeom>
              <a:avLst/>
              <a:gdLst>
                <a:gd name="T0" fmla="*/ 0 w 2828"/>
                <a:gd name="T1" fmla="*/ 0 h 390"/>
                <a:gd name="T2" fmla="*/ 0 w 2828"/>
                <a:gd name="T3" fmla="*/ 0 h 390"/>
                <a:gd name="T4" fmla="*/ 0 w 2828"/>
                <a:gd name="T5" fmla="*/ 0 h 390"/>
                <a:gd name="T6" fmla="*/ 0 w 2828"/>
                <a:gd name="T7" fmla="*/ 0 h 390"/>
                <a:gd name="T8" fmla="*/ 0 w 2828"/>
                <a:gd name="T9" fmla="*/ 0 h 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28" h="390">
                  <a:moveTo>
                    <a:pt x="135" y="0"/>
                  </a:moveTo>
                  <a:lnTo>
                    <a:pt x="0" y="389"/>
                  </a:lnTo>
                  <a:lnTo>
                    <a:pt x="2827" y="389"/>
                  </a:lnTo>
                  <a:lnTo>
                    <a:pt x="2711" y="0"/>
                  </a:lnTo>
                  <a:lnTo>
                    <a:pt x="135"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12" name="Freeform 276"/>
            <p:cNvSpPr>
              <a:spLocks/>
            </p:cNvSpPr>
            <p:nvPr/>
          </p:nvSpPr>
          <p:spPr bwMode="auto">
            <a:xfrm>
              <a:off x="647" y="3494"/>
              <a:ext cx="26" cy="14"/>
            </a:xfrm>
            <a:custGeom>
              <a:avLst/>
              <a:gdLst>
                <a:gd name="T0" fmla="*/ 0 w 145"/>
                <a:gd name="T1" fmla="*/ 0 h 70"/>
                <a:gd name="T2" fmla="*/ 0 w 145"/>
                <a:gd name="T3" fmla="*/ 0 h 70"/>
                <a:gd name="T4" fmla="*/ 0 w 145"/>
                <a:gd name="T5" fmla="*/ 0 h 70"/>
                <a:gd name="T6" fmla="*/ 0 w 145"/>
                <a:gd name="T7" fmla="*/ 0 h 70"/>
                <a:gd name="T8" fmla="*/ 0 w 145"/>
                <a:gd name="T9" fmla="*/ 0 h 70"/>
                <a:gd name="T10" fmla="*/ 0 w 145"/>
                <a:gd name="T11" fmla="*/ 0 h 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5" h="70">
                  <a:moveTo>
                    <a:pt x="14" y="0"/>
                  </a:moveTo>
                  <a:lnTo>
                    <a:pt x="0" y="54"/>
                  </a:lnTo>
                  <a:lnTo>
                    <a:pt x="65" y="69"/>
                  </a:lnTo>
                  <a:lnTo>
                    <a:pt x="130" y="54"/>
                  </a:lnTo>
                  <a:lnTo>
                    <a:pt x="144" y="0"/>
                  </a:lnTo>
                  <a:lnTo>
                    <a:pt x="14"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13" name="Freeform 277"/>
            <p:cNvSpPr>
              <a:spLocks/>
            </p:cNvSpPr>
            <p:nvPr/>
          </p:nvSpPr>
          <p:spPr bwMode="auto">
            <a:xfrm>
              <a:off x="647" y="3494"/>
              <a:ext cx="27" cy="18"/>
            </a:xfrm>
            <a:custGeom>
              <a:avLst/>
              <a:gdLst>
                <a:gd name="T0" fmla="*/ 0 w 151"/>
                <a:gd name="T1" fmla="*/ 0 h 83"/>
                <a:gd name="T2" fmla="*/ 0 w 151"/>
                <a:gd name="T3" fmla="*/ 0 h 83"/>
                <a:gd name="T4" fmla="*/ 0 w 151"/>
                <a:gd name="T5" fmla="*/ 0 h 83"/>
                <a:gd name="T6" fmla="*/ 0 w 151"/>
                <a:gd name="T7" fmla="*/ 0 h 83"/>
                <a:gd name="T8" fmla="*/ 0 w 151"/>
                <a:gd name="T9" fmla="*/ 0 h 83"/>
                <a:gd name="T10" fmla="*/ 0 w 151"/>
                <a:gd name="T11" fmla="*/ 0 h 83"/>
                <a:gd name="T12" fmla="*/ 0 w 151"/>
                <a:gd name="T13" fmla="*/ 0 h 83"/>
                <a:gd name="T14" fmla="*/ 0 w 151"/>
                <a:gd name="T15" fmla="*/ 0 h 83"/>
                <a:gd name="T16" fmla="*/ 0 w 151"/>
                <a:gd name="T17" fmla="*/ 0 h 83"/>
                <a:gd name="T18" fmla="*/ 0 w 151"/>
                <a:gd name="T19" fmla="*/ 0 h 83"/>
                <a:gd name="T20" fmla="*/ 0 w 151"/>
                <a:gd name="T21" fmla="*/ 0 h 83"/>
                <a:gd name="T22" fmla="*/ 0 w 151"/>
                <a:gd name="T23" fmla="*/ 0 h 83"/>
                <a:gd name="T24" fmla="*/ 0 w 151"/>
                <a:gd name="T25" fmla="*/ 0 h 83"/>
                <a:gd name="T26" fmla="*/ 0 w 151"/>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1" h="83">
                  <a:moveTo>
                    <a:pt x="3" y="49"/>
                  </a:moveTo>
                  <a:lnTo>
                    <a:pt x="0" y="82"/>
                  </a:lnTo>
                  <a:lnTo>
                    <a:pt x="144" y="82"/>
                  </a:lnTo>
                  <a:lnTo>
                    <a:pt x="150" y="23"/>
                  </a:lnTo>
                  <a:lnTo>
                    <a:pt x="147" y="0"/>
                  </a:lnTo>
                  <a:lnTo>
                    <a:pt x="134" y="49"/>
                  </a:lnTo>
                  <a:lnTo>
                    <a:pt x="117" y="50"/>
                  </a:lnTo>
                  <a:lnTo>
                    <a:pt x="99" y="52"/>
                  </a:lnTo>
                  <a:lnTo>
                    <a:pt x="82" y="52"/>
                  </a:lnTo>
                  <a:lnTo>
                    <a:pt x="66" y="52"/>
                  </a:lnTo>
                  <a:lnTo>
                    <a:pt x="51" y="52"/>
                  </a:lnTo>
                  <a:lnTo>
                    <a:pt x="33" y="52"/>
                  </a:lnTo>
                  <a:lnTo>
                    <a:pt x="19" y="50"/>
                  </a:lnTo>
                  <a:lnTo>
                    <a:pt x="3"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14" name="Freeform 278"/>
            <p:cNvSpPr>
              <a:spLocks/>
            </p:cNvSpPr>
            <p:nvPr/>
          </p:nvSpPr>
          <p:spPr bwMode="auto">
            <a:xfrm>
              <a:off x="675" y="3494"/>
              <a:ext cx="26" cy="14"/>
            </a:xfrm>
            <a:custGeom>
              <a:avLst/>
              <a:gdLst>
                <a:gd name="T0" fmla="*/ 0 w 145"/>
                <a:gd name="T1" fmla="*/ 0 h 70"/>
                <a:gd name="T2" fmla="*/ 0 w 145"/>
                <a:gd name="T3" fmla="*/ 0 h 70"/>
                <a:gd name="T4" fmla="*/ 0 w 145"/>
                <a:gd name="T5" fmla="*/ 0 h 70"/>
                <a:gd name="T6" fmla="*/ 0 w 145"/>
                <a:gd name="T7" fmla="*/ 0 h 70"/>
                <a:gd name="T8" fmla="*/ 0 w 145"/>
                <a:gd name="T9" fmla="*/ 0 h 70"/>
                <a:gd name="T10" fmla="*/ 0 w 145"/>
                <a:gd name="T11" fmla="*/ 0 h 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5" h="70">
                  <a:moveTo>
                    <a:pt x="14" y="0"/>
                  </a:moveTo>
                  <a:lnTo>
                    <a:pt x="0" y="54"/>
                  </a:lnTo>
                  <a:lnTo>
                    <a:pt x="65" y="69"/>
                  </a:lnTo>
                  <a:lnTo>
                    <a:pt x="130" y="54"/>
                  </a:lnTo>
                  <a:lnTo>
                    <a:pt x="144" y="0"/>
                  </a:lnTo>
                  <a:lnTo>
                    <a:pt x="14"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15" name="Freeform 279"/>
            <p:cNvSpPr>
              <a:spLocks/>
            </p:cNvSpPr>
            <p:nvPr/>
          </p:nvSpPr>
          <p:spPr bwMode="auto">
            <a:xfrm>
              <a:off x="675" y="3494"/>
              <a:ext cx="27" cy="18"/>
            </a:xfrm>
            <a:custGeom>
              <a:avLst/>
              <a:gdLst>
                <a:gd name="T0" fmla="*/ 0 w 150"/>
                <a:gd name="T1" fmla="*/ 0 h 83"/>
                <a:gd name="T2" fmla="*/ 0 w 150"/>
                <a:gd name="T3" fmla="*/ 0 h 83"/>
                <a:gd name="T4" fmla="*/ 0 w 150"/>
                <a:gd name="T5" fmla="*/ 0 h 83"/>
                <a:gd name="T6" fmla="*/ 0 w 150"/>
                <a:gd name="T7" fmla="*/ 0 h 83"/>
                <a:gd name="T8" fmla="*/ 0 w 150"/>
                <a:gd name="T9" fmla="*/ 0 h 83"/>
                <a:gd name="T10" fmla="*/ 0 w 150"/>
                <a:gd name="T11" fmla="*/ 0 h 83"/>
                <a:gd name="T12" fmla="*/ 0 w 150"/>
                <a:gd name="T13" fmla="*/ 0 h 83"/>
                <a:gd name="T14" fmla="*/ 0 w 150"/>
                <a:gd name="T15" fmla="*/ 0 h 83"/>
                <a:gd name="T16" fmla="*/ 0 w 150"/>
                <a:gd name="T17" fmla="*/ 0 h 83"/>
                <a:gd name="T18" fmla="*/ 0 w 150"/>
                <a:gd name="T19" fmla="*/ 0 h 83"/>
                <a:gd name="T20" fmla="*/ 0 w 150"/>
                <a:gd name="T21" fmla="*/ 0 h 83"/>
                <a:gd name="T22" fmla="*/ 0 w 150"/>
                <a:gd name="T23" fmla="*/ 0 h 83"/>
                <a:gd name="T24" fmla="*/ 0 w 150"/>
                <a:gd name="T25" fmla="*/ 0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 h="83">
                  <a:moveTo>
                    <a:pt x="2" y="49"/>
                  </a:moveTo>
                  <a:lnTo>
                    <a:pt x="0" y="82"/>
                  </a:lnTo>
                  <a:lnTo>
                    <a:pt x="143" y="82"/>
                  </a:lnTo>
                  <a:lnTo>
                    <a:pt x="149" y="23"/>
                  </a:lnTo>
                  <a:lnTo>
                    <a:pt x="147" y="0"/>
                  </a:lnTo>
                  <a:lnTo>
                    <a:pt x="133" y="49"/>
                  </a:lnTo>
                  <a:lnTo>
                    <a:pt x="116" y="50"/>
                  </a:lnTo>
                  <a:lnTo>
                    <a:pt x="100" y="52"/>
                  </a:lnTo>
                  <a:lnTo>
                    <a:pt x="81" y="52"/>
                  </a:lnTo>
                  <a:lnTo>
                    <a:pt x="67" y="52"/>
                  </a:lnTo>
                  <a:lnTo>
                    <a:pt x="25" y="50"/>
                  </a:lnTo>
                  <a:lnTo>
                    <a:pt x="8" y="50"/>
                  </a:lnTo>
                  <a:lnTo>
                    <a:pt x="2"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16" name="Freeform 280"/>
            <p:cNvSpPr>
              <a:spLocks/>
            </p:cNvSpPr>
            <p:nvPr/>
          </p:nvSpPr>
          <p:spPr bwMode="auto">
            <a:xfrm>
              <a:off x="704" y="3494"/>
              <a:ext cx="26" cy="14"/>
            </a:xfrm>
            <a:custGeom>
              <a:avLst/>
              <a:gdLst>
                <a:gd name="T0" fmla="*/ 0 w 145"/>
                <a:gd name="T1" fmla="*/ 0 h 70"/>
                <a:gd name="T2" fmla="*/ 0 w 145"/>
                <a:gd name="T3" fmla="*/ 0 h 70"/>
                <a:gd name="T4" fmla="*/ 0 w 145"/>
                <a:gd name="T5" fmla="*/ 0 h 70"/>
                <a:gd name="T6" fmla="*/ 0 w 145"/>
                <a:gd name="T7" fmla="*/ 0 h 70"/>
                <a:gd name="T8" fmla="*/ 0 w 145"/>
                <a:gd name="T9" fmla="*/ 0 h 70"/>
                <a:gd name="T10" fmla="*/ 0 w 145"/>
                <a:gd name="T11" fmla="*/ 0 h 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5" h="70">
                  <a:moveTo>
                    <a:pt x="14" y="0"/>
                  </a:moveTo>
                  <a:lnTo>
                    <a:pt x="0" y="54"/>
                  </a:lnTo>
                  <a:lnTo>
                    <a:pt x="66" y="69"/>
                  </a:lnTo>
                  <a:lnTo>
                    <a:pt x="130" y="54"/>
                  </a:lnTo>
                  <a:lnTo>
                    <a:pt x="144" y="0"/>
                  </a:lnTo>
                  <a:lnTo>
                    <a:pt x="14"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17" name="Freeform 281"/>
            <p:cNvSpPr>
              <a:spLocks/>
            </p:cNvSpPr>
            <p:nvPr/>
          </p:nvSpPr>
          <p:spPr bwMode="auto">
            <a:xfrm>
              <a:off x="704" y="3494"/>
              <a:ext cx="27" cy="18"/>
            </a:xfrm>
            <a:custGeom>
              <a:avLst/>
              <a:gdLst>
                <a:gd name="T0" fmla="*/ 0 w 154"/>
                <a:gd name="T1" fmla="*/ 0 h 83"/>
                <a:gd name="T2" fmla="*/ 0 w 154"/>
                <a:gd name="T3" fmla="*/ 0 h 83"/>
                <a:gd name="T4" fmla="*/ 0 w 154"/>
                <a:gd name="T5" fmla="*/ 0 h 83"/>
                <a:gd name="T6" fmla="*/ 0 w 154"/>
                <a:gd name="T7" fmla="*/ 0 h 83"/>
                <a:gd name="T8" fmla="*/ 0 w 154"/>
                <a:gd name="T9" fmla="*/ 0 h 83"/>
                <a:gd name="T10" fmla="*/ 0 w 154"/>
                <a:gd name="T11" fmla="*/ 0 h 83"/>
                <a:gd name="T12" fmla="*/ 0 w 154"/>
                <a:gd name="T13" fmla="*/ 0 h 83"/>
                <a:gd name="T14" fmla="*/ 0 w 154"/>
                <a:gd name="T15" fmla="*/ 0 h 83"/>
                <a:gd name="T16" fmla="*/ 0 w 154"/>
                <a:gd name="T17" fmla="*/ 0 h 83"/>
                <a:gd name="T18" fmla="*/ 0 w 154"/>
                <a:gd name="T19" fmla="*/ 0 h 83"/>
                <a:gd name="T20" fmla="*/ 0 w 154"/>
                <a:gd name="T21" fmla="*/ 0 h 83"/>
                <a:gd name="T22" fmla="*/ 0 w 154"/>
                <a:gd name="T23" fmla="*/ 0 h 83"/>
                <a:gd name="T24" fmla="*/ 0 w 154"/>
                <a:gd name="T25" fmla="*/ 0 h 83"/>
                <a:gd name="T26" fmla="*/ 0 w 154"/>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 h="83">
                  <a:moveTo>
                    <a:pt x="3" y="49"/>
                  </a:moveTo>
                  <a:lnTo>
                    <a:pt x="0" y="82"/>
                  </a:lnTo>
                  <a:lnTo>
                    <a:pt x="145" y="82"/>
                  </a:lnTo>
                  <a:lnTo>
                    <a:pt x="153" y="23"/>
                  </a:lnTo>
                  <a:lnTo>
                    <a:pt x="151" y="0"/>
                  </a:lnTo>
                  <a:lnTo>
                    <a:pt x="137" y="49"/>
                  </a:lnTo>
                  <a:lnTo>
                    <a:pt x="120" y="50"/>
                  </a:lnTo>
                  <a:lnTo>
                    <a:pt x="102" y="52"/>
                  </a:lnTo>
                  <a:lnTo>
                    <a:pt x="84" y="52"/>
                  </a:lnTo>
                  <a:lnTo>
                    <a:pt x="69" y="52"/>
                  </a:lnTo>
                  <a:lnTo>
                    <a:pt x="53" y="52"/>
                  </a:lnTo>
                  <a:lnTo>
                    <a:pt x="35" y="52"/>
                  </a:lnTo>
                  <a:lnTo>
                    <a:pt x="19" y="50"/>
                  </a:lnTo>
                  <a:lnTo>
                    <a:pt x="3"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18" name="Freeform 282"/>
            <p:cNvSpPr>
              <a:spLocks/>
            </p:cNvSpPr>
            <p:nvPr/>
          </p:nvSpPr>
          <p:spPr bwMode="auto">
            <a:xfrm>
              <a:off x="1076" y="3494"/>
              <a:ext cx="26" cy="14"/>
            </a:xfrm>
            <a:custGeom>
              <a:avLst/>
              <a:gdLst>
                <a:gd name="T0" fmla="*/ 0 w 148"/>
                <a:gd name="T1" fmla="*/ 0 h 70"/>
                <a:gd name="T2" fmla="*/ 0 w 148"/>
                <a:gd name="T3" fmla="*/ 0 h 70"/>
                <a:gd name="T4" fmla="*/ 0 w 148"/>
                <a:gd name="T5" fmla="*/ 0 h 70"/>
                <a:gd name="T6" fmla="*/ 0 w 148"/>
                <a:gd name="T7" fmla="*/ 0 h 70"/>
                <a:gd name="T8" fmla="*/ 0 w 148"/>
                <a:gd name="T9" fmla="*/ 0 h 70"/>
                <a:gd name="T10" fmla="*/ 0 w 148"/>
                <a:gd name="T11" fmla="*/ 0 h 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 h="70">
                  <a:moveTo>
                    <a:pt x="133" y="0"/>
                  </a:moveTo>
                  <a:lnTo>
                    <a:pt x="147" y="54"/>
                  </a:lnTo>
                  <a:lnTo>
                    <a:pt x="78" y="69"/>
                  </a:lnTo>
                  <a:lnTo>
                    <a:pt x="11" y="54"/>
                  </a:lnTo>
                  <a:lnTo>
                    <a:pt x="0" y="0"/>
                  </a:lnTo>
                  <a:lnTo>
                    <a:pt x="133"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19" name="Freeform 283"/>
            <p:cNvSpPr>
              <a:spLocks/>
            </p:cNvSpPr>
            <p:nvPr/>
          </p:nvSpPr>
          <p:spPr bwMode="auto">
            <a:xfrm>
              <a:off x="1075" y="3494"/>
              <a:ext cx="28" cy="18"/>
            </a:xfrm>
            <a:custGeom>
              <a:avLst/>
              <a:gdLst>
                <a:gd name="T0" fmla="*/ 0 w 157"/>
                <a:gd name="T1" fmla="*/ 0 h 83"/>
                <a:gd name="T2" fmla="*/ 0 w 157"/>
                <a:gd name="T3" fmla="*/ 0 h 83"/>
                <a:gd name="T4" fmla="*/ 0 w 157"/>
                <a:gd name="T5" fmla="*/ 0 h 83"/>
                <a:gd name="T6" fmla="*/ 0 w 157"/>
                <a:gd name="T7" fmla="*/ 0 h 83"/>
                <a:gd name="T8" fmla="*/ 0 w 157"/>
                <a:gd name="T9" fmla="*/ 0 h 83"/>
                <a:gd name="T10" fmla="*/ 0 w 157"/>
                <a:gd name="T11" fmla="*/ 0 h 83"/>
                <a:gd name="T12" fmla="*/ 0 w 157"/>
                <a:gd name="T13" fmla="*/ 0 h 83"/>
                <a:gd name="T14" fmla="*/ 0 w 157"/>
                <a:gd name="T15" fmla="*/ 0 h 83"/>
                <a:gd name="T16" fmla="*/ 0 w 157"/>
                <a:gd name="T17" fmla="*/ 0 h 83"/>
                <a:gd name="T18" fmla="*/ 0 w 157"/>
                <a:gd name="T19" fmla="*/ 0 h 83"/>
                <a:gd name="T20" fmla="*/ 0 w 157"/>
                <a:gd name="T21" fmla="*/ 0 h 83"/>
                <a:gd name="T22" fmla="*/ 0 w 157"/>
                <a:gd name="T23" fmla="*/ 0 h 83"/>
                <a:gd name="T24" fmla="*/ 0 w 157"/>
                <a:gd name="T25" fmla="*/ 0 h 83"/>
                <a:gd name="T26" fmla="*/ 0 w 157"/>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7" h="83">
                  <a:moveTo>
                    <a:pt x="153" y="49"/>
                  </a:moveTo>
                  <a:lnTo>
                    <a:pt x="156" y="82"/>
                  </a:lnTo>
                  <a:lnTo>
                    <a:pt x="6" y="82"/>
                  </a:lnTo>
                  <a:lnTo>
                    <a:pt x="0" y="23"/>
                  </a:lnTo>
                  <a:lnTo>
                    <a:pt x="3" y="0"/>
                  </a:lnTo>
                  <a:lnTo>
                    <a:pt x="16" y="49"/>
                  </a:lnTo>
                  <a:lnTo>
                    <a:pt x="33" y="50"/>
                  </a:lnTo>
                  <a:lnTo>
                    <a:pt x="51" y="52"/>
                  </a:lnTo>
                  <a:lnTo>
                    <a:pt x="68" y="52"/>
                  </a:lnTo>
                  <a:lnTo>
                    <a:pt x="84" y="52"/>
                  </a:lnTo>
                  <a:lnTo>
                    <a:pt x="102" y="52"/>
                  </a:lnTo>
                  <a:lnTo>
                    <a:pt x="118" y="52"/>
                  </a:lnTo>
                  <a:lnTo>
                    <a:pt x="134" y="50"/>
                  </a:lnTo>
                  <a:lnTo>
                    <a:pt x="153"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20" name="Freeform 284"/>
            <p:cNvSpPr>
              <a:spLocks/>
            </p:cNvSpPr>
            <p:nvPr/>
          </p:nvSpPr>
          <p:spPr bwMode="auto">
            <a:xfrm>
              <a:off x="733" y="3494"/>
              <a:ext cx="26" cy="14"/>
            </a:xfrm>
            <a:custGeom>
              <a:avLst/>
              <a:gdLst>
                <a:gd name="T0" fmla="*/ 0 w 145"/>
                <a:gd name="T1" fmla="*/ 0 h 70"/>
                <a:gd name="T2" fmla="*/ 0 w 145"/>
                <a:gd name="T3" fmla="*/ 0 h 70"/>
                <a:gd name="T4" fmla="*/ 0 w 145"/>
                <a:gd name="T5" fmla="*/ 0 h 70"/>
                <a:gd name="T6" fmla="*/ 0 w 145"/>
                <a:gd name="T7" fmla="*/ 0 h 70"/>
                <a:gd name="T8" fmla="*/ 0 w 145"/>
                <a:gd name="T9" fmla="*/ 0 h 70"/>
                <a:gd name="T10" fmla="*/ 0 w 145"/>
                <a:gd name="T11" fmla="*/ 0 h 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5" h="70">
                  <a:moveTo>
                    <a:pt x="14" y="0"/>
                  </a:moveTo>
                  <a:lnTo>
                    <a:pt x="0" y="54"/>
                  </a:lnTo>
                  <a:lnTo>
                    <a:pt x="65" y="69"/>
                  </a:lnTo>
                  <a:lnTo>
                    <a:pt x="130" y="54"/>
                  </a:lnTo>
                  <a:lnTo>
                    <a:pt x="144" y="0"/>
                  </a:lnTo>
                  <a:lnTo>
                    <a:pt x="14"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21" name="Freeform 285"/>
            <p:cNvSpPr>
              <a:spLocks/>
            </p:cNvSpPr>
            <p:nvPr/>
          </p:nvSpPr>
          <p:spPr bwMode="auto">
            <a:xfrm>
              <a:off x="732" y="3494"/>
              <a:ext cx="27" cy="18"/>
            </a:xfrm>
            <a:custGeom>
              <a:avLst/>
              <a:gdLst>
                <a:gd name="T0" fmla="*/ 0 w 149"/>
                <a:gd name="T1" fmla="*/ 0 h 83"/>
                <a:gd name="T2" fmla="*/ 0 w 149"/>
                <a:gd name="T3" fmla="*/ 0 h 83"/>
                <a:gd name="T4" fmla="*/ 0 w 149"/>
                <a:gd name="T5" fmla="*/ 0 h 83"/>
                <a:gd name="T6" fmla="*/ 0 w 149"/>
                <a:gd name="T7" fmla="*/ 0 h 83"/>
                <a:gd name="T8" fmla="*/ 0 w 149"/>
                <a:gd name="T9" fmla="*/ 0 h 83"/>
                <a:gd name="T10" fmla="*/ 0 w 149"/>
                <a:gd name="T11" fmla="*/ 0 h 83"/>
                <a:gd name="T12" fmla="*/ 0 w 149"/>
                <a:gd name="T13" fmla="*/ 0 h 83"/>
                <a:gd name="T14" fmla="*/ 0 w 149"/>
                <a:gd name="T15" fmla="*/ 0 h 83"/>
                <a:gd name="T16" fmla="*/ 0 w 149"/>
                <a:gd name="T17" fmla="*/ 0 h 83"/>
                <a:gd name="T18" fmla="*/ 0 w 149"/>
                <a:gd name="T19" fmla="*/ 0 h 83"/>
                <a:gd name="T20" fmla="*/ 0 w 149"/>
                <a:gd name="T21" fmla="*/ 0 h 83"/>
                <a:gd name="T22" fmla="*/ 0 w 149"/>
                <a:gd name="T23" fmla="*/ 0 h 83"/>
                <a:gd name="T24" fmla="*/ 0 w 149"/>
                <a:gd name="T25" fmla="*/ 0 h 83"/>
                <a:gd name="T26" fmla="*/ 0 w 149"/>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9" h="83">
                  <a:moveTo>
                    <a:pt x="3" y="49"/>
                  </a:moveTo>
                  <a:lnTo>
                    <a:pt x="0" y="82"/>
                  </a:lnTo>
                  <a:lnTo>
                    <a:pt x="145" y="82"/>
                  </a:lnTo>
                  <a:lnTo>
                    <a:pt x="148" y="23"/>
                  </a:lnTo>
                  <a:lnTo>
                    <a:pt x="146" y="0"/>
                  </a:lnTo>
                  <a:lnTo>
                    <a:pt x="137" y="49"/>
                  </a:lnTo>
                  <a:lnTo>
                    <a:pt x="118" y="50"/>
                  </a:lnTo>
                  <a:lnTo>
                    <a:pt x="99" y="52"/>
                  </a:lnTo>
                  <a:lnTo>
                    <a:pt x="84" y="52"/>
                  </a:lnTo>
                  <a:lnTo>
                    <a:pt x="67" y="52"/>
                  </a:lnTo>
                  <a:lnTo>
                    <a:pt x="51" y="52"/>
                  </a:lnTo>
                  <a:lnTo>
                    <a:pt x="35" y="52"/>
                  </a:lnTo>
                  <a:lnTo>
                    <a:pt x="19" y="50"/>
                  </a:lnTo>
                  <a:lnTo>
                    <a:pt x="3"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22" name="Freeform 286"/>
            <p:cNvSpPr>
              <a:spLocks/>
            </p:cNvSpPr>
            <p:nvPr/>
          </p:nvSpPr>
          <p:spPr bwMode="auto">
            <a:xfrm>
              <a:off x="1048" y="3494"/>
              <a:ext cx="26" cy="14"/>
            </a:xfrm>
            <a:custGeom>
              <a:avLst/>
              <a:gdLst>
                <a:gd name="T0" fmla="*/ 0 w 145"/>
                <a:gd name="T1" fmla="*/ 0 h 70"/>
                <a:gd name="T2" fmla="*/ 0 w 145"/>
                <a:gd name="T3" fmla="*/ 0 h 70"/>
                <a:gd name="T4" fmla="*/ 0 w 145"/>
                <a:gd name="T5" fmla="*/ 0 h 70"/>
                <a:gd name="T6" fmla="*/ 0 w 145"/>
                <a:gd name="T7" fmla="*/ 0 h 70"/>
                <a:gd name="T8" fmla="*/ 0 w 145"/>
                <a:gd name="T9" fmla="*/ 0 h 70"/>
                <a:gd name="T10" fmla="*/ 0 w 145"/>
                <a:gd name="T11" fmla="*/ 0 h 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5" h="70">
                  <a:moveTo>
                    <a:pt x="131" y="0"/>
                  </a:moveTo>
                  <a:lnTo>
                    <a:pt x="144" y="54"/>
                  </a:lnTo>
                  <a:lnTo>
                    <a:pt x="76" y="69"/>
                  </a:lnTo>
                  <a:lnTo>
                    <a:pt x="11" y="54"/>
                  </a:lnTo>
                  <a:lnTo>
                    <a:pt x="0" y="0"/>
                  </a:lnTo>
                  <a:lnTo>
                    <a:pt x="131"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23" name="Freeform 287"/>
            <p:cNvSpPr>
              <a:spLocks/>
            </p:cNvSpPr>
            <p:nvPr/>
          </p:nvSpPr>
          <p:spPr bwMode="auto">
            <a:xfrm>
              <a:off x="1047" y="3494"/>
              <a:ext cx="27" cy="18"/>
            </a:xfrm>
            <a:custGeom>
              <a:avLst/>
              <a:gdLst>
                <a:gd name="T0" fmla="*/ 0 w 151"/>
                <a:gd name="T1" fmla="*/ 0 h 83"/>
                <a:gd name="T2" fmla="*/ 0 w 151"/>
                <a:gd name="T3" fmla="*/ 0 h 83"/>
                <a:gd name="T4" fmla="*/ 0 w 151"/>
                <a:gd name="T5" fmla="*/ 0 h 83"/>
                <a:gd name="T6" fmla="*/ 0 w 151"/>
                <a:gd name="T7" fmla="*/ 0 h 83"/>
                <a:gd name="T8" fmla="*/ 0 w 151"/>
                <a:gd name="T9" fmla="*/ 0 h 83"/>
                <a:gd name="T10" fmla="*/ 0 w 151"/>
                <a:gd name="T11" fmla="*/ 0 h 83"/>
                <a:gd name="T12" fmla="*/ 0 w 151"/>
                <a:gd name="T13" fmla="*/ 0 h 83"/>
                <a:gd name="T14" fmla="*/ 0 w 151"/>
                <a:gd name="T15" fmla="*/ 0 h 83"/>
                <a:gd name="T16" fmla="*/ 0 w 151"/>
                <a:gd name="T17" fmla="*/ 0 h 83"/>
                <a:gd name="T18" fmla="*/ 0 w 151"/>
                <a:gd name="T19" fmla="*/ 0 h 83"/>
                <a:gd name="T20" fmla="*/ 0 w 151"/>
                <a:gd name="T21" fmla="*/ 0 h 83"/>
                <a:gd name="T22" fmla="*/ 0 w 151"/>
                <a:gd name="T23" fmla="*/ 0 h 83"/>
                <a:gd name="T24" fmla="*/ 0 w 151"/>
                <a:gd name="T25" fmla="*/ 0 h 83"/>
                <a:gd name="T26" fmla="*/ 0 w 151"/>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1" h="83">
                  <a:moveTo>
                    <a:pt x="148" y="49"/>
                  </a:moveTo>
                  <a:lnTo>
                    <a:pt x="150" y="82"/>
                  </a:lnTo>
                  <a:lnTo>
                    <a:pt x="6" y="82"/>
                  </a:lnTo>
                  <a:lnTo>
                    <a:pt x="0" y="23"/>
                  </a:lnTo>
                  <a:lnTo>
                    <a:pt x="3" y="0"/>
                  </a:lnTo>
                  <a:lnTo>
                    <a:pt x="14" y="49"/>
                  </a:lnTo>
                  <a:lnTo>
                    <a:pt x="33" y="50"/>
                  </a:lnTo>
                  <a:lnTo>
                    <a:pt x="49" y="52"/>
                  </a:lnTo>
                  <a:lnTo>
                    <a:pt x="65" y="52"/>
                  </a:lnTo>
                  <a:lnTo>
                    <a:pt x="82" y="52"/>
                  </a:lnTo>
                  <a:lnTo>
                    <a:pt x="99" y="52"/>
                  </a:lnTo>
                  <a:lnTo>
                    <a:pt x="115" y="52"/>
                  </a:lnTo>
                  <a:lnTo>
                    <a:pt x="131" y="50"/>
                  </a:lnTo>
                  <a:lnTo>
                    <a:pt x="148"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24" name="Freeform 288"/>
            <p:cNvSpPr>
              <a:spLocks/>
            </p:cNvSpPr>
            <p:nvPr/>
          </p:nvSpPr>
          <p:spPr bwMode="auto">
            <a:xfrm>
              <a:off x="761" y="3494"/>
              <a:ext cx="26" cy="14"/>
            </a:xfrm>
            <a:custGeom>
              <a:avLst/>
              <a:gdLst>
                <a:gd name="T0" fmla="*/ 0 w 146"/>
                <a:gd name="T1" fmla="*/ 0 h 70"/>
                <a:gd name="T2" fmla="*/ 0 w 146"/>
                <a:gd name="T3" fmla="*/ 0 h 70"/>
                <a:gd name="T4" fmla="*/ 0 w 146"/>
                <a:gd name="T5" fmla="*/ 0 h 70"/>
                <a:gd name="T6" fmla="*/ 0 w 146"/>
                <a:gd name="T7" fmla="*/ 0 h 70"/>
                <a:gd name="T8" fmla="*/ 0 w 146"/>
                <a:gd name="T9" fmla="*/ 0 h 70"/>
                <a:gd name="T10" fmla="*/ 0 w 146"/>
                <a:gd name="T11" fmla="*/ 0 h 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6" h="70">
                  <a:moveTo>
                    <a:pt x="14" y="0"/>
                  </a:moveTo>
                  <a:lnTo>
                    <a:pt x="0" y="54"/>
                  </a:lnTo>
                  <a:lnTo>
                    <a:pt x="67" y="69"/>
                  </a:lnTo>
                  <a:lnTo>
                    <a:pt x="132" y="54"/>
                  </a:lnTo>
                  <a:lnTo>
                    <a:pt x="145" y="0"/>
                  </a:lnTo>
                  <a:lnTo>
                    <a:pt x="14"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25" name="Freeform 289"/>
            <p:cNvSpPr>
              <a:spLocks/>
            </p:cNvSpPr>
            <p:nvPr/>
          </p:nvSpPr>
          <p:spPr bwMode="auto">
            <a:xfrm>
              <a:off x="761" y="3494"/>
              <a:ext cx="27" cy="18"/>
            </a:xfrm>
            <a:custGeom>
              <a:avLst/>
              <a:gdLst>
                <a:gd name="T0" fmla="*/ 0 w 148"/>
                <a:gd name="T1" fmla="*/ 0 h 83"/>
                <a:gd name="T2" fmla="*/ 0 w 148"/>
                <a:gd name="T3" fmla="*/ 0 h 83"/>
                <a:gd name="T4" fmla="*/ 0 w 148"/>
                <a:gd name="T5" fmla="*/ 0 h 83"/>
                <a:gd name="T6" fmla="*/ 0 w 148"/>
                <a:gd name="T7" fmla="*/ 0 h 83"/>
                <a:gd name="T8" fmla="*/ 0 w 148"/>
                <a:gd name="T9" fmla="*/ 0 h 83"/>
                <a:gd name="T10" fmla="*/ 0 w 148"/>
                <a:gd name="T11" fmla="*/ 0 h 83"/>
                <a:gd name="T12" fmla="*/ 0 w 148"/>
                <a:gd name="T13" fmla="*/ 0 h 83"/>
                <a:gd name="T14" fmla="*/ 0 w 148"/>
                <a:gd name="T15" fmla="*/ 0 h 83"/>
                <a:gd name="T16" fmla="*/ 0 w 148"/>
                <a:gd name="T17" fmla="*/ 0 h 83"/>
                <a:gd name="T18" fmla="*/ 0 w 148"/>
                <a:gd name="T19" fmla="*/ 0 h 83"/>
                <a:gd name="T20" fmla="*/ 0 w 148"/>
                <a:gd name="T21" fmla="*/ 0 h 83"/>
                <a:gd name="T22" fmla="*/ 0 w 148"/>
                <a:gd name="T23" fmla="*/ 0 h 83"/>
                <a:gd name="T24" fmla="*/ 0 w 148"/>
                <a:gd name="T25" fmla="*/ 0 h 83"/>
                <a:gd name="T26" fmla="*/ 0 w 148"/>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8" h="83">
                  <a:moveTo>
                    <a:pt x="0" y="49"/>
                  </a:moveTo>
                  <a:lnTo>
                    <a:pt x="0" y="82"/>
                  </a:lnTo>
                  <a:lnTo>
                    <a:pt x="144" y="82"/>
                  </a:lnTo>
                  <a:lnTo>
                    <a:pt x="147" y="23"/>
                  </a:lnTo>
                  <a:lnTo>
                    <a:pt x="144" y="0"/>
                  </a:lnTo>
                  <a:lnTo>
                    <a:pt x="134" y="49"/>
                  </a:lnTo>
                  <a:lnTo>
                    <a:pt x="117" y="50"/>
                  </a:lnTo>
                  <a:lnTo>
                    <a:pt x="100" y="52"/>
                  </a:lnTo>
                  <a:lnTo>
                    <a:pt x="82" y="52"/>
                  </a:lnTo>
                  <a:lnTo>
                    <a:pt x="65" y="52"/>
                  </a:lnTo>
                  <a:lnTo>
                    <a:pt x="49" y="52"/>
                  </a:lnTo>
                  <a:lnTo>
                    <a:pt x="33" y="52"/>
                  </a:lnTo>
                  <a:lnTo>
                    <a:pt x="17" y="50"/>
                  </a:lnTo>
                  <a:lnTo>
                    <a:pt x="0"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26" name="Freeform 290"/>
            <p:cNvSpPr>
              <a:spLocks/>
            </p:cNvSpPr>
            <p:nvPr/>
          </p:nvSpPr>
          <p:spPr bwMode="auto">
            <a:xfrm>
              <a:off x="1019" y="3494"/>
              <a:ext cx="26" cy="14"/>
            </a:xfrm>
            <a:custGeom>
              <a:avLst/>
              <a:gdLst>
                <a:gd name="T0" fmla="*/ 0 w 144"/>
                <a:gd name="T1" fmla="*/ 0 h 70"/>
                <a:gd name="T2" fmla="*/ 0 w 144"/>
                <a:gd name="T3" fmla="*/ 0 h 70"/>
                <a:gd name="T4" fmla="*/ 0 w 144"/>
                <a:gd name="T5" fmla="*/ 0 h 70"/>
                <a:gd name="T6" fmla="*/ 0 w 144"/>
                <a:gd name="T7" fmla="*/ 0 h 70"/>
                <a:gd name="T8" fmla="*/ 0 w 144"/>
                <a:gd name="T9" fmla="*/ 0 h 70"/>
                <a:gd name="T10" fmla="*/ 0 w 144"/>
                <a:gd name="T11" fmla="*/ 0 h 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 h="70">
                  <a:moveTo>
                    <a:pt x="133" y="0"/>
                  </a:moveTo>
                  <a:lnTo>
                    <a:pt x="143" y="54"/>
                  </a:lnTo>
                  <a:lnTo>
                    <a:pt x="75" y="69"/>
                  </a:lnTo>
                  <a:lnTo>
                    <a:pt x="10" y="54"/>
                  </a:lnTo>
                  <a:lnTo>
                    <a:pt x="0" y="0"/>
                  </a:lnTo>
                  <a:lnTo>
                    <a:pt x="133"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27" name="Freeform 291"/>
            <p:cNvSpPr>
              <a:spLocks/>
            </p:cNvSpPr>
            <p:nvPr/>
          </p:nvSpPr>
          <p:spPr bwMode="auto">
            <a:xfrm>
              <a:off x="1018" y="3494"/>
              <a:ext cx="27" cy="18"/>
            </a:xfrm>
            <a:custGeom>
              <a:avLst/>
              <a:gdLst>
                <a:gd name="T0" fmla="*/ 0 w 151"/>
                <a:gd name="T1" fmla="*/ 0 h 83"/>
                <a:gd name="T2" fmla="*/ 0 w 151"/>
                <a:gd name="T3" fmla="*/ 0 h 83"/>
                <a:gd name="T4" fmla="*/ 0 w 151"/>
                <a:gd name="T5" fmla="*/ 0 h 83"/>
                <a:gd name="T6" fmla="*/ 0 w 151"/>
                <a:gd name="T7" fmla="*/ 0 h 83"/>
                <a:gd name="T8" fmla="*/ 0 w 151"/>
                <a:gd name="T9" fmla="*/ 0 h 83"/>
                <a:gd name="T10" fmla="*/ 0 w 151"/>
                <a:gd name="T11" fmla="*/ 0 h 83"/>
                <a:gd name="T12" fmla="*/ 0 w 151"/>
                <a:gd name="T13" fmla="*/ 0 h 83"/>
                <a:gd name="T14" fmla="*/ 0 w 151"/>
                <a:gd name="T15" fmla="*/ 0 h 83"/>
                <a:gd name="T16" fmla="*/ 0 w 151"/>
                <a:gd name="T17" fmla="*/ 0 h 83"/>
                <a:gd name="T18" fmla="*/ 0 w 151"/>
                <a:gd name="T19" fmla="*/ 0 h 83"/>
                <a:gd name="T20" fmla="*/ 0 w 151"/>
                <a:gd name="T21" fmla="*/ 0 h 83"/>
                <a:gd name="T22" fmla="*/ 0 w 151"/>
                <a:gd name="T23" fmla="*/ 0 h 83"/>
                <a:gd name="T24" fmla="*/ 0 w 151"/>
                <a:gd name="T25" fmla="*/ 0 h 83"/>
                <a:gd name="T26" fmla="*/ 0 w 151"/>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1" h="83">
                  <a:moveTo>
                    <a:pt x="150" y="49"/>
                  </a:moveTo>
                  <a:lnTo>
                    <a:pt x="150" y="82"/>
                  </a:lnTo>
                  <a:lnTo>
                    <a:pt x="3" y="82"/>
                  </a:lnTo>
                  <a:lnTo>
                    <a:pt x="0" y="23"/>
                  </a:lnTo>
                  <a:lnTo>
                    <a:pt x="3" y="0"/>
                  </a:lnTo>
                  <a:lnTo>
                    <a:pt x="14" y="49"/>
                  </a:lnTo>
                  <a:lnTo>
                    <a:pt x="32" y="50"/>
                  </a:lnTo>
                  <a:lnTo>
                    <a:pt x="49" y="52"/>
                  </a:lnTo>
                  <a:lnTo>
                    <a:pt x="65" y="52"/>
                  </a:lnTo>
                  <a:lnTo>
                    <a:pt x="82" y="52"/>
                  </a:lnTo>
                  <a:lnTo>
                    <a:pt x="99" y="52"/>
                  </a:lnTo>
                  <a:lnTo>
                    <a:pt x="114" y="52"/>
                  </a:lnTo>
                  <a:lnTo>
                    <a:pt x="131" y="50"/>
                  </a:lnTo>
                  <a:lnTo>
                    <a:pt x="150"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28" name="Freeform 292"/>
            <p:cNvSpPr>
              <a:spLocks/>
            </p:cNvSpPr>
            <p:nvPr/>
          </p:nvSpPr>
          <p:spPr bwMode="auto">
            <a:xfrm>
              <a:off x="790" y="3494"/>
              <a:ext cx="25" cy="14"/>
            </a:xfrm>
            <a:custGeom>
              <a:avLst/>
              <a:gdLst>
                <a:gd name="T0" fmla="*/ 0 w 142"/>
                <a:gd name="T1" fmla="*/ 0 h 70"/>
                <a:gd name="T2" fmla="*/ 0 w 142"/>
                <a:gd name="T3" fmla="*/ 0 h 70"/>
                <a:gd name="T4" fmla="*/ 0 w 142"/>
                <a:gd name="T5" fmla="*/ 0 h 70"/>
                <a:gd name="T6" fmla="*/ 0 w 142"/>
                <a:gd name="T7" fmla="*/ 0 h 70"/>
                <a:gd name="T8" fmla="*/ 0 w 142"/>
                <a:gd name="T9" fmla="*/ 0 h 70"/>
                <a:gd name="T10" fmla="*/ 0 w 142"/>
                <a:gd name="T11" fmla="*/ 0 h 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2" h="70">
                  <a:moveTo>
                    <a:pt x="11" y="0"/>
                  </a:moveTo>
                  <a:lnTo>
                    <a:pt x="0" y="54"/>
                  </a:lnTo>
                  <a:lnTo>
                    <a:pt x="67" y="69"/>
                  </a:lnTo>
                  <a:lnTo>
                    <a:pt x="130" y="54"/>
                  </a:lnTo>
                  <a:lnTo>
                    <a:pt x="141" y="0"/>
                  </a:lnTo>
                  <a:lnTo>
                    <a:pt x="11"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29" name="Freeform 293"/>
            <p:cNvSpPr>
              <a:spLocks/>
            </p:cNvSpPr>
            <p:nvPr/>
          </p:nvSpPr>
          <p:spPr bwMode="auto">
            <a:xfrm>
              <a:off x="790" y="3494"/>
              <a:ext cx="26" cy="18"/>
            </a:xfrm>
            <a:custGeom>
              <a:avLst/>
              <a:gdLst>
                <a:gd name="T0" fmla="*/ 0 w 147"/>
                <a:gd name="T1" fmla="*/ 0 h 83"/>
                <a:gd name="T2" fmla="*/ 0 w 147"/>
                <a:gd name="T3" fmla="*/ 0 h 83"/>
                <a:gd name="T4" fmla="*/ 0 w 147"/>
                <a:gd name="T5" fmla="*/ 0 h 83"/>
                <a:gd name="T6" fmla="*/ 0 w 147"/>
                <a:gd name="T7" fmla="*/ 0 h 83"/>
                <a:gd name="T8" fmla="*/ 0 w 147"/>
                <a:gd name="T9" fmla="*/ 0 h 83"/>
                <a:gd name="T10" fmla="*/ 0 w 147"/>
                <a:gd name="T11" fmla="*/ 0 h 83"/>
                <a:gd name="T12" fmla="*/ 0 w 147"/>
                <a:gd name="T13" fmla="*/ 0 h 83"/>
                <a:gd name="T14" fmla="*/ 0 w 147"/>
                <a:gd name="T15" fmla="*/ 0 h 83"/>
                <a:gd name="T16" fmla="*/ 0 w 147"/>
                <a:gd name="T17" fmla="*/ 0 h 83"/>
                <a:gd name="T18" fmla="*/ 0 w 147"/>
                <a:gd name="T19" fmla="*/ 0 h 83"/>
                <a:gd name="T20" fmla="*/ 0 w 147"/>
                <a:gd name="T21" fmla="*/ 0 h 83"/>
                <a:gd name="T22" fmla="*/ 0 w 147"/>
                <a:gd name="T23" fmla="*/ 0 h 83"/>
                <a:gd name="T24" fmla="*/ 0 w 147"/>
                <a:gd name="T25" fmla="*/ 0 h 83"/>
                <a:gd name="T26" fmla="*/ 0 w 147"/>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7" h="83">
                  <a:moveTo>
                    <a:pt x="0" y="49"/>
                  </a:moveTo>
                  <a:lnTo>
                    <a:pt x="0" y="82"/>
                  </a:lnTo>
                  <a:lnTo>
                    <a:pt x="144" y="82"/>
                  </a:lnTo>
                  <a:lnTo>
                    <a:pt x="146" y="23"/>
                  </a:lnTo>
                  <a:lnTo>
                    <a:pt x="143" y="0"/>
                  </a:lnTo>
                  <a:lnTo>
                    <a:pt x="135" y="49"/>
                  </a:lnTo>
                  <a:lnTo>
                    <a:pt x="117" y="50"/>
                  </a:lnTo>
                  <a:lnTo>
                    <a:pt x="100" y="52"/>
                  </a:lnTo>
                  <a:lnTo>
                    <a:pt x="83" y="52"/>
                  </a:lnTo>
                  <a:lnTo>
                    <a:pt x="67" y="52"/>
                  </a:lnTo>
                  <a:lnTo>
                    <a:pt x="49" y="52"/>
                  </a:lnTo>
                  <a:lnTo>
                    <a:pt x="33" y="52"/>
                  </a:lnTo>
                  <a:lnTo>
                    <a:pt x="16" y="50"/>
                  </a:lnTo>
                  <a:lnTo>
                    <a:pt x="0"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30" name="Freeform 294"/>
            <p:cNvSpPr>
              <a:spLocks/>
            </p:cNvSpPr>
            <p:nvPr/>
          </p:nvSpPr>
          <p:spPr bwMode="auto">
            <a:xfrm>
              <a:off x="991" y="3494"/>
              <a:ext cx="26" cy="14"/>
            </a:xfrm>
            <a:custGeom>
              <a:avLst/>
              <a:gdLst>
                <a:gd name="T0" fmla="*/ 0 w 145"/>
                <a:gd name="T1" fmla="*/ 0 h 70"/>
                <a:gd name="T2" fmla="*/ 0 w 145"/>
                <a:gd name="T3" fmla="*/ 0 h 70"/>
                <a:gd name="T4" fmla="*/ 0 w 145"/>
                <a:gd name="T5" fmla="*/ 0 h 70"/>
                <a:gd name="T6" fmla="*/ 0 w 145"/>
                <a:gd name="T7" fmla="*/ 0 h 70"/>
                <a:gd name="T8" fmla="*/ 0 w 145"/>
                <a:gd name="T9" fmla="*/ 0 h 70"/>
                <a:gd name="T10" fmla="*/ 0 w 145"/>
                <a:gd name="T11" fmla="*/ 0 h 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5" h="70">
                  <a:moveTo>
                    <a:pt x="133" y="0"/>
                  </a:moveTo>
                  <a:lnTo>
                    <a:pt x="144" y="54"/>
                  </a:lnTo>
                  <a:lnTo>
                    <a:pt x="75" y="69"/>
                  </a:lnTo>
                  <a:lnTo>
                    <a:pt x="10" y="54"/>
                  </a:lnTo>
                  <a:lnTo>
                    <a:pt x="0" y="0"/>
                  </a:lnTo>
                  <a:lnTo>
                    <a:pt x="133"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31" name="Freeform 295"/>
            <p:cNvSpPr>
              <a:spLocks/>
            </p:cNvSpPr>
            <p:nvPr/>
          </p:nvSpPr>
          <p:spPr bwMode="auto">
            <a:xfrm>
              <a:off x="990" y="3494"/>
              <a:ext cx="27" cy="18"/>
            </a:xfrm>
            <a:custGeom>
              <a:avLst/>
              <a:gdLst>
                <a:gd name="T0" fmla="*/ 0 w 152"/>
                <a:gd name="T1" fmla="*/ 0 h 83"/>
                <a:gd name="T2" fmla="*/ 0 w 152"/>
                <a:gd name="T3" fmla="*/ 0 h 83"/>
                <a:gd name="T4" fmla="*/ 0 w 152"/>
                <a:gd name="T5" fmla="*/ 0 h 83"/>
                <a:gd name="T6" fmla="*/ 0 w 152"/>
                <a:gd name="T7" fmla="*/ 0 h 83"/>
                <a:gd name="T8" fmla="*/ 0 w 152"/>
                <a:gd name="T9" fmla="*/ 0 h 83"/>
                <a:gd name="T10" fmla="*/ 0 w 152"/>
                <a:gd name="T11" fmla="*/ 0 h 83"/>
                <a:gd name="T12" fmla="*/ 0 w 152"/>
                <a:gd name="T13" fmla="*/ 0 h 83"/>
                <a:gd name="T14" fmla="*/ 0 w 152"/>
                <a:gd name="T15" fmla="*/ 0 h 83"/>
                <a:gd name="T16" fmla="*/ 0 w 152"/>
                <a:gd name="T17" fmla="*/ 0 h 83"/>
                <a:gd name="T18" fmla="*/ 0 w 152"/>
                <a:gd name="T19" fmla="*/ 0 h 83"/>
                <a:gd name="T20" fmla="*/ 0 w 152"/>
                <a:gd name="T21" fmla="*/ 0 h 83"/>
                <a:gd name="T22" fmla="*/ 0 w 152"/>
                <a:gd name="T23" fmla="*/ 0 h 83"/>
                <a:gd name="T24" fmla="*/ 0 w 152"/>
                <a:gd name="T25" fmla="*/ 0 h 83"/>
                <a:gd name="T26" fmla="*/ 0 w 152"/>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 h="83">
                  <a:moveTo>
                    <a:pt x="151" y="49"/>
                  </a:moveTo>
                  <a:lnTo>
                    <a:pt x="151" y="82"/>
                  </a:lnTo>
                  <a:lnTo>
                    <a:pt x="3" y="82"/>
                  </a:lnTo>
                  <a:lnTo>
                    <a:pt x="0" y="23"/>
                  </a:lnTo>
                  <a:lnTo>
                    <a:pt x="3" y="0"/>
                  </a:lnTo>
                  <a:lnTo>
                    <a:pt x="14" y="49"/>
                  </a:lnTo>
                  <a:lnTo>
                    <a:pt x="30" y="50"/>
                  </a:lnTo>
                  <a:lnTo>
                    <a:pt x="48" y="52"/>
                  </a:lnTo>
                  <a:lnTo>
                    <a:pt x="65" y="52"/>
                  </a:lnTo>
                  <a:lnTo>
                    <a:pt x="83" y="52"/>
                  </a:lnTo>
                  <a:lnTo>
                    <a:pt x="99" y="52"/>
                  </a:lnTo>
                  <a:lnTo>
                    <a:pt x="116" y="52"/>
                  </a:lnTo>
                  <a:lnTo>
                    <a:pt x="132" y="50"/>
                  </a:lnTo>
                  <a:lnTo>
                    <a:pt x="151"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32" name="Freeform 296"/>
            <p:cNvSpPr>
              <a:spLocks/>
            </p:cNvSpPr>
            <p:nvPr/>
          </p:nvSpPr>
          <p:spPr bwMode="auto">
            <a:xfrm>
              <a:off x="819" y="3494"/>
              <a:ext cx="25" cy="14"/>
            </a:xfrm>
            <a:custGeom>
              <a:avLst/>
              <a:gdLst>
                <a:gd name="T0" fmla="*/ 0 w 144"/>
                <a:gd name="T1" fmla="*/ 0 h 70"/>
                <a:gd name="T2" fmla="*/ 0 w 144"/>
                <a:gd name="T3" fmla="*/ 0 h 70"/>
                <a:gd name="T4" fmla="*/ 0 w 144"/>
                <a:gd name="T5" fmla="*/ 0 h 70"/>
                <a:gd name="T6" fmla="*/ 0 w 144"/>
                <a:gd name="T7" fmla="*/ 0 h 70"/>
                <a:gd name="T8" fmla="*/ 0 w 144"/>
                <a:gd name="T9" fmla="*/ 0 h 70"/>
                <a:gd name="T10" fmla="*/ 0 w 144"/>
                <a:gd name="T11" fmla="*/ 0 h 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 h="70">
                  <a:moveTo>
                    <a:pt x="13" y="0"/>
                  </a:moveTo>
                  <a:lnTo>
                    <a:pt x="0" y="54"/>
                  </a:lnTo>
                  <a:lnTo>
                    <a:pt x="68" y="69"/>
                  </a:lnTo>
                  <a:lnTo>
                    <a:pt x="133" y="54"/>
                  </a:lnTo>
                  <a:lnTo>
                    <a:pt x="143" y="0"/>
                  </a:lnTo>
                  <a:lnTo>
                    <a:pt x="13"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33" name="Freeform 297"/>
            <p:cNvSpPr>
              <a:spLocks/>
            </p:cNvSpPr>
            <p:nvPr/>
          </p:nvSpPr>
          <p:spPr bwMode="auto">
            <a:xfrm>
              <a:off x="819" y="3494"/>
              <a:ext cx="26" cy="18"/>
            </a:xfrm>
            <a:custGeom>
              <a:avLst/>
              <a:gdLst>
                <a:gd name="T0" fmla="*/ 0 w 147"/>
                <a:gd name="T1" fmla="*/ 0 h 83"/>
                <a:gd name="T2" fmla="*/ 0 w 147"/>
                <a:gd name="T3" fmla="*/ 0 h 83"/>
                <a:gd name="T4" fmla="*/ 0 w 147"/>
                <a:gd name="T5" fmla="*/ 0 h 83"/>
                <a:gd name="T6" fmla="*/ 0 w 147"/>
                <a:gd name="T7" fmla="*/ 0 h 83"/>
                <a:gd name="T8" fmla="*/ 0 w 147"/>
                <a:gd name="T9" fmla="*/ 0 h 83"/>
                <a:gd name="T10" fmla="*/ 0 w 147"/>
                <a:gd name="T11" fmla="*/ 0 h 83"/>
                <a:gd name="T12" fmla="*/ 0 w 147"/>
                <a:gd name="T13" fmla="*/ 0 h 83"/>
                <a:gd name="T14" fmla="*/ 0 w 147"/>
                <a:gd name="T15" fmla="*/ 0 h 83"/>
                <a:gd name="T16" fmla="*/ 0 w 147"/>
                <a:gd name="T17" fmla="*/ 0 h 83"/>
                <a:gd name="T18" fmla="*/ 0 w 147"/>
                <a:gd name="T19" fmla="*/ 0 h 83"/>
                <a:gd name="T20" fmla="*/ 0 w 147"/>
                <a:gd name="T21" fmla="*/ 0 h 83"/>
                <a:gd name="T22" fmla="*/ 0 w 147"/>
                <a:gd name="T23" fmla="*/ 0 h 83"/>
                <a:gd name="T24" fmla="*/ 0 w 147"/>
                <a:gd name="T25" fmla="*/ 0 h 83"/>
                <a:gd name="T26" fmla="*/ 0 w 147"/>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7" h="83">
                  <a:moveTo>
                    <a:pt x="0" y="49"/>
                  </a:moveTo>
                  <a:lnTo>
                    <a:pt x="0" y="82"/>
                  </a:lnTo>
                  <a:lnTo>
                    <a:pt x="144" y="82"/>
                  </a:lnTo>
                  <a:lnTo>
                    <a:pt x="146" y="23"/>
                  </a:lnTo>
                  <a:lnTo>
                    <a:pt x="141" y="0"/>
                  </a:lnTo>
                  <a:lnTo>
                    <a:pt x="135" y="49"/>
                  </a:lnTo>
                  <a:lnTo>
                    <a:pt x="116" y="50"/>
                  </a:lnTo>
                  <a:lnTo>
                    <a:pt x="98" y="52"/>
                  </a:lnTo>
                  <a:lnTo>
                    <a:pt x="81" y="52"/>
                  </a:lnTo>
                  <a:lnTo>
                    <a:pt x="65" y="52"/>
                  </a:lnTo>
                  <a:lnTo>
                    <a:pt x="49" y="52"/>
                  </a:lnTo>
                  <a:lnTo>
                    <a:pt x="33" y="52"/>
                  </a:lnTo>
                  <a:lnTo>
                    <a:pt x="16" y="50"/>
                  </a:lnTo>
                  <a:lnTo>
                    <a:pt x="0"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34" name="Freeform 298"/>
            <p:cNvSpPr>
              <a:spLocks/>
            </p:cNvSpPr>
            <p:nvPr/>
          </p:nvSpPr>
          <p:spPr bwMode="auto">
            <a:xfrm>
              <a:off x="962" y="3494"/>
              <a:ext cx="26" cy="14"/>
            </a:xfrm>
            <a:custGeom>
              <a:avLst/>
              <a:gdLst>
                <a:gd name="T0" fmla="*/ 0 w 146"/>
                <a:gd name="T1" fmla="*/ 0 h 70"/>
                <a:gd name="T2" fmla="*/ 0 w 146"/>
                <a:gd name="T3" fmla="*/ 0 h 70"/>
                <a:gd name="T4" fmla="*/ 0 w 146"/>
                <a:gd name="T5" fmla="*/ 0 h 70"/>
                <a:gd name="T6" fmla="*/ 0 w 146"/>
                <a:gd name="T7" fmla="*/ 0 h 70"/>
                <a:gd name="T8" fmla="*/ 0 w 146"/>
                <a:gd name="T9" fmla="*/ 0 h 70"/>
                <a:gd name="T10" fmla="*/ 0 w 146"/>
                <a:gd name="T11" fmla="*/ 0 h 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6" h="70">
                  <a:moveTo>
                    <a:pt x="134" y="0"/>
                  </a:moveTo>
                  <a:lnTo>
                    <a:pt x="145" y="54"/>
                  </a:lnTo>
                  <a:lnTo>
                    <a:pt x="75" y="69"/>
                  </a:lnTo>
                  <a:lnTo>
                    <a:pt x="10" y="54"/>
                  </a:lnTo>
                  <a:lnTo>
                    <a:pt x="0" y="0"/>
                  </a:lnTo>
                  <a:lnTo>
                    <a:pt x="134"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35" name="Freeform 299"/>
            <p:cNvSpPr>
              <a:spLocks/>
            </p:cNvSpPr>
            <p:nvPr/>
          </p:nvSpPr>
          <p:spPr bwMode="auto">
            <a:xfrm>
              <a:off x="960" y="3494"/>
              <a:ext cx="27" cy="18"/>
            </a:xfrm>
            <a:custGeom>
              <a:avLst/>
              <a:gdLst>
                <a:gd name="T0" fmla="*/ 0 w 150"/>
                <a:gd name="T1" fmla="*/ 0 h 83"/>
                <a:gd name="T2" fmla="*/ 0 w 150"/>
                <a:gd name="T3" fmla="*/ 0 h 83"/>
                <a:gd name="T4" fmla="*/ 0 w 150"/>
                <a:gd name="T5" fmla="*/ 0 h 83"/>
                <a:gd name="T6" fmla="*/ 0 w 150"/>
                <a:gd name="T7" fmla="*/ 0 h 83"/>
                <a:gd name="T8" fmla="*/ 0 w 150"/>
                <a:gd name="T9" fmla="*/ 0 h 83"/>
                <a:gd name="T10" fmla="*/ 0 w 150"/>
                <a:gd name="T11" fmla="*/ 0 h 83"/>
                <a:gd name="T12" fmla="*/ 0 w 150"/>
                <a:gd name="T13" fmla="*/ 0 h 83"/>
                <a:gd name="T14" fmla="*/ 0 w 150"/>
                <a:gd name="T15" fmla="*/ 0 h 83"/>
                <a:gd name="T16" fmla="*/ 0 w 150"/>
                <a:gd name="T17" fmla="*/ 0 h 83"/>
                <a:gd name="T18" fmla="*/ 0 w 150"/>
                <a:gd name="T19" fmla="*/ 0 h 83"/>
                <a:gd name="T20" fmla="*/ 0 w 150"/>
                <a:gd name="T21" fmla="*/ 0 h 83"/>
                <a:gd name="T22" fmla="*/ 0 w 150"/>
                <a:gd name="T23" fmla="*/ 0 h 83"/>
                <a:gd name="T24" fmla="*/ 0 w 150"/>
                <a:gd name="T25" fmla="*/ 0 h 83"/>
                <a:gd name="T26" fmla="*/ 0 w 150"/>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0" h="83">
                  <a:moveTo>
                    <a:pt x="149" y="49"/>
                  </a:moveTo>
                  <a:lnTo>
                    <a:pt x="149" y="82"/>
                  </a:lnTo>
                  <a:lnTo>
                    <a:pt x="3" y="82"/>
                  </a:lnTo>
                  <a:lnTo>
                    <a:pt x="0" y="23"/>
                  </a:lnTo>
                  <a:lnTo>
                    <a:pt x="5" y="0"/>
                  </a:lnTo>
                  <a:lnTo>
                    <a:pt x="14" y="49"/>
                  </a:lnTo>
                  <a:lnTo>
                    <a:pt x="32" y="50"/>
                  </a:lnTo>
                  <a:lnTo>
                    <a:pt x="49" y="52"/>
                  </a:lnTo>
                  <a:lnTo>
                    <a:pt x="67" y="52"/>
                  </a:lnTo>
                  <a:lnTo>
                    <a:pt x="82" y="52"/>
                  </a:lnTo>
                  <a:lnTo>
                    <a:pt x="98" y="52"/>
                  </a:lnTo>
                  <a:lnTo>
                    <a:pt x="114" y="52"/>
                  </a:lnTo>
                  <a:lnTo>
                    <a:pt x="133" y="50"/>
                  </a:lnTo>
                  <a:lnTo>
                    <a:pt x="149"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36" name="Freeform 300"/>
            <p:cNvSpPr>
              <a:spLocks/>
            </p:cNvSpPr>
            <p:nvPr/>
          </p:nvSpPr>
          <p:spPr bwMode="auto">
            <a:xfrm>
              <a:off x="847" y="3494"/>
              <a:ext cx="26" cy="14"/>
            </a:xfrm>
            <a:custGeom>
              <a:avLst/>
              <a:gdLst>
                <a:gd name="T0" fmla="*/ 0 w 143"/>
                <a:gd name="T1" fmla="*/ 0 h 70"/>
                <a:gd name="T2" fmla="*/ 0 w 143"/>
                <a:gd name="T3" fmla="*/ 0 h 70"/>
                <a:gd name="T4" fmla="*/ 0 w 143"/>
                <a:gd name="T5" fmla="*/ 0 h 70"/>
                <a:gd name="T6" fmla="*/ 0 w 143"/>
                <a:gd name="T7" fmla="*/ 0 h 70"/>
                <a:gd name="T8" fmla="*/ 0 w 143"/>
                <a:gd name="T9" fmla="*/ 0 h 70"/>
                <a:gd name="T10" fmla="*/ 0 w 143"/>
                <a:gd name="T11" fmla="*/ 0 h 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70">
                  <a:moveTo>
                    <a:pt x="11" y="0"/>
                  </a:moveTo>
                  <a:lnTo>
                    <a:pt x="0" y="54"/>
                  </a:lnTo>
                  <a:lnTo>
                    <a:pt x="67" y="69"/>
                  </a:lnTo>
                  <a:lnTo>
                    <a:pt x="132" y="54"/>
                  </a:lnTo>
                  <a:lnTo>
                    <a:pt x="142" y="0"/>
                  </a:lnTo>
                  <a:lnTo>
                    <a:pt x="11"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37" name="Freeform 301"/>
            <p:cNvSpPr>
              <a:spLocks/>
            </p:cNvSpPr>
            <p:nvPr/>
          </p:nvSpPr>
          <p:spPr bwMode="auto">
            <a:xfrm>
              <a:off x="847" y="3494"/>
              <a:ext cx="27" cy="18"/>
            </a:xfrm>
            <a:custGeom>
              <a:avLst/>
              <a:gdLst>
                <a:gd name="T0" fmla="*/ 0 w 147"/>
                <a:gd name="T1" fmla="*/ 0 h 83"/>
                <a:gd name="T2" fmla="*/ 0 w 147"/>
                <a:gd name="T3" fmla="*/ 0 h 83"/>
                <a:gd name="T4" fmla="*/ 0 w 147"/>
                <a:gd name="T5" fmla="*/ 0 h 83"/>
                <a:gd name="T6" fmla="*/ 0 w 147"/>
                <a:gd name="T7" fmla="*/ 0 h 83"/>
                <a:gd name="T8" fmla="*/ 0 w 147"/>
                <a:gd name="T9" fmla="*/ 0 h 83"/>
                <a:gd name="T10" fmla="*/ 0 w 147"/>
                <a:gd name="T11" fmla="*/ 0 h 83"/>
                <a:gd name="T12" fmla="*/ 0 w 147"/>
                <a:gd name="T13" fmla="*/ 0 h 83"/>
                <a:gd name="T14" fmla="*/ 0 w 147"/>
                <a:gd name="T15" fmla="*/ 0 h 83"/>
                <a:gd name="T16" fmla="*/ 0 w 147"/>
                <a:gd name="T17" fmla="*/ 0 h 83"/>
                <a:gd name="T18" fmla="*/ 0 w 147"/>
                <a:gd name="T19" fmla="*/ 0 h 83"/>
                <a:gd name="T20" fmla="*/ 0 w 147"/>
                <a:gd name="T21" fmla="*/ 0 h 83"/>
                <a:gd name="T22" fmla="*/ 0 w 147"/>
                <a:gd name="T23" fmla="*/ 0 h 83"/>
                <a:gd name="T24" fmla="*/ 0 w 147"/>
                <a:gd name="T25" fmla="*/ 0 h 83"/>
                <a:gd name="T26" fmla="*/ 0 w 147"/>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7" h="83">
                  <a:moveTo>
                    <a:pt x="0" y="49"/>
                  </a:moveTo>
                  <a:lnTo>
                    <a:pt x="0" y="82"/>
                  </a:lnTo>
                  <a:lnTo>
                    <a:pt x="144" y="82"/>
                  </a:lnTo>
                  <a:lnTo>
                    <a:pt x="146" y="23"/>
                  </a:lnTo>
                  <a:lnTo>
                    <a:pt x="141" y="0"/>
                  </a:lnTo>
                  <a:lnTo>
                    <a:pt x="135" y="49"/>
                  </a:lnTo>
                  <a:lnTo>
                    <a:pt x="116" y="50"/>
                  </a:lnTo>
                  <a:lnTo>
                    <a:pt x="98" y="52"/>
                  </a:lnTo>
                  <a:lnTo>
                    <a:pt x="80" y="52"/>
                  </a:lnTo>
                  <a:lnTo>
                    <a:pt x="66" y="52"/>
                  </a:lnTo>
                  <a:lnTo>
                    <a:pt x="48" y="52"/>
                  </a:lnTo>
                  <a:lnTo>
                    <a:pt x="32" y="52"/>
                  </a:lnTo>
                  <a:lnTo>
                    <a:pt x="16" y="50"/>
                  </a:lnTo>
                  <a:lnTo>
                    <a:pt x="0"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38" name="Freeform 302"/>
            <p:cNvSpPr>
              <a:spLocks/>
            </p:cNvSpPr>
            <p:nvPr/>
          </p:nvSpPr>
          <p:spPr bwMode="auto">
            <a:xfrm>
              <a:off x="934" y="3494"/>
              <a:ext cx="25" cy="14"/>
            </a:xfrm>
            <a:custGeom>
              <a:avLst/>
              <a:gdLst>
                <a:gd name="T0" fmla="*/ 0 w 144"/>
                <a:gd name="T1" fmla="*/ 0 h 70"/>
                <a:gd name="T2" fmla="*/ 0 w 144"/>
                <a:gd name="T3" fmla="*/ 0 h 70"/>
                <a:gd name="T4" fmla="*/ 0 w 144"/>
                <a:gd name="T5" fmla="*/ 0 h 70"/>
                <a:gd name="T6" fmla="*/ 0 w 144"/>
                <a:gd name="T7" fmla="*/ 0 h 70"/>
                <a:gd name="T8" fmla="*/ 0 w 144"/>
                <a:gd name="T9" fmla="*/ 0 h 70"/>
                <a:gd name="T10" fmla="*/ 0 w 144"/>
                <a:gd name="T11" fmla="*/ 0 h 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 h="70">
                  <a:moveTo>
                    <a:pt x="133" y="0"/>
                  </a:moveTo>
                  <a:lnTo>
                    <a:pt x="143" y="54"/>
                  </a:lnTo>
                  <a:lnTo>
                    <a:pt x="73" y="69"/>
                  </a:lnTo>
                  <a:lnTo>
                    <a:pt x="8" y="54"/>
                  </a:lnTo>
                  <a:lnTo>
                    <a:pt x="0" y="0"/>
                  </a:lnTo>
                  <a:lnTo>
                    <a:pt x="133"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39" name="Freeform 303"/>
            <p:cNvSpPr>
              <a:spLocks/>
            </p:cNvSpPr>
            <p:nvPr/>
          </p:nvSpPr>
          <p:spPr bwMode="auto">
            <a:xfrm>
              <a:off x="932" y="3494"/>
              <a:ext cx="27" cy="18"/>
            </a:xfrm>
            <a:custGeom>
              <a:avLst/>
              <a:gdLst>
                <a:gd name="T0" fmla="*/ 0 w 152"/>
                <a:gd name="T1" fmla="*/ 0 h 83"/>
                <a:gd name="T2" fmla="*/ 0 w 152"/>
                <a:gd name="T3" fmla="*/ 0 h 83"/>
                <a:gd name="T4" fmla="*/ 0 w 152"/>
                <a:gd name="T5" fmla="*/ 0 h 83"/>
                <a:gd name="T6" fmla="*/ 0 w 152"/>
                <a:gd name="T7" fmla="*/ 0 h 83"/>
                <a:gd name="T8" fmla="*/ 0 w 152"/>
                <a:gd name="T9" fmla="*/ 0 h 83"/>
                <a:gd name="T10" fmla="*/ 0 w 152"/>
                <a:gd name="T11" fmla="*/ 0 h 83"/>
                <a:gd name="T12" fmla="*/ 0 w 152"/>
                <a:gd name="T13" fmla="*/ 0 h 83"/>
                <a:gd name="T14" fmla="*/ 0 w 152"/>
                <a:gd name="T15" fmla="*/ 0 h 83"/>
                <a:gd name="T16" fmla="*/ 0 w 152"/>
                <a:gd name="T17" fmla="*/ 0 h 83"/>
                <a:gd name="T18" fmla="*/ 0 w 152"/>
                <a:gd name="T19" fmla="*/ 0 h 83"/>
                <a:gd name="T20" fmla="*/ 0 w 152"/>
                <a:gd name="T21" fmla="*/ 0 h 83"/>
                <a:gd name="T22" fmla="*/ 0 w 152"/>
                <a:gd name="T23" fmla="*/ 0 h 83"/>
                <a:gd name="T24" fmla="*/ 0 w 152"/>
                <a:gd name="T25" fmla="*/ 0 h 83"/>
                <a:gd name="T26" fmla="*/ 0 w 152"/>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 h="83">
                  <a:moveTo>
                    <a:pt x="151" y="49"/>
                  </a:moveTo>
                  <a:lnTo>
                    <a:pt x="149" y="82"/>
                  </a:lnTo>
                  <a:lnTo>
                    <a:pt x="2" y="82"/>
                  </a:lnTo>
                  <a:lnTo>
                    <a:pt x="0" y="23"/>
                  </a:lnTo>
                  <a:lnTo>
                    <a:pt x="5" y="0"/>
                  </a:lnTo>
                  <a:lnTo>
                    <a:pt x="14" y="49"/>
                  </a:lnTo>
                  <a:lnTo>
                    <a:pt x="32" y="50"/>
                  </a:lnTo>
                  <a:lnTo>
                    <a:pt x="49" y="52"/>
                  </a:lnTo>
                  <a:lnTo>
                    <a:pt x="67" y="52"/>
                  </a:lnTo>
                  <a:lnTo>
                    <a:pt x="83" y="52"/>
                  </a:lnTo>
                  <a:lnTo>
                    <a:pt x="99" y="52"/>
                  </a:lnTo>
                  <a:lnTo>
                    <a:pt x="116" y="52"/>
                  </a:lnTo>
                  <a:lnTo>
                    <a:pt x="132" y="50"/>
                  </a:lnTo>
                  <a:lnTo>
                    <a:pt x="151"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40" name="Freeform 304"/>
            <p:cNvSpPr>
              <a:spLocks/>
            </p:cNvSpPr>
            <p:nvPr/>
          </p:nvSpPr>
          <p:spPr bwMode="auto">
            <a:xfrm>
              <a:off x="877" y="3494"/>
              <a:ext cx="24" cy="14"/>
            </a:xfrm>
            <a:custGeom>
              <a:avLst/>
              <a:gdLst>
                <a:gd name="T0" fmla="*/ 0 w 139"/>
                <a:gd name="T1" fmla="*/ 0 h 70"/>
                <a:gd name="T2" fmla="*/ 0 w 139"/>
                <a:gd name="T3" fmla="*/ 0 h 70"/>
                <a:gd name="T4" fmla="*/ 0 w 139"/>
                <a:gd name="T5" fmla="*/ 0 h 70"/>
                <a:gd name="T6" fmla="*/ 0 w 139"/>
                <a:gd name="T7" fmla="*/ 0 h 70"/>
                <a:gd name="T8" fmla="*/ 0 w 139"/>
                <a:gd name="T9" fmla="*/ 0 h 70"/>
                <a:gd name="T10" fmla="*/ 0 w 139"/>
                <a:gd name="T11" fmla="*/ 0 h 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9" h="70">
                  <a:moveTo>
                    <a:pt x="10" y="0"/>
                  </a:moveTo>
                  <a:lnTo>
                    <a:pt x="0" y="54"/>
                  </a:lnTo>
                  <a:lnTo>
                    <a:pt x="67" y="69"/>
                  </a:lnTo>
                  <a:lnTo>
                    <a:pt x="130" y="54"/>
                  </a:lnTo>
                  <a:lnTo>
                    <a:pt x="138" y="0"/>
                  </a:lnTo>
                  <a:lnTo>
                    <a:pt x="10"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41" name="Freeform 305"/>
            <p:cNvSpPr>
              <a:spLocks/>
            </p:cNvSpPr>
            <p:nvPr/>
          </p:nvSpPr>
          <p:spPr bwMode="auto">
            <a:xfrm>
              <a:off x="877" y="3494"/>
              <a:ext cx="25" cy="18"/>
            </a:xfrm>
            <a:custGeom>
              <a:avLst/>
              <a:gdLst>
                <a:gd name="T0" fmla="*/ 0 w 143"/>
                <a:gd name="T1" fmla="*/ 0 h 83"/>
                <a:gd name="T2" fmla="*/ 0 w 143"/>
                <a:gd name="T3" fmla="*/ 0 h 83"/>
                <a:gd name="T4" fmla="*/ 0 w 143"/>
                <a:gd name="T5" fmla="*/ 0 h 83"/>
                <a:gd name="T6" fmla="*/ 0 w 143"/>
                <a:gd name="T7" fmla="*/ 0 h 83"/>
                <a:gd name="T8" fmla="*/ 0 w 143"/>
                <a:gd name="T9" fmla="*/ 0 h 83"/>
                <a:gd name="T10" fmla="*/ 0 w 143"/>
                <a:gd name="T11" fmla="*/ 0 h 83"/>
                <a:gd name="T12" fmla="*/ 0 w 143"/>
                <a:gd name="T13" fmla="*/ 0 h 83"/>
                <a:gd name="T14" fmla="*/ 0 w 143"/>
                <a:gd name="T15" fmla="*/ 0 h 83"/>
                <a:gd name="T16" fmla="*/ 0 w 143"/>
                <a:gd name="T17" fmla="*/ 0 h 83"/>
                <a:gd name="T18" fmla="*/ 0 w 143"/>
                <a:gd name="T19" fmla="*/ 0 h 83"/>
                <a:gd name="T20" fmla="*/ 0 w 143"/>
                <a:gd name="T21" fmla="*/ 0 h 83"/>
                <a:gd name="T22" fmla="*/ 0 w 143"/>
                <a:gd name="T23" fmla="*/ 0 h 83"/>
                <a:gd name="T24" fmla="*/ 0 w 143"/>
                <a:gd name="T25" fmla="*/ 0 h 83"/>
                <a:gd name="T26" fmla="*/ 0 w 143"/>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3" h="83">
                  <a:moveTo>
                    <a:pt x="0" y="49"/>
                  </a:moveTo>
                  <a:lnTo>
                    <a:pt x="0" y="82"/>
                  </a:lnTo>
                  <a:lnTo>
                    <a:pt x="142" y="82"/>
                  </a:lnTo>
                  <a:lnTo>
                    <a:pt x="142" y="23"/>
                  </a:lnTo>
                  <a:lnTo>
                    <a:pt x="142" y="0"/>
                  </a:lnTo>
                  <a:lnTo>
                    <a:pt x="136" y="49"/>
                  </a:lnTo>
                  <a:lnTo>
                    <a:pt x="115" y="50"/>
                  </a:lnTo>
                  <a:lnTo>
                    <a:pt x="99" y="52"/>
                  </a:lnTo>
                  <a:lnTo>
                    <a:pt x="81" y="52"/>
                  </a:lnTo>
                  <a:lnTo>
                    <a:pt x="65" y="52"/>
                  </a:lnTo>
                  <a:lnTo>
                    <a:pt x="48" y="52"/>
                  </a:lnTo>
                  <a:lnTo>
                    <a:pt x="32" y="52"/>
                  </a:lnTo>
                  <a:lnTo>
                    <a:pt x="16" y="50"/>
                  </a:lnTo>
                  <a:lnTo>
                    <a:pt x="0"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42" name="Freeform 306"/>
            <p:cNvSpPr>
              <a:spLocks/>
            </p:cNvSpPr>
            <p:nvPr/>
          </p:nvSpPr>
          <p:spPr bwMode="auto">
            <a:xfrm>
              <a:off x="905" y="3494"/>
              <a:ext cx="25" cy="14"/>
            </a:xfrm>
            <a:custGeom>
              <a:avLst/>
              <a:gdLst>
                <a:gd name="T0" fmla="*/ 0 w 141"/>
                <a:gd name="T1" fmla="*/ 0 h 70"/>
                <a:gd name="T2" fmla="*/ 0 w 141"/>
                <a:gd name="T3" fmla="*/ 0 h 70"/>
                <a:gd name="T4" fmla="*/ 0 w 141"/>
                <a:gd name="T5" fmla="*/ 0 h 70"/>
                <a:gd name="T6" fmla="*/ 0 w 141"/>
                <a:gd name="T7" fmla="*/ 0 h 70"/>
                <a:gd name="T8" fmla="*/ 0 w 141"/>
                <a:gd name="T9" fmla="*/ 0 h 70"/>
                <a:gd name="T10" fmla="*/ 0 w 141"/>
                <a:gd name="T11" fmla="*/ 0 h 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1" h="70">
                  <a:moveTo>
                    <a:pt x="131" y="0"/>
                  </a:moveTo>
                  <a:lnTo>
                    <a:pt x="140" y="54"/>
                  </a:lnTo>
                  <a:lnTo>
                    <a:pt x="71" y="69"/>
                  </a:lnTo>
                  <a:lnTo>
                    <a:pt x="8" y="54"/>
                  </a:lnTo>
                  <a:lnTo>
                    <a:pt x="0" y="0"/>
                  </a:lnTo>
                  <a:lnTo>
                    <a:pt x="131"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43" name="Freeform 307"/>
            <p:cNvSpPr>
              <a:spLocks/>
            </p:cNvSpPr>
            <p:nvPr/>
          </p:nvSpPr>
          <p:spPr bwMode="auto">
            <a:xfrm>
              <a:off x="904" y="3494"/>
              <a:ext cx="26" cy="18"/>
            </a:xfrm>
            <a:custGeom>
              <a:avLst/>
              <a:gdLst>
                <a:gd name="T0" fmla="*/ 0 w 145"/>
                <a:gd name="T1" fmla="*/ 0 h 83"/>
                <a:gd name="T2" fmla="*/ 0 w 145"/>
                <a:gd name="T3" fmla="*/ 0 h 83"/>
                <a:gd name="T4" fmla="*/ 0 w 145"/>
                <a:gd name="T5" fmla="*/ 0 h 83"/>
                <a:gd name="T6" fmla="*/ 0 w 145"/>
                <a:gd name="T7" fmla="*/ 0 h 83"/>
                <a:gd name="T8" fmla="*/ 0 w 145"/>
                <a:gd name="T9" fmla="*/ 0 h 83"/>
                <a:gd name="T10" fmla="*/ 0 w 145"/>
                <a:gd name="T11" fmla="*/ 0 h 83"/>
                <a:gd name="T12" fmla="*/ 0 w 145"/>
                <a:gd name="T13" fmla="*/ 0 h 83"/>
                <a:gd name="T14" fmla="*/ 0 w 145"/>
                <a:gd name="T15" fmla="*/ 0 h 83"/>
                <a:gd name="T16" fmla="*/ 0 w 145"/>
                <a:gd name="T17" fmla="*/ 0 h 83"/>
                <a:gd name="T18" fmla="*/ 0 w 145"/>
                <a:gd name="T19" fmla="*/ 0 h 83"/>
                <a:gd name="T20" fmla="*/ 0 w 145"/>
                <a:gd name="T21" fmla="*/ 0 h 83"/>
                <a:gd name="T22" fmla="*/ 0 w 145"/>
                <a:gd name="T23" fmla="*/ 0 h 83"/>
                <a:gd name="T24" fmla="*/ 0 w 145"/>
                <a:gd name="T25" fmla="*/ 0 h 83"/>
                <a:gd name="T26" fmla="*/ 0 w 145"/>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5" h="83">
                  <a:moveTo>
                    <a:pt x="144" y="49"/>
                  </a:moveTo>
                  <a:lnTo>
                    <a:pt x="142" y="82"/>
                  </a:lnTo>
                  <a:lnTo>
                    <a:pt x="2" y="82"/>
                  </a:lnTo>
                  <a:lnTo>
                    <a:pt x="0" y="23"/>
                  </a:lnTo>
                  <a:lnTo>
                    <a:pt x="0" y="0"/>
                  </a:lnTo>
                  <a:lnTo>
                    <a:pt x="9" y="49"/>
                  </a:lnTo>
                  <a:lnTo>
                    <a:pt x="27" y="50"/>
                  </a:lnTo>
                  <a:lnTo>
                    <a:pt x="43" y="52"/>
                  </a:lnTo>
                  <a:lnTo>
                    <a:pt x="60" y="52"/>
                  </a:lnTo>
                  <a:lnTo>
                    <a:pt x="76" y="52"/>
                  </a:lnTo>
                  <a:lnTo>
                    <a:pt x="93" y="52"/>
                  </a:lnTo>
                  <a:lnTo>
                    <a:pt x="109" y="52"/>
                  </a:lnTo>
                  <a:lnTo>
                    <a:pt x="127" y="50"/>
                  </a:lnTo>
                  <a:lnTo>
                    <a:pt x="144"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44" name="Freeform 308"/>
            <p:cNvSpPr>
              <a:spLocks/>
            </p:cNvSpPr>
            <p:nvPr/>
          </p:nvSpPr>
          <p:spPr bwMode="auto">
            <a:xfrm>
              <a:off x="663" y="3511"/>
              <a:ext cx="26" cy="15"/>
            </a:xfrm>
            <a:custGeom>
              <a:avLst/>
              <a:gdLst>
                <a:gd name="T0" fmla="*/ 0 w 145"/>
                <a:gd name="T1" fmla="*/ 0 h 68"/>
                <a:gd name="T2" fmla="*/ 0 w 145"/>
                <a:gd name="T3" fmla="*/ 0 h 68"/>
                <a:gd name="T4" fmla="*/ 0 w 145"/>
                <a:gd name="T5" fmla="*/ 0 h 68"/>
                <a:gd name="T6" fmla="*/ 0 w 145"/>
                <a:gd name="T7" fmla="*/ 0 h 68"/>
                <a:gd name="T8" fmla="*/ 0 w 145"/>
                <a:gd name="T9" fmla="*/ 0 h 68"/>
                <a:gd name="T10" fmla="*/ 0 w 145"/>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5" h="68">
                  <a:moveTo>
                    <a:pt x="16" y="0"/>
                  </a:moveTo>
                  <a:lnTo>
                    <a:pt x="0" y="52"/>
                  </a:lnTo>
                  <a:lnTo>
                    <a:pt x="65" y="67"/>
                  </a:lnTo>
                  <a:lnTo>
                    <a:pt x="130" y="52"/>
                  </a:lnTo>
                  <a:lnTo>
                    <a:pt x="144" y="0"/>
                  </a:lnTo>
                  <a:lnTo>
                    <a:pt x="16"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45" name="Freeform 309"/>
            <p:cNvSpPr>
              <a:spLocks/>
            </p:cNvSpPr>
            <p:nvPr/>
          </p:nvSpPr>
          <p:spPr bwMode="auto">
            <a:xfrm>
              <a:off x="662" y="3512"/>
              <a:ext cx="27" cy="18"/>
            </a:xfrm>
            <a:custGeom>
              <a:avLst/>
              <a:gdLst>
                <a:gd name="T0" fmla="*/ 0 w 152"/>
                <a:gd name="T1" fmla="*/ 0 h 83"/>
                <a:gd name="T2" fmla="*/ 0 w 152"/>
                <a:gd name="T3" fmla="*/ 0 h 83"/>
                <a:gd name="T4" fmla="*/ 0 w 152"/>
                <a:gd name="T5" fmla="*/ 0 h 83"/>
                <a:gd name="T6" fmla="*/ 0 w 152"/>
                <a:gd name="T7" fmla="*/ 0 h 83"/>
                <a:gd name="T8" fmla="*/ 0 w 152"/>
                <a:gd name="T9" fmla="*/ 0 h 83"/>
                <a:gd name="T10" fmla="*/ 0 w 152"/>
                <a:gd name="T11" fmla="*/ 0 h 83"/>
                <a:gd name="T12" fmla="*/ 0 w 152"/>
                <a:gd name="T13" fmla="*/ 0 h 83"/>
                <a:gd name="T14" fmla="*/ 0 w 152"/>
                <a:gd name="T15" fmla="*/ 0 h 83"/>
                <a:gd name="T16" fmla="*/ 0 w 152"/>
                <a:gd name="T17" fmla="*/ 0 h 83"/>
                <a:gd name="T18" fmla="*/ 0 w 152"/>
                <a:gd name="T19" fmla="*/ 0 h 83"/>
                <a:gd name="T20" fmla="*/ 0 w 152"/>
                <a:gd name="T21" fmla="*/ 0 h 83"/>
                <a:gd name="T22" fmla="*/ 0 w 152"/>
                <a:gd name="T23" fmla="*/ 0 h 83"/>
                <a:gd name="T24" fmla="*/ 0 w 152"/>
                <a:gd name="T25" fmla="*/ 0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 h="83">
                  <a:moveTo>
                    <a:pt x="2" y="49"/>
                  </a:moveTo>
                  <a:lnTo>
                    <a:pt x="0" y="82"/>
                  </a:lnTo>
                  <a:lnTo>
                    <a:pt x="145" y="82"/>
                  </a:lnTo>
                  <a:lnTo>
                    <a:pt x="151" y="23"/>
                  </a:lnTo>
                  <a:lnTo>
                    <a:pt x="149" y="0"/>
                  </a:lnTo>
                  <a:lnTo>
                    <a:pt x="137" y="49"/>
                  </a:lnTo>
                  <a:lnTo>
                    <a:pt x="100" y="52"/>
                  </a:lnTo>
                  <a:lnTo>
                    <a:pt x="83" y="52"/>
                  </a:lnTo>
                  <a:lnTo>
                    <a:pt x="68" y="52"/>
                  </a:lnTo>
                  <a:lnTo>
                    <a:pt x="51" y="52"/>
                  </a:lnTo>
                  <a:lnTo>
                    <a:pt x="35" y="52"/>
                  </a:lnTo>
                  <a:lnTo>
                    <a:pt x="19" y="50"/>
                  </a:lnTo>
                  <a:lnTo>
                    <a:pt x="2"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46" name="Freeform 310"/>
            <p:cNvSpPr>
              <a:spLocks/>
            </p:cNvSpPr>
            <p:nvPr/>
          </p:nvSpPr>
          <p:spPr bwMode="auto">
            <a:xfrm>
              <a:off x="691" y="3511"/>
              <a:ext cx="26" cy="15"/>
            </a:xfrm>
            <a:custGeom>
              <a:avLst/>
              <a:gdLst>
                <a:gd name="T0" fmla="*/ 0 w 147"/>
                <a:gd name="T1" fmla="*/ 0 h 68"/>
                <a:gd name="T2" fmla="*/ 0 w 147"/>
                <a:gd name="T3" fmla="*/ 0 h 68"/>
                <a:gd name="T4" fmla="*/ 0 w 147"/>
                <a:gd name="T5" fmla="*/ 0 h 68"/>
                <a:gd name="T6" fmla="*/ 0 w 147"/>
                <a:gd name="T7" fmla="*/ 0 h 68"/>
                <a:gd name="T8" fmla="*/ 0 w 147"/>
                <a:gd name="T9" fmla="*/ 0 h 68"/>
                <a:gd name="T10" fmla="*/ 0 w 147"/>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7" h="68">
                  <a:moveTo>
                    <a:pt x="14" y="0"/>
                  </a:moveTo>
                  <a:lnTo>
                    <a:pt x="0" y="52"/>
                  </a:lnTo>
                  <a:lnTo>
                    <a:pt x="67" y="67"/>
                  </a:lnTo>
                  <a:lnTo>
                    <a:pt x="132" y="52"/>
                  </a:lnTo>
                  <a:lnTo>
                    <a:pt x="146" y="0"/>
                  </a:lnTo>
                  <a:lnTo>
                    <a:pt x="14"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47" name="Freeform 311"/>
            <p:cNvSpPr>
              <a:spLocks/>
            </p:cNvSpPr>
            <p:nvPr/>
          </p:nvSpPr>
          <p:spPr bwMode="auto">
            <a:xfrm>
              <a:off x="690" y="3512"/>
              <a:ext cx="28" cy="18"/>
            </a:xfrm>
            <a:custGeom>
              <a:avLst/>
              <a:gdLst>
                <a:gd name="T0" fmla="*/ 0 w 152"/>
                <a:gd name="T1" fmla="*/ 0 h 83"/>
                <a:gd name="T2" fmla="*/ 0 w 152"/>
                <a:gd name="T3" fmla="*/ 0 h 83"/>
                <a:gd name="T4" fmla="*/ 0 w 152"/>
                <a:gd name="T5" fmla="*/ 0 h 83"/>
                <a:gd name="T6" fmla="*/ 0 w 152"/>
                <a:gd name="T7" fmla="*/ 0 h 83"/>
                <a:gd name="T8" fmla="*/ 0 w 152"/>
                <a:gd name="T9" fmla="*/ 0 h 83"/>
                <a:gd name="T10" fmla="*/ 0 w 152"/>
                <a:gd name="T11" fmla="*/ 0 h 83"/>
                <a:gd name="T12" fmla="*/ 0 w 152"/>
                <a:gd name="T13" fmla="*/ 0 h 83"/>
                <a:gd name="T14" fmla="*/ 0 w 152"/>
                <a:gd name="T15" fmla="*/ 0 h 83"/>
                <a:gd name="T16" fmla="*/ 0 w 152"/>
                <a:gd name="T17" fmla="*/ 0 h 83"/>
                <a:gd name="T18" fmla="*/ 0 w 152"/>
                <a:gd name="T19" fmla="*/ 0 h 83"/>
                <a:gd name="T20" fmla="*/ 0 w 152"/>
                <a:gd name="T21" fmla="*/ 0 h 83"/>
                <a:gd name="T22" fmla="*/ 0 w 152"/>
                <a:gd name="T23" fmla="*/ 0 h 83"/>
                <a:gd name="T24" fmla="*/ 0 w 152"/>
                <a:gd name="T25" fmla="*/ 0 h 83"/>
                <a:gd name="T26" fmla="*/ 0 w 152"/>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 h="83">
                  <a:moveTo>
                    <a:pt x="2" y="49"/>
                  </a:moveTo>
                  <a:lnTo>
                    <a:pt x="0" y="82"/>
                  </a:lnTo>
                  <a:lnTo>
                    <a:pt x="145" y="82"/>
                  </a:lnTo>
                  <a:lnTo>
                    <a:pt x="151" y="23"/>
                  </a:lnTo>
                  <a:lnTo>
                    <a:pt x="148" y="0"/>
                  </a:lnTo>
                  <a:lnTo>
                    <a:pt x="137" y="49"/>
                  </a:lnTo>
                  <a:lnTo>
                    <a:pt x="118" y="50"/>
                  </a:lnTo>
                  <a:lnTo>
                    <a:pt x="100" y="52"/>
                  </a:lnTo>
                  <a:lnTo>
                    <a:pt x="83" y="52"/>
                  </a:lnTo>
                  <a:lnTo>
                    <a:pt x="67" y="52"/>
                  </a:lnTo>
                  <a:lnTo>
                    <a:pt x="51" y="52"/>
                  </a:lnTo>
                  <a:lnTo>
                    <a:pt x="37" y="52"/>
                  </a:lnTo>
                  <a:lnTo>
                    <a:pt x="19" y="50"/>
                  </a:lnTo>
                  <a:lnTo>
                    <a:pt x="2"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48" name="Freeform 312"/>
            <p:cNvSpPr>
              <a:spLocks/>
            </p:cNvSpPr>
            <p:nvPr/>
          </p:nvSpPr>
          <p:spPr bwMode="auto">
            <a:xfrm>
              <a:off x="720" y="3511"/>
              <a:ext cx="26" cy="15"/>
            </a:xfrm>
            <a:custGeom>
              <a:avLst/>
              <a:gdLst>
                <a:gd name="T0" fmla="*/ 0 w 147"/>
                <a:gd name="T1" fmla="*/ 0 h 68"/>
                <a:gd name="T2" fmla="*/ 0 w 147"/>
                <a:gd name="T3" fmla="*/ 0 h 68"/>
                <a:gd name="T4" fmla="*/ 0 w 147"/>
                <a:gd name="T5" fmla="*/ 0 h 68"/>
                <a:gd name="T6" fmla="*/ 0 w 147"/>
                <a:gd name="T7" fmla="*/ 0 h 68"/>
                <a:gd name="T8" fmla="*/ 0 w 147"/>
                <a:gd name="T9" fmla="*/ 0 h 68"/>
                <a:gd name="T10" fmla="*/ 0 w 147"/>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7" h="68">
                  <a:moveTo>
                    <a:pt x="14" y="0"/>
                  </a:moveTo>
                  <a:lnTo>
                    <a:pt x="0" y="52"/>
                  </a:lnTo>
                  <a:lnTo>
                    <a:pt x="65" y="67"/>
                  </a:lnTo>
                  <a:lnTo>
                    <a:pt x="132" y="52"/>
                  </a:lnTo>
                  <a:lnTo>
                    <a:pt x="146" y="0"/>
                  </a:lnTo>
                  <a:lnTo>
                    <a:pt x="14"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49" name="Freeform 313"/>
            <p:cNvSpPr>
              <a:spLocks/>
            </p:cNvSpPr>
            <p:nvPr/>
          </p:nvSpPr>
          <p:spPr bwMode="auto">
            <a:xfrm>
              <a:off x="719" y="3512"/>
              <a:ext cx="27" cy="18"/>
            </a:xfrm>
            <a:custGeom>
              <a:avLst/>
              <a:gdLst>
                <a:gd name="T0" fmla="*/ 0 w 154"/>
                <a:gd name="T1" fmla="*/ 0 h 83"/>
                <a:gd name="T2" fmla="*/ 0 w 154"/>
                <a:gd name="T3" fmla="*/ 0 h 83"/>
                <a:gd name="T4" fmla="*/ 0 w 154"/>
                <a:gd name="T5" fmla="*/ 0 h 83"/>
                <a:gd name="T6" fmla="*/ 0 w 154"/>
                <a:gd name="T7" fmla="*/ 0 h 83"/>
                <a:gd name="T8" fmla="*/ 0 w 154"/>
                <a:gd name="T9" fmla="*/ 0 h 83"/>
                <a:gd name="T10" fmla="*/ 0 w 154"/>
                <a:gd name="T11" fmla="*/ 0 h 83"/>
                <a:gd name="T12" fmla="*/ 0 w 154"/>
                <a:gd name="T13" fmla="*/ 0 h 83"/>
                <a:gd name="T14" fmla="*/ 0 w 154"/>
                <a:gd name="T15" fmla="*/ 0 h 83"/>
                <a:gd name="T16" fmla="*/ 0 w 154"/>
                <a:gd name="T17" fmla="*/ 0 h 83"/>
                <a:gd name="T18" fmla="*/ 0 w 154"/>
                <a:gd name="T19" fmla="*/ 0 h 83"/>
                <a:gd name="T20" fmla="*/ 0 w 154"/>
                <a:gd name="T21" fmla="*/ 0 h 83"/>
                <a:gd name="T22" fmla="*/ 0 w 154"/>
                <a:gd name="T23" fmla="*/ 0 h 83"/>
                <a:gd name="T24" fmla="*/ 0 w 154"/>
                <a:gd name="T25" fmla="*/ 0 h 83"/>
                <a:gd name="T26" fmla="*/ 0 w 154"/>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 h="83">
                  <a:moveTo>
                    <a:pt x="3" y="49"/>
                  </a:moveTo>
                  <a:lnTo>
                    <a:pt x="0" y="82"/>
                  </a:lnTo>
                  <a:lnTo>
                    <a:pt x="147" y="82"/>
                  </a:lnTo>
                  <a:lnTo>
                    <a:pt x="153" y="23"/>
                  </a:lnTo>
                  <a:lnTo>
                    <a:pt x="150" y="0"/>
                  </a:lnTo>
                  <a:lnTo>
                    <a:pt x="139" y="49"/>
                  </a:lnTo>
                  <a:lnTo>
                    <a:pt x="118" y="50"/>
                  </a:lnTo>
                  <a:lnTo>
                    <a:pt x="100" y="52"/>
                  </a:lnTo>
                  <a:lnTo>
                    <a:pt x="84" y="52"/>
                  </a:lnTo>
                  <a:lnTo>
                    <a:pt x="69" y="52"/>
                  </a:lnTo>
                  <a:lnTo>
                    <a:pt x="51" y="52"/>
                  </a:lnTo>
                  <a:lnTo>
                    <a:pt x="35" y="52"/>
                  </a:lnTo>
                  <a:lnTo>
                    <a:pt x="19" y="50"/>
                  </a:lnTo>
                  <a:lnTo>
                    <a:pt x="3"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50" name="Freeform 314"/>
            <p:cNvSpPr>
              <a:spLocks/>
            </p:cNvSpPr>
            <p:nvPr/>
          </p:nvSpPr>
          <p:spPr bwMode="auto">
            <a:xfrm>
              <a:off x="635" y="3511"/>
              <a:ext cx="26" cy="15"/>
            </a:xfrm>
            <a:custGeom>
              <a:avLst/>
              <a:gdLst>
                <a:gd name="T0" fmla="*/ 0 w 145"/>
                <a:gd name="T1" fmla="*/ 0 h 68"/>
                <a:gd name="T2" fmla="*/ 0 w 145"/>
                <a:gd name="T3" fmla="*/ 0 h 68"/>
                <a:gd name="T4" fmla="*/ 0 w 145"/>
                <a:gd name="T5" fmla="*/ 0 h 68"/>
                <a:gd name="T6" fmla="*/ 0 w 145"/>
                <a:gd name="T7" fmla="*/ 0 h 68"/>
                <a:gd name="T8" fmla="*/ 0 w 145"/>
                <a:gd name="T9" fmla="*/ 0 h 68"/>
                <a:gd name="T10" fmla="*/ 0 w 145"/>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5" h="68">
                  <a:moveTo>
                    <a:pt x="14" y="0"/>
                  </a:moveTo>
                  <a:lnTo>
                    <a:pt x="0" y="52"/>
                  </a:lnTo>
                  <a:lnTo>
                    <a:pt x="66" y="67"/>
                  </a:lnTo>
                  <a:lnTo>
                    <a:pt x="130" y="52"/>
                  </a:lnTo>
                  <a:lnTo>
                    <a:pt x="144" y="0"/>
                  </a:lnTo>
                  <a:lnTo>
                    <a:pt x="14"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51" name="Freeform 315"/>
            <p:cNvSpPr>
              <a:spLocks/>
            </p:cNvSpPr>
            <p:nvPr/>
          </p:nvSpPr>
          <p:spPr bwMode="auto">
            <a:xfrm>
              <a:off x="635" y="3512"/>
              <a:ext cx="27" cy="18"/>
            </a:xfrm>
            <a:custGeom>
              <a:avLst/>
              <a:gdLst>
                <a:gd name="T0" fmla="*/ 0 w 151"/>
                <a:gd name="T1" fmla="*/ 0 h 83"/>
                <a:gd name="T2" fmla="*/ 0 w 151"/>
                <a:gd name="T3" fmla="*/ 0 h 83"/>
                <a:gd name="T4" fmla="*/ 0 w 151"/>
                <a:gd name="T5" fmla="*/ 0 h 83"/>
                <a:gd name="T6" fmla="*/ 0 w 151"/>
                <a:gd name="T7" fmla="*/ 0 h 83"/>
                <a:gd name="T8" fmla="*/ 0 w 151"/>
                <a:gd name="T9" fmla="*/ 0 h 83"/>
                <a:gd name="T10" fmla="*/ 0 w 151"/>
                <a:gd name="T11" fmla="*/ 0 h 83"/>
                <a:gd name="T12" fmla="*/ 0 w 151"/>
                <a:gd name="T13" fmla="*/ 0 h 83"/>
                <a:gd name="T14" fmla="*/ 0 w 151"/>
                <a:gd name="T15" fmla="*/ 0 h 83"/>
                <a:gd name="T16" fmla="*/ 0 w 151"/>
                <a:gd name="T17" fmla="*/ 0 h 83"/>
                <a:gd name="T18" fmla="*/ 0 w 151"/>
                <a:gd name="T19" fmla="*/ 0 h 83"/>
                <a:gd name="T20" fmla="*/ 0 w 151"/>
                <a:gd name="T21" fmla="*/ 0 h 83"/>
                <a:gd name="T22" fmla="*/ 0 w 151"/>
                <a:gd name="T23" fmla="*/ 0 h 83"/>
                <a:gd name="T24" fmla="*/ 0 w 151"/>
                <a:gd name="T25" fmla="*/ 0 h 83"/>
                <a:gd name="T26" fmla="*/ 0 w 151"/>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1" h="83">
                  <a:moveTo>
                    <a:pt x="2" y="49"/>
                  </a:moveTo>
                  <a:lnTo>
                    <a:pt x="0" y="82"/>
                  </a:lnTo>
                  <a:lnTo>
                    <a:pt x="144" y="82"/>
                  </a:lnTo>
                  <a:lnTo>
                    <a:pt x="150" y="23"/>
                  </a:lnTo>
                  <a:lnTo>
                    <a:pt x="147" y="0"/>
                  </a:lnTo>
                  <a:lnTo>
                    <a:pt x="136" y="49"/>
                  </a:lnTo>
                  <a:lnTo>
                    <a:pt x="118" y="50"/>
                  </a:lnTo>
                  <a:lnTo>
                    <a:pt x="101" y="52"/>
                  </a:lnTo>
                  <a:lnTo>
                    <a:pt x="83" y="52"/>
                  </a:lnTo>
                  <a:lnTo>
                    <a:pt x="67" y="52"/>
                  </a:lnTo>
                  <a:lnTo>
                    <a:pt x="49" y="52"/>
                  </a:lnTo>
                  <a:lnTo>
                    <a:pt x="35" y="52"/>
                  </a:lnTo>
                  <a:lnTo>
                    <a:pt x="18" y="50"/>
                  </a:lnTo>
                  <a:lnTo>
                    <a:pt x="2"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52" name="Freeform 316"/>
            <p:cNvSpPr>
              <a:spLocks/>
            </p:cNvSpPr>
            <p:nvPr/>
          </p:nvSpPr>
          <p:spPr bwMode="auto">
            <a:xfrm>
              <a:off x="748" y="3511"/>
              <a:ext cx="26" cy="15"/>
            </a:xfrm>
            <a:custGeom>
              <a:avLst/>
              <a:gdLst>
                <a:gd name="T0" fmla="*/ 0 w 145"/>
                <a:gd name="T1" fmla="*/ 0 h 68"/>
                <a:gd name="T2" fmla="*/ 0 w 145"/>
                <a:gd name="T3" fmla="*/ 0 h 68"/>
                <a:gd name="T4" fmla="*/ 0 w 145"/>
                <a:gd name="T5" fmla="*/ 0 h 68"/>
                <a:gd name="T6" fmla="*/ 0 w 145"/>
                <a:gd name="T7" fmla="*/ 0 h 68"/>
                <a:gd name="T8" fmla="*/ 0 w 145"/>
                <a:gd name="T9" fmla="*/ 0 h 68"/>
                <a:gd name="T10" fmla="*/ 0 w 145"/>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5" h="68">
                  <a:moveTo>
                    <a:pt x="14" y="0"/>
                  </a:moveTo>
                  <a:lnTo>
                    <a:pt x="0" y="52"/>
                  </a:lnTo>
                  <a:lnTo>
                    <a:pt x="66" y="67"/>
                  </a:lnTo>
                  <a:lnTo>
                    <a:pt x="133" y="52"/>
                  </a:lnTo>
                  <a:lnTo>
                    <a:pt x="144" y="0"/>
                  </a:lnTo>
                  <a:lnTo>
                    <a:pt x="14"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53" name="Freeform 317"/>
            <p:cNvSpPr>
              <a:spLocks/>
            </p:cNvSpPr>
            <p:nvPr/>
          </p:nvSpPr>
          <p:spPr bwMode="auto">
            <a:xfrm>
              <a:off x="748" y="3512"/>
              <a:ext cx="27" cy="18"/>
            </a:xfrm>
            <a:custGeom>
              <a:avLst/>
              <a:gdLst>
                <a:gd name="T0" fmla="*/ 0 w 150"/>
                <a:gd name="T1" fmla="*/ 0 h 83"/>
                <a:gd name="T2" fmla="*/ 0 w 150"/>
                <a:gd name="T3" fmla="*/ 0 h 83"/>
                <a:gd name="T4" fmla="*/ 0 w 150"/>
                <a:gd name="T5" fmla="*/ 0 h 83"/>
                <a:gd name="T6" fmla="*/ 0 w 150"/>
                <a:gd name="T7" fmla="*/ 0 h 83"/>
                <a:gd name="T8" fmla="*/ 0 w 150"/>
                <a:gd name="T9" fmla="*/ 0 h 83"/>
                <a:gd name="T10" fmla="*/ 0 w 150"/>
                <a:gd name="T11" fmla="*/ 0 h 83"/>
                <a:gd name="T12" fmla="*/ 0 w 150"/>
                <a:gd name="T13" fmla="*/ 0 h 83"/>
                <a:gd name="T14" fmla="*/ 0 w 150"/>
                <a:gd name="T15" fmla="*/ 0 h 83"/>
                <a:gd name="T16" fmla="*/ 0 w 150"/>
                <a:gd name="T17" fmla="*/ 0 h 83"/>
                <a:gd name="T18" fmla="*/ 0 w 150"/>
                <a:gd name="T19" fmla="*/ 0 h 83"/>
                <a:gd name="T20" fmla="*/ 0 w 150"/>
                <a:gd name="T21" fmla="*/ 0 h 83"/>
                <a:gd name="T22" fmla="*/ 0 w 150"/>
                <a:gd name="T23" fmla="*/ 0 h 83"/>
                <a:gd name="T24" fmla="*/ 0 w 150"/>
                <a:gd name="T25" fmla="*/ 0 h 83"/>
                <a:gd name="T26" fmla="*/ 0 w 150"/>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0" h="83">
                  <a:moveTo>
                    <a:pt x="3" y="49"/>
                  </a:moveTo>
                  <a:lnTo>
                    <a:pt x="0" y="82"/>
                  </a:lnTo>
                  <a:lnTo>
                    <a:pt x="146" y="82"/>
                  </a:lnTo>
                  <a:lnTo>
                    <a:pt x="149" y="23"/>
                  </a:lnTo>
                  <a:lnTo>
                    <a:pt x="146" y="0"/>
                  </a:lnTo>
                  <a:lnTo>
                    <a:pt x="135" y="49"/>
                  </a:lnTo>
                  <a:lnTo>
                    <a:pt x="117" y="50"/>
                  </a:lnTo>
                  <a:lnTo>
                    <a:pt x="100" y="52"/>
                  </a:lnTo>
                  <a:lnTo>
                    <a:pt x="84" y="52"/>
                  </a:lnTo>
                  <a:lnTo>
                    <a:pt x="67" y="52"/>
                  </a:lnTo>
                  <a:lnTo>
                    <a:pt x="52" y="52"/>
                  </a:lnTo>
                  <a:lnTo>
                    <a:pt x="36" y="52"/>
                  </a:lnTo>
                  <a:lnTo>
                    <a:pt x="19" y="50"/>
                  </a:lnTo>
                  <a:lnTo>
                    <a:pt x="3"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54" name="Freeform 318"/>
            <p:cNvSpPr>
              <a:spLocks/>
            </p:cNvSpPr>
            <p:nvPr/>
          </p:nvSpPr>
          <p:spPr bwMode="auto">
            <a:xfrm>
              <a:off x="1064" y="3511"/>
              <a:ext cx="26" cy="15"/>
            </a:xfrm>
            <a:custGeom>
              <a:avLst/>
              <a:gdLst>
                <a:gd name="T0" fmla="*/ 0 w 146"/>
                <a:gd name="T1" fmla="*/ 0 h 68"/>
                <a:gd name="T2" fmla="*/ 0 w 146"/>
                <a:gd name="T3" fmla="*/ 0 h 68"/>
                <a:gd name="T4" fmla="*/ 0 w 146"/>
                <a:gd name="T5" fmla="*/ 0 h 68"/>
                <a:gd name="T6" fmla="*/ 0 w 146"/>
                <a:gd name="T7" fmla="*/ 0 h 68"/>
                <a:gd name="T8" fmla="*/ 0 w 146"/>
                <a:gd name="T9" fmla="*/ 0 h 68"/>
                <a:gd name="T10" fmla="*/ 0 w 146"/>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6" h="68">
                  <a:moveTo>
                    <a:pt x="134" y="0"/>
                  </a:moveTo>
                  <a:lnTo>
                    <a:pt x="145" y="52"/>
                  </a:lnTo>
                  <a:lnTo>
                    <a:pt x="78" y="67"/>
                  </a:lnTo>
                  <a:lnTo>
                    <a:pt x="11" y="52"/>
                  </a:lnTo>
                  <a:lnTo>
                    <a:pt x="0" y="0"/>
                  </a:lnTo>
                  <a:lnTo>
                    <a:pt x="134"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55" name="Freeform 319"/>
            <p:cNvSpPr>
              <a:spLocks/>
            </p:cNvSpPr>
            <p:nvPr/>
          </p:nvSpPr>
          <p:spPr bwMode="auto">
            <a:xfrm>
              <a:off x="1063" y="3512"/>
              <a:ext cx="27" cy="18"/>
            </a:xfrm>
            <a:custGeom>
              <a:avLst/>
              <a:gdLst>
                <a:gd name="T0" fmla="*/ 0 w 152"/>
                <a:gd name="T1" fmla="*/ 0 h 83"/>
                <a:gd name="T2" fmla="*/ 0 w 152"/>
                <a:gd name="T3" fmla="*/ 0 h 83"/>
                <a:gd name="T4" fmla="*/ 0 w 152"/>
                <a:gd name="T5" fmla="*/ 0 h 83"/>
                <a:gd name="T6" fmla="*/ 0 w 152"/>
                <a:gd name="T7" fmla="*/ 0 h 83"/>
                <a:gd name="T8" fmla="*/ 0 w 152"/>
                <a:gd name="T9" fmla="*/ 0 h 83"/>
                <a:gd name="T10" fmla="*/ 0 w 152"/>
                <a:gd name="T11" fmla="*/ 0 h 83"/>
                <a:gd name="T12" fmla="*/ 0 w 152"/>
                <a:gd name="T13" fmla="*/ 0 h 83"/>
                <a:gd name="T14" fmla="*/ 0 w 152"/>
                <a:gd name="T15" fmla="*/ 0 h 83"/>
                <a:gd name="T16" fmla="*/ 0 w 152"/>
                <a:gd name="T17" fmla="*/ 0 h 83"/>
                <a:gd name="T18" fmla="*/ 0 w 152"/>
                <a:gd name="T19" fmla="*/ 0 h 83"/>
                <a:gd name="T20" fmla="*/ 0 w 152"/>
                <a:gd name="T21" fmla="*/ 0 h 83"/>
                <a:gd name="T22" fmla="*/ 0 w 152"/>
                <a:gd name="T23" fmla="*/ 0 h 83"/>
                <a:gd name="T24" fmla="*/ 0 w 152"/>
                <a:gd name="T25" fmla="*/ 0 h 83"/>
                <a:gd name="T26" fmla="*/ 0 w 152"/>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 h="83">
                  <a:moveTo>
                    <a:pt x="149" y="49"/>
                  </a:moveTo>
                  <a:lnTo>
                    <a:pt x="151" y="82"/>
                  </a:lnTo>
                  <a:lnTo>
                    <a:pt x="5" y="82"/>
                  </a:lnTo>
                  <a:lnTo>
                    <a:pt x="0" y="23"/>
                  </a:lnTo>
                  <a:lnTo>
                    <a:pt x="3" y="0"/>
                  </a:lnTo>
                  <a:lnTo>
                    <a:pt x="14" y="49"/>
                  </a:lnTo>
                  <a:lnTo>
                    <a:pt x="32" y="50"/>
                  </a:lnTo>
                  <a:lnTo>
                    <a:pt x="49" y="52"/>
                  </a:lnTo>
                  <a:lnTo>
                    <a:pt x="67" y="52"/>
                  </a:lnTo>
                  <a:lnTo>
                    <a:pt x="81" y="52"/>
                  </a:lnTo>
                  <a:lnTo>
                    <a:pt x="99" y="52"/>
                  </a:lnTo>
                  <a:lnTo>
                    <a:pt x="114" y="52"/>
                  </a:lnTo>
                  <a:lnTo>
                    <a:pt x="132" y="50"/>
                  </a:lnTo>
                  <a:lnTo>
                    <a:pt x="149"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56" name="Freeform 320"/>
            <p:cNvSpPr>
              <a:spLocks/>
            </p:cNvSpPr>
            <p:nvPr/>
          </p:nvSpPr>
          <p:spPr bwMode="auto">
            <a:xfrm>
              <a:off x="777" y="3511"/>
              <a:ext cx="26" cy="15"/>
            </a:xfrm>
            <a:custGeom>
              <a:avLst/>
              <a:gdLst>
                <a:gd name="T0" fmla="*/ 0 w 143"/>
                <a:gd name="T1" fmla="*/ 0 h 68"/>
                <a:gd name="T2" fmla="*/ 0 w 143"/>
                <a:gd name="T3" fmla="*/ 0 h 68"/>
                <a:gd name="T4" fmla="*/ 0 w 143"/>
                <a:gd name="T5" fmla="*/ 0 h 68"/>
                <a:gd name="T6" fmla="*/ 0 w 143"/>
                <a:gd name="T7" fmla="*/ 0 h 68"/>
                <a:gd name="T8" fmla="*/ 0 w 143"/>
                <a:gd name="T9" fmla="*/ 0 h 68"/>
                <a:gd name="T10" fmla="*/ 0 w 143"/>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68">
                  <a:moveTo>
                    <a:pt x="13" y="0"/>
                  </a:moveTo>
                  <a:lnTo>
                    <a:pt x="0" y="52"/>
                  </a:lnTo>
                  <a:lnTo>
                    <a:pt x="65" y="67"/>
                  </a:lnTo>
                  <a:lnTo>
                    <a:pt x="131" y="52"/>
                  </a:lnTo>
                  <a:lnTo>
                    <a:pt x="142" y="0"/>
                  </a:lnTo>
                  <a:lnTo>
                    <a:pt x="13"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57" name="Freeform 321"/>
            <p:cNvSpPr>
              <a:spLocks/>
            </p:cNvSpPr>
            <p:nvPr/>
          </p:nvSpPr>
          <p:spPr bwMode="auto">
            <a:xfrm>
              <a:off x="777" y="3512"/>
              <a:ext cx="27" cy="18"/>
            </a:xfrm>
            <a:custGeom>
              <a:avLst/>
              <a:gdLst>
                <a:gd name="T0" fmla="*/ 0 w 149"/>
                <a:gd name="T1" fmla="*/ 0 h 83"/>
                <a:gd name="T2" fmla="*/ 0 w 149"/>
                <a:gd name="T3" fmla="*/ 0 h 83"/>
                <a:gd name="T4" fmla="*/ 0 w 149"/>
                <a:gd name="T5" fmla="*/ 0 h 83"/>
                <a:gd name="T6" fmla="*/ 0 w 149"/>
                <a:gd name="T7" fmla="*/ 0 h 83"/>
                <a:gd name="T8" fmla="*/ 0 w 149"/>
                <a:gd name="T9" fmla="*/ 0 h 83"/>
                <a:gd name="T10" fmla="*/ 0 w 149"/>
                <a:gd name="T11" fmla="*/ 0 h 83"/>
                <a:gd name="T12" fmla="*/ 0 w 149"/>
                <a:gd name="T13" fmla="*/ 0 h 83"/>
                <a:gd name="T14" fmla="*/ 0 w 149"/>
                <a:gd name="T15" fmla="*/ 0 h 83"/>
                <a:gd name="T16" fmla="*/ 0 w 149"/>
                <a:gd name="T17" fmla="*/ 0 h 83"/>
                <a:gd name="T18" fmla="*/ 0 w 149"/>
                <a:gd name="T19" fmla="*/ 0 h 83"/>
                <a:gd name="T20" fmla="*/ 0 w 149"/>
                <a:gd name="T21" fmla="*/ 0 h 83"/>
                <a:gd name="T22" fmla="*/ 0 w 149"/>
                <a:gd name="T23" fmla="*/ 0 h 83"/>
                <a:gd name="T24" fmla="*/ 0 w 149"/>
                <a:gd name="T25" fmla="*/ 0 h 83"/>
                <a:gd name="T26" fmla="*/ 0 w 149"/>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9" h="83">
                  <a:moveTo>
                    <a:pt x="2" y="49"/>
                  </a:moveTo>
                  <a:lnTo>
                    <a:pt x="0" y="82"/>
                  </a:lnTo>
                  <a:lnTo>
                    <a:pt x="145" y="82"/>
                  </a:lnTo>
                  <a:lnTo>
                    <a:pt x="148" y="23"/>
                  </a:lnTo>
                  <a:lnTo>
                    <a:pt x="145" y="0"/>
                  </a:lnTo>
                  <a:lnTo>
                    <a:pt x="135" y="49"/>
                  </a:lnTo>
                  <a:lnTo>
                    <a:pt x="116" y="50"/>
                  </a:lnTo>
                  <a:lnTo>
                    <a:pt x="99" y="52"/>
                  </a:lnTo>
                  <a:lnTo>
                    <a:pt x="83" y="52"/>
                  </a:lnTo>
                  <a:lnTo>
                    <a:pt x="65" y="52"/>
                  </a:lnTo>
                  <a:lnTo>
                    <a:pt x="49" y="52"/>
                  </a:lnTo>
                  <a:lnTo>
                    <a:pt x="35" y="52"/>
                  </a:lnTo>
                  <a:lnTo>
                    <a:pt x="18" y="50"/>
                  </a:lnTo>
                  <a:lnTo>
                    <a:pt x="2"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58" name="Freeform 322"/>
            <p:cNvSpPr>
              <a:spLocks/>
            </p:cNvSpPr>
            <p:nvPr/>
          </p:nvSpPr>
          <p:spPr bwMode="auto">
            <a:xfrm>
              <a:off x="1035" y="3511"/>
              <a:ext cx="26" cy="15"/>
            </a:xfrm>
            <a:custGeom>
              <a:avLst/>
              <a:gdLst>
                <a:gd name="T0" fmla="*/ 0 w 144"/>
                <a:gd name="T1" fmla="*/ 0 h 68"/>
                <a:gd name="T2" fmla="*/ 0 w 144"/>
                <a:gd name="T3" fmla="*/ 0 h 68"/>
                <a:gd name="T4" fmla="*/ 0 w 144"/>
                <a:gd name="T5" fmla="*/ 0 h 68"/>
                <a:gd name="T6" fmla="*/ 0 w 144"/>
                <a:gd name="T7" fmla="*/ 0 h 68"/>
                <a:gd name="T8" fmla="*/ 0 w 144"/>
                <a:gd name="T9" fmla="*/ 0 h 68"/>
                <a:gd name="T10" fmla="*/ 0 w 144"/>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 h="68">
                  <a:moveTo>
                    <a:pt x="132" y="0"/>
                  </a:moveTo>
                  <a:lnTo>
                    <a:pt x="143" y="52"/>
                  </a:lnTo>
                  <a:lnTo>
                    <a:pt x="75" y="67"/>
                  </a:lnTo>
                  <a:lnTo>
                    <a:pt x="10" y="52"/>
                  </a:lnTo>
                  <a:lnTo>
                    <a:pt x="0" y="0"/>
                  </a:lnTo>
                  <a:lnTo>
                    <a:pt x="132"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59" name="Freeform 323"/>
            <p:cNvSpPr>
              <a:spLocks/>
            </p:cNvSpPr>
            <p:nvPr/>
          </p:nvSpPr>
          <p:spPr bwMode="auto">
            <a:xfrm>
              <a:off x="1033" y="3512"/>
              <a:ext cx="28" cy="18"/>
            </a:xfrm>
            <a:custGeom>
              <a:avLst/>
              <a:gdLst>
                <a:gd name="T0" fmla="*/ 0 w 153"/>
                <a:gd name="T1" fmla="*/ 0 h 83"/>
                <a:gd name="T2" fmla="*/ 0 w 153"/>
                <a:gd name="T3" fmla="*/ 0 h 83"/>
                <a:gd name="T4" fmla="*/ 0 w 153"/>
                <a:gd name="T5" fmla="*/ 0 h 83"/>
                <a:gd name="T6" fmla="*/ 0 w 153"/>
                <a:gd name="T7" fmla="*/ 0 h 83"/>
                <a:gd name="T8" fmla="*/ 0 w 153"/>
                <a:gd name="T9" fmla="*/ 0 h 83"/>
                <a:gd name="T10" fmla="*/ 0 w 153"/>
                <a:gd name="T11" fmla="*/ 0 h 83"/>
                <a:gd name="T12" fmla="*/ 0 w 153"/>
                <a:gd name="T13" fmla="*/ 0 h 83"/>
                <a:gd name="T14" fmla="*/ 0 w 153"/>
                <a:gd name="T15" fmla="*/ 0 h 83"/>
                <a:gd name="T16" fmla="*/ 0 w 153"/>
                <a:gd name="T17" fmla="*/ 0 h 83"/>
                <a:gd name="T18" fmla="*/ 0 w 153"/>
                <a:gd name="T19" fmla="*/ 0 h 83"/>
                <a:gd name="T20" fmla="*/ 0 w 153"/>
                <a:gd name="T21" fmla="*/ 0 h 83"/>
                <a:gd name="T22" fmla="*/ 0 w 153"/>
                <a:gd name="T23" fmla="*/ 0 h 83"/>
                <a:gd name="T24" fmla="*/ 0 w 153"/>
                <a:gd name="T25" fmla="*/ 0 h 83"/>
                <a:gd name="T26" fmla="*/ 0 w 153"/>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3" h="83">
                  <a:moveTo>
                    <a:pt x="152" y="49"/>
                  </a:moveTo>
                  <a:lnTo>
                    <a:pt x="152" y="82"/>
                  </a:lnTo>
                  <a:lnTo>
                    <a:pt x="3" y="82"/>
                  </a:lnTo>
                  <a:lnTo>
                    <a:pt x="0" y="23"/>
                  </a:lnTo>
                  <a:lnTo>
                    <a:pt x="3" y="0"/>
                  </a:lnTo>
                  <a:lnTo>
                    <a:pt x="14" y="49"/>
                  </a:lnTo>
                  <a:lnTo>
                    <a:pt x="32" y="50"/>
                  </a:lnTo>
                  <a:lnTo>
                    <a:pt x="50" y="52"/>
                  </a:lnTo>
                  <a:lnTo>
                    <a:pt x="66" y="52"/>
                  </a:lnTo>
                  <a:lnTo>
                    <a:pt x="83" y="52"/>
                  </a:lnTo>
                  <a:lnTo>
                    <a:pt x="99" y="52"/>
                  </a:lnTo>
                  <a:lnTo>
                    <a:pt x="117" y="52"/>
                  </a:lnTo>
                  <a:lnTo>
                    <a:pt x="134" y="50"/>
                  </a:lnTo>
                  <a:lnTo>
                    <a:pt x="152"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60" name="Freeform 324"/>
            <p:cNvSpPr>
              <a:spLocks/>
            </p:cNvSpPr>
            <p:nvPr/>
          </p:nvSpPr>
          <p:spPr bwMode="auto">
            <a:xfrm>
              <a:off x="805" y="3511"/>
              <a:ext cx="26" cy="15"/>
            </a:xfrm>
            <a:custGeom>
              <a:avLst/>
              <a:gdLst>
                <a:gd name="T0" fmla="*/ 0 w 144"/>
                <a:gd name="T1" fmla="*/ 0 h 68"/>
                <a:gd name="T2" fmla="*/ 0 w 144"/>
                <a:gd name="T3" fmla="*/ 0 h 68"/>
                <a:gd name="T4" fmla="*/ 0 w 144"/>
                <a:gd name="T5" fmla="*/ 0 h 68"/>
                <a:gd name="T6" fmla="*/ 0 w 144"/>
                <a:gd name="T7" fmla="*/ 0 h 68"/>
                <a:gd name="T8" fmla="*/ 0 w 144"/>
                <a:gd name="T9" fmla="*/ 0 h 68"/>
                <a:gd name="T10" fmla="*/ 0 w 144"/>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 h="68">
                  <a:moveTo>
                    <a:pt x="11" y="0"/>
                  </a:moveTo>
                  <a:lnTo>
                    <a:pt x="0" y="52"/>
                  </a:lnTo>
                  <a:lnTo>
                    <a:pt x="68" y="67"/>
                  </a:lnTo>
                  <a:lnTo>
                    <a:pt x="132" y="52"/>
                  </a:lnTo>
                  <a:lnTo>
                    <a:pt x="143" y="0"/>
                  </a:lnTo>
                  <a:lnTo>
                    <a:pt x="11"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61" name="Freeform 325"/>
            <p:cNvSpPr>
              <a:spLocks/>
            </p:cNvSpPr>
            <p:nvPr/>
          </p:nvSpPr>
          <p:spPr bwMode="auto">
            <a:xfrm>
              <a:off x="806" y="3512"/>
              <a:ext cx="26" cy="18"/>
            </a:xfrm>
            <a:custGeom>
              <a:avLst/>
              <a:gdLst>
                <a:gd name="T0" fmla="*/ 0 w 146"/>
                <a:gd name="T1" fmla="*/ 0 h 83"/>
                <a:gd name="T2" fmla="*/ 0 w 146"/>
                <a:gd name="T3" fmla="*/ 0 h 83"/>
                <a:gd name="T4" fmla="*/ 0 w 146"/>
                <a:gd name="T5" fmla="*/ 0 h 83"/>
                <a:gd name="T6" fmla="*/ 0 w 146"/>
                <a:gd name="T7" fmla="*/ 0 h 83"/>
                <a:gd name="T8" fmla="*/ 0 w 146"/>
                <a:gd name="T9" fmla="*/ 0 h 83"/>
                <a:gd name="T10" fmla="*/ 0 w 146"/>
                <a:gd name="T11" fmla="*/ 0 h 83"/>
                <a:gd name="T12" fmla="*/ 0 w 146"/>
                <a:gd name="T13" fmla="*/ 0 h 83"/>
                <a:gd name="T14" fmla="*/ 0 w 146"/>
                <a:gd name="T15" fmla="*/ 0 h 83"/>
                <a:gd name="T16" fmla="*/ 0 w 146"/>
                <a:gd name="T17" fmla="*/ 0 h 83"/>
                <a:gd name="T18" fmla="*/ 0 w 146"/>
                <a:gd name="T19" fmla="*/ 0 h 83"/>
                <a:gd name="T20" fmla="*/ 0 w 146"/>
                <a:gd name="T21" fmla="*/ 0 h 83"/>
                <a:gd name="T22" fmla="*/ 0 w 146"/>
                <a:gd name="T23" fmla="*/ 0 h 83"/>
                <a:gd name="T24" fmla="*/ 0 w 146"/>
                <a:gd name="T25" fmla="*/ 0 h 83"/>
                <a:gd name="T26" fmla="*/ 0 w 146"/>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6" h="83">
                  <a:moveTo>
                    <a:pt x="0" y="49"/>
                  </a:moveTo>
                  <a:lnTo>
                    <a:pt x="0" y="82"/>
                  </a:lnTo>
                  <a:lnTo>
                    <a:pt x="143" y="82"/>
                  </a:lnTo>
                  <a:lnTo>
                    <a:pt x="145" y="23"/>
                  </a:lnTo>
                  <a:lnTo>
                    <a:pt x="142" y="0"/>
                  </a:lnTo>
                  <a:lnTo>
                    <a:pt x="134" y="49"/>
                  </a:lnTo>
                  <a:lnTo>
                    <a:pt x="115" y="50"/>
                  </a:lnTo>
                  <a:lnTo>
                    <a:pt x="99" y="52"/>
                  </a:lnTo>
                  <a:lnTo>
                    <a:pt x="81" y="52"/>
                  </a:lnTo>
                  <a:lnTo>
                    <a:pt x="65" y="52"/>
                  </a:lnTo>
                  <a:lnTo>
                    <a:pt x="49" y="52"/>
                  </a:lnTo>
                  <a:lnTo>
                    <a:pt x="33" y="52"/>
                  </a:lnTo>
                  <a:lnTo>
                    <a:pt x="16" y="50"/>
                  </a:lnTo>
                  <a:lnTo>
                    <a:pt x="0"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62" name="Freeform 326"/>
            <p:cNvSpPr>
              <a:spLocks/>
            </p:cNvSpPr>
            <p:nvPr/>
          </p:nvSpPr>
          <p:spPr bwMode="auto">
            <a:xfrm>
              <a:off x="1007" y="3511"/>
              <a:ext cx="26" cy="15"/>
            </a:xfrm>
            <a:custGeom>
              <a:avLst/>
              <a:gdLst>
                <a:gd name="T0" fmla="*/ 0 w 145"/>
                <a:gd name="T1" fmla="*/ 0 h 68"/>
                <a:gd name="T2" fmla="*/ 0 w 145"/>
                <a:gd name="T3" fmla="*/ 0 h 68"/>
                <a:gd name="T4" fmla="*/ 0 w 145"/>
                <a:gd name="T5" fmla="*/ 0 h 68"/>
                <a:gd name="T6" fmla="*/ 0 w 145"/>
                <a:gd name="T7" fmla="*/ 0 h 68"/>
                <a:gd name="T8" fmla="*/ 0 w 145"/>
                <a:gd name="T9" fmla="*/ 0 h 68"/>
                <a:gd name="T10" fmla="*/ 0 w 145"/>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5" h="68">
                  <a:moveTo>
                    <a:pt x="133" y="0"/>
                  </a:moveTo>
                  <a:lnTo>
                    <a:pt x="144" y="52"/>
                  </a:lnTo>
                  <a:lnTo>
                    <a:pt x="74" y="67"/>
                  </a:lnTo>
                  <a:lnTo>
                    <a:pt x="11" y="52"/>
                  </a:lnTo>
                  <a:lnTo>
                    <a:pt x="0" y="0"/>
                  </a:lnTo>
                  <a:lnTo>
                    <a:pt x="133"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63" name="Freeform 327"/>
            <p:cNvSpPr>
              <a:spLocks/>
            </p:cNvSpPr>
            <p:nvPr/>
          </p:nvSpPr>
          <p:spPr bwMode="auto">
            <a:xfrm>
              <a:off x="1005" y="3512"/>
              <a:ext cx="27" cy="18"/>
            </a:xfrm>
            <a:custGeom>
              <a:avLst/>
              <a:gdLst>
                <a:gd name="T0" fmla="*/ 0 w 151"/>
                <a:gd name="T1" fmla="*/ 0 h 83"/>
                <a:gd name="T2" fmla="*/ 0 w 151"/>
                <a:gd name="T3" fmla="*/ 0 h 83"/>
                <a:gd name="T4" fmla="*/ 0 w 151"/>
                <a:gd name="T5" fmla="*/ 0 h 83"/>
                <a:gd name="T6" fmla="*/ 0 w 151"/>
                <a:gd name="T7" fmla="*/ 0 h 83"/>
                <a:gd name="T8" fmla="*/ 0 w 151"/>
                <a:gd name="T9" fmla="*/ 0 h 83"/>
                <a:gd name="T10" fmla="*/ 0 w 151"/>
                <a:gd name="T11" fmla="*/ 0 h 83"/>
                <a:gd name="T12" fmla="*/ 0 w 151"/>
                <a:gd name="T13" fmla="*/ 0 h 83"/>
                <a:gd name="T14" fmla="*/ 0 w 151"/>
                <a:gd name="T15" fmla="*/ 0 h 83"/>
                <a:gd name="T16" fmla="*/ 0 w 151"/>
                <a:gd name="T17" fmla="*/ 0 h 83"/>
                <a:gd name="T18" fmla="*/ 0 w 151"/>
                <a:gd name="T19" fmla="*/ 0 h 83"/>
                <a:gd name="T20" fmla="*/ 0 w 151"/>
                <a:gd name="T21" fmla="*/ 0 h 83"/>
                <a:gd name="T22" fmla="*/ 0 w 151"/>
                <a:gd name="T23" fmla="*/ 0 h 83"/>
                <a:gd name="T24" fmla="*/ 0 w 151"/>
                <a:gd name="T25" fmla="*/ 0 h 83"/>
                <a:gd name="T26" fmla="*/ 0 w 151"/>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1" h="83">
                  <a:moveTo>
                    <a:pt x="150" y="49"/>
                  </a:moveTo>
                  <a:lnTo>
                    <a:pt x="150" y="82"/>
                  </a:lnTo>
                  <a:lnTo>
                    <a:pt x="3" y="82"/>
                  </a:lnTo>
                  <a:lnTo>
                    <a:pt x="0" y="23"/>
                  </a:lnTo>
                  <a:lnTo>
                    <a:pt x="5" y="0"/>
                  </a:lnTo>
                  <a:lnTo>
                    <a:pt x="14" y="49"/>
                  </a:lnTo>
                  <a:lnTo>
                    <a:pt x="32" y="50"/>
                  </a:lnTo>
                  <a:lnTo>
                    <a:pt x="49" y="52"/>
                  </a:lnTo>
                  <a:lnTo>
                    <a:pt x="65" y="52"/>
                  </a:lnTo>
                  <a:lnTo>
                    <a:pt x="83" y="52"/>
                  </a:lnTo>
                  <a:lnTo>
                    <a:pt x="99" y="52"/>
                  </a:lnTo>
                  <a:lnTo>
                    <a:pt x="116" y="52"/>
                  </a:lnTo>
                  <a:lnTo>
                    <a:pt x="131" y="50"/>
                  </a:lnTo>
                  <a:lnTo>
                    <a:pt x="150"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64" name="Freeform 328"/>
            <p:cNvSpPr>
              <a:spLocks/>
            </p:cNvSpPr>
            <p:nvPr/>
          </p:nvSpPr>
          <p:spPr bwMode="auto">
            <a:xfrm>
              <a:off x="835" y="3511"/>
              <a:ext cx="25" cy="15"/>
            </a:xfrm>
            <a:custGeom>
              <a:avLst/>
              <a:gdLst>
                <a:gd name="T0" fmla="*/ 0 w 144"/>
                <a:gd name="T1" fmla="*/ 0 h 68"/>
                <a:gd name="T2" fmla="*/ 0 w 144"/>
                <a:gd name="T3" fmla="*/ 0 h 68"/>
                <a:gd name="T4" fmla="*/ 0 w 144"/>
                <a:gd name="T5" fmla="*/ 0 h 68"/>
                <a:gd name="T6" fmla="*/ 0 w 144"/>
                <a:gd name="T7" fmla="*/ 0 h 68"/>
                <a:gd name="T8" fmla="*/ 0 w 144"/>
                <a:gd name="T9" fmla="*/ 0 h 68"/>
                <a:gd name="T10" fmla="*/ 0 w 144"/>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 h="68">
                  <a:moveTo>
                    <a:pt x="11" y="0"/>
                  </a:moveTo>
                  <a:lnTo>
                    <a:pt x="0" y="52"/>
                  </a:lnTo>
                  <a:lnTo>
                    <a:pt x="68" y="67"/>
                  </a:lnTo>
                  <a:lnTo>
                    <a:pt x="132" y="52"/>
                  </a:lnTo>
                  <a:lnTo>
                    <a:pt x="143" y="0"/>
                  </a:lnTo>
                  <a:lnTo>
                    <a:pt x="11"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65" name="Freeform 329"/>
            <p:cNvSpPr>
              <a:spLocks/>
            </p:cNvSpPr>
            <p:nvPr/>
          </p:nvSpPr>
          <p:spPr bwMode="auto">
            <a:xfrm>
              <a:off x="835" y="3512"/>
              <a:ext cx="26" cy="18"/>
            </a:xfrm>
            <a:custGeom>
              <a:avLst/>
              <a:gdLst>
                <a:gd name="T0" fmla="*/ 0 w 146"/>
                <a:gd name="T1" fmla="*/ 0 h 83"/>
                <a:gd name="T2" fmla="*/ 0 w 146"/>
                <a:gd name="T3" fmla="*/ 0 h 83"/>
                <a:gd name="T4" fmla="*/ 0 w 146"/>
                <a:gd name="T5" fmla="*/ 0 h 83"/>
                <a:gd name="T6" fmla="*/ 0 w 146"/>
                <a:gd name="T7" fmla="*/ 0 h 83"/>
                <a:gd name="T8" fmla="*/ 0 w 146"/>
                <a:gd name="T9" fmla="*/ 0 h 83"/>
                <a:gd name="T10" fmla="*/ 0 w 146"/>
                <a:gd name="T11" fmla="*/ 0 h 83"/>
                <a:gd name="T12" fmla="*/ 0 w 146"/>
                <a:gd name="T13" fmla="*/ 0 h 83"/>
                <a:gd name="T14" fmla="*/ 0 w 146"/>
                <a:gd name="T15" fmla="*/ 0 h 83"/>
                <a:gd name="T16" fmla="*/ 0 w 146"/>
                <a:gd name="T17" fmla="*/ 0 h 83"/>
                <a:gd name="T18" fmla="*/ 0 w 146"/>
                <a:gd name="T19" fmla="*/ 0 h 83"/>
                <a:gd name="T20" fmla="*/ 0 w 146"/>
                <a:gd name="T21" fmla="*/ 0 h 83"/>
                <a:gd name="T22" fmla="*/ 0 w 146"/>
                <a:gd name="T23" fmla="*/ 0 h 83"/>
                <a:gd name="T24" fmla="*/ 0 w 146"/>
                <a:gd name="T25" fmla="*/ 0 h 83"/>
                <a:gd name="T26" fmla="*/ 0 w 146"/>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6" h="83">
                  <a:moveTo>
                    <a:pt x="0" y="49"/>
                  </a:moveTo>
                  <a:lnTo>
                    <a:pt x="0" y="82"/>
                  </a:lnTo>
                  <a:lnTo>
                    <a:pt x="143" y="82"/>
                  </a:lnTo>
                  <a:lnTo>
                    <a:pt x="145" y="23"/>
                  </a:lnTo>
                  <a:lnTo>
                    <a:pt x="140" y="0"/>
                  </a:lnTo>
                  <a:lnTo>
                    <a:pt x="134" y="49"/>
                  </a:lnTo>
                  <a:lnTo>
                    <a:pt x="116" y="50"/>
                  </a:lnTo>
                  <a:lnTo>
                    <a:pt x="97" y="52"/>
                  </a:lnTo>
                  <a:lnTo>
                    <a:pt x="80" y="52"/>
                  </a:lnTo>
                  <a:lnTo>
                    <a:pt x="65" y="52"/>
                  </a:lnTo>
                  <a:lnTo>
                    <a:pt x="48" y="52"/>
                  </a:lnTo>
                  <a:lnTo>
                    <a:pt x="32" y="52"/>
                  </a:lnTo>
                  <a:lnTo>
                    <a:pt x="16" y="50"/>
                  </a:lnTo>
                  <a:lnTo>
                    <a:pt x="0"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66" name="Freeform 330"/>
            <p:cNvSpPr>
              <a:spLocks/>
            </p:cNvSpPr>
            <p:nvPr/>
          </p:nvSpPr>
          <p:spPr bwMode="auto">
            <a:xfrm>
              <a:off x="977" y="3511"/>
              <a:ext cx="26" cy="15"/>
            </a:xfrm>
            <a:custGeom>
              <a:avLst/>
              <a:gdLst>
                <a:gd name="T0" fmla="*/ 0 w 145"/>
                <a:gd name="T1" fmla="*/ 0 h 68"/>
                <a:gd name="T2" fmla="*/ 0 w 145"/>
                <a:gd name="T3" fmla="*/ 0 h 68"/>
                <a:gd name="T4" fmla="*/ 0 w 145"/>
                <a:gd name="T5" fmla="*/ 0 h 68"/>
                <a:gd name="T6" fmla="*/ 0 w 145"/>
                <a:gd name="T7" fmla="*/ 0 h 68"/>
                <a:gd name="T8" fmla="*/ 0 w 145"/>
                <a:gd name="T9" fmla="*/ 0 h 68"/>
                <a:gd name="T10" fmla="*/ 0 w 145"/>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5" h="68">
                  <a:moveTo>
                    <a:pt x="133" y="0"/>
                  </a:moveTo>
                  <a:lnTo>
                    <a:pt x="144" y="52"/>
                  </a:lnTo>
                  <a:lnTo>
                    <a:pt x="74" y="67"/>
                  </a:lnTo>
                  <a:lnTo>
                    <a:pt x="11" y="52"/>
                  </a:lnTo>
                  <a:lnTo>
                    <a:pt x="0" y="0"/>
                  </a:lnTo>
                  <a:lnTo>
                    <a:pt x="133"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67" name="Freeform 331"/>
            <p:cNvSpPr>
              <a:spLocks/>
            </p:cNvSpPr>
            <p:nvPr/>
          </p:nvSpPr>
          <p:spPr bwMode="auto">
            <a:xfrm>
              <a:off x="976" y="3512"/>
              <a:ext cx="27" cy="18"/>
            </a:xfrm>
            <a:custGeom>
              <a:avLst/>
              <a:gdLst>
                <a:gd name="T0" fmla="*/ 0 w 151"/>
                <a:gd name="T1" fmla="*/ 0 h 83"/>
                <a:gd name="T2" fmla="*/ 0 w 151"/>
                <a:gd name="T3" fmla="*/ 0 h 83"/>
                <a:gd name="T4" fmla="*/ 0 w 151"/>
                <a:gd name="T5" fmla="*/ 0 h 83"/>
                <a:gd name="T6" fmla="*/ 0 w 151"/>
                <a:gd name="T7" fmla="*/ 0 h 83"/>
                <a:gd name="T8" fmla="*/ 0 w 151"/>
                <a:gd name="T9" fmla="*/ 0 h 83"/>
                <a:gd name="T10" fmla="*/ 0 w 151"/>
                <a:gd name="T11" fmla="*/ 0 h 83"/>
                <a:gd name="T12" fmla="*/ 0 w 151"/>
                <a:gd name="T13" fmla="*/ 0 h 83"/>
                <a:gd name="T14" fmla="*/ 0 w 151"/>
                <a:gd name="T15" fmla="*/ 0 h 83"/>
                <a:gd name="T16" fmla="*/ 0 w 151"/>
                <a:gd name="T17" fmla="*/ 0 h 83"/>
                <a:gd name="T18" fmla="*/ 0 w 151"/>
                <a:gd name="T19" fmla="*/ 0 h 83"/>
                <a:gd name="T20" fmla="*/ 0 w 151"/>
                <a:gd name="T21" fmla="*/ 0 h 83"/>
                <a:gd name="T22" fmla="*/ 0 w 151"/>
                <a:gd name="T23" fmla="*/ 0 h 83"/>
                <a:gd name="T24" fmla="*/ 0 w 151"/>
                <a:gd name="T25" fmla="*/ 0 h 83"/>
                <a:gd name="T26" fmla="*/ 0 w 151"/>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1" h="83">
                  <a:moveTo>
                    <a:pt x="150" y="49"/>
                  </a:moveTo>
                  <a:lnTo>
                    <a:pt x="150" y="82"/>
                  </a:lnTo>
                  <a:lnTo>
                    <a:pt x="3" y="82"/>
                  </a:lnTo>
                  <a:lnTo>
                    <a:pt x="0" y="23"/>
                  </a:lnTo>
                  <a:lnTo>
                    <a:pt x="5" y="0"/>
                  </a:lnTo>
                  <a:lnTo>
                    <a:pt x="14" y="49"/>
                  </a:lnTo>
                  <a:lnTo>
                    <a:pt x="32" y="50"/>
                  </a:lnTo>
                  <a:lnTo>
                    <a:pt x="49" y="52"/>
                  </a:lnTo>
                  <a:lnTo>
                    <a:pt x="65" y="52"/>
                  </a:lnTo>
                  <a:lnTo>
                    <a:pt x="83" y="52"/>
                  </a:lnTo>
                  <a:lnTo>
                    <a:pt x="99" y="52"/>
                  </a:lnTo>
                  <a:lnTo>
                    <a:pt x="115" y="52"/>
                  </a:lnTo>
                  <a:lnTo>
                    <a:pt x="132" y="50"/>
                  </a:lnTo>
                  <a:lnTo>
                    <a:pt x="150"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68" name="Freeform 332"/>
            <p:cNvSpPr>
              <a:spLocks/>
            </p:cNvSpPr>
            <p:nvPr/>
          </p:nvSpPr>
          <p:spPr bwMode="auto">
            <a:xfrm>
              <a:off x="863" y="3511"/>
              <a:ext cx="26" cy="15"/>
            </a:xfrm>
            <a:custGeom>
              <a:avLst/>
              <a:gdLst>
                <a:gd name="T0" fmla="*/ 0 w 143"/>
                <a:gd name="T1" fmla="*/ 0 h 68"/>
                <a:gd name="T2" fmla="*/ 0 w 143"/>
                <a:gd name="T3" fmla="*/ 0 h 68"/>
                <a:gd name="T4" fmla="*/ 0 w 143"/>
                <a:gd name="T5" fmla="*/ 0 h 68"/>
                <a:gd name="T6" fmla="*/ 0 w 143"/>
                <a:gd name="T7" fmla="*/ 0 h 68"/>
                <a:gd name="T8" fmla="*/ 0 w 143"/>
                <a:gd name="T9" fmla="*/ 0 h 68"/>
                <a:gd name="T10" fmla="*/ 0 w 143"/>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68">
                  <a:moveTo>
                    <a:pt x="11" y="0"/>
                  </a:moveTo>
                  <a:lnTo>
                    <a:pt x="0" y="52"/>
                  </a:lnTo>
                  <a:lnTo>
                    <a:pt x="68" y="67"/>
                  </a:lnTo>
                  <a:lnTo>
                    <a:pt x="131" y="52"/>
                  </a:lnTo>
                  <a:lnTo>
                    <a:pt x="142" y="0"/>
                  </a:lnTo>
                  <a:lnTo>
                    <a:pt x="11"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69" name="Freeform 333"/>
            <p:cNvSpPr>
              <a:spLocks/>
            </p:cNvSpPr>
            <p:nvPr/>
          </p:nvSpPr>
          <p:spPr bwMode="auto">
            <a:xfrm>
              <a:off x="864" y="3512"/>
              <a:ext cx="26" cy="18"/>
            </a:xfrm>
            <a:custGeom>
              <a:avLst/>
              <a:gdLst>
                <a:gd name="T0" fmla="*/ 0 w 146"/>
                <a:gd name="T1" fmla="*/ 0 h 83"/>
                <a:gd name="T2" fmla="*/ 0 w 146"/>
                <a:gd name="T3" fmla="*/ 0 h 83"/>
                <a:gd name="T4" fmla="*/ 0 w 146"/>
                <a:gd name="T5" fmla="*/ 0 h 83"/>
                <a:gd name="T6" fmla="*/ 0 w 146"/>
                <a:gd name="T7" fmla="*/ 0 h 83"/>
                <a:gd name="T8" fmla="*/ 0 w 146"/>
                <a:gd name="T9" fmla="*/ 0 h 83"/>
                <a:gd name="T10" fmla="*/ 0 w 146"/>
                <a:gd name="T11" fmla="*/ 0 h 83"/>
                <a:gd name="T12" fmla="*/ 0 w 146"/>
                <a:gd name="T13" fmla="*/ 0 h 83"/>
                <a:gd name="T14" fmla="*/ 0 w 146"/>
                <a:gd name="T15" fmla="*/ 0 h 83"/>
                <a:gd name="T16" fmla="*/ 0 w 146"/>
                <a:gd name="T17" fmla="*/ 0 h 83"/>
                <a:gd name="T18" fmla="*/ 0 w 146"/>
                <a:gd name="T19" fmla="*/ 0 h 83"/>
                <a:gd name="T20" fmla="*/ 0 w 146"/>
                <a:gd name="T21" fmla="*/ 0 h 83"/>
                <a:gd name="T22" fmla="*/ 0 w 146"/>
                <a:gd name="T23" fmla="*/ 0 h 83"/>
                <a:gd name="T24" fmla="*/ 0 w 146"/>
                <a:gd name="T25" fmla="*/ 0 h 83"/>
                <a:gd name="T26" fmla="*/ 0 w 146"/>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6" h="83">
                  <a:moveTo>
                    <a:pt x="0" y="49"/>
                  </a:moveTo>
                  <a:lnTo>
                    <a:pt x="0" y="82"/>
                  </a:lnTo>
                  <a:lnTo>
                    <a:pt x="143" y="82"/>
                  </a:lnTo>
                  <a:lnTo>
                    <a:pt x="145" y="23"/>
                  </a:lnTo>
                  <a:lnTo>
                    <a:pt x="142" y="0"/>
                  </a:lnTo>
                  <a:lnTo>
                    <a:pt x="134" y="49"/>
                  </a:lnTo>
                  <a:lnTo>
                    <a:pt x="116" y="50"/>
                  </a:lnTo>
                  <a:lnTo>
                    <a:pt x="99" y="52"/>
                  </a:lnTo>
                  <a:lnTo>
                    <a:pt x="81" y="52"/>
                  </a:lnTo>
                  <a:lnTo>
                    <a:pt x="64" y="52"/>
                  </a:lnTo>
                  <a:lnTo>
                    <a:pt x="49" y="52"/>
                  </a:lnTo>
                  <a:lnTo>
                    <a:pt x="33" y="52"/>
                  </a:lnTo>
                  <a:lnTo>
                    <a:pt x="16" y="50"/>
                  </a:lnTo>
                  <a:lnTo>
                    <a:pt x="0"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70" name="Freeform 334"/>
            <p:cNvSpPr>
              <a:spLocks/>
            </p:cNvSpPr>
            <p:nvPr/>
          </p:nvSpPr>
          <p:spPr bwMode="auto">
            <a:xfrm>
              <a:off x="948" y="3511"/>
              <a:ext cx="27" cy="15"/>
            </a:xfrm>
            <a:custGeom>
              <a:avLst/>
              <a:gdLst>
                <a:gd name="T0" fmla="*/ 0 w 148"/>
                <a:gd name="T1" fmla="*/ 0 h 68"/>
                <a:gd name="T2" fmla="*/ 0 w 148"/>
                <a:gd name="T3" fmla="*/ 0 h 68"/>
                <a:gd name="T4" fmla="*/ 0 w 148"/>
                <a:gd name="T5" fmla="*/ 0 h 68"/>
                <a:gd name="T6" fmla="*/ 0 w 148"/>
                <a:gd name="T7" fmla="*/ 0 h 68"/>
                <a:gd name="T8" fmla="*/ 0 w 148"/>
                <a:gd name="T9" fmla="*/ 0 h 68"/>
                <a:gd name="T10" fmla="*/ 0 w 148"/>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 h="68">
                  <a:moveTo>
                    <a:pt x="138" y="0"/>
                  </a:moveTo>
                  <a:lnTo>
                    <a:pt x="147" y="52"/>
                  </a:lnTo>
                  <a:lnTo>
                    <a:pt x="79" y="67"/>
                  </a:lnTo>
                  <a:lnTo>
                    <a:pt x="14" y="52"/>
                  </a:lnTo>
                  <a:lnTo>
                    <a:pt x="0" y="0"/>
                  </a:lnTo>
                  <a:lnTo>
                    <a:pt x="138"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71" name="Freeform 335"/>
            <p:cNvSpPr>
              <a:spLocks/>
            </p:cNvSpPr>
            <p:nvPr/>
          </p:nvSpPr>
          <p:spPr bwMode="auto">
            <a:xfrm>
              <a:off x="948" y="3511"/>
              <a:ext cx="27" cy="19"/>
            </a:xfrm>
            <a:custGeom>
              <a:avLst/>
              <a:gdLst>
                <a:gd name="T0" fmla="*/ 0 w 150"/>
                <a:gd name="T1" fmla="*/ 0 h 86"/>
                <a:gd name="T2" fmla="*/ 0 w 150"/>
                <a:gd name="T3" fmla="*/ 0 h 86"/>
                <a:gd name="T4" fmla="*/ 0 w 150"/>
                <a:gd name="T5" fmla="*/ 0 h 86"/>
                <a:gd name="T6" fmla="*/ 0 w 150"/>
                <a:gd name="T7" fmla="*/ 0 h 86"/>
                <a:gd name="T8" fmla="*/ 0 w 150"/>
                <a:gd name="T9" fmla="*/ 0 h 86"/>
                <a:gd name="T10" fmla="*/ 0 w 150"/>
                <a:gd name="T11" fmla="*/ 0 h 86"/>
                <a:gd name="T12" fmla="*/ 0 w 150"/>
                <a:gd name="T13" fmla="*/ 0 h 86"/>
                <a:gd name="T14" fmla="*/ 0 w 150"/>
                <a:gd name="T15" fmla="*/ 0 h 86"/>
                <a:gd name="T16" fmla="*/ 0 w 150"/>
                <a:gd name="T17" fmla="*/ 0 h 86"/>
                <a:gd name="T18" fmla="*/ 0 w 150"/>
                <a:gd name="T19" fmla="*/ 0 h 86"/>
                <a:gd name="T20" fmla="*/ 0 w 150"/>
                <a:gd name="T21" fmla="*/ 0 h 86"/>
                <a:gd name="T22" fmla="*/ 0 w 150"/>
                <a:gd name="T23" fmla="*/ 0 h 86"/>
                <a:gd name="T24" fmla="*/ 0 w 150"/>
                <a:gd name="T25" fmla="*/ 0 h 86"/>
                <a:gd name="T26" fmla="*/ 0 w 150"/>
                <a:gd name="T27" fmla="*/ 0 h 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0" h="86">
                  <a:moveTo>
                    <a:pt x="149" y="50"/>
                  </a:moveTo>
                  <a:lnTo>
                    <a:pt x="147" y="85"/>
                  </a:lnTo>
                  <a:lnTo>
                    <a:pt x="2" y="85"/>
                  </a:lnTo>
                  <a:lnTo>
                    <a:pt x="0" y="26"/>
                  </a:lnTo>
                  <a:lnTo>
                    <a:pt x="2" y="0"/>
                  </a:lnTo>
                  <a:lnTo>
                    <a:pt x="13" y="50"/>
                  </a:lnTo>
                  <a:lnTo>
                    <a:pt x="32" y="53"/>
                  </a:lnTo>
                  <a:lnTo>
                    <a:pt x="49" y="55"/>
                  </a:lnTo>
                  <a:lnTo>
                    <a:pt x="65" y="55"/>
                  </a:lnTo>
                  <a:lnTo>
                    <a:pt x="82" y="55"/>
                  </a:lnTo>
                  <a:lnTo>
                    <a:pt x="98" y="55"/>
                  </a:lnTo>
                  <a:lnTo>
                    <a:pt x="114" y="55"/>
                  </a:lnTo>
                  <a:lnTo>
                    <a:pt x="132" y="53"/>
                  </a:lnTo>
                  <a:lnTo>
                    <a:pt x="149" y="50"/>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72" name="Freeform 336"/>
            <p:cNvSpPr>
              <a:spLocks/>
            </p:cNvSpPr>
            <p:nvPr/>
          </p:nvSpPr>
          <p:spPr bwMode="auto">
            <a:xfrm>
              <a:off x="892" y="3511"/>
              <a:ext cx="25" cy="15"/>
            </a:xfrm>
            <a:custGeom>
              <a:avLst/>
              <a:gdLst>
                <a:gd name="T0" fmla="*/ 0 w 142"/>
                <a:gd name="T1" fmla="*/ 0 h 68"/>
                <a:gd name="T2" fmla="*/ 0 w 142"/>
                <a:gd name="T3" fmla="*/ 0 h 68"/>
                <a:gd name="T4" fmla="*/ 0 w 142"/>
                <a:gd name="T5" fmla="*/ 0 h 68"/>
                <a:gd name="T6" fmla="*/ 0 w 142"/>
                <a:gd name="T7" fmla="*/ 0 h 68"/>
                <a:gd name="T8" fmla="*/ 0 w 142"/>
                <a:gd name="T9" fmla="*/ 0 h 68"/>
                <a:gd name="T10" fmla="*/ 0 w 142"/>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2" h="68">
                  <a:moveTo>
                    <a:pt x="3" y="0"/>
                  </a:moveTo>
                  <a:lnTo>
                    <a:pt x="0" y="52"/>
                  </a:lnTo>
                  <a:lnTo>
                    <a:pt x="68" y="67"/>
                  </a:lnTo>
                  <a:lnTo>
                    <a:pt x="141" y="52"/>
                  </a:lnTo>
                  <a:lnTo>
                    <a:pt x="141" y="0"/>
                  </a:lnTo>
                  <a:lnTo>
                    <a:pt x="3"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73" name="Freeform 337"/>
            <p:cNvSpPr>
              <a:spLocks/>
            </p:cNvSpPr>
            <p:nvPr/>
          </p:nvSpPr>
          <p:spPr bwMode="auto">
            <a:xfrm>
              <a:off x="892" y="3512"/>
              <a:ext cx="26" cy="18"/>
            </a:xfrm>
            <a:custGeom>
              <a:avLst/>
              <a:gdLst>
                <a:gd name="T0" fmla="*/ 0 w 144"/>
                <a:gd name="T1" fmla="*/ 0 h 83"/>
                <a:gd name="T2" fmla="*/ 0 w 144"/>
                <a:gd name="T3" fmla="*/ 0 h 83"/>
                <a:gd name="T4" fmla="*/ 0 w 144"/>
                <a:gd name="T5" fmla="*/ 0 h 83"/>
                <a:gd name="T6" fmla="*/ 0 w 144"/>
                <a:gd name="T7" fmla="*/ 0 h 83"/>
                <a:gd name="T8" fmla="*/ 0 w 144"/>
                <a:gd name="T9" fmla="*/ 0 h 83"/>
                <a:gd name="T10" fmla="*/ 0 w 144"/>
                <a:gd name="T11" fmla="*/ 0 h 83"/>
                <a:gd name="T12" fmla="*/ 0 w 144"/>
                <a:gd name="T13" fmla="*/ 0 h 83"/>
                <a:gd name="T14" fmla="*/ 0 w 144"/>
                <a:gd name="T15" fmla="*/ 0 h 83"/>
                <a:gd name="T16" fmla="*/ 0 w 144"/>
                <a:gd name="T17" fmla="*/ 0 h 83"/>
                <a:gd name="T18" fmla="*/ 0 w 144"/>
                <a:gd name="T19" fmla="*/ 0 h 83"/>
                <a:gd name="T20" fmla="*/ 0 w 144"/>
                <a:gd name="T21" fmla="*/ 0 h 83"/>
                <a:gd name="T22" fmla="*/ 0 w 144"/>
                <a:gd name="T23" fmla="*/ 0 h 83"/>
                <a:gd name="T24" fmla="*/ 0 w 144"/>
                <a:gd name="T25" fmla="*/ 0 h 83"/>
                <a:gd name="T26" fmla="*/ 0 w 144"/>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4" h="83">
                  <a:moveTo>
                    <a:pt x="0" y="49"/>
                  </a:moveTo>
                  <a:lnTo>
                    <a:pt x="2" y="82"/>
                  </a:lnTo>
                  <a:lnTo>
                    <a:pt x="141" y="82"/>
                  </a:lnTo>
                  <a:lnTo>
                    <a:pt x="141" y="23"/>
                  </a:lnTo>
                  <a:lnTo>
                    <a:pt x="143" y="0"/>
                  </a:lnTo>
                  <a:lnTo>
                    <a:pt x="135" y="49"/>
                  </a:lnTo>
                  <a:lnTo>
                    <a:pt x="118" y="50"/>
                  </a:lnTo>
                  <a:lnTo>
                    <a:pt x="100" y="52"/>
                  </a:lnTo>
                  <a:lnTo>
                    <a:pt x="83" y="52"/>
                  </a:lnTo>
                  <a:lnTo>
                    <a:pt x="67" y="52"/>
                  </a:lnTo>
                  <a:lnTo>
                    <a:pt x="49" y="52"/>
                  </a:lnTo>
                  <a:lnTo>
                    <a:pt x="33" y="52"/>
                  </a:lnTo>
                  <a:lnTo>
                    <a:pt x="17" y="50"/>
                  </a:lnTo>
                  <a:lnTo>
                    <a:pt x="0"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74" name="Freeform 338"/>
            <p:cNvSpPr>
              <a:spLocks/>
            </p:cNvSpPr>
            <p:nvPr/>
          </p:nvSpPr>
          <p:spPr bwMode="auto">
            <a:xfrm>
              <a:off x="920" y="3511"/>
              <a:ext cx="26" cy="15"/>
            </a:xfrm>
            <a:custGeom>
              <a:avLst/>
              <a:gdLst>
                <a:gd name="T0" fmla="*/ 0 w 143"/>
                <a:gd name="T1" fmla="*/ 0 h 68"/>
                <a:gd name="T2" fmla="*/ 0 w 143"/>
                <a:gd name="T3" fmla="*/ 0 h 68"/>
                <a:gd name="T4" fmla="*/ 0 w 143"/>
                <a:gd name="T5" fmla="*/ 0 h 68"/>
                <a:gd name="T6" fmla="*/ 0 w 143"/>
                <a:gd name="T7" fmla="*/ 0 h 68"/>
                <a:gd name="T8" fmla="*/ 0 w 143"/>
                <a:gd name="T9" fmla="*/ 0 h 68"/>
                <a:gd name="T10" fmla="*/ 0 w 143"/>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68">
                  <a:moveTo>
                    <a:pt x="133" y="0"/>
                  </a:moveTo>
                  <a:lnTo>
                    <a:pt x="142" y="52"/>
                  </a:lnTo>
                  <a:lnTo>
                    <a:pt x="73" y="67"/>
                  </a:lnTo>
                  <a:lnTo>
                    <a:pt x="9" y="52"/>
                  </a:lnTo>
                  <a:lnTo>
                    <a:pt x="0" y="0"/>
                  </a:lnTo>
                  <a:lnTo>
                    <a:pt x="133"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75" name="Freeform 339"/>
            <p:cNvSpPr>
              <a:spLocks/>
            </p:cNvSpPr>
            <p:nvPr/>
          </p:nvSpPr>
          <p:spPr bwMode="auto">
            <a:xfrm>
              <a:off x="920" y="3512"/>
              <a:ext cx="26" cy="18"/>
            </a:xfrm>
            <a:custGeom>
              <a:avLst/>
              <a:gdLst>
                <a:gd name="T0" fmla="*/ 0 w 146"/>
                <a:gd name="T1" fmla="*/ 0 h 83"/>
                <a:gd name="T2" fmla="*/ 0 w 146"/>
                <a:gd name="T3" fmla="*/ 0 h 83"/>
                <a:gd name="T4" fmla="*/ 0 w 146"/>
                <a:gd name="T5" fmla="*/ 0 h 83"/>
                <a:gd name="T6" fmla="*/ 0 w 146"/>
                <a:gd name="T7" fmla="*/ 0 h 83"/>
                <a:gd name="T8" fmla="*/ 0 w 146"/>
                <a:gd name="T9" fmla="*/ 0 h 83"/>
                <a:gd name="T10" fmla="*/ 0 w 146"/>
                <a:gd name="T11" fmla="*/ 0 h 83"/>
                <a:gd name="T12" fmla="*/ 0 w 146"/>
                <a:gd name="T13" fmla="*/ 0 h 83"/>
                <a:gd name="T14" fmla="*/ 0 w 146"/>
                <a:gd name="T15" fmla="*/ 0 h 83"/>
                <a:gd name="T16" fmla="*/ 0 w 146"/>
                <a:gd name="T17" fmla="*/ 0 h 83"/>
                <a:gd name="T18" fmla="*/ 0 w 146"/>
                <a:gd name="T19" fmla="*/ 0 h 83"/>
                <a:gd name="T20" fmla="*/ 0 w 146"/>
                <a:gd name="T21" fmla="*/ 0 h 83"/>
                <a:gd name="T22" fmla="*/ 0 w 146"/>
                <a:gd name="T23" fmla="*/ 0 h 83"/>
                <a:gd name="T24" fmla="*/ 0 w 146"/>
                <a:gd name="T25" fmla="*/ 0 h 83"/>
                <a:gd name="T26" fmla="*/ 0 w 146"/>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6" h="83">
                  <a:moveTo>
                    <a:pt x="145" y="49"/>
                  </a:moveTo>
                  <a:lnTo>
                    <a:pt x="143" y="82"/>
                  </a:lnTo>
                  <a:lnTo>
                    <a:pt x="5" y="82"/>
                  </a:lnTo>
                  <a:lnTo>
                    <a:pt x="0" y="23"/>
                  </a:lnTo>
                  <a:lnTo>
                    <a:pt x="0" y="0"/>
                  </a:lnTo>
                  <a:lnTo>
                    <a:pt x="9" y="49"/>
                  </a:lnTo>
                  <a:lnTo>
                    <a:pt x="27" y="50"/>
                  </a:lnTo>
                  <a:lnTo>
                    <a:pt x="44" y="52"/>
                  </a:lnTo>
                  <a:lnTo>
                    <a:pt x="60" y="52"/>
                  </a:lnTo>
                  <a:lnTo>
                    <a:pt x="77" y="52"/>
                  </a:lnTo>
                  <a:lnTo>
                    <a:pt x="95" y="52"/>
                  </a:lnTo>
                  <a:lnTo>
                    <a:pt x="110" y="52"/>
                  </a:lnTo>
                  <a:lnTo>
                    <a:pt x="128" y="50"/>
                  </a:lnTo>
                  <a:lnTo>
                    <a:pt x="145"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76" name="Freeform 340"/>
            <p:cNvSpPr>
              <a:spLocks/>
            </p:cNvSpPr>
            <p:nvPr/>
          </p:nvSpPr>
          <p:spPr bwMode="auto">
            <a:xfrm>
              <a:off x="671" y="3527"/>
              <a:ext cx="27" cy="15"/>
            </a:xfrm>
            <a:custGeom>
              <a:avLst/>
              <a:gdLst>
                <a:gd name="T0" fmla="*/ 0 w 146"/>
                <a:gd name="T1" fmla="*/ 0 h 68"/>
                <a:gd name="T2" fmla="*/ 0 w 146"/>
                <a:gd name="T3" fmla="*/ 0 h 68"/>
                <a:gd name="T4" fmla="*/ 0 w 146"/>
                <a:gd name="T5" fmla="*/ 0 h 68"/>
                <a:gd name="T6" fmla="*/ 0 w 146"/>
                <a:gd name="T7" fmla="*/ 0 h 68"/>
                <a:gd name="T8" fmla="*/ 0 w 146"/>
                <a:gd name="T9" fmla="*/ 0 h 68"/>
                <a:gd name="T10" fmla="*/ 0 w 146"/>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6" h="68">
                  <a:moveTo>
                    <a:pt x="14" y="0"/>
                  </a:moveTo>
                  <a:lnTo>
                    <a:pt x="0" y="53"/>
                  </a:lnTo>
                  <a:lnTo>
                    <a:pt x="65" y="67"/>
                  </a:lnTo>
                  <a:lnTo>
                    <a:pt x="131" y="53"/>
                  </a:lnTo>
                  <a:lnTo>
                    <a:pt x="145" y="0"/>
                  </a:lnTo>
                  <a:lnTo>
                    <a:pt x="14"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77" name="Freeform 341"/>
            <p:cNvSpPr>
              <a:spLocks/>
            </p:cNvSpPr>
            <p:nvPr/>
          </p:nvSpPr>
          <p:spPr bwMode="auto">
            <a:xfrm>
              <a:off x="671" y="3528"/>
              <a:ext cx="27" cy="18"/>
            </a:xfrm>
            <a:custGeom>
              <a:avLst/>
              <a:gdLst>
                <a:gd name="T0" fmla="*/ 0 w 151"/>
                <a:gd name="T1" fmla="*/ 0 h 83"/>
                <a:gd name="T2" fmla="*/ 0 w 151"/>
                <a:gd name="T3" fmla="*/ 0 h 83"/>
                <a:gd name="T4" fmla="*/ 0 w 151"/>
                <a:gd name="T5" fmla="*/ 0 h 83"/>
                <a:gd name="T6" fmla="*/ 0 w 151"/>
                <a:gd name="T7" fmla="*/ 0 h 83"/>
                <a:gd name="T8" fmla="*/ 0 w 151"/>
                <a:gd name="T9" fmla="*/ 0 h 83"/>
                <a:gd name="T10" fmla="*/ 0 w 151"/>
                <a:gd name="T11" fmla="*/ 0 h 83"/>
                <a:gd name="T12" fmla="*/ 0 w 151"/>
                <a:gd name="T13" fmla="*/ 0 h 83"/>
                <a:gd name="T14" fmla="*/ 0 w 151"/>
                <a:gd name="T15" fmla="*/ 0 h 83"/>
                <a:gd name="T16" fmla="*/ 0 w 151"/>
                <a:gd name="T17" fmla="*/ 0 h 83"/>
                <a:gd name="T18" fmla="*/ 0 w 151"/>
                <a:gd name="T19" fmla="*/ 0 h 83"/>
                <a:gd name="T20" fmla="*/ 0 w 151"/>
                <a:gd name="T21" fmla="*/ 0 h 83"/>
                <a:gd name="T22" fmla="*/ 0 w 151"/>
                <a:gd name="T23" fmla="*/ 0 h 83"/>
                <a:gd name="T24" fmla="*/ 0 w 151"/>
                <a:gd name="T25" fmla="*/ 0 h 83"/>
                <a:gd name="T26" fmla="*/ 0 w 151"/>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1" h="83">
                  <a:moveTo>
                    <a:pt x="3" y="49"/>
                  </a:moveTo>
                  <a:lnTo>
                    <a:pt x="0" y="82"/>
                  </a:lnTo>
                  <a:lnTo>
                    <a:pt x="136" y="67"/>
                  </a:lnTo>
                  <a:lnTo>
                    <a:pt x="150" y="23"/>
                  </a:lnTo>
                  <a:lnTo>
                    <a:pt x="147" y="0"/>
                  </a:lnTo>
                  <a:lnTo>
                    <a:pt x="134" y="49"/>
                  </a:lnTo>
                  <a:lnTo>
                    <a:pt x="117" y="50"/>
                  </a:lnTo>
                  <a:lnTo>
                    <a:pt x="99" y="52"/>
                  </a:lnTo>
                  <a:lnTo>
                    <a:pt x="82" y="52"/>
                  </a:lnTo>
                  <a:lnTo>
                    <a:pt x="58" y="52"/>
                  </a:lnTo>
                  <a:lnTo>
                    <a:pt x="43" y="52"/>
                  </a:lnTo>
                  <a:lnTo>
                    <a:pt x="27" y="50"/>
                  </a:lnTo>
                  <a:lnTo>
                    <a:pt x="9" y="50"/>
                  </a:lnTo>
                  <a:lnTo>
                    <a:pt x="3"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78" name="Freeform 342"/>
            <p:cNvSpPr>
              <a:spLocks/>
            </p:cNvSpPr>
            <p:nvPr/>
          </p:nvSpPr>
          <p:spPr bwMode="auto">
            <a:xfrm>
              <a:off x="700" y="3527"/>
              <a:ext cx="26" cy="15"/>
            </a:xfrm>
            <a:custGeom>
              <a:avLst/>
              <a:gdLst>
                <a:gd name="T0" fmla="*/ 0 w 145"/>
                <a:gd name="T1" fmla="*/ 0 h 68"/>
                <a:gd name="T2" fmla="*/ 0 w 145"/>
                <a:gd name="T3" fmla="*/ 0 h 68"/>
                <a:gd name="T4" fmla="*/ 0 w 145"/>
                <a:gd name="T5" fmla="*/ 0 h 68"/>
                <a:gd name="T6" fmla="*/ 0 w 145"/>
                <a:gd name="T7" fmla="*/ 0 h 68"/>
                <a:gd name="T8" fmla="*/ 0 w 145"/>
                <a:gd name="T9" fmla="*/ 0 h 68"/>
                <a:gd name="T10" fmla="*/ 0 w 145"/>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5" h="68">
                  <a:moveTo>
                    <a:pt x="16" y="0"/>
                  </a:moveTo>
                  <a:lnTo>
                    <a:pt x="0" y="53"/>
                  </a:lnTo>
                  <a:lnTo>
                    <a:pt x="66" y="67"/>
                  </a:lnTo>
                  <a:lnTo>
                    <a:pt x="130" y="53"/>
                  </a:lnTo>
                  <a:lnTo>
                    <a:pt x="144" y="0"/>
                  </a:lnTo>
                  <a:lnTo>
                    <a:pt x="16"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79" name="Freeform 343"/>
            <p:cNvSpPr>
              <a:spLocks/>
            </p:cNvSpPr>
            <p:nvPr/>
          </p:nvSpPr>
          <p:spPr bwMode="auto">
            <a:xfrm>
              <a:off x="700" y="3528"/>
              <a:ext cx="26" cy="18"/>
            </a:xfrm>
            <a:custGeom>
              <a:avLst/>
              <a:gdLst>
                <a:gd name="T0" fmla="*/ 0 w 153"/>
                <a:gd name="T1" fmla="*/ 0 h 83"/>
                <a:gd name="T2" fmla="*/ 0 w 153"/>
                <a:gd name="T3" fmla="*/ 0 h 83"/>
                <a:gd name="T4" fmla="*/ 0 w 153"/>
                <a:gd name="T5" fmla="*/ 0 h 83"/>
                <a:gd name="T6" fmla="*/ 0 w 153"/>
                <a:gd name="T7" fmla="*/ 0 h 83"/>
                <a:gd name="T8" fmla="*/ 0 w 153"/>
                <a:gd name="T9" fmla="*/ 0 h 83"/>
                <a:gd name="T10" fmla="*/ 0 w 153"/>
                <a:gd name="T11" fmla="*/ 0 h 83"/>
                <a:gd name="T12" fmla="*/ 0 w 153"/>
                <a:gd name="T13" fmla="*/ 0 h 83"/>
                <a:gd name="T14" fmla="*/ 0 w 153"/>
                <a:gd name="T15" fmla="*/ 0 h 83"/>
                <a:gd name="T16" fmla="*/ 0 w 153"/>
                <a:gd name="T17" fmla="*/ 0 h 83"/>
                <a:gd name="T18" fmla="*/ 0 w 153"/>
                <a:gd name="T19" fmla="*/ 0 h 83"/>
                <a:gd name="T20" fmla="*/ 0 w 153"/>
                <a:gd name="T21" fmla="*/ 0 h 83"/>
                <a:gd name="T22" fmla="*/ 0 w 153"/>
                <a:gd name="T23" fmla="*/ 0 h 83"/>
                <a:gd name="T24" fmla="*/ 0 w 153"/>
                <a:gd name="T25" fmla="*/ 0 h 83"/>
                <a:gd name="T26" fmla="*/ 0 w 153"/>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3" h="83">
                  <a:moveTo>
                    <a:pt x="2" y="49"/>
                  </a:moveTo>
                  <a:lnTo>
                    <a:pt x="0" y="82"/>
                  </a:lnTo>
                  <a:lnTo>
                    <a:pt x="146" y="82"/>
                  </a:lnTo>
                  <a:lnTo>
                    <a:pt x="152" y="23"/>
                  </a:lnTo>
                  <a:lnTo>
                    <a:pt x="149" y="0"/>
                  </a:lnTo>
                  <a:lnTo>
                    <a:pt x="136" y="49"/>
                  </a:lnTo>
                  <a:lnTo>
                    <a:pt x="119" y="50"/>
                  </a:lnTo>
                  <a:lnTo>
                    <a:pt x="101" y="52"/>
                  </a:lnTo>
                  <a:lnTo>
                    <a:pt x="84" y="52"/>
                  </a:lnTo>
                  <a:lnTo>
                    <a:pt x="68" y="52"/>
                  </a:lnTo>
                  <a:lnTo>
                    <a:pt x="51" y="52"/>
                  </a:lnTo>
                  <a:lnTo>
                    <a:pt x="35" y="52"/>
                  </a:lnTo>
                  <a:lnTo>
                    <a:pt x="19" y="50"/>
                  </a:lnTo>
                  <a:lnTo>
                    <a:pt x="2"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80" name="Freeform 344"/>
            <p:cNvSpPr>
              <a:spLocks/>
            </p:cNvSpPr>
            <p:nvPr/>
          </p:nvSpPr>
          <p:spPr bwMode="auto">
            <a:xfrm>
              <a:off x="729" y="3527"/>
              <a:ext cx="26" cy="15"/>
            </a:xfrm>
            <a:custGeom>
              <a:avLst/>
              <a:gdLst>
                <a:gd name="T0" fmla="*/ 0 w 146"/>
                <a:gd name="T1" fmla="*/ 0 h 68"/>
                <a:gd name="T2" fmla="*/ 0 w 146"/>
                <a:gd name="T3" fmla="*/ 0 h 68"/>
                <a:gd name="T4" fmla="*/ 0 w 146"/>
                <a:gd name="T5" fmla="*/ 0 h 68"/>
                <a:gd name="T6" fmla="*/ 0 w 146"/>
                <a:gd name="T7" fmla="*/ 0 h 68"/>
                <a:gd name="T8" fmla="*/ 0 w 146"/>
                <a:gd name="T9" fmla="*/ 0 h 68"/>
                <a:gd name="T10" fmla="*/ 0 w 146"/>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6" h="68">
                  <a:moveTo>
                    <a:pt x="16" y="0"/>
                  </a:moveTo>
                  <a:lnTo>
                    <a:pt x="0" y="53"/>
                  </a:lnTo>
                  <a:lnTo>
                    <a:pt x="65" y="67"/>
                  </a:lnTo>
                  <a:lnTo>
                    <a:pt x="131" y="53"/>
                  </a:lnTo>
                  <a:lnTo>
                    <a:pt x="145" y="0"/>
                  </a:lnTo>
                  <a:lnTo>
                    <a:pt x="16"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81" name="Freeform 345"/>
            <p:cNvSpPr>
              <a:spLocks/>
            </p:cNvSpPr>
            <p:nvPr/>
          </p:nvSpPr>
          <p:spPr bwMode="auto">
            <a:xfrm>
              <a:off x="728" y="3528"/>
              <a:ext cx="27" cy="18"/>
            </a:xfrm>
            <a:custGeom>
              <a:avLst/>
              <a:gdLst>
                <a:gd name="T0" fmla="*/ 0 w 151"/>
                <a:gd name="T1" fmla="*/ 0 h 83"/>
                <a:gd name="T2" fmla="*/ 0 w 151"/>
                <a:gd name="T3" fmla="*/ 0 h 83"/>
                <a:gd name="T4" fmla="*/ 0 w 151"/>
                <a:gd name="T5" fmla="*/ 0 h 83"/>
                <a:gd name="T6" fmla="*/ 0 w 151"/>
                <a:gd name="T7" fmla="*/ 0 h 83"/>
                <a:gd name="T8" fmla="*/ 0 w 151"/>
                <a:gd name="T9" fmla="*/ 0 h 83"/>
                <a:gd name="T10" fmla="*/ 0 w 151"/>
                <a:gd name="T11" fmla="*/ 0 h 83"/>
                <a:gd name="T12" fmla="*/ 0 w 151"/>
                <a:gd name="T13" fmla="*/ 0 h 83"/>
                <a:gd name="T14" fmla="*/ 0 w 151"/>
                <a:gd name="T15" fmla="*/ 0 h 83"/>
                <a:gd name="T16" fmla="*/ 0 w 151"/>
                <a:gd name="T17" fmla="*/ 0 h 83"/>
                <a:gd name="T18" fmla="*/ 0 w 151"/>
                <a:gd name="T19" fmla="*/ 0 h 83"/>
                <a:gd name="T20" fmla="*/ 0 w 151"/>
                <a:gd name="T21" fmla="*/ 0 h 83"/>
                <a:gd name="T22" fmla="*/ 0 w 151"/>
                <a:gd name="T23" fmla="*/ 0 h 83"/>
                <a:gd name="T24" fmla="*/ 0 w 151"/>
                <a:gd name="T25" fmla="*/ 0 h 83"/>
                <a:gd name="T26" fmla="*/ 0 w 151"/>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1" h="83">
                  <a:moveTo>
                    <a:pt x="2" y="49"/>
                  </a:moveTo>
                  <a:lnTo>
                    <a:pt x="0" y="82"/>
                  </a:lnTo>
                  <a:lnTo>
                    <a:pt x="144" y="82"/>
                  </a:lnTo>
                  <a:lnTo>
                    <a:pt x="150" y="23"/>
                  </a:lnTo>
                  <a:lnTo>
                    <a:pt x="148" y="0"/>
                  </a:lnTo>
                  <a:lnTo>
                    <a:pt x="136" y="49"/>
                  </a:lnTo>
                  <a:lnTo>
                    <a:pt x="118" y="50"/>
                  </a:lnTo>
                  <a:lnTo>
                    <a:pt x="101" y="52"/>
                  </a:lnTo>
                  <a:lnTo>
                    <a:pt x="83" y="52"/>
                  </a:lnTo>
                  <a:lnTo>
                    <a:pt x="67" y="52"/>
                  </a:lnTo>
                  <a:lnTo>
                    <a:pt x="49" y="52"/>
                  </a:lnTo>
                  <a:lnTo>
                    <a:pt x="35" y="52"/>
                  </a:lnTo>
                  <a:lnTo>
                    <a:pt x="19" y="50"/>
                  </a:lnTo>
                  <a:lnTo>
                    <a:pt x="2"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82" name="Freeform 346"/>
            <p:cNvSpPr>
              <a:spLocks/>
            </p:cNvSpPr>
            <p:nvPr/>
          </p:nvSpPr>
          <p:spPr bwMode="auto">
            <a:xfrm>
              <a:off x="631" y="3527"/>
              <a:ext cx="40" cy="15"/>
            </a:xfrm>
            <a:custGeom>
              <a:avLst/>
              <a:gdLst>
                <a:gd name="T0" fmla="*/ 0 w 227"/>
                <a:gd name="T1" fmla="*/ 0 h 68"/>
                <a:gd name="T2" fmla="*/ 0 w 227"/>
                <a:gd name="T3" fmla="*/ 0 h 68"/>
                <a:gd name="T4" fmla="*/ 0 w 227"/>
                <a:gd name="T5" fmla="*/ 0 h 68"/>
                <a:gd name="T6" fmla="*/ 0 w 227"/>
                <a:gd name="T7" fmla="*/ 0 h 68"/>
                <a:gd name="T8" fmla="*/ 0 w 227"/>
                <a:gd name="T9" fmla="*/ 0 h 68"/>
                <a:gd name="T10" fmla="*/ 0 w 227"/>
                <a:gd name="T11" fmla="*/ 0 h 68"/>
                <a:gd name="T12" fmla="*/ 0 w 227"/>
                <a:gd name="T13" fmla="*/ 0 h 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68">
                  <a:moveTo>
                    <a:pt x="14" y="0"/>
                  </a:moveTo>
                  <a:lnTo>
                    <a:pt x="0" y="53"/>
                  </a:lnTo>
                  <a:lnTo>
                    <a:pt x="10" y="67"/>
                  </a:lnTo>
                  <a:lnTo>
                    <a:pt x="201" y="67"/>
                  </a:lnTo>
                  <a:lnTo>
                    <a:pt x="212" y="53"/>
                  </a:lnTo>
                  <a:lnTo>
                    <a:pt x="226" y="0"/>
                  </a:lnTo>
                  <a:lnTo>
                    <a:pt x="14"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83" name="Freeform 347"/>
            <p:cNvSpPr>
              <a:spLocks/>
            </p:cNvSpPr>
            <p:nvPr/>
          </p:nvSpPr>
          <p:spPr bwMode="auto">
            <a:xfrm>
              <a:off x="631" y="3528"/>
              <a:ext cx="39" cy="18"/>
            </a:xfrm>
            <a:custGeom>
              <a:avLst/>
              <a:gdLst>
                <a:gd name="T0" fmla="*/ 0 w 223"/>
                <a:gd name="T1" fmla="*/ 0 h 83"/>
                <a:gd name="T2" fmla="*/ 0 w 223"/>
                <a:gd name="T3" fmla="*/ 0 h 83"/>
                <a:gd name="T4" fmla="*/ 0 w 223"/>
                <a:gd name="T5" fmla="*/ 0 h 83"/>
                <a:gd name="T6" fmla="*/ 0 w 223"/>
                <a:gd name="T7" fmla="*/ 0 h 83"/>
                <a:gd name="T8" fmla="*/ 0 w 223"/>
                <a:gd name="T9" fmla="*/ 0 h 83"/>
                <a:gd name="T10" fmla="*/ 0 w 223"/>
                <a:gd name="T11" fmla="*/ 0 h 83"/>
                <a:gd name="T12" fmla="*/ 0 w 223"/>
                <a:gd name="T13" fmla="*/ 0 h 83"/>
                <a:gd name="T14" fmla="*/ 0 w 223"/>
                <a:gd name="T15" fmla="*/ 0 h 83"/>
                <a:gd name="T16" fmla="*/ 0 w 223"/>
                <a:gd name="T17" fmla="*/ 0 h 83"/>
                <a:gd name="T18" fmla="*/ 0 w 223"/>
                <a:gd name="T19" fmla="*/ 0 h 83"/>
                <a:gd name="T20" fmla="*/ 0 w 223"/>
                <a:gd name="T21" fmla="*/ 0 h 83"/>
                <a:gd name="T22" fmla="*/ 0 w 223"/>
                <a:gd name="T23" fmla="*/ 0 h 83"/>
                <a:gd name="T24" fmla="*/ 0 w 223"/>
                <a:gd name="T25" fmla="*/ 0 h 83"/>
                <a:gd name="T26" fmla="*/ 0 w 223"/>
                <a:gd name="T27" fmla="*/ 0 h 83"/>
                <a:gd name="T28" fmla="*/ 0 w 223"/>
                <a:gd name="T29" fmla="*/ 0 h 83"/>
                <a:gd name="T30" fmla="*/ 0 w 223"/>
                <a:gd name="T31" fmla="*/ 0 h 83"/>
                <a:gd name="T32" fmla="*/ 0 w 223"/>
                <a:gd name="T33" fmla="*/ 0 h 83"/>
                <a:gd name="T34" fmla="*/ 0 w 223"/>
                <a:gd name="T35" fmla="*/ 0 h 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3" h="83">
                  <a:moveTo>
                    <a:pt x="2" y="49"/>
                  </a:moveTo>
                  <a:lnTo>
                    <a:pt x="0" y="82"/>
                  </a:lnTo>
                  <a:lnTo>
                    <a:pt x="219" y="82"/>
                  </a:lnTo>
                  <a:lnTo>
                    <a:pt x="222" y="23"/>
                  </a:lnTo>
                  <a:lnTo>
                    <a:pt x="219" y="0"/>
                  </a:lnTo>
                  <a:lnTo>
                    <a:pt x="209" y="49"/>
                  </a:lnTo>
                  <a:lnTo>
                    <a:pt x="189" y="50"/>
                  </a:lnTo>
                  <a:lnTo>
                    <a:pt x="162" y="52"/>
                  </a:lnTo>
                  <a:lnTo>
                    <a:pt x="147" y="52"/>
                  </a:lnTo>
                  <a:lnTo>
                    <a:pt x="133" y="52"/>
                  </a:lnTo>
                  <a:lnTo>
                    <a:pt x="119" y="52"/>
                  </a:lnTo>
                  <a:lnTo>
                    <a:pt x="105" y="52"/>
                  </a:lnTo>
                  <a:lnTo>
                    <a:pt x="89" y="52"/>
                  </a:lnTo>
                  <a:lnTo>
                    <a:pt x="75" y="52"/>
                  </a:lnTo>
                  <a:lnTo>
                    <a:pt x="59" y="52"/>
                  </a:lnTo>
                  <a:lnTo>
                    <a:pt x="46" y="52"/>
                  </a:lnTo>
                  <a:lnTo>
                    <a:pt x="22" y="50"/>
                  </a:lnTo>
                  <a:lnTo>
                    <a:pt x="2"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84" name="Freeform 348"/>
            <p:cNvSpPr>
              <a:spLocks/>
            </p:cNvSpPr>
            <p:nvPr/>
          </p:nvSpPr>
          <p:spPr bwMode="auto">
            <a:xfrm>
              <a:off x="757" y="3527"/>
              <a:ext cx="26" cy="15"/>
            </a:xfrm>
            <a:custGeom>
              <a:avLst/>
              <a:gdLst>
                <a:gd name="T0" fmla="*/ 0 w 147"/>
                <a:gd name="T1" fmla="*/ 0 h 68"/>
                <a:gd name="T2" fmla="*/ 0 w 147"/>
                <a:gd name="T3" fmla="*/ 0 h 68"/>
                <a:gd name="T4" fmla="*/ 0 w 147"/>
                <a:gd name="T5" fmla="*/ 0 h 68"/>
                <a:gd name="T6" fmla="*/ 0 w 147"/>
                <a:gd name="T7" fmla="*/ 0 h 68"/>
                <a:gd name="T8" fmla="*/ 0 w 147"/>
                <a:gd name="T9" fmla="*/ 0 h 68"/>
                <a:gd name="T10" fmla="*/ 0 w 147"/>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7" h="68">
                  <a:moveTo>
                    <a:pt x="14" y="0"/>
                  </a:moveTo>
                  <a:lnTo>
                    <a:pt x="0" y="53"/>
                  </a:lnTo>
                  <a:lnTo>
                    <a:pt x="67" y="67"/>
                  </a:lnTo>
                  <a:lnTo>
                    <a:pt x="133" y="53"/>
                  </a:lnTo>
                  <a:lnTo>
                    <a:pt x="146" y="0"/>
                  </a:lnTo>
                  <a:lnTo>
                    <a:pt x="14"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85" name="Freeform 349"/>
            <p:cNvSpPr>
              <a:spLocks/>
            </p:cNvSpPr>
            <p:nvPr/>
          </p:nvSpPr>
          <p:spPr bwMode="auto">
            <a:xfrm>
              <a:off x="757" y="3528"/>
              <a:ext cx="26" cy="18"/>
            </a:xfrm>
            <a:custGeom>
              <a:avLst/>
              <a:gdLst>
                <a:gd name="T0" fmla="*/ 0 w 151"/>
                <a:gd name="T1" fmla="*/ 0 h 83"/>
                <a:gd name="T2" fmla="*/ 0 w 151"/>
                <a:gd name="T3" fmla="*/ 0 h 83"/>
                <a:gd name="T4" fmla="*/ 0 w 151"/>
                <a:gd name="T5" fmla="*/ 0 h 83"/>
                <a:gd name="T6" fmla="*/ 0 w 151"/>
                <a:gd name="T7" fmla="*/ 0 h 83"/>
                <a:gd name="T8" fmla="*/ 0 w 151"/>
                <a:gd name="T9" fmla="*/ 0 h 83"/>
                <a:gd name="T10" fmla="*/ 0 w 151"/>
                <a:gd name="T11" fmla="*/ 0 h 83"/>
                <a:gd name="T12" fmla="*/ 0 w 151"/>
                <a:gd name="T13" fmla="*/ 0 h 83"/>
                <a:gd name="T14" fmla="*/ 0 w 151"/>
                <a:gd name="T15" fmla="*/ 0 h 83"/>
                <a:gd name="T16" fmla="*/ 0 w 151"/>
                <a:gd name="T17" fmla="*/ 0 h 83"/>
                <a:gd name="T18" fmla="*/ 0 w 151"/>
                <a:gd name="T19" fmla="*/ 0 h 83"/>
                <a:gd name="T20" fmla="*/ 0 w 151"/>
                <a:gd name="T21" fmla="*/ 0 h 83"/>
                <a:gd name="T22" fmla="*/ 0 w 151"/>
                <a:gd name="T23" fmla="*/ 0 h 83"/>
                <a:gd name="T24" fmla="*/ 0 w 151"/>
                <a:gd name="T25" fmla="*/ 0 h 83"/>
                <a:gd name="T26" fmla="*/ 0 w 151"/>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1" h="83">
                  <a:moveTo>
                    <a:pt x="2" y="49"/>
                  </a:moveTo>
                  <a:lnTo>
                    <a:pt x="0" y="82"/>
                  </a:lnTo>
                  <a:lnTo>
                    <a:pt x="147" y="82"/>
                  </a:lnTo>
                  <a:lnTo>
                    <a:pt x="150" y="23"/>
                  </a:lnTo>
                  <a:lnTo>
                    <a:pt x="148" y="0"/>
                  </a:lnTo>
                  <a:lnTo>
                    <a:pt x="139" y="49"/>
                  </a:lnTo>
                  <a:lnTo>
                    <a:pt x="118" y="50"/>
                  </a:lnTo>
                  <a:lnTo>
                    <a:pt x="102" y="52"/>
                  </a:lnTo>
                  <a:lnTo>
                    <a:pt x="85" y="52"/>
                  </a:lnTo>
                  <a:lnTo>
                    <a:pt x="69" y="52"/>
                  </a:lnTo>
                  <a:lnTo>
                    <a:pt x="51" y="52"/>
                  </a:lnTo>
                  <a:lnTo>
                    <a:pt x="37" y="52"/>
                  </a:lnTo>
                  <a:lnTo>
                    <a:pt x="19" y="50"/>
                  </a:lnTo>
                  <a:lnTo>
                    <a:pt x="2"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86" name="Freeform 350"/>
            <p:cNvSpPr>
              <a:spLocks/>
            </p:cNvSpPr>
            <p:nvPr/>
          </p:nvSpPr>
          <p:spPr bwMode="auto">
            <a:xfrm>
              <a:off x="1073" y="3512"/>
              <a:ext cx="37" cy="30"/>
            </a:xfrm>
            <a:custGeom>
              <a:avLst/>
              <a:gdLst>
                <a:gd name="T0" fmla="*/ 0 w 209"/>
                <a:gd name="T1" fmla="*/ 0 h 144"/>
                <a:gd name="T2" fmla="*/ 0 w 209"/>
                <a:gd name="T3" fmla="*/ 0 h 144"/>
                <a:gd name="T4" fmla="*/ 0 w 209"/>
                <a:gd name="T5" fmla="*/ 0 h 144"/>
                <a:gd name="T6" fmla="*/ 0 w 209"/>
                <a:gd name="T7" fmla="*/ 0 h 144"/>
                <a:gd name="T8" fmla="*/ 0 w 209"/>
                <a:gd name="T9" fmla="*/ 0 h 144"/>
                <a:gd name="T10" fmla="*/ 0 w 209"/>
                <a:gd name="T11" fmla="*/ 0 h 144"/>
                <a:gd name="T12" fmla="*/ 0 w 209"/>
                <a:gd name="T13" fmla="*/ 0 h 144"/>
                <a:gd name="T14" fmla="*/ 0 w 209"/>
                <a:gd name="T15" fmla="*/ 0 h 1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9" h="144">
                  <a:moveTo>
                    <a:pt x="173" y="0"/>
                  </a:moveTo>
                  <a:lnTo>
                    <a:pt x="208" y="129"/>
                  </a:lnTo>
                  <a:lnTo>
                    <a:pt x="76" y="143"/>
                  </a:lnTo>
                  <a:lnTo>
                    <a:pt x="11" y="129"/>
                  </a:lnTo>
                  <a:lnTo>
                    <a:pt x="0" y="76"/>
                  </a:lnTo>
                  <a:lnTo>
                    <a:pt x="114" y="76"/>
                  </a:lnTo>
                  <a:lnTo>
                    <a:pt x="98" y="0"/>
                  </a:lnTo>
                  <a:lnTo>
                    <a:pt x="173"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87" name="Freeform 351"/>
            <p:cNvSpPr>
              <a:spLocks/>
            </p:cNvSpPr>
            <p:nvPr/>
          </p:nvSpPr>
          <p:spPr bwMode="auto">
            <a:xfrm>
              <a:off x="1071" y="3528"/>
              <a:ext cx="40" cy="18"/>
            </a:xfrm>
            <a:custGeom>
              <a:avLst/>
              <a:gdLst>
                <a:gd name="T0" fmla="*/ 0 w 221"/>
                <a:gd name="T1" fmla="*/ 0 h 83"/>
                <a:gd name="T2" fmla="*/ 0 w 221"/>
                <a:gd name="T3" fmla="*/ 0 h 83"/>
                <a:gd name="T4" fmla="*/ 0 w 221"/>
                <a:gd name="T5" fmla="*/ 0 h 83"/>
                <a:gd name="T6" fmla="*/ 0 w 221"/>
                <a:gd name="T7" fmla="*/ 0 h 83"/>
                <a:gd name="T8" fmla="*/ 0 w 221"/>
                <a:gd name="T9" fmla="*/ 0 h 83"/>
                <a:gd name="T10" fmla="*/ 0 w 221"/>
                <a:gd name="T11" fmla="*/ 0 h 83"/>
                <a:gd name="T12" fmla="*/ 0 w 221"/>
                <a:gd name="T13" fmla="*/ 0 h 83"/>
                <a:gd name="T14" fmla="*/ 0 w 221"/>
                <a:gd name="T15" fmla="*/ 0 h 83"/>
                <a:gd name="T16" fmla="*/ 0 w 221"/>
                <a:gd name="T17" fmla="*/ 0 h 83"/>
                <a:gd name="T18" fmla="*/ 0 w 221"/>
                <a:gd name="T19" fmla="*/ 0 h 83"/>
                <a:gd name="T20" fmla="*/ 0 w 221"/>
                <a:gd name="T21" fmla="*/ 0 h 83"/>
                <a:gd name="T22" fmla="*/ 0 w 221"/>
                <a:gd name="T23" fmla="*/ 0 h 83"/>
                <a:gd name="T24" fmla="*/ 0 w 221"/>
                <a:gd name="T25" fmla="*/ 0 h 83"/>
                <a:gd name="T26" fmla="*/ 0 w 221"/>
                <a:gd name="T27" fmla="*/ 0 h 83"/>
                <a:gd name="T28" fmla="*/ 0 w 221"/>
                <a:gd name="T29" fmla="*/ 0 h 83"/>
                <a:gd name="T30" fmla="*/ 0 w 221"/>
                <a:gd name="T31" fmla="*/ 0 h 83"/>
                <a:gd name="T32" fmla="*/ 0 w 221"/>
                <a:gd name="T33" fmla="*/ 0 h 83"/>
                <a:gd name="T34" fmla="*/ 0 w 221"/>
                <a:gd name="T35" fmla="*/ 0 h 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 h="83">
                  <a:moveTo>
                    <a:pt x="218" y="49"/>
                  </a:moveTo>
                  <a:lnTo>
                    <a:pt x="220" y="82"/>
                  </a:lnTo>
                  <a:lnTo>
                    <a:pt x="6" y="82"/>
                  </a:lnTo>
                  <a:lnTo>
                    <a:pt x="0" y="23"/>
                  </a:lnTo>
                  <a:lnTo>
                    <a:pt x="3" y="0"/>
                  </a:lnTo>
                  <a:lnTo>
                    <a:pt x="14" y="49"/>
                  </a:lnTo>
                  <a:lnTo>
                    <a:pt x="35" y="50"/>
                  </a:lnTo>
                  <a:lnTo>
                    <a:pt x="60" y="52"/>
                  </a:lnTo>
                  <a:lnTo>
                    <a:pt x="74" y="52"/>
                  </a:lnTo>
                  <a:lnTo>
                    <a:pt x="87" y="52"/>
                  </a:lnTo>
                  <a:lnTo>
                    <a:pt x="103" y="52"/>
                  </a:lnTo>
                  <a:lnTo>
                    <a:pt x="117" y="52"/>
                  </a:lnTo>
                  <a:lnTo>
                    <a:pt x="133" y="52"/>
                  </a:lnTo>
                  <a:lnTo>
                    <a:pt x="146" y="52"/>
                  </a:lnTo>
                  <a:lnTo>
                    <a:pt x="160" y="52"/>
                  </a:lnTo>
                  <a:lnTo>
                    <a:pt x="185" y="50"/>
                  </a:lnTo>
                  <a:lnTo>
                    <a:pt x="209" y="50"/>
                  </a:lnTo>
                  <a:lnTo>
                    <a:pt x="218"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88" name="Freeform 352"/>
            <p:cNvSpPr>
              <a:spLocks/>
            </p:cNvSpPr>
            <p:nvPr/>
          </p:nvSpPr>
          <p:spPr bwMode="auto">
            <a:xfrm>
              <a:off x="786" y="3527"/>
              <a:ext cx="26" cy="15"/>
            </a:xfrm>
            <a:custGeom>
              <a:avLst/>
              <a:gdLst>
                <a:gd name="T0" fmla="*/ 0 w 146"/>
                <a:gd name="T1" fmla="*/ 0 h 68"/>
                <a:gd name="T2" fmla="*/ 0 w 146"/>
                <a:gd name="T3" fmla="*/ 0 h 68"/>
                <a:gd name="T4" fmla="*/ 0 w 146"/>
                <a:gd name="T5" fmla="*/ 0 h 68"/>
                <a:gd name="T6" fmla="*/ 0 w 146"/>
                <a:gd name="T7" fmla="*/ 0 h 68"/>
                <a:gd name="T8" fmla="*/ 0 w 146"/>
                <a:gd name="T9" fmla="*/ 0 h 68"/>
                <a:gd name="T10" fmla="*/ 0 w 146"/>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6" h="68">
                  <a:moveTo>
                    <a:pt x="14" y="0"/>
                  </a:moveTo>
                  <a:lnTo>
                    <a:pt x="0" y="53"/>
                  </a:lnTo>
                  <a:lnTo>
                    <a:pt x="67" y="67"/>
                  </a:lnTo>
                  <a:lnTo>
                    <a:pt x="134" y="53"/>
                  </a:lnTo>
                  <a:lnTo>
                    <a:pt x="145" y="0"/>
                  </a:lnTo>
                  <a:lnTo>
                    <a:pt x="14"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89" name="Freeform 353"/>
            <p:cNvSpPr>
              <a:spLocks/>
            </p:cNvSpPr>
            <p:nvPr/>
          </p:nvSpPr>
          <p:spPr bwMode="auto">
            <a:xfrm>
              <a:off x="786" y="3528"/>
              <a:ext cx="26" cy="18"/>
            </a:xfrm>
            <a:custGeom>
              <a:avLst/>
              <a:gdLst>
                <a:gd name="T0" fmla="*/ 0 w 149"/>
                <a:gd name="T1" fmla="*/ 0 h 83"/>
                <a:gd name="T2" fmla="*/ 0 w 149"/>
                <a:gd name="T3" fmla="*/ 0 h 83"/>
                <a:gd name="T4" fmla="*/ 0 w 149"/>
                <a:gd name="T5" fmla="*/ 0 h 83"/>
                <a:gd name="T6" fmla="*/ 0 w 149"/>
                <a:gd name="T7" fmla="*/ 0 h 83"/>
                <a:gd name="T8" fmla="*/ 0 w 149"/>
                <a:gd name="T9" fmla="*/ 0 h 83"/>
                <a:gd name="T10" fmla="*/ 0 w 149"/>
                <a:gd name="T11" fmla="*/ 0 h 83"/>
                <a:gd name="T12" fmla="*/ 0 w 149"/>
                <a:gd name="T13" fmla="*/ 0 h 83"/>
                <a:gd name="T14" fmla="*/ 0 w 149"/>
                <a:gd name="T15" fmla="*/ 0 h 83"/>
                <a:gd name="T16" fmla="*/ 0 w 149"/>
                <a:gd name="T17" fmla="*/ 0 h 83"/>
                <a:gd name="T18" fmla="*/ 0 w 149"/>
                <a:gd name="T19" fmla="*/ 0 h 83"/>
                <a:gd name="T20" fmla="*/ 0 w 149"/>
                <a:gd name="T21" fmla="*/ 0 h 83"/>
                <a:gd name="T22" fmla="*/ 0 w 149"/>
                <a:gd name="T23" fmla="*/ 0 h 83"/>
                <a:gd name="T24" fmla="*/ 0 w 149"/>
                <a:gd name="T25" fmla="*/ 0 h 83"/>
                <a:gd name="T26" fmla="*/ 0 w 149"/>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9" h="83">
                  <a:moveTo>
                    <a:pt x="2" y="49"/>
                  </a:moveTo>
                  <a:lnTo>
                    <a:pt x="0" y="82"/>
                  </a:lnTo>
                  <a:lnTo>
                    <a:pt x="145" y="82"/>
                  </a:lnTo>
                  <a:lnTo>
                    <a:pt x="148" y="23"/>
                  </a:lnTo>
                  <a:lnTo>
                    <a:pt x="145" y="0"/>
                  </a:lnTo>
                  <a:lnTo>
                    <a:pt x="135" y="49"/>
                  </a:lnTo>
                  <a:lnTo>
                    <a:pt x="116" y="50"/>
                  </a:lnTo>
                  <a:lnTo>
                    <a:pt x="100" y="52"/>
                  </a:lnTo>
                  <a:lnTo>
                    <a:pt x="83" y="52"/>
                  </a:lnTo>
                  <a:lnTo>
                    <a:pt x="67" y="52"/>
                  </a:lnTo>
                  <a:lnTo>
                    <a:pt x="49" y="52"/>
                  </a:lnTo>
                  <a:lnTo>
                    <a:pt x="33" y="52"/>
                  </a:lnTo>
                  <a:lnTo>
                    <a:pt x="18" y="50"/>
                  </a:lnTo>
                  <a:lnTo>
                    <a:pt x="2"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90" name="Freeform 354"/>
            <p:cNvSpPr>
              <a:spLocks/>
            </p:cNvSpPr>
            <p:nvPr/>
          </p:nvSpPr>
          <p:spPr bwMode="auto">
            <a:xfrm>
              <a:off x="1044" y="3527"/>
              <a:ext cx="26" cy="15"/>
            </a:xfrm>
            <a:custGeom>
              <a:avLst/>
              <a:gdLst>
                <a:gd name="T0" fmla="*/ 0 w 147"/>
                <a:gd name="T1" fmla="*/ 0 h 68"/>
                <a:gd name="T2" fmla="*/ 0 w 147"/>
                <a:gd name="T3" fmla="*/ 0 h 68"/>
                <a:gd name="T4" fmla="*/ 0 w 147"/>
                <a:gd name="T5" fmla="*/ 0 h 68"/>
                <a:gd name="T6" fmla="*/ 0 w 147"/>
                <a:gd name="T7" fmla="*/ 0 h 68"/>
                <a:gd name="T8" fmla="*/ 0 w 147"/>
                <a:gd name="T9" fmla="*/ 0 h 68"/>
                <a:gd name="T10" fmla="*/ 0 w 147"/>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7" h="68">
                  <a:moveTo>
                    <a:pt x="135" y="0"/>
                  </a:moveTo>
                  <a:lnTo>
                    <a:pt x="146" y="53"/>
                  </a:lnTo>
                  <a:lnTo>
                    <a:pt x="75" y="67"/>
                  </a:lnTo>
                  <a:lnTo>
                    <a:pt x="11" y="53"/>
                  </a:lnTo>
                  <a:lnTo>
                    <a:pt x="0" y="0"/>
                  </a:lnTo>
                  <a:lnTo>
                    <a:pt x="135"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91" name="Freeform 355"/>
            <p:cNvSpPr>
              <a:spLocks/>
            </p:cNvSpPr>
            <p:nvPr/>
          </p:nvSpPr>
          <p:spPr bwMode="auto">
            <a:xfrm>
              <a:off x="1043" y="3528"/>
              <a:ext cx="26" cy="18"/>
            </a:xfrm>
            <a:custGeom>
              <a:avLst/>
              <a:gdLst>
                <a:gd name="T0" fmla="*/ 0 w 151"/>
                <a:gd name="T1" fmla="*/ 0 h 83"/>
                <a:gd name="T2" fmla="*/ 0 w 151"/>
                <a:gd name="T3" fmla="*/ 0 h 83"/>
                <a:gd name="T4" fmla="*/ 0 w 151"/>
                <a:gd name="T5" fmla="*/ 0 h 83"/>
                <a:gd name="T6" fmla="*/ 0 w 151"/>
                <a:gd name="T7" fmla="*/ 0 h 83"/>
                <a:gd name="T8" fmla="*/ 0 w 151"/>
                <a:gd name="T9" fmla="*/ 0 h 83"/>
                <a:gd name="T10" fmla="*/ 0 w 151"/>
                <a:gd name="T11" fmla="*/ 0 h 83"/>
                <a:gd name="T12" fmla="*/ 0 w 151"/>
                <a:gd name="T13" fmla="*/ 0 h 83"/>
                <a:gd name="T14" fmla="*/ 0 w 151"/>
                <a:gd name="T15" fmla="*/ 0 h 83"/>
                <a:gd name="T16" fmla="*/ 0 w 151"/>
                <a:gd name="T17" fmla="*/ 0 h 83"/>
                <a:gd name="T18" fmla="*/ 0 w 151"/>
                <a:gd name="T19" fmla="*/ 0 h 83"/>
                <a:gd name="T20" fmla="*/ 0 w 151"/>
                <a:gd name="T21" fmla="*/ 0 h 83"/>
                <a:gd name="T22" fmla="*/ 0 w 151"/>
                <a:gd name="T23" fmla="*/ 0 h 83"/>
                <a:gd name="T24" fmla="*/ 0 w 151"/>
                <a:gd name="T25" fmla="*/ 0 h 83"/>
                <a:gd name="T26" fmla="*/ 0 w 151"/>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1" h="83">
                  <a:moveTo>
                    <a:pt x="150" y="49"/>
                  </a:moveTo>
                  <a:lnTo>
                    <a:pt x="150" y="82"/>
                  </a:lnTo>
                  <a:lnTo>
                    <a:pt x="5" y="82"/>
                  </a:lnTo>
                  <a:lnTo>
                    <a:pt x="0" y="23"/>
                  </a:lnTo>
                  <a:lnTo>
                    <a:pt x="3" y="0"/>
                  </a:lnTo>
                  <a:lnTo>
                    <a:pt x="16" y="49"/>
                  </a:lnTo>
                  <a:lnTo>
                    <a:pt x="33" y="50"/>
                  </a:lnTo>
                  <a:lnTo>
                    <a:pt x="49" y="52"/>
                  </a:lnTo>
                  <a:lnTo>
                    <a:pt x="66" y="52"/>
                  </a:lnTo>
                  <a:lnTo>
                    <a:pt x="82" y="52"/>
                  </a:lnTo>
                  <a:lnTo>
                    <a:pt x="99" y="52"/>
                  </a:lnTo>
                  <a:lnTo>
                    <a:pt x="115" y="52"/>
                  </a:lnTo>
                  <a:lnTo>
                    <a:pt x="131" y="50"/>
                  </a:lnTo>
                  <a:lnTo>
                    <a:pt x="150"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92" name="Freeform 356"/>
            <p:cNvSpPr>
              <a:spLocks/>
            </p:cNvSpPr>
            <p:nvPr/>
          </p:nvSpPr>
          <p:spPr bwMode="auto">
            <a:xfrm>
              <a:off x="814" y="3527"/>
              <a:ext cx="26" cy="15"/>
            </a:xfrm>
            <a:custGeom>
              <a:avLst/>
              <a:gdLst>
                <a:gd name="T0" fmla="*/ 0 w 144"/>
                <a:gd name="T1" fmla="*/ 0 h 68"/>
                <a:gd name="T2" fmla="*/ 0 w 144"/>
                <a:gd name="T3" fmla="*/ 0 h 68"/>
                <a:gd name="T4" fmla="*/ 0 w 144"/>
                <a:gd name="T5" fmla="*/ 0 h 68"/>
                <a:gd name="T6" fmla="*/ 0 w 144"/>
                <a:gd name="T7" fmla="*/ 0 h 68"/>
                <a:gd name="T8" fmla="*/ 0 w 144"/>
                <a:gd name="T9" fmla="*/ 0 h 68"/>
                <a:gd name="T10" fmla="*/ 0 w 144"/>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 h="68">
                  <a:moveTo>
                    <a:pt x="11" y="0"/>
                  </a:moveTo>
                  <a:lnTo>
                    <a:pt x="0" y="53"/>
                  </a:lnTo>
                  <a:lnTo>
                    <a:pt x="68" y="67"/>
                  </a:lnTo>
                  <a:lnTo>
                    <a:pt x="132" y="53"/>
                  </a:lnTo>
                  <a:lnTo>
                    <a:pt x="143" y="0"/>
                  </a:lnTo>
                  <a:lnTo>
                    <a:pt x="11"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93" name="Freeform 357"/>
            <p:cNvSpPr>
              <a:spLocks/>
            </p:cNvSpPr>
            <p:nvPr/>
          </p:nvSpPr>
          <p:spPr bwMode="auto">
            <a:xfrm>
              <a:off x="814" y="3528"/>
              <a:ext cx="27" cy="18"/>
            </a:xfrm>
            <a:custGeom>
              <a:avLst/>
              <a:gdLst>
                <a:gd name="T0" fmla="*/ 0 w 148"/>
                <a:gd name="T1" fmla="*/ 0 h 83"/>
                <a:gd name="T2" fmla="*/ 0 w 148"/>
                <a:gd name="T3" fmla="*/ 0 h 83"/>
                <a:gd name="T4" fmla="*/ 0 w 148"/>
                <a:gd name="T5" fmla="*/ 0 h 83"/>
                <a:gd name="T6" fmla="*/ 0 w 148"/>
                <a:gd name="T7" fmla="*/ 0 h 83"/>
                <a:gd name="T8" fmla="*/ 0 w 148"/>
                <a:gd name="T9" fmla="*/ 0 h 83"/>
                <a:gd name="T10" fmla="*/ 0 w 148"/>
                <a:gd name="T11" fmla="*/ 0 h 83"/>
                <a:gd name="T12" fmla="*/ 0 w 148"/>
                <a:gd name="T13" fmla="*/ 0 h 83"/>
                <a:gd name="T14" fmla="*/ 0 w 148"/>
                <a:gd name="T15" fmla="*/ 0 h 83"/>
                <a:gd name="T16" fmla="*/ 0 w 148"/>
                <a:gd name="T17" fmla="*/ 0 h 83"/>
                <a:gd name="T18" fmla="*/ 0 w 148"/>
                <a:gd name="T19" fmla="*/ 0 h 83"/>
                <a:gd name="T20" fmla="*/ 0 w 148"/>
                <a:gd name="T21" fmla="*/ 0 h 83"/>
                <a:gd name="T22" fmla="*/ 0 w 148"/>
                <a:gd name="T23" fmla="*/ 0 h 83"/>
                <a:gd name="T24" fmla="*/ 0 w 148"/>
                <a:gd name="T25" fmla="*/ 0 h 83"/>
                <a:gd name="T26" fmla="*/ 0 w 148"/>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8" h="83">
                  <a:moveTo>
                    <a:pt x="0" y="49"/>
                  </a:moveTo>
                  <a:lnTo>
                    <a:pt x="0" y="82"/>
                  </a:lnTo>
                  <a:lnTo>
                    <a:pt x="144" y="82"/>
                  </a:lnTo>
                  <a:lnTo>
                    <a:pt x="147" y="23"/>
                  </a:lnTo>
                  <a:lnTo>
                    <a:pt x="144" y="0"/>
                  </a:lnTo>
                  <a:lnTo>
                    <a:pt x="134" y="49"/>
                  </a:lnTo>
                  <a:lnTo>
                    <a:pt x="115" y="50"/>
                  </a:lnTo>
                  <a:lnTo>
                    <a:pt x="98" y="52"/>
                  </a:lnTo>
                  <a:lnTo>
                    <a:pt x="82" y="52"/>
                  </a:lnTo>
                  <a:lnTo>
                    <a:pt x="66" y="52"/>
                  </a:lnTo>
                  <a:lnTo>
                    <a:pt x="49" y="52"/>
                  </a:lnTo>
                  <a:lnTo>
                    <a:pt x="33" y="52"/>
                  </a:lnTo>
                  <a:lnTo>
                    <a:pt x="16" y="50"/>
                  </a:lnTo>
                  <a:lnTo>
                    <a:pt x="0"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94" name="Freeform 358"/>
            <p:cNvSpPr>
              <a:spLocks/>
            </p:cNvSpPr>
            <p:nvPr/>
          </p:nvSpPr>
          <p:spPr bwMode="auto">
            <a:xfrm>
              <a:off x="1015" y="3527"/>
              <a:ext cx="27" cy="15"/>
            </a:xfrm>
            <a:custGeom>
              <a:avLst/>
              <a:gdLst>
                <a:gd name="T0" fmla="*/ 0 w 147"/>
                <a:gd name="T1" fmla="*/ 0 h 68"/>
                <a:gd name="T2" fmla="*/ 0 w 147"/>
                <a:gd name="T3" fmla="*/ 0 h 68"/>
                <a:gd name="T4" fmla="*/ 0 w 147"/>
                <a:gd name="T5" fmla="*/ 0 h 68"/>
                <a:gd name="T6" fmla="*/ 0 w 147"/>
                <a:gd name="T7" fmla="*/ 0 h 68"/>
                <a:gd name="T8" fmla="*/ 0 w 147"/>
                <a:gd name="T9" fmla="*/ 0 h 68"/>
                <a:gd name="T10" fmla="*/ 0 w 147"/>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7" h="68">
                  <a:moveTo>
                    <a:pt x="133" y="0"/>
                  </a:moveTo>
                  <a:lnTo>
                    <a:pt x="146" y="53"/>
                  </a:lnTo>
                  <a:lnTo>
                    <a:pt x="76" y="67"/>
                  </a:lnTo>
                  <a:lnTo>
                    <a:pt x="11" y="53"/>
                  </a:lnTo>
                  <a:lnTo>
                    <a:pt x="0" y="0"/>
                  </a:lnTo>
                  <a:lnTo>
                    <a:pt x="133"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95" name="Freeform 359"/>
            <p:cNvSpPr>
              <a:spLocks/>
            </p:cNvSpPr>
            <p:nvPr/>
          </p:nvSpPr>
          <p:spPr bwMode="auto">
            <a:xfrm>
              <a:off x="1014" y="3528"/>
              <a:ext cx="27" cy="18"/>
            </a:xfrm>
            <a:custGeom>
              <a:avLst/>
              <a:gdLst>
                <a:gd name="T0" fmla="*/ 0 w 151"/>
                <a:gd name="T1" fmla="*/ 0 h 83"/>
                <a:gd name="T2" fmla="*/ 0 w 151"/>
                <a:gd name="T3" fmla="*/ 0 h 83"/>
                <a:gd name="T4" fmla="*/ 0 w 151"/>
                <a:gd name="T5" fmla="*/ 0 h 83"/>
                <a:gd name="T6" fmla="*/ 0 w 151"/>
                <a:gd name="T7" fmla="*/ 0 h 83"/>
                <a:gd name="T8" fmla="*/ 0 w 151"/>
                <a:gd name="T9" fmla="*/ 0 h 83"/>
                <a:gd name="T10" fmla="*/ 0 w 151"/>
                <a:gd name="T11" fmla="*/ 0 h 83"/>
                <a:gd name="T12" fmla="*/ 0 w 151"/>
                <a:gd name="T13" fmla="*/ 0 h 83"/>
                <a:gd name="T14" fmla="*/ 0 w 151"/>
                <a:gd name="T15" fmla="*/ 0 h 83"/>
                <a:gd name="T16" fmla="*/ 0 w 151"/>
                <a:gd name="T17" fmla="*/ 0 h 83"/>
                <a:gd name="T18" fmla="*/ 0 w 151"/>
                <a:gd name="T19" fmla="*/ 0 h 83"/>
                <a:gd name="T20" fmla="*/ 0 w 151"/>
                <a:gd name="T21" fmla="*/ 0 h 83"/>
                <a:gd name="T22" fmla="*/ 0 w 151"/>
                <a:gd name="T23" fmla="*/ 0 h 83"/>
                <a:gd name="T24" fmla="*/ 0 w 151"/>
                <a:gd name="T25" fmla="*/ 0 h 83"/>
                <a:gd name="T26" fmla="*/ 0 w 151"/>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1" h="83">
                  <a:moveTo>
                    <a:pt x="150" y="49"/>
                  </a:moveTo>
                  <a:lnTo>
                    <a:pt x="150" y="82"/>
                  </a:lnTo>
                  <a:lnTo>
                    <a:pt x="3" y="82"/>
                  </a:lnTo>
                  <a:lnTo>
                    <a:pt x="0" y="23"/>
                  </a:lnTo>
                  <a:lnTo>
                    <a:pt x="3" y="0"/>
                  </a:lnTo>
                  <a:lnTo>
                    <a:pt x="13" y="49"/>
                  </a:lnTo>
                  <a:lnTo>
                    <a:pt x="32" y="50"/>
                  </a:lnTo>
                  <a:lnTo>
                    <a:pt x="48" y="52"/>
                  </a:lnTo>
                  <a:lnTo>
                    <a:pt x="65" y="52"/>
                  </a:lnTo>
                  <a:lnTo>
                    <a:pt x="81" y="52"/>
                  </a:lnTo>
                  <a:lnTo>
                    <a:pt x="97" y="52"/>
                  </a:lnTo>
                  <a:lnTo>
                    <a:pt x="115" y="52"/>
                  </a:lnTo>
                  <a:lnTo>
                    <a:pt x="131" y="50"/>
                  </a:lnTo>
                  <a:lnTo>
                    <a:pt x="150"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96" name="Freeform 360"/>
            <p:cNvSpPr>
              <a:spLocks/>
            </p:cNvSpPr>
            <p:nvPr/>
          </p:nvSpPr>
          <p:spPr bwMode="auto">
            <a:xfrm>
              <a:off x="844" y="3527"/>
              <a:ext cx="25" cy="15"/>
            </a:xfrm>
            <a:custGeom>
              <a:avLst/>
              <a:gdLst>
                <a:gd name="T0" fmla="*/ 0 w 142"/>
                <a:gd name="T1" fmla="*/ 0 h 68"/>
                <a:gd name="T2" fmla="*/ 0 w 142"/>
                <a:gd name="T3" fmla="*/ 0 h 68"/>
                <a:gd name="T4" fmla="*/ 0 w 142"/>
                <a:gd name="T5" fmla="*/ 0 h 68"/>
                <a:gd name="T6" fmla="*/ 0 w 142"/>
                <a:gd name="T7" fmla="*/ 0 h 68"/>
                <a:gd name="T8" fmla="*/ 0 w 142"/>
                <a:gd name="T9" fmla="*/ 0 h 68"/>
                <a:gd name="T10" fmla="*/ 0 w 142"/>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2" h="68">
                  <a:moveTo>
                    <a:pt x="11" y="0"/>
                  </a:moveTo>
                  <a:lnTo>
                    <a:pt x="0" y="53"/>
                  </a:lnTo>
                  <a:lnTo>
                    <a:pt x="67" y="67"/>
                  </a:lnTo>
                  <a:lnTo>
                    <a:pt x="131" y="53"/>
                  </a:lnTo>
                  <a:lnTo>
                    <a:pt x="141" y="0"/>
                  </a:lnTo>
                  <a:lnTo>
                    <a:pt x="11"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97" name="Freeform 361"/>
            <p:cNvSpPr>
              <a:spLocks/>
            </p:cNvSpPr>
            <p:nvPr/>
          </p:nvSpPr>
          <p:spPr bwMode="auto">
            <a:xfrm>
              <a:off x="844" y="3528"/>
              <a:ext cx="26" cy="18"/>
            </a:xfrm>
            <a:custGeom>
              <a:avLst/>
              <a:gdLst>
                <a:gd name="T0" fmla="*/ 0 w 147"/>
                <a:gd name="T1" fmla="*/ 0 h 83"/>
                <a:gd name="T2" fmla="*/ 0 w 147"/>
                <a:gd name="T3" fmla="*/ 0 h 83"/>
                <a:gd name="T4" fmla="*/ 0 w 147"/>
                <a:gd name="T5" fmla="*/ 0 h 83"/>
                <a:gd name="T6" fmla="*/ 0 w 147"/>
                <a:gd name="T7" fmla="*/ 0 h 83"/>
                <a:gd name="T8" fmla="*/ 0 w 147"/>
                <a:gd name="T9" fmla="*/ 0 h 83"/>
                <a:gd name="T10" fmla="*/ 0 w 147"/>
                <a:gd name="T11" fmla="*/ 0 h 83"/>
                <a:gd name="T12" fmla="*/ 0 w 147"/>
                <a:gd name="T13" fmla="*/ 0 h 83"/>
                <a:gd name="T14" fmla="*/ 0 w 147"/>
                <a:gd name="T15" fmla="*/ 0 h 83"/>
                <a:gd name="T16" fmla="*/ 0 w 147"/>
                <a:gd name="T17" fmla="*/ 0 h 83"/>
                <a:gd name="T18" fmla="*/ 0 w 147"/>
                <a:gd name="T19" fmla="*/ 0 h 83"/>
                <a:gd name="T20" fmla="*/ 0 w 147"/>
                <a:gd name="T21" fmla="*/ 0 h 83"/>
                <a:gd name="T22" fmla="*/ 0 w 147"/>
                <a:gd name="T23" fmla="*/ 0 h 83"/>
                <a:gd name="T24" fmla="*/ 0 w 147"/>
                <a:gd name="T25" fmla="*/ 0 h 83"/>
                <a:gd name="T26" fmla="*/ 0 w 147"/>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7" h="83">
                  <a:moveTo>
                    <a:pt x="0" y="49"/>
                  </a:moveTo>
                  <a:lnTo>
                    <a:pt x="0" y="82"/>
                  </a:lnTo>
                  <a:lnTo>
                    <a:pt x="144" y="82"/>
                  </a:lnTo>
                  <a:lnTo>
                    <a:pt x="146" y="23"/>
                  </a:lnTo>
                  <a:lnTo>
                    <a:pt x="141" y="0"/>
                  </a:lnTo>
                  <a:lnTo>
                    <a:pt x="135" y="49"/>
                  </a:lnTo>
                  <a:lnTo>
                    <a:pt x="116" y="50"/>
                  </a:lnTo>
                  <a:lnTo>
                    <a:pt x="98" y="52"/>
                  </a:lnTo>
                  <a:lnTo>
                    <a:pt x="81" y="52"/>
                  </a:lnTo>
                  <a:lnTo>
                    <a:pt x="65" y="52"/>
                  </a:lnTo>
                  <a:lnTo>
                    <a:pt x="49" y="52"/>
                  </a:lnTo>
                  <a:lnTo>
                    <a:pt x="32" y="52"/>
                  </a:lnTo>
                  <a:lnTo>
                    <a:pt x="16" y="50"/>
                  </a:lnTo>
                  <a:lnTo>
                    <a:pt x="0"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98" name="Freeform 362"/>
            <p:cNvSpPr>
              <a:spLocks/>
            </p:cNvSpPr>
            <p:nvPr/>
          </p:nvSpPr>
          <p:spPr bwMode="auto">
            <a:xfrm>
              <a:off x="986" y="3527"/>
              <a:ext cx="26" cy="15"/>
            </a:xfrm>
            <a:custGeom>
              <a:avLst/>
              <a:gdLst>
                <a:gd name="T0" fmla="*/ 0 w 146"/>
                <a:gd name="T1" fmla="*/ 0 h 68"/>
                <a:gd name="T2" fmla="*/ 0 w 146"/>
                <a:gd name="T3" fmla="*/ 0 h 68"/>
                <a:gd name="T4" fmla="*/ 0 w 146"/>
                <a:gd name="T5" fmla="*/ 0 h 68"/>
                <a:gd name="T6" fmla="*/ 0 w 146"/>
                <a:gd name="T7" fmla="*/ 0 h 68"/>
                <a:gd name="T8" fmla="*/ 0 w 146"/>
                <a:gd name="T9" fmla="*/ 0 h 68"/>
                <a:gd name="T10" fmla="*/ 0 w 146"/>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6" h="68">
                  <a:moveTo>
                    <a:pt x="134" y="0"/>
                  </a:moveTo>
                  <a:lnTo>
                    <a:pt x="145" y="53"/>
                  </a:lnTo>
                  <a:lnTo>
                    <a:pt x="75" y="67"/>
                  </a:lnTo>
                  <a:lnTo>
                    <a:pt x="11" y="53"/>
                  </a:lnTo>
                  <a:lnTo>
                    <a:pt x="0" y="0"/>
                  </a:lnTo>
                  <a:lnTo>
                    <a:pt x="134"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199" name="Freeform 363"/>
            <p:cNvSpPr>
              <a:spLocks/>
            </p:cNvSpPr>
            <p:nvPr/>
          </p:nvSpPr>
          <p:spPr bwMode="auto">
            <a:xfrm>
              <a:off x="986" y="3528"/>
              <a:ext cx="26" cy="18"/>
            </a:xfrm>
            <a:custGeom>
              <a:avLst/>
              <a:gdLst>
                <a:gd name="T0" fmla="*/ 0 w 150"/>
                <a:gd name="T1" fmla="*/ 0 h 83"/>
                <a:gd name="T2" fmla="*/ 0 w 150"/>
                <a:gd name="T3" fmla="*/ 0 h 83"/>
                <a:gd name="T4" fmla="*/ 0 w 150"/>
                <a:gd name="T5" fmla="*/ 0 h 83"/>
                <a:gd name="T6" fmla="*/ 0 w 150"/>
                <a:gd name="T7" fmla="*/ 0 h 83"/>
                <a:gd name="T8" fmla="*/ 0 w 150"/>
                <a:gd name="T9" fmla="*/ 0 h 83"/>
                <a:gd name="T10" fmla="*/ 0 w 150"/>
                <a:gd name="T11" fmla="*/ 0 h 83"/>
                <a:gd name="T12" fmla="*/ 0 w 150"/>
                <a:gd name="T13" fmla="*/ 0 h 83"/>
                <a:gd name="T14" fmla="*/ 0 w 150"/>
                <a:gd name="T15" fmla="*/ 0 h 83"/>
                <a:gd name="T16" fmla="*/ 0 w 150"/>
                <a:gd name="T17" fmla="*/ 0 h 83"/>
                <a:gd name="T18" fmla="*/ 0 w 150"/>
                <a:gd name="T19" fmla="*/ 0 h 83"/>
                <a:gd name="T20" fmla="*/ 0 w 150"/>
                <a:gd name="T21" fmla="*/ 0 h 83"/>
                <a:gd name="T22" fmla="*/ 0 w 150"/>
                <a:gd name="T23" fmla="*/ 0 h 83"/>
                <a:gd name="T24" fmla="*/ 0 w 150"/>
                <a:gd name="T25" fmla="*/ 0 h 83"/>
                <a:gd name="T26" fmla="*/ 0 w 150"/>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0" h="83">
                  <a:moveTo>
                    <a:pt x="149" y="49"/>
                  </a:moveTo>
                  <a:lnTo>
                    <a:pt x="149" y="82"/>
                  </a:lnTo>
                  <a:lnTo>
                    <a:pt x="3" y="82"/>
                  </a:lnTo>
                  <a:lnTo>
                    <a:pt x="0" y="23"/>
                  </a:lnTo>
                  <a:lnTo>
                    <a:pt x="3" y="0"/>
                  </a:lnTo>
                  <a:lnTo>
                    <a:pt x="14" y="49"/>
                  </a:lnTo>
                  <a:lnTo>
                    <a:pt x="32" y="50"/>
                  </a:lnTo>
                  <a:lnTo>
                    <a:pt x="48" y="52"/>
                  </a:lnTo>
                  <a:lnTo>
                    <a:pt x="65" y="52"/>
                  </a:lnTo>
                  <a:lnTo>
                    <a:pt x="82" y="52"/>
                  </a:lnTo>
                  <a:lnTo>
                    <a:pt x="98" y="52"/>
                  </a:lnTo>
                  <a:lnTo>
                    <a:pt x="114" y="52"/>
                  </a:lnTo>
                  <a:lnTo>
                    <a:pt x="133" y="50"/>
                  </a:lnTo>
                  <a:lnTo>
                    <a:pt x="149"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00" name="Freeform 364"/>
            <p:cNvSpPr>
              <a:spLocks/>
            </p:cNvSpPr>
            <p:nvPr/>
          </p:nvSpPr>
          <p:spPr bwMode="auto">
            <a:xfrm>
              <a:off x="872" y="3527"/>
              <a:ext cx="25" cy="15"/>
            </a:xfrm>
            <a:custGeom>
              <a:avLst/>
              <a:gdLst>
                <a:gd name="T0" fmla="*/ 0 w 143"/>
                <a:gd name="T1" fmla="*/ 0 h 68"/>
                <a:gd name="T2" fmla="*/ 0 w 143"/>
                <a:gd name="T3" fmla="*/ 0 h 68"/>
                <a:gd name="T4" fmla="*/ 0 w 143"/>
                <a:gd name="T5" fmla="*/ 0 h 68"/>
                <a:gd name="T6" fmla="*/ 0 w 143"/>
                <a:gd name="T7" fmla="*/ 0 h 68"/>
                <a:gd name="T8" fmla="*/ 0 w 143"/>
                <a:gd name="T9" fmla="*/ 0 h 68"/>
                <a:gd name="T10" fmla="*/ 0 w 143"/>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68">
                  <a:moveTo>
                    <a:pt x="11" y="0"/>
                  </a:moveTo>
                  <a:lnTo>
                    <a:pt x="0" y="53"/>
                  </a:lnTo>
                  <a:lnTo>
                    <a:pt x="67" y="67"/>
                  </a:lnTo>
                  <a:lnTo>
                    <a:pt x="131" y="53"/>
                  </a:lnTo>
                  <a:lnTo>
                    <a:pt x="142" y="0"/>
                  </a:lnTo>
                  <a:lnTo>
                    <a:pt x="11"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01" name="Freeform 365"/>
            <p:cNvSpPr>
              <a:spLocks/>
            </p:cNvSpPr>
            <p:nvPr/>
          </p:nvSpPr>
          <p:spPr bwMode="auto">
            <a:xfrm>
              <a:off x="872" y="3528"/>
              <a:ext cx="26" cy="18"/>
            </a:xfrm>
            <a:custGeom>
              <a:avLst/>
              <a:gdLst>
                <a:gd name="T0" fmla="*/ 0 w 147"/>
                <a:gd name="T1" fmla="*/ 0 h 83"/>
                <a:gd name="T2" fmla="*/ 0 w 147"/>
                <a:gd name="T3" fmla="*/ 0 h 83"/>
                <a:gd name="T4" fmla="*/ 0 w 147"/>
                <a:gd name="T5" fmla="*/ 0 h 83"/>
                <a:gd name="T6" fmla="*/ 0 w 147"/>
                <a:gd name="T7" fmla="*/ 0 h 83"/>
                <a:gd name="T8" fmla="*/ 0 w 147"/>
                <a:gd name="T9" fmla="*/ 0 h 83"/>
                <a:gd name="T10" fmla="*/ 0 w 147"/>
                <a:gd name="T11" fmla="*/ 0 h 83"/>
                <a:gd name="T12" fmla="*/ 0 w 147"/>
                <a:gd name="T13" fmla="*/ 0 h 83"/>
                <a:gd name="T14" fmla="*/ 0 w 147"/>
                <a:gd name="T15" fmla="*/ 0 h 83"/>
                <a:gd name="T16" fmla="*/ 0 w 147"/>
                <a:gd name="T17" fmla="*/ 0 h 83"/>
                <a:gd name="T18" fmla="*/ 0 w 147"/>
                <a:gd name="T19" fmla="*/ 0 h 83"/>
                <a:gd name="T20" fmla="*/ 0 w 147"/>
                <a:gd name="T21" fmla="*/ 0 h 83"/>
                <a:gd name="T22" fmla="*/ 0 w 147"/>
                <a:gd name="T23" fmla="*/ 0 h 83"/>
                <a:gd name="T24" fmla="*/ 0 w 147"/>
                <a:gd name="T25" fmla="*/ 0 h 83"/>
                <a:gd name="T26" fmla="*/ 0 w 147"/>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7" h="83">
                  <a:moveTo>
                    <a:pt x="0" y="49"/>
                  </a:moveTo>
                  <a:lnTo>
                    <a:pt x="0" y="82"/>
                  </a:lnTo>
                  <a:lnTo>
                    <a:pt x="144" y="82"/>
                  </a:lnTo>
                  <a:lnTo>
                    <a:pt x="146" y="23"/>
                  </a:lnTo>
                  <a:lnTo>
                    <a:pt x="141" y="0"/>
                  </a:lnTo>
                  <a:lnTo>
                    <a:pt x="135" y="49"/>
                  </a:lnTo>
                  <a:lnTo>
                    <a:pt x="116" y="50"/>
                  </a:lnTo>
                  <a:lnTo>
                    <a:pt x="98" y="52"/>
                  </a:lnTo>
                  <a:lnTo>
                    <a:pt x="81" y="52"/>
                  </a:lnTo>
                  <a:lnTo>
                    <a:pt x="65" y="52"/>
                  </a:lnTo>
                  <a:lnTo>
                    <a:pt x="49" y="52"/>
                  </a:lnTo>
                  <a:lnTo>
                    <a:pt x="32" y="52"/>
                  </a:lnTo>
                  <a:lnTo>
                    <a:pt x="16" y="50"/>
                  </a:lnTo>
                  <a:lnTo>
                    <a:pt x="0"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02" name="Freeform 366"/>
            <p:cNvSpPr>
              <a:spLocks/>
            </p:cNvSpPr>
            <p:nvPr/>
          </p:nvSpPr>
          <p:spPr bwMode="auto">
            <a:xfrm>
              <a:off x="959" y="3527"/>
              <a:ext cx="25" cy="15"/>
            </a:xfrm>
            <a:custGeom>
              <a:avLst/>
              <a:gdLst>
                <a:gd name="T0" fmla="*/ 0 w 142"/>
                <a:gd name="T1" fmla="*/ 0 h 68"/>
                <a:gd name="T2" fmla="*/ 0 w 142"/>
                <a:gd name="T3" fmla="*/ 0 h 68"/>
                <a:gd name="T4" fmla="*/ 0 w 142"/>
                <a:gd name="T5" fmla="*/ 0 h 68"/>
                <a:gd name="T6" fmla="*/ 0 w 142"/>
                <a:gd name="T7" fmla="*/ 0 h 68"/>
                <a:gd name="T8" fmla="*/ 0 w 142"/>
                <a:gd name="T9" fmla="*/ 0 h 68"/>
                <a:gd name="T10" fmla="*/ 0 w 142"/>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2" h="68">
                  <a:moveTo>
                    <a:pt x="131" y="0"/>
                  </a:moveTo>
                  <a:lnTo>
                    <a:pt x="141" y="53"/>
                  </a:lnTo>
                  <a:lnTo>
                    <a:pt x="71" y="67"/>
                  </a:lnTo>
                  <a:lnTo>
                    <a:pt x="8" y="53"/>
                  </a:lnTo>
                  <a:lnTo>
                    <a:pt x="0" y="0"/>
                  </a:lnTo>
                  <a:lnTo>
                    <a:pt x="131"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03" name="Freeform 367"/>
            <p:cNvSpPr>
              <a:spLocks/>
            </p:cNvSpPr>
            <p:nvPr/>
          </p:nvSpPr>
          <p:spPr bwMode="auto">
            <a:xfrm>
              <a:off x="957" y="3528"/>
              <a:ext cx="27" cy="18"/>
            </a:xfrm>
            <a:custGeom>
              <a:avLst/>
              <a:gdLst>
                <a:gd name="T0" fmla="*/ 0 w 151"/>
                <a:gd name="T1" fmla="*/ 0 h 83"/>
                <a:gd name="T2" fmla="*/ 0 w 151"/>
                <a:gd name="T3" fmla="*/ 0 h 83"/>
                <a:gd name="T4" fmla="*/ 0 w 151"/>
                <a:gd name="T5" fmla="*/ 0 h 83"/>
                <a:gd name="T6" fmla="*/ 0 w 151"/>
                <a:gd name="T7" fmla="*/ 0 h 83"/>
                <a:gd name="T8" fmla="*/ 0 w 151"/>
                <a:gd name="T9" fmla="*/ 0 h 83"/>
                <a:gd name="T10" fmla="*/ 0 w 151"/>
                <a:gd name="T11" fmla="*/ 0 h 83"/>
                <a:gd name="T12" fmla="*/ 0 w 151"/>
                <a:gd name="T13" fmla="*/ 0 h 83"/>
                <a:gd name="T14" fmla="*/ 0 w 151"/>
                <a:gd name="T15" fmla="*/ 0 h 83"/>
                <a:gd name="T16" fmla="*/ 0 w 151"/>
                <a:gd name="T17" fmla="*/ 0 h 83"/>
                <a:gd name="T18" fmla="*/ 0 w 151"/>
                <a:gd name="T19" fmla="*/ 0 h 83"/>
                <a:gd name="T20" fmla="*/ 0 w 151"/>
                <a:gd name="T21" fmla="*/ 0 h 83"/>
                <a:gd name="T22" fmla="*/ 0 w 151"/>
                <a:gd name="T23" fmla="*/ 0 h 83"/>
                <a:gd name="T24" fmla="*/ 0 w 151"/>
                <a:gd name="T25" fmla="*/ 0 h 83"/>
                <a:gd name="T26" fmla="*/ 0 w 151"/>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1" h="83">
                  <a:moveTo>
                    <a:pt x="150" y="49"/>
                  </a:moveTo>
                  <a:lnTo>
                    <a:pt x="148" y="82"/>
                  </a:lnTo>
                  <a:lnTo>
                    <a:pt x="2" y="82"/>
                  </a:lnTo>
                  <a:lnTo>
                    <a:pt x="0" y="23"/>
                  </a:lnTo>
                  <a:lnTo>
                    <a:pt x="5" y="0"/>
                  </a:lnTo>
                  <a:lnTo>
                    <a:pt x="14" y="49"/>
                  </a:lnTo>
                  <a:lnTo>
                    <a:pt x="32" y="50"/>
                  </a:lnTo>
                  <a:lnTo>
                    <a:pt x="48" y="52"/>
                  </a:lnTo>
                  <a:lnTo>
                    <a:pt x="65" y="52"/>
                  </a:lnTo>
                  <a:lnTo>
                    <a:pt x="83" y="52"/>
                  </a:lnTo>
                  <a:lnTo>
                    <a:pt x="97" y="52"/>
                  </a:lnTo>
                  <a:lnTo>
                    <a:pt x="115" y="52"/>
                  </a:lnTo>
                  <a:lnTo>
                    <a:pt x="132" y="50"/>
                  </a:lnTo>
                  <a:lnTo>
                    <a:pt x="150"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04" name="Freeform 368"/>
            <p:cNvSpPr>
              <a:spLocks/>
            </p:cNvSpPr>
            <p:nvPr/>
          </p:nvSpPr>
          <p:spPr bwMode="auto">
            <a:xfrm>
              <a:off x="901" y="3527"/>
              <a:ext cx="25" cy="15"/>
            </a:xfrm>
            <a:custGeom>
              <a:avLst/>
              <a:gdLst>
                <a:gd name="T0" fmla="*/ 0 w 142"/>
                <a:gd name="T1" fmla="*/ 0 h 68"/>
                <a:gd name="T2" fmla="*/ 0 w 142"/>
                <a:gd name="T3" fmla="*/ 0 h 68"/>
                <a:gd name="T4" fmla="*/ 0 w 142"/>
                <a:gd name="T5" fmla="*/ 0 h 68"/>
                <a:gd name="T6" fmla="*/ 0 w 142"/>
                <a:gd name="T7" fmla="*/ 0 h 68"/>
                <a:gd name="T8" fmla="*/ 0 w 142"/>
                <a:gd name="T9" fmla="*/ 0 h 68"/>
                <a:gd name="T10" fmla="*/ 0 w 142"/>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2" h="68">
                  <a:moveTo>
                    <a:pt x="10" y="0"/>
                  </a:moveTo>
                  <a:lnTo>
                    <a:pt x="0" y="53"/>
                  </a:lnTo>
                  <a:lnTo>
                    <a:pt x="67" y="67"/>
                  </a:lnTo>
                  <a:lnTo>
                    <a:pt x="133" y="53"/>
                  </a:lnTo>
                  <a:lnTo>
                    <a:pt x="141" y="0"/>
                  </a:lnTo>
                  <a:lnTo>
                    <a:pt x="10"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05" name="Freeform 369"/>
            <p:cNvSpPr>
              <a:spLocks/>
            </p:cNvSpPr>
            <p:nvPr/>
          </p:nvSpPr>
          <p:spPr bwMode="auto">
            <a:xfrm>
              <a:off x="901" y="3528"/>
              <a:ext cx="25" cy="18"/>
            </a:xfrm>
            <a:custGeom>
              <a:avLst/>
              <a:gdLst>
                <a:gd name="T0" fmla="*/ 0 w 143"/>
                <a:gd name="T1" fmla="*/ 0 h 83"/>
                <a:gd name="T2" fmla="*/ 0 w 143"/>
                <a:gd name="T3" fmla="*/ 0 h 83"/>
                <a:gd name="T4" fmla="*/ 0 w 143"/>
                <a:gd name="T5" fmla="*/ 0 h 83"/>
                <a:gd name="T6" fmla="*/ 0 w 143"/>
                <a:gd name="T7" fmla="*/ 0 h 83"/>
                <a:gd name="T8" fmla="*/ 0 w 143"/>
                <a:gd name="T9" fmla="*/ 0 h 83"/>
                <a:gd name="T10" fmla="*/ 0 w 143"/>
                <a:gd name="T11" fmla="*/ 0 h 83"/>
                <a:gd name="T12" fmla="*/ 0 w 143"/>
                <a:gd name="T13" fmla="*/ 0 h 83"/>
                <a:gd name="T14" fmla="*/ 0 w 143"/>
                <a:gd name="T15" fmla="*/ 0 h 83"/>
                <a:gd name="T16" fmla="*/ 0 w 143"/>
                <a:gd name="T17" fmla="*/ 0 h 83"/>
                <a:gd name="T18" fmla="*/ 0 w 143"/>
                <a:gd name="T19" fmla="*/ 0 h 83"/>
                <a:gd name="T20" fmla="*/ 0 w 143"/>
                <a:gd name="T21" fmla="*/ 0 h 83"/>
                <a:gd name="T22" fmla="*/ 0 w 143"/>
                <a:gd name="T23" fmla="*/ 0 h 83"/>
                <a:gd name="T24" fmla="*/ 0 w 143"/>
                <a:gd name="T25" fmla="*/ 0 h 83"/>
                <a:gd name="T26" fmla="*/ 0 w 143"/>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3" h="83">
                  <a:moveTo>
                    <a:pt x="0" y="49"/>
                  </a:moveTo>
                  <a:lnTo>
                    <a:pt x="2" y="82"/>
                  </a:lnTo>
                  <a:lnTo>
                    <a:pt x="142" y="82"/>
                  </a:lnTo>
                  <a:lnTo>
                    <a:pt x="142" y="23"/>
                  </a:lnTo>
                  <a:lnTo>
                    <a:pt x="142" y="0"/>
                  </a:lnTo>
                  <a:lnTo>
                    <a:pt x="136" y="49"/>
                  </a:lnTo>
                  <a:lnTo>
                    <a:pt x="115" y="50"/>
                  </a:lnTo>
                  <a:lnTo>
                    <a:pt x="99" y="52"/>
                  </a:lnTo>
                  <a:lnTo>
                    <a:pt x="83" y="52"/>
                  </a:lnTo>
                  <a:lnTo>
                    <a:pt x="65" y="52"/>
                  </a:lnTo>
                  <a:lnTo>
                    <a:pt x="49" y="52"/>
                  </a:lnTo>
                  <a:lnTo>
                    <a:pt x="34" y="52"/>
                  </a:lnTo>
                  <a:lnTo>
                    <a:pt x="16" y="50"/>
                  </a:lnTo>
                  <a:lnTo>
                    <a:pt x="0"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06" name="Freeform 370"/>
            <p:cNvSpPr>
              <a:spLocks/>
            </p:cNvSpPr>
            <p:nvPr/>
          </p:nvSpPr>
          <p:spPr bwMode="auto">
            <a:xfrm>
              <a:off x="929" y="3527"/>
              <a:ext cx="26" cy="15"/>
            </a:xfrm>
            <a:custGeom>
              <a:avLst/>
              <a:gdLst>
                <a:gd name="T0" fmla="*/ 0 w 143"/>
                <a:gd name="T1" fmla="*/ 0 h 68"/>
                <a:gd name="T2" fmla="*/ 0 w 143"/>
                <a:gd name="T3" fmla="*/ 0 h 68"/>
                <a:gd name="T4" fmla="*/ 0 w 143"/>
                <a:gd name="T5" fmla="*/ 0 h 68"/>
                <a:gd name="T6" fmla="*/ 0 w 143"/>
                <a:gd name="T7" fmla="*/ 0 h 68"/>
                <a:gd name="T8" fmla="*/ 0 w 143"/>
                <a:gd name="T9" fmla="*/ 0 h 68"/>
                <a:gd name="T10" fmla="*/ 0 w 143"/>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68">
                  <a:moveTo>
                    <a:pt x="133" y="0"/>
                  </a:moveTo>
                  <a:lnTo>
                    <a:pt x="142" y="53"/>
                  </a:lnTo>
                  <a:lnTo>
                    <a:pt x="73" y="67"/>
                  </a:lnTo>
                  <a:lnTo>
                    <a:pt x="9" y="53"/>
                  </a:lnTo>
                  <a:lnTo>
                    <a:pt x="0" y="0"/>
                  </a:lnTo>
                  <a:lnTo>
                    <a:pt x="133"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07" name="Freeform 371"/>
            <p:cNvSpPr>
              <a:spLocks/>
            </p:cNvSpPr>
            <p:nvPr/>
          </p:nvSpPr>
          <p:spPr bwMode="auto">
            <a:xfrm>
              <a:off x="929" y="3528"/>
              <a:ext cx="26" cy="18"/>
            </a:xfrm>
            <a:custGeom>
              <a:avLst/>
              <a:gdLst>
                <a:gd name="T0" fmla="*/ 0 w 147"/>
                <a:gd name="T1" fmla="*/ 0 h 83"/>
                <a:gd name="T2" fmla="*/ 0 w 147"/>
                <a:gd name="T3" fmla="*/ 0 h 83"/>
                <a:gd name="T4" fmla="*/ 0 w 147"/>
                <a:gd name="T5" fmla="*/ 0 h 83"/>
                <a:gd name="T6" fmla="*/ 0 w 147"/>
                <a:gd name="T7" fmla="*/ 0 h 83"/>
                <a:gd name="T8" fmla="*/ 0 w 147"/>
                <a:gd name="T9" fmla="*/ 0 h 83"/>
                <a:gd name="T10" fmla="*/ 0 w 147"/>
                <a:gd name="T11" fmla="*/ 0 h 83"/>
                <a:gd name="T12" fmla="*/ 0 w 147"/>
                <a:gd name="T13" fmla="*/ 0 h 83"/>
                <a:gd name="T14" fmla="*/ 0 w 147"/>
                <a:gd name="T15" fmla="*/ 0 h 83"/>
                <a:gd name="T16" fmla="*/ 0 w 147"/>
                <a:gd name="T17" fmla="*/ 0 h 83"/>
                <a:gd name="T18" fmla="*/ 0 w 147"/>
                <a:gd name="T19" fmla="*/ 0 h 83"/>
                <a:gd name="T20" fmla="*/ 0 w 147"/>
                <a:gd name="T21" fmla="*/ 0 h 83"/>
                <a:gd name="T22" fmla="*/ 0 w 147"/>
                <a:gd name="T23" fmla="*/ 0 h 83"/>
                <a:gd name="T24" fmla="*/ 0 w 147"/>
                <a:gd name="T25" fmla="*/ 0 h 83"/>
                <a:gd name="T26" fmla="*/ 0 w 147"/>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7" h="83">
                  <a:moveTo>
                    <a:pt x="146" y="49"/>
                  </a:moveTo>
                  <a:lnTo>
                    <a:pt x="144" y="82"/>
                  </a:lnTo>
                  <a:lnTo>
                    <a:pt x="0" y="82"/>
                  </a:lnTo>
                  <a:lnTo>
                    <a:pt x="0" y="23"/>
                  </a:lnTo>
                  <a:lnTo>
                    <a:pt x="0" y="0"/>
                  </a:lnTo>
                  <a:lnTo>
                    <a:pt x="10" y="49"/>
                  </a:lnTo>
                  <a:lnTo>
                    <a:pt x="27" y="50"/>
                  </a:lnTo>
                  <a:lnTo>
                    <a:pt x="44" y="52"/>
                  </a:lnTo>
                  <a:lnTo>
                    <a:pt x="62" y="52"/>
                  </a:lnTo>
                  <a:lnTo>
                    <a:pt x="78" y="52"/>
                  </a:lnTo>
                  <a:lnTo>
                    <a:pt x="94" y="52"/>
                  </a:lnTo>
                  <a:lnTo>
                    <a:pt x="111" y="52"/>
                  </a:lnTo>
                  <a:lnTo>
                    <a:pt x="129" y="50"/>
                  </a:lnTo>
                  <a:lnTo>
                    <a:pt x="146"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08" name="Freeform 372"/>
            <p:cNvSpPr>
              <a:spLocks/>
            </p:cNvSpPr>
            <p:nvPr/>
          </p:nvSpPr>
          <p:spPr bwMode="auto">
            <a:xfrm>
              <a:off x="627" y="3545"/>
              <a:ext cx="52" cy="14"/>
            </a:xfrm>
            <a:custGeom>
              <a:avLst/>
              <a:gdLst>
                <a:gd name="T0" fmla="*/ 0 w 296"/>
                <a:gd name="T1" fmla="*/ 0 h 67"/>
                <a:gd name="T2" fmla="*/ 0 w 296"/>
                <a:gd name="T3" fmla="*/ 0 h 67"/>
                <a:gd name="T4" fmla="*/ 0 w 296"/>
                <a:gd name="T5" fmla="*/ 0 h 67"/>
                <a:gd name="T6" fmla="*/ 0 w 296"/>
                <a:gd name="T7" fmla="*/ 0 h 67"/>
                <a:gd name="T8" fmla="*/ 0 w 296"/>
                <a:gd name="T9" fmla="*/ 0 h 67"/>
                <a:gd name="T10" fmla="*/ 0 w 296"/>
                <a:gd name="T11" fmla="*/ 0 h 67"/>
                <a:gd name="T12" fmla="*/ 0 w 296"/>
                <a:gd name="T13" fmla="*/ 0 h 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6" h="67">
                  <a:moveTo>
                    <a:pt x="14" y="0"/>
                  </a:moveTo>
                  <a:lnTo>
                    <a:pt x="0" y="51"/>
                  </a:lnTo>
                  <a:lnTo>
                    <a:pt x="13" y="66"/>
                  </a:lnTo>
                  <a:lnTo>
                    <a:pt x="220" y="66"/>
                  </a:lnTo>
                  <a:lnTo>
                    <a:pt x="285" y="51"/>
                  </a:lnTo>
                  <a:lnTo>
                    <a:pt x="295" y="0"/>
                  </a:lnTo>
                  <a:lnTo>
                    <a:pt x="14"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09" name="Freeform 373"/>
            <p:cNvSpPr>
              <a:spLocks/>
            </p:cNvSpPr>
            <p:nvPr/>
          </p:nvSpPr>
          <p:spPr bwMode="auto">
            <a:xfrm>
              <a:off x="626" y="3545"/>
              <a:ext cx="55" cy="17"/>
            </a:xfrm>
            <a:custGeom>
              <a:avLst/>
              <a:gdLst>
                <a:gd name="T0" fmla="*/ 0 w 308"/>
                <a:gd name="T1" fmla="*/ 0 h 83"/>
                <a:gd name="T2" fmla="*/ 0 w 308"/>
                <a:gd name="T3" fmla="*/ 0 h 83"/>
                <a:gd name="T4" fmla="*/ 0 w 308"/>
                <a:gd name="T5" fmla="*/ 0 h 83"/>
                <a:gd name="T6" fmla="*/ 0 w 308"/>
                <a:gd name="T7" fmla="*/ 0 h 83"/>
                <a:gd name="T8" fmla="*/ 0 w 308"/>
                <a:gd name="T9" fmla="*/ 0 h 83"/>
                <a:gd name="T10" fmla="*/ 0 w 308"/>
                <a:gd name="T11" fmla="*/ 0 h 83"/>
                <a:gd name="T12" fmla="*/ 0 w 308"/>
                <a:gd name="T13" fmla="*/ 0 h 83"/>
                <a:gd name="T14" fmla="*/ 0 w 308"/>
                <a:gd name="T15" fmla="*/ 0 h 83"/>
                <a:gd name="T16" fmla="*/ 0 w 308"/>
                <a:gd name="T17" fmla="*/ 0 h 83"/>
                <a:gd name="T18" fmla="*/ 0 w 308"/>
                <a:gd name="T19" fmla="*/ 0 h 83"/>
                <a:gd name="T20" fmla="*/ 0 w 308"/>
                <a:gd name="T21" fmla="*/ 0 h 83"/>
                <a:gd name="T22" fmla="*/ 0 w 308"/>
                <a:gd name="T23" fmla="*/ 0 h 83"/>
                <a:gd name="T24" fmla="*/ 0 w 308"/>
                <a:gd name="T25" fmla="*/ 0 h 83"/>
                <a:gd name="T26" fmla="*/ 0 w 308"/>
                <a:gd name="T27" fmla="*/ 0 h 83"/>
                <a:gd name="T28" fmla="*/ 0 w 308"/>
                <a:gd name="T29" fmla="*/ 0 h 83"/>
                <a:gd name="T30" fmla="*/ 0 w 308"/>
                <a:gd name="T31" fmla="*/ 0 h 83"/>
                <a:gd name="T32" fmla="*/ 0 w 308"/>
                <a:gd name="T33" fmla="*/ 0 h 83"/>
                <a:gd name="T34" fmla="*/ 0 w 308"/>
                <a:gd name="T35" fmla="*/ 0 h 83"/>
                <a:gd name="T36" fmla="*/ 0 w 308"/>
                <a:gd name="T37" fmla="*/ 0 h 83"/>
                <a:gd name="T38" fmla="*/ 0 w 308"/>
                <a:gd name="T39" fmla="*/ 0 h 8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8" h="83">
                  <a:moveTo>
                    <a:pt x="3" y="49"/>
                  </a:moveTo>
                  <a:lnTo>
                    <a:pt x="0" y="82"/>
                  </a:lnTo>
                  <a:lnTo>
                    <a:pt x="301" y="82"/>
                  </a:lnTo>
                  <a:lnTo>
                    <a:pt x="307" y="23"/>
                  </a:lnTo>
                  <a:lnTo>
                    <a:pt x="305" y="0"/>
                  </a:lnTo>
                  <a:lnTo>
                    <a:pt x="293" y="49"/>
                  </a:lnTo>
                  <a:lnTo>
                    <a:pt x="267" y="52"/>
                  </a:lnTo>
                  <a:lnTo>
                    <a:pt x="250" y="52"/>
                  </a:lnTo>
                  <a:lnTo>
                    <a:pt x="232" y="52"/>
                  </a:lnTo>
                  <a:lnTo>
                    <a:pt x="212" y="52"/>
                  </a:lnTo>
                  <a:lnTo>
                    <a:pt x="189" y="52"/>
                  </a:lnTo>
                  <a:lnTo>
                    <a:pt x="169" y="53"/>
                  </a:lnTo>
                  <a:lnTo>
                    <a:pt x="146" y="53"/>
                  </a:lnTo>
                  <a:lnTo>
                    <a:pt x="122" y="53"/>
                  </a:lnTo>
                  <a:lnTo>
                    <a:pt x="100" y="52"/>
                  </a:lnTo>
                  <a:lnTo>
                    <a:pt x="80" y="52"/>
                  </a:lnTo>
                  <a:lnTo>
                    <a:pt x="59" y="52"/>
                  </a:lnTo>
                  <a:lnTo>
                    <a:pt x="41" y="52"/>
                  </a:lnTo>
                  <a:lnTo>
                    <a:pt x="24" y="52"/>
                  </a:lnTo>
                  <a:lnTo>
                    <a:pt x="3"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10" name="Freeform 374"/>
            <p:cNvSpPr>
              <a:spLocks/>
            </p:cNvSpPr>
            <p:nvPr/>
          </p:nvSpPr>
          <p:spPr bwMode="auto">
            <a:xfrm>
              <a:off x="683" y="3545"/>
              <a:ext cx="26" cy="14"/>
            </a:xfrm>
            <a:custGeom>
              <a:avLst/>
              <a:gdLst>
                <a:gd name="T0" fmla="*/ 0 w 145"/>
                <a:gd name="T1" fmla="*/ 0 h 67"/>
                <a:gd name="T2" fmla="*/ 0 w 145"/>
                <a:gd name="T3" fmla="*/ 0 h 67"/>
                <a:gd name="T4" fmla="*/ 0 w 145"/>
                <a:gd name="T5" fmla="*/ 0 h 67"/>
                <a:gd name="T6" fmla="*/ 0 w 145"/>
                <a:gd name="T7" fmla="*/ 0 h 67"/>
                <a:gd name="T8" fmla="*/ 0 w 145"/>
                <a:gd name="T9" fmla="*/ 0 h 67"/>
                <a:gd name="T10" fmla="*/ 0 w 145"/>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5" h="67">
                  <a:moveTo>
                    <a:pt x="16" y="0"/>
                  </a:moveTo>
                  <a:lnTo>
                    <a:pt x="0" y="51"/>
                  </a:lnTo>
                  <a:lnTo>
                    <a:pt x="65" y="66"/>
                  </a:lnTo>
                  <a:lnTo>
                    <a:pt x="130" y="51"/>
                  </a:lnTo>
                  <a:lnTo>
                    <a:pt x="144" y="0"/>
                  </a:lnTo>
                  <a:lnTo>
                    <a:pt x="16"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11" name="Freeform 375"/>
            <p:cNvSpPr>
              <a:spLocks/>
            </p:cNvSpPr>
            <p:nvPr/>
          </p:nvSpPr>
          <p:spPr bwMode="auto">
            <a:xfrm>
              <a:off x="682" y="3545"/>
              <a:ext cx="28" cy="17"/>
            </a:xfrm>
            <a:custGeom>
              <a:avLst/>
              <a:gdLst>
                <a:gd name="T0" fmla="*/ 0 w 152"/>
                <a:gd name="T1" fmla="*/ 0 h 83"/>
                <a:gd name="T2" fmla="*/ 0 w 152"/>
                <a:gd name="T3" fmla="*/ 0 h 83"/>
                <a:gd name="T4" fmla="*/ 0 w 152"/>
                <a:gd name="T5" fmla="*/ 0 h 83"/>
                <a:gd name="T6" fmla="*/ 0 w 152"/>
                <a:gd name="T7" fmla="*/ 0 h 83"/>
                <a:gd name="T8" fmla="*/ 0 w 152"/>
                <a:gd name="T9" fmla="*/ 0 h 83"/>
                <a:gd name="T10" fmla="*/ 0 w 152"/>
                <a:gd name="T11" fmla="*/ 0 h 83"/>
                <a:gd name="T12" fmla="*/ 0 w 152"/>
                <a:gd name="T13" fmla="*/ 0 h 83"/>
                <a:gd name="T14" fmla="*/ 0 w 152"/>
                <a:gd name="T15" fmla="*/ 0 h 83"/>
                <a:gd name="T16" fmla="*/ 0 w 152"/>
                <a:gd name="T17" fmla="*/ 0 h 83"/>
                <a:gd name="T18" fmla="*/ 0 w 152"/>
                <a:gd name="T19" fmla="*/ 0 h 83"/>
                <a:gd name="T20" fmla="*/ 0 w 152"/>
                <a:gd name="T21" fmla="*/ 0 h 83"/>
                <a:gd name="T22" fmla="*/ 0 w 152"/>
                <a:gd name="T23" fmla="*/ 0 h 83"/>
                <a:gd name="T24" fmla="*/ 0 w 152"/>
                <a:gd name="T25" fmla="*/ 0 h 83"/>
                <a:gd name="T26" fmla="*/ 0 w 152"/>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 h="83">
                  <a:moveTo>
                    <a:pt x="2" y="49"/>
                  </a:moveTo>
                  <a:lnTo>
                    <a:pt x="0" y="82"/>
                  </a:lnTo>
                  <a:lnTo>
                    <a:pt x="145" y="82"/>
                  </a:lnTo>
                  <a:lnTo>
                    <a:pt x="151" y="23"/>
                  </a:lnTo>
                  <a:lnTo>
                    <a:pt x="149" y="0"/>
                  </a:lnTo>
                  <a:lnTo>
                    <a:pt x="137" y="49"/>
                  </a:lnTo>
                  <a:lnTo>
                    <a:pt x="119" y="52"/>
                  </a:lnTo>
                  <a:lnTo>
                    <a:pt x="102" y="52"/>
                  </a:lnTo>
                  <a:lnTo>
                    <a:pt x="83" y="52"/>
                  </a:lnTo>
                  <a:lnTo>
                    <a:pt x="67" y="53"/>
                  </a:lnTo>
                  <a:lnTo>
                    <a:pt x="51" y="52"/>
                  </a:lnTo>
                  <a:lnTo>
                    <a:pt x="35" y="52"/>
                  </a:lnTo>
                  <a:lnTo>
                    <a:pt x="19" y="52"/>
                  </a:lnTo>
                  <a:lnTo>
                    <a:pt x="2"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12" name="Freeform 376"/>
            <p:cNvSpPr>
              <a:spLocks/>
            </p:cNvSpPr>
            <p:nvPr/>
          </p:nvSpPr>
          <p:spPr bwMode="auto">
            <a:xfrm>
              <a:off x="712" y="3545"/>
              <a:ext cx="25" cy="14"/>
            </a:xfrm>
            <a:custGeom>
              <a:avLst/>
              <a:gdLst>
                <a:gd name="T0" fmla="*/ 0 w 143"/>
                <a:gd name="T1" fmla="*/ 0 h 67"/>
                <a:gd name="T2" fmla="*/ 0 w 143"/>
                <a:gd name="T3" fmla="*/ 0 h 67"/>
                <a:gd name="T4" fmla="*/ 0 w 143"/>
                <a:gd name="T5" fmla="*/ 0 h 67"/>
                <a:gd name="T6" fmla="*/ 0 w 143"/>
                <a:gd name="T7" fmla="*/ 0 h 67"/>
                <a:gd name="T8" fmla="*/ 0 w 143"/>
                <a:gd name="T9" fmla="*/ 0 h 67"/>
                <a:gd name="T10" fmla="*/ 0 w 143"/>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67">
                  <a:moveTo>
                    <a:pt x="14" y="0"/>
                  </a:moveTo>
                  <a:lnTo>
                    <a:pt x="0" y="51"/>
                  </a:lnTo>
                  <a:lnTo>
                    <a:pt x="65" y="66"/>
                  </a:lnTo>
                  <a:lnTo>
                    <a:pt x="128" y="51"/>
                  </a:lnTo>
                  <a:lnTo>
                    <a:pt x="142" y="0"/>
                  </a:lnTo>
                  <a:lnTo>
                    <a:pt x="14"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13" name="Freeform 377"/>
            <p:cNvSpPr>
              <a:spLocks/>
            </p:cNvSpPr>
            <p:nvPr/>
          </p:nvSpPr>
          <p:spPr bwMode="auto">
            <a:xfrm>
              <a:off x="711" y="3545"/>
              <a:ext cx="27" cy="17"/>
            </a:xfrm>
            <a:custGeom>
              <a:avLst/>
              <a:gdLst>
                <a:gd name="T0" fmla="*/ 0 w 152"/>
                <a:gd name="T1" fmla="*/ 0 h 83"/>
                <a:gd name="T2" fmla="*/ 0 w 152"/>
                <a:gd name="T3" fmla="*/ 0 h 83"/>
                <a:gd name="T4" fmla="*/ 0 w 152"/>
                <a:gd name="T5" fmla="*/ 0 h 83"/>
                <a:gd name="T6" fmla="*/ 0 w 152"/>
                <a:gd name="T7" fmla="*/ 0 h 83"/>
                <a:gd name="T8" fmla="*/ 0 w 152"/>
                <a:gd name="T9" fmla="*/ 0 h 83"/>
                <a:gd name="T10" fmla="*/ 0 w 152"/>
                <a:gd name="T11" fmla="*/ 0 h 83"/>
                <a:gd name="T12" fmla="*/ 0 w 152"/>
                <a:gd name="T13" fmla="*/ 0 h 83"/>
                <a:gd name="T14" fmla="*/ 0 w 152"/>
                <a:gd name="T15" fmla="*/ 0 h 83"/>
                <a:gd name="T16" fmla="*/ 0 w 152"/>
                <a:gd name="T17" fmla="*/ 0 h 83"/>
                <a:gd name="T18" fmla="*/ 0 w 152"/>
                <a:gd name="T19" fmla="*/ 0 h 83"/>
                <a:gd name="T20" fmla="*/ 0 w 152"/>
                <a:gd name="T21" fmla="*/ 0 h 83"/>
                <a:gd name="T22" fmla="*/ 0 w 152"/>
                <a:gd name="T23" fmla="*/ 0 h 83"/>
                <a:gd name="T24" fmla="*/ 0 w 152"/>
                <a:gd name="T25" fmla="*/ 0 h 83"/>
                <a:gd name="T26" fmla="*/ 0 w 152"/>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 h="83">
                  <a:moveTo>
                    <a:pt x="3" y="49"/>
                  </a:moveTo>
                  <a:lnTo>
                    <a:pt x="0" y="82"/>
                  </a:lnTo>
                  <a:lnTo>
                    <a:pt x="143" y="82"/>
                  </a:lnTo>
                  <a:lnTo>
                    <a:pt x="151" y="23"/>
                  </a:lnTo>
                  <a:lnTo>
                    <a:pt x="149" y="0"/>
                  </a:lnTo>
                  <a:lnTo>
                    <a:pt x="137" y="49"/>
                  </a:lnTo>
                  <a:lnTo>
                    <a:pt x="118" y="52"/>
                  </a:lnTo>
                  <a:lnTo>
                    <a:pt x="100" y="52"/>
                  </a:lnTo>
                  <a:lnTo>
                    <a:pt x="83" y="52"/>
                  </a:lnTo>
                  <a:lnTo>
                    <a:pt x="68" y="53"/>
                  </a:lnTo>
                  <a:lnTo>
                    <a:pt x="51" y="52"/>
                  </a:lnTo>
                  <a:lnTo>
                    <a:pt x="35" y="52"/>
                  </a:lnTo>
                  <a:lnTo>
                    <a:pt x="19" y="52"/>
                  </a:lnTo>
                  <a:lnTo>
                    <a:pt x="3"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14" name="Freeform 378"/>
            <p:cNvSpPr>
              <a:spLocks/>
            </p:cNvSpPr>
            <p:nvPr/>
          </p:nvSpPr>
          <p:spPr bwMode="auto">
            <a:xfrm>
              <a:off x="1084" y="3545"/>
              <a:ext cx="31" cy="14"/>
            </a:xfrm>
            <a:custGeom>
              <a:avLst/>
              <a:gdLst>
                <a:gd name="T0" fmla="*/ 0 w 174"/>
                <a:gd name="T1" fmla="*/ 0 h 67"/>
                <a:gd name="T2" fmla="*/ 0 w 174"/>
                <a:gd name="T3" fmla="*/ 0 h 67"/>
                <a:gd name="T4" fmla="*/ 0 w 174"/>
                <a:gd name="T5" fmla="*/ 0 h 67"/>
                <a:gd name="T6" fmla="*/ 0 w 174"/>
                <a:gd name="T7" fmla="*/ 0 h 67"/>
                <a:gd name="T8" fmla="*/ 0 w 174"/>
                <a:gd name="T9" fmla="*/ 0 h 67"/>
                <a:gd name="T10" fmla="*/ 0 w 174"/>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4" h="67">
                  <a:moveTo>
                    <a:pt x="154" y="0"/>
                  </a:moveTo>
                  <a:lnTo>
                    <a:pt x="173" y="51"/>
                  </a:lnTo>
                  <a:lnTo>
                    <a:pt x="76" y="66"/>
                  </a:lnTo>
                  <a:lnTo>
                    <a:pt x="11" y="51"/>
                  </a:lnTo>
                  <a:lnTo>
                    <a:pt x="0" y="0"/>
                  </a:lnTo>
                  <a:lnTo>
                    <a:pt x="154"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15" name="Freeform 379"/>
            <p:cNvSpPr>
              <a:spLocks/>
            </p:cNvSpPr>
            <p:nvPr/>
          </p:nvSpPr>
          <p:spPr bwMode="auto">
            <a:xfrm>
              <a:off x="1083" y="3545"/>
              <a:ext cx="32" cy="17"/>
            </a:xfrm>
            <a:custGeom>
              <a:avLst/>
              <a:gdLst>
                <a:gd name="T0" fmla="*/ 0 w 183"/>
                <a:gd name="T1" fmla="*/ 0 h 83"/>
                <a:gd name="T2" fmla="*/ 0 w 183"/>
                <a:gd name="T3" fmla="*/ 0 h 83"/>
                <a:gd name="T4" fmla="*/ 0 w 183"/>
                <a:gd name="T5" fmla="*/ 0 h 83"/>
                <a:gd name="T6" fmla="*/ 0 w 183"/>
                <a:gd name="T7" fmla="*/ 0 h 83"/>
                <a:gd name="T8" fmla="*/ 0 w 183"/>
                <a:gd name="T9" fmla="*/ 0 h 83"/>
                <a:gd name="T10" fmla="*/ 0 w 183"/>
                <a:gd name="T11" fmla="*/ 0 h 83"/>
                <a:gd name="T12" fmla="*/ 0 w 183"/>
                <a:gd name="T13" fmla="*/ 0 h 83"/>
                <a:gd name="T14" fmla="*/ 0 w 183"/>
                <a:gd name="T15" fmla="*/ 0 h 83"/>
                <a:gd name="T16" fmla="*/ 0 w 183"/>
                <a:gd name="T17" fmla="*/ 0 h 83"/>
                <a:gd name="T18" fmla="*/ 0 w 183"/>
                <a:gd name="T19" fmla="*/ 0 h 83"/>
                <a:gd name="T20" fmla="*/ 0 w 183"/>
                <a:gd name="T21" fmla="*/ 0 h 83"/>
                <a:gd name="T22" fmla="*/ 0 w 183"/>
                <a:gd name="T23" fmla="*/ 0 h 83"/>
                <a:gd name="T24" fmla="*/ 0 w 183"/>
                <a:gd name="T25" fmla="*/ 0 h 83"/>
                <a:gd name="T26" fmla="*/ 0 w 183"/>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3" h="83">
                  <a:moveTo>
                    <a:pt x="179" y="49"/>
                  </a:moveTo>
                  <a:lnTo>
                    <a:pt x="182" y="82"/>
                  </a:lnTo>
                  <a:lnTo>
                    <a:pt x="8" y="82"/>
                  </a:lnTo>
                  <a:lnTo>
                    <a:pt x="0" y="23"/>
                  </a:lnTo>
                  <a:lnTo>
                    <a:pt x="3" y="0"/>
                  </a:lnTo>
                  <a:lnTo>
                    <a:pt x="16" y="49"/>
                  </a:lnTo>
                  <a:lnTo>
                    <a:pt x="35" y="52"/>
                  </a:lnTo>
                  <a:lnTo>
                    <a:pt x="54" y="52"/>
                  </a:lnTo>
                  <a:lnTo>
                    <a:pt x="78" y="52"/>
                  </a:lnTo>
                  <a:lnTo>
                    <a:pt x="97" y="53"/>
                  </a:lnTo>
                  <a:lnTo>
                    <a:pt x="120" y="52"/>
                  </a:lnTo>
                  <a:lnTo>
                    <a:pt x="141" y="52"/>
                  </a:lnTo>
                  <a:lnTo>
                    <a:pt x="160" y="52"/>
                  </a:lnTo>
                  <a:lnTo>
                    <a:pt x="179"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16" name="Freeform 380"/>
            <p:cNvSpPr>
              <a:spLocks/>
            </p:cNvSpPr>
            <p:nvPr/>
          </p:nvSpPr>
          <p:spPr bwMode="auto">
            <a:xfrm>
              <a:off x="740" y="3545"/>
              <a:ext cx="26" cy="14"/>
            </a:xfrm>
            <a:custGeom>
              <a:avLst/>
              <a:gdLst>
                <a:gd name="T0" fmla="*/ 0 w 146"/>
                <a:gd name="T1" fmla="*/ 0 h 67"/>
                <a:gd name="T2" fmla="*/ 0 w 146"/>
                <a:gd name="T3" fmla="*/ 0 h 67"/>
                <a:gd name="T4" fmla="*/ 0 w 146"/>
                <a:gd name="T5" fmla="*/ 0 h 67"/>
                <a:gd name="T6" fmla="*/ 0 w 146"/>
                <a:gd name="T7" fmla="*/ 0 h 67"/>
                <a:gd name="T8" fmla="*/ 0 w 146"/>
                <a:gd name="T9" fmla="*/ 0 h 67"/>
                <a:gd name="T10" fmla="*/ 0 w 146"/>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6" h="67">
                  <a:moveTo>
                    <a:pt x="14" y="0"/>
                  </a:moveTo>
                  <a:lnTo>
                    <a:pt x="0" y="51"/>
                  </a:lnTo>
                  <a:lnTo>
                    <a:pt x="65" y="66"/>
                  </a:lnTo>
                  <a:lnTo>
                    <a:pt x="131" y="51"/>
                  </a:lnTo>
                  <a:lnTo>
                    <a:pt x="145" y="0"/>
                  </a:lnTo>
                  <a:lnTo>
                    <a:pt x="14"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17" name="Freeform 381"/>
            <p:cNvSpPr>
              <a:spLocks/>
            </p:cNvSpPr>
            <p:nvPr/>
          </p:nvSpPr>
          <p:spPr bwMode="auto">
            <a:xfrm>
              <a:off x="740" y="3545"/>
              <a:ext cx="27" cy="17"/>
            </a:xfrm>
            <a:custGeom>
              <a:avLst/>
              <a:gdLst>
                <a:gd name="T0" fmla="*/ 0 w 149"/>
                <a:gd name="T1" fmla="*/ 0 h 83"/>
                <a:gd name="T2" fmla="*/ 0 w 149"/>
                <a:gd name="T3" fmla="*/ 0 h 83"/>
                <a:gd name="T4" fmla="*/ 0 w 149"/>
                <a:gd name="T5" fmla="*/ 0 h 83"/>
                <a:gd name="T6" fmla="*/ 0 w 149"/>
                <a:gd name="T7" fmla="*/ 0 h 83"/>
                <a:gd name="T8" fmla="*/ 0 w 149"/>
                <a:gd name="T9" fmla="*/ 0 h 83"/>
                <a:gd name="T10" fmla="*/ 0 w 149"/>
                <a:gd name="T11" fmla="*/ 0 h 83"/>
                <a:gd name="T12" fmla="*/ 0 w 149"/>
                <a:gd name="T13" fmla="*/ 0 h 83"/>
                <a:gd name="T14" fmla="*/ 0 w 149"/>
                <a:gd name="T15" fmla="*/ 0 h 83"/>
                <a:gd name="T16" fmla="*/ 0 w 149"/>
                <a:gd name="T17" fmla="*/ 0 h 83"/>
                <a:gd name="T18" fmla="*/ 0 w 149"/>
                <a:gd name="T19" fmla="*/ 0 h 83"/>
                <a:gd name="T20" fmla="*/ 0 w 149"/>
                <a:gd name="T21" fmla="*/ 0 h 83"/>
                <a:gd name="T22" fmla="*/ 0 w 149"/>
                <a:gd name="T23" fmla="*/ 0 h 83"/>
                <a:gd name="T24" fmla="*/ 0 w 149"/>
                <a:gd name="T25" fmla="*/ 0 h 83"/>
                <a:gd name="T26" fmla="*/ 0 w 149"/>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9" h="83">
                  <a:moveTo>
                    <a:pt x="3" y="49"/>
                  </a:moveTo>
                  <a:lnTo>
                    <a:pt x="0" y="82"/>
                  </a:lnTo>
                  <a:lnTo>
                    <a:pt x="143" y="82"/>
                  </a:lnTo>
                  <a:lnTo>
                    <a:pt x="148" y="23"/>
                  </a:lnTo>
                  <a:lnTo>
                    <a:pt x="146" y="0"/>
                  </a:lnTo>
                  <a:lnTo>
                    <a:pt x="137" y="49"/>
                  </a:lnTo>
                  <a:lnTo>
                    <a:pt x="117" y="52"/>
                  </a:lnTo>
                  <a:lnTo>
                    <a:pt x="101" y="52"/>
                  </a:lnTo>
                  <a:lnTo>
                    <a:pt x="83" y="52"/>
                  </a:lnTo>
                  <a:lnTo>
                    <a:pt x="68" y="53"/>
                  </a:lnTo>
                  <a:lnTo>
                    <a:pt x="50" y="52"/>
                  </a:lnTo>
                  <a:lnTo>
                    <a:pt x="35" y="52"/>
                  </a:lnTo>
                  <a:lnTo>
                    <a:pt x="19" y="52"/>
                  </a:lnTo>
                  <a:lnTo>
                    <a:pt x="3"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18" name="Freeform 382"/>
            <p:cNvSpPr>
              <a:spLocks/>
            </p:cNvSpPr>
            <p:nvPr/>
          </p:nvSpPr>
          <p:spPr bwMode="auto">
            <a:xfrm>
              <a:off x="1055" y="3545"/>
              <a:ext cx="26" cy="14"/>
            </a:xfrm>
            <a:custGeom>
              <a:avLst/>
              <a:gdLst>
                <a:gd name="T0" fmla="*/ 0 w 145"/>
                <a:gd name="T1" fmla="*/ 0 h 67"/>
                <a:gd name="T2" fmla="*/ 0 w 145"/>
                <a:gd name="T3" fmla="*/ 0 h 67"/>
                <a:gd name="T4" fmla="*/ 0 w 145"/>
                <a:gd name="T5" fmla="*/ 0 h 67"/>
                <a:gd name="T6" fmla="*/ 0 w 145"/>
                <a:gd name="T7" fmla="*/ 0 h 67"/>
                <a:gd name="T8" fmla="*/ 0 w 145"/>
                <a:gd name="T9" fmla="*/ 0 h 67"/>
                <a:gd name="T10" fmla="*/ 0 w 145"/>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5" h="67">
                  <a:moveTo>
                    <a:pt x="130" y="0"/>
                  </a:moveTo>
                  <a:lnTo>
                    <a:pt x="144" y="51"/>
                  </a:lnTo>
                  <a:lnTo>
                    <a:pt x="76" y="66"/>
                  </a:lnTo>
                  <a:lnTo>
                    <a:pt x="11" y="51"/>
                  </a:lnTo>
                  <a:lnTo>
                    <a:pt x="0" y="0"/>
                  </a:lnTo>
                  <a:lnTo>
                    <a:pt x="130"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19" name="Freeform 383"/>
            <p:cNvSpPr>
              <a:spLocks/>
            </p:cNvSpPr>
            <p:nvPr/>
          </p:nvSpPr>
          <p:spPr bwMode="auto">
            <a:xfrm>
              <a:off x="1054" y="3545"/>
              <a:ext cx="27" cy="17"/>
            </a:xfrm>
            <a:custGeom>
              <a:avLst/>
              <a:gdLst>
                <a:gd name="T0" fmla="*/ 0 w 152"/>
                <a:gd name="T1" fmla="*/ 0 h 83"/>
                <a:gd name="T2" fmla="*/ 0 w 152"/>
                <a:gd name="T3" fmla="*/ 0 h 83"/>
                <a:gd name="T4" fmla="*/ 0 w 152"/>
                <a:gd name="T5" fmla="*/ 0 h 83"/>
                <a:gd name="T6" fmla="*/ 0 w 152"/>
                <a:gd name="T7" fmla="*/ 0 h 83"/>
                <a:gd name="T8" fmla="*/ 0 w 152"/>
                <a:gd name="T9" fmla="*/ 0 h 83"/>
                <a:gd name="T10" fmla="*/ 0 w 152"/>
                <a:gd name="T11" fmla="*/ 0 h 83"/>
                <a:gd name="T12" fmla="*/ 0 w 152"/>
                <a:gd name="T13" fmla="*/ 0 h 83"/>
                <a:gd name="T14" fmla="*/ 0 w 152"/>
                <a:gd name="T15" fmla="*/ 0 h 83"/>
                <a:gd name="T16" fmla="*/ 0 w 152"/>
                <a:gd name="T17" fmla="*/ 0 h 83"/>
                <a:gd name="T18" fmla="*/ 0 w 152"/>
                <a:gd name="T19" fmla="*/ 0 h 83"/>
                <a:gd name="T20" fmla="*/ 0 w 152"/>
                <a:gd name="T21" fmla="*/ 0 h 83"/>
                <a:gd name="T22" fmla="*/ 0 w 152"/>
                <a:gd name="T23" fmla="*/ 0 h 83"/>
                <a:gd name="T24" fmla="*/ 0 w 152"/>
                <a:gd name="T25" fmla="*/ 0 h 83"/>
                <a:gd name="T26" fmla="*/ 0 w 152"/>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 h="83">
                  <a:moveTo>
                    <a:pt x="151" y="49"/>
                  </a:moveTo>
                  <a:lnTo>
                    <a:pt x="151" y="82"/>
                  </a:lnTo>
                  <a:lnTo>
                    <a:pt x="6" y="82"/>
                  </a:lnTo>
                  <a:lnTo>
                    <a:pt x="0" y="23"/>
                  </a:lnTo>
                  <a:lnTo>
                    <a:pt x="3" y="0"/>
                  </a:lnTo>
                  <a:lnTo>
                    <a:pt x="14" y="49"/>
                  </a:lnTo>
                  <a:lnTo>
                    <a:pt x="32" y="52"/>
                  </a:lnTo>
                  <a:lnTo>
                    <a:pt x="49" y="52"/>
                  </a:lnTo>
                  <a:lnTo>
                    <a:pt x="67" y="52"/>
                  </a:lnTo>
                  <a:lnTo>
                    <a:pt x="83" y="53"/>
                  </a:lnTo>
                  <a:lnTo>
                    <a:pt x="100" y="52"/>
                  </a:lnTo>
                  <a:lnTo>
                    <a:pt x="116" y="52"/>
                  </a:lnTo>
                  <a:lnTo>
                    <a:pt x="132" y="52"/>
                  </a:lnTo>
                  <a:lnTo>
                    <a:pt x="151"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20" name="Freeform 384"/>
            <p:cNvSpPr>
              <a:spLocks/>
            </p:cNvSpPr>
            <p:nvPr/>
          </p:nvSpPr>
          <p:spPr bwMode="auto">
            <a:xfrm>
              <a:off x="768" y="3545"/>
              <a:ext cx="26" cy="14"/>
            </a:xfrm>
            <a:custGeom>
              <a:avLst/>
              <a:gdLst>
                <a:gd name="T0" fmla="*/ 0 w 145"/>
                <a:gd name="T1" fmla="*/ 0 h 67"/>
                <a:gd name="T2" fmla="*/ 0 w 145"/>
                <a:gd name="T3" fmla="*/ 0 h 67"/>
                <a:gd name="T4" fmla="*/ 0 w 145"/>
                <a:gd name="T5" fmla="*/ 0 h 67"/>
                <a:gd name="T6" fmla="*/ 0 w 145"/>
                <a:gd name="T7" fmla="*/ 0 h 67"/>
                <a:gd name="T8" fmla="*/ 0 w 145"/>
                <a:gd name="T9" fmla="*/ 0 h 67"/>
                <a:gd name="T10" fmla="*/ 0 w 145"/>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5" h="67">
                  <a:moveTo>
                    <a:pt x="14" y="0"/>
                  </a:moveTo>
                  <a:lnTo>
                    <a:pt x="0" y="51"/>
                  </a:lnTo>
                  <a:lnTo>
                    <a:pt x="66" y="66"/>
                  </a:lnTo>
                  <a:lnTo>
                    <a:pt x="133" y="51"/>
                  </a:lnTo>
                  <a:lnTo>
                    <a:pt x="144" y="0"/>
                  </a:lnTo>
                  <a:lnTo>
                    <a:pt x="14"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21" name="Freeform 385"/>
            <p:cNvSpPr>
              <a:spLocks/>
            </p:cNvSpPr>
            <p:nvPr/>
          </p:nvSpPr>
          <p:spPr bwMode="auto">
            <a:xfrm>
              <a:off x="768" y="3545"/>
              <a:ext cx="27" cy="17"/>
            </a:xfrm>
            <a:custGeom>
              <a:avLst/>
              <a:gdLst>
                <a:gd name="T0" fmla="*/ 0 w 148"/>
                <a:gd name="T1" fmla="*/ 0 h 83"/>
                <a:gd name="T2" fmla="*/ 0 w 148"/>
                <a:gd name="T3" fmla="*/ 0 h 83"/>
                <a:gd name="T4" fmla="*/ 0 w 148"/>
                <a:gd name="T5" fmla="*/ 0 h 83"/>
                <a:gd name="T6" fmla="*/ 0 w 148"/>
                <a:gd name="T7" fmla="*/ 0 h 83"/>
                <a:gd name="T8" fmla="*/ 0 w 148"/>
                <a:gd name="T9" fmla="*/ 0 h 83"/>
                <a:gd name="T10" fmla="*/ 0 w 148"/>
                <a:gd name="T11" fmla="*/ 0 h 83"/>
                <a:gd name="T12" fmla="*/ 0 w 148"/>
                <a:gd name="T13" fmla="*/ 0 h 83"/>
                <a:gd name="T14" fmla="*/ 0 w 148"/>
                <a:gd name="T15" fmla="*/ 0 h 83"/>
                <a:gd name="T16" fmla="*/ 0 w 148"/>
                <a:gd name="T17" fmla="*/ 0 h 83"/>
                <a:gd name="T18" fmla="*/ 0 w 148"/>
                <a:gd name="T19" fmla="*/ 0 h 83"/>
                <a:gd name="T20" fmla="*/ 0 w 148"/>
                <a:gd name="T21" fmla="*/ 0 h 83"/>
                <a:gd name="T22" fmla="*/ 0 w 148"/>
                <a:gd name="T23" fmla="*/ 0 h 83"/>
                <a:gd name="T24" fmla="*/ 0 w 148"/>
                <a:gd name="T25" fmla="*/ 0 h 83"/>
                <a:gd name="T26" fmla="*/ 0 w 148"/>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8" h="83">
                  <a:moveTo>
                    <a:pt x="2" y="49"/>
                  </a:moveTo>
                  <a:lnTo>
                    <a:pt x="0" y="82"/>
                  </a:lnTo>
                  <a:lnTo>
                    <a:pt x="144" y="82"/>
                  </a:lnTo>
                  <a:lnTo>
                    <a:pt x="147" y="23"/>
                  </a:lnTo>
                  <a:lnTo>
                    <a:pt x="144" y="0"/>
                  </a:lnTo>
                  <a:lnTo>
                    <a:pt x="133" y="49"/>
                  </a:lnTo>
                  <a:lnTo>
                    <a:pt x="115" y="52"/>
                  </a:lnTo>
                  <a:lnTo>
                    <a:pt x="98" y="52"/>
                  </a:lnTo>
                  <a:lnTo>
                    <a:pt x="81" y="52"/>
                  </a:lnTo>
                  <a:lnTo>
                    <a:pt x="66" y="53"/>
                  </a:lnTo>
                  <a:lnTo>
                    <a:pt x="49" y="52"/>
                  </a:lnTo>
                  <a:lnTo>
                    <a:pt x="33" y="52"/>
                  </a:lnTo>
                  <a:lnTo>
                    <a:pt x="17" y="52"/>
                  </a:lnTo>
                  <a:lnTo>
                    <a:pt x="2"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22" name="Freeform 386"/>
            <p:cNvSpPr>
              <a:spLocks/>
            </p:cNvSpPr>
            <p:nvPr/>
          </p:nvSpPr>
          <p:spPr bwMode="auto">
            <a:xfrm>
              <a:off x="1027" y="3545"/>
              <a:ext cx="26" cy="14"/>
            </a:xfrm>
            <a:custGeom>
              <a:avLst/>
              <a:gdLst>
                <a:gd name="T0" fmla="*/ 0 w 145"/>
                <a:gd name="T1" fmla="*/ 0 h 67"/>
                <a:gd name="T2" fmla="*/ 0 w 145"/>
                <a:gd name="T3" fmla="*/ 0 h 67"/>
                <a:gd name="T4" fmla="*/ 0 w 145"/>
                <a:gd name="T5" fmla="*/ 0 h 67"/>
                <a:gd name="T6" fmla="*/ 0 w 145"/>
                <a:gd name="T7" fmla="*/ 0 h 67"/>
                <a:gd name="T8" fmla="*/ 0 w 145"/>
                <a:gd name="T9" fmla="*/ 0 h 67"/>
                <a:gd name="T10" fmla="*/ 0 w 145"/>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5" h="67">
                  <a:moveTo>
                    <a:pt x="133" y="0"/>
                  </a:moveTo>
                  <a:lnTo>
                    <a:pt x="144" y="51"/>
                  </a:lnTo>
                  <a:lnTo>
                    <a:pt x="74" y="66"/>
                  </a:lnTo>
                  <a:lnTo>
                    <a:pt x="11" y="51"/>
                  </a:lnTo>
                  <a:lnTo>
                    <a:pt x="0" y="0"/>
                  </a:lnTo>
                  <a:lnTo>
                    <a:pt x="133"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23" name="Freeform 387"/>
            <p:cNvSpPr>
              <a:spLocks/>
            </p:cNvSpPr>
            <p:nvPr/>
          </p:nvSpPr>
          <p:spPr bwMode="auto">
            <a:xfrm>
              <a:off x="1025" y="3545"/>
              <a:ext cx="28" cy="17"/>
            </a:xfrm>
            <a:custGeom>
              <a:avLst/>
              <a:gdLst>
                <a:gd name="T0" fmla="*/ 0 w 152"/>
                <a:gd name="T1" fmla="*/ 0 h 83"/>
                <a:gd name="T2" fmla="*/ 0 w 152"/>
                <a:gd name="T3" fmla="*/ 0 h 83"/>
                <a:gd name="T4" fmla="*/ 0 w 152"/>
                <a:gd name="T5" fmla="*/ 0 h 83"/>
                <a:gd name="T6" fmla="*/ 0 w 152"/>
                <a:gd name="T7" fmla="*/ 0 h 83"/>
                <a:gd name="T8" fmla="*/ 0 w 152"/>
                <a:gd name="T9" fmla="*/ 0 h 83"/>
                <a:gd name="T10" fmla="*/ 0 w 152"/>
                <a:gd name="T11" fmla="*/ 0 h 83"/>
                <a:gd name="T12" fmla="*/ 0 w 152"/>
                <a:gd name="T13" fmla="*/ 0 h 83"/>
                <a:gd name="T14" fmla="*/ 0 w 152"/>
                <a:gd name="T15" fmla="*/ 0 h 83"/>
                <a:gd name="T16" fmla="*/ 0 w 152"/>
                <a:gd name="T17" fmla="*/ 0 h 83"/>
                <a:gd name="T18" fmla="*/ 0 w 152"/>
                <a:gd name="T19" fmla="*/ 0 h 83"/>
                <a:gd name="T20" fmla="*/ 0 w 152"/>
                <a:gd name="T21" fmla="*/ 0 h 83"/>
                <a:gd name="T22" fmla="*/ 0 w 152"/>
                <a:gd name="T23" fmla="*/ 0 h 83"/>
                <a:gd name="T24" fmla="*/ 0 w 152"/>
                <a:gd name="T25" fmla="*/ 0 h 83"/>
                <a:gd name="T26" fmla="*/ 0 w 152"/>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 h="83">
                  <a:moveTo>
                    <a:pt x="151" y="49"/>
                  </a:moveTo>
                  <a:lnTo>
                    <a:pt x="151" y="82"/>
                  </a:lnTo>
                  <a:lnTo>
                    <a:pt x="5" y="82"/>
                  </a:lnTo>
                  <a:lnTo>
                    <a:pt x="0" y="23"/>
                  </a:lnTo>
                  <a:lnTo>
                    <a:pt x="3" y="0"/>
                  </a:lnTo>
                  <a:lnTo>
                    <a:pt x="14" y="49"/>
                  </a:lnTo>
                  <a:lnTo>
                    <a:pt x="32" y="52"/>
                  </a:lnTo>
                  <a:lnTo>
                    <a:pt x="49" y="52"/>
                  </a:lnTo>
                  <a:lnTo>
                    <a:pt x="67" y="52"/>
                  </a:lnTo>
                  <a:lnTo>
                    <a:pt x="83" y="53"/>
                  </a:lnTo>
                  <a:lnTo>
                    <a:pt x="100" y="52"/>
                  </a:lnTo>
                  <a:lnTo>
                    <a:pt x="116" y="52"/>
                  </a:lnTo>
                  <a:lnTo>
                    <a:pt x="134" y="52"/>
                  </a:lnTo>
                  <a:lnTo>
                    <a:pt x="151"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24" name="Freeform 388"/>
            <p:cNvSpPr>
              <a:spLocks/>
            </p:cNvSpPr>
            <p:nvPr/>
          </p:nvSpPr>
          <p:spPr bwMode="auto">
            <a:xfrm>
              <a:off x="797" y="3545"/>
              <a:ext cx="26" cy="14"/>
            </a:xfrm>
            <a:custGeom>
              <a:avLst/>
              <a:gdLst>
                <a:gd name="T0" fmla="*/ 0 w 143"/>
                <a:gd name="T1" fmla="*/ 0 h 67"/>
                <a:gd name="T2" fmla="*/ 0 w 143"/>
                <a:gd name="T3" fmla="*/ 0 h 67"/>
                <a:gd name="T4" fmla="*/ 0 w 143"/>
                <a:gd name="T5" fmla="*/ 0 h 67"/>
                <a:gd name="T6" fmla="*/ 0 w 143"/>
                <a:gd name="T7" fmla="*/ 0 h 67"/>
                <a:gd name="T8" fmla="*/ 0 w 143"/>
                <a:gd name="T9" fmla="*/ 0 h 67"/>
                <a:gd name="T10" fmla="*/ 0 w 143"/>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67">
                  <a:moveTo>
                    <a:pt x="11" y="0"/>
                  </a:moveTo>
                  <a:lnTo>
                    <a:pt x="0" y="51"/>
                  </a:lnTo>
                  <a:lnTo>
                    <a:pt x="67" y="66"/>
                  </a:lnTo>
                  <a:lnTo>
                    <a:pt x="132" y="51"/>
                  </a:lnTo>
                  <a:lnTo>
                    <a:pt x="142" y="0"/>
                  </a:lnTo>
                  <a:lnTo>
                    <a:pt x="11"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25" name="Freeform 389"/>
            <p:cNvSpPr>
              <a:spLocks/>
            </p:cNvSpPr>
            <p:nvPr/>
          </p:nvSpPr>
          <p:spPr bwMode="auto">
            <a:xfrm>
              <a:off x="798" y="3545"/>
              <a:ext cx="26" cy="17"/>
            </a:xfrm>
            <a:custGeom>
              <a:avLst/>
              <a:gdLst>
                <a:gd name="T0" fmla="*/ 0 w 147"/>
                <a:gd name="T1" fmla="*/ 0 h 83"/>
                <a:gd name="T2" fmla="*/ 0 w 147"/>
                <a:gd name="T3" fmla="*/ 0 h 83"/>
                <a:gd name="T4" fmla="*/ 0 w 147"/>
                <a:gd name="T5" fmla="*/ 0 h 83"/>
                <a:gd name="T6" fmla="*/ 0 w 147"/>
                <a:gd name="T7" fmla="*/ 0 h 83"/>
                <a:gd name="T8" fmla="*/ 0 w 147"/>
                <a:gd name="T9" fmla="*/ 0 h 83"/>
                <a:gd name="T10" fmla="*/ 0 w 147"/>
                <a:gd name="T11" fmla="*/ 0 h 83"/>
                <a:gd name="T12" fmla="*/ 0 w 147"/>
                <a:gd name="T13" fmla="*/ 0 h 83"/>
                <a:gd name="T14" fmla="*/ 0 w 147"/>
                <a:gd name="T15" fmla="*/ 0 h 83"/>
                <a:gd name="T16" fmla="*/ 0 w 147"/>
                <a:gd name="T17" fmla="*/ 0 h 83"/>
                <a:gd name="T18" fmla="*/ 0 w 147"/>
                <a:gd name="T19" fmla="*/ 0 h 83"/>
                <a:gd name="T20" fmla="*/ 0 w 147"/>
                <a:gd name="T21" fmla="*/ 0 h 83"/>
                <a:gd name="T22" fmla="*/ 0 w 147"/>
                <a:gd name="T23" fmla="*/ 0 h 83"/>
                <a:gd name="T24" fmla="*/ 0 w 147"/>
                <a:gd name="T25" fmla="*/ 0 h 83"/>
                <a:gd name="T26" fmla="*/ 0 w 147"/>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7" h="83">
                  <a:moveTo>
                    <a:pt x="0" y="49"/>
                  </a:moveTo>
                  <a:lnTo>
                    <a:pt x="0" y="82"/>
                  </a:lnTo>
                  <a:lnTo>
                    <a:pt x="144" y="82"/>
                  </a:lnTo>
                  <a:lnTo>
                    <a:pt x="146" y="23"/>
                  </a:lnTo>
                  <a:lnTo>
                    <a:pt x="143" y="0"/>
                  </a:lnTo>
                  <a:lnTo>
                    <a:pt x="133" y="49"/>
                  </a:lnTo>
                  <a:lnTo>
                    <a:pt x="116" y="52"/>
                  </a:lnTo>
                  <a:lnTo>
                    <a:pt x="98" y="52"/>
                  </a:lnTo>
                  <a:lnTo>
                    <a:pt x="83" y="52"/>
                  </a:lnTo>
                  <a:lnTo>
                    <a:pt x="65" y="53"/>
                  </a:lnTo>
                  <a:lnTo>
                    <a:pt x="49" y="52"/>
                  </a:lnTo>
                  <a:lnTo>
                    <a:pt x="33" y="52"/>
                  </a:lnTo>
                  <a:lnTo>
                    <a:pt x="16" y="52"/>
                  </a:lnTo>
                  <a:lnTo>
                    <a:pt x="0"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26" name="Freeform 390"/>
            <p:cNvSpPr>
              <a:spLocks/>
            </p:cNvSpPr>
            <p:nvPr/>
          </p:nvSpPr>
          <p:spPr bwMode="auto">
            <a:xfrm>
              <a:off x="998" y="3545"/>
              <a:ext cx="26" cy="14"/>
            </a:xfrm>
            <a:custGeom>
              <a:avLst/>
              <a:gdLst>
                <a:gd name="T0" fmla="*/ 0 w 145"/>
                <a:gd name="T1" fmla="*/ 0 h 67"/>
                <a:gd name="T2" fmla="*/ 0 w 145"/>
                <a:gd name="T3" fmla="*/ 0 h 67"/>
                <a:gd name="T4" fmla="*/ 0 w 145"/>
                <a:gd name="T5" fmla="*/ 0 h 67"/>
                <a:gd name="T6" fmla="*/ 0 w 145"/>
                <a:gd name="T7" fmla="*/ 0 h 67"/>
                <a:gd name="T8" fmla="*/ 0 w 145"/>
                <a:gd name="T9" fmla="*/ 0 h 67"/>
                <a:gd name="T10" fmla="*/ 0 w 145"/>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5" h="67">
                  <a:moveTo>
                    <a:pt x="133" y="0"/>
                  </a:moveTo>
                  <a:lnTo>
                    <a:pt x="144" y="51"/>
                  </a:lnTo>
                  <a:lnTo>
                    <a:pt x="74" y="66"/>
                  </a:lnTo>
                  <a:lnTo>
                    <a:pt x="11" y="51"/>
                  </a:lnTo>
                  <a:lnTo>
                    <a:pt x="0" y="0"/>
                  </a:lnTo>
                  <a:lnTo>
                    <a:pt x="133"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27" name="Freeform 391"/>
            <p:cNvSpPr>
              <a:spLocks/>
            </p:cNvSpPr>
            <p:nvPr/>
          </p:nvSpPr>
          <p:spPr bwMode="auto">
            <a:xfrm>
              <a:off x="996" y="3545"/>
              <a:ext cx="27" cy="17"/>
            </a:xfrm>
            <a:custGeom>
              <a:avLst/>
              <a:gdLst>
                <a:gd name="T0" fmla="*/ 0 w 151"/>
                <a:gd name="T1" fmla="*/ 0 h 83"/>
                <a:gd name="T2" fmla="*/ 0 w 151"/>
                <a:gd name="T3" fmla="*/ 0 h 83"/>
                <a:gd name="T4" fmla="*/ 0 w 151"/>
                <a:gd name="T5" fmla="*/ 0 h 83"/>
                <a:gd name="T6" fmla="*/ 0 w 151"/>
                <a:gd name="T7" fmla="*/ 0 h 83"/>
                <a:gd name="T8" fmla="*/ 0 w 151"/>
                <a:gd name="T9" fmla="*/ 0 h 83"/>
                <a:gd name="T10" fmla="*/ 0 w 151"/>
                <a:gd name="T11" fmla="*/ 0 h 83"/>
                <a:gd name="T12" fmla="*/ 0 w 151"/>
                <a:gd name="T13" fmla="*/ 0 h 83"/>
                <a:gd name="T14" fmla="*/ 0 w 151"/>
                <a:gd name="T15" fmla="*/ 0 h 83"/>
                <a:gd name="T16" fmla="*/ 0 w 151"/>
                <a:gd name="T17" fmla="*/ 0 h 83"/>
                <a:gd name="T18" fmla="*/ 0 w 151"/>
                <a:gd name="T19" fmla="*/ 0 h 83"/>
                <a:gd name="T20" fmla="*/ 0 w 151"/>
                <a:gd name="T21" fmla="*/ 0 h 83"/>
                <a:gd name="T22" fmla="*/ 0 w 151"/>
                <a:gd name="T23" fmla="*/ 0 h 83"/>
                <a:gd name="T24" fmla="*/ 0 w 151"/>
                <a:gd name="T25" fmla="*/ 0 h 83"/>
                <a:gd name="T26" fmla="*/ 0 w 151"/>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1" h="83">
                  <a:moveTo>
                    <a:pt x="150" y="49"/>
                  </a:moveTo>
                  <a:lnTo>
                    <a:pt x="150" y="82"/>
                  </a:lnTo>
                  <a:lnTo>
                    <a:pt x="3" y="82"/>
                  </a:lnTo>
                  <a:lnTo>
                    <a:pt x="0" y="23"/>
                  </a:lnTo>
                  <a:lnTo>
                    <a:pt x="5" y="0"/>
                  </a:lnTo>
                  <a:lnTo>
                    <a:pt x="14" y="49"/>
                  </a:lnTo>
                  <a:lnTo>
                    <a:pt x="32" y="52"/>
                  </a:lnTo>
                  <a:lnTo>
                    <a:pt x="49" y="52"/>
                  </a:lnTo>
                  <a:lnTo>
                    <a:pt x="67" y="52"/>
                  </a:lnTo>
                  <a:lnTo>
                    <a:pt x="83" y="53"/>
                  </a:lnTo>
                  <a:lnTo>
                    <a:pt x="99" y="52"/>
                  </a:lnTo>
                  <a:lnTo>
                    <a:pt x="115" y="52"/>
                  </a:lnTo>
                  <a:lnTo>
                    <a:pt x="132" y="52"/>
                  </a:lnTo>
                  <a:lnTo>
                    <a:pt x="150"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28" name="Freeform 392"/>
            <p:cNvSpPr>
              <a:spLocks/>
            </p:cNvSpPr>
            <p:nvPr/>
          </p:nvSpPr>
          <p:spPr bwMode="auto">
            <a:xfrm>
              <a:off x="826" y="3545"/>
              <a:ext cx="25" cy="14"/>
            </a:xfrm>
            <a:custGeom>
              <a:avLst/>
              <a:gdLst>
                <a:gd name="T0" fmla="*/ 0 w 144"/>
                <a:gd name="T1" fmla="*/ 0 h 67"/>
                <a:gd name="T2" fmla="*/ 0 w 144"/>
                <a:gd name="T3" fmla="*/ 0 h 67"/>
                <a:gd name="T4" fmla="*/ 0 w 144"/>
                <a:gd name="T5" fmla="*/ 0 h 67"/>
                <a:gd name="T6" fmla="*/ 0 w 144"/>
                <a:gd name="T7" fmla="*/ 0 h 67"/>
                <a:gd name="T8" fmla="*/ 0 w 144"/>
                <a:gd name="T9" fmla="*/ 0 h 67"/>
                <a:gd name="T10" fmla="*/ 0 w 144"/>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 h="67">
                  <a:moveTo>
                    <a:pt x="13" y="0"/>
                  </a:moveTo>
                  <a:lnTo>
                    <a:pt x="0" y="51"/>
                  </a:lnTo>
                  <a:lnTo>
                    <a:pt x="68" y="66"/>
                  </a:lnTo>
                  <a:lnTo>
                    <a:pt x="132" y="51"/>
                  </a:lnTo>
                  <a:lnTo>
                    <a:pt x="143" y="0"/>
                  </a:lnTo>
                  <a:lnTo>
                    <a:pt x="13"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29" name="Freeform 393"/>
            <p:cNvSpPr>
              <a:spLocks/>
            </p:cNvSpPr>
            <p:nvPr/>
          </p:nvSpPr>
          <p:spPr bwMode="auto">
            <a:xfrm>
              <a:off x="826" y="3545"/>
              <a:ext cx="26" cy="17"/>
            </a:xfrm>
            <a:custGeom>
              <a:avLst/>
              <a:gdLst>
                <a:gd name="T0" fmla="*/ 0 w 148"/>
                <a:gd name="T1" fmla="*/ 0 h 83"/>
                <a:gd name="T2" fmla="*/ 0 w 148"/>
                <a:gd name="T3" fmla="*/ 0 h 83"/>
                <a:gd name="T4" fmla="*/ 0 w 148"/>
                <a:gd name="T5" fmla="*/ 0 h 83"/>
                <a:gd name="T6" fmla="*/ 0 w 148"/>
                <a:gd name="T7" fmla="*/ 0 h 83"/>
                <a:gd name="T8" fmla="*/ 0 w 148"/>
                <a:gd name="T9" fmla="*/ 0 h 83"/>
                <a:gd name="T10" fmla="*/ 0 w 148"/>
                <a:gd name="T11" fmla="*/ 0 h 83"/>
                <a:gd name="T12" fmla="*/ 0 w 148"/>
                <a:gd name="T13" fmla="*/ 0 h 83"/>
                <a:gd name="T14" fmla="*/ 0 w 148"/>
                <a:gd name="T15" fmla="*/ 0 h 83"/>
                <a:gd name="T16" fmla="*/ 0 w 148"/>
                <a:gd name="T17" fmla="*/ 0 h 83"/>
                <a:gd name="T18" fmla="*/ 0 w 148"/>
                <a:gd name="T19" fmla="*/ 0 h 83"/>
                <a:gd name="T20" fmla="*/ 0 w 148"/>
                <a:gd name="T21" fmla="*/ 0 h 83"/>
                <a:gd name="T22" fmla="*/ 0 w 148"/>
                <a:gd name="T23" fmla="*/ 0 h 83"/>
                <a:gd name="T24" fmla="*/ 0 w 148"/>
                <a:gd name="T25" fmla="*/ 0 h 83"/>
                <a:gd name="T26" fmla="*/ 0 w 148"/>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8" h="83">
                  <a:moveTo>
                    <a:pt x="0" y="49"/>
                  </a:moveTo>
                  <a:lnTo>
                    <a:pt x="0" y="82"/>
                  </a:lnTo>
                  <a:lnTo>
                    <a:pt x="145" y="82"/>
                  </a:lnTo>
                  <a:lnTo>
                    <a:pt x="147" y="23"/>
                  </a:lnTo>
                  <a:lnTo>
                    <a:pt x="142" y="0"/>
                  </a:lnTo>
                  <a:lnTo>
                    <a:pt x="136" y="49"/>
                  </a:lnTo>
                  <a:lnTo>
                    <a:pt x="115" y="52"/>
                  </a:lnTo>
                  <a:lnTo>
                    <a:pt x="99" y="52"/>
                  </a:lnTo>
                  <a:lnTo>
                    <a:pt x="81" y="52"/>
                  </a:lnTo>
                  <a:lnTo>
                    <a:pt x="66" y="53"/>
                  </a:lnTo>
                  <a:lnTo>
                    <a:pt x="50" y="52"/>
                  </a:lnTo>
                  <a:lnTo>
                    <a:pt x="34" y="52"/>
                  </a:lnTo>
                  <a:lnTo>
                    <a:pt x="16" y="52"/>
                  </a:lnTo>
                  <a:lnTo>
                    <a:pt x="0"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30" name="Freeform 394"/>
            <p:cNvSpPr>
              <a:spLocks/>
            </p:cNvSpPr>
            <p:nvPr/>
          </p:nvSpPr>
          <p:spPr bwMode="auto">
            <a:xfrm>
              <a:off x="970" y="3545"/>
              <a:ext cx="25" cy="14"/>
            </a:xfrm>
            <a:custGeom>
              <a:avLst/>
              <a:gdLst>
                <a:gd name="T0" fmla="*/ 0 w 143"/>
                <a:gd name="T1" fmla="*/ 0 h 67"/>
                <a:gd name="T2" fmla="*/ 0 w 143"/>
                <a:gd name="T3" fmla="*/ 0 h 67"/>
                <a:gd name="T4" fmla="*/ 0 w 143"/>
                <a:gd name="T5" fmla="*/ 0 h 67"/>
                <a:gd name="T6" fmla="*/ 0 w 143"/>
                <a:gd name="T7" fmla="*/ 0 h 67"/>
                <a:gd name="T8" fmla="*/ 0 w 143"/>
                <a:gd name="T9" fmla="*/ 0 h 67"/>
                <a:gd name="T10" fmla="*/ 0 w 143"/>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67">
                  <a:moveTo>
                    <a:pt x="131" y="0"/>
                  </a:moveTo>
                  <a:lnTo>
                    <a:pt x="142" y="51"/>
                  </a:lnTo>
                  <a:lnTo>
                    <a:pt x="74" y="66"/>
                  </a:lnTo>
                  <a:lnTo>
                    <a:pt x="9" y="51"/>
                  </a:lnTo>
                  <a:lnTo>
                    <a:pt x="0" y="0"/>
                  </a:lnTo>
                  <a:lnTo>
                    <a:pt x="131"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31" name="Freeform 395"/>
            <p:cNvSpPr>
              <a:spLocks/>
            </p:cNvSpPr>
            <p:nvPr/>
          </p:nvSpPr>
          <p:spPr bwMode="auto">
            <a:xfrm>
              <a:off x="968" y="3545"/>
              <a:ext cx="27" cy="17"/>
            </a:xfrm>
            <a:custGeom>
              <a:avLst/>
              <a:gdLst>
                <a:gd name="T0" fmla="*/ 0 w 152"/>
                <a:gd name="T1" fmla="*/ 0 h 83"/>
                <a:gd name="T2" fmla="*/ 0 w 152"/>
                <a:gd name="T3" fmla="*/ 0 h 83"/>
                <a:gd name="T4" fmla="*/ 0 w 152"/>
                <a:gd name="T5" fmla="*/ 0 h 83"/>
                <a:gd name="T6" fmla="*/ 0 w 152"/>
                <a:gd name="T7" fmla="*/ 0 h 83"/>
                <a:gd name="T8" fmla="*/ 0 w 152"/>
                <a:gd name="T9" fmla="*/ 0 h 83"/>
                <a:gd name="T10" fmla="*/ 0 w 152"/>
                <a:gd name="T11" fmla="*/ 0 h 83"/>
                <a:gd name="T12" fmla="*/ 0 w 152"/>
                <a:gd name="T13" fmla="*/ 0 h 83"/>
                <a:gd name="T14" fmla="*/ 0 w 152"/>
                <a:gd name="T15" fmla="*/ 0 h 83"/>
                <a:gd name="T16" fmla="*/ 0 w 152"/>
                <a:gd name="T17" fmla="*/ 0 h 83"/>
                <a:gd name="T18" fmla="*/ 0 w 152"/>
                <a:gd name="T19" fmla="*/ 0 h 83"/>
                <a:gd name="T20" fmla="*/ 0 w 152"/>
                <a:gd name="T21" fmla="*/ 0 h 83"/>
                <a:gd name="T22" fmla="*/ 0 w 152"/>
                <a:gd name="T23" fmla="*/ 0 h 83"/>
                <a:gd name="T24" fmla="*/ 0 w 152"/>
                <a:gd name="T25" fmla="*/ 0 h 83"/>
                <a:gd name="T26" fmla="*/ 0 w 152"/>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 h="83">
                  <a:moveTo>
                    <a:pt x="151" y="49"/>
                  </a:moveTo>
                  <a:lnTo>
                    <a:pt x="151" y="82"/>
                  </a:lnTo>
                  <a:lnTo>
                    <a:pt x="3" y="82"/>
                  </a:lnTo>
                  <a:lnTo>
                    <a:pt x="0" y="23"/>
                  </a:lnTo>
                  <a:lnTo>
                    <a:pt x="5" y="0"/>
                  </a:lnTo>
                  <a:lnTo>
                    <a:pt x="14" y="49"/>
                  </a:lnTo>
                  <a:lnTo>
                    <a:pt x="32" y="52"/>
                  </a:lnTo>
                  <a:lnTo>
                    <a:pt x="49" y="52"/>
                  </a:lnTo>
                  <a:lnTo>
                    <a:pt x="67" y="52"/>
                  </a:lnTo>
                  <a:lnTo>
                    <a:pt x="83" y="53"/>
                  </a:lnTo>
                  <a:lnTo>
                    <a:pt x="99" y="52"/>
                  </a:lnTo>
                  <a:lnTo>
                    <a:pt x="116" y="52"/>
                  </a:lnTo>
                  <a:lnTo>
                    <a:pt x="134" y="52"/>
                  </a:lnTo>
                  <a:lnTo>
                    <a:pt x="151"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32" name="Freeform 396"/>
            <p:cNvSpPr>
              <a:spLocks/>
            </p:cNvSpPr>
            <p:nvPr/>
          </p:nvSpPr>
          <p:spPr bwMode="auto">
            <a:xfrm>
              <a:off x="855" y="3545"/>
              <a:ext cx="26" cy="14"/>
            </a:xfrm>
            <a:custGeom>
              <a:avLst/>
              <a:gdLst>
                <a:gd name="T0" fmla="*/ 0 w 144"/>
                <a:gd name="T1" fmla="*/ 0 h 67"/>
                <a:gd name="T2" fmla="*/ 0 w 144"/>
                <a:gd name="T3" fmla="*/ 0 h 67"/>
                <a:gd name="T4" fmla="*/ 0 w 144"/>
                <a:gd name="T5" fmla="*/ 0 h 67"/>
                <a:gd name="T6" fmla="*/ 0 w 144"/>
                <a:gd name="T7" fmla="*/ 0 h 67"/>
                <a:gd name="T8" fmla="*/ 0 w 144"/>
                <a:gd name="T9" fmla="*/ 0 h 67"/>
                <a:gd name="T10" fmla="*/ 0 w 144"/>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 h="67">
                  <a:moveTo>
                    <a:pt x="11" y="0"/>
                  </a:moveTo>
                  <a:lnTo>
                    <a:pt x="0" y="51"/>
                  </a:lnTo>
                  <a:lnTo>
                    <a:pt x="68" y="66"/>
                  </a:lnTo>
                  <a:lnTo>
                    <a:pt x="132" y="51"/>
                  </a:lnTo>
                  <a:lnTo>
                    <a:pt x="143" y="0"/>
                  </a:lnTo>
                  <a:lnTo>
                    <a:pt x="11"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33" name="Freeform 397"/>
            <p:cNvSpPr>
              <a:spLocks/>
            </p:cNvSpPr>
            <p:nvPr/>
          </p:nvSpPr>
          <p:spPr bwMode="auto">
            <a:xfrm>
              <a:off x="855" y="3545"/>
              <a:ext cx="27" cy="17"/>
            </a:xfrm>
            <a:custGeom>
              <a:avLst/>
              <a:gdLst>
                <a:gd name="T0" fmla="*/ 0 w 148"/>
                <a:gd name="T1" fmla="*/ 0 h 83"/>
                <a:gd name="T2" fmla="*/ 0 w 148"/>
                <a:gd name="T3" fmla="*/ 0 h 83"/>
                <a:gd name="T4" fmla="*/ 0 w 148"/>
                <a:gd name="T5" fmla="*/ 0 h 83"/>
                <a:gd name="T6" fmla="*/ 0 w 148"/>
                <a:gd name="T7" fmla="*/ 0 h 83"/>
                <a:gd name="T8" fmla="*/ 0 w 148"/>
                <a:gd name="T9" fmla="*/ 0 h 83"/>
                <a:gd name="T10" fmla="*/ 0 w 148"/>
                <a:gd name="T11" fmla="*/ 0 h 83"/>
                <a:gd name="T12" fmla="*/ 0 w 148"/>
                <a:gd name="T13" fmla="*/ 0 h 83"/>
                <a:gd name="T14" fmla="*/ 0 w 148"/>
                <a:gd name="T15" fmla="*/ 0 h 83"/>
                <a:gd name="T16" fmla="*/ 0 w 148"/>
                <a:gd name="T17" fmla="*/ 0 h 83"/>
                <a:gd name="T18" fmla="*/ 0 w 148"/>
                <a:gd name="T19" fmla="*/ 0 h 83"/>
                <a:gd name="T20" fmla="*/ 0 w 148"/>
                <a:gd name="T21" fmla="*/ 0 h 83"/>
                <a:gd name="T22" fmla="*/ 0 w 148"/>
                <a:gd name="T23" fmla="*/ 0 h 83"/>
                <a:gd name="T24" fmla="*/ 0 w 148"/>
                <a:gd name="T25" fmla="*/ 0 h 83"/>
                <a:gd name="T26" fmla="*/ 0 w 148"/>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8" h="83">
                  <a:moveTo>
                    <a:pt x="0" y="49"/>
                  </a:moveTo>
                  <a:lnTo>
                    <a:pt x="0" y="82"/>
                  </a:lnTo>
                  <a:lnTo>
                    <a:pt x="145" y="82"/>
                  </a:lnTo>
                  <a:lnTo>
                    <a:pt x="147" y="23"/>
                  </a:lnTo>
                  <a:lnTo>
                    <a:pt x="142" y="0"/>
                  </a:lnTo>
                  <a:lnTo>
                    <a:pt x="136" y="49"/>
                  </a:lnTo>
                  <a:lnTo>
                    <a:pt x="117" y="52"/>
                  </a:lnTo>
                  <a:lnTo>
                    <a:pt x="99" y="52"/>
                  </a:lnTo>
                  <a:lnTo>
                    <a:pt x="81" y="52"/>
                  </a:lnTo>
                  <a:lnTo>
                    <a:pt x="66" y="53"/>
                  </a:lnTo>
                  <a:lnTo>
                    <a:pt x="50" y="52"/>
                  </a:lnTo>
                  <a:lnTo>
                    <a:pt x="32" y="52"/>
                  </a:lnTo>
                  <a:lnTo>
                    <a:pt x="16" y="52"/>
                  </a:lnTo>
                  <a:lnTo>
                    <a:pt x="0"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34" name="Freeform 398"/>
            <p:cNvSpPr>
              <a:spLocks/>
            </p:cNvSpPr>
            <p:nvPr/>
          </p:nvSpPr>
          <p:spPr bwMode="auto">
            <a:xfrm>
              <a:off x="941" y="3545"/>
              <a:ext cx="25" cy="14"/>
            </a:xfrm>
            <a:custGeom>
              <a:avLst/>
              <a:gdLst>
                <a:gd name="T0" fmla="*/ 0 w 142"/>
                <a:gd name="T1" fmla="*/ 0 h 67"/>
                <a:gd name="T2" fmla="*/ 0 w 142"/>
                <a:gd name="T3" fmla="*/ 0 h 67"/>
                <a:gd name="T4" fmla="*/ 0 w 142"/>
                <a:gd name="T5" fmla="*/ 0 h 67"/>
                <a:gd name="T6" fmla="*/ 0 w 142"/>
                <a:gd name="T7" fmla="*/ 0 h 67"/>
                <a:gd name="T8" fmla="*/ 0 w 142"/>
                <a:gd name="T9" fmla="*/ 0 h 67"/>
                <a:gd name="T10" fmla="*/ 0 w 142"/>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2" h="67">
                  <a:moveTo>
                    <a:pt x="131" y="0"/>
                  </a:moveTo>
                  <a:lnTo>
                    <a:pt x="141" y="51"/>
                  </a:lnTo>
                  <a:lnTo>
                    <a:pt x="71" y="66"/>
                  </a:lnTo>
                  <a:lnTo>
                    <a:pt x="6" y="51"/>
                  </a:lnTo>
                  <a:lnTo>
                    <a:pt x="0" y="0"/>
                  </a:lnTo>
                  <a:lnTo>
                    <a:pt x="131"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35" name="Freeform 399"/>
            <p:cNvSpPr>
              <a:spLocks/>
            </p:cNvSpPr>
            <p:nvPr/>
          </p:nvSpPr>
          <p:spPr bwMode="auto">
            <a:xfrm>
              <a:off x="939" y="3545"/>
              <a:ext cx="27" cy="17"/>
            </a:xfrm>
            <a:custGeom>
              <a:avLst/>
              <a:gdLst>
                <a:gd name="T0" fmla="*/ 0 w 151"/>
                <a:gd name="T1" fmla="*/ 0 h 83"/>
                <a:gd name="T2" fmla="*/ 0 w 151"/>
                <a:gd name="T3" fmla="*/ 0 h 83"/>
                <a:gd name="T4" fmla="*/ 0 w 151"/>
                <a:gd name="T5" fmla="*/ 0 h 83"/>
                <a:gd name="T6" fmla="*/ 0 w 151"/>
                <a:gd name="T7" fmla="*/ 0 h 83"/>
                <a:gd name="T8" fmla="*/ 0 w 151"/>
                <a:gd name="T9" fmla="*/ 0 h 83"/>
                <a:gd name="T10" fmla="*/ 0 w 151"/>
                <a:gd name="T11" fmla="*/ 0 h 83"/>
                <a:gd name="T12" fmla="*/ 0 w 151"/>
                <a:gd name="T13" fmla="*/ 0 h 83"/>
                <a:gd name="T14" fmla="*/ 0 w 151"/>
                <a:gd name="T15" fmla="*/ 0 h 83"/>
                <a:gd name="T16" fmla="*/ 0 w 151"/>
                <a:gd name="T17" fmla="*/ 0 h 83"/>
                <a:gd name="T18" fmla="*/ 0 w 151"/>
                <a:gd name="T19" fmla="*/ 0 h 83"/>
                <a:gd name="T20" fmla="*/ 0 w 151"/>
                <a:gd name="T21" fmla="*/ 0 h 83"/>
                <a:gd name="T22" fmla="*/ 0 w 151"/>
                <a:gd name="T23" fmla="*/ 0 h 83"/>
                <a:gd name="T24" fmla="*/ 0 w 151"/>
                <a:gd name="T25" fmla="*/ 0 h 83"/>
                <a:gd name="T26" fmla="*/ 0 w 151"/>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1" h="83">
                  <a:moveTo>
                    <a:pt x="150" y="49"/>
                  </a:moveTo>
                  <a:lnTo>
                    <a:pt x="148" y="82"/>
                  </a:lnTo>
                  <a:lnTo>
                    <a:pt x="2" y="82"/>
                  </a:lnTo>
                  <a:lnTo>
                    <a:pt x="0" y="23"/>
                  </a:lnTo>
                  <a:lnTo>
                    <a:pt x="5" y="0"/>
                  </a:lnTo>
                  <a:lnTo>
                    <a:pt x="14" y="49"/>
                  </a:lnTo>
                  <a:lnTo>
                    <a:pt x="32" y="52"/>
                  </a:lnTo>
                  <a:lnTo>
                    <a:pt x="49" y="52"/>
                  </a:lnTo>
                  <a:lnTo>
                    <a:pt x="66" y="52"/>
                  </a:lnTo>
                  <a:lnTo>
                    <a:pt x="82" y="53"/>
                  </a:lnTo>
                  <a:lnTo>
                    <a:pt x="99" y="52"/>
                  </a:lnTo>
                  <a:lnTo>
                    <a:pt x="115" y="52"/>
                  </a:lnTo>
                  <a:lnTo>
                    <a:pt x="133" y="52"/>
                  </a:lnTo>
                  <a:lnTo>
                    <a:pt x="150"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36" name="Freeform 400"/>
            <p:cNvSpPr>
              <a:spLocks/>
            </p:cNvSpPr>
            <p:nvPr/>
          </p:nvSpPr>
          <p:spPr bwMode="auto">
            <a:xfrm>
              <a:off x="884" y="3545"/>
              <a:ext cx="24" cy="14"/>
            </a:xfrm>
            <a:custGeom>
              <a:avLst/>
              <a:gdLst>
                <a:gd name="T0" fmla="*/ 0 w 140"/>
                <a:gd name="T1" fmla="*/ 0 h 67"/>
                <a:gd name="T2" fmla="*/ 0 w 140"/>
                <a:gd name="T3" fmla="*/ 0 h 67"/>
                <a:gd name="T4" fmla="*/ 0 w 140"/>
                <a:gd name="T5" fmla="*/ 0 h 67"/>
                <a:gd name="T6" fmla="*/ 0 w 140"/>
                <a:gd name="T7" fmla="*/ 0 h 67"/>
                <a:gd name="T8" fmla="*/ 0 w 140"/>
                <a:gd name="T9" fmla="*/ 0 h 67"/>
                <a:gd name="T10" fmla="*/ 0 w 140"/>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0" h="67">
                  <a:moveTo>
                    <a:pt x="9" y="0"/>
                  </a:moveTo>
                  <a:lnTo>
                    <a:pt x="0" y="51"/>
                  </a:lnTo>
                  <a:lnTo>
                    <a:pt x="66" y="66"/>
                  </a:lnTo>
                  <a:lnTo>
                    <a:pt x="131" y="51"/>
                  </a:lnTo>
                  <a:lnTo>
                    <a:pt x="139" y="0"/>
                  </a:lnTo>
                  <a:lnTo>
                    <a:pt x="9"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37" name="Freeform 401"/>
            <p:cNvSpPr>
              <a:spLocks/>
            </p:cNvSpPr>
            <p:nvPr/>
          </p:nvSpPr>
          <p:spPr bwMode="auto">
            <a:xfrm>
              <a:off x="884" y="3545"/>
              <a:ext cx="26" cy="17"/>
            </a:xfrm>
            <a:custGeom>
              <a:avLst/>
              <a:gdLst>
                <a:gd name="T0" fmla="*/ 0 w 147"/>
                <a:gd name="T1" fmla="*/ 0 h 83"/>
                <a:gd name="T2" fmla="*/ 0 w 147"/>
                <a:gd name="T3" fmla="*/ 0 h 83"/>
                <a:gd name="T4" fmla="*/ 0 w 147"/>
                <a:gd name="T5" fmla="*/ 0 h 83"/>
                <a:gd name="T6" fmla="*/ 0 w 147"/>
                <a:gd name="T7" fmla="*/ 0 h 83"/>
                <a:gd name="T8" fmla="*/ 0 w 147"/>
                <a:gd name="T9" fmla="*/ 0 h 83"/>
                <a:gd name="T10" fmla="*/ 0 w 147"/>
                <a:gd name="T11" fmla="*/ 0 h 83"/>
                <a:gd name="T12" fmla="*/ 0 w 147"/>
                <a:gd name="T13" fmla="*/ 0 h 83"/>
                <a:gd name="T14" fmla="*/ 0 w 147"/>
                <a:gd name="T15" fmla="*/ 0 h 83"/>
                <a:gd name="T16" fmla="*/ 0 w 147"/>
                <a:gd name="T17" fmla="*/ 0 h 83"/>
                <a:gd name="T18" fmla="*/ 0 w 147"/>
                <a:gd name="T19" fmla="*/ 0 h 83"/>
                <a:gd name="T20" fmla="*/ 0 w 147"/>
                <a:gd name="T21" fmla="*/ 0 h 83"/>
                <a:gd name="T22" fmla="*/ 0 w 147"/>
                <a:gd name="T23" fmla="*/ 0 h 83"/>
                <a:gd name="T24" fmla="*/ 0 w 147"/>
                <a:gd name="T25" fmla="*/ 0 h 83"/>
                <a:gd name="T26" fmla="*/ 0 w 147"/>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7" h="83">
                  <a:moveTo>
                    <a:pt x="0" y="49"/>
                  </a:moveTo>
                  <a:lnTo>
                    <a:pt x="2" y="82"/>
                  </a:lnTo>
                  <a:lnTo>
                    <a:pt x="146" y="82"/>
                  </a:lnTo>
                  <a:lnTo>
                    <a:pt x="146" y="23"/>
                  </a:lnTo>
                  <a:lnTo>
                    <a:pt x="143" y="0"/>
                  </a:lnTo>
                  <a:lnTo>
                    <a:pt x="135" y="49"/>
                  </a:lnTo>
                  <a:lnTo>
                    <a:pt x="116" y="52"/>
                  </a:lnTo>
                  <a:lnTo>
                    <a:pt x="98" y="52"/>
                  </a:lnTo>
                  <a:lnTo>
                    <a:pt x="83" y="52"/>
                  </a:lnTo>
                  <a:lnTo>
                    <a:pt x="65" y="53"/>
                  </a:lnTo>
                  <a:lnTo>
                    <a:pt x="48" y="52"/>
                  </a:lnTo>
                  <a:lnTo>
                    <a:pt x="33" y="52"/>
                  </a:lnTo>
                  <a:lnTo>
                    <a:pt x="16" y="52"/>
                  </a:lnTo>
                  <a:lnTo>
                    <a:pt x="0"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38" name="Freeform 402"/>
            <p:cNvSpPr>
              <a:spLocks/>
            </p:cNvSpPr>
            <p:nvPr/>
          </p:nvSpPr>
          <p:spPr bwMode="auto">
            <a:xfrm>
              <a:off x="912" y="3545"/>
              <a:ext cx="25" cy="14"/>
            </a:xfrm>
            <a:custGeom>
              <a:avLst/>
              <a:gdLst>
                <a:gd name="T0" fmla="*/ 0 w 143"/>
                <a:gd name="T1" fmla="*/ 0 h 67"/>
                <a:gd name="T2" fmla="*/ 0 w 143"/>
                <a:gd name="T3" fmla="*/ 0 h 67"/>
                <a:gd name="T4" fmla="*/ 0 w 143"/>
                <a:gd name="T5" fmla="*/ 0 h 67"/>
                <a:gd name="T6" fmla="*/ 0 w 143"/>
                <a:gd name="T7" fmla="*/ 0 h 67"/>
                <a:gd name="T8" fmla="*/ 0 w 143"/>
                <a:gd name="T9" fmla="*/ 0 h 67"/>
                <a:gd name="T10" fmla="*/ 0 w 143"/>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67">
                  <a:moveTo>
                    <a:pt x="134" y="0"/>
                  </a:moveTo>
                  <a:lnTo>
                    <a:pt x="142" y="51"/>
                  </a:lnTo>
                  <a:lnTo>
                    <a:pt x="73" y="66"/>
                  </a:lnTo>
                  <a:lnTo>
                    <a:pt x="8" y="51"/>
                  </a:lnTo>
                  <a:lnTo>
                    <a:pt x="0" y="0"/>
                  </a:lnTo>
                  <a:lnTo>
                    <a:pt x="134"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39" name="Freeform 403"/>
            <p:cNvSpPr>
              <a:spLocks/>
            </p:cNvSpPr>
            <p:nvPr/>
          </p:nvSpPr>
          <p:spPr bwMode="auto">
            <a:xfrm>
              <a:off x="911" y="3545"/>
              <a:ext cx="26" cy="17"/>
            </a:xfrm>
            <a:custGeom>
              <a:avLst/>
              <a:gdLst>
                <a:gd name="T0" fmla="*/ 0 w 150"/>
                <a:gd name="T1" fmla="*/ 0 h 83"/>
                <a:gd name="T2" fmla="*/ 0 w 150"/>
                <a:gd name="T3" fmla="*/ 0 h 83"/>
                <a:gd name="T4" fmla="*/ 0 w 150"/>
                <a:gd name="T5" fmla="*/ 0 h 83"/>
                <a:gd name="T6" fmla="*/ 0 w 150"/>
                <a:gd name="T7" fmla="*/ 0 h 83"/>
                <a:gd name="T8" fmla="*/ 0 w 150"/>
                <a:gd name="T9" fmla="*/ 0 h 83"/>
                <a:gd name="T10" fmla="*/ 0 w 150"/>
                <a:gd name="T11" fmla="*/ 0 h 83"/>
                <a:gd name="T12" fmla="*/ 0 w 150"/>
                <a:gd name="T13" fmla="*/ 0 h 83"/>
                <a:gd name="T14" fmla="*/ 0 w 150"/>
                <a:gd name="T15" fmla="*/ 0 h 83"/>
                <a:gd name="T16" fmla="*/ 0 w 150"/>
                <a:gd name="T17" fmla="*/ 0 h 83"/>
                <a:gd name="T18" fmla="*/ 0 w 150"/>
                <a:gd name="T19" fmla="*/ 0 h 83"/>
                <a:gd name="T20" fmla="*/ 0 w 150"/>
                <a:gd name="T21" fmla="*/ 0 h 83"/>
                <a:gd name="T22" fmla="*/ 0 w 150"/>
                <a:gd name="T23" fmla="*/ 0 h 83"/>
                <a:gd name="T24" fmla="*/ 0 w 150"/>
                <a:gd name="T25" fmla="*/ 0 h 83"/>
                <a:gd name="T26" fmla="*/ 0 w 150"/>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0" h="83">
                  <a:moveTo>
                    <a:pt x="149" y="49"/>
                  </a:moveTo>
                  <a:lnTo>
                    <a:pt x="147" y="82"/>
                  </a:lnTo>
                  <a:lnTo>
                    <a:pt x="3" y="82"/>
                  </a:lnTo>
                  <a:lnTo>
                    <a:pt x="0" y="23"/>
                  </a:lnTo>
                  <a:lnTo>
                    <a:pt x="6" y="0"/>
                  </a:lnTo>
                  <a:lnTo>
                    <a:pt x="14" y="49"/>
                  </a:lnTo>
                  <a:lnTo>
                    <a:pt x="32" y="52"/>
                  </a:lnTo>
                  <a:lnTo>
                    <a:pt x="49" y="52"/>
                  </a:lnTo>
                  <a:lnTo>
                    <a:pt x="67" y="52"/>
                  </a:lnTo>
                  <a:lnTo>
                    <a:pt x="82" y="53"/>
                  </a:lnTo>
                  <a:lnTo>
                    <a:pt x="98" y="52"/>
                  </a:lnTo>
                  <a:lnTo>
                    <a:pt x="116" y="52"/>
                  </a:lnTo>
                  <a:lnTo>
                    <a:pt x="130" y="52"/>
                  </a:lnTo>
                  <a:lnTo>
                    <a:pt x="149"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40" name="Freeform 404"/>
            <p:cNvSpPr>
              <a:spLocks/>
            </p:cNvSpPr>
            <p:nvPr/>
          </p:nvSpPr>
          <p:spPr bwMode="auto">
            <a:xfrm>
              <a:off x="622" y="3560"/>
              <a:ext cx="26" cy="15"/>
            </a:xfrm>
            <a:custGeom>
              <a:avLst/>
              <a:gdLst>
                <a:gd name="T0" fmla="*/ 0 w 146"/>
                <a:gd name="T1" fmla="*/ 0 h 68"/>
                <a:gd name="T2" fmla="*/ 0 w 146"/>
                <a:gd name="T3" fmla="*/ 0 h 68"/>
                <a:gd name="T4" fmla="*/ 0 w 146"/>
                <a:gd name="T5" fmla="*/ 0 h 68"/>
                <a:gd name="T6" fmla="*/ 0 w 146"/>
                <a:gd name="T7" fmla="*/ 0 h 68"/>
                <a:gd name="T8" fmla="*/ 0 w 146"/>
                <a:gd name="T9" fmla="*/ 0 h 68"/>
                <a:gd name="T10" fmla="*/ 0 w 146"/>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6" h="68">
                  <a:moveTo>
                    <a:pt x="14" y="0"/>
                  </a:moveTo>
                  <a:lnTo>
                    <a:pt x="0" y="52"/>
                  </a:lnTo>
                  <a:lnTo>
                    <a:pt x="67" y="67"/>
                  </a:lnTo>
                  <a:lnTo>
                    <a:pt x="131" y="52"/>
                  </a:lnTo>
                  <a:lnTo>
                    <a:pt x="145" y="0"/>
                  </a:lnTo>
                  <a:lnTo>
                    <a:pt x="14"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41" name="Freeform 405"/>
            <p:cNvSpPr>
              <a:spLocks/>
            </p:cNvSpPr>
            <p:nvPr/>
          </p:nvSpPr>
          <p:spPr bwMode="auto">
            <a:xfrm>
              <a:off x="621" y="3561"/>
              <a:ext cx="27" cy="18"/>
            </a:xfrm>
            <a:custGeom>
              <a:avLst/>
              <a:gdLst>
                <a:gd name="T0" fmla="*/ 0 w 155"/>
                <a:gd name="T1" fmla="*/ 0 h 83"/>
                <a:gd name="T2" fmla="*/ 0 w 155"/>
                <a:gd name="T3" fmla="*/ 0 h 83"/>
                <a:gd name="T4" fmla="*/ 0 w 155"/>
                <a:gd name="T5" fmla="*/ 0 h 83"/>
                <a:gd name="T6" fmla="*/ 0 w 155"/>
                <a:gd name="T7" fmla="*/ 0 h 83"/>
                <a:gd name="T8" fmla="*/ 0 w 155"/>
                <a:gd name="T9" fmla="*/ 0 h 83"/>
                <a:gd name="T10" fmla="*/ 0 w 155"/>
                <a:gd name="T11" fmla="*/ 0 h 83"/>
                <a:gd name="T12" fmla="*/ 0 w 155"/>
                <a:gd name="T13" fmla="*/ 0 h 83"/>
                <a:gd name="T14" fmla="*/ 0 w 155"/>
                <a:gd name="T15" fmla="*/ 0 h 83"/>
                <a:gd name="T16" fmla="*/ 0 w 155"/>
                <a:gd name="T17" fmla="*/ 0 h 83"/>
                <a:gd name="T18" fmla="*/ 0 w 155"/>
                <a:gd name="T19" fmla="*/ 0 h 83"/>
                <a:gd name="T20" fmla="*/ 0 w 155"/>
                <a:gd name="T21" fmla="*/ 0 h 83"/>
                <a:gd name="T22" fmla="*/ 0 w 155"/>
                <a:gd name="T23" fmla="*/ 0 h 83"/>
                <a:gd name="T24" fmla="*/ 0 w 155"/>
                <a:gd name="T25" fmla="*/ 0 h 83"/>
                <a:gd name="T26" fmla="*/ 0 w 155"/>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5" h="83">
                  <a:moveTo>
                    <a:pt x="2" y="49"/>
                  </a:moveTo>
                  <a:lnTo>
                    <a:pt x="0" y="82"/>
                  </a:lnTo>
                  <a:lnTo>
                    <a:pt x="148" y="82"/>
                  </a:lnTo>
                  <a:lnTo>
                    <a:pt x="154" y="23"/>
                  </a:lnTo>
                  <a:lnTo>
                    <a:pt x="151" y="0"/>
                  </a:lnTo>
                  <a:lnTo>
                    <a:pt x="138" y="49"/>
                  </a:lnTo>
                  <a:lnTo>
                    <a:pt x="119" y="50"/>
                  </a:lnTo>
                  <a:lnTo>
                    <a:pt x="101" y="50"/>
                  </a:lnTo>
                  <a:lnTo>
                    <a:pt x="83" y="52"/>
                  </a:lnTo>
                  <a:lnTo>
                    <a:pt x="67" y="52"/>
                  </a:lnTo>
                  <a:lnTo>
                    <a:pt x="51" y="52"/>
                  </a:lnTo>
                  <a:lnTo>
                    <a:pt x="35" y="50"/>
                  </a:lnTo>
                  <a:lnTo>
                    <a:pt x="18" y="50"/>
                  </a:lnTo>
                  <a:lnTo>
                    <a:pt x="2"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42" name="Freeform 406"/>
            <p:cNvSpPr>
              <a:spLocks/>
            </p:cNvSpPr>
            <p:nvPr/>
          </p:nvSpPr>
          <p:spPr bwMode="auto">
            <a:xfrm>
              <a:off x="650" y="3560"/>
              <a:ext cx="26" cy="15"/>
            </a:xfrm>
            <a:custGeom>
              <a:avLst/>
              <a:gdLst>
                <a:gd name="T0" fmla="*/ 0 w 147"/>
                <a:gd name="T1" fmla="*/ 0 h 68"/>
                <a:gd name="T2" fmla="*/ 0 w 147"/>
                <a:gd name="T3" fmla="*/ 0 h 68"/>
                <a:gd name="T4" fmla="*/ 0 w 147"/>
                <a:gd name="T5" fmla="*/ 0 h 68"/>
                <a:gd name="T6" fmla="*/ 0 w 147"/>
                <a:gd name="T7" fmla="*/ 0 h 68"/>
                <a:gd name="T8" fmla="*/ 0 w 147"/>
                <a:gd name="T9" fmla="*/ 0 h 68"/>
                <a:gd name="T10" fmla="*/ 0 w 147"/>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7" h="68">
                  <a:moveTo>
                    <a:pt x="16" y="0"/>
                  </a:moveTo>
                  <a:lnTo>
                    <a:pt x="0" y="52"/>
                  </a:lnTo>
                  <a:lnTo>
                    <a:pt x="67" y="67"/>
                  </a:lnTo>
                  <a:lnTo>
                    <a:pt x="132" y="52"/>
                  </a:lnTo>
                  <a:lnTo>
                    <a:pt x="146" y="0"/>
                  </a:lnTo>
                  <a:lnTo>
                    <a:pt x="16"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43" name="Freeform 407"/>
            <p:cNvSpPr>
              <a:spLocks/>
            </p:cNvSpPr>
            <p:nvPr/>
          </p:nvSpPr>
          <p:spPr bwMode="auto">
            <a:xfrm>
              <a:off x="650" y="3561"/>
              <a:ext cx="27" cy="18"/>
            </a:xfrm>
            <a:custGeom>
              <a:avLst/>
              <a:gdLst>
                <a:gd name="T0" fmla="*/ 0 w 153"/>
                <a:gd name="T1" fmla="*/ 0 h 83"/>
                <a:gd name="T2" fmla="*/ 0 w 153"/>
                <a:gd name="T3" fmla="*/ 0 h 83"/>
                <a:gd name="T4" fmla="*/ 0 w 153"/>
                <a:gd name="T5" fmla="*/ 0 h 83"/>
                <a:gd name="T6" fmla="*/ 0 w 153"/>
                <a:gd name="T7" fmla="*/ 0 h 83"/>
                <a:gd name="T8" fmla="*/ 0 w 153"/>
                <a:gd name="T9" fmla="*/ 0 h 83"/>
                <a:gd name="T10" fmla="*/ 0 w 153"/>
                <a:gd name="T11" fmla="*/ 0 h 83"/>
                <a:gd name="T12" fmla="*/ 0 w 153"/>
                <a:gd name="T13" fmla="*/ 0 h 83"/>
                <a:gd name="T14" fmla="*/ 0 w 153"/>
                <a:gd name="T15" fmla="*/ 0 h 83"/>
                <a:gd name="T16" fmla="*/ 0 w 153"/>
                <a:gd name="T17" fmla="*/ 0 h 83"/>
                <a:gd name="T18" fmla="*/ 0 w 153"/>
                <a:gd name="T19" fmla="*/ 0 h 83"/>
                <a:gd name="T20" fmla="*/ 0 w 153"/>
                <a:gd name="T21" fmla="*/ 0 h 83"/>
                <a:gd name="T22" fmla="*/ 0 w 153"/>
                <a:gd name="T23" fmla="*/ 0 h 83"/>
                <a:gd name="T24" fmla="*/ 0 w 153"/>
                <a:gd name="T25" fmla="*/ 0 h 83"/>
                <a:gd name="T26" fmla="*/ 0 w 153"/>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3" h="83">
                  <a:moveTo>
                    <a:pt x="2" y="49"/>
                  </a:moveTo>
                  <a:lnTo>
                    <a:pt x="0" y="82"/>
                  </a:lnTo>
                  <a:lnTo>
                    <a:pt x="146" y="82"/>
                  </a:lnTo>
                  <a:lnTo>
                    <a:pt x="152" y="23"/>
                  </a:lnTo>
                  <a:lnTo>
                    <a:pt x="149" y="0"/>
                  </a:lnTo>
                  <a:lnTo>
                    <a:pt x="136" y="49"/>
                  </a:lnTo>
                  <a:lnTo>
                    <a:pt x="117" y="50"/>
                  </a:lnTo>
                  <a:lnTo>
                    <a:pt x="100" y="50"/>
                  </a:lnTo>
                  <a:lnTo>
                    <a:pt x="84" y="52"/>
                  </a:lnTo>
                  <a:lnTo>
                    <a:pt x="67" y="52"/>
                  </a:lnTo>
                  <a:lnTo>
                    <a:pt x="52" y="52"/>
                  </a:lnTo>
                  <a:lnTo>
                    <a:pt x="35" y="50"/>
                  </a:lnTo>
                  <a:lnTo>
                    <a:pt x="19" y="50"/>
                  </a:lnTo>
                  <a:lnTo>
                    <a:pt x="2"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44" name="Freeform 408"/>
            <p:cNvSpPr>
              <a:spLocks/>
            </p:cNvSpPr>
            <p:nvPr/>
          </p:nvSpPr>
          <p:spPr bwMode="auto">
            <a:xfrm>
              <a:off x="679" y="3560"/>
              <a:ext cx="50" cy="19"/>
            </a:xfrm>
            <a:custGeom>
              <a:avLst/>
              <a:gdLst>
                <a:gd name="T0" fmla="*/ 0 w 282"/>
                <a:gd name="T1" fmla="*/ 0 h 86"/>
                <a:gd name="T2" fmla="*/ 0 w 282"/>
                <a:gd name="T3" fmla="*/ 0 h 86"/>
                <a:gd name="T4" fmla="*/ 0 w 282"/>
                <a:gd name="T5" fmla="*/ 0 h 86"/>
                <a:gd name="T6" fmla="*/ 0 w 282"/>
                <a:gd name="T7" fmla="*/ 0 h 86"/>
                <a:gd name="T8" fmla="*/ 0 w 282"/>
                <a:gd name="T9" fmla="*/ 0 h 86"/>
                <a:gd name="T10" fmla="*/ 0 w 282"/>
                <a:gd name="T11" fmla="*/ 0 h 86"/>
                <a:gd name="T12" fmla="*/ 0 w 282"/>
                <a:gd name="T13" fmla="*/ 0 h 86"/>
                <a:gd name="T14" fmla="*/ 0 w 282"/>
                <a:gd name="T15" fmla="*/ 0 h 86"/>
                <a:gd name="T16" fmla="*/ 0 w 282"/>
                <a:gd name="T17" fmla="*/ 0 h 86"/>
                <a:gd name="T18" fmla="*/ 0 w 282"/>
                <a:gd name="T19" fmla="*/ 0 h 86"/>
                <a:gd name="T20" fmla="*/ 0 w 282"/>
                <a:gd name="T21" fmla="*/ 0 h 86"/>
                <a:gd name="T22" fmla="*/ 0 w 282"/>
                <a:gd name="T23" fmla="*/ 0 h 86"/>
                <a:gd name="T24" fmla="*/ 0 w 282"/>
                <a:gd name="T25" fmla="*/ 0 h 86"/>
                <a:gd name="T26" fmla="*/ 0 w 282"/>
                <a:gd name="T27" fmla="*/ 0 h 86"/>
                <a:gd name="T28" fmla="*/ 0 w 282"/>
                <a:gd name="T29" fmla="*/ 0 h 86"/>
                <a:gd name="T30" fmla="*/ 0 w 282"/>
                <a:gd name="T31" fmla="*/ 0 h 86"/>
                <a:gd name="T32" fmla="*/ 0 w 282"/>
                <a:gd name="T33" fmla="*/ 0 h 86"/>
                <a:gd name="T34" fmla="*/ 0 w 282"/>
                <a:gd name="T35" fmla="*/ 0 h 86"/>
                <a:gd name="T36" fmla="*/ 0 w 282"/>
                <a:gd name="T37" fmla="*/ 0 h 86"/>
                <a:gd name="T38" fmla="*/ 0 w 282"/>
                <a:gd name="T39" fmla="*/ 0 h 86"/>
                <a:gd name="T40" fmla="*/ 0 w 282"/>
                <a:gd name="T41" fmla="*/ 0 h 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2" h="86">
                  <a:moveTo>
                    <a:pt x="2" y="52"/>
                  </a:moveTo>
                  <a:lnTo>
                    <a:pt x="0" y="85"/>
                  </a:lnTo>
                  <a:lnTo>
                    <a:pt x="271" y="85"/>
                  </a:lnTo>
                  <a:lnTo>
                    <a:pt x="279" y="23"/>
                  </a:lnTo>
                  <a:lnTo>
                    <a:pt x="281" y="0"/>
                  </a:lnTo>
                  <a:lnTo>
                    <a:pt x="270" y="52"/>
                  </a:lnTo>
                  <a:lnTo>
                    <a:pt x="259" y="52"/>
                  </a:lnTo>
                  <a:lnTo>
                    <a:pt x="233" y="53"/>
                  </a:lnTo>
                  <a:lnTo>
                    <a:pt x="216" y="53"/>
                  </a:lnTo>
                  <a:lnTo>
                    <a:pt x="198" y="53"/>
                  </a:lnTo>
                  <a:lnTo>
                    <a:pt x="183" y="55"/>
                  </a:lnTo>
                  <a:lnTo>
                    <a:pt x="165" y="55"/>
                  </a:lnTo>
                  <a:lnTo>
                    <a:pt x="148" y="55"/>
                  </a:lnTo>
                  <a:lnTo>
                    <a:pt x="132" y="55"/>
                  </a:lnTo>
                  <a:lnTo>
                    <a:pt x="116" y="55"/>
                  </a:lnTo>
                  <a:lnTo>
                    <a:pt x="98" y="55"/>
                  </a:lnTo>
                  <a:lnTo>
                    <a:pt x="83" y="55"/>
                  </a:lnTo>
                  <a:lnTo>
                    <a:pt x="67" y="53"/>
                  </a:lnTo>
                  <a:lnTo>
                    <a:pt x="51" y="53"/>
                  </a:lnTo>
                  <a:lnTo>
                    <a:pt x="35" y="53"/>
                  </a:lnTo>
                  <a:lnTo>
                    <a:pt x="2" y="52"/>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45" name="Freeform 409"/>
            <p:cNvSpPr>
              <a:spLocks/>
            </p:cNvSpPr>
            <p:nvPr/>
          </p:nvSpPr>
          <p:spPr bwMode="auto">
            <a:xfrm>
              <a:off x="679" y="3560"/>
              <a:ext cx="50" cy="13"/>
            </a:xfrm>
            <a:custGeom>
              <a:avLst/>
              <a:gdLst>
                <a:gd name="T0" fmla="*/ 0 w 277"/>
                <a:gd name="T1" fmla="*/ 0 h 62"/>
                <a:gd name="T2" fmla="*/ 0 w 277"/>
                <a:gd name="T3" fmla="*/ 0 h 62"/>
                <a:gd name="T4" fmla="*/ 0 w 277"/>
                <a:gd name="T5" fmla="*/ 0 h 62"/>
                <a:gd name="T6" fmla="*/ 0 w 277"/>
                <a:gd name="T7" fmla="*/ 0 h 62"/>
                <a:gd name="T8" fmla="*/ 0 w 277"/>
                <a:gd name="T9" fmla="*/ 0 h 62"/>
                <a:gd name="T10" fmla="*/ 0 w 277"/>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7" h="62">
                  <a:moveTo>
                    <a:pt x="14" y="0"/>
                  </a:moveTo>
                  <a:lnTo>
                    <a:pt x="0" y="53"/>
                  </a:lnTo>
                  <a:lnTo>
                    <a:pt x="128" y="61"/>
                  </a:lnTo>
                  <a:lnTo>
                    <a:pt x="265" y="53"/>
                  </a:lnTo>
                  <a:lnTo>
                    <a:pt x="276" y="0"/>
                  </a:lnTo>
                  <a:lnTo>
                    <a:pt x="14"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46" name="Freeform 410"/>
            <p:cNvSpPr>
              <a:spLocks/>
            </p:cNvSpPr>
            <p:nvPr/>
          </p:nvSpPr>
          <p:spPr bwMode="auto">
            <a:xfrm>
              <a:off x="1092" y="3560"/>
              <a:ext cx="27" cy="15"/>
            </a:xfrm>
            <a:custGeom>
              <a:avLst/>
              <a:gdLst>
                <a:gd name="T0" fmla="*/ 0 w 147"/>
                <a:gd name="T1" fmla="*/ 0 h 68"/>
                <a:gd name="T2" fmla="*/ 0 w 147"/>
                <a:gd name="T3" fmla="*/ 0 h 68"/>
                <a:gd name="T4" fmla="*/ 0 w 147"/>
                <a:gd name="T5" fmla="*/ 0 h 68"/>
                <a:gd name="T6" fmla="*/ 0 w 147"/>
                <a:gd name="T7" fmla="*/ 0 h 68"/>
                <a:gd name="T8" fmla="*/ 0 w 147"/>
                <a:gd name="T9" fmla="*/ 0 h 68"/>
                <a:gd name="T10" fmla="*/ 0 w 147"/>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7" h="68">
                  <a:moveTo>
                    <a:pt x="132" y="0"/>
                  </a:moveTo>
                  <a:lnTo>
                    <a:pt x="146" y="52"/>
                  </a:lnTo>
                  <a:lnTo>
                    <a:pt x="79" y="67"/>
                  </a:lnTo>
                  <a:lnTo>
                    <a:pt x="14" y="52"/>
                  </a:lnTo>
                  <a:lnTo>
                    <a:pt x="0" y="0"/>
                  </a:lnTo>
                  <a:lnTo>
                    <a:pt x="132"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47" name="Freeform 411"/>
            <p:cNvSpPr>
              <a:spLocks/>
            </p:cNvSpPr>
            <p:nvPr/>
          </p:nvSpPr>
          <p:spPr bwMode="auto">
            <a:xfrm>
              <a:off x="1091" y="3561"/>
              <a:ext cx="28" cy="18"/>
            </a:xfrm>
            <a:custGeom>
              <a:avLst/>
              <a:gdLst>
                <a:gd name="T0" fmla="*/ 0 w 157"/>
                <a:gd name="T1" fmla="*/ 0 h 83"/>
                <a:gd name="T2" fmla="*/ 0 w 157"/>
                <a:gd name="T3" fmla="*/ 0 h 83"/>
                <a:gd name="T4" fmla="*/ 0 w 157"/>
                <a:gd name="T5" fmla="*/ 0 h 83"/>
                <a:gd name="T6" fmla="*/ 0 w 157"/>
                <a:gd name="T7" fmla="*/ 0 h 83"/>
                <a:gd name="T8" fmla="*/ 0 w 157"/>
                <a:gd name="T9" fmla="*/ 0 h 83"/>
                <a:gd name="T10" fmla="*/ 0 w 157"/>
                <a:gd name="T11" fmla="*/ 0 h 83"/>
                <a:gd name="T12" fmla="*/ 0 w 157"/>
                <a:gd name="T13" fmla="*/ 0 h 83"/>
                <a:gd name="T14" fmla="*/ 0 w 157"/>
                <a:gd name="T15" fmla="*/ 0 h 83"/>
                <a:gd name="T16" fmla="*/ 0 w 157"/>
                <a:gd name="T17" fmla="*/ 0 h 83"/>
                <a:gd name="T18" fmla="*/ 0 w 157"/>
                <a:gd name="T19" fmla="*/ 0 h 83"/>
                <a:gd name="T20" fmla="*/ 0 w 157"/>
                <a:gd name="T21" fmla="*/ 0 h 83"/>
                <a:gd name="T22" fmla="*/ 0 w 157"/>
                <a:gd name="T23" fmla="*/ 0 h 83"/>
                <a:gd name="T24" fmla="*/ 0 w 157"/>
                <a:gd name="T25" fmla="*/ 0 h 83"/>
                <a:gd name="T26" fmla="*/ 0 w 157"/>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7" h="83">
                  <a:moveTo>
                    <a:pt x="153" y="49"/>
                  </a:moveTo>
                  <a:lnTo>
                    <a:pt x="156" y="82"/>
                  </a:lnTo>
                  <a:lnTo>
                    <a:pt x="6" y="82"/>
                  </a:lnTo>
                  <a:lnTo>
                    <a:pt x="0" y="23"/>
                  </a:lnTo>
                  <a:lnTo>
                    <a:pt x="3" y="0"/>
                  </a:lnTo>
                  <a:lnTo>
                    <a:pt x="16" y="49"/>
                  </a:lnTo>
                  <a:lnTo>
                    <a:pt x="33" y="50"/>
                  </a:lnTo>
                  <a:lnTo>
                    <a:pt x="53" y="50"/>
                  </a:lnTo>
                  <a:lnTo>
                    <a:pt x="68" y="52"/>
                  </a:lnTo>
                  <a:lnTo>
                    <a:pt x="86" y="52"/>
                  </a:lnTo>
                  <a:lnTo>
                    <a:pt x="102" y="52"/>
                  </a:lnTo>
                  <a:lnTo>
                    <a:pt x="119" y="50"/>
                  </a:lnTo>
                  <a:lnTo>
                    <a:pt x="135" y="50"/>
                  </a:lnTo>
                  <a:lnTo>
                    <a:pt x="153"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48" name="Freeform 412"/>
            <p:cNvSpPr>
              <a:spLocks/>
            </p:cNvSpPr>
            <p:nvPr/>
          </p:nvSpPr>
          <p:spPr bwMode="auto">
            <a:xfrm>
              <a:off x="731" y="3560"/>
              <a:ext cx="26" cy="15"/>
            </a:xfrm>
            <a:custGeom>
              <a:avLst/>
              <a:gdLst>
                <a:gd name="T0" fmla="*/ 0 w 145"/>
                <a:gd name="T1" fmla="*/ 0 h 68"/>
                <a:gd name="T2" fmla="*/ 0 w 145"/>
                <a:gd name="T3" fmla="*/ 0 h 68"/>
                <a:gd name="T4" fmla="*/ 0 w 145"/>
                <a:gd name="T5" fmla="*/ 0 h 68"/>
                <a:gd name="T6" fmla="*/ 0 w 145"/>
                <a:gd name="T7" fmla="*/ 0 h 68"/>
                <a:gd name="T8" fmla="*/ 0 w 145"/>
                <a:gd name="T9" fmla="*/ 0 h 68"/>
                <a:gd name="T10" fmla="*/ 0 w 145"/>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5" h="68">
                  <a:moveTo>
                    <a:pt x="14" y="0"/>
                  </a:moveTo>
                  <a:lnTo>
                    <a:pt x="0" y="52"/>
                  </a:lnTo>
                  <a:lnTo>
                    <a:pt x="66" y="67"/>
                  </a:lnTo>
                  <a:lnTo>
                    <a:pt x="131" y="52"/>
                  </a:lnTo>
                  <a:lnTo>
                    <a:pt x="144" y="0"/>
                  </a:lnTo>
                  <a:lnTo>
                    <a:pt x="14"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49" name="Freeform 413"/>
            <p:cNvSpPr>
              <a:spLocks/>
            </p:cNvSpPr>
            <p:nvPr/>
          </p:nvSpPr>
          <p:spPr bwMode="auto">
            <a:xfrm>
              <a:off x="731" y="3561"/>
              <a:ext cx="26" cy="18"/>
            </a:xfrm>
            <a:custGeom>
              <a:avLst/>
              <a:gdLst>
                <a:gd name="T0" fmla="*/ 0 w 148"/>
                <a:gd name="T1" fmla="*/ 0 h 83"/>
                <a:gd name="T2" fmla="*/ 0 w 148"/>
                <a:gd name="T3" fmla="*/ 0 h 83"/>
                <a:gd name="T4" fmla="*/ 0 w 148"/>
                <a:gd name="T5" fmla="*/ 0 h 83"/>
                <a:gd name="T6" fmla="*/ 0 w 148"/>
                <a:gd name="T7" fmla="*/ 0 h 83"/>
                <a:gd name="T8" fmla="*/ 0 w 148"/>
                <a:gd name="T9" fmla="*/ 0 h 83"/>
                <a:gd name="T10" fmla="*/ 0 w 148"/>
                <a:gd name="T11" fmla="*/ 0 h 83"/>
                <a:gd name="T12" fmla="*/ 0 w 148"/>
                <a:gd name="T13" fmla="*/ 0 h 83"/>
                <a:gd name="T14" fmla="*/ 0 w 148"/>
                <a:gd name="T15" fmla="*/ 0 h 83"/>
                <a:gd name="T16" fmla="*/ 0 w 148"/>
                <a:gd name="T17" fmla="*/ 0 h 83"/>
                <a:gd name="T18" fmla="*/ 0 w 148"/>
                <a:gd name="T19" fmla="*/ 0 h 83"/>
                <a:gd name="T20" fmla="*/ 0 w 148"/>
                <a:gd name="T21" fmla="*/ 0 h 83"/>
                <a:gd name="T22" fmla="*/ 0 w 148"/>
                <a:gd name="T23" fmla="*/ 0 h 83"/>
                <a:gd name="T24" fmla="*/ 0 w 148"/>
                <a:gd name="T25" fmla="*/ 0 h 83"/>
                <a:gd name="T26" fmla="*/ 0 w 148"/>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8" h="83">
                  <a:moveTo>
                    <a:pt x="2" y="49"/>
                  </a:moveTo>
                  <a:lnTo>
                    <a:pt x="0" y="82"/>
                  </a:lnTo>
                  <a:lnTo>
                    <a:pt x="144" y="82"/>
                  </a:lnTo>
                  <a:lnTo>
                    <a:pt x="147" y="23"/>
                  </a:lnTo>
                  <a:lnTo>
                    <a:pt x="145" y="0"/>
                  </a:lnTo>
                  <a:lnTo>
                    <a:pt x="133" y="49"/>
                  </a:lnTo>
                  <a:lnTo>
                    <a:pt x="115" y="50"/>
                  </a:lnTo>
                  <a:lnTo>
                    <a:pt x="98" y="50"/>
                  </a:lnTo>
                  <a:lnTo>
                    <a:pt x="84" y="52"/>
                  </a:lnTo>
                  <a:lnTo>
                    <a:pt x="66" y="52"/>
                  </a:lnTo>
                  <a:lnTo>
                    <a:pt x="51" y="52"/>
                  </a:lnTo>
                  <a:lnTo>
                    <a:pt x="33" y="50"/>
                  </a:lnTo>
                  <a:lnTo>
                    <a:pt x="17" y="50"/>
                  </a:lnTo>
                  <a:lnTo>
                    <a:pt x="2"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50" name="Freeform 414"/>
            <p:cNvSpPr>
              <a:spLocks/>
            </p:cNvSpPr>
            <p:nvPr/>
          </p:nvSpPr>
          <p:spPr bwMode="auto">
            <a:xfrm>
              <a:off x="1064" y="3560"/>
              <a:ext cx="26" cy="15"/>
            </a:xfrm>
            <a:custGeom>
              <a:avLst/>
              <a:gdLst>
                <a:gd name="T0" fmla="*/ 0 w 145"/>
                <a:gd name="T1" fmla="*/ 0 h 68"/>
                <a:gd name="T2" fmla="*/ 0 w 145"/>
                <a:gd name="T3" fmla="*/ 0 h 68"/>
                <a:gd name="T4" fmla="*/ 0 w 145"/>
                <a:gd name="T5" fmla="*/ 0 h 68"/>
                <a:gd name="T6" fmla="*/ 0 w 145"/>
                <a:gd name="T7" fmla="*/ 0 h 68"/>
                <a:gd name="T8" fmla="*/ 0 w 145"/>
                <a:gd name="T9" fmla="*/ 0 h 68"/>
                <a:gd name="T10" fmla="*/ 0 w 145"/>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5" h="68">
                  <a:moveTo>
                    <a:pt x="131" y="0"/>
                  </a:moveTo>
                  <a:lnTo>
                    <a:pt x="144" y="52"/>
                  </a:lnTo>
                  <a:lnTo>
                    <a:pt x="74" y="67"/>
                  </a:lnTo>
                  <a:lnTo>
                    <a:pt x="11" y="52"/>
                  </a:lnTo>
                  <a:lnTo>
                    <a:pt x="0" y="0"/>
                  </a:lnTo>
                  <a:lnTo>
                    <a:pt x="131"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51" name="Freeform 415"/>
            <p:cNvSpPr>
              <a:spLocks/>
            </p:cNvSpPr>
            <p:nvPr/>
          </p:nvSpPr>
          <p:spPr bwMode="auto">
            <a:xfrm>
              <a:off x="1063" y="3561"/>
              <a:ext cx="27" cy="18"/>
            </a:xfrm>
            <a:custGeom>
              <a:avLst/>
              <a:gdLst>
                <a:gd name="T0" fmla="*/ 0 w 154"/>
                <a:gd name="T1" fmla="*/ 0 h 83"/>
                <a:gd name="T2" fmla="*/ 0 w 154"/>
                <a:gd name="T3" fmla="*/ 0 h 83"/>
                <a:gd name="T4" fmla="*/ 0 w 154"/>
                <a:gd name="T5" fmla="*/ 0 h 83"/>
                <a:gd name="T6" fmla="*/ 0 w 154"/>
                <a:gd name="T7" fmla="*/ 0 h 83"/>
                <a:gd name="T8" fmla="*/ 0 w 154"/>
                <a:gd name="T9" fmla="*/ 0 h 83"/>
                <a:gd name="T10" fmla="*/ 0 w 154"/>
                <a:gd name="T11" fmla="*/ 0 h 83"/>
                <a:gd name="T12" fmla="*/ 0 w 154"/>
                <a:gd name="T13" fmla="*/ 0 h 83"/>
                <a:gd name="T14" fmla="*/ 0 w 154"/>
                <a:gd name="T15" fmla="*/ 0 h 83"/>
                <a:gd name="T16" fmla="*/ 0 w 154"/>
                <a:gd name="T17" fmla="*/ 0 h 83"/>
                <a:gd name="T18" fmla="*/ 0 w 154"/>
                <a:gd name="T19" fmla="*/ 0 h 83"/>
                <a:gd name="T20" fmla="*/ 0 w 154"/>
                <a:gd name="T21" fmla="*/ 0 h 83"/>
                <a:gd name="T22" fmla="*/ 0 w 154"/>
                <a:gd name="T23" fmla="*/ 0 h 83"/>
                <a:gd name="T24" fmla="*/ 0 w 154"/>
                <a:gd name="T25" fmla="*/ 0 h 83"/>
                <a:gd name="T26" fmla="*/ 0 w 154"/>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 h="83">
                  <a:moveTo>
                    <a:pt x="151" y="49"/>
                  </a:moveTo>
                  <a:lnTo>
                    <a:pt x="153" y="82"/>
                  </a:lnTo>
                  <a:lnTo>
                    <a:pt x="5" y="82"/>
                  </a:lnTo>
                  <a:lnTo>
                    <a:pt x="0" y="23"/>
                  </a:lnTo>
                  <a:lnTo>
                    <a:pt x="3" y="0"/>
                  </a:lnTo>
                  <a:lnTo>
                    <a:pt x="14" y="49"/>
                  </a:lnTo>
                  <a:lnTo>
                    <a:pt x="32" y="50"/>
                  </a:lnTo>
                  <a:lnTo>
                    <a:pt x="49" y="50"/>
                  </a:lnTo>
                  <a:lnTo>
                    <a:pt x="67" y="52"/>
                  </a:lnTo>
                  <a:lnTo>
                    <a:pt x="84" y="52"/>
                  </a:lnTo>
                  <a:lnTo>
                    <a:pt x="99" y="52"/>
                  </a:lnTo>
                  <a:lnTo>
                    <a:pt x="116" y="50"/>
                  </a:lnTo>
                  <a:lnTo>
                    <a:pt x="134" y="50"/>
                  </a:lnTo>
                  <a:lnTo>
                    <a:pt x="151"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52" name="Freeform 416"/>
            <p:cNvSpPr>
              <a:spLocks/>
            </p:cNvSpPr>
            <p:nvPr/>
          </p:nvSpPr>
          <p:spPr bwMode="auto">
            <a:xfrm>
              <a:off x="1035" y="3560"/>
              <a:ext cx="26" cy="15"/>
            </a:xfrm>
            <a:custGeom>
              <a:avLst/>
              <a:gdLst>
                <a:gd name="T0" fmla="*/ 0 w 144"/>
                <a:gd name="T1" fmla="*/ 0 h 68"/>
                <a:gd name="T2" fmla="*/ 0 w 144"/>
                <a:gd name="T3" fmla="*/ 0 h 68"/>
                <a:gd name="T4" fmla="*/ 0 w 144"/>
                <a:gd name="T5" fmla="*/ 0 h 68"/>
                <a:gd name="T6" fmla="*/ 0 w 144"/>
                <a:gd name="T7" fmla="*/ 0 h 68"/>
                <a:gd name="T8" fmla="*/ 0 w 144"/>
                <a:gd name="T9" fmla="*/ 0 h 68"/>
                <a:gd name="T10" fmla="*/ 0 w 144"/>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 h="68">
                  <a:moveTo>
                    <a:pt x="132" y="0"/>
                  </a:moveTo>
                  <a:lnTo>
                    <a:pt x="143" y="52"/>
                  </a:lnTo>
                  <a:lnTo>
                    <a:pt x="75" y="67"/>
                  </a:lnTo>
                  <a:lnTo>
                    <a:pt x="10" y="52"/>
                  </a:lnTo>
                  <a:lnTo>
                    <a:pt x="0" y="0"/>
                  </a:lnTo>
                  <a:lnTo>
                    <a:pt x="132"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53" name="Freeform 417"/>
            <p:cNvSpPr>
              <a:spLocks/>
            </p:cNvSpPr>
            <p:nvPr/>
          </p:nvSpPr>
          <p:spPr bwMode="auto">
            <a:xfrm>
              <a:off x="1033" y="3561"/>
              <a:ext cx="28" cy="18"/>
            </a:xfrm>
            <a:custGeom>
              <a:avLst/>
              <a:gdLst>
                <a:gd name="T0" fmla="*/ 0 w 153"/>
                <a:gd name="T1" fmla="*/ 0 h 83"/>
                <a:gd name="T2" fmla="*/ 0 w 153"/>
                <a:gd name="T3" fmla="*/ 0 h 83"/>
                <a:gd name="T4" fmla="*/ 0 w 153"/>
                <a:gd name="T5" fmla="*/ 0 h 83"/>
                <a:gd name="T6" fmla="*/ 0 w 153"/>
                <a:gd name="T7" fmla="*/ 0 h 83"/>
                <a:gd name="T8" fmla="*/ 0 w 153"/>
                <a:gd name="T9" fmla="*/ 0 h 83"/>
                <a:gd name="T10" fmla="*/ 0 w 153"/>
                <a:gd name="T11" fmla="*/ 0 h 83"/>
                <a:gd name="T12" fmla="*/ 0 w 153"/>
                <a:gd name="T13" fmla="*/ 0 h 83"/>
                <a:gd name="T14" fmla="*/ 0 w 153"/>
                <a:gd name="T15" fmla="*/ 0 h 83"/>
                <a:gd name="T16" fmla="*/ 0 w 153"/>
                <a:gd name="T17" fmla="*/ 0 h 83"/>
                <a:gd name="T18" fmla="*/ 0 w 153"/>
                <a:gd name="T19" fmla="*/ 0 h 83"/>
                <a:gd name="T20" fmla="*/ 0 w 153"/>
                <a:gd name="T21" fmla="*/ 0 h 83"/>
                <a:gd name="T22" fmla="*/ 0 w 153"/>
                <a:gd name="T23" fmla="*/ 0 h 83"/>
                <a:gd name="T24" fmla="*/ 0 w 153"/>
                <a:gd name="T25" fmla="*/ 0 h 83"/>
                <a:gd name="T26" fmla="*/ 0 w 153"/>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3" h="83">
                  <a:moveTo>
                    <a:pt x="152" y="49"/>
                  </a:moveTo>
                  <a:lnTo>
                    <a:pt x="152" y="82"/>
                  </a:lnTo>
                  <a:lnTo>
                    <a:pt x="3" y="82"/>
                  </a:lnTo>
                  <a:lnTo>
                    <a:pt x="0" y="23"/>
                  </a:lnTo>
                  <a:lnTo>
                    <a:pt x="3" y="0"/>
                  </a:lnTo>
                  <a:lnTo>
                    <a:pt x="16" y="49"/>
                  </a:lnTo>
                  <a:lnTo>
                    <a:pt x="32" y="50"/>
                  </a:lnTo>
                  <a:lnTo>
                    <a:pt x="50" y="50"/>
                  </a:lnTo>
                  <a:lnTo>
                    <a:pt x="67" y="52"/>
                  </a:lnTo>
                  <a:lnTo>
                    <a:pt x="83" y="52"/>
                  </a:lnTo>
                  <a:lnTo>
                    <a:pt x="99" y="52"/>
                  </a:lnTo>
                  <a:lnTo>
                    <a:pt x="117" y="50"/>
                  </a:lnTo>
                  <a:lnTo>
                    <a:pt x="134" y="50"/>
                  </a:lnTo>
                  <a:lnTo>
                    <a:pt x="152"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54" name="Freeform 418"/>
            <p:cNvSpPr>
              <a:spLocks/>
            </p:cNvSpPr>
            <p:nvPr/>
          </p:nvSpPr>
          <p:spPr bwMode="auto">
            <a:xfrm>
              <a:off x="1007" y="3560"/>
              <a:ext cx="26" cy="15"/>
            </a:xfrm>
            <a:custGeom>
              <a:avLst/>
              <a:gdLst>
                <a:gd name="T0" fmla="*/ 0 w 146"/>
                <a:gd name="T1" fmla="*/ 0 h 68"/>
                <a:gd name="T2" fmla="*/ 0 w 146"/>
                <a:gd name="T3" fmla="*/ 0 h 68"/>
                <a:gd name="T4" fmla="*/ 0 w 146"/>
                <a:gd name="T5" fmla="*/ 0 h 68"/>
                <a:gd name="T6" fmla="*/ 0 w 146"/>
                <a:gd name="T7" fmla="*/ 0 h 68"/>
                <a:gd name="T8" fmla="*/ 0 w 146"/>
                <a:gd name="T9" fmla="*/ 0 h 68"/>
                <a:gd name="T10" fmla="*/ 0 w 146"/>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6" h="68">
                  <a:moveTo>
                    <a:pt x="134" y="0"/>
                  </a:moveTo>
                  <a:lnTo>
                    <a:pt x="145" y="52"/>
                  </a:lnTo>
                  <a:lnTo>
                    <a:pt x="75" y="67"/>
                  </a:lnTo>
                  <a:lnTo>
                    <a:pt x="11" y="52"/>
                  </a:lnTo>
                  <a:lnTo>
                    <a:pt x="0" y="0"/>
                  </a:lnTo>
                  <a:lnTo>
                    <a:pt x="134"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55" name="Freeform 419"/>
            <p:cNvSpPr>
              <a:spLocks/>
            </p:cNvSpPr>
            <p:nvPr/>
          </p:nvSpPr>
          <p:spPr bwMode="auto">
            <a:xfrm>
              <a:off x="1005" y="3561"/>
              <a:ext cx="28" cy="18"/>
            </a:xfrm>
            <a:custGeom>
              <a:avLst/>
              <a:gdLst>
                <a:gd name="T0" fmla="*/ 0 w 152"/>
                <a:gd name="T1" fmla="*/ 0 h 83"/>
                <a:gd name="T2" fmla="*/ 0 w 152"/>
                <a:gd name="T3" fmla="*/ 0 h 83"/>
                <a:gd name="T4" fmla="*/ 0 w 152"/>
                <a:gd name="T5" fmla="*/ 0 h 83"/>
                <a:gd name="T6" fmla="*/ 0 w 152"/>
                <a:gd name="T7" fmla="*/ 0 h 83"/>
                <a:gd name="T8" fmla="*/ 0 w 152"/>
                <a:gd name="T9" fmla="*/ 0 h 83"/>
                <a:gd name="T10" fmla="*/ 0 w 152"/>
                <a:gd name="T11" fmla="*/ 0 h 83"/>
                <a:gd name="T12" fmla="*/ 0 w 152"/>
                <a:gd name="T13" fmla="*/ 0 h 83"/>
                <a:gd name="T14" fmla="*/ 0 w 152"/>
                <a:gd name="T15" fmla="*/ 0 h 83"/>
                <a:gd name="T16" fmla="*/ 0 w 152"/>
                <a:gd name="T17" fmla="*/ 0 h 83"/>
                <a:gd name="T18" fmla="*/ 0 w 152"/>
                <a:gd name="T19" fmla="*/ 0 h 83"/>
                <a:gd name="T20" fmla="*/ 0 w 152"/>
                <a:gd name="T21" fmla="*/ 0 h 83"/>
                <a:gd name="T22" fmla="*/ 0 w 152"/>
                <a:gd name="T23" fmla="*/ 0 h 83"/>
                <a:gd name="T24" fmla="*/ 0 w 152"/>
                <a:gd name="T25" fmla="*/ 0 h 83"/>
                <a:gd name="T26" fmla="*/ 0 w 152"/>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 h="83">
                  <a:moveTo>
                    <a:pt x="151" y="49"/>
                  </a:moveTo>
                  <a:lnTo>
                    <a:pt x="151" y="82"/>
                  </a:lnTo>
                  <a:lnTo>
                    <a:pt x="3" y="82"/>
                  </a:lnTo>
                  <a:lnTo>
                    <a:pt x="0" y="23"/>
                  </a:lnTo>
                  <a:lnTo>
                    <a:pt x="5" y="0"/>
                  </a:lnTo>
                  <a:lnTo>
                    <a:pt x="16" y="49"/>
                  </a:lnTo>
                  <a:lnTo>
                    <a:pt x="32" y="50"/>
                  </a:lnTo>
                  <a:lnTo>
                    <a:pt x="51" y="50"/>
                  </a:lnTo>
                  <a:lnTo>
                    <a:pt x="67" y="52"/>
                  </a:lnTo>
                  <a:lnTo>
                    <a:pt x="83" y="52"/>
                  </a:lnTo>
                  <a:lnTo>
                    <a:pt x="100" y="52"/>
                  </a:lnTo>
                  <a:lnTo>
                    <a:pt x="118" y="50"/>
                  </a:lnTo>
                  <a:lnTo>
                    <a:pt x="132" y="50"/>
                  </a:lnTo>
                  <a:lnTo>
                    <a:pt x="151"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56" name="Freeform 420"/>
            <p:cNvSpPr>
              <a:spLocks/>
            </p:cNvSpPr>
            <p:nvPr/>
          </p:nvSpPr>
          <p:spPr bwMode="auto">
            <a:xfrm>
              <a:off x="977" y="3560"/>
              <a:ext cx="26" cy="15"/>
            </a:xfrm>
            <a:custGeom>
              <a:avLst/>
              <a:gdLst>
                <a:gd name="T0" fmla="*/ 0 w 145"/>
                <a:gd name="T1" fmla="*/ 0 h 68"/>
                <a:gd name="T2" fmla="*/ 0 w 145"/>
                <a:gd name="T3" fmla="*/ 0 h 68"/>
                <a:gd name="T4" fmla="*/ 0 w 145"/>
                <a:gd name="T5" fmla="*/ 0 h 68"/>
                <a:gd name="T6" fmla="*/ 0 w 145"/>
                <a:gd name="T7" fmla="*/ 0 h 68"/>
                <a:gd name="T8" fmla="*/ 0 w 145"/>
                <a:gd name="T9" fmla="*/ 0 h 68"/>
                <a:gd name="T10" fmla="*/ 0 w 145"/>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5" h="68">
                  <a:moveTo>
                    <a:pt x="133" y="0"/>
                  </a:moveTo>
                  <a:lnTo>
                    <a:pt x="144" y="52"/>
                  </a:lnTo>
                  <a:lnTo>
                    <a:pt x="74" y="67"/>
                  </a:lnTo>
                  <a:lnTo>
                    <a:pt x="11" y="52"/>
                  </a:lnTo>
                  <a:lnTo>
                    <a:pt x="0" y="0"/>
                  </a:lnTo>
                  <a:lnTo>
                    <a:pt x="133"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57" name="Freeform 421"/>
            <p:cNvSpPr>
              <a:spLocks/>
            </p:cNvSpPr>
            <p:nvPr/>
          </p:nvSpPr>
          <p:spPr bwMode="auto">
            <a:xfrm>
              <a:off x="976" y="3561"/>
              <a:ext cx="27" cy="18"/>
            </a:xfrm>
            <a:custGeom>
              <a:avLst/>
              <a:gdLst>
                <a:gd name="T0" fmla="*/ 0 w 151"/>
                <a:gd name="T1" fmla="*/ 0 h 83"/>
                <a:gd name="T2" fmla="*/ 0 w 151"/>
                <a:gd name="T3" fmla="*/ 0 h 83"/>
                <a:gd name="T4" fmla="*/ 0 w 151"/>
                <a:gd name="T5" fmla="*/ 0 h 83"/>
                <a:gd name="T6" fmla="*/ 0 w 151"/>
                <a:gd name="T7" fmla="*/ 0 h 83"/>
                <a:gd name="T8" fmla="*/ 0 w 151"/>
                <a:gd name="T9" fmla="*/ 0 h 83"/>
                <a:gd name="T10" fmla="*/ 0 w 151"/>
                <a:gd name="T11" fmla="*/ 0 h 83"/>
                <a:gd name="T12" fmla="*/ 0 w 151"/>
                <a:gd name="T13" fmla="*/ 0 h 83"/>
                <a:gd name="T14" fmla="*/ 0 w 151"/>
                <a:gd name="T15" fmla="*/ 0 h 83"/>
                <a:gd name="T16" fmla="*/ 0 w 151"/>
                <a:gd name="T17" fmla="*/ 0 h 83"/>
                <a:gd name="T18" fmla="*/ 0 w 151"/>
                <a:gd name="T19" fmla="*/ 0 h 83"/>
                <a:gd name="T20" fmla="*/ 0 w 151"/>
                <a:gd name="T21" fmla="*/ 0 h 83"/>
                <a:gd name="T22" fmla="*/ 0 w 151"/>
                <a:gd name="T23" fmla="*/ 0 h 83"/>
                <a:gd name="T24" fmla="*/ 0 w 151"/>
                <a:gd name="T25" fmla="*/ 0 h 83"/>
                <a:gd name="T26" fmla="*/ 0 w 151"/>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1" h="83">
                  <a:moveTo>
                    <a:pt x="150" y="49"/>
                  </a:moveTo>
                  <a:lnTo>
                    <a:pt x="150" y="82"/>
                  </a:lnTo>
                  <a:lnTo>
                    <a:pt x="3" y="82"/>
                  </a:lnTo>
                  <a:lnTo>
                    <a:pt x="0" y="23"/>
                  </a:lnTo>
                  <a:lnTo>
                    <a:pt x="5" y="0"/>
                  </a:lnTo>
                  <a:lnTo>
                    <a:pt x="16" y="49"/>
                  </a:lnTo>
                  <a:lnTo>
                    <a:pt x="32" y="50"/>
                  </a:lnTo>
                  <a:lnTo>
                    <a:pt x="49" y="50"/>
                  </a:lnTo>
                  <a:lnTo>
                    <a:pt x="67" y="52"/>
                  </a:lnTo>
                  <a:lnTo>
                    <a:pt x="81" y="52"/>
                  </a:lnTo>
                  <a:lnTo>
                    <a:pt x="99" y="52"/>
                  </a:lnTo>
                  <a:lnTo>
                    <a:pt x="116" y="50"/>
                  </a:lnTo>
                  <a:lnTo>
                    <a:pt x="132" y="50"/>
                  </a:lnTo>
                  <a:lnTo>
                    <a:pt x="150" y="49"/>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58" name="Freeform 422"/>
            <p:cNvSpPr>
              <a:spLocks/>
            </p:cNvSpPr>
            <p:nvPr/>
          </p:nvSpPr>
          <p:spPr bwMode="auto">
            <a:xfrm>
              <a:off x="759" y="3560"/>
              <a:ext cx="216" cy="15"/>
            </a:xfrm>
            <a:custGeom>
              <a:avLst/>
              <a:gdLst>
                <a:gd name="T0" fmla="*/ 0 w 1209"/>
                <a:gd name="T1" fmla="*/ 0 h 68"/>
                <a:gd name="T2" fmla="*/ 0 w 1209"/>
                <a:gd name="T3" fmla="*/ 0 h 68"/>
                <a:gd name="T4" fmla="*/ 0 w 1209"/>
                <a:gd name="T5" fmla="*/ 0 h 68"/>
                <a:gd name="T6" fmla="*/ 0 w 1209"/>
                <a:gd name="T7" fmla="*/ 0 h 68"/>
                <a:gd name="T8" fmla="*/ 0 w 1209"/>
                <a:gd name="T9" fmla="*/ 0 h 68"/>
                <a:gd name="T10" fmla="*/ 0 w 1209"/>
                <a:gd name="T11" fmla="*/ 0 h 68"/>
                <a:gd name="T12" fmla="*/ 0 w 1209"/>
                <a:gd name="T13" fmla="*/ 0 h 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9" h="68">
                  <a:moveTo>
                    <a:pt x="14" y="0"/>
                  </a:moveTo>
                  <a:lnTo>
                    <a:pt x="0" y="52"/>
                  </a:lnTo>
                  <a:lnTo>
                    <a:pt x="68" y="67"/>
                  </a:lnTo>
                  <a:lnTo>
                    <a:pt x="1173" y="65"/>
                  </a:lnTo>
                  <a:lnTo>
                    <a:pt x="1208" y="52"/>
                  </a:lnTo>
                  <a:lnTo>
                    <a:pt x="1202" y="0"/>
                  </a:lnTo>
                  <a:lnTo>
                    <a:pt x="14"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59" name="Freeform 423"/>
            <p:cNvSpPr>
              <a:spLocks/>
            </p:cNvSpPr>
            <p:nvPr/>
          </p:nvSpPr>
          <p:spPr bwMode="auto">
            <a:xfrm>
              <a:off x="759" y="3572"/>
              <a:ext cx="216" cy="7"/>
            </a:xfrm>
            <a:custGeom>
              <a:avLst/>
              <a:gdLst>
                <a:gd name="T0" fmla="*/ 0 w 1213"/>
                <a:gd name="T1" fmla="*/ 0 h 34"/>
                <a:gd name="T2" fmla="*/ 0 w 1213"/>
                <a:gd name="T3" fmla="*/ 0 h 34"/>
                <a:gd name="T4" fmla="*/ 0 w 1213"/>
                <a:gd name="T5" fmla="*/ 0 h 34"/>
                <a:gd name="T6" fmla="*/ 0 w 1213"/>
                <a:gd name="T7" fmla="*/ 0 h 34"/>
                <a:gd name="T8" fmla="*/ 0 w 1213"/>
                <a:gd name="T9" fmla="*/ 0 h 34"/>
                <a:gd name="T10" fmla="*/ 0 w 1213"/>
                <a:gd name="T11" fmla="*/ 0 h 34"/>
                <a:gd name="T12" fmla="*/ 0 w 1213"/>
                <a:gd name="T13" fmla="*/ 0 h 34"/>
                <a:gd name="T14" fmla="*/ 0 w 1213"/>
                <a:gd name="T15" fmla="*/ 0 h 34"/>
                <a:gd name="T16" fmla="*/ 0 w 1213"/>
                <a:gd name="T17" fmla="*/ 0 h 34"/>
                <a:gd name="T18" fmla="*/ 0 w 1213"/>
                <a:gd name="T19" fmla="*/ 0 h 34"/>
                <a:gd name="T20" fmla="*/ 0 w 1213"/>
                <a:gd name="T21" fmla="*/ 0 h 34"/>
                <a:gd name="T22" fmla="*/ 0 w 1213"/>
                <a:gd name="T23" fmla="*/ 0 h 34"/>
                <a:gd name="T24" fmla="*/ 0 w 1213"/>
                <a:gd name="T25" fmla="*/ 0 h 34"/>
                <a:gd name="T26" fmla="*/ 0 w 1213"/>
                <a:gd name="T27" fmla="*/ 0 h 34"/>
                <a:gd name="T28" fmla="*/ 0 w 1213"/>
                <a:gd name="T29" fmla="*/ 0 h 34"/>
                <a:gd name="T30" fmla="*/ 0 w 1213"/>
                <a:gd name="T31" fmla="*/ 0 h 34"/>
                <a:gd name="T32" fmla="*/ 0 w 1213"/>
                <a:gd name="T33" fmla="*/ 0 h 34"/>
                <a:gd name="T34" fmla="*/ 0 w 1213"/>
                <a:gd name="T35" fmla="*/ 0 h 34"/>
                <a:gd name="T36" fmla="*/ 0 w 1213"/>
                <a:gd name="T37" fmla="*/ 0 h 34"/>
                <a:gd name="T38" fmla="*/ 0 w 1213"/>
                <a:gd name="T39" fmla="*/ 0 h 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13" h="34">
                  <a:moveTo>
                    <a:pt x="2" y="0"/>
                  </a:moveTo>
                  <a:lnTo>
                    <a:pt x="0" y="33"/>
                  </a:lnTo>
                  <a:lnTo>
                    <a:pt x="1212" y="33"/>
                  </a:lnTo>
                  <a:lnTo>
                    <a:pt x="1212" y="0"/>
                  </a:lnTo>
                  <a:lnTo>
                    <a:pt x="1190" y="2"/>
                  </a:lnTo>
                  <a:lnTo>
                    <a:pt x="1147" y="3"/>
                  </a:lnTo>
                  <a:lnTo>
                    <a:pt x="1087" y="3"/>
                  </a:lnTo>
                  <a:lnTo>
                    <a:pt x="1009" y="3"/>
                  </a:lnTo>
                  <a:lnTo>
                    <a:pt x="918" y="3"/>
                  </a:lnTo>
                  <a:lnTo>
                    <a:pt x="818" y="3"/>
                  </a:lnTo>
                  <a:lnTo>
                    <a:pt x="713" y="5"/>
                  </a:lnTo>
                  <a:lnTo>
                    <a:pt x="605" y="5"/>
                  </a:lnTo>
                  <a:lnTo>
                    <a:pt x="497" y="5"/>
                  </a:lnTo>
                  <a:lnTo>
                    <a:pt x="391" y="3"/>
                  </a:lnTo>
                  <a:lnTo>
                    <a:pt x="292" y="3"/>
                  </a:lnTo>
                  <a:lnTo>
                    <a:pt x="202" y="3"/>
                  </a:lnTo>
                  <a:lnTo>
                    <a:pt x="124" y="3"/>
                  </a:lnTo>
                  <a:lnTo>
                    <a:pt x="64" y="3"/>
                  </a:lnTo>
                  <a:lnTo>
                    <a:pt x="22" y="2"/>
                  </a:lnTo>
                  <a:lnTo>
                    <a:pt x="2" y="0"/>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60" name="Freeform 424"/>
            <p:cNvSpPr>
              <a:spLocks/>
            </p:cNvSpPr>
            <p:nvPr/>
          </p:nvSpPr>
          <p:spPr bwMode="auto">
            <a:xfrm>
              <a:off x="780" y="3355"/>
              <a:ext cx="100" cy="14"/>
            </a:xfrm>
            <a:custGeom>
              <a:avLst/>
              <a:gdLst>
                <a:gd name="T0" fmla="*/ 0 w 558"/>
                <a:gd name="T1" fmla="*/ 0 h 65"/>
                <a:gd name="T2" fmla="*/ 0 w 558"/>
                <a:gd name="T3" fmla="*/ 0 h 65"/>
                <a:gd name="T4" fmla="*/ 0 w 558"/>
                <a:gd name="T5" fmla="*/ 0 h 65"/>
                <a:gd name="T6" fmla="*/ 0 w 558"/>
                <a:gd name="T7" fmla="*/ 0 h 65"/>
                <a:gd name="T8" fmla="*/ 0 w 558"/>
                <a:gd name="T9" fmla="*/ 0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8" h="65">
                  <a:moveTo>
                    <a:pt x="0" y="0"/>
                  </a:moveTo>
                  <a:lnTo>
                    <a:pt x="557" y="0"/>
                  </a:lnTo>
                  <a:lnTo>
                    <a:pt x="557" y="64"/>
                  </a:lnTo>
                  <a:lnTo>
                    <a:pt x="0" y="64"/>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61" name="Freeform 425"/>
            <p:cNvSpPr>
              <a:spLocks/>
            </p:cNvSpPr>
            <p:nvPr/>
          </p:nvSpPr>
          <p:spPr bwMode="auto">
            <a:xfrm>
              <a:off x="891" y="3355"/>
              <a:ext cx="100" cy="14"/>
            </a:xfrm>
            <a:custGeom>
              <a:avLst/>
              <a:gdLst>
                <a:gd name="T0" fmla="*/ 0 w 558"/>
                <a:gd name="T1" fmla="*/ 0 h 65"/>
                <a:gd name="T2" fmla="*/ 0 w 558"/>
                <a:gd name="T3" fmla="*/ 0 h 65"/>
                <a:gd name="T4" fmla="*/ 0 w 558"/>
                <a:gd name="T5" fmla="*/ 0 h 65"/>
                <a:gd name="T6" fmla="*/ 0 w 558"/>
                <a:gd name="T7" fmla="*/ 0 h 65"/>
                <a:gd name="T8" fmla="*/ 0 w 558"/>
                <a:gd name="T9" fmla="*/ 0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8" h="65">
                  <a:moveTo>
                    <a:pt x="0" y="0"/>
                  </a:moveTo>
                  <a:lnTo>
                    <a:pt x="557" y="0"/>
                  </a:lnTo>
                  <a:lnTo>
                    <a:pt x="557" y="64"/>
                  </a:lnTo>
                  <a:lnTo>
                    <a:pt x="0" y="64"/>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62" name="Freeform 426"/>
            <p:cNvSpPr>
              <a:spLocks/>
            </p:cNvSpPr>
            <p:nvPr/>
          </p:nvSpPr>
          <p:spPr bwMode="auto">
            <a:xfrm>
              <a:off x="1001" y="3355"/>
              <a:ext cx="100" cy="14"/>
            </a:xfrm>
            <a:custGeom>
              <a:avLst/>
              <a:gdLst>
                <a:gd name="T0" fmla="*/ 0 w 558"/>
                <a:gd name="T1" fmla="*/ 0 h 65"/>
                <a:gd name="T2" fmla="*/ 0 w 558"/>
                <a:gd name="T3" fmla="*/ 0 h 65"/>
                <a:gd name="T4" fmla="*/ 0 w 558"/>
                <a:gd name="T5" fmla="*/ 0 h 65"/>
                <a:gd name="T6" fmla="*/ 0 w 558"/>
                <a:gd name="T7" fmla="*/ 0 h 65"/>
                <a:gd name="T8" fmla="*/ 0 w 558"/>
                <a:gd name="T9" fmla="*/ 0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8" h="65">
                  <a:moveTo>
                    <a:pt x="0" y="0"/>
                  </a:moveTo>
                  <a:lnTo>
                    <a:pt x="557" y="0"/>
                  </a:lnTo>
                  <a:lnTo>
                    <a:pt x="557" y="64"/>
                  </a:lnTo>
                  <a:lnTo>
                    <a:pt x="0" y="64"/>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63" name="Freeform 427"/>
            <p:cNvSpPr>
              <a:spLocks/>
            </p:cNvSpPr>
            <p:nvPr/>
          </p:nvSpPr>
          <p:spPr bwMode="auto">
            <a:xfrm>
              <a:off x="712" y="2976"/>
              <a:ext cx="446" cy="383"/>
            </a:xfrm>
            <a:custGeom>
              <a:avLst/>
              <a:gdLst>
                <a:gd name="T0" fmla="*/ 0 w 2506"/>
                <a:gd name="T1" fmla="*/ 0 h 1790"/>
                <a:gd name="T2" fmla="*/ 0 w 2506"/>
                <a:gd name="T3" fmla="*/ 0 h 1790"/>
                <a:gd name="T4" fmla="*/ 0 w 2506"/>
                <a:gd name="T5" fmla="*/ 0 h 1790"/>
                <a:gd name="T6" fmla="*/ 0 w 2506"/>
                <a:gd name="T7" fmla="*/ 0 h 1790"/>
                <a:gd name="T8" fmla="*/ 0 w 2506"/>
                <a:gd name="T9" fmla="*/ 0 h 1790"/>
                <a:gd name="T10" fmla="*/ 0 w 2506"/>
                <a:gd name="T11" fmla="*/ 0 h 1790"/>
                <a:gd name="T12" fmla="*/ 0 w 2506"/>
                <a:gd name="T13" fmla="*/ 0 h 1790"/>
                <a:gd name="T14" fmla="*/ 0 w 2506"/>
                <a:gd name="T15" fmla="*/ 0 h 1790"/>
                <a:gd name="T16" fmla="*/ 0 w 2506"/>
                <a:gd name="T17" fmla="*/ 0 h 1790"/>
                <a:gd name="T18" fmla="*/ 0 w 2506"/>
                <a:gd name="T19" fmla="*/ 0 h 1790"/>
                <a:gd name="T20" fmla="*/ 0 w 2506"/>
                <a:gd name="T21" fmla="*/ 0 h 1790"/>
                <a:gd name="T22" fmla="*/ 0 w 2506"/>
                <a:gd name="T23" fmla="*/ 0 h 1790"/>
                <a:gd name="T24" fmla="*/ 0 w 2506"/>
                <a:gd name="T25" fmla="*/ 0 h 1790"/>
                <a:gd name="T26" fmla="*/ 0 w 2506"/>
                <a:gd name="T27" fmla="*/ 0 h 1790"/>
                <a:gd name="T28" fmla="*/ 0 w 2506"/>
                <a:gd name="T29" fmla="*/ 0 h 1790"/>
                <a:gd name="T30" fmla="*/ 0 w 2506"/>
                <a:gd name="T31" fmla="*/ 0 h 1790"/>
                <a:gd name="T32" fmla="*/ 0 w 2506"/>
                <a:gd name="T33" fmla="*/ 0 h 1790"/>
                <a:gd name="T34" fmla="*/ 0 w 2506"/>
                <a:gd name="T35" fmla="*/ 0 h 1790"/>
                <a:gd name="T36" fmla="*/ 0 w 2506"/>
                <a:gd name="T37" fmla="*/ 0 h 1790"/>
                <a:gd name="T38" fmla="*/ 0 w 2506"/>
                <a:gd name="T39" fmla="*/ 0 h 1790"/>
                <a:gd name="T40" fmla="*/ 0 w 2506"/>
                <a:gd name="T41" fmla="*/ 0 h 1790"/>
                <a:gd name="T42" fmla="*/ 0 w 2506"/>
                <a:gd name="T43" fmla="*/ 0 h 1790"/>
                <a:gd name="T44" fmla="*/ 0 w 2506"/>
                <a:gd name="T45" fmla="*/ 0 h 1790"/>
                <a:gd name="T46" fmla="*/ 0 w 2506"/>
                <a:gd name="T47" fmla="*/ 0 h 1790"/>
                <a:gd name="T48" fmla="*/ 0 w 2506"/>
                <a:gd name="T49" fmla="*/ 0 h 1790"/>
                <a:gd name="T50" fmla="*/ 0 w 2506"/>
                <a:gd name="T51" fmla="*/ 0 h 1790"/>
                <a:gd name="T52" fmla="*/ 0 w 2506"/>
                <a:gd name="T53" fmla="*/ 0 h 1790"/>
                <a:gd name="T54" fmla="*/ 0 w 2506"/>
                <a:gd name="T55" fmla="*/ 0 h 1790"/>
                <a:gd name="T56" fmla="*/ 0 w 2506"/>
                <a:gd name="T57" fmla="*/ 0 h 1790"/>
                <a:gd name="T58" fmla="*/ 0 w 2506"/>
                <a:gd name="T59" fmla="*/ 0 h 1790"/>
                <a:gd name="T60" fmla="*/ 0 w 2506"/>
                <a:gd name="T61" fmla="*/ 0 h 1790"/>
                <a:gd name="T62" fmla="*/ 0 w 2506"/>
                <a:gd name="T63" fmla="*/ 0 h 1790"/>
                <a:gd name="T64" fmla="*/ 0 w 2506"/>
                <a:gd name="T65" fmla="*/ 0 h 1790"/>
                <a:gd name="T66" fmla="*/ 0 w 2506"/>
                <a:gd name="T67" fmla="*/ 0 h 1790"/>
                <a:gd name="T68" fmla="*/ 0 w 2506"/>
                <a:gd name="T69" fmla="*/ 0 h 1790"/>
                <a:gd name="T70" fmla="*/ 0 w 2506"/>
                <a:gd name="T71" fmla="*/ 0 h 1790"/>
                <a:gd name="T72" fmla="*/ 0 w 2506"/>
                <a:gd name="T73" fmla="*/ 0 h 17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06" h="1790">
                  <a:moveTo>
                    <a:pt x="105" y="0"/>
                  </a:moveTo>
                  <a:lnTo>
                    <a:pt x="2400" y="0"/>
                  </a:lnTo>
                  <a:lnTo>
                    <a:pt x="2421" y="3"/>
                  </a:lnTo>
                  <a:lnTo>
                    <a:pt x="2440" y="8"/>
                  </a:lnTo>
                  <a:lnTo>
                    <a:pt x="2459" y="15"/>
                  </a:lnTo>
                  <a:lnTo>
                    <a:pt x="2475" y="27"/>
                  </a:lnTo>
                  <a:lnTo>
                    <a:pt x="2488" y="40"/>
                  </a:lnTo>
                  <a:lnTo>
                    <a:pt x="2497" y="56"/>
                  </a:lnTo>
                  <a:lnTo>
                    <a:pt x="2503" y="73"/>
                  </a:lnTo>
                  <a:lnTo>
                    <a:pt x="2505" y="92"/>
                  </a:lnTo>
                  <a:lnTo>
                    <a:pt x="2505" y="1697"/>
                  </a:lnTo>
                  <a:lnTo>
                    <a:pt x="2503" y="1716"/>
                  </a:lnTo>
                  <a:lnTo>
                    <a:pt x="2497" y="1733"/>
                  </a:lnTo>
                  <a:lnTo>
                    <a:pt x="2488" y="1749"/>
                  </a:lnTo>
                  <a:lnTo>
                    <a:pt x="2475" y="1762"/>
                  </a:lnTo>
                  <a:lnTo>
                    <a:pt x="2459" y="1774"/>
                  </a:lnTo>
                  <a:lnTo>
                    <a:pt x="2440" y="1781"/>
                  </a:lnTo>
                  <a:lnTo>
                    <a:pt x="2421" y="1787"/>
                  </a:lnTo>
                  <a:lnTo>
                    <a:pt x="2400" y="1789"/>
                  </a:lnTo>
                  <a:lnTo>
                    <a:pt x="105" y="1789"/>
                  </a:lnTo>
                  <a:lnTo>
                    <a:pt x="83" y="1787"/>
                  </a:lnTo>
                  <a:lnTo>
                    <a:pt x="63" y="1781"/>
                  </a:lnTo>
                  <a:lnTo>
                    <a:pt x="44" y="1774"/>
                  </a:lnTo>
                  <a:lnTo>
                    <a:pt x="29" y="1762"/>
                  </a:lnTo>
                  <a:lnTo>
                    <a:pt x="16" y="1749"/>
                  </a:lnTo>
                  <a:lnTo>
                    <a:pt x="6" y="1733"/>
                  </a:lnTo>
                  <a:lnTo>
                    <a:pt x="2" y="1716"/>
                  </a:lnTo>
                  <a:lnTo>
                    <a:pt x="0" y="1697"/>
                  </a:lnTo>
                  <a:lnTo>
                    <a:pt x="0" y="92"/>
                  </a:lnTo>
                  <a:lnTo>
                    <a:pt x="2" y="73"/>
                  </a:lnTo>
                  <a:lnTo>
                    <a:pt x="6" y="56"/>
                  </a:lnTo>
                  <a:lnTo>
                    <a:pt x="16" y="40"/>
                  </a:lnTo>
                  <a:lnTo>
                    <a:pt x="29" y="27"/>
                  </a:lnTo>
                  <a:lnTo>
                    <a:pt x="44" y="15"/>
                  </a:lnTo>
                  <a:lnTo>
                    <a:pt x="63" y="8"/>
                  </a:lnTo>
                  <a:lnTo>
                    <a:pt x="83" y="3"/>
                  </a:lnTo>
                  <a:lnTo>
                    <a:pt x="105"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64" name="Freeform 428"/>
            <p:cNvSpPr>
              <a:spLocks/>
            </p:cNvSpPr>
            <p:nvPr/>
          </p:nvSpPr>
          <p:spPr bwMode="auto">
            <a:xfrm>
              <a:off x="764" y="3032"/>
              <a:ext cx="344" cy="261"/>
            </a:xfrm>
            <a:custGeom>
              <a:avLst/>
              <a:gdLst>
                <a:gd name="T0" fmla="*/ 0 w 1930"/>
                <a:gd name="T1" fmla="*/ 0 h 1222"/>
                <a:gd name="T2" fmla="*/ 0 w 1930"/>
                <a:gd name="T3" fmla="*/ 0 h 1222"/>
                <a:gd name="T4" fmla="*/ 0 w 1930"/>
                <a:gd name="T5" fmla="*/ 0 h 1222"/>
                <a:gd name="T6" fmla="*/ 0 w 1930"/>
                <a:gd name="T7" fmla="*/ 0 h 1222"/>
                <a:gd name="T8" fmla="*/ 0 w 1930"/>
                <a:gd name="T9" fmla="*/ 0 h 1222"/>
                <a:gd name="T10" fmla="*/ 0 w 1930"/>
                <a:gd name="T11" fmla="*/ 0 h 1222"/>
                <a:gd name="T12" fmla="*/ 0 w 1930"/>
                <a:gd name="T13" fmla="*/ 0 h 1222"/>
                <a:gd name="T14" fmla="*/ 0 w 1930"/>
                <a:gd name="T15" fmla="*/ 0 h 1222"/>
                <a:gd name="T16" fmla="*/ 0 w 1930"/>
                <a:gd name="T17" fmla="*/ 0 h 1222"/>
                <a:gd name="T18" fmla="*/ 0 w 1930"/>
                <a:gd name="T19" fmla="*/ 0 h 1222"/>
                <a:gd name="T20" fmla="*/ 0 w 1930"/>
                <a:gd name="T21" fmla="*/ 0 h 1222"/>
                <a:gd name="T22" fmla="*/ 0 w 1930"/>
                <a:gd name="T23" fmla="*/ 0 h 1222"/>
                <a:gd name="T24" fmla="*/ 0 w 1930"/>
                <a:gd name="T25" fmla="*/ 0 h 1222"/>
                <a:gd name="T26" fmla="*/ 0 w 1930"/>
                <a:gd name="T27" fmla="*/ 0 h 1222"/>
                <a:gd name="T28" fmla="*/ 0 w 1930"/>
                <a:gd name="T29" fmla="*/ 0 h 1222"/>
                <a:gd name="T30" fmla="*/ 0 w 1930"/>
                <a:gd name="T31" fmla="*/ 0 h 1222"/>
                <a:gd name="T32" fmla="*/ 0 w 1930"/>
                <a:gd name="T33" fmla="*/ 0 h 1222"/>
                <a:gd name="T34" fmla="*/ 0 w 1930"/>
                <a:gd name="T35" fmla="*/ 0 h 1222"/>
                <a:gd name="T36" fmla="*/ 0 w 1930"/>
                <a:gd name="T37" fmla="*/ 0 h 1222"/>
                <a:gd name="T38" fmla="*/ 0 w 1930"/>
                <a:gd name="T39" fmla="*/ 0 h 1222"/>
                <a:gd name="T40" fmla="*/ 0 w 1930"/>
                <a:gd name="T41" fmla="*/ 0 h 1222"/>
                <a:gd name="T42" fmla="*/ 0 w 1930"/>
                <a:gd name="T43" fmla="*/ 0 h 1222"/>
                <a:gd name="T44" fmla="*/ 0 w 1930"/>
                <a:gd name="T45" fmla="*/ 0 h 1222"/>
                <a:gd name="T46" fmla="*/ 0 w 1930"/>
                <a:gd name="T47" fmla="*/ 0 h 1222"/>
                <a:gd name="T48" fmla="*/ 0 w 1930"/>
                <a:gd name="T49" fmla="*/ 0 h 1222"/>
                <a:gd name="T50" fmla="*/ 0 w 1930"/>
                <a:gd name="T51" fmla="*/ 0 h 1222"/>
                <a:gd name="T52" fmla="*/ 0 w 1930"/>
                <a:gd name="T53" fmla="*/ 0 h 1222"/>
                <a:gd name="T54" fmla="*/ 0 w 1930"/>
                <a:gd name="T55" fmla="*/ 0 h 1222"/>
                <a:gd name="T56" fmla="*/ 0 w 1930"/>
                <a:gd name="T57" fmla="*/ 0 h 1222"/>
                <a:gd name="T58" fmla="*/ 0 w 1930"/>
                <a:gd name="T59" fmla="*/ 0 h 1222"/>
                <a:gd name="T60" fmla="*/ 0 w 1930"/>
                <a:gd name="T61" fmla="*/ 0 h 1222"/>
                <a:gd name="T62" fmla="*/ 0 w 1930"/>
                <a:gd name="T63" fmla="*/ 0 h 1222"/>
                <a:gd name="T64" fmla="*/ 0 w 1930"/>
                <a:gd name="T65" fmla="*/ 0 h 1222"/>
                <a:gd name="T66" fmla="*/ 0 w 1930"/>
                <a:gd name="T67" fmla="*/ 0 h 1222"/>
                <a:gd name="T68" fmla="*/ 0 w 1930"/>
                <a:gd name="T69" fmla="*/ 0 h 1222"/>
                <a:gd name="T70" fmla="*/ 0 w 1930"/>
                <a:gd name="T71" fmla="*/ 0 h 1222"/>
                <a:gd name="T72" fmla="*/ 0 w 1930"/>
                <a:gd name="T73" fmla="*/ 0 h 1222"/>
                <a:gd name="T74" fmla="*/ 0 w 1930"/>
                <a:gd name="T75" fmla="*/ 0 h 1222"/>
                <a:gd name="T76" fmla="*/ 0 w 1930"/>
                <a:gd name="T77" fmla="*/ 0 h 12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30" h="1222">
                  <a:moveTo>
                    <a:pt x="1915" y="0"/>
                  </a:moveTo>
                  <a:lnTo>
                    <a:pt x="1915" y="18"/>
                  </a:lnTo>
                  <a:lnTo>
                    <a:pt x="1916" y="37"/>
                  </a:lnTo>
                  <a:lnTo>
                    <a:pt x="1918" y="72"/>
                  </a:lnTo>
                  <a:lnTo>
                    <a:pt x="1919" y="107"/>
                  </a:lnTo>
                  <a:lnTo>
                    <a:pt x="1921" y="143"/>
                  </a:lnTo>
                  <a:lnTo>
                    <a:pt x="1923" y="180"/>
                  </a:lnTo>
                  <a:lnTo>
                    <a:pt x="1924" y="216"/>
                  </a:lnTo>
                  <a:lnTo>
                    <a:pt x="1926" y="253"/>
                  </a:lnTo>
                  <a:lnTo>
                    <a:pt x="1926" y="290"/>
                  </a:lnTo>
                  <a:lnTo>
                    <a:pt x="1927" y="326"/>
                  </a:lnTo>
                  <a:lnTo>
                    <a:pt x="1927" y="363"/>
                  </a:lnTo>
                  <a:lnTo>
                    <a:pt x="1927" y="401"/>
                  </a:lnTo>
                  <a:lnTo>
                    <a:pt x="1929" y="437"/>
                  </a:lnTo>
                  <a:lnTo>
                    <a:pt x="1929" y="474"/>
                  </a:lnTo>
                  <a:lnTo>
                    <a:pt x="1929" y="511"/>
                  </a:lnTo>
                  <a:lnTo>
                    <a:pt x="1929" y="547"/>
                  </a:lnTo>
                  <a:lnTo>
                    <a:pt x="1929" y="584"/>
                  </a:lnTo>
                  <a:lnTo>
                    <a:pt x="1929" y="602"/>
                  </a:lnTo>
                  <a:lnTo>
                    <a:pt x="1929" y="620"/>
                  </a:lnTo>
                  <a:lnTo>
                    <a:pt x="1929" y="657"/>
                  </a:lnTo>
                  <a:lnTo>
                    <a:pt x="1929" y="694"/>
                  </a:lnTo>
                  <a:lnTo>
                    <a:pt x="1929" y="730"/>
                  </a:lnTo>
                  <a:lnTo>
                    <a:pt x="1927" y="765"/>
                  </a:lnTo>
                  <a:lnTo>
                    <a:pt x="1927" y="802"/>
                  </a:lnTo>
                  <a:lnTo>
                    <a:pt x="1927" y="838"/>
                  </a:lnTo>
                  <a:lnTo>
                    <a:pt x="1926" y="875"/>
                  </a:lnTo>
                  <a:lnTo>
                    <a:pt x="1926" y="912"/>
                  </a:lnTo>
                  <a:lnTo>
                    <a:pt x="1924" y="948"/>
                  </a:lnTo>
                  <a:lnTo>
                    <a:pt x="1923" y="985"/>
                  </a:lnTo>
                  <a:lnTo>
                    <a:pt x="1921" y="1021"/>
                  </a:lnTo>
                  <a:lnTo>
                    <a:pt x="1919" y="1059"/>
                  </a:lnTo>
                  <a:lnTo>
                    <a:pt x="1918" y="1096"/>
                  </a:lnTo>
                  <a:lnTo>
                    <a:pt x="1916" y="1131"/>
                  </a:lnTo>
                  <a:lnTo>
                    <a:pt x="1915" y="1168"/>
                  </a:lnTo>
                  <a:lnTo>
                    <a:pt x="1912" y="1181"/>
                  </a:lnTo>
                  <a:lnTo>
                    <a:pt x="1904" y="1194"/>
                  </a:lnTo>
                  <a:lnTo>
                    <a:pt x="1888" y="1206"/>
                  </a:lnTo>
                  <a:lnTo>
                    <a:pt x="1869" y="1209"/>
                  </a:lnTo>
                  <a:lnTo>
                    <a:pt x="1842" y="1210"/>
                  </a:lnTo>
                  <a:lnTo>
                    <a:pt x="1813" y="1210"/>
                  </a:lnTo>
                  <a:lnTo>
                    <a:pt x="1758" y="1213"/>
                  </a:lnTo>
                  <a:lnTo>
                    <a:pt x="1700" y="1213"/>
                  </a:lnTo>
                  <a:lnTo>
                    <a:pt x="1643" y="1215"/>
                  </a:lnTo>
                  <a:lnTo>
                    <a:pt x="1586" y="1216"/>
                  </a:lnTo>
                  <a:lnTo>
                    <a:pt x="1529" y="1216"/>
                  </a:lnTo>
                  <a:lnTo>
                    <a:pt x="1472" y="1218"/>
                  </a:lnTo>
                  <a:lnTo>
                    <a:pt x="1413" y="1218"/>
                  </a:lnTo>
                  <a:lnTo>
                    <a:pt x="1356" y="1219"/>
                  </a:lnTo>
                  <a:lnTo>
                    <a:pt x="1299" y="1219"/>
                  </a:lnTo>
                  <a:lnTo>
                    <a:pt x="1242" y="1219"/>
                  </a:lnTo>
                  <a:lnTo>
                    <a:pt x="1184" y="1221"/>
                  </a:lnTo>
                  <a:lnTo>
                    <a:pt x="1127" y="1221"/>
                  </a:lnTo>
                  <a:lnTo>
                    <a:pt x="1070" y="1221"/>
                  </a:lnTo>
                  <a:lnTo>
                    <a:pt x="1013" y="1221"/>
                  </a:lnTo>
                  <a:lnTo>
                    <a:pt x="956" y="1221"/>
                  </a:lnTo>
                  <a:lnTo>
                    <a:pt x="927" y="1221"/>
                  </a:lnTo>
                  <a:lnTo>
                    <a:pt x="900" y="1221"/>
                  </a:lnTo>
                  <a:lnTo>
                    <a:pt x="841" y="1221"/>
                  </a:lnTo>
                  <a:lnTo>
                    <a:pt x="784" y="1221"/>
                  </a:lnTo>
                  <a:lnTo>
                    <a:pt x="727" y="1221"/>
                  </a:lnTo>
                  <a:lnTo>
                    <a:pt x="670" y="1219"/>
                  </a:lnTo>
                  <a:lnTo>
                    <a:pt x="613" y="1219"/>
                  </a:lnTo>
                  <a:lnTo>
                    <a:pt x="556" y="1219"/>
                  </a:lnTo>
                  <a:lnTo>
                    <a:pt x="499" y="1218"/>
                  </a:lnTo>
                  <a:lnTo>
                    <a:pt x="441" y="1218"/>
                  </a:lnTo>
                  <a:lnTo>
                    <a:pt x="384" y="1216"/>
                  </a:lnTo>
                  <a:lnTo>
                    <a:pt x="327" y="1216"/>
                  </a:lnTo>
                  <a:lnTo>
                    <a:pt x="270" y="1215"/>
                  </a:lnTo>
                  <a:lnTo>
                    <a:pt x="214" y="1213"/>
                  </a:lnTo>
                  <a:lnTo>
                    <a:pt x="156" y="1213"/>
                  </a:lnTo>
                  <a:lnTo>
                    <a:pt x="100" y="1210"/>
                  </a:lnTo>
                  <a:lnTo>
                    <a:pt x="44" y="1209"/>
                  </a:lnTo>
                  <a:lnTo>
                    <a:pt x="32" y="1207"/>
                  </a:lnTo>
                  <a:lnTo>
                    <a:pt x="16" y="1200"/>
                  </a:lnTo>
                  <a:lnTo>
                    <a:pt x="3" y="1187"/>
                  </a:lnTo>
                  <a:lnTo>
                    <a:pt x="0" y="1174"/>
                  </a:lnTo>
                  <a:lnTo>
                    <a:pt x="1605" y="1024"/>
                  </a:lnTo>
                  <a:lnTo>
                    <a:pt x="1915" y="0"/>
                  </a:lnTo>
                </a:path>
              </a:pathLst>
            </a:custGeom>
            <a:solidFill>
              <a:srgbClr val="FFFFFF"/>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65" name="Freeform 429"/>
            <p:cNvSpPr>
              <a:spLocks/>
            </p:cNvSpPr>
            <p:nvPr/>
          </p:nvSpPr>
          <p:spPr bwMode="auto">
            <a:xfrm>
              <a:off x="762" y="3019"/>
              <a:ext cx="343" cy="269"/>
            </a:xfrm>
            <a:custGeom>
              <a:avLst/>
              <a:gdLst>
                <a:gd name="T0" fmla="*/ 0 w 1927"/>
                <a:gd name="T1" fmla="*/ 0 h 1261"/>
                <a:gd name="T2" fmla="*/ 0 w 1927"/>
                <a:gd name="T3" fmla="*/ 0 h 1261"/>
                <a:gd name="T4" fmla="*/ 0 w 1927"/>
                <a:gd name="T5" fmla="*/ 0 h 1261"/>
                <a:gd name="T6" fmla="*/ 0 w 1927"/>
                <a:gd name="T7" fmla="*/ 0 h 1261"/>
                <a:gd name="T8" fmla="*/ 0 w 1927"/>
                <a:gd name="T9" fmla="*/ 0 h 1261"/>
                <a:gd name="T10" fmla="*/ 0 w 1927"/>
                <a:gd name="T11" fmla="*/ 0 h 1261"/>
                <a:gd name="T12" fmla="*/ 0 w 1927"/>
                <a:gd name="T13" fmla="*/ 0 h 1261"/>
                <a:gd name="T14" fmla="*/ 0 w 1927"/>
                <a:gd name="T15" fmla="*/ 0 h 1261"/>
                <a:gd name="T16" fmla="*/ 0 w 1927"/>
                <a:gd name="T17" fmla="*/ 0 h 1261"/>
                <a:gd name="T18" fmla="*/ 0 w 1927"/>
                <a:gd name="T19" fmla="*/ 0 h 1261"/>
                <a:gd name="T20" fmla="*/ 0 w 1927"/>
                <a:gd name="T21" fmla="*/ 0 h 1261"/>
                <a:gd name="T22" fmla="*/ 0 w 1927"/>
                <a:gd name="T23" fmla="*/ 0 h 1261"/>
                <a:gd name="T24" fmla="*/ 0 w 1927"/>
                <a:gd name="T25" fmla="*/ 0 h 1261"/>
                <a:gd name="T26" fmla="*/ 0 w 1927"/>
                <a:gd name="T27" fmla="*/ 0 h 1261"/>
                <a:gd name="T28" fmla="*/ 0 w 1927"/>
                <a:gd name="T29" fmla="*/ 0 h 1261"/>
                <a:gd name="T30" fmla="*/ 0 w 1927"/>
                <a:gd name="T31" fmla="*/ 0 h 1261"/>
                <a:gd name="T32" fmla="*/ 0 w 1927"/>
                <a:gd name="T33" fmla="*/ 0 h 1261"/>
                <a:gd name="T34" fmla="*/ 0 w 1927"/>
                <a:gd name="T35" fmla="*/ 0 h 1261"/>
                <a:gd name="T36" fmla="*/ 0 w 1927"/>
                <a:gd name="T37" fmla="*/ 0 h 1261"/>
                <a:gd name="T38" fmla="*/ 0 w 1927"/>
                <a:gd name="T39" fmla="*/ 0 h 1261"/>
                <a:gd name="T40" fmla="*/ 0 w 1927"/>
                <a:gd name="T41" fmla="*/ 0 h 1261"/>
                <a:gd name="T42" fmla="*/ 0 w 1927"/>
                <a:gd name="T43" fmla="*/ 0 h 1261"/>
                <a:gd name="T44" fmla="*/ 0 w 1927"/>
                <a:gd name="T45" fmla="*/ 0 h 1261"/>
                <a:gd name="T46" fmla="*/ 0 w 1927"/>
                <a:gd name="T47" fmla="*/ 0 h 1261"/>
                <a:gd name="T48" fmla="*/ 0 w 1927"/>
                <a:gd name="T49" fmla="*/ 0 h 1261"/>
                <a:gd name="T50" fmla="*/ 0 w 1927"/>
                <a:gd name="T51" fmla="*/ 0 h 1261"/>
                <a:gd name="T52" fmla="*/ 0 w 1927"/>
                <a:gd name="T53" fmla="*/ 0 h 1261"/>
                <a:gd name="T54" fmla="*/ 0 w 1927"/>
                <a:gd name="T55" fmla="*/ 0 h 1261"/>
                <a:gd name="T56" fmla="*/ 0 w 1927"/>
                <a:gd name="T57" fmla="*/ 0 h 1261"/>
                <a:gd name="T58" fmla="*/ 0 w 1927"/>
                <a:gd name="T59" fmla="*/ 0 h 1261"/>
                <a:gd name="T60" fmla="*/ 0 w 1927"/>
                <a:gd name="T61" fmla="*/ 0 h 1261"/>
                <a:gd name="T62" fmla="*/ 0 w 1927"/>
                <a:gd name="T63" fmla="*/ 0 h 1261"/>
                <a:gd name="T64" fmla="*/ 0 w 1927"/>
                <a:gd name="T65" fmla="*/ 0 h 1261"/>
                <a:gd name="T66" fmla="*/ 0 w 1927"/>
                <a:gd name="T67" fmla="*/ 0 h 1261"/>
                <a:gd name="T68" fmla="*/ 0 w 1927"/>
                <a:gd name="T69" fmla="*/ 0 h 1261"/>
                <a:gd name="T70" fmla="*/ 0 w 1927"/>
                <a:gd name="T71" fmla="*/ 0 h 1261"/>
                <a:gd name="T72" fmla="*/ 0 w 1927"/>
                <a:gd name="T73" fmla="*/ 0 h 1261"/>
                <a:gd name="T74" fmla="*/ 0 w 1927"/>
                <a:gd name="T75" fmla="*/ 0 h 1261"/>
                <a:gd name="T76" fmla="*/ 0 w 1927"/>
                <a:gd name="T77" fmla="*/ 0 h 1261"/>
                <a:gd name="T78" fmla="*/ 0 w 1927"/>
                <a:gd name="T79" fmla="*/ 0 h 1261"/>
                <a:gd name="T80" fmla="*/ 0 w 1927"/>
                <a:gd name="T81" fmla="*/ 0 h 1261"/>
                <a:gd name="T82" fmla="*/ 0 w 1927"/>
                <a:gd name="T83" fmla="*/ 0 h 12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27" h="1261">
                  <a:moveTo>
                    <a:pt x="14" y="1220"/>
                  </a:moveTo>
                  <a:lnTo>
                    <a:pt x="11" y="1204"/>
                  </a:lnTo>
                  <a:lnTo>
                    <a:pt x="11" y="1185"/>
                  </a:lnTo>
                  <a:lnTo>
                    <a:pt x="10" y="1149"/>
                  </a:lnTo>
                  <a:lnTo>
                    <a:pt x="8" y="1114"/>
                  </a:lnTo>
                  <a:lnTo>
                    <a:pt x="6" y="1077"/>
                  </a:lnTo>
                  <a:lnTo>
                    <a:pt x="5" y="1042"/>
                  </a:lnTo>
                  <a:lnTo>
                    <a:pt x="3" y="1004"/>
                  </a:lnTo>
                  <a:lnTo>
                    <a:pt x="3" y="969"/>
                  </a:lnTo>
                  <a:lnTo>
                    <a:pt x="2" y="931"/>
                  </a:lnTo>
                  <a:lnTo>
                    <a:pt x="2" y="894"/>
                  </a:lnTo>
                  <a:lnTo>
                    <a:pt x="0" y="858"/>
                  </a:lnTo>
                  <a:lnTo>
                    <a:pt x="0" y="821"/>
                  </a:lnTo>
                  <a:lnTo>
                    <a:pt x="0" y="785"/>
                  </a:lnTo>
                  <a:lnTo>
                    <a:pt x="0" y="747"/>
                  </a:lnTo>
                  <a:lnTo>
                    <a:pt x="0" y="710"/>
                  </a:lnTo>
                  <a:lnTo>
                    <a:pt x="0" y="675"/>
                  </a:lnTo>
                  <a:lnTo>
                    <a:pt x="0" y="637"/>
                  </a:lnTo>
                  <a:lnTo>
                    <a:pt x="0" y="619"/>
                  </a:lnTo>
                  <a:lnTo>
                    <a:pt x="0" y="600"/>
                  </a:lnTo>
                  <a:lnTo>
                    <a:pt x="0" y="564"/>
                  </a:lnTo>
                  <a:lnTo>
                    <a:pt x="0" y="529"/>
                  </a:lnTo>
                  <a:lnTo>
                    <a:pt x="0" y="492"/>
                  </a:lnTo>
                  <a:lnTo>
                    <a:pt x="0" y="456"/>
                  </a:lnTo>
                  <a:lnTo>
                    <a:pt x="0" y="419"/>
                  </a:lnTo>
                  <a:lnTo>
                    <a:pt x="2" y="382"/>
                  </a:lnTo>
                  <a:lnTo>
                    <a:pt x="2" y="346"/>
                  </a:lnTo>
                  <a:lnTo>
                    <a:pt x="3" y="309"/>
                  </a:lnTo>
                  <a:lnTo>
                    <a:pt x="3" y="274"/>
                  </a:lnTo>
                  <a:lnTo>
                    <a:pt x="5" y="236"/>
                  </a:lnTo>
                  <a:lnTo>
                    <a:pt x="6" y="200"/>
                  </a:lnTo>
                  <a:lnTo>
                    <a:pt x="8" y="165"/>
                  </a:lnTo>
                  <a:lnTo>
                    <a:pt x="10" y="126"/>
                  </a:lnTo>
                  <a:lnTo>
                    <a:pt x="11" y="90"/>
                  </a:lnTo>
                  <a:lnTo>
                    <a:pt x="14" y="53"/>
                  </a:lnTo>
                  <a:lnTo>
                    <a:pt x="16" y="41"/>
                  </a:lnTo>
                  <a:lnTo>
                    <a:pt x="24" y="27"/>
                  </a:lnTo>
                  <a:lnTo>
                    <a:pt x="41" y="15"/>
                  </a:lnTo>
                  <a:lnTo>
                    <a:pt x="59" y="12"/>
                  </a:lnTo>
                  <a:lnTo>
                    <a:pt x="86" y="12"/>
                  </a:lnTo>
                  <a:lnTo>
                    <a:pt x="116" y="11"/>
                  </a:lnTo>
                  <a:lnTo>
                    <a:pt x="171" y="9"/>
                  </a:lnTo>
                  <a:lnTo>
                    <a:pt x="227" y="8"/>
                  </a:lnTo>
                  <a:lnTo>
                    <a:pt x="286" y="6"/>
                  </a:lnTo>
                  <a:lnTo>
                    <a:pt x="341" y="6"/>
                  </a:lnTo>
                  <a:lnTo>
                    <a:pt x="399" y="5"/>
                  </a:lnTo>
                  <a:lnTo>
                    <a:pt x="456" y="5"/>
                  </a:lnTo>
                  <a:lnTo>
                    <a:pt x="513" y="3"/>
                  </a:lnTo>
                  <a:lnTo>
                    <a:pt x="570" y="3"/>
                  </a:lnTo>
                  <a:lnTo>
                    <a:pt x="627" y="2"/>
                  </a:lnTo>
                  <a:lnTo>
                    <a:pt x="686" y="2"/>
                  </a:lnTo>
                  <a:lnTo>
                    <a:pt x="743" y="2"/>
                  </a:lnTo>
                  <a:lnTo>
                    <a:pt x="800" y="2"/>
                  </a:lnTo>
                  <a:lnTo>
                    <a:pt x="857" y="2"/>
                  </a:lnTo>
                  <a:lnTo>
                    <a:pt x="915" y="2"/>
                  </a:lnTo>
                  <a:lnTo>
                    <a:pt x="972" y="0"/>
                  </a:lnTo>
                  <a:lnTo>
                    <a:pt x="1000" y="2"/>
                  </a:lnTo>
                  <a:lnTo>
                    <a:pt x="1027" y="2"/>
                  </a:lnTo>
                  <a:lnTo>
                    <a:pt x="1084" y="2"/>
                  </a:lnTo>
                  <a:lnTo>
                    <a:pt x="1142" y="2"/>
                  </a:lnTo>
                  <a:lnTo>
                    <a:pt x="1200" y="2"/>
                  </a:lnTo>
                  <a:lnTo>
                    <a:pt x="1258" y="2"/>
                  </a:lnTo>
                  <a:lnTo>
                    <a:pt x="1315" y="2"/>
                  </a:lnTo>
                  <a:lnTo>
                    <a:pt x="1370" y="3"/>
                  </a:lnTo>
                  <a:lnTo>
                    <a:pt x="1427" y="3"/>
                  </a:lnTo>
                  <a:lnTo>
                    <a:pt x="1486" y="5"/>
                  </a:lnTo>
                  <a:lnTo>
                    <a:pt x="1543" y="5"/>
                  </a:lnTo>
                  <a:lnTo>
                    <a:pt x="1601" y="6"/>
                  </a:lnTo>
                  <a:lnTo>
                    <a:pt x="1656" y="6"/>
                  </a:lnTo>
                  <a:lnTo>
                    <a:pt x="1713" y="8"/>
                  </a:lnTo>
                  <a:lnTo>
                    <a:pt x="1770" y="9"/>
                  </a:lnTo>
                  <a:lnTo>
                    <a:pt x="1826" y="11"/>
                  </a:lnTo>
                  <a:lnTo>
                    <a:pt x="1883" y="12"/>
                  </a:lnTo>
                  <a:lnTo>
                    <a:pt x="1901" y="15"/>
                  </a:lnTo>
                  <a:lnTo>
                    <a:pt x="1915" y="26"/>
                  </a:lnTo>
                  <a:lnTo>
                    <a:pt x="1923" y="38"/>
                  </a:lnTo>
                  <a:lnTo>
                    <a:pt x="1926" y="49"/>
                  </a:lnTo>
                  <a:lnTo>
                    <a:pt x="1621" y="1080"/>
                  </a:lnTo>
                  <a:lnTo>
                    <a:pt x="65" y="1260"/>
                  </a:lnTo>
                  <a:lnTo>
                    <a:pt x="46" y="1257"/>
                  </a:lnTo>
                  <a:lnTo>
                    <a:pt x="32" y="1252"/>
                  </a:lnTo>
                  <a:lnTo>
                    <a:pt x="17" y="1239"/>
                  </a:lnTo>
                  <a:lnTo>
                    <a:pt x="14" y="1223"/>
                  </a:lnTo>
                  <a:lnTo>
                    <a:pt x="14" y="1220"/>
                  </a:lnTo>
                </a:path>
              </a:pathLst>
            </a:custGeom>
            <a:solidFill>
              <a:srgbClr val="B0B0B0"/>
            </a:solidFill>
            <a:ln w="12700" cap="rnd" cmpd="sng">
              <a:solidFill>
                <a:srgbClr val="B0B0B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66" name="Freeform 430"/>
            <p:cNvSpPr>
              <a:spLocks/>
            </p:cNvSpPr>
            <p:nvPr/>
          </p:nvSpPr>
          <p:spPr bwMode="auto">
            <a:xfrm>
              <a:off x="771" y="3028"/>
              <a:ext cx="329" cy="253"/>
            </a:xfrm>
            <a:custGeom>
              <a:avLst/>
              <a:gdLst>
                <a:gd name="T0" fmla="*/ 0 w 1841"/>
                <a:gd name="T1" fmla="*/ 0 h 1187"/>
                <a:gd name="T2" fmla="*/ 0 w 1841"/>
                <a:gd name="T3" fmla="*/ 0 h 1187"/>
                <a:gd name="T4" fmla="*/ 0 w 1841"/>
                <a:gd name="T5" fmla="*/ 0 h 1187"/>
                <a:gd name="T6" fmla="*/ 0 w 1841"/>
                <a:gd name="T7" fmla="*/ 0 h 1187"/>
                <a:gd name="T8" fmla="*/ 0 w 1841"/>
                <a:gd name="T9" fmla="*/ 0 h 1187"/>
                <a:gd name="T10" fmla="*/ 0 w 1841"/>
                <a:gd name="T11" fmla="*/ 0 h 1187"/>
                <a:gd name="T12" fmla="*/ 0 w 1841"/>
                <a:gd name="T13" fmla="*/ 0 h 1187"/>
                <a:gd name="T14" fmla="*/ 0 w 1841"/>
                <a:gd name="T15" fmla="*/ 0 h 1187"/>
                <a:gd name="T16" fmla="*/ 0 w 1841"/>
                <a:gd name="T17" fmla="*/ 0 h 1187"/>
                <a:gd name="T18" fmla="*/ 0 w 1841"/>
                <a:gd name="T19" fmla="*/ 0 h 1187"/>
                <a:gd name="T20" fmla="*/ 0 w 1841"/>
                <a:gd name="T21" fmla="*/ 0 h 1187"/>
                <a:gd name="T22" fmla="*/ 0 w 1841"/>
                <a:gd name="T23" fmla="*/ 0 h 1187"/>
                <a:gd name="T24" fmla="*/ 0 w 1841"/>
                <a:gd name="T25" fmla="*/ 0 h 1187"/>
                <a:gd name="T26" fmla="*/ 0 w 1841"/>
                <a:gd name="T27" fmla="*/ 0 h 1187"/>
                <a:gd name="T28" fmla="*/ 0 w 1841"/>
                <a:gd name="T29" fmla="*/ 0 h 1187"/>
                <a:gd name="T30" fmla="*/ 0 w 1841"/>
                <a:gd name="T31" fmla="*/ 0 h 1187"/>
                <a:gd name="T32" fmla="*/ 0 w 1841"/>
                <a:gd name="T33" fmla="*/ 0 h 11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41" h="1187">
                  <a:moveTo>
                    <a:pt x="30" y="0"/>
                  </a:moveTo>
                  <a:lnTo>
                    <a:pt x="1811" y="0"/>
                  </a:lnTo>
                  <a:lnTo>
                    <a:pt x="1824" y="3"/>
                  </a:lnTo>
                  <a:lnTo>
                    <a:pt x="1838" y="15"/>
                  </a:lnTo>
                  <a:lnTo>
                    <a:pt x="1840" y="26"/>
                  </a:lnTo>
                  <a:lnTo>
                    <a:pt x="1840" y="1160"/>
                  </a:lnTo>
                  <a:lnTo>
                    <a:pt x="1837" y="1172"/>
                  </a:lnTo>
                  <a:lnTo>
                    <a:pt x="1821" y="1184"/>
                  </a:lnTo>
                  <a:lnTo>
                    <a:pt x="1811" y="1186"/>
                  </a:lnTo>
                  <a:lnTo>
                    <a:pt x="30" y="1186"/>
                  </a:lnTo>
                  <a:lnTo>
                    <a:pt x="16" y="1183"/>
                  </a:lnTo>
                  <a:lnTo>
                    <a:pt x="2" y="1171"/>
                  </a:lnTo>
                  <a:lnTo>
                    <a:pt x="0" y="1160"/>
                  </a:lnTo>
                  <a:lnTo>
                    <a:pt x="0" y="26"/>
                  </a:lnTo>
                  <a:lnTo>
                    <a:pt x="3" y="14"/>
                  </a:lnTo>
                  <a:lnTo>
                    <a:pt x="19" y="2"/>
                  </a:lnTo>
                  <a:lnTo>
                    <a:pt x="3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sp>
          <p:nvSpPr>
            <p:cNvPr id="267" name="Freeform 431"/>
            <p:cNvSpPr>
              <a:spLocks/>
            </p:cNvSpPr>
            <p:nvPr/>
          </p:nvSpPr>
          <p:spPr bwMode="auto">
            <a:xfrm>
              <a:off x="1085" y="3321"/>
              <a:ext cx="17" cy="10"/>
            </a:xfrm>
            <a:custGeom>
              <a:avLst/>
              <a:gdLst>
                <a:gd name="T0" fmla="*/ 0 w 101"/>
                <a:gd name="T1" fmla="*/ 0 h 48"/>
                <a:gd name="T2" fmla="*/ 0 w 101"/>
                <a:gd name="T3" fmla="*/ 0 h 48"/>
                <a:gd name="T4" fmla="*/ 0 w 101"/>
                <a:gd name="T5" fmla="*/ 0 h 48"/>
                <a:gd name="T6" fmla="*/ 0 w 101"/>
                <a:gd name="T7" fmla="*/ 0 h 48"/>
                <a:gd name="T8" fmla="*/ 0 w 101"/>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48">
                  <a:moveTo>
                    <a:pt x="0" y="47"/>
                  </a:moveTo>
                  <a:lnTo>
                    <a:pt x="100" y="47"/>
                  </a:lnTo>
                  <a:lnTo>
                    <a:pt x="100" y="0"/>
                  </a:lnTo>
                  <a:lnTo>
                    <a:pt x="0" y="0"/>
                  </a:lnTo>
                  <a:lnTo>
                    <a:pt x="0" y="47"/>
                  </a:lnTo>
                </a:path>
              </a:pathLst>
            </a:custGeom>
            <a:solidFill>
              <a:srgbClr val="00FF00"/>
            </a:solidFill>
            <a:ln w="12700" cap="rnd" cmpd="sng">
              <a:solidFill>
                <a:srgbClr val="000000"/>
              </a:solidFill>
              <a:prstDash val="solid"/>
              <a:round/>
              <a:headEnd type="none" w="med" len="med"/>
              <a:tailEnd type="none" w="med" len="med"/>
            </a:ln>
            <a:effectLst/>
          </p:spPr>
          <p:txBody>
            <a:bodyPr/>
            <a:lstStyle/>
            <a:p>
              <a:endParaRPr lang="zh-CN" altLang="en-US" b="1">
                <a:latin typeface="微软雅黑" pitchFamily="34" charset="-122"/>
                <a:ea typeface="微软雅黑" pitchFamily="34" charset="-122"/>
              </a:endParaRPr>
            </a:p>
          </p:txBody>
        </p:sp>
      </p:grpSp>
      <p:sp>
        <p:nvSpPr>
          <p:cNvPr id="269" name="TextBox 268"/>
          <p:cNvSpPr txBox="1"/>
          <p:nvPr/>
        </p:nvSpPr>
        <p:spPr>
          <a:xfrm>
            <a:off x="2580226" y="359238"/>
            <a:ext cx="4288353" cy="584775"/>
          </a:xfrm>
          <a:prstGeom prst="rect">
            <a:avLst/>
          </a:prstGeom>
          <a:noFill/>
        </p:spPr>
        <p:txBody>
          <a:bodyPr wrap="none" rtlCol="0">
            <a:spAutoFit/>
          </a:bodyPr>
          <a:lstStyle/>
          <a:p>
            <a:r>
              <a:rPr lang="zh-CN" altLang="en-US" sz="3200" b="1" dirty="0">
                <a:solidFill>
                  <a:srgbClr val="FF0000"/>
                </a:solidFill>
                <a:latin typeface="微软雅黑" pitchFamily="34" charset="-122"/>
                <a:ea typeface="微软雅黑" pitchFamily="34" charset="-122"/>
              </a:rPr>
              <a:t>生产管理与计算机技术</a:t>
            </a:r>
          </a:p>
        </p:txBody>
      </p:sp>
    </p:spTree>
  </p:cSld>
  <p:clrMapOvr>
    <a:masterClrMapping/>
  </p:clrMapOvr>
  <p:transition>
    <p:fad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bwMode="auto">
          <a:xfrm>
            <a:off x="0" y="0"/>
            <a:ext cx="9144000" cy="6858000"/>
          </a:xfrm>
          <a:prstGeom prst="rect">
            <a:avLst/>
          </a:prstGeom>
          <a:solidFill>
            <a:schemeClr val="bg1"/>
          </a:solidFill>
          <a:ln w="38100" cap="flat" cmpd="sng" algn="ctr">
            <a:noFill/>
            <a:prstDash val="solid"/>
            <a:round/>
            <a:headEnd type="none" w="med" len="med"/>
            <a:tailEnd type="stealth" w="lg" len="lg"/>
          </a:ln>
          <a:effectLst>
            <a:outerShdw dist="20000" dir="5400000" algn="ctr" rotWithShape="0">
              <a:srgbClr val="000000">
                <a:alpha val="34000"/>
              </a:srgbClr>
            </a:outerShdw>
          </a:effectLst>
        </p:spPr>
        <p:txBody>
          <a:bodyPr vert="horz" wrap="none" lIns="90000" tIns="46800" rIns="90000" bIns="46800" numCol="1" rtlCol="0" anchor="ctr" anchorCtr="0" compatLnSpc="1">
            <a:prstTxWarp prst="textNoShape">
              <a:avLst/>
            </a:prstTxWarp>
          </a:bodyPr>
          <a:lstStyle/>
          <a:p>
            <a:pPr marL="455602" indent="-455602" algn="ctr" fontAlgn="base">
              <a:spcBef>
                <a:spcPct val="50000"/>
              </a:spcBef>
              <a:spcAft>
                <a:spcPct val="0"/>
              </a:spcAft>
              <a:buSzPct val="120000"/>
            </a:pPr>
            <a:endParaRPr lang="zh-CN" altLang="en-US" b="1" i="1">
              <a:latin typeface="Arial" pitchFamily="34" charset="0"/>
              <a:ea typeface="宋体" pitchFamily="2" charset="-122"/>
            </a:endParaRPr>
          </a:p>
        </p:txBody>
      </p:sp>
      <p:sp>
        <p:nvSpPr>
          <p:cNvPr id="5" name="Rectangle 3"/>
          <p:cNvSpPr>
            <a:spLocks noChangeArrowheads="1"/>
          </p:cNvSpPr>
          <p:nvPr/>
        </p:nvSpPr>
        <p:spPr bwMode="auto">
          <a:xfrm>
            <a:off x="780480" y="1580581"/>
            <a:ext cx="7488237" cy="4229100"/>
          </a:xfrm>
          <a:prstGeom prst="rect">
            <a:avLst/>
          </a:prstGeom>
          <a:noFill/>
          <a:ln w="38100">
            <a:solidFill>
              <a:schemeClr val="bg2"/>
            </a:solidFill>
            <a:miter lim="800000"/>
            <a:headEnd/>
            <a:tailEnd/>
          </a:ln>
        </p:spPr>
        <p:txBody>
          <a:bodyPr wrap="none" lIns="86403" tIns="43201" rIns="86403" bIns="43201" anchor="ctr"/>
          <a:lstStyle/>
          <a:p>
            <a:pPr defTabSz="863578" eaLnBrk="0" hangingPunct="0"/>
            <a:endParaRPr lang="zh-CN" altLang="en-US" sz="1900" b="1">
              <a:latin typeface="微软雅黑" pitchFamily="34" charset="-122"/>
              <a:ea typeface="微软雅黑" pitchFamily="34" charset="-122"/>
            </a:endParaRPr>
          </a:p>
        </p:txBody>
      </p:sp>
      <p:sp>
        <p:nvSpPr>
          <p:cNvPr id="6" name="Rectangle 4"/>
          <p:cNvSpPr>
            <a:spLocks noChangeArrowheads="1"/>
          </p:cNvSpPr>
          <p:nvPr/>
        </p:nvSpPr>
        <p:spPr bwMode="auto">
          <a:xfrm>
            <a:off x="851914" y="2134621"/>
            <a:ext cx="7272339" cy="315913"/>
          </a:xfrm>
          <a:prstGeom prst="rect">
            <a:avLst/>
          </a:prstGeom>
          <a:solidFill>
            <a:srgbClr val="CC99FF"/>
          </a:solidFill>
          <a:ln w="28575">
            <a:noFill/>
            <a:miter lim="800000"/>
            <a:headEnd/>
            <a:tailEnd/>
          </a:ln>
          <a:effectLst>
            <a:outerShdw dist="107763" dir="2700000" algn="ctr" rotWithShape="0">
              <a:srgbClr val="808080"/>
            </a:outerShdw>
          </a:effectLst>
        </p:spPr>
        <p:txBody>
          <a:bodyPr lIns="86403" tIns="43201" rIns="86403" bIns="43201" anchor="ctr"/>
          <a:lstStyle/>
          <a:p>
            <a:pPr algn="ctr" defTabSz="863578">
              <a:defRPr/>
            </a:pPr>
            <a:r>
              <a:rPr kumimoji="1" lang="zh-CN" altLang="en-US" b="1" dirty="0">
                <a:latin typeface="微软雅黑" pitchFamily="34" charset="-122"/>
                <a:ea typeface="微软雅黑" pitchFamily="34" charset="-122"/>
              </a:rPr>
              <a:t>供应链优化和管理系统 </a:t>
            </a:r>
            <a:r>
              <a:rPr kumimoji="1" lang="en-US" altLang="zh-CN" b="1" dirty="0">
                <a:latin typeface="微软雅黑" pitchFamily="34" charset="-122"/>
                <a:ea typeface="微软雅黑" pitchFamily="34" charset="-122"/>
              </a:rPr>
              <a:t>SCM</a:t>
            </a:r>
          </a:p>
        </p:txBody>
      </p:sp>
      <p:sp>
        <p:nvSpPr>
          <p:cNvPr id="7" name="AutoShape 5"/>
          <p:cNvSpPr>
            <a:spLocks noChangeArrowheads="1"/>
          </p:cNvSpPr>
          <p:nvPr/>
        </p:nvSpPr>
        <p:spPr bwMode="auto">
          <a:xfrm>
            <a:off x="1572642" y="3523680"/>
            <a:ext cx="5903913" cy="1473200"/>
          </a:xfrm>
          <a:prstGeom prst="roundRect">
            <a:avLst>
              <a:gd name="adj" fmla="val 16667"/>
            </a:avLst>
          </a:prstGeom>
          <a:solidFill>
            <a:schemeClr val="folHlink"/>
          </a:solidFill>
          <a:ln w="25400">
            <a:noFill/>
            <a:round/>
            <a:headEnd/>
            <a:tailEnd/>
          </a:ln>
        </p:spPr>
        <p:txBody>
          <a:bodyPr wrap="none" anchor="ctr"/>
          <a:lstStyle/>
          <a:p>
            <a:endParaRPr lang="zh-CN" altLang="zh-CN">
              <a:latin typeface="微软雅黑" pitchFamily="34" charset="-122"/>
              <a:ea typeface="微软雅黑" pitchFamily="34" charset="-122"/>
            </a:endParaRPr>
          </a:p>
        </p:txBody>
      </p:sp>
      <p:sp>
        <p:nvSpPr>
          <p:cNvPr id="8" name="Rectangle 6"/>
          <p:cNvSpPr>
            <a:spLocks noChangeArrowheads="1"/>
          </p:cNvSpPr>
          <p:nvPr/>
        </p:nvSpPr>
        <p:spPr bwMode="auto">
          <a:xfrm>
            <a:off x="2231454" y="3455421"/>
            <a:ext cx="4751387" cy="403225"/>
          </a:xfrm>
          <a:prstGeom prst="rect">
            <a:avLst/>
          </a:prstGeom>
          <a:noFill/>
          <a:ln w="9525">
            <a:noFill/>
            <a:miter lim="800000"/>
            <a:headEnd/>
            <a:tailEnd/>
          </a:ln>
        </p:spPr>
        <p:txBody>
          <a:bodyPr wrap="none" lIns="86403" tIns="43201" rIns="86403" bIns="43201" anchor="ctr"/>
          <a:lstStyle/>
          <a:p>
            <a:pPr algn="ctr" defTabSz="863578"/>
            <a:r>
              <a:rPr kumimoji="1" lang="zh-CN" altLang="en-US" sz="1900" b="1" dirty="0">
                <a:solidFill>
                  <a:srgbClr val="0000FF"/>
                </a:solidFill>
                <a:latin typeface="微软雅黑" pitchFamily="34" charset="-122"/>
                <a:ea typeface="微软雅黑" pitchFamily="34" charset="-122"/>
              </a:rPr>
              <a:t>企业资源计划系统 </a:t>
            </a:r>
            <a:r>
              <a:rPr kumimoji="1" lang="en-US" altLang="zh-CN" sz="1900" b="1" dirty="0">
                <a:solidFill>
                  <a:srgbClr val="0000FF"/>
                </a:solidFill>
                <a:latin typeface="微软雅黑" pitchFamily="34" charset="-122"/>
                <a:ea typeface="微软雅黑" pitchFamily="34" charset="-122"/>
              </a:rPr>
              <a:t>ERP</a:t>
            </a:r>
            <a:endParaRPr kumimoji="1" lang="en-US" altLang="zh-TW" sz="1900" b="1" dirty="0">
              <a:solidFill>
                <a:srgbClr val="0000FF"/>
              </a:solidFill>
              <a:latin typeface="微软雅黑" pitchFamily="34" charset="-122"/>
              <a:ea typeface="微软雅黑" pitchFamily="34" charset="-122"/>
            </a:endParaRPr>
          </a:p>
        </p:txBody>
      </p:sp>
      <p:sp>
        <p:nvSpPr>
          <p:cNvPr id="9" name="AutoShape 7"/>
          <p:cNvSpPr>
            <a:spLocks noChangeArrowheads="1"/>
          </p:cNvSpPr>
          <p:nvPr/>
        </p:nvSpPr>
        <p:spPr bwMode="auto">
          <a:xfrm>
            <a:off x="2868040" y="3858645"/>
            <a:ext cx="1620839" cy="466725"/>
          </a:xfrm>
          <a:prstGeom prst="bevel">
            <a:avLst>
              <a:gd name="adj" fmla="val 5356"/>
            </a:avLst>
          </a:prstGeom>
          <a:gradFill rotWithShape="1">
            <a:gsLst>
              <a:gs pos="0">
                <a:srgbClr val="0000FF"/>
              </a:gs>
              <a:gs pos="100000">
                <a:srgbClr val="000076"/>
              </a:gs>
            </a:gsLst>
            <a:path path="rect">
              <a:fillToRect l="50000" t="50000" r="50000" b="50000"/>
            </a:path>
          </a:gradFill>
          <a:ln w="9525">
            <a:noFill/>
            <a:miter lim="800000"/>
            <a:headEnd/>
            <a:tailEnd/>
          </a:ln>
        </p:spPr>
        <p:txBody>
          <a:bodyPr wrap="none" lIns="86403" tIns="43201" rIns="86403" bIns="43201" anchor="ctr"/>
          <a:lstStyle/>
          <a:p>
            <a:pPr algn="ctr" defTabSz="863578"/>
            <a:r>
              <a:rPr kumimoji="1" lang="zh-CN" altLang="en-US" sz="1200" b="1">
                <a:solidFill>
                  <a:schemeClr val="bg1"/>
                </a:solidFill>
                <a:latin typeface="微软雅黑" pitchFamily="34" charset="-122"/>
                <a:ea typeface="微软雅黑" pitchFamily="34" charset="-122"/>
              </a:rPr>
              <a:t>财务、成本和资金管理</a:t>
            </a:r>
            <a:endParaRPr kumimoji="1" lang="en-US" altLang="zh-TW" sz="1200" b="1">
              <a:solidFill>
                <a:schemeClr val="bg1"/>
              </a:solidFill>
              <a:latin typeface="微软雅黑" pitchFamily="34" charset="-122"/>
              <a:ea typeface="微软雅黑" pitchFamily="34" charset="-122"/>
            </a:endParaRPr>
          </a:p>
        </p:txBody>
      </p:sp>
      <p:sp>
        <p:nvSpPr>
          <p:cNvPr id="10" name="AutoShape 8"/>
          <p:cNvSpPr>
            <a:spLocks noChangeArrowheads="1"/>
          </p:cNvSpPr>
          <p:nvPr/>
        </p:nvSpPr>
        <p:spPr bwMode="auto">
          <a:xfrm>
            <a:off x="4560318" y="3858645"/>
            <a:ext cx="1044575" cy="466725"/>
          </a:xfrm>
          <a:prstGeom prst="bevel">
            <a:avLst>
              <a:gd name="adj" fmla="val 5060"/>
            </a:avLst>
          </a:prstGeom>
          <a:gradFill rotWithShape="1">
            <a:gsLst>
              <a:gs pos="0">
                <a:srgbClr val="0000FF"/>
              </a:gs>
              <a:gs pos="100000">
                <a:srgbClr val="000076"/>
              </a:gs>
            </a:gsLst>
            <a:path path="rect">
              <a:fillToRect l="50000" t="50000" r="50000" b="50000"/>
            </a:path>
          </a:gradFill>
          <a:ln w="9525">
            <a:noFill/>
            <a:miter lim="800000"/>
            <a:headEnd/>
            <a:tailEnd/>
          </a:ln>
        </p:spPr>
        <p:txBody>
          <a:bodyPr wrap="none" lIns="86403" tIns="43201" rIns="86403" bIns="43201" anchor="ctr"/>
          <a:lstStyle/>
          <a:p>
            <a:pPr algn="ctr" defTabSz="863578"/>
            <a:r>
              <a:rPr kumimoji="1" lang="zh-CN" altLang="en-US" sz="1200" b="1">
                <a:solidFill>
                  <a:schemeClr val="bg1"/>
                </a:solidFill>
                <a:latin typeface="微软雅黑" pitchFamily="34" charset="-122"/>
                <a:ea typeface="微软雅黑" pitchFamily="34" charset="-122"/>
              </a:rPr>
              <a:t>销售管理</a:t>
            </a:r>
            <a:endParaRPr kumimoji="1" lang="en-US" altLang="zh-TW" sz="1200" b="1">
              <a:solidFill>
                <a:schemeClr val="bg1"/>
              </a:solidFill>
              <a:latin typeface="微软雅黑" pitchFamily="34" charset="-122"/>
              <a:ea typeface="微软雅黑" pitchFamily="34" charset="-122"/>
            </a:endParaRPr>
          </a:p>
        </p:txBody>
      </p:sp>
      <p:sp>
        <p:nvSpPr>
          <p:cNvPr id="11" name="AutoShape 9"/>
          <p:cNvSpPr>
            <a:spLocks noChangeArrowheads="1"/>
          </p:cNvSpPr>
          <p:nvPr/>
        </p:nvSpPr>
        <p:spPr bwMode="auto">
          <a:xfrm>
            <a:off x="6397053" y="4426967"/>
            <a:ext cx="792163" cy="469900"/>
          </a:xfrm>
          <a:prstGeom prst="bevel">
            <a:avLst>
              <a:gd name="adj" fmla="val 5060"/>
            </a:avLst>
          </a:prstGeom>
          <a:gradFill rotWithShape="1">
            <a:gsLst>
              <a:gs pos="0">
                <a:srgbClr val="0000FF"/>
              </a:gs>
              <a:gs pos="100000">
                <a:srgbClr val="000076"/>
              </a:gs>
            </a:gsLst>
            <a:path path="rect">
              <a:fillToRect l="50000" t="50000" r="50000" b="50000"/>
            </a:path>
          </a:gradFill>
          <a:ln w="9525">
            <a:noFill/>
            <a:miter lim="800000"/>
            <a:headEnd/>
            <a:tailEnd/>
          </a:ln>
        </p:spPr>
        <p:txBody>
          <a:bodyPr wrap="none" lIns="86403" tIns="43201" rIns="86403" bIns="43201" anchor="ctr"/>
          <a:lstStyle/>
          <a:p>
            <a:pPr algn="ctr" defTabSz="863578"/>
            <a:r>
              <a:rPr kumimoji="1" lang="zh-CN" altLang="en-US" sz="1200" b="1">
                <a:solidFill>
                  <a:schemeClr val="bg1"/>
                </a:solidFill>
                <a:latin typeface="微软雅黑" pitchFamily="34" charset="-122"/>
                <a:ea typeface="微软雅黑" pitchFamily="34" charset="-122"/>
              </a:rPr>
              <a:t>项目管理</a:t>
            </a:r>
            <a:endParaRPr kumimoji="1" lang="en-US" altLang="zh-TW" sz="1200" b="1">
              <a:solidFill>
                <a:schemeClr val="bg1"/>
              </a:solidFill>
              <a:latin typeface="微软雅黑" pitchFamily="34" charset="-122"/>
              <a:ea typeface="微软雅黑" pitchFamily="34" charset="-122"/>
            </a:endParaRPr>
          </a:p>
        </p:txBody>
      </p:sp>
      <p:sp>
        <p:nvSpPr>
          <p:cNvPr id="12" name="AutoShape 10"/>
          <p:cNvSpPr>
            <a:spLocks noChangeArrowheads="1"/>
          </p:cNvSpPr>
          <p:nvPr/>
        </p:nvSpPr>
        <p:spPr bwMode="auto">
          <a:xfrm>
            <a:off x="5676328" y="3858645"/>
            <a:ext cx="792163" cy="466725"/>
          </a:xfrm>
          <a:prstGeom prst="bevel">
            <a:avLst>
              <a:gd name="adj" fmla="val 5060"/>
            </a:avLst>
          </a:prstGeom>
          <a:gradFill rotWithShape="1">
            <a:gsLst>
              <a:gs pos="0">
                <a:srgbClr val="0000FF"/>
              </a:gs>
              <a:gs pos="100000">
                <a:srgbClr val="000076"/>
              </a:gs>
            </a:gsLst>
            <a:path path="rect">
              <a:fillToRect l="50000" t="50000" r="50000" b="50000"/>
            </a:path>
          </a:gradFill>
          <a:ln w="9525">
            <a:noFill/>
            <a:miter lim="800000"/>
            <a:headEnd/>
            <a:tailEnd/>
          </a:ln>
        </p:spPr>
        <p:txBody>
          <a:bodyPr wrap="none" lIns="86403" tIns="43201" rIns="86403" bIns="43201" anchor="ctr"/>
          <a:lstStyle/>
          <a:p>
            <a:pPr algn="ctr" defTabSz="863578"/>
            <a:r>
              <a:rPr kumimoji="1" lang="zh-CN" altLang="en-US" sz="1200" b="1">
                <a:solidFill>
                  <a:schemeClr val="bg1"/>
                </a:solidFill>
                <a:latin typeface="微软雅黑" pitchFamily="34" charset="-122"/>
                <a:ea typeface="微软雅黑" pitchFamily="34" charset="-122"/>
              </a:rPr>
              <a:t>采购管理</a:t>
            </a:r>
            <a:endParaRPr kumimoji="1" lang="en-US" altLang="zh-TW" sz="1200" b="1">
              <a:solidFill>
                <a:schemeClr val="bg1"/>
              </a:solidFill>
              <a:latin typeface="微软雅黑" pitchFamily="34" charset="-122"/>
              <a:ea typeface="微软雅黑" pitchFamily="34" charset="-122"/>
            </a:endParaRPr>
          </a:p>
        </p:txBody>
      </p:sp>
      <p:sp>
        <p:nvSpPr>
          <p:cNvPr id="13" name="AutoShape 11"/>
          <p:cNvSpPr>
            <a:spLocks noChangeArrowheads="1"/>
          </p:cNvSpPr>
          <p:nvPr/>
        </p:nvSpPr>
        <p:spPr bwMode="auto">
          <a:xfrm>
            <a:off x="5533455" y="4426967"/>
            <a:ext cx="790575" cy="469900"/>
          </a:xfrm>
          <a:prstGeom prst="bevel">
            <a:avLst>
              <a:gd name="adj" fmla="val 5060"/>
            </a:avLst>
          </a:prstGeom>
          <a:gradFill rotWithShape="1">
            <a:gsLst>
              <a:gs pos="0">
                <a:srgbClr val="0000FF"/>
              </a:gs>
              <a:gs pos="100000">
                <a:srgbClr val="000076"/>
              </a:gs>
            </a:gsLst>
            <a:path path="rect">
              <a:fillToRect l="50000" t="50000" r="50000" b="50000"/>
            </a:path>
          </a:gradFill>
          <a:ln w="9525">
            <a:noFill/>
            <a:miter lim="800000"/>
            <a:headEnd/>
            <a:tailEnd/>
          </a:ln>
        </p:spPr>
        <p:txBody>
          <a:bodyPr wrap="none" lIns="86403" tIns="43201" rIns="86403" bIns="43201" anchor="ctr"/>
          <a:lstStyle/>
          <a:p>
            <a:pPr algn="ctr" defTabSz="863578"/>
            <a:r>
              <a:rPr kumimoji="1" lang="zh-CN" altLang="en-US" sz="1200" b="1">
                <a:solidFill>
                  <a:schemeClr val="bg1"/>
                </a:solidFill>
                <a:latin typeface="微软雅黑" pitchFamily="34" charset="-122"/>
                <a:ea typeface="微软雅黑" pitchFamily="34" charset="-122"/>
              </a:rPr>
              <a:t>库存管理</a:t>
            </a:r>
            <a:endParaRPr kumimoji="1" lang="en-US" altLang="zh-TW" sz="1200" b="1">
              <a:solidFill>
                <a:schemeClr val="bg1"/>
              </a:solidFill>
              <a:latin typeface="微软雅黑" pitchFamily="34" charset="-122"/>
              <a:ea typeface="微软雅黑" pitchFamily="34" charset="-122"/>
            </a:endParaRPr>
          </a:p>
        </p:txBody>
      </p:sp>
      <p:sp>
        <p:nvSpPr>
          <p:cNvPr id="14" name="AutoShape 12"/>
          <p:cNvSpPr>
            <a:spLocks noChangeArrowheads="1"/>
          </p:cNvSpPr>
          <p:nvPr/>
        </p:nvSpPr>
        <p:spPr bwMode="auto">
          <a:xfrm>
            <a:off x="1644080" y="3858645"/>
            <a:ext cx="1152525" cy="466725"/>
          </a:xfrm>
          <a:prstGeom prst="bevel">
            <a:avLst>
              <a:gd name="adj" fmla="val 5356"/>
            </a:avLst>
          </a:prstGeom>
          <a:gradFill rotWithShape="1">
            <a:gsLst>
              <a:gs pos="0">
                <a:srgbClr val="0000FF"/>
              </a:gs>
              <a:gs pos="100000">
                <a:srgbClr val="000076"/>
              </a:gs>
            </a:gsLst>
            <a:path path="rect">
              <a:fillToRect l="50000" t="50000" r="50000" b="50000"/>
            </a:path>
          </a:gradFill>
          <a:ln w="9525">
            <a:noFill/>
            <a:miter lim="800000"/>
            <a:headEnd/>
            <a:tailEnd/>
          </a:ln>
        </p:spPr>
        <p:txBody>
          <a:bodyPr wrap="none" lIns="86403" tIns="43201" rIns="86403" bIns="43201" anchor="ctr"/>
          <a:lstStyle/>
          <a:p>
            <a:pPr algn="ctr" defTabSz="863578"/>
            <a:r>
              <a:rPr kumimoji="1" lang="zh-CN" altLang="en-US" sz="1200" b="1" dirty="0">
                <a:solidFill>
                  <a:schemeClr val="bg1"/>
                </a:solidFill>
                <a:latin typeface="微软雅黑" pitchFamily="34" charset="-122"/>
                <a:ea typeface="微软雅黑" pitchFamily="34" charset="-122"/>
              </a:rPr>
              <a:t>人力资源管理</a:t>
            </a:r>
            <a:endParaRPr kumimoji="1" lang="en-US" altLang="zh-TW" sz="1200" b="1" dirty="0">
              <a:solidFill>
                <a:schemeClr val="bg1"/>
              </a:solidFill>
              <a:latin typeface="微软雅黑" pitchFamily="34" charset="-122"/>
              <a:ea typeface="微软雅黑" pitchFamily="34" charset="-122"/>
            </a:endParaRPr>
          </a:p>
        </p:txBody>
      </p:sp>
      <p:sp>
        <p:nvSpPr>
          <p:cNvPr id="15" name="AutoShape 13"/>
          <p:cNvSpPr>
            <a:spLocks noChangeArrowheads="1"/>
          </p:cNvSpPr>
          <p:nvPr/>
        </p:nvSpPr>
        <p:spPr bwMode="auto">
          <a:xfrm>
            <a:off x="1788539" y="4426967"/>
            <a:ext cx="1944688" cy="469900"/>
          </a:xfrm>
          <a:prstGeom prst="bevel">
            <a:avLst>
              <a:gd name="adj" fmla="val 5060"/>
            </a:avLst>
          </a:prstGeom>
          <a:gradFill rotWithShape="1">
            <a:gsLst>
              <a:gs pos="0">
                <a:srgbClr val="0000FF"/>
              </a:gs>
              <a:gs pos="100000">
                <a:srgbClr val="000076"/>
              </a:gs>
            </a:gsLst>
            <a:path path="rect">
              <a:fillToRect l="50000" t="50000" r="50000" b="50000"/>
            </a:path>
          </a:gradFill>
          <a:ln w="9525">
            <a:noFill/>
            <a:miter lim="800000"/>
            <a:headEnd/>
            <a:tailEnd/>
          </a:ln>
        </p:spPr>
        <p:txBody>
          <a:bodyPr wrap="none" lIns="86403" tIns="43201" rIns="86403" bIns="43201" anchor="ctr"/>
          <a:lstStyle/>
          <a:p>
            <a:pPr algn="ctr" defTabSz="863578"/>
            <a:r>
              <a:rPr kumimoji="1" lang="zh-CN" altLang="en-US" sz="1200" b="1">
                <a:solidFill>
                  <a:schemeClr val="bg1"/>
                </a:solidFill>
                <a:latin typeface="微软雅黑" pitchFamily="34" charset="-122"/>
                <a:ea typeface="微软雅黑" pitchFamily="34" charset="-122"/>
              </a:rPr>
              <a:t>生产计划和车间作业管理</a:t>
            </a:r>
            <a:endParaRPr kumimoji="1" lang="en-US" altLang="zh-TW" sz="1200" b="1">
              <a:solidFill>
                <a:schemeClr val="bg1"/>
              </a:solidFill>
              <a:latin typeface="微软雅黑" pitchFamily="34" charset="-122"/>
              <a:ea typeface="微软雅黑" pitchFamily="34" charset="-122"/>
            </a:endParaRPr>
          </a:p>
        </p:txBody>
      </p:sp>
      <p:sp>
        <p:nvSpPr>
          <p:cNvPr id="16" name="AutoShape 14"/>
          <p:cNvSpPr>
            <a:spLocks noChangeArrowheads="1"/>
          </p:cNvSpPr>
          <p:nvPr/>
        </p:nvSpPr>
        <p:spPr bwMode="auto">
          <a:xfrm>
            <a:off x="3804666" y="4426967"/>
            <a:ext cx="792163" cy="469900"/>
          </a:xfrm>
          <a:prstGeom prst="bevel">
            <a:avLst>
              <a:gd name="adj" fmla="val 5060"/>
            </a:avLst>
          </a:prstGeom>
          <a:gradFill rotWithShape="1">
            <a:gsLst>
              <a:gs pos="0">
                <a:srgbClr val="0000FF"/>
              </a:gs>
              <a:gs pos="100000">
                <a:srgbClr val="000076"/>
              </a:gs>
            </a:gsLst>
            <a:path path="rect">
              <a:fillToRect l="50000" t="50000" r="50000" b="50000"/>
            </a:path>
          </a:gradFill>
          <a:ln w="9525">
            <a:noFill/>
            <a:miter lim="800000"/>
            <a:headEnd/>
            <a:tailEnd/>
          </a:ln>
        </p:spPr>
        <p:txBody>
          <a:bodyPr wrap="none" lIns="86403" tIns="43201" rIns="86403" bIns="43201" anchor="ctr"/>
          <a:lstStyle/>
          <a:p>
            <a:pPr algn="ctr" defTabSz="863578"/>
            <a:r>
              <a:rPr kumimoji="1" lang="zh-CN" altLang="en-US" sz="1200" b="1">
                <a:solidFill>
                  <a:schemeClr val="bg1"/>
                </a:solidFill>
                <a:latin typeface="微软雅黑" pitchFamily="34" charset="-122"/>
                <a:ea typeface="微软雅黑" pitchFamily="34" charset="-122"/>
              </a:rPr>
              <a:t>质量管理</a:t>
            </a:r>
            <a:endParaRPr kumimoji="1" lang="en-US" altLang="zh-TW" sz="1200" b="1">
              <a:solidFill>
                <a:schemeClr val="bg1"/>
              </a:solidFill>
              <a:latin typeface="微软雅黑" pitchFamily="34" charset="-122"/>
              <a:ea typeface="微软雅黑" pitchFamily="34" charset="-122"/>
            </a:endParaRPr>
          </a:p>
        </p:txBody>
      </p:sp>
      <p:sp>
        <p:nvSpPr>
          <p:cNvPr id="17" name="AutoShape 15"/>
          <p:cNvSpPr>
            <a:spLocks noChangeArrowheads="1"/>
          </p:cNvSpPr>
          <p:nvPr/>
        </p:nvSpPr>
        <p:spPr bwMode="auto">
          <a:xfrm>
            <a:off x="4668266" y="4426967"/>
            <a:ext cx="792163" cy="469900"/>
          </a:xfrm>
          <a:prstGeom prst="bevel">
            <a:avLst>
              <a:gd name="adj" fmla="val 5060"/>
            </a:avLst>
          </a:prstGeom>
          <a:gradFill rotWithShape="1">
            <a:gsLst>
              <a:gs pos="0">
                <a:srgbClr val="0000FF"/>
              </a:gs>
              <a:gs pos="100000">
                <a:srgbClr val="000076"/>
              </a:gs>
            </a:gsLst>
            <a:path path="rect">
              <a:fillToRect l="50000" t="50000" r="50000" b="50000"/>
            </a:path>
          </a:gradFill>
          <a:ln w="9525">
            <a:noFill/>
            <a:miter lim="800000"/>
            <a:headEnd/>
            <a:tailEnd/>
          </a:ln>
        </p:spPr>
        <p:txBody>
          <a:bodyPr wrap="none" lIns="86403" tIns="43201" rIns="86403" bIns="43201" anchor="ctr"/>
          <a:lstStyle/>
          <a:p>
            <a:pPr algn="ctr" defTabSz="863578"/>
            <a:r>
              <a:rPr kumimoji="1" lang="zh-CN" altLang="en-US" sz="1200" b="1">
                <a:solidFill>
                  <a:schemeClr val="bg1"/>
                </a:solidFill>
                <a:latin typeface="微软雅黑" pitchFamily="34" charset="-122"/>
                <a:ea typeface="微软雅黑" pitchFamily="34" charset="-122"/>
              </a:rPr>
              <a:t>设备管理</a:t>
            </a:r>
            <a:endParaRPr kumimoji="1" lang="en-US" altLang="zh-TW" sz="1200" b="1">
              <a:solidFill>
                <a:schemeClr val="bg1"/>
              </a:solidFill>
              <a:latin typeface="微软雅黑" pitchFamily="34" charset="-122"/>
              <a:ea typeface="微软雅黑" pitchFamily="34" charset="-122"/>
            </a:endParaRPr>
          </a:p>
        </p:txBody>
      </p:sp>
      <p:sp>
        <p:nvSpPr>
          <p:cNvPr id="18" name="Rectangle 16"/>
          <p:cNvSpPr>
            <a:spLocks noChangeArrowheads="1"/>
          </p:cNvSpPr>
          <p:nvPr/>
        </p:nvSpPr>
        <p:spPr bwMode="auto">
          <a:xfrm>
            <a:off x="802705" y="6019231"/>
            <a:ext cx="7610475" cy="317500"/>
          </a:xfrm>
          <a:prstGeom prst="rect">
            <a:avLst/>
          </a:prstGeom>
          <a:solidFill>
            <a:srgbClr val="CC99FF"/>
          </a:solidFill>
          <a:ln w="28575">
            <a:noFill/>
            <a:miter lim="800000"/>
            <a:headEnd/>
            <a:tailEnd/>
          </a:ln>
          <a:effectLst>
            <a:outerShdw dist="107763" dir="2700000" algn="ctr" rotWithShape="0">
              <a:srgbClr val="808080"/>
            </a:outerShdw>
          </a:effectLst>
        </p:spPr>
        <p:txBody>
          <a:bodyPr lIns="86403" tIns="43201" rIns="86403" bIns="43201" anchor="ctr"/>
          <a:lstStyle/>
          <a:p>
            <a:pPr algn="ctr" defTabSz="863578">
              <a:defRPr/>
            </a:pPr>
            <a:r>
              <a:rPr kumimoji="1" lang="zh-CN" altLang="en-US" b="1" dirty="0">
                <a:latin typeface="微软雅黑" pitchFamily="34" charset="-122"/>
                <a:ea typeface="微软雅黑" pitchFamily="34" charset="-122"/>
              </a:rPr>
              <a:t>企业信息门户</a:t>
            </a:r>
            <a:r>
              <a:rPr kumimoji="1" lang="en-US" altLang="zh-CN" b="1" dirty="0">
                <a:latin typeface="微软雅黑" pitchFamily="34" charset="-122"/>
                <a:ea typeface="微软雅黑" pitchFamily="34" charset="-122"/>
              </a:rPr>
              <a:t>/ </a:t>
            </a:r>
            <a:r>
              <a:rPr kumimoji="1" lang="zh-CN" altLang="en-US" b="1" dirty="0">
                <a:latin typeface="微软雅黑" pitchFamily="34" charset="-122"/>
                <a:ea typeface="微软雅黑" pitchFamily="34" charset="-122"/>
              </a:rPr>
              <a:t>员工工作平台</a:t>
            </a:r>
            <a:endParaRPr kumimoji="1" lang="en-US" altLang="zh-CN" b="1" dirty="0">
              <a:latin typeface="微软雅黑" pitchFamily="34" charset="-122"/>
              <a:ea typeface="微软雅黑" pitchFamily="34" charset="-122"/>
            </a:endParaRPr>
          </a:p>
        </p:txBody>
      </p:sp>
      <p:sp>
        <p:nvSpPr>
          <p:cNvPr id="19" name="Rectangle 17"/>
          <p:cNvSpPr>
            <a:spLocks noChangeArrowheads="1"/>
          </p:cNvSpPr>
          <p:nvPr/>
        </p:nvSpPr>
        <p:spPr bwMode="auto">
          <a:xfrm>
            <a:off x="1694877" y="5282631"/>
            <a:ext cx="1408112" cy="317500"/>
          </a:xfrm>
          <a:prstGeom prst="rect">
            <a:avLst/>
          </a:prstGeom>
          <a:solidFill>
            <a:srgbClr val="50804C"/>
          </a:solidFill>
          <a:ln w="28575">
            <a:noFill/>
            <a:miter lim="800000"/>
            <a:headEnd/>
            <a:tailEnd/>
          </a:ln>
          <a:effectLst>
            <a:outerShdw dist="107763" dir="2700000" algn="ctr" rotWithShape="0">
              <a:srgbClr val="808080"/>
            </a:outerShdw>
          </a:effectLst>
        </p:spPr>
        <p:txBody>
          <a:bodyPr lIns="86403" tIns="43201" rIns="86403" bIns="43201" anchor="ctr"/>
          <a:lstStyle/>
          <a:p>
            <a:pPr algn="ctr" defTabSz="863578">
              <a:defRPr/>
            </a:pPr>
            <a:r>
              <a:rPr kumimoji="1" lang="en-US" altLang="zh-CN" b="1">
                <a:solidFill>
                  <a:schemeClr val="bg1"/>
                </a:solidFill>
                <a:latin typeface="微软雅黑" pitchFamily="34" charset="-122"/>
                <a:ea typeface="微软雅黑" pitchFamily="34" charset="-122"/>
              </a:rPr>
              <a:t>MES </a:t>
            </a:r>
            <a:r>
              <a:rPr kumimoji="1" lang="zh-CN" altLang="en-US" b="1">
                <a:solidFill>
                  <a:schemeClr val="bg1"/>
                </a:solidFill>
                <a:latin typeface="微软雅黑" pitchFamily="34" charset="-122"/>
                <a:ea typeface="微软雅黑" pitchFamily="34" charset="-122"/>
              </a:rPr>
              <a:t>系统</a:t>
            </a:r>
          </a:p>
        </p:txBody>
      </p:sp>
      <p:sp>
        <p:nvSpPr>
          <p:cNvPr id="20" name="Rectangle 18"/>
          <p:cNvSpPr>
            <a:spLocks noChangeArrowheads="1"/>
          </p:cNvSpPr>
          <p:nvPr/>
        </p:nvSpPr>
        <p:spPr bwMode="auto">
          <a:xfrm>
            <a:off x="2507677" y="2785493"/>
            <a:ext cx="4176712" cy="317500"/>
          </a:xfrm>
          <a:prstGeom prst="rect">
            <a:avLst/>
          </a:prstGeom>
          <a:solidFill>
            <a:srgbClr val="50804C"/>
          </a:solidFill>
          <a:ln w="28575">
            <a:noFill/>
            <a:miter lim="800000"/>
            <a:headEnd/>
            <a:tailEnd/>
          </a:ln>
          <a:effectLst>
            <a:outerShdw dist="107763" dir="2700000" algn="ctr" rotWithShape="0">
              <a:srgbClr val="808080"/>
            </a:outerShdw>
          </a:effectLst>
        </p:spPr>
        <p:txBody>
          <a:bodyPr lIns="86403" tIns="43201" rIns="86403" bIns="43201" anchor="ctr"/>
          <a:lstStyle/>
          <a:p>
            <a:pPr algn="ctr" defTabSz="863578">
              <a:defRPr/>
            </a:pPr>
            <a:r>
              <a:rPr kumimoji="1" lang="zh-CN" altLang="en-US" b="1" dirty="0">
                <a:solidFill>
                  <a:schemeClr val="bg1"/>
                </a:solidFill>
                <a:latin typeface="微软雅黑" pitchFamily="34" charset="-122"/>
                <a:ea typeface="微软雅黑" pitchFamily="34" charset="-122"/>
              </a:rPr>
              <a:t>产品生命周期管理 </a:t>
            </a:r>
            <a:r>
              <a:rPr kumimoji="1" lang="en-US" altLang="zh-CN" b="1" dirty="0">
                <a:solidFill>
                  <a:schemeClr val="bg1"/>
                </a:solidFill>
                <a:latin typeface="微软雅黑" pitchFamily="34" charset="-122"/>
                <a:ea typeface="微软雅黑" pitchFamily="34" charset="-122"/>
              </a:rPr>
              <a:t>PLM</a:t>
            </a:r>
          </a:p>
        </p:txBody>
      </p:sp>
      <p:sp>
        <p:nvSpPr>
          <p:cNvPr id="21" name="Rectangle 19"/>
          <p:cNvSpPr>
            <a:spLocks noChangeArrowheads="1"/>
          </p:cNvSpPr>
          <p:nvPr/>
        </p:nvSpPr>
        <p:spPr bwMode="auto">
          <a:xfrm>
            <a:off x="851914" y="1647255"/>
            <a:ext cx="7272339" cy="317500"/>
          </a:xfrm>
          <a:prstGeom prst="rect">
            <a:avLst/>
          </a:prstGeom>
          <a:solidFill>
            <a:srgbClr val="3C66EC"/>
          </a:solidFill>
          <a:ln w="28575">
            <a:noFill/>
            <a:miter lim="800000"/>
            <a:headEnd/>
            <a:tailEnd/>
          </a:ln>
          <a:effectLst>
            <a:outerShdw dist="107763" dir="2700000" algn="ctr" rotWithShape="0">
              <a:srgbClr val="808080"/>
            </a:outerShdw>
          </a:effectLst>
        </p:spPr>
        <p:txBody>
          <a:bodyPr lIns="86403" tIns="43201" rIns="86403" bIns="43201" anchor="ctr"/>
          <a:lstStyle/>
          <a:p>
            <a:pPr algn="ctr" defTabSz="863578">
              <a:defRPr/>
            </a:pPr>
            <a:r>
              <a:rPr kumimoji="1" lang="zh-CN" altLang="en-US" b="1">
                <a:solidFill>
                  <a:schemeClr val="bg1"/>
                </a:solidFill>
                <a:latin typeface="微软雅黑" pitchFamily="34" charset="-122"/>
                <a:ea typeface="微软雅黑" pitchFamily="34" charset="-122"/>
              </a:rPr>
              <a:t>办公自动化系统 </a:t>
            </a:r>
            <a:r>
              <a:rPr kumimoji="1" lang="en-US" altLang="zh-CN" b="1">
                <a:solidFill>
                  <a:schemeClr val="bg1"/>
                </a:solidFill>
                <a:latin typeface="微软雅黑" pitchFamily="34" charset="-122"/>
                <a:ea typeface="微软雅黑" pitchFamily="34" charset="-122"/>
              </a:rPr>
              <a:t>OA</a:t>
            </a:r>
          </a:p>
        </p:txBody>
      </p:sp>
      <p:sp>
        <p:nvSpPr>
          <p:cNvPr id="22" name="AutoShape 20"/>
          <p:cNvSpPr>
            <a:spLocks noChangeArrowheads="1"/>
          </p:cNvSpPr>
          <p:nvPr/>
        </p:nvSpPr>
        <p:spPr bwMode="auto">
          <a:xfrm>
            <a:off x="1788540" y="5733483"/>
            <a:ext cx="287339" cy="268287"/>
          </a:xfrm>
          <a:prstGeom prst="curvedRightArrow">
            <a:avLst>
              <a:gd name="adj1" fmla="val 20000"/>
              <a:gd name="adj2" fmla="val 40000"/>
              <a:gd name="adj3" fmla="val 58459"/>
            </a:avLst>
          </a:prstGeom>
          <a:solidFill>
            <a:srgbClr val="4F6DCB"/>
          </a:solidFill>
          <a:ln w="12700">
            <a:solidFill>
              <a:srgbClr val="1562AD"/>
            </a:solidFill>
            <a:miter lim="800000"/>
            <a:headEnd/>
            <a:tailEnd/>
          </a:ln>
        </p:spPr>
        <p:txBody>
          <a:bodyPr wrap="none" anchor="ctr"/>
          <a:lstStyle/>
          <a:p>
            <a:endParaRPr lang="zh-CN" altLang="zh-CN">
              <a:latin typeface="微软雅黑" pitchFamily="34" charset="-122"/>
              <a:ea typeface="微软雅黑" pitchFamily="34" charset="-122"/>
            </a:endParaRPr>
          </a:p>
        </p:txBody>
      </p:sp>
      <p:sp>
        <p:nvSpPr>
          <p:cNvPr id="23" name="AutoShape 21"/>
          <p:cNvSpPr>
            <a:spLocks noChangeArrowheads="1"/>
          </p:cNvSpPr>
          <p:nvPr/>
        </p:nvSpPr>
        <p:spPr bwMode="auto">
          <a:xfrm rot="10800000">
            <a:off x="7116192" y="5733483"/>
            <a:ext cx="360363" cy="268287"/>
          </a:xfrm>
          <a:prstGeom prst="curvedRightArrow">
            <a:avLst>
              <a:gd name="adj1" fmla="val 20000"/>
              <a:gd name="adj2" fmla="val 40000"/>
              <a:gd name="adj3" fmla="val 68279"/>
            </a:avLst>
          </a:prstGeom>
          <a:solidFill>
            <a:srgbClr val="4F6DCB"/>
          </a:solidFill>
          <a:ln w="12700">
            <a:solidFill>
              <a:srgbClr val="1562AD"/>
            </a:solidFill>
            <a:miter lim="800000"/>
            <a:headEnd/>
            <a:tailEnd/>
          </a:ln>
        </p:spPr>
        <p:txBody>
          <a:bodyPr wrap="none" anchor="ctr"/>
          <a:lstStyle/>
          <a:p>
            <a:endParaRPr lang="zh-CN" altLang="zh-CN">
              <a:latin typeface="微软雅黑" pitchFamily="34" charset="-122"/>
              <a:ea typeface="微软雅黑" pitchFamily="34" charset="-122"/>
            </a:endParaRPr>
          </a:p>
        </p:txBody>
      </p:sp>
      <p:grpSp>
        <p:nvGrpSpPr>
          <p:cNvPr id="24" name="Group 22"/>
          <p:cNvGrpSpPr>
            <a:grpSpLocks/>
          </p:cNvGrpSpPr>
          <p:nvPr/>
        </p:nvGrpSpPr>
        <p:grpSpPr bwMode="auto">
          <a:xfrm>
            <a:off x="275654" y="3188720"/>
            <a:ext cx="1296987" cy="2411413"/>
            <a:chOff x="96" y="1873"/>
            <a:chExt cx="864" cy="1727"/>
          </a:xfrm>
        </p:grpSpPr>
        <p:sp>
          <p:nvSpPr>
            <p:cNvPr id="25" name="AutoShape 23"/>
            <p:cNvSpPr>
              <a:spLocks noChangeArrowheads="1"/>
            </p:cNvSpPr>
            <p:nvPr/>
          </p:nvSpPr>
          <p:spPr bwMode="auto">
            <a:xfrm>
              <a:off x="96" y="1873"/>
              <a:ext cx="240" cy="1727"/>
            </a:xfrm>
            <a:prstGeom prst="roundRect">
              <a:avLst>
                <a:gd name="adj" fmla="val 16667"/>
              </a:avLst>
            </a:prstGeom>
            <a:noFill/>
            <a:ln w="9525">
              <a:solidFill>
                <a:schemeClr val="tx1"/>
              </a:solidFill>
              <a:round/>
              <a:headEnd/>
              <a:tailEnd/>
            </a:ln>
          </p:spPr>
          <p:txBody>
            <a:bodyPr vert="eaVert" wrap="none" lIns="86403" tIns="43201" rIns="86403" bIns="43201" anchor="ctr"/>
            <a:lstStyle/>
            <a:p>
              <a:pPr defTabSz="863578"/>
              <a:r>
                <a:rPr kumimoji="1" lang="zh-CN" altLang="en-US" sz="1900" b="1">
                  <a:latin typeface="微软雅黑" pitchFamily="34" charset="-122"/>
                  <a:ea typeface="微软雅黑" pitchFamily="34" charset="-122"/>
                </a:rPr>
                <a:t>供应商</a:t>
              </a:r>
              <a:endParaRPr kumimoji="1" lang="zh-TW" altLang="en-US" sz="1900" b="1">
                <a:latin typeface="微软雅黑" pitchFamily="34" charset="-122"/>
                <a:ea typeface="微软雅黑" pitchFamily="34" charset="-122"/>
              </a:endParaRPr>
            </a:p>
          </p:txBody>
        </p:sp>
        <p:sp>
          <p:nvSpPr>
            <p:cNvPr id="26" name="AutoShape 24"/>
            <p:cNvSpPr>
              <a:spLocks noChangeArrowheads="1"/>
            </p:cNvSpPr>
            <p:nvPr/>
          </p:nvSpPr>
          <p:spPr bwMode="auto">
            <a:xfrm>
              <a:off x="528" y="1873"/>
              <a:ext cx="240" cy="1727"/>
            </a:xfrm>
            <a:prstGeom prst="bevel">
              <a:avLst>
                <a:gd name="adj" fmla="val 8495"/>
              </a:avLst>
            </a:prstGeom>
            <a:solidFill>
              <a:srgbClr val="C0C0C0"/>
            </a:solidFill>
            <a:ln w="9525">
              <a:noFill/>
              <a:miter lim="800000"/>
              <a:headEnd/>
              <a:tailEnd/>
            </a:ln>
          </p:spPr>
          <p:txBody>
            <a:bodyPr vert="eaVert" wrap="none" lIns="86403" tIns="43201" rIns="86403" bIns="43201" anchor="ctr"/>
            <a:lstStyle/>
            <a:p>
              <a:pPr defTabSz="863578"/>
              <a:r>
                <a:rPr kumimoji="1" lang="zh-CN" altLang="en-US" sz="1500" b="1">
                  <a:solidFill>
                    <a:srgbClr val="210ED2"/>
                  </a:solidFill>
                  <a:latin typeface="微软雅黑" pitchFamily="34" charset="-122"/>
                  <a:ea typeface="微软雅黑" pitchFamily="34" charset="-122"/>
                </a:rPr>
                <a:t>供应商关系管理</a:t>
              </a:r>
              <a:r>
                <a:rPr kumimoji="1" lang="en-US" altLang="zh-CN" sz="1500" b="1">
                  <a:solidFill>
                    <a:srgbClr val="210ED2"/>
                  </a:solidFill>
                  <a:latin typeface="微软雅黑" pitchFamily="34" charset="-122"/>
                  <a:ea typeface="微软雅黑" pitchFamily="34" charset="-122"/>
                </a:rPr>
                <a:t>SRM</a:t>
              </a:r>
              <a:endParaRPr kumimoji="1" lang="en-US" altLang="zh-TW" sz="1500" b="1">
                <a:solidFill>
                  <a:srgbClr val="210ED2"/>
                </a:solidFill>
                <a:latin typeface="微软雅黑" pitchFamily="34" charset="-122"/>
                <a:ea typeface="微软雅黑" pitchFamily="34" charset="-122"/>
              </a:endParaRPr>
            </a:p>
          </p:txBody>
        </p:sp>
        <p:sp>
          <p:nvSpPr>
            <p:cNvPr id="27" name="AutoShape 25"/>
            <p:cNvSpPr>
              <a:spLocks noChangeArrowheads="1"/>
            </p:cNvSpPr>
            <p:nvPr/>
          </p:nvSpPr>
          <p:spPr bwMode="auto">
            <a:xfrm>
              <a:off x="336" y="2581"/>
              <a:ext cx="192" cy="192"/>
            </a:xfrm>
            <a:prstGeom prst="leftRightArrow">
              <a:avLst>
                <a:gd name="adj1" fmla="val 50000"/>
                <a:gd name="adj2" fmla="val 20000"/>
              </a:avLst>
            </a:prstGeom>
            <a:solidFill>
              <a:srgbClr val="FF9900"/>
            </a:solidFill>
            <a:ln w="9525">
              <a:noFill/>
              <a:miter lim="800000"/>
              <a:headEnd/>
              <a:tailEnd/>
            </a:ln>
          </p:spPr>
          <p:txBody>
            <a:bodyPr wrap="none" anchor="ctr"/>
            <a:lstStyle/>
            <a:p>
              <a:endParaRPr lang="zh-CN" altLang="zh-CN">
                <a:latin typeface="微软雅黑" pitchFamily="34" charset="-122"/>
                <a:ea typeface="微软雅黑" pitchFamily="34" charset="-122"/>
              </a:endParaRPr>
            </a:p>
          </p:txBody>
        </p:sp>
        <p:sp>
          <p:nvSpPr>
            <p:cNvPr id="28" name="AutoShape 26"/>
            <p:cNvSpPr>
              <a:spLocks noChangeArrowheads="1"/>
            </p:cNvSpPr>
            <p:nvPr/>
          </p:nvSpPr>
          <p:spPr bwMode="auto">
            <a:xfrm>
              <a:off x="768" y="2592"/>
              <a:ext cx="192" cy="192"/>
            </a:xfrm>
            <a:prstGeom prst="leftRightArrow">
              <a:avLst>
                <a:gd name="adj1" fmla="val 50000"/>
                <a:gd name="adj2" fmla="val 20000"/>
              </a:avLst>
            </a:prstGeom>
            <a:solidFill>
              <a:srgbClr val="FF9900"/>
            </a:solidFill>
            <a:ln w="9525">
              <a:noFill/>
              <a:miter lim="800000"/>
              <a:headEnd/>
              <a:tailEnd/>
            </a:ln>
          </p:spPr>
          <p:txBody>
            <a:bodyPr wrap="none" anchor="ctr"/>
            <a:lstStyle/>
            <a:p>
              <a:endParaRPr lang="zh-CN" altLang="zh-CN">
                <a:latin typeface="微软雅黑" pitchFamily="34" charset="-122"/>
                <a:ea typeface="微软雅黑" pitchFamily="34" charset="-122"/>
              </a:endParaRPr>
            </a:p>
          </p:txBody>
        </p:sp>
      </p:grpSp>
      <p:grpSp>
        <p:nvGrpSpPr>
          <p:cNvPr id="29" name="Group 27"/>
          <p:cNvGrpSpPr>
            <a:grpSpLocks/>
          </p:cNvGrpSpPr>
          <p:nvPr/>
        </p:nvGrpSpPr>
        <p:grpSpPr bwMode="auto">
          <a:xfrm>
            <a:off x="7476554" y="3187131"/>
            <a:ext cx="1296987" cy="2411412"/>
            <a:chOff x="4752" y="1872"/>
            <a:chExt cx="864" cy="1727"/>
          </a:xfrm>
        </p:grpSpPr>
        <p:grpSp>
          <p:nvGrpSpPr>
            <p:cNvPr id="30" name="Group 28"/>
            <p:cNvGrpSpPr>
              <a:grpSpLocks/>
            </p:cNvGrpSpPr>
            <p:nvPr/>
          </p:nvGrpSpPr>
          <p:grpSpPr bwMode="auto">
            <a:xfrm>
              <a:off x="4944" y="1872"/>
              <a:ext cx="672" cy="1727"/>
              <a:chOff x="4944" y="1872"/>
              <a:chExt cx="672" cy="1727"/>
            </a:xfrm>
          </p:grpSpPr>
          <p:sp>
            <p:nvSpPr>
              <p:cNvPr id="32" name="AutoShape 29"/>
              <p:cNvSpPr>
                <a:spLocks noChangeArrowheads="1"/>
              </p:cNvSpPr>
              <p:nvPr/>
            </p:nvSpPr>
            <p:spPr bwMode="auto">
              <a:xfrm>
                <a:off x="4944" y="1872"/>
                <a:ext cx="240" cy="1727"/>
              </a:xfrm>
              <a:prstGeom prst="bevel">
                <a:avLst>
                  <a:gd name="adj" fmla="val 8495"/>
                </a:avLst>
              </a:prstGeom>
              <a:solidFill>
                <a:srgbClr val="C0C0C0"/>
              </a:solidFill>
              <a:ln w="9525">
                <a:noFill/>
                <a:miter lim="800000"/>
                <a:headEnd/>
                <a:tailEnd/>
              </a:ln>
            </p:spPr>
            <p:txBody>
              <a:bodyPr vert="eaVert" wrap="none" lIns="86403" tIns="43201" rIns="86403" bIns="43201" anchor="ctr"/>
              <a:lstStyle/>
              <a:p>
                <a:pPr defTabSz="863578"/>
                <a:r>
                  <a:rPr kumimoji="1" lang="zh-CN" altLang="en-US" sz="1500" b="1">
                    <a:solidFill>
                      <a:srgbClr val="210ED2"/>
                    </a:solidFill>
                    <a:latin typeface="微软雅黑" pitchFamily="34" charset="-122"/>
                    <a:ea typeface="微软雅黑" pitchFamily="34" charset="-122"/>
                  </a:rPr>
                  <a:t>客户关系管理</a:t>
                </a:r>
                <a:r>
                  <a:rPr kumimoji="1" lang="en-US" altLang="zh-CN" sz="1500" b="1">
                    <a:solidFill>
                      <a:srgbClr val="210ED2"/>
                    </a:solidFill>
                    <a:latin typeface="微软雅黑" pitchFamily="34" charset="-122"/>
                    <a:ea typeface="微软雅黑" pitchFamily="34" charset="-122"/>
                  </a:rPr>
                  <a:t>CRM</a:t>
                </a:r>
                <a:endParaRPr kumimoji="1" lang="en-US" altLang="zh-TW" sz="1500" b="1">
                  <a:solidFill>
                    <a:srgbClr val="210ED2"/>
                  </a:solidFill>
                  <a:latin typeface="微软雅黑" pitchFamily="34" charset="-122"/>
                  <a:ea typeface="微软雅黑" pitchFamily="34" charset="-122"/>
                </a:endParaRPr>
              </a:p>
            </p:txBody>
          </p:sp>
          <p:sp>
            <p:nvSpPr>
              <p:cNvPr id="33" name="AutoShape 30"/>
              <p:cNvSpPr>
                <a:spLocks noChangeArrowheads="1"/>
              </p:cNvSpPr>
              <p:nvPr/>
            </p:nvSpPr>
            <p:spPr bwMode="auto">
              <a:xfrm>
                <a:off x="5376" y="1872"/>
                <a:ext cx="240" cy="1727"/>
              </a:xfrm>
              <a:prstGeom prst="roundRect">
                <a:avLst>
                  <a:gd name="adj" fmla="val 16667"/>
                </a:avLst>
              </a:prstGeom>
              <a:noFill/>
              <a:ln w="9525">
                <a:solidFill>
                  <a:schemeClr val="tx1"/>
                </a:solidFill>
                <a:round/>
                <a:headEnd/>
                <a:tailEnd/>
              </a:ln>
            </p:spPr>
            <p:txBody>
              <a:bodyPr vert="eaVert" wrap="none" lIns="86403" tIns="43201" rIns="86403" bIns="43201" anchor="ctr"/>
              <a:lstStyle/>
              <a:p>
                <a:pPr defTabSz="863578"/>
                <a:r>
                  <a:rPr kumimoji="1" lang="zh-CN" altLang="en-US" sz="1900" b="1">
                    <a:latin typeface="微软雅黑" pitchFamily="34" charset="-122"/>
                    <a:ea typeface="微软雅黑" pitchFamily="34" charset="-122"/>
                  </a:rPr>
                  <a:t>客  户</a:t>
                </a:r>
                <a:endParaRPr kumimoji="1" lang="zh-TW" altLang="en-US" sz="1900" b="1">
                  <a:latin typeface="微软雅黑" pitchFamily="34" charset="-122"/>
                  <a:ea typeface="微软雅黑" pitchFamily="34" charset="-122"/>
                </a:endParaRPr>
              </a:p>
            </p:txBody>
          </p:sp>
          <p:sp>
            <p:nvSpPr>
              <p:cNvPr id="34" name="AutoShape 31"/>
              <p:cNvSpPr>
                <a:spLocks noChangeArrowheads="1"/>
              </p:cNvSpPr>
              <p:nvPr/>
            </p:nvSpPr>
            <p:spPr bwMode="auto">
              <a:xfrm>
                <a:off x="5184" y="2640"/>
                <a:ext cx="192" cy="192"/>
              </a:xfrm>
              <a:prstGeom prst="leftRightArrow">
                <a:avLst>
                  <a:gd name="adj1" fmla="val 50000"/>
                  <a:gd name="adj2" fmla="val 20000"/>
                </a:avLst>
              </a:prstGeom>
              <a:solidFill>
                <a:srgbClr val="FF9900"/>
              </a:solidFill>
              <a:ln w="9525">
                <a:noFill/>
                <a:miter lim="800000"/>
                <a:headEnd/>
                <a:tailEnd/>
              </a:ln>
            </p:spPr>
            <p:txBody>
              <a:bodyPr wrap="none" anchor="ctr"/>
              <a:lstStyle/>
              <a:p>
                <a:endParaRPr lang="zh-CN" altLang="zh-CN">
                  <a:latin typeface="微软雅黑" pitchFamily="34" charset="-122"/>
                  <a:ea typeface="微软雅黑" pitchFamily="34" charset="-122"/>
                </a:endParaRPr>
              </a:p>
            </p:txBody>
          </p:sp>
        </p:grpSp>
        <p:sp>
          <p:nvSpPr>
            <p:cNvPr id="31" name="AutoShape 32"/>
            <p:cNvSpPr>
              <a:spLocks noChangeArrowheads="1"/>
            </p:cNvSpPr>
            <p:nvPr/>
          </p:nvSpPr>
          <p:spPr bwMode="auto">
            <a:xfrm>
              <a:off x="4752" y="2640"/>
              <a:ext cx="192" cy="192"/>
            </a:xfrm>
            <a:prstGeom prst="leftRightArrow">
              <a:avLst>
                <a:gd name="adj1" fmla="val 50000"/>
                <a:gd name="adj2" fmla="val 20000"/>
              </a:avLst>
            </a:prstGeom>
            <a:solidFill>
              <a:srgbClr val="FF9900"/>
            </a:solidFill>
            <a:ln w="9525">
              <a:noFill/>
              <a:miter lim="800000"/>
              <a:headEnd/>
              <a:tailEnd/>
            </a:ln>
          </p:spPr>
          <p:txBody>
            <a:bodyPr wrap="none" anchor="ctr"/>
            <a:lstStyle/>
            <a:p>
              <a:endParaRPr lang="zh-CN" altLang="zh-CN">
                <a:latin typeface="微软雅黑" pitchFamily="34" charset="-122"/>
                <a:ea typeface="微软雅黑" pitchFamily="34" charset="-122"/>
              </a:endParaRPr>
            </a:p>
          </p:txBody>
        </p:sp>
      </p:grpSp>
      <p:sp>
        <p:nvSpPr>
          <p:cNvPr id="35" name="AutoShape 33"/>
          <p:cNvSpPr>
            <a:spLocks noChangeArrowheads="1"/>
          </p:cNvSpPr>
          <p:nvPr/>
        </p:nvSpPr>
        <p:spPr bwMode="auto">
          <a:xfrm rot="16200000">
            <a:off x="2197324" y="4986564"/>
            <a:ext cx="268287" cy="288925"/>
          </a:xfrm>
          <a:prstGeom prst="leftRightArrow">
            <a:avLst>
              <a:gd name="adj1" fmla="val 50000"/>
              <a:gd name="adj2" fmla="val 20000"/>
            </a:avLst>
          </a:prstGeom>
          <a:solidFill>
            <a:srgbClr val="FF9900"/>
          </a:solidFill>
          <a:ln w="9525">
            <a:noFill/>
            <a:miter lim="800000"/>
            <a:headEnd/>
            <a:tailEnd/>
          </a:ln>
        </p:spPr>
        <p:txBody>
          <a:bodyPr wrap="none" anchor="ctr"/>
          <a:lstStyle/>
          <a:p>
            <a:pPr algn="ctr"/>
            <a:endParaRPr lang="zh-CN" altLang="zh-CN" sz="2400" b="1">
              <a:solidFill>
                <a:schemeClr val="bg1"/>
              </a:solidFill>
              <a:latin typeface="微软雅黑" pitchFamily="34" charset="-122"/>
              <a:ea typeface="微软雅黑" pitchFamily="34" charset="-122"/>
            </a:endParaRPr>
          </a:p>
        </p:txBody>
      </p:sp>
      <p:sp>
        <p:nvSpPr>
          <p:cNvPr id="36" name="AutoShape 34"/>
          <p:cNvSpPr>
            <a:spLocks noChangeArrowheads="1"/>
          </p:cNvSpPr>
          <p:nvPr/>
        </p:nvSpPr>
        <p:spPr bwMode="auto">
          <a:xfrm rot="16200000">
            <a:off x="4318221" y="3159351"/>
            <a:ext cx="268288" cy="288925"/>
          </a:xfrm>
          <a:prstGeom prst="leftRightArrow">
            <a:avLst>
              <a:gd name="adj1" fmla="val 50000"/>
              <a:gd name="adj2" fmla="val 20000"/>
            </a:avLst>
          </a:prstGeom>
          <a:solidFill>
            <a:srgbClr val="FF9900"/>
          </a:solidFill>
          <a:ln w="9525">
            <a:noFill/>
            <a:miter lim="800000"/>
            <a:headEnd/>
            <a:tailEnd/>
          </a:ln>
        </p:spPr>
        <p:txBody>
          <a:bodyPr wrap="none" anchor="ctr"/>
          <a:lstStyle/>
          <a:p>
            <a:endParaRPr lang="zh-CN" altLang="zh-CN">
              <a:latin typeface="微软雅黑" pitchFamily="34" charset="-122"/>
              <a:ea typeface="微软雅黑" pitchFamily="34" charset="-122"/>
            </a:endParaRPr>
          </a:p>
        </p:txBody>
      </p:sp>
      <p:sp>
        <p:nvSpPr>
          <p:cNvPr id="37" name="AutoShape 35"/>
          <p:cNvSpPr>
            <a:spLocks noChangeArrowheads="1"/>
          </p:cNvSpPr>
          <p:nvPr/>
        </p:nvSpPr>
        <p:spPr bwMode="auto">
          <a:xfrm rot="16200000">
            <a:off x="6504211" y="2914876"/>
            <a:ext cx="936625" cy="144463"/>
          </a:xfrm>
          <a:prstGeom prst="leftRightArrow">
            <a:avLst>
              <a:gd name="adj1" fmla="val 50000"/>
              <a:gd name="adj2" fmla="val 129670"/>
            </a:avLst>
          </a:prstGeom>
          <a:solidFill>
            <a:srgbClr val="FF9900"/>
          </a:solidFill>
          <a:ln w="9525">
            <a:noFill/>
            <a:miter lim="800000"/>
            <a:headEnd/>
            <a:tailEnd/>
          </a:ln>
        </p:spPr>
        <p:txBody>
          <a:bodyPr wrap="none" anchor="ctr"/>
          <a:lstStyle/>
          <a:p>
            <a:endParaRPr lang="zh-CN" altLang="zh-CN">
              <a:latin typeface="微软雅黑" pitchFamily="34" charset="-122"/>
              <a:ea typeface="微软雅黑" pitchFamily="34" charset="-122"/>
            </a:endParaRPr>
          </a:p>
        </p:txBody>
      </p:sp>
      <p:sp>
        <p:nvSpPr>
          <p:cNvPr id="38" name="AutoShape 36"/>
          <p:cNvSpPr>
            <a:spLocks noChangeArrowheads="1"/>
          </p:cNvSpPr>
          <p:nvPr/>
        </p:nvSpPr>
        <p:spPr bwMode="auto">
          <a:xfrm rot="16200000">
            <a:off x="4319015" y="2507681"/>
            <a:ext cx="266700" cy="288925"/>
          </a:xfrm>
          <a:prstGeom prst="leftRightArrow">
            <a:avLst>
              <a:gd name="adj1" fmla="val 50000"/>
              <a:gd name="adj2" fmla="val 20000"/>
            </a:avLst>
          </a:prstGeom>
          <a:solidFill>
            <a:srgbClr val="FF9900"/>
          </a:solidFill>
          <a:ln w="9525">
            <a:noFill/>
            <a:miter lim="800000"/>
            <a:headEnd/>
            <a:tailEnd/>
          </a:ln>
        </p:spPr>
        <p:txBody>
          <a:bodyPr wrap="none" anchor="ctr"/>
          <a:lstStyle/>
          <a:p>
            <a:endParaRPr lang="zh-CN" altLang="zh-CN">
              <a:latin typeface="微软雅黑" pitchFamily="34" charset="-122"/>
              <a:ea typeface="微软雅黑" pitchFamily="34" charset="-122"/>
            </a:endParaRPr>
          </a:p>
        </p:txBody>
      </p:sp>
      <p:sp>
        <p:nvSpPr>
          <p:cNvPr id="39" name="AutoShape 37"/>
          <p:cNvSpPr>
            <a:spLocks noChangeArrowheads="1"/>
          </p:cNvSpPr>
          <p:nvPr/>
        </p:nvSpPr>
        <p:spPr bwMode="auto">
          <a:xfrm rot="16200000">
            <a:off x="1608362" y="2914876"/>
            <a:ext cx="936625" cy="144463"/>
          </a:xfrm>
          <a:prstGeom prst="leftRightArrow">
            <a:avLst>
              <a:gd name="adj1" fmla="val 50000"/>
              <a:gd name="adj2" fmla="val 129670"/>
            </a:avLst>
          </a:prstGeom>
          <a:solidFill>
            <a:srgbClr val="FF9900"/>
          </a:solidFill>
          <a:ln w="9525">
            <a:noFill/>
            <a:miter lim="800000"/>
            <a:headEnd/>
            <a:tailEnd/>
          </a:ln>
        </p:spPr>
        <p:txBody>
          <a:bodyPr wrap="none" anchor="ctr"/>
          <a:lstStyle/>
          <a:p>
            <a:endParaRPr lang="zh-CN" altLang="zh-CN">
              <a:latin typeface="微软雅黑" pitchFamily="34" charset="-122"/>
              <a:ea typeface="微软雅黑" pitchFamily="34" charset="-122"/>
            </a:endParaRPr>
          </a:p>
        </p:txBody>
      </p:sp>
      <p:sp>
        <p:nvSpPr>
          <p:cNvPr id="40" name="AutoShape 38"/>
          <p:cNvSpPr>
            <a:spLocks noChangeArrowheads="1"/>
          </p:cNvSpPr>
          <p:nvPr/>
        </p:nvSpPr>
        <p:spPr bwMode="auto">
          <a:xfrm rot="16200000">
            <a:off x="7502746" y="2781526"/>
            <a:ext cx="668339" cy="142875"/>
          </a:xfrm>
          <a:prstGeom prst="leftRightArrow">
            <a:avLst>
              <a:gd name="adj1" fmla="val 50000"/>
              <a:gd name="adj2" fmla="val 93556"/>
            </a:avLst>
          </a:prstGeom>
          <a:solidFill>
            <a:srgbClr val="FF9900"/>
          </a:solidFill>
          <a:ln w="9525">
            <a:noFill/>
            <a:miter lim="800000"/>
            <a:headEnd/>
            <a:tailEnd/>
          </a:ln>
        </p:spPr>
        <p:txBody>
          <a:bodyPr wrap="none" anchor="ctr"/>
          <a:lstStyle/>
          <a:p>
            <a:endParaRPr lang="zh-CN" altLang="zh-CN">
              <a:latin typeface="微软雅黑" pitchFamily="34" charset="-122"/>
              <a:ea typeface="微软雅黑" pitchFamily="34" charset="-122"/>
            </a:endParaRPr>
          </a:p>
        </p:txBody>
      </p:sp>
      <p:sp>
        <p:nvSpPr>
          <p:cNvPr id="41" name="AutoShape 39"/>
          <p:cNvSpPr>
            <a:spLocks noChangeArrowheads="1"/>
          </p:cNvSpPr>
          <p:nvPr/>
        </p:nvSpPr>
        <p:spPr bwMode="auto">
          <a:xfrm rot="16200000">
            <a:off x="878109" y="2781526"/>
            <a:ext cx="668339" cy="142875"/>
          </a:xfrm>
          <a:prstGeom prst="leftRightArrow">
            <a:avLst>
              <a:gd name="adj1" fmla="val 50000"/>
              <a:gd name="adj2" fmla="val 93556"/>
            </a:avLst>
          </a:prstGeom>
          <a:solidFill>
            <a:srgbClr val="FF9900"/>
          </a:solidFill>
          <a:ln w="9525">
            <a:noFill/>
            <a:miter lim="800000"/>
            <a:headEnd/>
            <a:tailEnd/>
          </a:ln>
        </p:spPr>
        <p:txBody>
          <a:bodyPr wrap="none" anchor="ctr"/>
          <a:lstStyle/>
          <a:p>
            <a:endParaRPr lang="zh-CN" altLang="zh-CN">
              <a:latin typeface="微软雅黑" pitchFamily="34" charset="-122"/>
              <a:ea typeface="微软雅黑" pitchFamily="34" charset="-122"/>
            </a:endParaRPr>
          </a:p>
        </p:txBody>
      </p:sp>
      <p:sp>
        <p:nvSpPr>
          <p:cNvPr id="42" name="Rectangle 40"/>
          <p:cNvSpPr>
            <a:spLocks noChangeArrowheads="1"/>
          </p:cNvSpPr>
          <p:nvPr/>
        </p:nvSpPr>
        <p:spPr bwMode="auto">
          <a:xfrm>
            <a:off x="2220343" y="1112271"/>
            <a:ext cx="4752975" cy="333375"/>
          </a:xfrm>
          <a:prstGeom prst="rect">
            <a:avLst/>
          </a:prstGeom>
          <a:solidFill>
            <a:schemeClr val="hlink"/>
          </a:solidFill>
          <a:ln w="9525">
            <a:noFill/>
            <a:miter lim="800000"/>
            <a:headEnd/>
            <a:tailEnd/>
          </a:ln>
          <a:effectLst>
            <a:outerShdw dist="107763" dir="2700000" algn="ctr" rotWithShape="0">
              <a:srgbClr val="C0C0C0"/>
            </a:outerShdw>
          </a:effectLst>
        </p:spPr>
        <p:txBody>
          <a:bodyPr wrap="none" lIns="86403" tIns="43201" rIns="86403" bIns="43201" anchor="ctr"/>
          <a:lstStyle/>
          <a:p>
            <a:pPr algn="ctr" defTabSz="863578">
              <a:defRPr/>
            </a:pPr>
            <a:r>
              <a:rPr kumimoji="1" lang="zh-CN" altLang="en-US" b="1" dirty="0">
                <a:solidFill>
                  <a:schemeClr val="bg1"/>
                </a:solidFill>
                <a:latin typeface="微软雅黑" pitchFamily="34" charset="-122"/>
                <a:ea typeface="微软雅黑" pitchFamily="34" charset="-122"/>
              </a:rPr>
              <a:t>业务信息仓库 </a:t>
            </a:r>
            <a:r>
              <a:rPr kumimoji="1" lang="en-US" altLang="zh-CN" b="1" dirty="0">
                <a:solidFill>
                  <a:schemeClr val="bg1"/>
                </a:solidFill>
                <a:latin typeface="微软雅黑" pitchFamily="34" charset="-122"/>
                <a:ea typeface="微软雅黑" pitchFamily="34" charset="-122"/>
              </a:rPr>
              <a:t>BW</a:t>
            </a:r>
            <a:endParaRPr kumimoji="1" lang="en-US" altLang="zh-TW" b="1" dirty="0">
              <a:solidFill>
                <a:schemeClr val="bg1"/>
              </a:solidFill>
              <a:latin typeface="微软雅黑" pitchFamily="34" charset="-122"/>
              <a:ea typeface="微软雅黑" pitchFamily="34" charset="-122"/>
            </a:endParaRPr>
          </a:p>
        </p:txBody>
      </p:sp>
      <p:sp>
        <p:nvSpPr>
          <p:cNvPr id="43" name="AutoShape 41"/>
          <p:cNvSpPr>
            <a:spLocks noChangeArrowheads="1"/>
          </p:cNvSpPr>
          <p:nvPr/>
        </p:nvSpPr>
        <p:spPr bwMode="auto">
          <a:xfrm>
            <a:off x="1788540" y="1247206"/>
            <a:ext cx="287339" cy="266700"/>
          </a:xfrm>
          <a:prstGeom prst="curvedRightArrow">
            <a:avLst>
              <a:gd name="adj1" fmla="val 20000"/>
              <a:gd name="adj2" fmla="val 40000"/>
              <a:gd name="adj3" fmla="val 58807"/>
            </a:avLst>
          </a:prstGeom>
          <a:solidFill>
            <a:srgbClr val="4F6DCB"/>
          </a:solidFill>
          <a:ln w="12700">
            <a:solidFill>
              <a:srgbClr val="1562AD"/>
            </a:solidFill>
            <a:miter lim="800000"/>
            <a:headEnd/>
            <a:tailEnd/>
          </a:ln>
        </p:spPr>
        <p:txBody>
          <a:bodyPr wrap="none" anchor="ctr"/>
          <a:lstStyle/>
          <a:p>
            <a:endParaRPr lang="zh-CN" altLang="zh-CN">
              <a:latin typeface="微软雅黑" pitchFamily="34" charset="-122"/>
              <a:ea typeface="微软雅黑" pitchFamily="34" charset="-122"/>
            </a:endParaRPr>
          </a:p>
        </p:txBody>
      </p:sp>
      <p:sp>
        <p:nvSpPr>
          <p:cNvPr id="44" name="AutoShape 42"/>
          <p:cNvSpPr>
            <a:spLocks noChangeArrowheads="1"/>
          </p:cNvSpPr>
          <p:nvPr/>
        </p:nvSpPr>
        <p:spPr bwMode="auto">
          <a:xfrm rot="10800000">
            <a:off x="7116192" y="1247206"/>
            <a:ext cx="360363" cy="266700"/>
          </a:xfrm>
          <a:prstGeom prst="curvedRightArrow">
            <a:avLst>
              <a:gd name="adj1" fmla="val 20000"/>
              <a:gd name="adj2" fmla="val 40000"/>
              <a:gd name="adj3" fmla="val 68686"/>
            </a:avLst>
          </a:prstGeom>
          <a:solidFill>
            <a:srgbClr val="4F6DCB"/>
          </a:solidFill>
          <a:ln w="12700">
            <a:solidFill>
              <a:srgbClr val="1562AD"/>
            </a:solidFill>
            <a:miter lim="800000"/>
            <a:headEnd/>
            <a:tailEnd/>
          </a:ln>
        </p:spPr>
        <p:txBody>
          <a:bodyPr wrap="none" anchor="ctr"/>
          <a:lstStyle/>
          <a:p>
            <a:endParaRPr lang="zh-CN" altLang="zh-CN">
              <a:latin typeface="微软雅黑" pitchFamily="34" charset="-122"/>
              <a:ea typeface="微软雅黑" pitchFamily="34" charset="-122"/>
            </a:endParaRPr>
          </a:p>
        </p:txBody>
      </p:sp>
      <p:sp>
        <p:nvSpPr>
          <p:cNvPr id="45" name="AutoShape 43"/>
          <p:cNvSpPr>
            <a:spLocks noChangeArrowheads="1"/>
          </p:cNvSpPr>
          <p:nvPr/>
        </p:nvSpPr>
        <p:spPr bwMode="auto">
          <a:xfrm>
            <a:off x="1788540" y="709043"/>
            <a:ext cx="287339" cy="268288"/>
          </a:xfrm>
          <a:prstGeom prst="curvedRightArrow">
            <a:avLst>
              <a:gd name="adj1" fmla="val 20000"/>
              <a:gd name="adj2" fmla="val 40000"/>
              <a:gd name="adj3" fmla="val 58459"/>
            </a:avLst>
          </a:prstGeom>
          <a:solidFill>
            <a:srgbClr val="4F6DCB"/>
          </a:solidFill>
          <a:ln w="12700">
            <a:solidFill>
              <a:srgbClr val="1562AD"/>
            </a:solidFill>
            <a:miter lim="800000"/>
            <a:headEnd/>
            <a:tailEnd/>
          </a:ln>
        </p:spPr>
        <p:txBody>
          <a:bodyPr wrap="none" anchor="ctr"/>
          <a:lstStyle/>
          <a:p>
            <a:endParaRPr lang="zh-CN" altLang="zh-CN">
              <a:latin typeface="微软雅黑" pitchFamily="34" charset="-122"/>
              <a:ea typeface="微软雅黑" pitchFamily="34" charset="-122"/>
            </a:endParaRPr>
          </a:p>
        </p:txBody>
      </p:sp>
      <p:sp>
        <p:nvSpPr>
          <p:cNvPr id="46" name="AutoShape 44"/>
          <p:cNvSpPr>
            <a:spLocks noChangeArrowheads="1"/>
          </p:cNvSpPr>
          <p:nvPr/>
        </p:nvSpPr>
        <p:spPr bwMode="auto">
          <a:xfrm rot="10800000">
            <a:off x="7116192" y="709043"/>
            <a:ext cx="360363" cy="268288"/>
          </a:xfrm>
          <a:prstGeom prst="curvedRightArrow">
            <a:avLst>
              <a:gd name="adj1" fmla="val 20000"/>
              <a:gd name="adj2" fmla="val 40000"/>
              <a:gd name="adj3" fmla="val 68279"/>
            </a:avLst>
          </a:prstGeom>
          <a:solidFill>
            <a:srgbClr val="4F6DCB"/>
          </a:solidFill>
          <a:ln w="12700">
            <a:solidFill>
              <a:srgbClr val="1562AD"/>
            </a:solidFill>
            <a:miter lim="800000"/>
            <a:headEnd/>
            <a:tailEnd/>
          </a:ln>
        </p:spPr>
        <p:txBody>
          <a:bodyPr wrap="none" anchor="ctr"/>
          <a:lstStyle/>
          <a:p>
            <a:endParaRPr lang="zh-CN" altLang="zh-CN">
              <a:latin typeface="微软雅黑" pitchFamily="34" charset="-122"/>
              <a:ea typeface="微软雅黑" pitchFamily="34" charset="-122"/>
            </a:endParaRPr>
          </a:p>
        </p:txBody>
      </p:sp>
      <p:sp>
        <p:nvSpPr>
          <p:cNvPr id="47" name="Rectangle 45"/>
          <p:cNvSpPr>
            <a:spLocks noChangeArrowheads="1"/>
          </p:cNvSpPr>
          <p:nvPr/>
        </p:nvSpPr>
        <p:spPr bwMode="auto">
          <a:xfrm>
            <a:off x="2220343" y="575694"/>
            <a:ext cx="4752975" cy="334963"/>
          </a:xfrm>
          <a:prstGeom prst="rect">
            <a:avLst/>
          </a:prstGeom>
          <a:solidFill>
            <a:schemeClr val="hlink"/>
          </a:solidFill>
          <a:ln w="9525">
            <a:noFill/>
            <a:miter lim="800000"/>
            <a:headEnd/>
            <a:tailEnd/>
          </a:ln>
          <a:effectLst>
            <a:outerShdw dist="107763" dir="2700000" algn="ctr" rotWithShape="0">
              <a:srgbClr val="C0C0C0"/>
            </a:outerShdw>
          </a:effectLst>
        </p:spPr>
        <p:txBody>
          <a:bodyPr wrap="none" lIns="86403" tIns="43201" rIns="86403" bIns="43201" anchor="ctr"/>
          <a:lstStyle/>
          <a:p>
            <a:pPr algn="ctr" defTabSz="863578">
              <a:defRPr/>
            </a:pPr>
            <a:r>
              <a:rPr kumimoji="1" lang="zh-CN" altLang="en-US" b="1">
                <a:solidFill>
                  <a:schemeClr val="bg1"/>
                </a:solidFill>
                <a:latin typeface="微软雅黑" pitchFamily="34" charset="-122"/>
                <a:ea typeface="微软雅黑" pitchFamily="34" charset="-122"/>
              </a:rPr>
              <a:t>企业战略管理</a:t>
            </a:r>
            <a:r>
              <a:rPr kumimoji="1" lang="en-US" altLang="zh-CN" b="1">
                <a:solidFill>
                  <a:schemeClr val="bg1"/>
                </a:solidFill>
                <a:latin typeface="微软雅黑" pitchFamily="34" charset="-122"/>
                <a:ea typeface="微软雅黑" pitchFamily="34" charset="-122"/>
              </a:rPr>
              <a:t>SEM</a:t>
            </a:r>
            <a:endParaRPr kumimoji="1" lang="en-US" altLang="zh-TW" b="1">
              <a:solidFill>
                <a:schemeClr val="bg1"/>
              </a:solidFill>
              <a:latin typeface="微软雅黑" pitchFamily="34" charset="-122"/>
              <a:ea typeface="微软雅黑" pitchFamily="34" charset="-122"/>
            </a:endParaRPr>
          </a:p>
        </p:txBody>
      </p:sp>
      <p:sp>
        <p:nvSpPr>
          <p:cNvPr id="48" name="Text Box 46"/>
          <p:cNvSpPr txBox="1">
            <a:spLocks noChangeArrowheads="1"/>
          </p:cNvSpPr>
          <p:nvPr/>
        </p:nvSpPr>
        <p:spPr bwMode="auto">
          <a:xfrm>
            <a:off x="7405115" y="1237682"/>
            <a:ext cx="1482544" cy="348856"/>
          </a:xfrm>
          <a:prstGeom prst="rect">
            <a:avLst/>
          </a:prstGeom>
          <a:noFill/>
          <a:ln w="25400">
            <a:noFill/>
            <a:miter lim="800000"/>
            <a:headEnd/>
            <a:tailEnd/>
          </a:ln>
        </p:spPr>
        <p:txBody>
          <a:bodyPr wrap="none" lIns="86403" tIns="43201" rIns="86403" bIns="43201">
            <a:spAutoFit/>
          </a:bodyPr>
          <a:lstStyle/>
          <a:p>
            <a:pPr defTabSz="863578" eaLnBrk="0" hangingPunct="0"/>
            <a:r>
              <a:rPr lang="zh-CN" altLang="en-US" sz="1700" b="1" i="1">
                <a:solidFill>
                  <a:srgbClr val="0000FF"/>
                </a:solidFill>
                <a:latin typeface="微软雅黑" pitchFamily="34" charset="-122"/>
                <a:ea typeface="微软雅黑" pitchFamily="34" charset="-122"/>
              </a:rPr>
              <a:t>企业信息总线</a:t>
            </a:r>
          </a:p>
        </p:txBody>
      </p:sp>
      <p:sp>
        <p:nvSpPr>
          <p:cNvPr id="49" name="AutoShape 47"/>
          <p:cNvSpPr>
            <a:spLocks noChangeArrowheads="1"/>
          </p:cNvSpPr>
          <p:nvPr/>
        </p:nvSpPr>
        <p:spPr bwMode="auto">
          <a:xfrm>
            <a:off x="6541518" y="3858645"/>
            <a:ext cx="790575" cy="466725"/>
          </a:xfrm>
          <a:prstGeom prst="bevel">
            <a:avLst>
              <a:gd name="adj" fmla="val 5060"/>
            </a:avLst>
          </a:prstGeom>
          <a:gradFill rotWithShape="1">
            <a:gsLst>
              <a:gs pos="0">
                <a:srgbClr val="0000FF"/>
              </a:gs>
              <a:gs pos="100000">
                <a:srgbClr val="000076"/>
              </a:gs>
            </a:gsLst>
            <a:path path="rect">
              <a:fillToRect l="50000" t="50000" r="50000" b="50000"/>
            </a:path>
          </a:gradFill>
          <a:ln w="9525">
            <a:noFill/>
            <a:miter lim="800000"/>
            <a:headEnd/>
            <a:tailEnd/>
          </a:ln>
        </p:spPr>
        <p:txBody>
          <a:bodyPr wrap="none" lIns="86403" tIns="43201" rIns="86403" bIns="43201" anchor="ctr"/>
          <a:lstStyle/>
          <a:p>
            <a:pPr algn="ctr" defTabSz="863578"/>
            <a:r>
              <a:rPr kumimoji="1" lang="zh-CN" altLang="en-US" sz="1200" b="1">
                <a:solidFill>
                  <a:schemeClr val="bg1"/>
                </a:solidFill>
                <a:latin typeface="微软雅黑" pitchFamily="34" charset="-122"/>
                <a:ea typeface="微软雅黑" pitchFamily="34" charset="-122"/>
              </a:rPr>
              <a:t>运输管理</a:t>
            </a:r>
            <a:endParaRPr kumimoji="1" lang="en-US" altLang="zh-TW" sz="1200" b="1">
              <a:solidFill>
                <a:schemeClr val="bg1"/>
              </a:solidFill>
              <a:latin typeface="微软雅黑" pitchFamily="34" charset="-122"/>
              <a:ea typeface="微软雅黑" pitchFamily="34" charset="-122"/>
            </a:endParaRPr>
          </a:p>
        </p:txBody>
      </p:sp>
      <p:sp>
        <p:nvSpPr>
          <p:cNvPr id="50" name="Rectangle 48"/>
          <p:cNvSpPr>
            <a:spLocks noChangeArrowheads="1"/>
          </p:cNvSpPr>
          <p:nvPr/>
        </p:nvSpPr>
        <p:spPr bwMode="auto">
          <a:xfrm>
            <a:off x="3236342" y="5274693"/>
            <a:ext cx="1408113" cy="317500"/>
          </a:xfrm>
          <a:prstGeom prst="rect">
            <a:avLst/>
          </a:prstGeom>
          <a:solidFill>
            <a:srgbClr val="50804C"/>
          </a:solidFill>
          <a:ln w="28575">
            <a:noFill/>
            <a:miter lim="800000"/>
            <a:headEnd/>
            <a:tailEnd/>
          </a:ln>
          <a:effectLst>
            <a:outerShdw dist="107763" dir="2700000" algn="ctr" rotWithShape="0">
              <a:srgbClr val="808080"/>
            </a:outerShdw>
          </a:effectLst>
        </p:spPr>
        <p:txBody>
          <a:bodyPr lIns="86403" tIns="43201" rIns="86403" bIns="43201" anchor="ctr"/>
          <a:lstStyle/>
          <a:p>
            <a:pPr algn="ctr" defTabSz="863578">
              <a:defRPr/>
            </a:pPr>
            <a:r>
              <a:rPr kumimoji="1" lang="zh-CN" altLang="en-US" b="1">
                <a:solidFill>
                  <a:schemeClr val="bg1"/>
                </a:solidFill>
                <a:latin typeface="微软雅黑" pitchFamily="34" charset="-122"/>
                <a:ea typeface="微软雅黑" pitchFamily="34" charset="-122"/>
              </a:rPr>
              <a:t>检化验系统</a:t>
            </a:r>
          </a:p>
        </p:txBody>
      </p:sp>
      <p:sp>
        <p:nvSpPr>
          <p:cNvPr id="51" name="AutoShape 49"/>
          <p:cNvSpPr>
            <a:spLocks noChangeArrowheads="1"/>
          </p:cNvSpPr>
          <p:nvPr/>
        </p:nvSpPr>
        <p:spPr bwMode="auto">
          <a:xfrm rot="16200000">
            <a:off x="3802283" y="4978625"/>
            <a:ext cx="268288" cy="288925"/>
          </a:xfrm>
          <a:prstGeom prst="leftRightArrow">
            <a:avLst>
              <a:gd name="adj1" fmla="val 50000"/>
              <a:gd name="adj2" fmla="val 20000"/>
            </a:avLst>
          </a:prstGeom>
          <a:solidFill>
            <a:srgbClr val="FF9900"/>
          </a:solidFill>
          <a:ln w="9525">
            <a:noFill/>
            <a:miter lim="800000"/>
            <a:headEnd/>
            <a:tailEnd/>
          </a:ln>
        </p:spPr>
        <p:txBody>
          <a:bodyPr wrap="none" anchor="ctr"/>
          <a:lstStyle/>
          <a:p>
            <a:pPr algn="ctr"/>
            <a:endParaRPr lang="zh-CN" altLang="zh-CN" sz="2400" b="1">
              <a:solidFill>
                <a:schemeClr val="bg1"/>
              </a:solidFill>
              <a:latin typeface="微软雅黑" pitchFamily="34" charset="-122"/>
              <a:ea typeface="微软雅黑" pitchFamily="34" charset="-122"/>
            </a:endParaRPr>
          </a:p>
        </p:txBody>
      </p:sp>
      <p:sp>
        <p:nvSpPr>
          <p:cNvPr id="52" name="Rectangle 50"/>
          <p:cNvSpPr>
            <a:spLocks noChangeArrowheads="1"/>
          </p:cNvSpPr>
          <p:nvPr/>
        </p:nvSpPr>
        <p:spPr bwMode="auto">
          <a:xfrm>
            <a:off x="4930203" y="5292155"/>
            <a:ext cx="1141412" cy="317500"/>
          </a:xfrm>
          <a:prstGeom prst="rect">
            <a:avLst/>
          </a:prstGeom>
          <a:solidFill>
            <a:srgbClr val="50804C"/>
          </a:solidFill>
          <a:ln w="28575">
            <a:noFill/>
            <a:miter lim="800000"/>
            <a:headEnd/>
            <a:tailEnd/>
          </a:ln>
          <a:effectLst>
            <a:outerShdw dist="107763" dir="2700000" algn="ctr" rotWithShape="0">
              <a:srgbClr val="808080"/>
            </a:outerShdw>
          </a:effectLst>
        </p:spPr>
        <p:txBody>
          <a:bodyPr lIns="86403" tIns="43201" rIns="86403" bIns="43201" anchor="ctr"/>
          <a:lstStyle/>
          <a:p>
            <a:pPr algn="ctr" defTabSz="863578">
              <a:defRPr/>
            </a:pPr>
            <a:r>
              <a:rPr kumimoji="1" lang="zh-CN" altLang="en-US" b="1">
                <a:solidFill>
                  <a:schemeClr val="bg1"/>
                </a:solidFill>
                <a:latin typeface="微软雅黑" pitchFamily="34" charset="-122"/>
                <a:ea typeface="微软雅黑" pitchFamily="34" charset="-122"/>
              </a:rPr>
              <a:t>计量系统</a:t>
            </a:r>
            <a:endParaRPr kumimoji="1" lang="en-US" altLang="zh-CN" b="1">
              <a:solidFill>
                <a:schemeClr val="bg1"/>
              </a:solidFill>
              <a:latin typeface="微软雅黑" pitchFamily="34" charset="-122"/>
              <a:ea typeface="微软雅黑" pitchFamily="34" charset="-122"/>
            </a:endParaRPr>
          </a:p>
        </p:txBody>
      </p:sp>
      <p:sp>
        <p:nvSpPr>
          <p:cNvPr id="53" name="AutoShape 51"/>
          <p:cNvSpPr>
            <a:spLocks noChangeArrowheads="1"/>
          </p:cNvSpPr>
          <p:nvPr/>
        </p:nvSpPr>
        <p:spPr bwMode="auto">
          <a:xfrm rot="16200000">
            <a:off x="5280250" y="4970689"/>
            <a:ext cx="268287" cy="288925"/>
          </a:xfrm>
          <a:prstGeom prst="leftRightArrow">
            <a:avLst>
              <a:gd name="adj1" fmla="val 50000"/>
              <a:gd name="adj2" fmla="val 20000"/>
            </a:avLst>
          </a:prstGeom>
          <a:solidFill>
            <a:srgbClr val="FF9900"/>
          </a:solidFill>
          <a:ln w="9525">
            <a:noFill/>
            <a:miter lim="800000"/>
            <a:headEnd/>
            <a:tailEnd/>
          </a:ln>
        </p:spPr>
        <p:txBody>
          <a:bodyPr wrap="none" anchor="ctr"/>
          <a:lstStyle/>
          <a:p>
            <a:pPr algn="ctr"/>
            <a:endParaRPr lang="zh-CN" altLang="zh-CN" sz="2400" b="1">
              <a:solidFill>
                <a:schemeClr val="bg1"/>
              </a:solidFill>
              <a:latin typeface="微软雅黑" pitchFamily="34" charset="-122"/>
              <a:ea typeface="微软雅黑" pitchFamily="34" charset="-122"/>
            </a:endParaRPr>
          </a:p>
        </p:txBody>
      </p:sp>
      <p:sp>
        <p:nvSpPr>
          <p:cNvPr id="54" name="Rectangle 52"/>
          <p:cNvSpPr>
            <a:spLocks noChangeArrowheads="1"/>
          </p:cNvSpPr>
          <p:nvPr/>
        </p:nvSpPr>
        <p:spPr bwMode="auto">
          <a:xfrm>
            <a:off x="6365303" y="5279455"/>
            <a:ext cx="976312" cy="317500"/>
          </a:xfrm>
          <a:prstGeom prst="rect">
            <a:avLst/>
          </a:prstGeom>
          <a:solidFill>
            <a:srgbClr val="50804C"/>
          </a:solidFill>
          <a:ln w="28575">
            <a:noFill/>
            <a:miter lim="800000"/>
            <a:headEnd/>
            <a:tailEnd/>
          </a:ln>
          <a:effectLst>
            <a:outerShdw dist="107763" dir="2700000" algn="ctr" rotWithShape="0">
              <a:srgbClr val="808080"/>
            </a:outerShdw>
          </a:effectLst>
        </p:spPr>
        <p:txBody>
          <a:bodyPr lIns="86403" tIns="43201" rIns="86403" bIns="43201" anchor="ctr"/>
          <a:lstStyle/>
          <a:p>
            <a:pPr algn="ctr" defTabSz="863578">
              <a:defRPr/>
            </a:pPr>
            <a:r>
              <a:rPr kumimoji="1" lang="en-US" altLang="zh-CN" b="1">
                <a:solidFill>
                  <a:schemeClr val="bg1"/>
                </a:solidFill>
                <a:latin typeface="微软雅黑" pitchFamily="34" charset="-122"/>
                <a:ea typeface="微软雅黑" pitchFamily="34" charset="-122"/>
              </a:rPr>
              <a:t>...</a:t>
            </a:r>
          </a:p>
        </p:txBody>
      </p:sp>
      <p:sp>
        <p:nvSpPr>
          <p:cNvPr id="55" name="AutoShape 53"/>
          <p:cNvSpPr>
            <a:spLocks noChangeArrowheads="1"/>
          </p:cNvSpPr>
          <p:nvPr/>
        </p:nvSpPr>
        <p:spPr bwMode="auto">
          <a:xfrm rot="16200000">
            <a:off x="6683599" y="4977039"/>
            <a:ext cx="268287" cy="200025"/>
          </a:xfrm>
          <a:prstGeom prst="leftRightArrow">
            <a:avLst>
              <a:gd name="adj1" fmla="val 50000"/>
              <a:gd name="adj2" fmla="val 26825"/>
            </a:avLst>
          </a:prstGeom>
          <a:solidFill>
            <a:srgbClr val="FF9900"/>
          </a:solidFill>
          <a:ln w="9525">
            <a:noFill/>
            <a:miter lim="800000"/>
            <a:headEnd/>
            <a:tailEnd/>
          </a:ln>
        </p:spPr>
        <p:txBody>
          <a:bodyPr wrap="none" anchor="ctr"/>
          <a:lstStyle/>
          <a:p>
            <a:pPr algn="ctr"/>
            <a:endParaRPr lang="zh-CN" altLang="zh-CN" sz="2400" b="1">
              <a:solidFill>
                <a:schemeClr val="bg1"/>
              </a:solidFill>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pPr algn="ctr"/>
            <a:r>
              <a:rPr lang="zh-CN" altLang="en-US" sz="3200" dirty="0" smtClean="0">
                <a:solidFill>
                  <a:srgbClr val="FF0000"/>
                </a:solidFill>
              </a:rPr>
              <a:t>对计算机技术的认知</a:t>
            </a:r>
            <a:endParaRPr lang="zh-CN" altLang="en-US" sz="3200" dirty="0">
              <a:solidFill>
                <a:srgbClr val="FF0000"/>
              </a:solidFill>
            </a:endParaRPr>
          </a:p>
        </p:txBody>
      </p:sp>
      <p:sp>
        <p:nvSpPr>
          <p:cNvPr id="2" name="内容占位符 1"/>
          <p:cNvSpPr>
            <a:spLocks noGrp="1"/>
          </p:cNvSpPr>
          <p:nvPr>
            <p:ph idx="1"/>
          </p:nvPr>
        </p:nvSpPr>
        <p:spPr/>
        <p:txBody>
          <a:bodyPr/>
          <a:lstStyle/>
          <a:p>
            <a:pPr>
              <a:lnSpc>
                <a:spcPct val="150000"/>
              </a:lnSpc>
              <a:buFont typeface="Wingdings" panose="05000000000000000000" pitchFamily="2" charset="2"/>
              <a:buChar char="Ø"/>
            </a:pPr>
            <a:r>
              <a:rPr lang="zh-CN" altLang="en-US" sz="2400" dirty="0">
                <a:latin typeface="+mn-ea"/>
              </a:rPr>
              <a:t>计算机技术是辅助工具，不能代替管理</a:t>
            </a:r>
            <a:endParaRPr lang="en-US" altLang="zh-CN" sz="2400" dirty="0">
              <a:latin typeface="+mn-ea"/>
            </a:endParaRPr>
          </a:p>
          <a:p>
            <a:pPr>
              <a:lnSpc>
                <a:spcPct val="150000"/>
              </a:lnSpc>
              <a:buFont typeface="Wingdings" panose="05000000000000000000" pitchFamily="2" charset="2"/>
              <a:buChar char="Ø"/>
            </a:pPr>
            <a:r>
              <a:rPr lang="zh-CN" altLang="en-US" sz="2400" dirty="0">
                <a:latin typeface="+mn-ea"/>
              </a:rPr>
              <a:t>系统越复杂，制约的因素越多，操作越复杂</a:t>
            </a:r>
            <a:endParaRPr lang="en-US" altLang="zh-CN" sz="2400" dirty="0">
              <a:latin typeface="+mn-ea"/>
            </a:endParaRPr>
          </a:p>
          <a:p>
            <a:pPr>
              <a:lnSpc>
                <a:spcPct val="150000"/>
              </a:lnSpc>
              <a:buFont typeface="Wingdings" panose="05000000000000000000" pitchFamily="2" charset="2"/>
              <a:buChar char="Ø"/>
            </a:pPr>
            <a:r>
              <a:rPr lang="zh-CN" altLang="en-US" sz="2400" dirty="0">
                <a:latin typeface="+mn-ea"/>
              </a:rPr>
              <a:t>在健全完善生产全流程的标准后再考虑计算机技术</a:t>
            </a:r>
            <a:endParaRPr lang="en-US" altLang="zh-CN" sz="2400" dirty="0">
              <a:latin typeface="+mn-ea"/>
            </a:endParaRPr>
          </a:p>
          <a:p>
            <a:pPr>
              <a:lnSpc>
                <a:spcPct val="150000"/>
              </a:lnSpc>
              <a:buFont typeface="Wingdings" panose="05000000000000000000" pitchFamily="2" charset="2"/>
              <a:buChar char="Ø"/>
            </a:pPr>
            <a:r>
              <a:rPr lang="zh-CN" altLang="en-US" sz="2400" dirty="0">
                <a:latin typeface="+mn-ea"/>
              </a:rPr>
              <a:t>适用就好，不需要功能齐全</a:t>
            </a:r>
            <a:endParaRPr lang="en-US" altLang="zh-CN" sz="2400" dirty="0">
              <a:latin typeface="+mn-ea"/>
            </a:endParaRPr>
          </a:p>
          <a:p>
            <a:pPr>
              <a:lnSpc>
                <a:spcPct val="150000"/>
              </a:lnSpc>
              <a:buFont typeface="Wingdings" panose="05000000000000000000" pitchFamily="2" charset="2"/>
              <a:buChar char="Ø"/>
            </a:pPr>
            <a:r>
              <a:rPr lang="zh-CN" altLang="en-US" sz="2400" dirty="0">
                <a:latin typeface="+mn-ea"/>
              </a:rPr>
              <a:t>在可能的前提下，自主开发计算机辅助技术</a:t>
            </a: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177</a:t>
            </a:fld>
            <a:endParaRPr lang="zh-CN" altLang="en-US" dirty="0"/>
          </a:p>
        </p:txBody>
      </p:sp>
    </p:spTree>
  </p:cSld>
  <p:clrMapOvr>
    <a:masterClrMapping/>
  </p:clrMapOvr>
  <p:transition>
    <p:fad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标题 57"/>
          <p:cNvSpPr>
            <a:spLocks noGrp="1"/>
          </p:cNvSpPr>
          <p:nvPr>
            <p:ph type="title"/>
          </p:nvPr>
        </p:nvSpPr>
        <p:spPr>
          <a:xfrm>
            <a:off x="495847" y="403492"/>
            <a:ext cx="8232531" cy="576064"/>
          </a:xfrm>
        </p:spPr>
        <p:txBody>
          <a:bodyPr/>
          <a:lstStyle/>
          <a:p>
            <a:pPr algn="ctr"/>
            <a:r>
              <a:rPr lang="zh-CN" altLang="en-US" sz="3200" dirty="0">
                <a:solidFill>
                  <a:srgbClr val="FF0000"/>
                </a:solidFill>
                <a:latin typeface="微软雅黑" pitchFamily="34" charset="-122"/>
                <a:ea typeface="微软雅黑" pitchFamily="34" charset="-122"/>
              </a:rPr>
              <a:t>平准化案例</a:t>
            </a:r>
          </a:p>
        </p:txBody>
      </p:sp>
      <p:graphicFrame>
        <p:nvGraphicFramePr>
          <p:cNvPr id="973287" name="Group 487"/>
          <p:cNvGraphicFramePr>
            <a:graphicFrameLocks noGrp="1"/>
          </p:cNvGraphicFramePr>
          <p:nvPr>
            <p:ph type="tbl" idx="1"/>
          </p:nvPr>
        </p:nvGraphicFramePr>
        <p:xfrm>
          <a:off x="467544" y="1372388"/>
          <a:ext cx="8305801" cy="4957130"/>
        </p:xfrm>
        <a:graphic>
          <a:graphicData uri="http://schemas.openxmlformats.org/drawingml/2006/table">
            <a:tbl>
              <a:tblPr/>
              <a:tblGrid>
                <a:gridCol w="1185863"/>
                <a:gridCol w="642937"/>
                <a:gridCol w="544513"/>
                <a:gridCol w="593725"/>
                <a:gridCol w="592137"/>
                <a:gridCol w="593725"/>
                <a:gridCol w="593725"/>
                <a:gridCol w="592139"/>
                <a:gridCol w="593725"/>
                <a:gridCol w="593725"/>
                <a:gridCol w="593725"/>
                <a:gridCol w="592137"/>
                <a:gridCol w="593725"/>
              </a:tblGrid>
              <a:tr h="590551">
                <a:tc>
                  <a:txBody>
                    <a:bodyPr/>
                    <a:lstStyle/>
                    <a:p>
                      <a:pPr marL="0" marR="0" lvl="0" indent="0" algn="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1" lang="zh-CN" altLang="en-US" sz="1500" b="1" i="0" u="none" strike="noStrike" cap="none" normalizeH="0" baseline="0" dirty="0" smtClean="0">
                          <a:ln>
                            <a:noFill/>
                          </a:ln>
                          <a:solidFill>
                            <a:schemeClr val="tx1"/>
                          </a:solidFill>
                          <a:effectLst/>
                          <a:latin typeface="微软雅黑" pitchFamily="34" charset="-122"/>
                          <a:ea typeface="微软雅黑" pitchFamily="34" charset="-122"/>
                        </a:rPr>
                        <a:t>日期</a:t>
                      </a:r>
                    </a:p>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1" lang="zh-CN" altLang="en-US" sz="1500" b="1" i="0" u="none" strike="noStrike" cap="none" normalizeH="0" baseline="0" dirty="0" smtClean="0">
                          <a:ln>
                            <a:noFill/>
                          </a:ln>
                          <a:solidFill>
                            <a:schemeClr val="tx1"/>
                          </a:solidFill>
                          <a:effectLst/>
                          <a:latin typeface="微软雅黑" pitchFamily="34" charset="-122"/>
                          <a:ea typeface="微软雅黑" pitchFamily="34" charset="-122"/>
                        </a:rPr>
                        <a:t>计划</a:t>
                      </a:r>
                    </a:p>
                  </a:txBody>
                  <a:tcPr horzOverflow="overflow">
                    <a:lnL w="28575"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28575"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w="12700" cap="flat" cmpd="sng" algn="ctr">
                      <a:solidFill>
                        <a:schemeClr val="tx1"/>
                      </a:solidFill>
                      <a:prstDash val="solid"/>
                      <a:round/>
                      <a:headEnd type="none" w="med" len="med"/>
                      <a:tailEnd type="none" w="med" len="lg"/>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1" lang="zh-CN" altLang="en-US" sz="2000" b="0" i="0" u="none" strike="noStrike" cap="none" normalizeH="0" baseline="0" smtClean="0">
                          <a:ln>
                            <a:noFill/>
                          </a:ln>
                          <a:solidFill>
                            <a:schemeClr val="tx1"/>
                          </a:solidFill>
                          <a:effectLst/>
                          <a:latin typeface="微软雅黑" pitchFamily="34" charset="-122"/>
                          <a:ea typeface="微软雅黑" pitchFamily="34" charset="-122"/>
                        </a:rPr>
                        <a:t>1</a:t>
                      </a:r>
                    </a:p>
                  </a:txBody>
                  <a:tcP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28575"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1" lang="zh-CN" altLang="en-US" sz="2000" b="0" i="0" u="none" strike="noStrike" cap="none" normalizeH="0" baseline="0" smtClean="0">
                          <a:ln>
                            <a:noFill/>
                          </a:ln>
                          <a:solidFill>
                            <a:schemeClr val="tx1"/>
                          </a:solidFill>
                          <a:effectLst/>
                          <a:latin typeface="微软雅黑" pitchFamily="34" charset="-122"/>
                          <a:ea typeface="微软雅黑" pitchFamily="34" charset="-122"/>
                        </a:rPr>
                        <a:t>2</a:t>
                      </a:r>
                    </a:p>
                  </a:txBody>
                  <a:tcP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28575"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1" lang="zh-CN" altLang="en-US" sz="2000" b="0" i="0" u="none" strike="noStrike" cap="none" normalizeH="0" baseline="0" smtClean="0">
                          <a:ln>
                            <a:noFill/>
                          </a:ln>
                          <a:solidFill>
                            <a:schemeClr val="tx1"/>
                          </a:solidFill>
                          <a:effectLst/>
                          <a:latin typeface="微软雅黑" pitchFamily="34" charset="-122"/>
                          <a:ea typeface="微软雅黑" pitchFamily="34" charset="-122"/>
                        </a:rPr>
                        <a:t>3</a:t>
                      </a:r>
                    </a:p>
                  </a:txBody>
                  <a:tcP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28575"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1" lang="zh-CN" altLang="en-US" sz="2000" b="0" i="0" u="none" strike="noStrike" cap="none" normalizeH="0" baseline="0" smtClean="0">
                          <a:ln>
                            <a:noFill/>
                          </a:ln>
                          <a:solidFill>
                            <a:schemeClr val="tx1"/>
                          </a:solidFill>
                          <a:effectLst/>
                          <a:latin typeface="微软雅黑" pitchFamily="34" charset="-122"/>
                          <a:ea typeface="微软雅黑" pitchFamily="34" charset="-122"/>
                        </a:rPr>
                        <a:t>4</a:t>
                      </a:r>
                    </a:p>
                  </a:txBody>
                  <a:tcP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28575"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1" lang="zh-CN" altLang="en-US" sz="2000" b="0" i="0" u="none" strike="noStrike" cap="none" normalizeH="0" baseline="0" smtClean="0">
                          <a:ln>
                            <a:noFill/>
                          </a:ln>
                          <a:solidFill>
                            <a:schemeClr val="tx1"/>
                          </a:solidFill>
                          <a:effectLst/>
                          <a:latin typeface="微软雅黑" pitchFamily="34" charset="-122"/>
                          <a:ea typeface="微软雅黑" pitchFamily="34" charset="-122"/>
                        </a:rPr>
                        <a:t>5</a:t>
                      </a:r>
                    </a:p>
                  </a:txBody>
                  <a:tcP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28575"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1" lang="zh-CN" altLang="en-US" sz="2000" b="0" i="0" u="none" strike="noStrike" cap="none" normalizeH="0" baseline="0" smtClean="0">
                          <a:ln>
                            <a:noFill/>
                          </a:ln>
                          <a:solidFill>
                            <a:schemeClr val="tx1"/>
                          </a:solidFill>
                          <a:effectLst/>
                          <a:latin typeface="微软雅黑" pitchFamily="34" charset="-122"/>
                          <a:ea typeface="微软雅黑" pitchFamily="34" charset="-122"/>
                        </a:rPr>
                        <a:t>6</a:t>
                      </a:r>
                    </a:p>
                  </a:txBody>
                  <a:tcP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28575"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1" lang="zh-CN" altLang="en-US" sz="2000" b="0" i="0" u="none" strike="noStrike" cap="none" normalizeH="0" baseline="0" smtClean="0">
                          <a:ln>
                            <a:noFill/>
                          </a:ln>
                          <a:solidFill>
                            <a:schemeClr val="tx1"/>
                          </a:solidFill>
                          <a:effectLst/>
                          <a:latin typeface="微软雅黑" pitchFamily="34" charset="-122"/>
                          <a:ea typeface="微软雅黑" pitchFamily="34" charset="-122"/>
                        </a:rPr>
                        <a:t>7</a:t>
                      </a:r>
                    </a:p>
                  </a:txBody>
                  <a:tcP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28575"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1" lang="zh-CN" altLang="en-US" sz="2000" b="0" i="0" u="none" strike="noStrike" cap="none" normalizeH="0" baseline="0" smtClean="0">
                          <a:ln>
                            <a:noFill/>
                          </a:ln>
                          <a:solidFill>
                            <a:schemeClr val="tx1"/>
                          </a:solidFill>
                          <a:effectLst/>
                          <a:latin typeface="微软雅黑" pitchFamily="34" charset="-122"/>
                          <a:ea typeface="微软雅黑" pitchFamily="34" charset="-122"/>
                        </a:rPr>
                        <a:t>8</a:t>
                      </a:r>
                    </a:p>
                  </a:txBody>
                  <a:tcP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28575"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1" lang="zh-CN" altLang="en-US" sz="2000" b="0" i="0" u="none" strike="noStrike" cap="none" normalizeH="0" baseline="0" smtClean="0">
                          <a:ln>
                            <a:noFill/>
                          </a:ln>
                          <a:solidFill>
                            <a:schemeClr val="tx1"/>
                          </a:solidFill>
                          <a:effectLst/>
                          <a:latin typeface="微软雅黑" pitchFamily="34" charset="-122"/>
                          <a:ea typeface="微软雅黑" pitchFamily="34" charset="-122"/>
                        </a:rPr>
                        <a:t>9</a:t>
                      </a:r>
                    </a:p>
                  </a:txBody>
                  <a:tcP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28575"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1" lang="zh-CN" altLang="en-US" sz="2000" b="0" i="0" u="none" strike="noStrike" cap="none" normalizeH="0" baseline="0" smtClean="0">
                          <a:ln>
                            <a:noFill/>
                          </a:ln>
                          <a:solidFill>
                            <a:schemeClr val="tx1"/>
                          </a:solidFill>
                          <a:effectLst/>
                          <a:latin typeface="微软雅黑" pitchFamily="34" charset="-122"/>
                          <a:ea typeface="微软雅黑" pitchFamily="34" charset="-122"/>
                        </a:rPr>
                        <a:t>10</a:t>
                      </a:r>
                    </a:p>
                  </a:txBody>
                  <a:tcP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28575"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1" lang="zh-CN" altLang="en-US" sz="2000" b="0" i="0" u="none" strike="noStrike" cap="none" normalizeH="0" baseline="0" smtClean="0">
                          <a:ln>
                            <a:noFill/>
                          </a:ln>
                          <a:solidFill>
                            <a:schemeClr val="tx1"/>
                          </a:solidFill>
                          <a:effectLst/>
                          <a:latin typeface="微软雅黑" pitchFamily="34" charset="-122"/>
                          <a:ea typeface="微软雅黑" pitchFamily="34" charset="-122"/>
                        </a:rPr>
                        <a:t>11</a:t>
                      </a:r>
                    </a:p>
                  </a:txBody>
                  <a:tcP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28575"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1" lang="zh-CN" altLang="en-US" sz="2000" b="0" i="0" u="none" strike="noStrike" cap="none" normalizeH="0" baseline="0" smtClean="0">
                          <a:ln>
                            <a:noFill/>
                          </a:ln>
                          <a:solidFill>
                            <a:schemeClr val="tx1"/>
                          </a:solidFill>
                          <a:effectLst/>
                          <a:latin typeface="微软雅黑" pitchFamily="34" charset="-122"/>
                          <a:ea typeface="微软雅黑" pitchFamily="34" charset="-122"/>
                        </a:rPr>
                        <a:t>12</a:t>
                      </a:r>
                    </a:p>
                  </a:txBody>
                  <a:tcPr horzOverflow="overflow">
                    <a:lnL w="12700"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med" len="lg"/>
                    </a:lnR>
                    <a:lnT w="28575"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noFill/>
                  </a:tcPr>
                </a:tc>
              </a:tr>
              <a:tr h="1174751">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1" lang="zh-CN" altLang="en-US" sz="1500" b="1" i="0" u="none" strike="noStrike" cap="none" normalizeH="0" baseline="0" smtClean="0">
                          <a:ln>
                            <a:noFill/>
                          </a:ln>
                          <a:solidFill>
                            <a:schemeClr val="tx1"/>
                          </a:solidFill>
                          <a:effectLst/>
                          <a:latin typeface="微软雅黑" pitchFamily="34" charset="-122"/>
                          <a:ea typeface="微软雅黑" pitchFamily="34" charset="-122"/>
                        </a:rPr>
                        <a:t>同一产品的生产总量做</a:t>
                      </a:r>
                      <a:r>
                        <a:rPr kumimoji="1" lang="zh-CN" altLang="en-US" sz="1500" b="1" i="0" u="none" strike="noStrike" cap="none" normalizeH="0" baseline="0" smtClean="0">
                          <a:ln>
                            <a:noFill/>
                          </a:ln>
                          <a:solidFill>
                            <a:srgbClr val="FF0000"/>
                          </a:solidFill>
                          <a:effectLst/>
                          <a:latin typeface="微软雅黑" pitchFamily="34" charset="-122"/>
                          <a:ea typeface="微软雅黑" pitchFamily="34" charset="-122"/>
                        </a:rPr>
                        <a:t>连续生产</a:t>
                      </a:r>
                      <a:r>
                        <a:rPr kumimoji="1" lang="zh-CN" altLang="en-US" sz="1500" b="1" i="0" u="none" strike="noStrike" cap="none" normalizeH="0" baseline="0" smtClean="0">
                          <a:ln>
                            <a:noFill/>
                          </a:ln>
                          <a:solidFill>
                            <a:schemeClr val="tx1"/>
                          </a:solidFill>
                          <a:effectLst/>
                          <a:latin typeface="微软雅黑" pitchFamily="34" charset="-122"/>
                          <a:ea typeface="微软雅黑" pitchFamily="34" charset="-122"/>
                        </a:rPr>
                        <a:t>安排</a:t>
                      </a:r>
                    </a:p>
                  </a:txBody>
                  <a:tcPr horzOverflow="overflow">
                    <a:lnL w="28575"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endParaRPr kumimoji="1" lang="zh-CN" altLang="en-US" sz="1500" b="1" i="0" u="none" strike="noStrike" cap="none" normalizeH="0" baseline="0" smtClean="0">
                        <a:ln>
                          <a:noFill/>
                        </a:ln>
                        <a:solidFill>
                          <a:srgbClr val="CC0000"/>
                        </a:solidFill>
                        <a:effectLst/>
                        <a:latin typeface="微软雅黑" pitchFamily="34" charset="-122"/>
                        <a:ea typeface="微软雅黑" pitchFamily="34" charset="-122"/>
                      </a:endParaRPr>
                    </a:p>
                  </a:txBody>
                  <a:tcPr marL="0" marR="0" horzOverflow="overflow">
                    <a:lnL w="12700" cap="flat" cmpd="sng" algn="ctr">
                      <a:solidFill>
                        <a:schemeClr val="tx1"/>
                      </a:solidFill>
                      <a:prstDash val="solid"/>
                      <a:round/>
                      <a:headEnd type="none" w="med" len="med"/>
                      <a:tailEnd type="none" w="med" len="lg"/>
                    </a:lnL>
                    <a:lnR w="12700" cap="flat" cmpd="sng" algn="ctr">
                      <a:solidFill>
                        <a:srgbClr val="CC0000"/>
                      </a:solidFill>
                      <a:prstDash val="sysDash"/>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endParaRPr kumimoji="1" lang="zh-CN" altLang="en-US" sz="1500" b="1" i="0" u="none" strike="noStrike" cap="none" normalizeH="0" baseline="0" dirty="0" smtClean="0">
                        <a:ln>
                          <a:noFill/>
                        </a:ln>
                        <a:solidFill>
                          <a:srgbClr val="CC0000"/>
                        </a:solidFill>
                        <a:effectLst/>
                        <a:latin typeface="微软雅黑" pitchFamily="34" charset="-122"/>
                        <a:ea typeface="微软雅黑" pitchFamily="34" charset="-122"/>
                      </a:endParaRPr>
                    </a:p>
                  </a:txBody>
                  <a:tcPr marL="0" marR="0" horzOverflow="overflow">
                    <a:lnL w="12700" cap="flat" cmpd="sng" algn="ctr">
                      <a:solidFill>
                        <a:srgbClr val="CC0000"/>
                      </a:solidFill>
                      <a:prstDash val="sysDash"/>
                      <a:round/>
                      <a:headEnd type="none" w="med" len="med"/>
                      <a:tailEnd type="none" w="med" len="lg"/>
                    </a:lnL>
                    <a:lnR w="12700" cap="flat" cmpd="sng" algn="ctr">
                      <a:solidFill>
                        <a:srgbClr val="CC0000"/>
                      </a:solidFill>
                      <a:prstDash val="sysDash"/>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endParaRPr kumimoji="1" lang="zh-CN" altLang="en-US" sz="1500" b="1" i="0" u="none" strike="noStrike" cap="none" normalizeH="0" baseline="0" smtClean="0">
                        <a:ln>
                          <a:noFill/>
                        </a:ln>
                        <a:solidFill>
                          <a:srgbClr val="CC0000"/>
                        </a:solidFill>
                        <a:effectLst/>
                        <a:latin typeface="微软雅黑" pitchFamily="34" charset="-122"/>
                        <a:ea typeface="微软雅黑" pitchFamily="34" charset="-122"/>
                      </a:endParaRPr>
                    </a:p>
                  </a:txBody>
                  <a:tcPr marL="0" marR="0" horzOverflow="overflow">
                    <a:lnL w="12700" cap="flat" cmpd="sng" algn="ctr">
                      <a:solidFill>
                        <a:srgbClr val="CC0000"/>
                      </a:solidFill>
                      <a:prstDash val="sysDash"/>
                      <a:round/>
                      <a:headEnd type="none" w="med" len="med"/>
                      <a:tailEnd type="none" w="med" len="lg"/>
                    </a:lnL>
                    <a:lnR w="12700" cap="flat" cmpd="sng" algn="ctr">
                      <a:solidFill>
                        <a:srgbClr val="CC0000"/>
                      </a:solidFill>
                      <a:prstDash val="sysDash"/>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endParaRPr kumimoji="1" lang="zh-CN" altLang="en-US" sz="1500" b="1" i="0" u="none" strike="noStrike" cap="none" normalizeH="0" baseline="0" dirty="0" smtClean="0">
                        <a:ln>
                          <a:noFill/>
                        </a:ln>
                        <a:solidFill>
                          <a:srgbClr val="CC0000"/>
                        </a:solidFill>
                        <a:effectLst/>
                        <a:latin typeface="微软雅黑" pitchFamily="34" charset="-122"/>
                        <a:ea typeface="微软雅黑" pitchFamily="34" charset="-122"/>
                      </a:endParaRPr>
                    </a:p>
                  </a:txBody>
                  <a:tcPr marL="0" marR="0" horzOverflow="overflow">
                    <a:lnL w="12700" cap="flat" cmpd="sng" algn="ctr">
                      <a:solidFill>
                        <a:srgbClr val="CC0000"/>
                      </a:solidFill>
                      <a:prstDash val="sysDash"/>
                      <a:round/>
                      <a:headEnd type="none" w="med" len="med"/>
                      <a:tailEnd type="none" w="med" len="lg"/>
                    </a:lnL>
                    <a:lnR w="12700" cap="flat" cmpd="sng" algn="ctr">
                      <a:solidFill>
                        <a:srgbClr val="CC0000"/>
                      </a:solidFill>
                      <a:prstDash val="sysDash"/>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endParaRPr kumimoji="1" lang="zh-CN" altLang="en-US" sz="1500" b="1" i="0" u="none" strike="noStrike" cap="none" normalizeH="0" baseline="0" dirty="0" smtClean="0">
                        <a:ln>
                          <a:noFill/>
                        </a:ln>
                        <a:solidFill>
                          <a:srgbClr val="CC0000"/>
                        </a:solidFill>
                        <a:effectLst/>
                        <a:latin typeface="微软雅黑" pitchFamily="34" charset="-122"/>
                        <a:ea typeface="微软雅黑" pitchFamily="34" charset="-122"/>
                      </a:endParaRPr>
                    </a:p>
                  </a:txBody>
                  <a:tcPr marL="0" marR="0" horzOverflow="overflow">
                    <a:lnL w="12700" cap="flat" cmpd="sng" algn="ctr">
                      <a:solidFill>
                        <a:srgbClr val="CC0000"/>
                      </a:solidFill>
                      <a:prstDash val="sysDash"/>
                      <a:round/>
                      <a:headEnd type="none" w="med" len="med"/>
                      <a:tailEnd type="none" w="med" len="lg"/>
                    </a:lnL>
                    <a:lnR w="12700" cap="flat" cmpd="sng" algn="ctr">
                      <a:solidFill>
                        <a:srgbClr val="CC0000"/>
                      </a:solidFill>
                      <a:prstDash val="sysDash"/>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endParaRPr kumimoji="1" lang="zh-CN" altLang="en-US" sz="1500" b="1" i="0" u="none" strike="noStrike" cap="none" normalizeH="0" baseline="0" smtClean="0">
                        <a:ln>
                          <a:noFill/>
                        </a:ln>
                        <a:solidFill>
                          <a:srgbClr val="CC0000"/>
                        </a:solidFill>
                        <a:effectLst/>
                        <a:latin typeface="微软雅黑" pitchFamily="34" charset="-122"/>
                        <a:ea typeface="微软雅黑" pitchFamily="34" charset="-122"/>
                      </a:endParaRPr>
                    </a:p>
                  </a:txBody>
                  <a:tcPr marL="0" marR="0" horzOverflow="overflow">
                    <a:lnL w="12700" cap="flat" cmpd="sng" algn="ctr">
                      <a:solidFill>
                        <a:srgbClr val="CC0000"/>
                      </a:solidFill>
                      <a:prstDash val="sysDash"/>
                      <a:round/>
                      <a:headEnd type="none" w="med" len="med"/>
                      <a:tailEnd type="none" w="med" len="lg"/>
                    </a:lnL>
                    <a:lnR w="12700" cap="flat" cmpd="sng" algn="ctr">
                      <a:solidFill>
                        <a:srgbClr val="CC0000"/>
                      </a:solidFill>
                      <a:prstDash val="sysDash"/>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endParaRPr kumimoji="1" lang="zh-CN" altLang="en-US" sz="1500" b="1" i="0" u="none" strike="noStrike" cap="none" normalizeH="0" baseline="0" smtClean="0">
                        <a:ln>
                          <a:noFill/>
                        </a:ln>
                        <a:solidFill>
                          <a:srgbClr val="CC0000"/>
                        </a:solidFill>
                        <a:effectLst/>
                        <a:latin typeface="微软雅黑" pitchFamily="34" charset="-122"/>
                        <a:ea typeface="微软雅黑" pitchFamily="34" charset="-122"/>
                      </a:endParaRPr>
                    </a:p>
                  </a:txBody>
                  <a:tcPr marL="0" marR="0" horzOverflow="overflow">
                    <a:lnL w="12700" cap="flat" cmpd="sng" algn="ctr">
                      <a:solidFill>
                        <a:srgbClr val="CC0000"/>
                      </a:solidFill>
                      <a:prstDash val="sysDash"/>
                      <a:round/>
                      <a:headEnd type="none" w="med" len="med"/>
                      <a:tailEnd type="none" w="med" len="lg"/>
                    </a:lnL>
                    <a:lnR w="12700" cap="flat" cmpd="sng" algn="ctr">
                      <a:solidFill>
                        <a:srgbClr val="CC0000"/>
                      </a:solidFill>
                      <a:prstDash val="sysDash"/>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endParaRPr kumimoji="1" lang="zh-CN" altLang="en-US" sz="1500" b="1" i="0" u="none" strike="noStrike" cap="none" normalizeH="0" baseline="0" dirty="0" smtClean="0">
                        <a:ln>
                          <a:noFill/>
                        </a:ln>
                        <a:solidFill>
                          <a:srgbClr val="CC0000"/>
                        </a:solidFill>
                        <a:effectLst/>
                        <a:latin typeface="微软雅黑" pitchFamily="34" charset="-122"/>
                        <a:ea typeface="微软雅黑" pitchFamily="34" charset="-122"/>
                      </a:endParaRPr>
                    </a:p>
                  </a:txBody>
                  <a:tcPr marL="0" marR="0" horzOverflow="overflow">
                    <a:lnL w="12700" cap="flat" cmpd="sng" algn="ctr">
                      <a:solidFill>
                        <a:srgbClr val="CC0000"/>
                      </a:solidFill>
                      <a:prstDash val="sysDash"/>
                      <a:round/>
                      <a:headEnd type="none" w="med" len="med"/>
                      <a:tailEnd type="none" w="med" len="lg"/>
                    </a:lnL>
                    <a:lnR w="12700" cap="flat" cmpd="sng" algn="ctr">
                      <a:solidFill>
                        <a:srgbClr val="CC0000"/>
                      </a:solidFill>
                      <a:prstDash val="sysDash"/>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endParaRPr kumimoji="1" lang="zh-CN" altLang="en-US" sz="1500" b="1" i="0" u="none" strike="noStrike" cap="none" normalizeH="0" baseline="0" smtClean="0">
                        <a:ln>
                          <a:noFill/>
                        </a:ln>
                        <a:solidFill>
                          <a:srgbClr val="CC0000"/>
                        </a:solidFill>
                        <a:effectLst/>
                        <a:latin typeface="微软雅黑" pitchFamily="34" charset="-122"/>
                        <a:ea typeface="微软雅黑" pitchFamily="34" charset="-122"/>
                      </a:endParaRPr>
                    </a:p>
                  </a:txBody>
                  <a:tcPr marL="0" marR="0" horzOverflow="overflow">
                    <a:lnL w="12700" cap="flat" cmpd="sng" algn="ctr">
                      <a:solidFill>
                        <a:srgbClr val="CC0000"/>
                      </a:solidFill>
                      <a:prstDash val="sysDash"/>
                      <a:round/>
                      <a:headEnd type="none" w="med" len="med"/>
                      <a:tailEnd type="none" w="med" len="lg"/>
                    </a:lnL>
                    <a:lnR w="12700" cap="flat" cmpd="sng" algn="ctr">
                      <a:solidFill>
                        <a:srgbClr val="CC0000"/>
                      </a:solidFill>
                      <a:prstDash val="sysDash"/>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endParaRPr kumimoji="1" lang="zh-CN" altLang="en-US" sz="1500" b="1" i="0" u="none" strike="noStrike" cap="none" normalizeH="0" baseline="0" smtClean="0">
                        <a:ln>
                          <a:noFill/>
                        </a:ln>
                        <a:solidFill>
                          <a:srgbClr val="CC0000"/>
                        </a:solidFill>
                        <a:effectLst/>
                        <a:latin typeface="微软雅黑" pitchFamily="34" charset="-122"/>
                        <a:ea typeface="微软雅黑" pitchFamily="34" charset="-122"/>
                      </a:endParaRPr>
                    </a:p>
                  </a:txBody>
                  <a:tcPr marL="0" marR="0" horzOverflow="overflow">
                    <a:lnL w="12700" cap="flat" cmpd="sng" algn="ctr">
                      <a:solidFill>
                        <a:srgbClr val="CC0000"/>
                      </a:solidFill>
                      <a:prstDash val="sysDash"/>
                      <a:round/>
                      <a:headEnd type="none" w="med" len="med"/>
                      <a:tailEnd type="none" w="med" len="lg"/>
                    </a:lnL>
                    <a:lnR w="12700" cap="flat" cmpd="sng" algn="ctr">
                      <a:solidFill>
                        <a:srgbClr val="CC0000"/>
                      </a:solidFill>
                      <a:prstDash val="sysDash"/>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endParaRPr kumimoji="1" lang="zh-CN" altLang="en-US" sz="1500" b="1" i="0" u="none" strike="noStrike" cap="none" normalizeH="0" baseline="0" smtClean="0">
                        <a:ln>
                          <a:noFill/>
                        </a:ln>
                        <a:solidFill>
                          <a:srgbClr val="CC0000"/>
                        </a:solidFill>
                        <a:effectLst/>
                        <a:latin typeface="微软雅黑" pitchFamily="34" charset="-122"/>
                        <a:ea typeface="微软雅黑" pitchFamily="34" charset="-122"/>
                      </a:endParaRPr>
                    </a:p>
                  </a:txBody>
                  <a:tcPr marL="0" marR="0" horzOverflow="overflow">
                    <a:lnL w="12700" cap="flat" cmpd="sng" algn="ctr">
                      <a:solidFill>
                        <a:srgbClr val="CC0000"/>
                      </a:solidFill>
                      <a:prstDash val="sysDash"/>
                      <a:round/>
                      <a:headEnd type="none" w="med" len="med"/>
                      <a:tailEnd type="none" w="med" len="lg"/>
                    </a:lnL>
                    <a:lnR w="12700" cap="flat" cmpd="sng" algn="ctr">
                      <a:solidFill>
                        <a:srgbClr val="CC0000"/>
                      </a:solidFill>
                      <a:prstDash val="sysDash"/>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endParaRPr kumimoji="1" lang="zh-CN" altLang="en-US" sz="1500" b="1" i="0" u="none" strike="noStrike" cap="none" normalizeH="0" baseline="0" smtClean="0">
                        <a:ln>
                          <a:noFill/>
                        </a:ln>
                        <a:solidFill>
                          <a:srgbClr val="CC0000"/>
                        </a:solidFill>
                        <a:effectLst/>
                        <a:latin typeface="微软雅黑" pitchFamily="34" charset="-122"/>
                        <a:ea typeface="微软雅黑" pitchFamily="34" charset="-122"/>
                      </a:endParaRPr>
                    </a:p>
                  </a:txBody>
                  <a:tcPr marL="0" marR="0" horzOverflow="overflow">
                    <a:lnL w="12700" cap="flat" cmpd="sng" algn="ctr">
                      <a:solidFill>
                        <a:srgbClr val="CC0000"/>
                      </a:solidFill>
                      <a:prstDash val="sysDash"/>
                      <a:round/>
                      <a:headEnd type="none" w="med" len="med"/>
                      <a:tailEnd type="none" w="med" len="lg"/>
                    </a:lnL>
                    <a:lnR w="28575"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DDDDDD"/>
                    </a:solidFill>
                  </a:tcPr>
                </a:tc>
              </a:tr>
              <a:tr h="1176339">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1" lang="zh-CN" altLang="en-US" sz="1500" b="1" i="0" u="none" strike="noStrike" cap="none" normalizeH="0" baseline="0" smtClean="0">
                          <a:ln>
                            <a:noFill/>
                          </a:ln>
                          <a:solidFill>
                            <a:schemeClr val="tx1"/>
                          </a:solidFill>
                          <a:effectLst/>
                          <a:latin typeface="微软雅黑" pitchFamily="34" charset="-122"/>
                          <a:ea typeface="微软雅黑" pitchFamily="34" charset="-122"/>
                        </a:rPr>
                        <a:t>同一产品的生产总量做</a:t>
                      </a:r>
                      <a:r>
                        <a:rPr kumimoji="1" lang="zh-CN" altLang="en-US" sz="1500" b="1" i="0" u="none" strike="noStrike" cap="none" normalizeH="0" baseline="0" smtClean="0">
                          <a:ln>
                            <a:noFill/>
                          </a:ln>
                          <a:solidFill>
                            <a:srgbClr val="FF0000"/>
                          </a:solidFill>
                          <a:effectLst/>
                          <a:latin typeface="微软雅黑" pitchFamily="34" charset="-122"/>
                          <a:ea typeface="微软雅黑" pitchFamily="34" charset="-122"/>
                        </a:rPr>
                        <a:t>分批次生产</a:t>
                      </a:r>
                      <a:r>
                        <a:rPr kumimoji="1" lang="zh-CN" altLang="en-US" sz="1500" b="1" i="0" u="none" strike="noStrike" cap="none" normalizeH="0" baseline="0" smtClean="0">
                          <a:ln>
                            <a:noFill/>
                          </a:ln>
                          <a:solidFill>
                            <a:schemeClr val="tx1"/>
                          </a:solidFill>
                          <a:effectLst/>
                          <a:latin typeface="微软雅黑" pitchFamily="34" charset="-122"/>
                          <a:ea typeface="微软雅黑" pitchFamily="34" charset="-122"/>
                        </a:rPr>
                        <a:t>安排</a:t>
                      </a:r>
                    </a:p>
                  </a:txBody>
                  <a:tcPr horzOverflow="overflow">
                    <a:lnL w="28575"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99FFCC"/>
                    </a:solidFill>
                  </a:tcPr>
                </a:tc>
                <a:tc>
                  <a:txBody>
                    <a:bodyPr/>
                    <a:lstStyle/>
                    <a:p>
                      <a:pPr marL="0" marR="0" lvl="0" indent="0" algn="ctr" defTabSz="914400" rtl="0" eaLnBrk="1" fontAlgn="base" latinLnBrk="0" hangingPunct="1">
                        <a:lnSpc>
                          <a:spcPct val="140000"/>
                        </a:lnSpc>
                        <a:spcBef>
                          <a:spcPct val="0"/>
                        </a:spcBef>
                        <a:spcAft>
                          <a:spcPct val="0"/>
                        </a:spcAft>
                        <a:buClrTx/>
                        <a:buSzTx/>
                        <a:buFontTx/>
                        <a:buNone/>
                        <a:tabLst/>
                      </a:pPr>
                      <a:r>
                        <a:rPr kumimoji="1" lang="zh-CN" altLang="en-US" sz="1600" b="0" i="0" u="none" strike="noStrike" cap="none" normalizeH="0" baseline="0" dirty="0" smtClean="0">
                          <a:ln>
                            <a:noFill/>
                          </a:ln>
                          <a:solidFill>
                            <a:schemeClr val="tx1"/>
                          </a:solidFill>
                          <a:effectLst/>
                          <a:latin typeface="微软雅黑" pitchFamily="34" charset="-122"/>
                          <a:ea typeface="微软雅黑" pitchFamily="34" charset="-122"/>
                        </a:rPr>
                        <a:t>产品</a:t>
                      </a:r>
                      <a:r>
                        <a:rPr kumimoji="1" lang="en-US" altLang="zh-CN" sz="1600" b="0" i="0" u="none" strike="noStrike" cap="none" normalizeH="0" baseline="0" dirty="0" smtClean="0">
                          <a:ln>
                            <a:noFill/>
                          </a:ln>
                          <a:solidFill>
                            <a:schemeClr val="tx1"/>
                          </a:solidFill>
                          <a:effectLst/>
                          <a:latin typeface="微软雅黑" pitchFamily="34" charset="-122"/>
                          <a:ea typeface="微软雅黑" pitchFamily="34" charset="-122"/>
                        </a:rPr>
                        <a:t>A</a:t>
                      </a:r>
                      <a:r>
                        <a:rPr kumimoji="1" lang="en-US" altLang="zh-CN" sz="1600" b="0" i="0" u="none" strike="noStrike" cap="none" normalizeH="0" baseline="0" dirty="0" smtClean="0">
                          <a:ln>
                            <a:noFill/>
                          </a:ln>
                          <a:solidFill>
                            <a:srgbClr val="CC0000"/>
                          </a:solidFill>
                          <a:effectLst/>
                          <a:latin typeface="微软雅黑" pitchFamily="34" charset="-122"/>
                          <a:ea typeface="微软雅黑" pitchFamily="34" charset="-122"/>
                        </a:rPr>
                        <a:t> </a:t>
                      </a:r>
                    </a:p>
                    <a:p>
                      <a:pPr marL="0" marR="0" lvl="0" indent="0" algn="ctr" defTabSz="914400" rtl="0" eaLnBrk="1" fontAlgn="base" latinLnBrk="0" hangingPunct="1">
                        <a:lnSpc>
                          <a:spcPct val="140000"/>
                        </a:lnSpc>
                        <a:spcBef>
                          <a:spcPct val="0"/>
                        </a:spcBef>
                        <a:spcAft>
                          <a:spcPct val="0"/>
                        </a:spcAft>
                        <a:buClrTx/>
                        <a:buSzTx/>
                        <a:buFontTx/>
                        <a:buNone/>
                        <a:tabLst/>
                      </a:pPr>
                      <a:r>
                        <a:rPr kumimoji="1" lang="en-US" altLang="zh-CN" sz="1600" b="0" i="0" u="none" strike="noStrike" cap="none" normalizeH="0" baseline="0" dirty="0" smtClean="0">
                          <a:ln>
                            <a:noFill/>
                          </a:ln>
                          <a:solidFill>
                            <a:srgbClr val="CC0000"/>
                          </a:solidFill>
                          <a:effectLst/>
                          <a:latin typeface="微软雅黑" pitchFamily="34" charset="-122"/>
                          <a:ea typeface="微软雅黑" pitchFamily="34" charset="-122"/>
                        </a:rPr>
                        <a:t>500</a:t>
                      </a:r>
                      <a:r>
                        <a:rPr kumimoji="1" lang="zh-CN" altLang="en-US" sz="1600" b="0" i="0" u="none" strike="noStrike" cap="none" normalizeH="0" baseline="0" dirty="0" smtClean="0">
                          <a:ln>
                            <a:noFill/>
                          </a:ln>
                          <a:solidFill>
                            <a:srgbClr val="CC0000"/>
                          </a:solidFill>
                          <a:effectLst/>
                          <a:latin typeface="微软雅黑" pitchFamily="34" charset="-122"/>
                          <a:ea typeface="微软雅黑" pitchFamily="34" charset="-122"/>
                        </a:rPr>
                        <a:t>个</a:t>
                      </a:r>
                    </a:p>
                  </a:txBody>
                  <a:tcPr marL="0" marR="0" horzOverflow="overflow">
                    <a:lnL w="12700" cap="flat" cmpd="sng" algn="ctr">
                      <a:solidFill>
                        <a:schemeClr val="tx1"/>
                      </a:solidFill>
                      <a:prstDash val="solid"/>
                      <a:round/>
                      <a:headEnd type="none" w="med" len="med"/>
                      <a:tailEnd type="none" w="med" len="lg"/>
                    </a:lnL>
                    <a:lnR w="12700" cap="flat" cmpd="sng" algn="ctr">
                      <a:solidFill>
                        <a:srgbClr val="CC0000"/>
                      </a:solidFill>
                      <a:prstDash val="sysDash"/>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endParaRPr kumimoji="1" lang="zh-CN" altLang="en-US" sz="1500" b="1" i="0" u="none" strike="noStrike" cap="none" normalizeH="0" baseline="0" dirty="0" smtClean="0">
                        <a:ln>
                          <a:noFill/>
                        </a:ln>
                        <a:solidFill>
                          <a:srgbClr val="CC0000"/>
                        </a:solidFill>
                        <a:effectLst/>
                        <a:latin typeface="微软雅黑" pitchFamily="34" charset="-122"/>
                        <a:ea typeface="微软雅黑" pitchFamily="34" charset="-122"/>
                      </a:endParaRPr>
                    </a:p>
                  </a:txBody>
                  <a:tcPr marL="0" marR="0" horzOverflow="overflow">
                    <a:lnL w="12700" cap="flat" cmpd="sng" algn="ctr">
                      <a:solidFill>
                        <a:srgbClr val="CC0000"/>
                      </a:solidFill>
                      <a:prstDash val="sysDash"/>
                      <a:round/>
                      <a:headEnd type="none" w="med" len="med"/>
                      <a:tailEnd type="none" w="med" len="lg"/>
                    </a:lnL>
                    <a:lnR w="12700" cap="flat" cmpd="sng" algn="ctr">
                      <a:solidFill>
                        <a:srgbClr val="CC0000"/>
                      </a:solidFill>
                      <a:prstDash val="sysDash"/>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endParaRPr kumimoji="1" lang="zh-CN" altLang="en-US" sz="1500" b="1" i="0" u="none" strike="noStrike" cap="none" normalizeH="0" baseline="0" smtClean="0">
                        <a:ln>
                          <a:noFill/>
                        </a:ln>
                        <a:solidFill>
                          <a:srgbClr val="CC0000"/>
                        </a:solidFill>
                        <a:effectLst/>
                        <a:latin typeface="微软雅黑" pitchFamily="34" charset="-122"/>
                        <a:ea typeface="微软雅黑" pitchFamily="34" charset="-122"/>
                      </a:endParaRPr>
                    </a:p>
                  </a:txBody>
                  <a:tcPr marL="0" marR="0" horzOverflow="overflow">
                    <a:lnL w="12700" cap="flat" cmpd="sng" algn="ctr">
                      <a:solidFill>
                        <a:srgbClr val="CC0000"/>
                      </a:solidFill>
                      <a:prstDash val="sysDash"/>
                      <a:round/>
                      <a:headEnd type="none" w="med" len="med"/>
                      <a:tailEnd type="none" w="med" len="lg"/>
                    </a:lnL>
                    <a:lnR w="12700" cap="flat" cmpd="sng" algn="ctr">
                      <a:solidFill>
                        <a:srgbClr val="CC0000"/>
                      </a:solidFill>
                      <a:prstDash val="sysDash"/>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endParaRPr kumimoji="1" lang="zh-CN" altLang="en-US" sz="1500" b="1" i="0" u="none" strike="noStrike" cap="none" normalizeH="0" baseline="0" dirty="0" smtClean="0">
                        <a:ln>
                          <a:noFill/>
                        </a:ln>
                        <a:solidFill>
                          <a:srgbClr val="CC0000"/>
                        </a:solidFill>
                        <a:effectLst/>
                        <a:latin typeface="微软雅黑" pitchFamily="34" charset="-122"/>
                        <a:ea typeface="微软雅黑" pitchFamily="34" charset="-122"/>
                      </a:endParaRPr>
                    </a:p>
                  </a:txBody>
                  <a:tcPr marL="0" marR="0" horzOverflow="overflow">
                    <a:lnL w="12700" cap="flat" cmpd="sng" algn="ctr">
                      <a:solidFill>
                        <a:srgbClr val="CC0000"/>
                      </a:solidFill>
                      <a:prstDash val="sysDash"/>
                      <a:round/>
                      <a:headEnd type="none" w="med" len="med"/>
                      <a:tailEnd type="none" w="med" len="lg"/>
                    </a:lnL>
                    <a:lnR w="12700" cap="flat" cmpd="sng" algn="ctr">
                      <a:solidFill>
                        <a:srgbClr val="CC0000"/>
                      </a:solidFill>
                      <a:prstDash val="sysDash"/>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endParaRPr kumimoji="1" lang="zh-CN" altLang="en-US" sz="1500" b="1" i="0" u="none" strike="noStrike" cap="none" normalizeH="0" baseline="0" dirty="0" smtClean="0">
                        <a:ln>
                          <a:noFill/>
                        </a:ln>
                        <a:solidFill>
                          <a:srgbClr val="CC0000"/>
                        </a:solidFill>
                        <a:effectLst/>
                        <a:latin typeface="微软雅黑" pitchFamily="34" charset="-122"/>
                        <a:ea typeface="微软雅黑" pitchFamily="34" charset="-122"/>
                      </a:endParaRPr>
                    </a:p>
                  </a:txBody>
                  <a:tcPr marL="0" marR="0" horzOverflow="overflow">
                    <a:lnL w="12700" cap="flat" cmpd="sng" algn="ctr">
                      <a:solidFill>
                        <a:srgbClr val="CC0000"/>
                      </a:solidFill>
                      <a:prstDash val="sysDash"/>
                      <a:round/>
                      <a:headEnd type="none" w="med" len="med"/>
                      <a:tailEnd type="none" w="med" len="lg"/>
                    </a:lnL>
                    <a:lnR w="12700" cap="flat" cmpd="sng" algn="ctr">
                      <a:solidFill>
                        <a:srgbClr val="CC0000"/>
                      </a:solidFill>
                      <a:prstDash val="sysDash"/>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endParaRPr kumimoji="1" lang="zh-CN" altLang="en-US" sz="1500" b="1" i="0" u="none" strike="noStrike" cap="none" normalizeH="0" baseline="0" smtClean="0">
                        <a:ln>
                          <a:noFill/>
                        </a:ln>
                        <a:solidFill>
                          <a:srgbClr val="CC0000"/>
                        </a:solidFill>
                        <a:effectLst/>
                        <a:latin typeface="微软雅黑" pitchFamily="34" charset="-122"/>
                        <a:ea typeface="微软雅黑" pitchFamily="34" charset="-122"/>
                      </a:endParaRPr>
                    </a:p>
                  </a:txBody>
                  <a:tcPr marL="0" marR="0" horzOverflow="overflow">
                    <a:lnL w="12700" cap="flat" cmpd="sng" algn="ctr">
                      <a:solidFill>
                        <a:srgbClr val="CC0000"/>
                      </a:solidFill>
                      <a:prstDash val="sysDash"/>
                      <a:round/>
                      <a:headEnd type="none" w="med" len="med"/>
                      <a:tailEnd type="none" w="med" len="lg"/>
                    </a:lnL>
                    <a:lnR w="12700" cap="flat" cmpd="sng" algn="ctr">
                      <a:solidFill>
                        <a:srgbClr val="CC0000"/>
                      </a:solidFill>
                      <a:prstDash val="sysDash"/>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99FFCC"/>
                    </a:solidFill>
                  </a:tcPr>
                </a:tc>
                <a:tc>
                  <a:txBody>
                    <a:bodyPr/>
                    <a:lstStyle/>
                    <a:p>
                      <a:pPr marL="0" marR="0" lvl="0" indent="0" algn="ctr" defTabSz="914400" rtl="0" eaLnBrk="1" fontAlgn="base" latinLnBrk="0" hangingPunct="1">
                        <a:lnSpc>
                          <a:spcPct val="140000"/>
                        </a:lnSpc>
                        <a:spcBef>
                          <a:spcPct val="0"/>
                        </a:spcBef>
                        <a:spcAft>
                          <a:spcPct val="0"/>
                        </a:spcAft>
                        <a:buClrTx/>
                        <a:buSzTx/>
                        <a:buFontTx/>
                        <a:buNone/>
                        <a:tabLst/>
                      </a:pPr>
                      <a:r>
                        <a:rPr kumimoji="1" lang="zh-CN" altLang="en-US" sz="1600" b="0" i="0" u="none" strike="noStrike" cap="none" normalizeH="0" baseline="0" dirty="0" smtClean="0">
                          <a:ln>
                            <a:noFill/>
                          </a:ln>
                          <a:solidFill>
                            <a:schemeClr val="tx1"/>
                          </a:solidFill>
                          <a:effectLst/>
                          <a:latin typeface="微软雅黑" pitchFamily="34" charset="-122"/>
                          <a:ea typeface="微软雅黑" pitchFamily="34" charset="-122"/>
                        </a:rPr>
                        <a:t>产品</a:t>
                      </a:r>
                      <a:r>
                        <a:rPr kumimoji="1" lang="en-US" altLang="zh-CN" sz="1600" b="0" i="0" u="none" strike="noStrike" cap="none" normalizeH="0" baseline="0" dirty="0" smtClean="0">
                          <a:ln>
                            <a:noFill/>
                          </a:ln>
                          <a:solidFill>
                            <a:schemeClr val="tx1"/>
                          </a:solidFill>
                          <a:effectLst/>
                          <a:latin typeface="微软雅黑" pitchFamily="34" charset="-122"/>
                          <a:ea typeface="微软雅黑" pitchFamily="34" charset="-122"/>
                        </a:rPr>
                        <a:t>A</a:t>
                      </a:r>
                      <a:r>
                        <a:rPr kumimoji="1" lang="en-US" altLang="zh-CN" sz="1600" b="0" i="0" u="none" strike="noStrike" cap="none" normalizeH="0" baseline="0" dirty="0" smtClean="0">
                          <a:ln>
                            <a:noFill/>
                          </a:ln>
                          <a:solidFill>
                            <a:srgbClr val="CC0000"/>
                          </a:solidFill>
                          <a:effectLst/>
                          <a:latin typeface="微软雅黑" pitchFamily="34" charset="-122"/>
                          <a:ea typeface="微软雅黑" pitchFamily="34" charset="-122"/>
                        </a:rPr>
                        <a:t> </a:t>
                      </a:r>
                    </a:p>
                    <a:p>
                      <a:pPr marL="0" marR="0" lvl="0" indent="0" algn="ctr" defTabSz="914400" rtl="0" eaLnBrk="1" fontAlgn="base" latinLnBrk="0" hangingPunct="1">
                        <a:lnSpc>
                          <a:spcPct val="140000"/>
                        </a:lnSpc>
                        <a:spcBef>
                          <a:spcPct val="0"/>
                        </a:spcBef>
                        <a:spcAft>
                          <a:spcPct val="0"/>
                        </a:spcAft>
                        <a:buClrTx/>
                        <a:buSzTx/>
                        <a:buFontTx/>
                        <a:buNone/>
                        <a:tabLst/>
                      </a:pPr>
                      <a:r>
                        <a:rPr kumimoji="1" lang="en-US" altLang="zh-CN" sz="1600" b="0" i="0" u="none" strike="noStrike" cap="none" normalizeH="0" baseline="0" dirty="0" smtClean="0">
                          <a:ln>
                            <a:noFill/>
                          </a:ln>
                          <a:solidFill>
                            <a:srgbClr val="CC0000"/>
                          </a:solidFill>
                          <a:effectLst/>
                          <a:latin typeface="微软雅黑" pitchFamily="34" charset="-122"/>
                          <a:ea typeface="微软雅黑" pitchFamily="34" charset="-122"/>
                        </a:rPr>
                        <a:t>500</a:t>
                      </a:r>
                      <a:r>
                        <a:rPr kumimoji="1" lang="zh-CN" altLang="en-US" sz="1600" b="0" i="0" u="none" strike="noStrike" cap="none" normalizeH="0" baseline="0" dirty="0" smtClean="0">
                          <a:ln>
                            <a:noFill/>
                          </a:ln>
                          <a:solidFill>
                            <a:srgbClr val="CC0000"/>
                          </a:solidFill>
                          <a:effectLst/>
                          <a:latin typeface="微软雅黑" pitchFamily="34" charset="-122"/>
                          <a:ea typeface="微软雅黑" pitchFamily="34" charset="-122"/>
                        </a:rPr>
                        <a:t>个</a:t>
                      </a:r>
                    </a:p>
                  </a:txBody>
                  <a:tcPr marL="0" marR="0" horzOverflow="overflow">
                    <a:lnL w="12700" cap="flat" cmpd="sng" algn="ctr">
                      <a:solidFill>
                        <a:srgbClr val="CC0000"/>
                      </a:solidFill>
                      <a:prstDash val="sysDash"/>
                      <a:round/>
                      <a:headEnd type="none" w="med" len="med"/>
                      <a:tailEnd type="none" w="med" len="lg"/>
                    </a:lnL>
                    <a:lnR w="12700" cap="flat" cmpd="sng" algn="ctr">
                      <a:solidFill>
                        <a:srgbClr val="CC0000"/>
                      </a:solidFill>
                      <a:prstDash val="sysDash"/>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endParaRPr kumimoji="1" lang="zh-CN" altLang="en-US" sz="1500" b="1" i="0" u="none" strike="noStrike" cap="none" normalizeH="0" baseline="0" smtClean="0">
                        <a:ln>
                          <a:noFill/>
                        </a:ln>
                        <a:solidFill>
                          <a:srgbClr val="CC0000"/>
                        </a:solidFill>
                        <a:effectLst/>
                        <a:latin typeface="微软雅黑" pitchFamily="34" charset="-122"/>
                        <a:ea typeface="微软雅黑" pitchFamily="34" charset="-122"/>
                      </a:endParaRPr>
                    </a:p>
                  </a:txBody>
                  <a:tcPr marL="0" marR="0" horzOverflow="overflow">
                    <a:lnL w="12700" cap="flat" cmpd="sng" algn="ctr">
                      <a:solidFill>
                        <a:srgbClr val="CC0000"/>
                      </a:solidFill>
                      <a:prstDash val="sysDash"/>
                      <a:round/>
                      <a:headEnd type="none" w="med" len="med"/>
                      <a:tailEnd type="none" w="med" len="lg"/>
                    </a:lnL>
                    <a:lnR w="12700" cap="flat" cmpd="sng" algn="ctr">
                      <a:solidFill>
                        <a:srgbClr val="CC0000"/>
                      </a:solidFill>
                      <a:prstDash val="sysDash"/>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endParaRPr kumimoji="1" lang="zh-CN" altLang="en-US" sz="1500" b="1" i="0" u="none" strike="noStrike" cap="none" normalizeH="0" baseline="0" smtClean="0">
                        <a:ln>
                          <a:noFill/>
                        </a:ln>
                        <a:solidFill>
                          <a:srgbClr val="CC0000"/>
                        </a:solidFill>
                        <a:effectLst/>
                        <a:latin typeface="微软雅黑" pitchFamily="34" charset="-122"/>
                        <a:ea typeface="微软雅黑" pitchFamily="34" charset="-122"/>
                      </a:endParaRPr>
                    </a:p>
                  </a:txBody>
                  <a:tcPr marL="0" marR="0" horzOverflow="overflow">
                    <a:lnL w="12700" cap="flat" cmpd="sng" algn="ctr">
                      <a:solidFill>
                        <a:srgbClr val="CC0000"/>
                      </a:solidFill>
                      <a:prstDash val="sysDash"/>
                      <a:round/>
                      <a:headEnd type="none" w="med" len="med"/>
                      <a:tailEnd type="none" w="med" len="lg"/>
                    </a:lnL>
                    <a:lnR w="12700" cap="flat" cmpd="sng" algn="ctr">
                      <a:solidFill>
                        <a:srgbClr val="CC0000"/>
                      </a:solidFill>
                      <a:prstDash val="sysDash"/>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endParaRPr kumimoji="1" lang="zh-CN" altLang="en-US" sz="1500" b="1" i="0" u="none" strike="noStrike" cap="none" normalizeH="0" baseline="0" smtClean="0">
                        <a:ln>
                          <a:noFill/>
                        </a:ln>
                        <a:solidFill>
                          <a:srgbClr val="CC0000"/>
                        </a:solidFill>
                        <a:effectLst/>
                        <a:latin typeface="微软雅黑" pitchFamily="34" charset="-122"/>
                        <a:ea typeface="微软雅黑" pitchFamily="34" charset="-122"/>
                      </a:endParaRPr>
                    </a:p>
                  </a:txBody>
                  <a:tcPr marL="0" marR="0" horzOverflow="overflow">
                    <a:lnL w="12700" cap="flat" cmpd="sng" algn="ctr">
                      <a:solidFill>
                        <a:srgbClr val="CC0000"/>
                      </a:solidFill>
                      <a:prstDash val="sysDash"/>
                      <a:round/>
                      <a:headEnd type="none" w="med" len="med"/>
                      <a:tailEnd type="none" w="med" len="lg"/>
                    </a:lnL>
                    <a:lnR w="12700" cap="flat" cmpd="sng" algn="ctr">
                      <a:solidFill>
                        <a:srgbClr val="CC0000"/>
                      </a:solidFill>
                      <a:prstDash val="sysDash"/>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endParaRPr kumimoji="1" lang="zh-CN" altLang="en-US" sz="1500" b="1" i="0" u="none" strike="noStrike" cap="none" normalizeH="0" baseline="0" smtClean="0">
                        <a:ln>
                          <a:noFill/>
                        </a:ln>
                        <a:solidFill>
                          <a:srgbClr val="CC0000"/>
                        </a:solidFill>
                        <a:effectLst/>
                        <a:latin typeface="微软雅黑" pitchFamily="34" charset="-122"/>
                        <a:ea typeface="微软雅黑" pitchFamily="34" charset="-122"/>
                      </a:endParaRPr>
                    </a:p>
                  </a:txBody>
                  <a:tcPr marL="0" marR="0" horzOverflow="overflow">
                    <a:lnL w="12700" cap="flat" cmpd="sng" algn="ctr">
                      <a:solidFill>
                        <a:srgbClr val="CC0000"/>
                      </a:solidFill>
                      <a:prstDash val="sysDash"/>
                      <a:round/>
                      <a:headEnd type="none" w="med" len="med"/>
                      <a:tailEnd type="none" w="med" len="lg"/>
                    </a:lnL>
                    <a:lnR w="12700" cap="flat" cmpd="sng" algn="ctr">
                      <a:solidFill>
                        <a:srgbClr val="CC0000"/>
                      </a:solidFill>
                      <a:prstDash val="sysDash"/>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endParaRPr kumimoji="1" lang="zh-CN" altLang="en-US" sz="1500" b="1" i="0" u="none" strike="noStrike" cap="none" normalizeH="0" baseline="0" dirty="0" smtClean="0">
                        <a:ln>
                          <a:noFill/>
                        </a:ln>
                        <a:solidFill>
                          <a:srgbClr val="CC0000"/>
                        </a:solidFill>
                        <a:effectLst/>
                        <a:latin typeface="微软雅黑" pitchFamily="34" charset="-122"/>
                        <a:ea typeface="微软雅黑" pitchFamily="34" charset="-122"/>
                      </a:endParaRPr>
                    </a:p>
                  </a:txBody>
                  <a:tcPr marL="0" marR="0" horzOverflow="overflow">
                    <a:lnL w="12700" cap="flat" cmpd="sng" algn="ctr">
                      <a:solidFill>
                        <a:srgbClr val="CC0000"/>
                      </a:solidFill>
                      <a:prstDash val="sysDash"/>
                      <a:round/>
                      <a:headEnd type="none" w="med" len="med"/>
                      <a:tailEnd type="none" w="med" len="lg"/>
                    </a:lnL>
                    <a:lnR w="28575"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99FFCC"/>
                    </a:solidFill>
                  </a:tcPr>
                </a:tc>
              </a:tr>
              <a:tr h="196900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500" b="1" i="0" u="none" strike="noStrike" cap="none" normalizeH="0" baseline="0" dirty="0" smtClean="0">
                          <a:ln>
                            <a:noFill/>
                          </a:ln>
                          <a:solidFill>
                            <a:schemeClr val="tx1"/>
                          </a:solidFill>
                          <a:effectLst/>
                          <a:latin typeface="微软雅黑" pitchFamily="34" charset="-122"/>
                          <a:ea typeface="微软雅黑" pitchFamily="34" charset="-122"/>
                        </a:rPr>
                        <a:t>同一产品的生产总量做</a:t>
                      </a:r>
                      <a:r>
                        <a:rPr kumimoji="1" lang="zh-CN" altLang="en-US" sz="1500" b="1" i="0" u="none" strike="noStrike" cap="none" normalizeH="0" baseline="0" dirty="0" smtClean="0">
                          <a:ln>
                            <a:noFill/>
                          </a:ln>
                          <a:solidFill>
                            <a:srgbClr val="FF0000"/>
                          </a:solidFill>
                          <a:effectLst/>
                          <a:latin typeface="微软雅黑" pitchFamily="34" charset="-122"/>
                          <a:ea typeface="微软雅黑" pitchFamily="34" charset="-122"/>
                        </a:rPr>
                        <a:t>每日都生产</a:t>
                      </a:r>
                      <a:r>
                        <a:rPr kumimoji="1" lang="zh-CN" altLang="en-US" sz="1500" b="1" i="0" u="none" strike="noStrike" cap="none" normalizeH="0" baseline="0" dirty="0" smtClean="0">
                          <a:ln>
                            <a:noFill/>
                          </a:ln>
                          <a:solidFill>
                            <a:schemeClr val="tx1"/>
                          </a:solidFill>
                          <a:effectLst/>
                          <a:latin typeface="微软雅黑" pitchFamily="34" charset="-122"/>
                          <a:ea typeface="微软雅黑" pitchFamily="34" charset="-122"/>
                        </a:rPr>
                        <a:t>的安排</a:t>
                      </a:r>
                    </a:p>
                  </a:txBody>
                  <a:tcPr horzOverflow="overflow">
                    <a:lnL w="28575"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28575" cap="flat" cmpd="sng" algn="ctr">
                      <a:solidFill>
                        <a:schemeClr val="tx1"/>
                      </a:solidFill>
                      <a:prstDash val="solid"/>
                      <a:round/>
                      <a:headEnd type="none" w="med" len="med"/>
                      <a:tailEnd type="none" w="med" len="lg"/>
                    </a:lnB>
                    <a:lnTlToBr>
                      <a:noFill/>
                    </a:lnTlToBr>
                    <a:lnBlToTr>
                      <a:noFill/>
                    </a:lnBlToTr>
                    <a:solidFill>
                      <a:srgbClr val="CCFF33"/>
                    </a:solidFill>
                  </a:tcPr>
                </a:tc>
                <a:tc>
                  <a:txBody>
                    <a:bodyPr/>
                    <a:lstStyle/>
                    <a:p>
                      <a:pPr marL="0" marR="0" lvl="0" indent="0" algn="ctr" defTabSz="914400" rtl="0" eaLnBrk="1" fontAlgn="base" latinLnBrk="0" hangingPunct="1">
                        <a:lnSpc>
                          <a:spcPct val="140000"/>
                        </a:lnSpc>
                        <a:spcBef>
                          <a:spcPct val="0"/>
                        </a:spcBef>
                        <a:spcAft>
                          <a:spcPct val="0"/>
                        </a:spcAft>
                        <a:buClrTx/>
                        <a:buSzTx/>
                        <a:buFontTx/>
                        <a:buNone/>
                        <a:tabLst/>
                      </a:pP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产品</a:t>
                      </a: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A </a:t>
                      </a:r>
                    </a:p>
                    <a:p>
                      <a:pPr marL="0" marR="0" lvl="0" indent="0" algn="ctr" defTabSz="914400" rtl="0" eaLnBrk="1" fontAlgn="base" latinLnBrk="0" hangingPunct="1">
                        <a:lnSpc>
                          <a:spcPct val="140000"/>
                        </a:lnSpc>
                        <a:spcBef>
                          <a:spcPct val="0"/>
                        </a:spcBef>
                        <a:spcAft>
                          <a:spcPct val="0"/>
                        </a:spcAft>
                        <a:buClrTx/>
                        <a:buSzTx/>
                        <a:buFontTx/>
                        <a:buNone/>
                        <a:tabLst/>
                      </a:pP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50</a:t>
                      </a: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个</a:t>
                      </a:r>
                    </a:p>
                    <a:p>
                      <a:pPr marL="0" marR="0" lvl="0" indent="0" algn="ctr" defTabSz="914400" rtl="0" eaLnBrk="1" fontAlgn="base" latinLnBrk="0" hangingPunct="1">
                        <a:lnSpc>
                          <a:spcPct val="140000"/>
                        </a:lnSpc>
                        <a:spcBef>
                          <a:spcPct val="0"/>
                        </a:spcBef>
                        <a:spcAft>
                          <a:spcPct val="0"/>
                        </a:spcAft>
                        <a:buClrTx/>
                        <a:buSzTx/>
                        <a:buFontTx/>
                        <a:buNone/>
                        <a:tabLst/>
                      </a:pP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产品</a:t>
                      </a: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B </a:t>
                      </a:r>
                    </a:p>
                    <a:p>
                      <a:pPr marL="0" marR="0" lvl="0" indent="0" algn="ctr" defTabSz="914400" rtl="0" eaLnBrk="1" fontAlgn="base" latinLnBrk="0" hangingPunct="1">
                        <a:lnSpc>
                          <a:spcPct val="140000"/>
                        </a:lnSpc>
                        <a:spcBef>
                          <a:spcPct val="0"/>
                        </a:spcBef>
                        <a:spcAft>
                          <a:spcPct val="0"/>
                        </a:spcAft>
                        <a:buClrTx/>
                        <a:buSzTx/>
                        <a:buFontTx/>
                        <a:buNone/>
                        <a:tabLst/>
                      </a:pP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100</a:t>
                      </a: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个</a:t>
                      </a:r>
                    </a:p>
                    <a:p>
                      <a:pPr marL="0" marR="0" lvl="0" indent="0" algn="ctr" defTabSz="914400" rtl="0" eaLnBrk="1" fontAlgn="base" latinLnBrk="0" hangingPunct="1">
                        <a:lnSpc>
                          <a:spcPct val="140000"/>
                        </a:lnSpc>
                        <a:spcBef>
                          <a:spcPct val="0"/>
                        </a:spcBef>
                        <a:spcAft>
                          <a:spcPct val="0"/>
                        </a:spcAft>
                        <a:buClrTx/>
                        <a:buSzTx/>
                        <a:buFontTx/>
                        <a:buNone/>
                        <a:tabLst/>
                      </a:pP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产品</a:t>
                      </a: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C </a:t>
                      </a:r>
                    </a:p>
                    <a:p>
                      <a:pPr marL="0" marR="0" lvl="0" indent="0" algn="ctr" defTabSz="914400" rtl="0" eaLnBrk="1" fontAlgn="base" latinLnBrk="0" hangingPunct="1">
                        <a:lnSpc>
                          <a:spcPct val="140000"/>
                        </a:lnSpc>
                        <a:spcBef>
                          <a:spcPct val="0"/>
                        </a:spcBef>
                        <a:spcAft>
                          <a:spcPct val="0"/>
                        </a:spcAft>
                        <a:buClrTx/>
                        <a:buSzTx/>
                        <a:buFontTx/>
                        <a:buNone/>
                        <a:tabLst/>
                      </a:pP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200</a:t>
                      </a: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个</a:t>
                      </a:r>
                    </a:p>
                  </a:txBody>
                  <a:tcPr marL="0" marR="0" horzOverflow="overflow">
                    <a:lnL w="12700" cap="flat" cmpd="sng" algn="ctr">
                      <a:solidFill>
                        <a:schemeClr val="tx1"/>
                      </a:solidFill>
                      <a:prstDash val="solid"/>
                      <a:round/>
                      <a:headEnd type="none" w="med" len="med"/>
                      <a:tailEnd type="none" w="med" len="lg"/>
                    </a:lnL>
                    <a:lnR w="12700" cap="flat" cmpd="sng" algn="ctr">
                      <a:solidFill>
                        <a:srgbClr val="CC0000"/>
                      </a:solidFill>
                      <a:prstDash val="sysDash"/>
                      <a:round/>
                      <a:headEnd type="none" w="med" len="med"/>
                      <a:tailEnd type="none" w="med" len="lg"/>
                    </a:lnR>
                    <a:lnT w="12700" cap="flat" cmpd="sng" algn="ctr">
                      <a:solidFill>
                        <a:schemeClr val="tx1"/>
                      </a:solidFill>
                      <a:prstDash val="solid"/>
                      <a:round/>
                      <a:headEnd type="none" w="med" len="med"/>
                      <a:tailEnd type="none" w="med" len="lg"/>
                    </a:lnT>
                    <a:lnB w="28575" cap="flat" cmpd="sng" algn="ctr">
                      <a:solidFill>
                        <a:schemeClr val="tx1"/>
                      </a:solidFill>
                      <a:prstDash val="solid"/>
                      <a:round/>
                      <a:headEnd type="none" w="med" len="med"/>
                      <a:tailEnd type="none" w="med" len="lg"/>
                    </a:lnB>
                    <a:lnTlToBr>
                      <a:noFill/>
                    </a:lnTlToBr>
                    <a:lnBlToTr>
                      <a:noFill/>
                    </a:lnBlToTr>
                    <a:solidFill>
                      <a:srgbClr val="CCFF33"/>
                    </a:solidFill>
                  </a:tcPr>
                </a:tc>
                <a:tc>
                  <a:txBody>
                    <a:bodyPr/>
                    <a:lstStyle/>
                    <a:p>
                      <a:pPr marL="0" marR="0" lvl="0" indent="0" algn="ctr" defTabSz="914400" rtl="0" eaLnBrk="1" fontAlgn="base" latinLnBrk="0" hangingPunct="1">
                        <a:lnSpc>
                          <a:spcPct val="140000"/>
                        </a:lnSpc>
                        <a:spcBef>
                          <a:spcPct val="0"/>
                        </a:spcBef>
                        <a:spcAft>
                          <a:spcPct val="0"/>
                        </a:spcAft>
                        <a:buClrTx/>
                        <a:buSzTx/>
                        <a:buFontTx/>
                        <a:buNone/>
                        <a:tabLst/>
                      </a:pP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产品</a:t>
                      </a: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A </a:t>
                      </a:r>
                    </a:p>
                    <a:p>
                      <a:pPr marL="0" marR="0" lvl="0" indent="0" algn="ctr" defTabSz="914400" rtl="0" eaLnBrk="1" fontAlgn="base" latinLnBrk="0" hangingPunct="1">
                        <a:lnSpc>
                          <a:spcPct val="140000"/>
                        </a:lnSpc>
                        <a:spcBef>
                          <a:spcPct val="0"/>
                        </a:spcBef>
                        <a:spcAft>
                          <a:spcPct val="0"/>
                        </a:spcAft>
                        <a:buClrTx/>
                        <a:buSzTx/>
                        <a:buFontTx/>
                        <a:buNone/>
                        <a:tabLst/>
                      </a:pP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50</a:t>
                      </a: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个</a:t>
                      </a:r>
                    </a:p>
                    <a:p>
                      <a:pPr marL="0" marR="0" lvl="0" indent="0" algn="ctr" defTabSz="914400" rtl="0" eaLnBrk="1" fontAlgn="base" latinLnBrk="0" hangingPunct="1">
                        <a:lnSpc>
                          <a:spcPct val="140000"/>
                        </a:lnSpc>
                        <a:spcBef>
                          <a:spcPct val="0"/>
                        </a:spcBef>
                        <a:spcAft>
                          <a:spcPct val="0"/>
                        </a:spcAft>
                        <a:buClrTx/>
                        <a:buSzTx/>
                        <a:buFontTx/>
                        <a:buNone/>
                        <a:tabLst/>
                      </a:pP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产品</a:t>
                      </a: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B </a:t>
                      </a:r>
                    </a:p>
                    <a:p>
                      <a:pPr marL="0" marR="0" lvl="0" indent="0" algn="ctr" defTabSz="914400" rtl="0" eaLnBrk="1" fontAlgn="base" latinLnBrk="0" hangingPunct="1">
                        <a:lnSpc>
                          <a:spcPct val="140000"/>
                        </a:lnSpc>
                        <a:spcBef>
                          <a:spcPct val="0"/>
                        </a:spcBef>
                        <a:spcAft>
                          <a:spcPct val="0"/>
                        </a:spcAft>
                        <a:buClrTx/>
                        <a:buSzTx/>
                        <a:buFontTx/>
                        <a:buNone/>
                        <a:tabLst/>
                      </a:pP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100</a:t>
                      </a: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个</a:t>
                      </a:r>
                    </a:p>
                    <a:p>
                      <a:pPr marL="0" marR="0" lvl="0" indent="0" algn="ctr" defTabSz="914400" rtl="0" eaLnBrk="1" fontAlgn="base" latinLnBrk="0" hangingPunct="1">
                        <a:lnSpc>
                          <a:spcPct val="140000"/>
                        </a:lnSpc>
                        <a:spcBef>
                          <a:spcPct val="0"/>
                        </a:spcBef>
                        <a:spcAft>
                          <a:spcPct val="0"/>
                        </a:spcAft>
                        <a:buClrTx/>
                        <a:buSzTx/>
                        <a:buFontTx/>
                        <a:buNone/>
                        <a:tabLst/>
                      </a:pP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产品</a:t>
                      </a: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C </a:t>
                      </a:r>
                    </a:p>
                    <a:p>
                      <a:pPr marL="0" marR="0" lvl="0" indent="0" algn="ctr" defTabSz="914400" rtl="0" eaLnBrk="1" fontAlgn="base" latinLnBrk="0" hangingPunct="1">
                        <a:lnSpc>
                          <a:spcPct val="140000"/>
                        </a:lnSpc>
                        <a:spcBef>
                          <a:spcPct val="0"/>
                        </a:spcBef>
                        <a:spcAft>
                          <a:spcPct val="0"/>
                        </a:spcAft>
                        <a:buClrTx/>
                        <a:buSzTx/>
                        <a:buFontTx/>
                        <a:buNone/>
                        <a:tabLst/>
                      </a:pP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200</a:t>
                      </a: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个</a:t>
                      </a:r>
                    </a:p>
                  </a:txBody>
                  <a:tcPr marL="0" marR="0" horzOverflow="overflow">
                    <a:lnL w="12700" cap="flat" cmpd="sng" algn="ctr">
                      <a:solidFill>
                        <a:srgbClr val="CC0000"/>
                      </a:solidFill>
                      <a:prstDash val="sysDash"/>
                      <a:round/>
                      <a:headEnd type="none" w="med" len="med"/>
                      <a:tailEnd type="none" w="med" len="lg"/>
                    </a:lnL>
                    <a:lnR w="12700" cap="flat" cmpd="sng" algn="ctr">
                      <a:solidFill>
                        <a:srgbClr val="CC0000"/>
                      </a:solidFill>
                      <a:prstDash val="sysDash"/>
                      <a:round/>
                      <a:headEnd type="none" w="med" len="med"/>
                      <a:tailEnd type="none" w="med" len="lg"/>
                    </a:lnR>
                    <a:lnT w="12700" cap="flat" cmpd="sng" algn="ctr">
                      <a:solidFill>
                        <a:schemeClr val="tx1"/>
                      </a:solidFill>
                      <a:prstDash val="solid"/>
                      <a:round/>
                      <a:headEnd type="none" w="med" len="med"/>
                      <a:tailEnd type="none" w="med" len="lg"/>
                    </a:lnT>
                    <a:lnB w="28575" cap="flat" cmpd="sng" algn="ctr">
                      <a:solidFill>
                        <a:schemeClr val="tx1"/>
                      </a:solidFill>
                      <a:prstDash val="solid"/>
                      <a:round/>
                      <a:headEnd type="none" w="med" len="med"/>
                      <a:tailEnd type="none" w="med" len="lg"/>
                    </a:lnB>
                    <a:lnTlToBr>
                      <a:noFill/>
                    </a:lnTlToBr>
                    <a:lnBlToTr>
                      <a:noFill/>
                    </a:lnBlToTr>
                    <a:solidFill>
                      <a:srgbClr val="CCFF33"/>
                    </a:solidFill>
                  </a:tcPr>
                </a:tc>
                <a:tc>
                  <a:txBody>
                    <a:bodyPr/>
                    <a:lstStyle/>
                    <a:p>
                      <a:pPr marL="0" marR="0" lvl="0" indent="0" algn="ctr" defTabSz="914400" rtl="0" eaLnBrk="1" fontAlgn="base" latinLnBrk="0" hangingPunct="1">
                        <a:lnSpc>
                          <a:spcPct val="140000"/>
                        </a:lnSpc>
                        <a:spcBef>
                          <a:spcPct val="0"/>
                        </a:spcBef>
                        <a:spcAft>
                          <a:spcPct val="0"/>
                        </a:spcAft>
                        <a:buClrTx/>
                        <a:buSzTx/>
                        <a:buFontTx/>
                        <a:buNone/>
                        <a:tabLst/>
                      </a:pP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产品</a:t>
                      </a: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A </a:t>
                      </a:r>
                    </a:p>
                    <a:p>
                      <a:pPr marL="0" marR="0" lvl="0" indent="0" algn="ctr" defTabSz="914400" rtl="0" eaLnBrk="1" fontAlgn="base" latinLnBrk="0" hangingPunct="1">
                        <a:lnSpc>
                          <a:spcPct val="140000"/>
                        </a:lnSpc>
                        <a:spcBef>
                          <a:spcPct val="0"/>
                        </a:spcBef>
                        <a:spcAft>
                          <a:spcPct val="0"/>
                        </a:spcAft>
                        <a:buClrTx/>
                        <a:buSzTx/>
                        <a:buFontTx/>
                        <a:buNone/>
                        <a:tabLst/>
                      </a:pP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50</a:t>
                      </a: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个</a:t>
                      </a:r>
                    </a:p>
                    <a:p>
                      <a:pPr marL="0" marR="0" lvl="0" indent="0" algn="ctr" defTabSz="914400" rtl="0" eaLnBrk="1" fontAlgn="base" latinLnBrk="0" hangingPunct="1">
                        <a:lnSpc>
                          <a:spcPct val="140000"/>
                        </a:lnSpc>
                        <a:spcBef>
                          <a:spcPct val="0"/>
                        </a:spcBef>
                        <a:spcAft>
                          <a:spcPct val="0"/>
                        </a:spcAft>
                        <a:buClrTx/>
                        <a:buSzTx/>
                        <a:buFontTx/>
                        <a:buNone/>
                        <a:tabLst/>
                      </a:pP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产品</a:t>
                      </a: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B </a:t>
                      </a:r>
                    </a:p>
                    <a:p>
                      <a:pPr marL="0" marR="0" lvl="0" indent="0" algn="ctr" defTabSz="914400" rtl="0" eaLnBrk="1" fontAlgn="base" latinLnBrk="0" hangingPunct="1">
                        <a:lnSpc>
                          <a:spcPct val="140000"/>
                        </a:lnSpc>
                        <a:spcBef>
                          <a:spcPct val="0"/>
                        </a:spcBef>
                        <a:spcAft>
                          <a:spcPct val="0"/>
                        </a:spcAft>
                        <a:buClrTx/>
                        <a:buSzTx/>
                        <a:buFontTx/>
                        <a:buNone/>
                        <a:tabLst/>
                      </a:pP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100</a:t>
                      </a: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个</a:t>
                      </a:r>
                    </a:p>
                    <a:p>
                      <a:pPr marL="0" marR="0" lvl="0" indent="0" algn="ctr" defTabSz="914400" rtl="0" eaLnBrk="1" fontAlgn="base" latinLnBrk="0" hangingPunct="1">
                        <a:lnSpc>
                          <a:spcPct val="140000"/>
                        </a:lnSpc>
                        <a:spcBef>
                          <a:spcPct val="0"/>
                        </a:spcBef>
                        <a:spcAft>
                          <a:spcPct val="0"/>
                        </a:spcAft>
                        <a:buClrTx/>
                        <a:buSzTx/>
                        <a:buFontTx/>
                        <a:buNone/>
                        <a:tabLst/>
                      </a:pP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产品</a:t>
                      </a: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C </a:t>
                      </a:r>
                    </a:p>
                    <a:p>
                      <a:pPr marL="0" marR="0" lvl="0" indent="0" algn="ctr" defTabSz="914400" rtl="0" eaLnBrk="1" fontAlgn="base" latinLnBrk="0" hangingPunct="1">
                        <a:lnSpc>
                          <a:spcPct val="140000"/>
                        </a:lnSpc>
                        <a:spcBef>
                          <a:spcPct val="0"/>
                        </a:spcBef>
                        <a:spcAft>
                          <a:spcPct val="0"/>
                        </a:spcAft>
                        <a:buClrTx/>
                        <a:buSzTx/>
                        <a:buFontTx/>
                        <a:buNone/>
                        <a:tabLst/>
                      </a:pP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200</a:t>
                      </a: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个</a:t>
                      </a:r>
                    </a:p>
                  </a:txBody>
                  <a:tcPr marL="0" marR="0" horzOverflow="overflow">
                    <a:lnL w="12700" cap="flat" cmpd="sng" algn="ctr">
                      <a:solidFill>
                        <a:srgbClr val="CC0000"/>
                      </a:solidFill>
                      <a:prstDash val="sysDash"/>
                      <a:round/>
                      <a:headEnd type="none" w="med" len="med"/>
                      <a:tailEnd type="none" w="med" len="lg"/>
                    </a:lnL>
                    <a:lnR w="12700" cap="flat" cmpd="sng" algn="ctr">
                      <a:solidFill>
                        <a:srgbClr val="CC0000"/>
                      </a:solidFill>
                      <a:prstDash val="sysDash"/>
                      <a:round/>
                      <a:headEnd type="none" w="med" len="med"/>
                      <a:tailEnd type="none" w="med" len="lg"/>
                    </a:lnR>
                    <a:lnT w="12700" cap="flat" cmpd="sng" algn="ctr">
                      <a:solidFill>
                        <a:schemeClr val="tx1"/>
                      </a:solidFill>
                      <a:prstDash val="solid"/>
                      <a:round/>
                      <a:headEnd type="none" w="med" len="med"/>
                      <a:tailEnd type="none" w="med" len="lg"/>
                    </a:lnT>
                    <a:lnB w="28575" cap="flat" cmpd="sng" algn="ctr">
                      <a:solidFill>
                        <a:schemeClr val="tx1"/>
                      </a:solidFill>
                      <a:prstDash val="solid"/>
                      <a:round/>
                      <a:headEnd type="none" w="med" len="med"/>
                      <a:tailEnd type="none" w="med" len="lg"/>
                    </a:lnB>
                    <a:lnTlToBr>
                      <a:noFill/>
                    </a:lnTlToBr>
                    <a:lnBlToTr>
                      <a:noFill/>
                    </a:lnBlToTr>
                    <a:solidFill>
                      <a:srgbClr val="CCFF33"/>
                    </a:solidFill>
                  </a:tcPr>
                </a:tc>
                <a:tc>
                  <a:txBody>
                    <a:bodyPr/>
                    <a:lstStyle/>
                    <a:p>
                      <a:pPr marL="0" marR="0" lvl="0" indent="0" algn="ctr" defTabSz="914400" rtl="0" eaLnBrk="1" fontAlgn="base" latinLnBrk="0" hangingPunct="1">
                        <a:lnSpc>
                          <a:spcPct val="140000"/>
                        </a:lnSpc>
                        <a:spcBef>
                          <a:spcPct val="0"/>
                        </a:spcBef>
                        <a:spcAft>
                          <a:spcPct val="0"/>
                        </a:spcAft>
                        <a:buClrTx/>
                        <a:buSzTx/>
                        <a:buFontTx/>
                        <a:buNone/>
                        <a:tabLst/>
                      </a:pP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产品</a:t>
                      </a: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A </a:t>
                      </a:r>
                    </a:p>
                    <a:p>
                      <a:pPr marL="0" marR="0" lvl="0" indent="0" algn="ctr" defTabSz="914400" rtl="0" eaLnBrk="1" fontAlgn="base" latinLnBrk="0" hangingPunct="1">
                        <a:lnSpc>
                          <a:spcPct val="140000"/>
                        </a:lnSpc>
                        <a:spcBef>
                          <a:spcPct val="0"/>
                        </a:spcBef>
                        <a:spcAft>
                          <a:spcPct val="0"/>
                        </a:spcAft>
                        <a:buClrTx/>
                        <a:buSzTx/>
                        <a:buFontTx/>
                        <a:buNone/>
                        <a:tabLst/>
                      </a:pP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50</a:t>
                      </a: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个</a:t>
                      </a:r>
                    </a:p>
                    <a:p>
                      <a:pPr marL="0" marR="0" lvl="0" indent="0" algn="ctr" defTabSz="914400" rtl="0" eaLnBrk="1" fontAlgn="base" latinLnBrk="0" hangingPunct="1">
                        <a:lnSpc>
                          <a:spcPct val="140000"/>
                        </a:lnSpc>
                        <a:spcBef>
                          <a:spcPct val="0"/>
                        </a:spcBef>
                        <a:spcAft>
                          <a:spcPct val="0"/>
                        </a:spcAft>
                        <a:buClrTx/>
                        <a:buSzTx/>
                        <a:buFontTx/>
                        <a:buNone/>
                        <a:tabLst/>
                      </a:pP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产品</a:t>
                      </a: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B </a:t>
                      </a:r>
                    </a:p>
                    <a:p>
                      <a:pPr marL="0" marR="0" lvl="0" indent="0" algn="ctr" defTabSz="914400" rtl="0" eaLnBrk="1" fontAlgn="base" latinLnBrk="0" hangingPunct="1">
                        <a:lnSpc>
                          <a:spcPct val="140000"/>
                        </a:lnSpc>
                        <a:spcBef>
                          <a:spcPct val="0"/>
                        </a:spcBef>
                        <a:spcAft>
                          <a:spcPct val="0"/>
                        </a:spcAft>
                        <a:buClrTx/>
                        <a:buSzTx/>
                        <a:buFontTx/>
                        <a:buNone/>
                        <a:tabLst/>
                      </a:pP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100</a:t>
                      </a: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个</a:t>
                      </a:r>
                    </a:p>
                    <a:p>
                      <a:pPr marL="0" marR="0" lvl="0" indent="0" algn="ctr" defTabSz="914400" rtl="0" eaLnBrk="1" fontAlgn="base" latinLnBrk="0" hangingPunct="1">
                        <a:lnSpc>
                          <a:spcPct val="140000"/>
                        </a:lnSpc>
                        <a:spcBef>
                          <a:spcPct val="0"/>
                        </a:spcBef>
                        <a:spcAft>
                          <a:spcPct val="0"/>
                        </a:spcAft>
                        <a:buClrTx/>
                        <a:buSzTx/>
                        <a:buFontTx/>
                        <a:buNone/>
                        <a:tabLst/>
                      </a:pP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产品</a:t>
                      </a: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C </a:t>
                      </a:r>
                    </a:p>
                    <a:p>
                      <a:pPr marL="0" marR="0" lvl="0" indent="0" algn="ctr" defTabSz="914400" rtl="0" eaLnBrk="1" fontAlgn="base" latinLnBrk="0" hangingPunct="1">
                        <a:lnSpc>
                          <a:spcPct val="140000"/>
                        </a:lnSpc>
                        <a:spcBef>
                          <a:spcPct val="0"/>
                        </a:spcBef>
                        <a:spcAft>
                          <a:spcPct val="0"/>
                        </a:spcAft>
                        <a:buClrTx/>
                        <a:buSzTx/>
                        <a:buFontTx/>
                        <a:buNone/>
                        <a:tabLst/>
                      </a:pP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200</a:t>
                      </a: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个</a:t>
                      </a:r>
                    </a:p>
                  </a:txBody>
                  <a:tcPr marL="0" marR="0" horzOverflow="overflow">
                    <a:lnL w="12700" cap="flat" cmpd="sng" algn="ctr">
                      <a:solidFill>
                        <a:srgbClr val="CC0000"/>
                      </a:solidFill>
                      <a:prstDash val="sysDash"/>
                      <a:round/>
                      <a:headEnd type="none" w="med" len="med"/>
                      <a:tailEnd type="none" w="med" len="lg"/>
                    </a:lnL>
                    <a:lnR w="12700" cap="flat" cmpd="sng" algn="ctr">
                      <a:solidFill>
                        <a:srgbClr val="CC0000"/>
                      </a:solidFill>
                      <a:prstDash val="sysDash"/>
                      <a:round/>
                      <a:headEnd type="none" w="med" len="med"/>
                      <a:tailEnd type="none" w="med" len="lg"/>
                    </a:lnR>
                    <a:lnT w="12700" cap="flat" cmpd="sng" algn="ctr">
                      <a:solidFill>
                        <a:schemeClr val="tx1"/>
                      </a:solidFill>
                      <a:prstDash val="solid"/>
                      <a:round/>
                      <a:headEnd type="none" w="med" len="med"/>
                      <a:tailEnd type="none" w="med" len="lg"/>
                    </a:lnT>
                    <a:lnB w="28575" cap="flat" cmpd="sng" algn="ctr">
                      <a:solidFill>
                        <a:schemeClr val="tx1"/>
                      </a:solidFill>
                      <a:prstDash val="solid"/>
                      <a:round/>
                      <a:headEnd type="none" w="med" len="med"/>
                      <a:tailEnd type="none" w="med" len="lg"/>
                    </a:lnB>
                    <a:lnTlToBr>
                      <a:noFill/>
                    </a:lnTlToBr>
                    <a:lnBlToTr>
                      <a:noFill/>
                    </a:lnBlToTr>
                    <a:solidFill>
                      <a:srgbClr val="CCFF33"/>
                    </a:solidFill>
                  </a:tcPr>
                </a:tc>
                <a:tc>
                  <a:txBody>
                    <a:bodyPr/>
                    <a:lstStyle/>
                    <a:p>
                      <a:pPr marL="0" marR="0" lvl="0" indent="0" algn="ctr" defTabSz="914400" rtl="0" eaLnBrk="1" fontAlgn="base" latinLnBrk="0" hangingPunct="1">
                        <a:lnSpc>
                          <a:spcPct val="140000"/>
                        </a:lnSpc>
                        <a:spcBef>
                          <a:spcPct val="0"/>
                        </a:spcBef>
                        <a:spcAft>
                          <a:spcPct val="0"/>
                        </a:spcAft>
                        <a:buClrTx/>
                        <a:buSzTx/>
                        <a:buFontTx/>
                        <a:buNone/>
                        <a:tabLst/>
                      </a:pP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产品</a:t>
                      </a: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A </a:t>
                      </a:r>
                    </a:p>
                    <a:p>
                      <a:pPr marL="0" marR="0" lvl="0" indent="0" algn="ctr" defTabSz="914400" rtl="0" eaLnBrk="1" fontAlgn="base" latinLnBrk="0" hangingPunct="1">
                        <a:lnSpc>
                          <a:spcPct val="140000"/>
                        </a:lnSpc>
                        <a:spcBef>
                          <a:spcPct val="0"/>
                        </a:spcBef>
                        <a:spcAft>
                          <a:spcPct val="0"/>
                        </a:spcAft>
                        <a:buClrTx/>
                        <a:buSzTx/>
                        <a:buFontTx/>
                        <a:buNone/>
                        <a:tabLst/>
                      </a:pP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50</a:t>
                      </a: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个</a:t>
                      </a:r>
                    </a:p>
                    <a:p>
                      <a:pPr marL="0" marR="0" lvl="0" indent="0" algn="ctr" defTabSz="914400" rtl="0" eaLnBrk="1" fontAlgn="base" latinLnBrk="0" hangingPunct="1">
                        <a:lnSpc>
                          <a:spcPct val="140000"/>
                        </a:lnSpc>
                        <a:spcBef>
                          <a:spcPct val="0"/>
                        </a:spcBef>
                        <a:spcAft>
                          <a:spcPct val="0"/>
                        </a:spcAft>
                        <a:buClrTx/>
                        <a:buSzTx/>
                        <a:buFontTx/>
                        <a:buNone/>
                        <a:tabLst/>
                      </a:pP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产品</a:t>
                      </a: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B </a:t>
                      </a:r>
                    </a:p>
                    <a:p>
                      <a:pPr marL="0" marR="0" lvl="0" indent="0" algn="ctr" defTabSz="914400" rtl="0" eaLnBrk="1" fontAlgn="base" latinLnBrk="0" hangingPunct="1">
                        <a:lnSpc>
                          <a:spcPct val="140000"/>
                        </a:lnSpc>
                        <a:spcBef>
                          <a:spcPct val="0"/>
                        </a:spcBef>
                        <a:spcAft>
                          <a:spcPct val="0"/>
                        </a:spcAft>
                        <a:buClrTx/>
                        <a:buSzTx/>
                        <a:buFontTx/>
                        <a:buNone/>
                        <a:tabLst/>
                      </a:pP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100</a:t>
                      </a: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个</a:t>
                      </a:r>
                    </a:p>
                    <a:p>
                      <a:pPr marL="0" marR="0" lvl="0" indent="0" algn="ctr" defTabSz="914400" rtl="0" eaLnBrk="1" fontAlgn="base" latinLnBrk="0" hangingPunct="1">
                        <a:lnSpc>
                          <a:spcPct val="140000"/>
                        </a:lnSpc>
                        <a:spcBef>
                          <a:spcPct val="0"/>
                        </a:spcBef>
                        <a:spcAft>
                          <a:spcPct val="0"/>
                        </a:spcAft>
                        <a:buClrTx/>
                        <a:buSzTx/>
                        <a:buFontTx/>
                        <a:buNone/>
                        <a:tabLst/>
                      </a:pP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产品</a:t>
                      </a: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C </a:t>
                      </a:r>
                    </a:p>
                    <a:p>
                      <a:pPr marL="0" marR="0" lvl="0" indent="0" algn="ctr" defTabSz="914400" rtl="0" eaLnBrk="1" fontAlgn="base" latinLnBrk="0" hangingPunct="1">
                        <a:lnSpc>
                          <a:spcPct val="140000"/>
                        </a:lnSpc>
                        <a:spcBef>
                          <a:spcPct val="0"/>
                        </a:spcBef>
                        <a:spcAft>
                          <a:spcPct val="0"/>
                        </a:spcAft>
                        <a:buClrTx/>
                        <a:buSzTx/>
                        <a:buFontTx/>
                        <a:buNone/>
                        <a:tabLst/>
                      </a:pP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200</a:t>
                      </a: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个</a:t>
                      </a:r>
                    </a:p>
                  </a:txBody>
                  <a:tcPr marL="0" marR="0" horzOverflow="overflow">
                    <a:lnL w="12700" cap="flat" cmpd="sng" algn="ctr">
                      <a:solidFill>
                        <a:srgbClr val="CC0000"/>
                      </a:solidFill>
                      <a:prstDash val="sysDash"/>
                      <a:round/>
                      <a:headEnd type="none" w="med" len="med"/>
                      <a:tailEnd type="none" w="med" len="lg"/>
                    </a:lnL>
                    <a:lnR w="12700" cap="flat" cmpd="sng" algn="ctr">
                      <a:solidFill>
                        <a:srgbClr val="CC0000"/>
                      </a:solidFill>
                      <a:prstDash val="sysDash"/>
                      <a:round/>
                      <a:headEnd type="none" w="med" len="med"/>
                      <a:tailEnd type="none" w="med" len="lg"/>
                    </a:lnR>
                    <a:lnT w="12700" cap="flat" cmpd="sng" algn="ctr">
                      <a:solidFill>
                        <a:schemeClr val="tx1"/>
                      </a:solidFill>
                      <a:prstDash val="solid"/>
                      <a:round/>
                      <a:headEnd type="none" w="med" len="med"/>
                      <a:tailEnd type="none" w="med" len="lg"/>
                    </a:lnT>
                    <a:lnB w="28575" cap="flat" cmpd="sng" algn="ctr">
                      <a:solidFill>
                        <a:schemeClr val="tx1"/>
                      </a:solidFill>
                      <a:prstDash val="solid"/>
                      <a:round/>
                      <a:headEnd type="none" w="med" len="med"/>
                      <a:tailEnd type="none" w="med" len="lg"/>
                    </a:lnB>
                    <a:lnTlToBr>
                      <a:noFill/>
                    </a:lnTlToBr>
                    <a:lnBlToTr>
                      <a:noFill/>
                    </a:lnBlToTr>
                    <a:solidFill>
                      <a:srgbClr val="CCFF33"/>
                    </a:solidFill>
                  </a:tcPr>
                </a:tc>
                <a:tc>
                  <a:txBody>
                    <a:bodyPr/>
                    <a:lstStyle/>
                    <a:p>
                      <a:pPr marL="0" marR="0" lvl="0" indent="0" algn="ctr" defTabSz="914400" rtl="0" eaLnBrk="1" fontAlgn="base" latinLnBrk="0" hangingPunct="1">
                        <a:lnSpc>
                          <a:spcPct val="140000"/>
                        </a:lnSpc>
                        <a:spcBef>
                          <a:spcPct val="0"/>
                        </a:spcBef>
                        <a:spcAft>
                          <a:spcPct val="0"/>
                        </a:spcAft>
                        <a:buClrTx/>
                        <a:buSzTx/>
                        <a:buFontTx/>
                        <a:buNone/>
                        <a:tabLst/>
                      </a:pP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产品</a:t>
                      </a: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A </a:t>
                      </a:r>
                    </a:p>
                    <a:p>
                      <a:pPr marL="0" marR="0" lvl="0" indent="0" algn="ctr" defTabSz="914400" rtl="0" eaLnBrk="1" fontAlgn="base" latinLnBrk="0" hangingPunct="1">
                        <a:lnSpc>
                          <a:spcPct val="140000"/>
                        </a:lnSpc>
                        <a:spcBef>
                          <a:spcPct val="0"/>
                        </a:spcBef>
                        <a:spcAft>
                          <a:spcPct val="0"/>
                        </a:spcAft>
                        <a:buClrTx/>
                        <a:buSzTx/>
                        <a:buFontTx/>
                        <a:buNone/>
                        <a:tabLst/>
                      </a:pP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50</a:t>
                      </a: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个</a:t>
                      </a:r>
                    </a:p>
                    <a:p>
                      <a:pPr marL="0" marR="0" lvl="0" indent="0" algn="ctr" defTabSz="914400" rtl="0" eaLnBrk="1" fontAlgn="base" latinLnBrk="0" hangingPunct="1">
                        <a:lnSpc>
                          <a:spcPct val="140000"/>
                        </a:lnSpc>
                        <a:spcBef>
                          <a:spcPct val="0"/>
                        </a:spcBef>
                        <a:spcAft>
                          <a:spcPct val="0"/>
                        </a:spcAft>
                        <a:buClrTx/>
                        <a:buSzTx/>
                        <a:buFontTx/>
                        <a:buNone/>
                        <a:tabLst/>
                      </a:pP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产品</a:t>
                      </a: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B </a:t>
                      </a:r>
                    </a:p>
                    <a:p>
                      <a:pPr marL="0" marR="0" lvl="0" indent="0" algn="ctr" defTabSz="914400" rtl="0" eaLnBrk="1" fontAlgn="base" latinLnBrk="0" hangingPunct="1">
                        <a:lnSpc>
                          <a:spcPct val="140000"/>
                        </a:lnSpc>
                        <a:spcBef>
                          <a:spcPct val="0"/>
                        </a:spcBef>
                        <a:spcAft>
                          <a:spcPct val="0"/>
                        </a:spcAft>
                        <a:buClrTx/>
                        <a:buSzTx/>
                        <a:buFontTx/>
                        <a:buNone/>
                        <a:tabLst/>
                      </a:pP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100</a:t>
                      </a: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个</a:t>
                      </a:r>
                    </a:p>
                    <a:p>
                      <a:pPr marL="0" marR="0" lvl="0" indent="0" algn="ctr" defTabSz="914400" rtl="0" eaLnBrk="1" fontAlgn="base" latinLnBrk="0" hangingPunct="1">
                        <a:lnSpc>
                          <a:spcPct val="140000"/>
                        </a:lnSpc>
                        <a:spcBef>
                          <a:spcPct val="0"/>
                        </a:spcBef>
                        <a:spcAft>
                          <a:spcPct val="0"/>
                        </a:spcAft>
                        <a:buClrTx/>
                        <a:buSzTx/>
                        <a:buFontTx/>
                        <a:buNone/>
                        <a:tabLst/>
                      </a:pP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产品</a:t>
                      </a: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C </a:t>
                      </a:r>
                    </a:p>
                    <a:p>
                      <a:pPr marL="0" marR="0" lvl="0" indent="0" algn="ctr" defTabSz="914400" rtl="0" eaLnBrk="1" fontAlgn="base" latinLnBrk="0" hangingPunct="1">
                        <a:lnSpc>
                          <a:spcPct val="140000"/>
                        </a:lnSpc>
                        <a:spcBef>
                          <a:spcPct val="0"/>
                        </a:spcBef>
                        <a:spcAft>
                          <a:spcPct val="0"/>
                        </a:spcAft>
                        <a:buClrTx/>
                        <a:buSzTx/>
                        <a:buFontTx/>
                        <a:buNone/>
                        <a:tabLst/>
                      </a:pP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200</a:t>
                      </a: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个</a:t>
                      </a:r>
                    </a:p>
                  </a:txBody>
                  <a:tcPr marL="0" marR="0" horzOverflow="overflow">
                    <a:lnL w="12700" cap="flat" cmpd="sng" algn="ctr">
                      <a:solidFill>
                        <a:srgbClr val="CC0000"/>
                      </a:solidFill>
                      <a:prstDash val="sysDash"/>
                      <a:round/>
                      <a:headEnd type="none" w="med" len="med"/>
                      <a:tailEnd type="none" w="med" len="lg"/>
                    </a:lnL>
                    <a:lnR w="12700" cap="flat" cmpd="sng" algn="ctr">
                      <a:solidFill>
                        <a:srgbClr val="CC0000"/>
                      </a:solidFill>
                      <a:prstDash val="sysDash"/>
                      <a:round/>
                      <a:headEnd type="none" w="med" len="med"/>
                      <a:tailEnd type="none" w="med" len="lg"/>
                    </a:lnR>
                    <a:lnT w="12700" cap="flat" cmpd="sng" algn="ctr">
                      <a:solidFill>
                        <a:schemeClr val="tx1"/>
                      </a:solidFill>
                      <a:prstDash val="solid"/>
                      <a:round/>
                      <a:headEnd type="none" w="med" len="med"/>
                      <a:tailEnd type="none" w="med" len="lg"/>
                    </a:lnT>
                    <a:lnB w="28575" cap="flat" cmpd="sng" algn="ctr">
                      <a:solidFill>
                        <a:schemeClr val="tx1"/>
                      </a:solidFill>
                      <a:prstDash val="solid"/>
                      <a:round/>
                      <a:headEnd type="none" w="med" len="med"/>
                      <a:tailEnd type="none" w="med" len="lg"/>
                    </a:lnB>
                    <a:lnTlToBr>
                      <a:noFill/>
                    </a:lnTlToBr>
                    <a:lnBlToTr>
                      <a:noFill/>
                    </a:lnBlToTr>
                    <a:solidFill>
                      <a:srgbClr val="CCFF33"/>
                    </a:solidFill>
                  </a:tcPr>
                </a:tc>
                <a:tc>
                  <a:txBody>
                    <a:bodyPr/>
                    <a:lstStyle/>
                    <a:p>
                      <a:pPr marL="0" marR="0" lvl="0" indent="0" algn="ctr" defTabSz="914400" rtl="0" eaLnBrk="1" fontAlgn="base" latinLnBrk="0" hangingPunct="1">
                        <a:lnSpc>
                          <a:spcPct val="140000"/>
                        </a:lnSpc>
                        <a:spcBef>
                          <a:spcPct val="0"/>
                        </a:spcBef>
                        <a:spcAft>
                          <a:spcPct val="0"/>
                        </a:spcAft>
                        <a:buClrTx/>
                        <a:buSzTx/>
                        <a:buFontTx/>
                        <a:buNone/>
                        <a:tabLst/>
                      </a:pP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产品</a:t>
                      </a: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A </a:t>
                      </a:r>
                    </a:p>
                    <a:p>
                      <a:pPr marL="0" marR="0" lvl="0" indent="0" algn="ctr" defTabSz="914400" rtl="0" eaLnBrk="1" fontAlgn="base" latinLnBrk="0" hangingPunct="1">
                        <a:lnSpc>
                          <a:spcPct val="140000"/>
                        </a:lnSpc>
                        <a:spcBef>
                          <a:spcPct val="0"/>
                        </a:spcBef>
                        <a:spcAft>
                          <a:spcPct val="0"/>
                        </a:spcAft>
                        <a:buClrTx/>
                        <a:buSzTx/>
                        <a:buFontTx/>
                        <a:buNone/>
                        <a:tabLst/>
                      </a:pP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50</a:t>
                      </a: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个</a:t>
                      </a:r>
                    </a:p>
                    <a:p>
                      <a:pPr marL="0" marR="0" lvl="0" indent="0" algn="ctr" defTabSz="914400" rtl="0" eaLnBrk="1" fontAlgn="base" latinLnBrk="0" hangingPunct="1">
                        <a:lnSpc>
                          <a:spcPct val="140000"/>
                        </a:lnSpc>
                        <a:spcBef>
                          <a:spcPct val="0"/>
                        </a:spcBef>
                        <a:spcAft>
                          <a:spcPct val="0"/>
                        </a:spcAft>
                        <a:buClrTx/>
                        <a:buSzTx/>
                        <a:buFontTx/>
                        <a:buNone/>
                        <a:tabLst/>
                      </a:pP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产品</a:t>
                      </a: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B </a:t>
                      </a:r>
                    </a:p>
                    <a:p>
                      <a:pPr marL="0" marR="0" lvl="0" indent="0" algn="ctr" defTabSz="914400" rtl="0" eaLnBrk="1" fontAlgn="base" latinLnBrk="0" hangingPunct="1">
                        <a:lnSpc>
                          <a:spcPct val="140000"/>
                        </a:lnSpc>
                        <a:spcBef>
                          <a:spcPct val="0"/>
                        </a:spcBef>
                        <a:spcAft>
                          <a:spcPct val="0"/>
                        </a:spcAft>
                        <a:buClrTx/>
                        <a:buSzTx/>
                        <a:buFontTx/>
                        <a:buNone/>
                        <a:tabLst/>
                      </a:pP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100</a:t>
                      </a: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个</a:t>
                      </a:r>
                    </a:p>
                    <a:p>
                      <a:pPr marL="0" marR="0" lvl="0" indent="0" algn="ctr" defTabSz="914400" rtl="0" eaLnBrk="1" fontAlgn="base" latinLnBrk="0" hangingPunct="1">
                        <a:lnSpc>
                          <a:spcPct val="140000"/>
                        </a:lnSpc>
                        <a:spcBef>
                          <a:spcPct val="0"/>
                        </a:spcBef>
                        <a:spcAft>
                          <a:spcPct val="0"/>
                        </a:spcAft>
                        <a:buClrTx/>
                        <a:buSzTx/>
                        <a:buFontTx/>
                        <a:buNone/>
                        <a:tabLst/>
                      </a:pP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产品</a:t>
                      </a: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C </a:t>
                      </a:r>
                    </a:p>
                    <a:p>
                      <a:pPr marL="0" marR="0" lvl="0" indent="0" algn="ctr" defTabSz="914400" rtl="0" eaLnBrk="1" fontAlgn="base" latinLnBrk="0" hangingPunct="1">
                        <a:lnSpc>
                          <a:spcPct val="140000"/>
                        </a:lnSpc>
                        <a:spcBef>
                          <a:spcPct val="0"/>
                        </a:spcBef>
                        <a:spcAft>
                          <a:spcPct val="0"/>
                        </a:spcAft>
                        <a:buClrTx/>
                        <a:buSzTx/>
                        <a:buFontTx/>
                        <a:buNone/>
                        <a:tabLst/>
                      </a:pP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200</a:t>
                      </a: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个</a:t>
                      </a:r>
                    </a:p>
                  </a:txBody>
                  <a:tcPr marL="0" marR="0" horzOverflow="overflow">
                    <a:lnL w="12700" cap="flat" cmpd="sng" algn="ctr">
                      <a:solidFill>
                        <a:srgbClr val="CC0000"/>
                      </a:solidFill>
                      <a:prstDash val="sysDash"/>
                      <a:round/>
                      <a:headEnd type="none" w="med" len="med"/>
                      <a:tailEnd type="none" w="med" len="lg"/>
                    </a:lnL>
                    <a:lnR w="12700" cap="flat" cmpd="sng" algn="ctr">
                      <a:solidFill>
                        <a:srgbClr val="CC0000"/>
                      </a:solidFill>
                      <a:prstDash val="sysDash"/>
                      <a:round/>
                      <a:headEnd type="none" w="med" len="med"/>
                      <a:tailEnd type="none" w="med" len="lg"/>
                    </a:lnR>
                    <a:lnT w="12700" cap="flat" cmpd="sng" algn="ctr">
                      <a:solidFill>
                        <a:schemeClr val="tx1"/>
                      </a:solidFill>
                      <a:prstDash val="solid"/>
                      <a:round/>
                      <a:headEnd type="none" w="med" len="med"/>
                      <a:tailEnd type="none" w="med" len="lg"/>
                    </a:lnT>
                    <a:lnB w="28575" cap="flat" cmpd="sng" algn="ctr">
                      <a:solidFill>
                        <a:schemeClr val="tx1"/>
                      </a:solidFill>
                      <a:prstDash val="solid"/>
                      <a:round/>
                      <a:headEnd type="none" w="med" len="med"/>
                      <a:tailEnd type="none" w="med" len="lg"/>
                    </a:lnB>
                    <a:lnTlToBr>
                      <a:noFill/>
                    </a:lnTlToBr>
                    <a:lnBlToTr>
                      <a:noFill/>
                    </a:lnBlToTr>
                    <a:solidFill>
                      <a:srgbClr val="CCFF33"/>
                    </a:solidFill>
                  </a:tcPr>
                </a:tc>
                <a:tc>
                  <a:txBody>
                    <a:bodyPr/>
                    <a:lstStyle/>
                    <a:p>
                      <a:pPr marL="0" marR="0" lvl="0" indent="0" algn="ctr" defTabSz="914400" rtl="0" eaLnBrk="1" fontAlgn="base" latinLnBrk="0" hangingPunct="1">
                        <a:lnSpc>
                          <a:spcPct val="140000"/>
                        </a:lnSpc>
                        <a:spcBef>
                          <a:spcPct val="0"/>
                        </a:spcBef>
                        <a:spcAft>
                          <a:spcPct val="0"/>
                        </a:spcAft>
                        <a:buClrTx/>
                        <a:buSzTx/>
                        <a:buFontTx/>
                        <a:buNone/>
                        <a:tabLst/>
                      </a:pP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产品</a:t>
                      </a: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A </a:t>
                      </a:r>
                    </a:p>
                    <a:p>
                      <a:pPr marL="0" marR="0" lvl="0" indent="0" algn="ctr" defTabSz="914400" rtl="0" eaLnBrk="1" fontAlgn="base" latinLnBrk="0" hangingPunct="1">
                        <a:lnSpc>
                          <a:spcPct val="140000"/>
                        </a:lnSpc>
                        <a:spcBef>
                          <a:spcPct val="0"/>
                        </a:spcBef>
                        <a:spcAft>
                          <a:spcPct val="0"/>
                        </a:spcAft>
                        <a:buClrTx/>
                        <a:buSzTx/>
                        <a:buFontTx/>
                        <a:buNone/>
                        <a:tabLst/>
                      </a:pP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50</a:t>
                      </a: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个</a:t>
                      </a:r>
                    </a:p>
                    <a:p>
                      <a:pPr marL="0" marR="0" lvl="0" indent="0" algn="ctr" defTabSz="914400" rtl="0" eaLnBrk="1" fontAlgn="base" latinLnBrk="0" hangingPunct="1">
                        <a:lnSpc>
                          <a:spcPct val="140000"/>
                        </a:lnSpc>
                        <a:spcBef>
                          <a:spcPct val="0"/>
                        </a:spcBef>
                        <a:spcAft>
                          <a:spcPct val="0"/>
                        </a:spcAft>
                        <a:buClrTx/>
                        <a:buSzTx/>
                        <a:buFontTx/>
                        <a:buNone/>
                        <a:tabLst/>
                      </a:pP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产品</a:t>
                      </a: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B </a:t>
                      </a:r>
                    </a:p>
                    <a:p>
                      <a:pPr marL="0" marR="0" lvl="0" indent="0" algn="ctr" defTabSz="914400" rtl="0" eaLnBrk="1" fontAlgn="base" latinLnBrk="0" hangingPunct="1">
                        <a:lnSpc>
                          <a:spcPct val="140000"/>
                        </a:lnSpc>
                        <a:spcBef>
                          <a:spcPct val="0"/>
                        </a:spcBef>
                        <a:spcAft>
                          <a:spcPct val="0"/>
                        </a:spcAft>
                        <a:buClrTx/>
                        <a:buSzTx/>
                        <a:buFontTx/>
                        <a:buNone/>
                        <a:tabLst/>
                      </a:pP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100</a:t>
                      </a: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个</a:t>
                      </a:r>
                    </a:p>
                    <a:p>
                      <a:pPr marL="0" marR="0" lvl="0" indent="0" algn="ctr" defTabSz="914400" rtl="0" eaLnBrk="1" fontAlgn="base" latinLnBrk="0" hangingPunct="1">
                        <a:lnSpc>
                          <a:spcPct val="140000"/>
                        </a:lnSpc>
                        <a:spcBef>
                          <a:spcPct val="0"/>
                        </a:spcBef>
                        <a:spcAft>
                          <a:spcPct val="0"/>
                        </a:spcAft>
                        <a:buClrTx/>
                        <a:buSzTx/>
                        <a:buFontTx/>
                        <a:buNone/>
                        <a:tabLst/>
                      </a:pP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产品</a:t>
                      </a: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C </a:t>
                      </a:r>
                    </a:p>
                    <a:p>
                      <a:pPr marL="0" marR="0" lvl="0" indent="0" algn="ctr" defTabSz="914400" rtl="0" eaLnBrk="1" fontAlgn="base" latinLnBrk="0" hangingPunct="1">
                        <a:lnSpc>
                          <a:spcPct val="140000"/>
                        </a:lnSpc>
                        <a:spcBef>
                          <a:spcPct val="0"/>
                        </a:spcBef>
                        <a:spcAft>
                          <a:spcPct val="0"/>
                        </a:spcAft>
                        <a:buClrTx/>
                        <a:buSzTx/>
                        <a:buFontTx/>
                        <a:buNone/>
                        <a:tabLst/>
                      </a:pP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200</a:t>
                      </a: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个</a:t>
                      </a:r>
                    </a:p>
                  </a:txBody>
                  <a:tcPr marL="0" marR="0" horzOverflow="overflow">
                    <a:lnL w="12700" cap="flat" cmpd="sng" algn="ctr">
                      <a:solidFill>
                        <a:srgbClr val="CC0000"/>
                      </a:solidFill>
                      <a:prstDash val="sysDash"/>
                      <a:round/>
                      <a:headEnd type="none" w="med" len="med"/>
                      <a:tailEnd type="none" w="med" len="lg"/>
                    </a:lnL>
                    <a:lnR w="12700" cap="flat" cmpd="sng" algn="ctr">
                      <a:solidFill>
                        <a:srgbClr val="CC0000"/>
                      </a:solidFill>
                      <a:prstDash val="sysDash"/>
                      <a:round/>
                      <a:headEnd type="none" w="med" len="med"/>
                      <a:tailEnd type="none" w="med" len="lg"/>
                    </a:lnR>
                    <a:lnT w="12700" cap="flat" cmpd="sng" algn="ctr">
                      <a:solidFill>
                        <a:schemeClr val="tx1"/>
                      </a:solidFill>
                      <a:prstDash val="solid"/>
                      <a:round/>
                      <a:headEnd type="none" w="med" len="med"/>
                      <a:tailEnd type="none" w="med" len="lg"/>
                    </a:lnT>
                    <a:lnB w="28575" cap="flat" cmpd="sng" algn="ctr">
                      <a:solidFill>
                        <a:schemeClr val="tx1"/>
                      </a:solidFill>
                      <a:prstDash val="solid"/>
                      <a:round/>
                      <a:headEnd type="none" w="med" len="med"/>
                      <a:tailEnd type="none" w="med" len="lg"/>
                    </a:lnB>
                    <a:lnTlToBr>
                      <a:noFill/>
                    </a:lnTlToBr>
                    <a:lnBlToTr>
                      <a:noFill/>
                    </a:lnBlToTr>
                    <a:solidFill>
                      <a:srgbClr val="CCFF33"/>
                    </a:solidFill>
                  </a:tcPr>
                </a:tc>
                <a:tc>
                  <a:txBody>
                    <a:bodyPr/>
                    <a:lstStyle/>
                    <a:p>
                      <a:pPr marL="0" marR="0" lvl="0" indent="0" algn="ctr" defTabSz="914400" rtl="0" eaLnBrk="1" fontAlgn="base" latinLnBrk="0" hangingPunct="1">
                        <a:lnSpc>
                          <a:spcPct val="140000"/>
                        </a:lnSpc>
                        <a:spcBef>
                          <a:spcPct val="0"/>
                        </a:spcBef>
                        <a:spcAft>
                          <a:spcPct val="0"/>
                        </a:spcAft>
                        <a:buClrTx/>
                        <a:buSzTx/>
                        <a:buFontTx/>
                        <a:buNone/>
                        <a:tabLst/>
                      </a:pP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产品</a:t>
                      </a: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A </a:t>
                      </a:r>
                    </a:p>
                    <a:p>
                      <a:pPr marL="0" marR="0" lvl="0" indent="0" algn="ctr" defTabSz="914400" rtl="0" eaLnBrk="1" fontAlgn="base" latinLnBrk="0" hangingPunct="1">
                        <a:lnSpc>
                          <a:spcPct val="140000"/>
                        </a:lnSpc>
                        <a:spcBef>
                          <a:spcPct val="0"/>
                        </a:spcBef>
                        <a:spcAft>
                          <a:spcPct val="0"/>
                        </a:spcAft>
                        <a:buClrTx/>
                        <a:buSzTx/>
                        <a:buFontTx/>
                        <a:buNone/>
                        <a:tabLst/>
                      </a:pP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50</a:t>
                      </a: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个</a:t>
                      </a:r>
                    </a:p>
                    <a:p>
                      <a:pPr marL="0" marR="0" lvl="0" indent="0" algn="ctr" defTabSz="914400" rtl="0" eaLnBrk="1" fontAlgn="base" latinLnBrk="0" hangingPunct="1">
                        <a:lnSpc>
                          <a:spcPct val="140000"/>
                        </a:lnSpc>
                        <a:spcBef>
                          <a:spcPct val="0"/>
                        </a:spcBef>
                        <a:spcAft>
                          <a:spcPct val="0"/>
                        </a:spcAft>
                        <a:buClrTx/>
                        <a:buSzTx/>
                        <a:buFontTx/>
                        <a:buNone/>
                        <a:tabLst/>
                      </a:pP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产品</a:t>
                      </a: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B </a:t>
                      </a:r>
                    </a:p>
                    <a:p>
                      <a:pPr marL="0" marR="0" lvl="0" indent="0" algn="ctr" defTabSz="914400" rtl="0" eaLnBrk="1" fontAlgn="base" latinLnBrk="0" hangingPunct="1">
                        <a:lnSpc>
                          <a:spcPct val="140000"/>
                        </a:lnSpc>
                        <a:spcBef>
                          <a:spcPct val="0"/>
                        </a:spcBef>
                        <a:spcAft>
                          <a:spcPct val="0"/>
                        </a:spcAft>
                        <a:buClrTx/>
                        <a:buSzTx/>
                        <a:buFontTx/>
                        <a:buNone/>
                        <a:tabLst/>
                      </a:pP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100</a:t>
                      </a: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个</a:t>
                      </a:r>
                    </a:p>
                    <a:p>
                      <a:pPr marL="0" marR="0" lvl="0" indent="0" algn="ctr" defTabSz="914400" rtl="0" eaLnBrk="1" fontAlgn="base" latinLnBrk="0" hangingPunct="1">
                        <a:lnSpc>
                          <a:spcPct val="140000"/>
                        </a:lnSpc>
                        <a:spcBef>
                          <a:spcPct val="0"/>
                        </a:spcBef>
                        <a:spcAft>
                          <a:spcPct val="0"/>
                        </a:spcAft>
                        <a:buClrTx/>
                        <a:buSzTx/>
                        <a:buFontTx/>
                        <a:buNone/>
                        <a:tabLst/>
                      </a:pP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产品</a:t>
                      </a: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C </a:t>
                      </a:r>
                    </a:p>
                    <a:p>
                      <a:pPr marL="0" marR="0" lvl="0" indent="0" algn="ctr" defTabSz="914400" rtl="0" eaLnBrk="1" fontAlgn="base" latinLnBrk="0" hangingPunct="1">
                        <a:lnSpc>
                          <a:spcPct val="140000"/>
                        </a:lnSpc>
                        <a:spcBef>
                          <a:spcPct val="0"/>
                        </a:spcBef>
                        <a:spcAft>
                          <a:spcPct val="0"/>
                        </a:spcAft>
                        <a:buClrTx/>
                        <a:buSzTx/>
                        <a:buFontTx/>
                        <a:buNone/>
                        <a:tabLst/>
                      </a:pP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200</a:t>
                      </a: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个</a:t>
                      </a:r>
                    </a:p>
                  </a:txBody>
                  <a:tcPr marL="0" marR="0" horzOverflow="overflow">
                    <a:lnL w="12700" cap="flat" cmpd="sng" algn="ctr">
                      <a:solidFill>
                        <a:srgbClr val="CC0000"/>
                      </a:solidFill>
                      <a:prstDash val="sysDash"/>
                      <a:round/>
                      <a:headEnd type="none" w="med" len="med"/>
                      <a:tailEnd type="none" w="med" len="lg"/>
                    </a:lnL>
                    <a:lnR w="12700" cap="flat" cmpd="sng" algn="ctr">
                      <a:solidFill>
                        <a:srgbClr val="CC0000"/>
                      </a:solidFill>
                      <a:prstDash val="sysDash"/>
                      <a:round/>
                      <a:headEnd type="none" w="med" len="med"/>
                      <a:tailEnd type="none" w="med" len="lg"/>
                    </a:lnR>
                    <a:lnT w="12700" cap="flat" cmpd="sng" algn="ctr">
                      <a:solidFill>
                        <a:schemeClr val="tx1"/>
                      </a:solidFill>
                      <a:prstDash val="solid"/>
                      <a:round/>
                      <a:headEnd type="none" w="med" len="med"/>
                      <a:tailEnd type="none" w="med" len="lg"/>
                    </a:lnT>
                    <a:lnB w="28575" cap="flat" cmpd="sng" algn="ctr">
                      <a:solidFill>
                        <a:schemeClr val="tx1"/>
                      </a:solidFill>
                      <a:prstDash val="solid"/>
                      <a:round/>
                      <a:headEnd type="none" w="med" len="med"/>
                      <a:tailEnd type="none" w="med" len="lg"/>
                    </a:lnB>
                    <a:lnTlToBr>
                      <a:noFill/>
                    </a:lnTlToBr>
                    <a:lnBlToTr>
                      <a:noFill/>
                    </a:lnBlToTr>
                    <a:solidFill>
                      <a:srgbClr val="CCFF33"/>
                    </a:solidFill>
                  </a:tcPr>
                </a:tc>
                <a:tc>
                  <a:txBody>
                    <a:bodyPr/>
                    <a:lstStyle/>
                    <a:p>
                      <a:pPr marL="0" marR="0" lvl="0" indent="0" algn="ctr" defTabSz="914400" rtl="0" eaLnBrk="1" fontAlgn="base" latinLnBrk="0" hangingPunct="1">
                        <a:lnSpc>
                          <a:spcPct val="140000"/>
                        </a:lnSpc>
                        <a:spcBef>
                          <a:spcPct val="0"/>
                        </a:spcBef>
                        <a:spcAft>
                          <a:spcPct val="0"/>
                        </a:spcAft>
                        <a:buClrTx/>
                        <a:buSzTx/>
                        <a:buFontTx/>
                        <a:buNone/>
                        <a:tabLst/>
                      </a:pP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产品</a:t>
                      </a: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A </a:t>
                      </a:r>
                    </a:p>
                    <a:p>
                      <a:pPr marL="0" marR="0" lvl="0" indent="0" algn="ctr" defTabSz="914400" rtl="0" eaLnBrk="1" fontAlgn="base" latinLnBrk="0" hangingPunct="1">
                        <a:lnSpc>
                          <a:spcPct val="140000"/>
                        </a:lnSpc>
                        <a:spcBef>
                          <a:spcPct val="0"/>
                        </a:spcBef>
                        <a:spcAft>
                          <a:spcPct val="0"/>
                        </a:spcAft>
                        <a:buClrTx/>
                        <a:buSzTx/>
                        <a:buFontTx/>
                        <a:buNone/>
                        <a:tabLst/>
                      </a:pP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50</a:t>
                      </a: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个</a:t>
                      </a:r>
                    </a:p>
                    <a:p>
                      <a:pPr marL="0" marR="0" lvl="0" indent="0" algn="ctr" defTabSz="914400" rtl="0" eaLnBrk="1" fontAlgn="base" latinLnBrk="0" hangingPunct="1">
                        <a:lnSpc>
                          <a:spcPct val="140000"/>
                        </a:lnSpc>
                        <a:spcBef>
                          <a:spcPct val="0"/>
                        </a:spcBef>
                        <a:spcAft>
                          <a:spcPct val="0"/>
                        </a:spcAft>
                        <a:buClrTx/>
                        <a:buSzTx/>
                        <a:buFontTx/>
                        <a:buNone/>
                        <a:tabLst/>
                      </a:pP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产品</a:t>
                      </a: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B </a:t>
                      </a:r>
                    </a:p>
                    <a:p>
                      <a:pPr marL="0" marR="0" lvl="0" indent="0" algn="ctr" defTabSz="914400" rtl="0" eaLnBrk="1" fontAlgn="base" latinLnBrk="0" hangingPunct="1">
                        <a:lnSpc>
                          <a:spcPct val="140000"/>
                        </a:lnSpc>
                        <a:spcBef>
                          <a:spcPct val="0"/>
                        </a:spcBef>
                        <a:spcAft>
                          <a:spcPct val="0"/>
                        </a:spcAft>
                        <a:buClrTx/>
                        <a:buSzTx/>
                        <a:buFontTx/>
                        <a:buNone/>
                        <a:tabLst/>
                      </a:pP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100</a:t>
                      </a: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个</a:t>
                      </a:r>
                    </a:p>
                    <a:p>
                      <a:pPr marL="0" marR="0" lvl="0" indent="0" algn="ctr" defTabSz="914400" rtl="0" eaLnBrk="1" fontAlgn="base" latinLnBrk="0" hangingPunct="1">
                        <a:lnSpc>
                          <a:spcPct val="140000"/>
                        </a:lnSpc>
                        <a:spcBef>
                          <a:spcPct val="0"/>
                        </a:spcBef>
                        <a:spcAft>
                          <a:spcPct val="0"/>
                        </a:spcAft>
                        <a:buClrTx/>
                        <a:buSzTx/>
                        <a:buFontTx/>
                        <a:buNone/>
                        <a:tabLst/>
                      </a:pP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产品</a:t>
                      </a: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C </a:t>
                      </a:r>
                    </a:p>
                    <a:p>
                      <a:pPr marL="0" marR="0" lvl="0" indent="0" algn="ctr" defTabSz="914400" rtl="0" eaLnBrk="1" fontAlgn="base" latinLnBrk="0" hangingPunct="1">
                        <a:lnSpc>
                          <a:spcPct val="140000"/>
                        </a:lnSpc>
                        <a:spcBef>
                          <a:spcPct val="0"/>
                        </a:spcBef>
                        <a:spcAft>
                          <a:spcPct val="0"/>
                        </a:spcAft>
                        <a:buClrTx/>
                        <a:buSzTx/>
                        <a:buFontTx/>
                        <a:buNone/>
                        <a:tabLst/>
                      </a:pP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200</a:t>
                      </a: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个</a:t>
                      </a:r>
                    </a:p>
                  </a:txBody>
                  <a:tcPr marL="0" marR="0" horzOverflow="overflow">
                    <a:lnL w="12700" cap="flat" cmpd="sng" algn="ctr">
                      <a:solidFill>
                        <a:srgbClr val="CC0000"/>
                      </a:solidFill>
                      <a:prstDash val="sysDash"/>
                      <a:round/>
                      <a:headEnd type="none" w="med" len="med"/>
                      <a:tailEnd type="none" w="med" len="lg"/>
                    </a:lnL>
                    <a:lnR w="12700" cap="flat" cmpd="sng" algn="ctr">
                      <a:solidFill>
                        <a:srgbClr val="CC0000"/>
                      </a:solidFill>
                      <a:prstDash val="sysDash"/>
                      <a:round/>
                      <a:headEnd type="none" w="med" len="med"/>
                      <a:tailEnd type="none" w="med" len="lg"/>
                    </a:lnR>
                    <a:lnT w="12700" cap="flat" cmpd="sng" algn="ctr">
                      <a:solidFill>
                        <a:schemeClr val="tx1"/>
                      </a:solidFill>
                      <a:prstDash val="solid"/>
                      <a:round/>
                      <a:headEnd type="none" w="med" len="med"/>
                      <a:tailEnd type="none" w="med" len="lg"/>
                    </a:lnT>
                    <a:lnB w="28575" cap="flat" cmpd="sng" algn="ctr">
                      <a:solidFill>
                        <a:schemeClr val="tx1"/>
                      </a:solidFill>
                      <a:prstDash val="solid"/>
                      <a:round/>
                      <a:headEnd type="none" w="med" len="med"/>
                      <a:tailEnd type="none" w="med" len="lg"/>
                    </a:lnB>
                    <a:lnTlToBr>
                      <a:noFill/>
                    </a:lnTlToBr>
                    <a:lnBlToTr>
                      <a:noFill/>
                    </a:lnBlToTr>
                    <a:solidFill>
                      <a:srgbClr val="CCFF33"/>
                    </a:solidFill>
                  </a:tcPr>
                </a:tc>
                <a:tc>
                  <a:txBody>
                    <a:bodyPr/>
                    <a:lstStyle/>
                    <a:p>
                      <a:pPr marL="0" marR="0" lvl="0" indent="0" algn="ctr" defTabSz="914400" rtl="0" eaLnBrk="1" fontAlgn="base" latinLnBrk="0" hangingPunct="1">
                        <a:lnSpc>
                          <a:spcPct val="140000"/>
                        </a:lnSpc>
                        <a:spcBef>
                          <a:spcPct val="0"/>
                        </a:spcBef>
                        <a:spcAft>
                          <a:spcPct val="0"/>
                        </a:spcAft>
                        <a:buClrTx/>
                        <a:buSzTx/>
                        <a:buFontTx/>
                        <a:buNone/>
                        <a:tabLst/>
                      </a:pP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产品</a:t>
                      </a: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A </a:t>
                      </a:r>
                    </a:p>
                    <a:p>
                      <a:pPr marL="0" marR="0" lvl="0" indent="0" algn="ctr" defTabSz="914400" rtl="0" eaLnBrk="1" fontAlgn="base" latinLnBrk="0" hangingPunct="1">
                        <a:lnSpc>
                          <a:spcPct val="140000"/>
                        </a:lnSpc>
                        <a:spcBef>
                          <a:spcPct val="0"/>
                        </a:spcBef>
                        <a:spcAft>
                          <a:spcPct val="0"/>
                        </a:spcAft>
                        <a:buClrTx/>
                        <a:buSzTx/>
                        <a:buFontTx/>
                        <a:buNone/>
                        <a:tabLst/>
                      </a:pP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50</a:t>
                      </a: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个</a:t>
                      </a:r>
                    </a:p>
                    <a:p>
                      <a:pPr marL="0" marR="0" lvl="0" indent="0" algn="ctr" defTabSz="914400" rtl="0" eaLnBrk="1" fontAlgn="base" latinLnBrk="0" hangingPunct="1">
                        <a:lnSpc>
                          <a:spcPct val="140000"/>
                        </a:lnSpc>
                        <a:spcBef>
                          <a:spcPct val="0"/>
                        </a:spcBef>
                        <a:spcAft>
                          <a:spcPct val="0"/>
                        </a:spcAft>
                        <a:buClrTx/>
                        <a:buSzTx/>
                        <a:buFontTx/>
                        <a:buNone/>
                        <a:tabLst/>
                      </a:pP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产品</a:t>
                      </a: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B </a:t>
                      </a:r>
                    </a:p>
                    <a:p>
                      <a:pPr marL="0" marR="0" lvl="0" indent="0" algn="ctr" defTabSz="914400" rtl="0" eaLnBrk="1" fontAlgn="base" latinLnBrk="0" hangingPunct="1">
                        <a:lnSpc>
                          <a:spcPct val="140000"/>
                        </a:lnSpc>
                        <a:spcBef>
                          <a:spcPct val="0"/>
                        </a:spcBef>
                        <a:spcAft>
                          <a:spcPct val="0"/>
                        </a:spcAft>
                        <a:buClrTx/>
                        <a:buSzTx/>
                        <a:buFontTx/>
                        <a:buNone/>
                        <a:tabLst/>
                      </a:pP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100</a:t>
                      </a: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个</a:t>
                      </a:r>
                    </a:p>
                    <a:p>
                      <a:pPr marL="0" marR="0" lvl="0" indent="0" algn="ctr" defTabSz="914400" rtl="0" eaLnBrk="1" fontAlgn="base" latinLnBrk="0" hangingPunct="1">
                        <a:lnSpc>
                          <a:spcPct val="140000"/>
                        </a:lnSpc>
                        <a:spcBef>
                          <a:spcPct val="0"/>
                        </a:spcBef>
                        <a:spcAft>
                          <a:spcPct val="0"/>
                        </a:spcAft>
                        <a:buClrTx/>
                        <a:buSzTx/>
                        <a:buFontTx/>
                        <a:buNone/>
                        <a:tabLst/>
                      </a:pP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产品</a:t>
                      </a: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C </a:t>
                      </a:r>
                    </a:p>
                    <a:p>
                      <a:pPr marL="0" marR="0" lvl="0" indent="0" algn="ctr" defTabSz="914400" rtl="0" eaLnBrk="1" fontAlgn="base" latinLnBrk="0" hangingPunct="1">
                        <a:lnSpc>
                          <a:spcPct val="140000"/>
                        </a:lnSpc>
                        <a:spcBef>
                          <a:spcPct val="0"/>
                        </a:spcBef>
                        <a:spcAft>
                          <a:spcPct val="0"/>
                        </a:spcAft>
                        <a:buClrTx/>
                        <a:buSzTx/>
                        <a:buFontTx/>
                        <a:buNone/>
                        <a:tabLst/>
                      </a:pP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200</a:t>
                      </a: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个</a:t>
                      </a:r>
                    </a:p>
                  </a:txBody>
                  <a:tcPr marL="0" marR="0" horzOverflow="overflow">
                    <a:lnL w="12700" cap="flat" cmpd="sng" algn="ctr">
                      <a:solidFill>
                        <a:srgbClr val="CC0000"/>
                      </a:solidFill>
                      <a:prstDash val="sysDash"/>
                      <a:round/>
                      <a:headEnd type="none" w="med" len="med"/>
                      <a:tailEnd type="none" w="med" len="lg"/>
                    </a:lnL>
                    <a:lnR w="12700" cap="flat" cmpd="sng" algn="ctr">
                      <a:solidFill>
                        <a:srgbClr val="CC0000"/>
                      </a:solidFill>
                      <a:prstDash val="sysDash"/>
                      <a:round/>
                      <a:headEnd type="none" w="med" len="med"/>
                      <a:tailEnd type="none" w="med" len="lg"/>
                    </a:lnR>
                    <a:lnT w="12700" cap="flat" cmpd="sng" algn="ctr">
                      <a:solidFill>
                        <a:schemeClr val="tx1"/>
                      </a:solidFill>
                      <a:prstDash val="solid"/>
                      <a:round/>
                      <a:headEnd type="none" w="med" len="med"/>
                      <a:tailEnd type="none" w="med" len="lg"/>
                    </a:lnT>
                    <a:lnB w="28575" cap="flat" cmpd="sng" algn="ctr">
                      <a:solidFill>
                        <a:schemeClr val="tx1"/>
                      </a:solidFill>
                      <a:prstDash val="solid"/>
                      <a:round/>
                      <a:headEnd type="none" w="med" len="med"/>
                      <a:tailEnd type="none" w="med" len="lg"/>
                    </a:lnB>
                    <a:lnTlToBr>
                      <a:noFill/>
                    </a:lnTlToBr>
                    <a:lnBlToTr>
                      <a:noFill/>
                    </a:lnBlToTr>
                    <a:solidFill>
                      <a:srgbClr val="CCFF33"/>
                    </a:solidFill>
                  </a:tcPr>
                </a:tc>
                <a:tc>
                  <a:txBody>
                    <a:bodyPr/>
                    <a:lstStyle/>
                    <a:p>
                      <a:pPr marL="0" marR="0" lvl="0" indent="0" algn="ctr" defTabSz="914400" rtl="0" eaLnBrk="1" fontAlgn="base" latinLnBrk="0" hangingPunct="1">
                        <a:lnSpc>
                          <a:spcPct val="140000"/>
                        </a:lnSpc>
                        <a:spcBef>
                          <a:spcPct val="0"/>
                        </a:spcBef>
                        <a:spcAft>
                          <a:spcPct val="0"/>
                        </a:spcAft>
                        <a:buClrTx/>
                        <a:buSzTx/>
                        <a:buFontTx/>
                        <a:buNone/>
                        <a:tabLst/>
                      </a:pP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产品</a:t>
                      </a: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A </a:t>
                      </a:r>
                    </a:p>
                    <a:p>
                      <a:pPr marL="0" marR="0" lvl="0" indent="0" algn="ctr" defTabSz="914400" rtl="0" eaLnBrk="1" fontAlgn="base" latinLnBrk="0" hangingPunct="1">
                        <a:lnSpc>
                          <a:spcPct val="140000"/>
                        </a:lnSpc>
                        <a:spcBef>
                          <a:spcPct val="0"/>
                        </a:spcBef>
                        <a:spcAft>
                          <a:spcPct val="0"/>
                        </a:spcAft>
                        <a:buClrTx/>
                        <a:buSzTx/>
                        <a:buFontTx/>
                        <a:buNone/>
                        <a:tabLst/>
                      </a:pP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50</a:t>
                      </a: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个</a:t>
                      </a:r>
                    </a:p>
                    <a:p>
                      <a:pPr marL="0" marR="0" lvl="0" indent="0" algn="ctr" defTabSz="914400" rtl="0" eaLnBrk="1" fontAlgn="base" latinLnBrk="0" hangingPunct="1">
                        <a:lnSpc>
                          <a:spcPct val="140000"/>
                        </a:lnSpc>
                        <a:spcBef>
                          <a:spcPct val="0"/>
                        </a:spcBef>
                        <a:spcAft>
                          <a:spcPct val="0"/>
                        </a:spcAft>
                        <a:buClrTx/>
                        <a:buSzTx/>
                        <a:buFontTx/>
                        <a:buNone/>
                        <a:tabLst/>
                      </a:pP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产品</a:t>
                      </a: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B </a:t>
                      </a:r>
                    </a:p>
                    <a:p>
                      <a:pPr marL="0" marR="0" lvl="0" indent="0" algn="ctr" defTabSz="914400" rtl="0" eaLnBrk="1" fontAlgn="base" latinLnBrk="0" hangingPunct="1">
                        <a:lnSpc>
                          <a:spcPct val="140000"/>
                        </a:lnSpc>
                        <a:spcBef>
                          <a:spcPct val="0"/>
                        </a:spcBef>
                        <a:spcAft>
                          <a:spcPct val="0"/>
                        </a:spcAft>
                        <a:buClrTx/>
                        <a:buSzTx/>
                        <a:buFontTx/>
                        <a:buNone/>
                        <a:tabLst/>
                      </a:pP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100</a:t>
                      </a: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个</a:t>
                      </a:r>
                    </a:p>
                    <a:p>
                      <a:pPr marL="0" marR="0" lvl="0" indent="0" algn="ctr" defTabSz="914400" rtl="0" eaLnBrk="1" fontAlgn="base" latinLnBrk="0" hangingPunct="1">
                        <a:lnSpc>
                          <a:spcPct val="140000"/>
                        </a:lnSpc>
                        <a:spcBef>
                          <a:spcPct val="0"/>
                        </a:spcBef>
                        <a:spcAft>
                          <a:spcPct val="0"/>
                        </a:spcAft>
                        <a:buClrTx/>
                        <a:buSzTx/>
                        <a:buFontTx/>
                        <a:buNone/>
                        <a:tabLst/>
                      </a:pP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产品</a:t>
                      </a: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C </a:t>
                      </a:r>
                    </a:p>
                    <a:p>
                      <a:pPr marL="0" marR="0" lvl="0" indent="0" algn="ctr" defTabSz="914400" rtl="0" eaLnBrk="1" fontAlgn="base" latinLnBrk="0" hangingPunct="1">
                        <a:lnSpc>
                          <a:spcPct val="140000"/>
                        </a:lnSpc>
                        <a:spcBef>
                          <a:spcPct val="0"/>
                        </a:spcBef>
                        <a:spcAft>
                          <a:spcPct val="0"/>
                        </a:spcAft>
                        <a:buClrTx/>
                        <a:buSzTx/>
                        <a:buFontTx/>
                        <a:buNone/>
                        <a:tabLst/>
                      </a:pPr>
                      <a:r>
                        <a:rPr kumimoji="1" lang="en-US" altLang="zh-CN" sz="1500" b="0" i="0" u="none" strike="noStrike" cap="none" normalizeH="0" baseline="0" dirty="0" smtClean="0">
                          <a:ln>
                            <a:noFill/>
                          </a:ln>
                          <a:solidFill>
                            <a:srgbClr val="CC0000"/>
                          </a:solidFill>
                          <a:effectLst/>
                          <a:latin typeface="微软雅黑" pitchFamily="34" charset="-122"/>
                          <a:ea typeface="微软雅黑" pitchFamily="34" charset="-122"/>
                        </a:rPr>
                        <a:t>200</a:t>
                      </a:r>
                      <a:r>
                        <a:rPr kumimoji="1" lang="zh-CN" altLang="en-US" sz="1500" b="0" i="0" u="none" strike="noStrike" cap="none" normalizeH="0" baseline="0" dirty="0" smtClean="0">
                          <a:ln>
                            <a:noFill/>
                          </a:ln>
                          <a:solidFill>
                            <a:srgbClr val="CC0000"/>
                          </a:solidFill>
                          <a:effectLst/>
                          <a:latin typeface="微软雅黑" pitchFamily="34" charset="-122"/>
                          <a:ea typeface="微软雅黑" pitchFamily="34" charset="-122"/>
                        </a:rPr>
                        <a:t>个</a:t>
                      </a:r>
                    </a:p>
                  </a:txBody>
                  <a:tcPr marL="0" marR="0" horzOverflow="overflow">
                    <a:lnL w="12700" cap="flat" cmpd="sng" algn="ctr">
                      <a:solidFill>
                        <a:srgbClr val="CC0000"/>
                      </a:solidFill>
                      <a:prstDash val="sysDash"/>
                      <a:round/>
                      <a:headEnd type="none" w="med" len="med"/>
                      <a:tailEnd type="none" w="med" len="lg"/>
                    </a:lnL>
                    <a:lnR w="28575"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28575" cap="flat" cmpd="sng" algn="ctr">
                      <a:solidFill>
                        <a:schemeClr val="tx1"/>
                      </a:solidFill>
                      <a:prstDash val="solid"/>
                      <a:round/>
                      <a:headEnd type="none" w="med" len="med"/>
                      <a:tailEnd type="none" w="med" len="lg"/>
                    </a:lnB>
                    <a:lnTlToBr>
                      <a:noFill/>
                    </a:lnTlToBr>
                    <a:lnBlToTr>
                      <a:noFill/>
                    </a:lnBlToTr>
                    <a:solidFill>
                      <a:srgbClr val="CCFF33"/>
                    </a:solidFill>
                  </a:tcPr>
                </a:tc>
              </a:tr>
            </a:tbl>
          </a:graphicData>
        </a:graphic>
      </p:graphicFrame>
      <p:sp>
        <p:nvSpPr>
          <p:cNvPr id="973233" name="Line 433"/>
          <p:cNvSpPr>
            <a:spLocks noChangeShapeType="1"/>
          </p:cNvSpPr>
          <p:nvPr/>
        </p:nvSpPr>
        <p:spPr bwMode="auto">
          <a:xfrm>
            <a:off x="1619672" y="3570355"/>
            <a:ext cx="685800" cy="0"/>
          </a:xfrm>
          <a:prstGeom prst="line">
            <a:avLst/>
          </a:prstGeom>
          <a:noFill/>
          <a:ln w="38100">
            <a:solidFill>
              <a:srgbClr val="3333CC"/>
            </a:solidFill>
            <a:round/>
            <a:headEnd type="stealth" w="med" len="med"/>
            <a:tailEnd type="stealth" w="med" len="med"/>
          </a:ln>
          <a:effectLst/>
        </p:spPr>
        <p:txBody>
          <a:bodyPr/>
          <a:lstStyle/>
          <a:p>
            <a:endParaRPr lang="zh-CN" altLang="en-US">
              <a:latin typeface="微软雅黑" pitchFamily="34" charset="-122"/>
              <a:ea typeface="微软雅黑" pitchFamily="34" charset="-122"/>
            </a:endParaRPr>
          </a:p>
        </p:txBody>
      </p:sp>
      <p:sp>
        <p:nvSpPr>
          <p:cNvPr id="973234" name="Line 434"/>
          <p:cNvSpPr>
            <a:spLocks noChangeShapeType="1"/>
          </p:cNvSpPr>
          <p:nvPr/>
        </p:nvSpPr>
        <p:spPr bwMode="auto">
          <a:xfrm>
            <a:off x="2286000" y="3798955"/>
            <a:ext cx="1219200" cy="0"/>
          </a:xfrm>
          <a:prstGeom prst="line">
            <a:avLst/>
          </a:prstGeom>
          <a:noFill/>
          <a:ln w="38100">
            <a:solidFill>
              <a:srgbClr val="00CC00"/>
            </a:solidFill>
            <a:round/>
            <a:headEnd type="stealth" w="med" len="med"/>
            <a:tailEnd type="stealth" w="med" len="med"/>
          </a:ln>
          <a:effectLst/>
        </p:spPr>
        <p:txBody>
          <a:bodyPr/>
          <a:lstStyle/>
          <a:p>
            <a:endParaRPr lang="zh-CN" altLang="en-US">
              <a:latin typeface="微软雅黑" pitchFamily="34" charset="-122"/>
              <a:ea typeface="微软雅黑" pitchFamily="34" charset="-122"/>
            </a:endParaRPr>
          </a:p>
        </p:txBody>
      </p:sp>
      <p:sp>
        <p:nvSpPr>
          <p:cNvPr id="973235" name="Line 435"/>
          <p:cNvSpPr>
            <a:spLocks noChangeShapeType="1"/>
          </p:cNvSpPr>
          <p:nvPr/>
        </p:nvSpPr>
        <p:spPr bwMode="auto">
          <a:xfrm>
            <a:off x="3505200" y="4103755"/>
            <a:ext cx="1752600" cy="0"/>
          </a:xfrm>
          <a:prstGeom prst="line">
            <a:avLst/>
          </a:prstGeom>
          <a:noFill/>
          <a:ln w="38100">
            <a:solidFill>
              <a:schemeClr val="tx1"/>
            </a:solidFill>
            <a:round/>
            <a:headEnd type="stealth" w="med" len="med"/>
            <a:tailEnd type="stealth" w="med" len="med"/>
          </a:ln>
          <a:effectLst/>
        </p:spPr>
        <p:txBody>
          <a:bodyPr/>
          <a:lstStyle/>
          <a:p>
            <a:endParaRPr lang="zh-CN" altLang="en-US">
              <a:latin typeface="微软雅黑" pitchFamily="34" charset="-122"/>
              <a:ea typeface="微软雅黑" pitchFamily="34" charset="-122"/>
            </a:endParaRPr>
          </a:p>
        </p:txBody>
      </p:sp>
      <p:sp>
        <p:nvSpPr>
          <p:cNvPr id="973236" name="Line 436"/>
          <p:cNvSpPr>
            <a:spLocks noChangeShapeType="1"/>
          </p:cNvSpPr>
          <p:nvPr/>
        </p:nvSpPr>
        <p:spPr bwMode="auto">
          <a:xfrm>
            <a:off x="5220072" y="3570355"/>
            <a:ext cx="609600" cy="0"/>
          </a:xfrm>
          <a:prstGeom prst="line">
            <a:avLst/>
          </a:prstGeom>
          <a:noFill/>
          <a:ln w="38100">
            <a:solidFill>
              <a:srgbClr val="3333CC"/>
            </a:solidFill>
            <a:round/>
            <a:headEnd type="stealth" w="med" len="med"/>
            <a:tailEnd type="stealth" w="med" len="med"/>
          </a:ln>
          <a:effectLst/>
        </p:spPr>
        <p:txBody>
          <a:bodyPr/>
          <a:lstStyle/>
          <a:p>
            <a:endParaRPr lang="zh-CN" altLang="en-US">
              <a:latin typeface="微软雅黑" pitchFamily="34" charset="-122"/>
              <a:ea typeface="微软雅黑" pitchFamily="34" charset="-122"/>
            </a:endParaRPr>
          </a:p>
        </p:txBody>
      </p:sp>
      <p:sp>
        <p:nvSpPr>
          <p:cNvPr id="973237" name="Line 437"/>
          <p:cNvSpPr>
            <a:spLocks noChangeShapeType="1"/>
          </p:cNvSpPr>
          <p:nvPr/>
        </p:nvSpPr>
        <p:spPr bwMode="auto">
          <a:xfrm>
            <a:off x="5796136" y="3717032"/>
            <a:ext cx="1219200" cy="0"/>
          </a:xfrm>
          <a:prstGeom prst="line">
            <a:avLst/>
          </a:prstGeom>
          <a:noFill/>
          <a:ln w="38100">
            <a:solidFill>
              <a:srgbClr val="00CC00"/>
            </a:solidFill>
            <a:round/>
            <a:headEnd type="stealth" w="med" len="med"/>
            <a:tailEnd type="stealth" w="med" len="med"/>
          </a:ln>
          <a:effectLst/>
        </p:spPr>
        <p:txBody>
          <a:bodyPr/>
          <a:lstStyle/>
          <a:p>
            <a:endParaRPr lang="zh-CN" altLang="en-US">
              <a:latin typeface="微软雅黑" pitchFamily="34" charset="-122"/>
              <a:ea typeface="微软雅黑" pitchFamily="34" charset="-122"/>
            </a:endParaRPr>
          </a:p>
        </p:txBody>
      </p:sp>
      <p:sp>
        <p:nvSpPr>
          <p:cNvPr id="973238" name="Line 438"/>
          <p:cNvSpPr>
            <a:spLocks noChangeShapeType="1"/>
          </p:cNvSpPr>
          <p:nvPr/>
        </p:nvSpPr>
        <p:spPr bwMode="auto">
          <a:xfrm>
            <a:off x="7020272" y="4103755"/>
            <a:ext cx="1752600" cy="0"/>
          </a:xfrm>
          <a:prstGeom prst="line">
            <a:avLst/>
          </a:prstGeom>
          <a:noFill/>
          <a:ln w="38100">
            <a:solidFill>
              <a:schemeClr val="tx1"/>
            </a:solidFill>
            <a:round/>
            <a:headEnd type="stealth" w="med" len="med"/>
            <a:tailEnd type="stealth" w="med" len="med"/>
          </a:ln>
          <a:effectLst/>
        </p:spPr>
        <p:txBody>
          <a:bodyPr/>
          <a:lstStyle/>
          <a:p>
            <a:endParaRPr lang="zh-CN" altLang="en-US">
              <a:latin typeface="微软雅黑" pitchFamily="34" charset="-122"/>
              <a:ea typeface="微软雅黑" pitchFamily="34" charset="-122"/>
            </a:endParaRPr>
          </a:p>
        </p:txBody>
      </p:sp>
      <p:sp>
        <p:nvSpPr>
          <p:cNvPr id="973240" name="Rectangle 440"/>
          <p:cNvSpPr>
            <a:spLocks noChangeArrowheads="1"/>
          </p:cNvSpPr>
          <p:nvPr/>
        </p:nvSpPr>
        <p:spPr bwMode="auto">
          <a:xfrm>
            <a:off x="6096003" y="3446534"/>
            <a:ext cx="931665" cy="584775"/>
          </a:xfrm>
          <a:prstGeom prst="rect">
            <a:avLst/>
          </a:prstGeom>
          <a:noFill/>
          <a:ln w="38100">
            <a:noFill/>
            <a:miter lim="800000"/>
            <a:headEnd/>
            <a:tailEnd type="none" w="med" len="lg"/>
          </a:ln>
          <a:effectLst/>
        </p:spPr>
        <p:txBody>
          <a:bodyPr wrap="none">
            <a:spAutoFit/>
          </a:bodyPr>
          <a:lstStyle/>
          <a:p>
            <a:r>
              <a:rPr lang="zh-CN" altLang="en-US" sz="1600">
                <a:solidFill>
                  <a:srgbClr val="CC0000"/>
                </a:solidFill>
                <a:latin typeface="微软雅黑" pitchFamily="34" charset="-122"/>
                <a:ea typeface="微软雅黑" pitchFamily="34" charset="-122"/>
              </a:rPr>
              <a:t>产品</a:t>
            </a:r>
            <a:r>
              <a:rPr lang="en-US" altLang="zh-CN" sz="1600">
                <a:solidFill>
                  <a:srgbClr val="CC0000"/>
                </a:solidFill>
                <a:latin typeface="微软雅黑" pitchFamily="34" charset="-122"/>
                <a:ea typeface="微软雅黑" pitchFamily="34" charset="-122"/>
              </a:rPr>
              <a:t>B</a:t>
            </a:r>
          </a:p>
          <a:p>
            <a:r>
              <a:rPr lang="en-US" altLang="zh-CN" sz="1600">
                <a:solidFill>
                  <a:srgbClr val="CC0000"/>
                </a:solidFill>
                <a:latin typeface="微软雅黑" pitchFamily="34" charset="-122"/>
                <a:ea typeface="微软雅黑" pitchFamily="34" charset="-122"/>
              </a:rPr>
              <a:t> </a:t>
            </a:r>
            <a:r>
              <a:rPr lang="zh-CN" altLang="en-US" sz="1600">
                <a:solidFill>
                  <a:srgbClr val="CC0000"/>
                </a:solidFill>
                <a:latin typeface="微软雅黑" pitchFamily="34" charset="-122"/>
                <a:ea typeface="微软雅黑" pitchFamily="34" charset="-122"/>
              </a:rPr>
              <a:t>1000个</a:t>
            </a:r>
          </a:p>
        </p:txBody>
      </p:sp>
      <p:sp>
        <p:nvSpPr>
          <p:cNvPr id="973241" name="Rectangle 441"/>
          <p:cNvSpPr>
            <a:spLocks noChangeArrowheads="1"/>
          </p:cNvSpPr>
          <p:nvPr/>
        </p:nvSpPr>
        <p:spPr bwMode="auto">
          <a:xfrm>
            <a:off x="4038603" y="3798958"/>
            <a:ext cx="870751" cy="584775"/>
          </a:xfrm>
          <a:prstGeom prst="rect">
            <a:avLst/>
          </a:prstGeom>
          <a:noFill/>
          <a:ln w="38100">
            <a:noFill/>
            <a:miter lim="800000"/>
            <a:headEnd/>
            <a:tailEnd type="none" w="med" len="lg"/>
          </a:ln>
          <a:effectLst/>
        </p:spPr>
        <p:txBody>
          <a:bodyPr wrap="none">
            <a:spAutoFit/>
          </a:bodyPr>
          <a:lstStyle/>
          <a:p>
            <a:r>
              <a:rPr lang="zh-CN" altLang="en-US" sz="1600">
                <a:solidFill>
                  <a:srgbClr val="CC0000"/>
                </a:solidFill>
                <a:latin typeface="微软雅黑" pitchFamily="34" charset="-122"/>
                <a:ea typeface="微软雅黑" pitchFamily="34" charset="-122"/>
              </a:rPr>
              <a:t>产品</a:t>
            </a:r>
            <a:r>
              <a:rPr lang="en-US" altLang="zh-CN" sz="1600">
                <a:solidFill>
                  <a:srgbClr val="CC0000"/>
                </a:solidFill>
                <a:latin typeface="微软雅黑" pitchFamily="34" charset="-122"/>
                <a:ea typeface="微软雅黑" pitchFamily="34" charset="-122"/>
              </a:rPr>
              <a:t>C </a:t>
            </a:r>
          </a:p>
          <a:p>
            <a:r>
              <a:rPr lang="zh-CN" altLang="en-US" sz="1600">
                <a:solidFill>
                  <a:srgbClr val="CC0000"/>
                </a:solidFill>
                <a:latin typeface="微软雅黑" pitchFamily="34" charset="-122"/>
                <a:ea typeface="微软雅黑" pitchFamily="34" charset="-122"/>
              </a:rPr>
              <a:t>2000个</a:t>
            </a:r>
          </a:p>
        </p:txBody>
      </p:sp>
      <p:sp>
        <p:nvSpPr>
          <p:cNvPr id="973243" name="Rectangle 443"/>
          <p:cNvSpPr>
            <a:spLocks noChangeArrowheads="1"/>
          </p:cNvSpPr>
          <p:nvPr/>
        </p:nvSpPr>
        <p:spPr bwMode="auto">
          <a:xfrm>
            <a:off x="7207251" y="3751334"/>
            <a:ext cx="793751" cy="581025"/>
          </a:xfrm>
          <a:prstGeom prst="rect">
            <a:avLst/>
          </a:prstGeom>
          <a:noFill/>
          <a:ln w="38100">
            <a:noFill/>
            <a:miter lim="800000"/>
            <a:headEnd/>
            <a:tailEnd/>
          </a:ln>
          <a:effectLst/>
        </p:spPr>
        <p:txBody>
          <a:bodyPr/>
          <a:lstStyle/>
          <a:p>
            <a:r>
              <a:rPr lang="zh-CN" altLang="en-US" sz="1600">
                <a:solidFill>
                  <a:srgbClr val="CC0000"/>
                </a:solidFill>
                <a:latin typeface="微软雅黑" pitchFamily="34" charset="-122"/>
                <a:ea typeface="微软雅黑" pitchFamily="34" charset="-122"/>
              </a:rPr>
              <a:t>产品</a:t>
            </a:r>
            <a:r>
              <a:rPr lang="en-US" altLang="zh-CN" sz="1600">
                <a:solidFill>
                  <a:srgbClr val="CC0000"/>
                </a:solidFill>
                <a:latin typeface="微软雅黑" pitchFamily="34" charset="-122"/>
                <a:ea typeface="微软雅黑" pitchFamily="34" charset="-122"/>
              </a:rPr>
              <a:t>C </a:t>
            </a:r>
          </a:p>
          <a:p>
            <a:r>
              <a:rPr lang="zh-CN" altLang="en-US" sz="1600">
                <a:solidFill>
                  <a:srgbClr val="CC0000"/>
                </a:solidFill>
                <a:latin typeface="微软雅黑" pitchFamily="34" charset="-122"/>
                <a:ea typeface="微软雅黑" pitchFamily="34" charset="-122"/>
              </a:rPr>
              <a:t>2000个</a:t>
            </a:r>
          </a:p>
        </p:txBody>
      </p:sp>
      <p:sp>
        <p:nvSpPr>
          <p:cNvPr id="973244" name="Rectangle 444"/>
          <p:cNvSpPr>
            <a:spLocks noChangeArrowheads="1"/>
          </p:cNvSpPr>
          <p:nvPr/>
        </p:nvSpPr>
        <p:spPr bwMode="auto">
          <a:xfrm>
            <a:off x="2514603" y="3522734"/>
            <a:ext cx="931665" cy="584775"/>
          </a:xfrm>
          <a:prstGeom prst="rect">
            <a:avLst/>
          </a:prstGeom>
          <a:noFill/>
          <a:ln w="38100">
            <a:noFill/>
            <a:miter lim="800000"/>
            <a:headEnd/>
            <a:tailEnd type="none" w="med" len="lg"/>
          </a:ln>
          <a:effectLst/>
        </p:spPr>
        <p:txBody>
          <a:bodyPr wrap="none">
            <a:spAutoFit/>
          </a:bodyPr>
          <a:lstStyle/>
          <a:p>
            <a:r>
              <a:rPr lang="zh-CN" altLang="en-US" sz="1600">
                <a:solidFill>
                  <a:srgbClr val="CC0000"/>
                </a:solidFill>
                <a:latin typeface="微软雅黑" pitchFamily="34" charset="-122"/>
                <a:ea typeface="微软雅黑" pitchFamily="34" charset="-122"/>
              </a:rPr>
              <a:t>产品</a:t>
            </a:r>
            <a:r>
              <a:rPr lang="en-US" altLang="zh-CN" sz="1600">
                <a:solidFill>
                  <a:srgbClr val="CC0000"/>
                </a:solidFill>
                <a:latin typeface="微软雅黑" pitchFamily="34" charset="-122"/>
                <a:ea typeface="微软雅黑" pitchFamily="34" charset="-122"/>
              </a:rPr>
              <a:t>B</a:t>
            </a:r>
          </a:p>
          <a:p>
            <a:r>
              <a:rPr lang="en-US" altLang="zh-CN" sz="1600">
                <a:solidFill>
                  <a:srgbClr val="CC0000"/>
                </a:solidFill>
                <a:latin typeface="微软雅黑" pitchFamily="34" charset="-122"/>
                <a:ea typeface="微软雅黑" pitchFamily="34" charset="-122"/>
              </a:rPr>
              <a:t> </a:t>
            </a:r>
            <a:r>
              <a:rPr lang="zh-CN" altLang="en-US" sz="1600">
                <a:solidFill>
                  <a:srgbClr val="CC0000"/>
                </a:solidFill>
                <a:latin typeface="微软雅黑" pitchFamily="34" charset="-122"/>
                <a:ea typeface="微软雅黑" pitchFamily="34" charset="-122"/>
              </a:rPr>
              <a:t>1000个</a:t>
            </a:r>
          </a:p>
        </p:txBody>
      </p:sp>
      <p:sp>
        <p:nvSpPr>
          <p:cNvPr id="973257" name="Line 457"/>
          <p:cNvSpPr>
            <a:spLocks noChangeShapeType="1"/>
          </p:cNvSpPr>
          <p:nvPr/>
        </p:nvSpPr>
        <p:spPr bwMode="auto">
          <a:xfrm>
            <a:off x="1689101" y="2351155"/>
            <a:ext cx="1206500" cy="0"/>
          </a:xfrm>
          <a:prstGeom prst="line">
            <a:avLst/>
          </a:prstGeom>
          <a:noFill/>
          <a:ln w="38100">
            <a:solidFill>
              <a:srgbClr val="3333CC"/>
            </a:solidFill>
            <a:round/>
            <a:headEnd type="stealth" w="med" len="med"/>
            <a:tailEnd type="stealth" w="med" len="med"/>
          </a:ln>
          <a:effectLst/>
        </p:spPr>
        <p:txBody>
          <a:bodyPr/>
          <a:lstStyle/>
          <a:p>
            <a:endParaRPr lang="zh-CN" altLang="en-US">
              <a:latin typeface="微软雅黑" pitchFamily="34" charset="-122"/>
              <a:ea typeface="微软雅黑" pitchFamily="34" charset="-122"/>
            </a:endParaRPr>
          </a:p>
        </p:txBody>
      </p:sp>
      <p:sp>
        <p:nvSpPr>
          <p:cNvPr id="973258" name="Line 458"/>
          <p:cNvSpPr>
            <a:spLocks noChangeShapeType="1"/>
          </p:cNvSpPr>
          <p:nvPr/>
        </p:nvSpPr>
        <p:spPr bwMode="auto">
          <a:xfrm>
            <a:off x="2895600" y="2579755"/>
            <a:ext cx="1828800" cy="0"/>
          </a:xfrm>
          <a:prstGeom prst="line">
            <a:avLst/>
          </a:prstGeom>
          <a:noFill/>
          <a:ln w="38100">
            <a:solidFill>
              <a:srgbClr val="00CC00"/>
            </a:solidFill>
            <a:round/>
            <a:headEnd type="stealth" w="med" len="med"/>
            <a:tailEnd type="stealth" w="med" len="med"/>
          </a:ln>
          <a:effectLst/>
        </p:spPr>
        <p:txBody>
          <a:bodyPr/>
          <a:lstStyle/>
          <a:p>
            <a:endParaRPr lang="zh-CN" altLang="en-US">
              <a:latin typeface="微软雅黑" pitchFamily="34" charset="-122"/>
              <a:ea typeface="微软雅黑" pitchFamily="34" charset="-122"/>
            </a:endParaRPr>
          </a:p>
        </p:txBody>
      </p:sp>
      <p:sp>
        <p:nvSpPr>
          <p:cNvPr id="973259" name="Line 459"/>
          <p:cNvSpPr>
            <a:spLocks noChangeShapeType="1"/>
          </p:cNvSpPr>
          <p:nvPr/>
        </p:nvSpPr>
        <p:spPr bwMode="auto">
          <a:xfrm>
            <a:off x="4644009" y="2808355"/>
            <a:ext cx="4127500" cy="1588"/>
          </a:xfrm>
          <a:prstGeom prst="line">
            <a:avLst/>
          </a:prstGeom>
          <a:noFill/>
          <a:ln w="38100">
            <a:solidFill>
              <a:schemeClr val="tx1"/>
            </a:solidFill>
            <a:round/>
            <a:headEnd type="stealth" w="med" len="med"/>
            <a:tailEnd type="stealth" w="med" len="med"/>
          </a:ln>
          <a:effectLst/>
        </p:spPr>
        <p:txBody>
          <a:bodyPr/>
          <a:lstStyle/>
          <a:p>
            <a:endParaRPr lang="zh-CN" altLang="en-US">
              <a:latin typeface="微软雅黑" pitchFamily="34" charset="-122"/>
              <a:ea typeface="微软雅黑" pitchFamily="34" charset="-122"/>
            </a:endParaRPr>
          </a:p>
        </p:txBody>
      </p:sp>
      <p:sp>
        <p:nvSpPr>
          <p:cNvPr id="973260" name="Rectangle 460"/>
          <p:cNvSpPr>
            <a:spLocks noChangeArrowheads="1"/>
          </p:cNvSpPr>
          <p:nvPr/>
        </p:nvSpPr>
        <p:spPr bwMode="auto">
          <a:xfrm>
            <a:off x="3429003" y="2274958"/>
            <a:ext cx="870751" cy="584775"/>
          </a:xfrm>
          <a:prstGeom prst="rect">
            <a:avLst/>
          </a:prstGeom>
          <a:noFill/>
          <a:ln w="38100">
            <a:noFill/>
            <a:miter lim="800000"/>
            <a:headEnd/>
            <a:tailEnd type="none" w="med" len="lg"/>
          </a:ln>
          <a:effectLst/>
        </p:spPr>
        <p:txBody>
          <a:bodyPr wrap="none">
            <a:spAutoFit/>
          </a:bodyPr>
          <a:lstStyle/>
          <a:p>
            <a:r>
              <a:rPr lang="zh-CN" altLang="en-US" sz="1600" dirty="0">
                <a:solidFill>
                  <a:srgbClr val="CC0000"/>
                </a:solidFill>
                <a:latin typeface="微软雅黑" pitchFamily="34" charset="-122"/>
                <a:ea typeface="微软雅黑" pitchFamily="34" charset="-122"/>
              </a:rPr>
              <a:t>产品</a:t>
            </a:r>
            <a:r>
              <a:rPr lang="en-US" altLang="zh-CN" sz="1600" dirty="0">
                <a:solidFill>
                  <a:srgbClr val="CC0000"/>
                </a:solidFill>
                <a:latin typeface="微软雅黑" pitchFamily="34" charset="-122"/>
                <a:ea typeface="微软雅黑" pitchFamily="34" charset="-122"/>
              </a:rPr>
              <a:t>B</a:t>
            </a:r>
          </a:p>
          <a:p>
            <a:r>
              <a:rPr lang="en-US" altLang="zh-CN" sz="1600" dirty="0">
                <a:solidFill>
                  <a:srgbClr val="CC0000"/>
                </a:solidFill>
                <a:latin typeface="微软雅黑" pitchFamily="34" charset="-122"/>
                <a:ea typeface="微软雅黑" pitchFamily="34" charset="-122"/>
              </a:rPr>
              <a:t>3000</a:t>
            </a:r>
            <a:r>
              <a:rPr lang="zh-CN" altLang="en-US" sz="1600" dirty="0">
                <a:solidFill>
                  <a:srgbClr val="CC0000"/>
                </a:solidFill>
                <a:latin typeface="微软雅黑" pitchFamily="34" charset="-122"/>
                <a:ea typeface="微软雅黑" pitchFamily="34" charset="-122"/>
              </a:rPr>
              <a:t>个</a:t>
            </a:r>
          </a:p>
        </p:txBody>
      </p:sp>
      <p:sp>
        <p:nvSpPr>
          <p:cNvPr id="973261" name="Rectangle 461"/>
          <p:cNvSpPr>
            <a:spLocks noChangeArrowheads="1"/>
          </p:cNvSpPr>
          <p:nvPr/>
        </p:nvSpPr>
        <p:spPr bwMode="auto">
          <a:xfrm>
            <a:off x="1876428" y="1893955"/>
            <a:ext cx="931665" cy="781752"/>
          </a:xfrm>
          <a:prstGeom prst="rect">
            <a:avLst/>
          </a:prstGeom>
          <a:noFill/>
          <a:ln w="38100">
            <a:noFill/>
            <a:miter lim="800000"/>
            <a:headEnd/>
            <a:tailEnd type="none" w="med" len="lg"/>
          </a:ln>
          <a:effectLst/>
        </p:spPr>
        <p:txBody>
          <a:bodyPr wrap="none">
            <a:spAutoFit/>
          </a:bodyPr>
          <a:lstStyle/>
          <a:p>
            <a:pPr>
              <a:lnSpc>
                <a:spcPct val="140000"/>
              </a:lnSpc>
            </a:pPr>
            <a:r>
              <a:rPr lang="zh-CN" altLang="en-US" sz="1600" dirty="0">
                <a:latin typeface="微软雅黑" pitchFamily="34" charset="-122"/>
                <a:ea typeface="微软雅黑" pitchFamily="34" charset="-122"/>
              </a:rPr>
              <a:t>产品</a:t>
            </a:r>
            <a:r>
              <a:rPr lang="en-US" altLang="zh-CN" sz="1600" dirty="0">
                <a:latin typeface="微软雅黑" pitchFamily="34" charset="-122"/>
                <a:ea typeface="微软雅黑" pitchFamily="34" charset="-122"/>
              </a:rPr>
              <a:t>A</a:t>
            </a:r>
            <a:r>
              <a:rPr lang="en-US" altLang="zh-CN" sz="1600" dirty="0">
                <a:solidFill>
                  <a:srgbClr val="CC0000"/>
                </a:solidFill>
                <a:latin typeface="微软雅黑" pitchFamily="34" charset="-122"/>
                <a:ea typeface="微软雅黑" pitchFamily="34" charset="-122"/>
              </a:rPr>
              <a:t> </a:t>
            </a:r>
          </a:p>
          <a:p>
            <a:pPr>
              <a:lnSpc>
                <a:spcPct val="140000"/>
              </a:lnSpc>
            </a:pPr>
            <a:r>
              <a:rPr lang="en-US" altLang="zh-CN" sz="1600" dirty="0">
                <a:solidFill>
                  <a:srgbClr val="CC0000"/>
                </a:solidFill>
                <a:latin typeface="微软雅黑" pitchFamily="34" charset="-122"/>
                <a:ea typeface="微软雅黑" pitchFamily="34" charset="-122"/>
              </a:rPr>
              <a:t>1000</a:t>
            </a:r>
            <a:r>
              <a:rPr lang="zh-CN" altLang="en-US" sz="1600" dirty="0">
                <a:solidFill>
                  <a:srgbClr val="CC0000"/>
                </a:solidFill>
                <a:latin typeface="微软雅黑" pitchFamily="34" charset="-122"/>
                <a:ea typeface="微软雅黑" pitchFamily="34" charset="-122"/>
              </a:rPr>
              <a:t>个 </a:t>
            </a:r>
          </a:p>
        </p:txBody>
      </p:sp>
      <p:sp>
        <p:nvSpPr>
          <p:cNvPr id="973262" name="Rectangle 462"/>
          <p:cNvSpPr>
            <a:spLocks noChangeArrowheads="1"/>
          </p:cNvSpPr>
          <p:nvPr/>
        </p:nvSpPr>
        <p:spPr bwMode="auto">
          <a:xfrm>
            <a:off x="6694491" y="2532134"/>
            <a:ext cx="870751" cy="584775"/>
          </a:xfrm>
          <a:prstGeom prst="rect">
            <a:avLst/>
          </a:prstGeom>
          <a:noFill/>
          <a:ln w="38100">
            <a:noFill/>
            <a:miter lim="800000"/>
            <a:headEnd/>
            <a:tailEnd type="none" w="med" len="lg"/>
          </a:ln>
          <a:effectLst/>
        </p:spPr>
        <p:txBody>
          <a:bodyPr wrap="none">
            <a:spAutoFit/>
          </a:bodyPr>
          <a:lstStyle/>
          <a:p>
            <a:r>
              <a:rPr lang="zh-CN" altLang="en-US" sz="1600">
                <a:solidFill>
                  <a:srgbClr val="CC0000"/>
                </a:solidFill>
                <a:latin typeface="微软雅黑" pitchFamily="34" charset="-122"/>
                <a:ea typeface="微软雅黑" pitchFamily="34" charset="-122"/>
              </a:rPr>
              <a:t>产品</a:t>
            </a:r>
            <a:r>
              <a:rPr lang="en-US" altLang="zh-CN" sz="1600">
                <a:solidFill>
                  <a:srgbClr val="CC0000"/>
                </a:solidFill>
                <a:latin typeface="微软雅黑" pitchFamily="34" charset="-122"/>
                <a:ea typeface="微软雅黑" pitchFamily="34" charset="-122"/>
              </a:rPr>
              <a:t>C </a:t>
            </a:r>
          </a:p>
          <a:p>
            <a:r>
              <a:rPr lang="zh-CN" altLang="en-US" sz="1600">
                <a:solidFill>
                  <a:srgbClr val="CC0000"/>
                </a:solidFill>
                <a:latin typeface="微软雅黑" pitchFamily="34" charset="-122"/>
                <a:ea typeface="微软雅黑" pitchFamily="34" charset="-122"/>
              </a:rPr>
              <a:t>4000个</a:t>
            </a:r>
          </a:p>
        </p:txBody>
      </p:sp>
      <p:sp>
        <p:nvSpPr>
          <p:cNvPr id="973263" name="Line 463"/>
          <p:cNvSpPr>
            <a:spLocks noChangeShapeType="1"/>
          </p:cNvSpPr>
          <p:nvPr/>
        </p:nvSpPr>
        <p:spPr bwMode="auto">
          <a:xfrm>
            <a:off x="1643486" y="4713355"/>
            <a:ext cx="628651" cy="0"/>
          </a:xfrm>
          <a:prstGeom prst="line">
            <a:avLst/>
          </a:prstGeom>
          <a:noFill/>
          <a:ln w="38100">
            <a:solidFill>
              <a:srgbClr val="3333CC"/>
            </a:solidFill>
            <a:round/>
            <a:headEnd type="stealth" w="med" len="med"/>
            <a:tailEnd type="stealth" w="med" len="med"/>
          </a:ln>
          <a:effectLst/>
        </p:spPr>
        <p:txBody>
          <a:bodyPr/>
          <a:lstStyle/>
          <a:p>
            <a:endParaRPr lang="zh-CN" altLang="en-US">
              <a:latin typeface="微软雅黑" pitchFamily="34" charset="-122"/>
              <a:ea typeface="微软雅黑" pitchFamily="34" charset="-122"/>
            </a:endParaRPr>
          </a:p>
        </p:txBody>
      </p:sp>
      <p:sp>
        <p:nvSpPr>
          <p:cNvPr id="973276" name="Line 476"/>
          <p:cNvSpPr>
            <a:spLocks noChangeShapeType="1"/>
          </p:cNvSpPr>
          <p:nvPr/>
        </p:nvSpPr>
        <p:spPr bwMode="auto">
          <a:xfrm>
            <a:off x="1619674" y="5262631"/>
            <a:ext cx="630239" cy="0"/>
          </a:xfrm>
          <a:prstGeom prst="line">
            <a:avLst/>
          </a:prstGeom>
          <a:noFill/>
          <a:ln w="38100">
            <a:solidFill>
              <a:srgbClr val="00CC00"/>
            </a:solidFill>
            <a:round/>
            <a:headEnd type="stealth" w="med" len="med"/>
            <a:tailEnd type="stealth" w="med" len="med"/>
          </a:ln>
          <a:effectLst/>
        </p:spPr>
        <p:txBody>
          <a:bodyPr/>
          <a:lstStyle/>
          <a:p>
            <a:endParaRPr lang="zh-CN" altLang="en-US">
              <a:latin typeface="微软雅黑" pitchFamily="34" charset="-122"/>
              <a:ea typeface="微软雅黑" pitchFamily="34" charset="-122"/>
            </a:endParaRPr>
          </a:p>
        </p:txBody>
      </p:sp>
      <p:sp>
        <p:nvSpPr>
          <p:cNvPr id="973277" name="Line 477"/>
          <p:cNvSpPr>
            <a:spLocks noChangeShapeType="1"/>
          </p:cNvSpPr>
          <p:nvPr/>
        </p:nvSpPr>
        <p:spPr bwMode="auto">
          <a:xfrm>
            <a:off x="1619674" y="5872231"/>
            <a:ext cx="630239" cy="0"/>
          </a:xfrm>
          <a:prstGeom prst="line">
            <a:avLst/>
          </a:prstGeom>
          <a:noFill/>
          <a:ln w="38100">
            <a:solidFill>
              <a:schemeClr val="tx1"/>
            </a:solidFill>
            <a:round/>
            <a:headEnd type="stealth" w="med" len="med"/>
            <a:tailEnd type="stealth" w="med" len="med"/>
          </a:ln>
          <a:effectLst/>
        </p:spPr>
        <p:txBody>
          <a:bodyPr/>
          <a:lstStyle/>
          <a:p>
            <a:endParaRPr lang="zh-CN" altLang="en-US">
              <a:latin typeface="微软雅黑" pitchFamily="34" charset="-122"/>
              <a:ea typeface="微软雅黑" pitchFamily="34" charset="-122"/>
            </a:endParaRPr>
          </a:p>
        </p:txBody>
      </p:sp>
      <p:sp>
        <p:nvSpPr>
          <p:cNvPr id="973288" name="Line 488"/>
          <p:cNvSpPr>
            <a:spLocks noChangeShapeType="1"/>
          </p:cNvSpPr>
          <p:nvPr/>
        </p:nvSpPr>
        <p:spPr bwMode="auto">
          <a:xfrm>
            <a:off x="2284837" y="4713355"/>
            <a:ext cx="630237" cy="0"/>
          </a:xfrm>
          <a:prstGeom prst="line">
            <a:avLst/>
          </a:prstGeom>
          <a:noFill/>
          <a:ln w="38100">
            <a:solidFill>
              <a:srgbClr val="3333CC"/>
            </a:solidFill>
            <a:round/>
            <a:headEnd type="stealth" w="med" len="med"/>
            <a:tailEnd type="stealth" w="med" len="med"/>
          </a:ln>
          <a:effectLst/>
        </p:spPr>
        <p:txBody>
          <a:bodyPr/>
          <a:lstStyle/>
          <a:p>
            <a:endParaRPr lang="zh-CN" altLang="en-US">
              <a:latin typeface="微软雅黑" pitchFamily="34" charset="-122"/>
              <a:ea typeface="微软雅黑" pitchFamily="34" charset="-122"/>
            </a:endParaRPr>
          </a:p>
        </p:txBody>
      </p:sp>
      <p:sp>
        <p:nvSpPr>
          <p:cNvPr id="973289" name="Line 489"/>
          <p:cNvSpPr>
            <a:spLocks noChangeShapeType="1"/>
          </p:cNvSpPr>
          <p:nvPr/>
        </p:nvSpPr>
        <p:spPr bwMode="auto">
          <a:xfrm>
            <a:off x="2262610" y="5262631"/>
            <a:ext cx="628651" cy="0"/>
          </a:xfrm>
          <a:prstGeom prst="line">
            <a:avLst/>
          </a:prstGeom>
          <a:noFill/>
          <a:ln w="38100">
            <a:solidFill>
              <a:srgbClr val="00CC00"/>
            </a:solidFill>
            <a:round/>
            <a:headEnd type="stealth" w="med" len="med"/>
            <a:tailEnd type="stealth" w="med" len="med"/>
          </a:ln>
          <a:effectLst/>
        </p:spPr>
        <p:txBody>
          <a:bodyPr/>
          <a:lstStyle/>
          <a:p>
            <a:endParaRPr lang="zh-CN" altLang="en-US">
              <a:latin typeface="微软雅黑" pitchFamily="34" charset="-122"/>
              <a:ea typeface="微软雅黑" pitchFamily="34" charset="-122"/>
            </a:endParaRPr>
          </a:p>
        </p:txBody>
      </p:sp>
      <p:sp>
        <p:nvSpPr>
          <p:cNvPr id="973290" name="Line 490"/>
          <p:cNvSpPr>
            <a:spLocks noChangeShapeType="1"/>
          </p:cNvSpPr>
          <p:nvPr/>
        </p:nvSpPr>
        <p:spPr bwMode="auto">
          <a:xfrm>
            <a:off x="2262610" y="5872231"/>
            <a:ext cx="628651" cy="0"/>
          </a:xfrm>
          <a:prstGeom prst="line">
            <a:avLst/>
          </a:prstGeom>
          <a:noFill/>
          <a:ln w="38100">
            <a:solidFill>
              <a:schemeClr val="tx1"/>
            </a:solidFill>
            <a:round/>
            <a:headEnd type="stealth" w="med" len="med"/>
            <a:tailEnd type="stealth" w="med" len="med"/>
          </a:ln>
          <a:effectLst/>
        </p:spPr>
        <p:txBody>
          <a:bodyPr/>
          <a:lstStyle/>
          <a:p>
            <a:endParaRPr lang="zh-CN" altLang="en-US">
              <a:latin typeface="微软雅黑" pitchFamily="34" charset="-122"/>
              <a:ea typeface="微软雅黑" pitchFamily="34" charset="-122"/>
            </a:endParaRPr>
          </a:p>
        </p:txBody>
      </p:sp>
      <p:sp>
        <p:nvSpPr>
          <p:cNvPr id="973292" name="Line 492"/>
          <p:cNvSpPr>
            <a:spLocks noChangeShapeType="1"/>
          </p:cNvSpPr>
          <p:nvPr/>
        </p:nvSpPr>
        <p:spPr bwMode="auto">
          <a:xfrm>
            <a:off x="2786486" y="4713355"/>
            <a:ext cx="628651" cy="0"/>
          </a:xfrm>
          <a:prstGeom prst="line">
            <a:avLst/>
          </a:prstGeom>
          <a:noFill/>
          <a:ln w="38100">
            <a:solidFill>
              <a:srgbClr val="3333CC"/>
            </a:solidFill>
            <a:round/>
            <a:headEnd type="stealth" w="med" len="med"/>
            <a:tailEnd type="stealth" w="med" len="med"/>
          </a:ln>
          <a:effectLst/>
        </p:spPr>
        <p:txBody>
          <a:bodyPr/>
          <a:lstStyle/>
          <a:p>
            <a:endParaRPr lang="zh-CN" altLang="en-US">
              <a:latin typeface="微软雅黑" pitchFamily="34" charset="-122"/>
              <a:ea typeface="微软雅黑" pitchFamily="34" charset="-122"/>
            </a:endParaRPr>
          </a:p>
        </p:txBody>
      </p:sp>
      <p:sp>
        <p:nvSpPr>
          <p:cNvPr id="973293" name="Line 493"/>
          <p:cNvSpPr>
            <a:spLocks noChangeShapeType="1"/>
          </p:cNvSpPr>
          <p:nvPr/>
        </p:nvSpPr>
        <p:spPr bwMode="auto">
          <a:xfrm>
            <a:off x="2762674" y="5262631"/>
            <a:ext cx="630239" cy="0"/>
          </a:xfrm>
          <a:prstGeom prst="line">
            <a:avLst/>
          </a:prstGeom>
          <a:noFill/>
          <a:ln w="38100">
            <a:solidFill>
              <a:srgbClr val="00CC00"/>
            </a:solidFill>
            <a:round/>
            <a:headEnd type="stealth" w="med" len="med"/>
            <a:tailEnd type="stealth" w="med" len="med"/>
          </a:ln>
          <a:effectLst/>
        </p:spPr>
        <p:txBody>
          <a:bodyPr/>
          <a:lstStyle/>
          <a:p>
            <a:endParaRPr lang="zh-CN" altLang="en-US">
              <a:latin typeface="微软雅黑" pitchFamily="34" charset="-122"/>
              <a:ea typeface="微软雅黑" pitchFamily="34" charset="-122"/>
            </a:endParaRPr>
          </a:p>
        </p:txBody>
      </p:sp>
      <p:sp>
        <p:nvSpPr>
          <p:cNvPr id="973294" name="Line 494"/>
          <p:cNvSpPr>
            <a:spLocks noChangeShapeType="1"/>
          </p:cNvSpPr>
          <p:nvPr/>
        </p:nvSpPr>
        <p:spPr bwMode="auto">
          <a:xfrm>
            <a:off x="2762674" y="5872231"/>
            <a:ext cx="630239" cy="0"/>
          </a:xfrm>
          <a:prstGeom prst="line">
            <a:avLst/>
          </a:prstGeom>
          <a:noFill/>
          <a:ln w="38100">
            <a:solidFill>
              <a:schemeClr val="tx1"/>
            </a:solidFill>
            <a:round/>
            <a:headEnd type="stealth" w="med" len="med"/>
            <a:tailEnd type="stealth" w="med" len="med"/>
          </a:ln>
          <a:effectLst/>
        </p:spPr>
        <p:txBody>
          <a:bodyPr/>
          <a:lstStyle/>
          <a:p>
            <a:endParaRPr lang="zh-CN" altLang="en-US">
              <a:latin typeface="微软雅黑" pitchFamily="34" charset="-122"/>
              <a:ea typeface="微软雅黑" pitchFamily="34" charset="-122"/>
            </a:endParaRPr>
          </a:p>
        </p:txBody>
      </p:sp>
      <p:sp>
        <p:nvSpPr>
          <p:cNvPr id="973295" name="Line 495"/>
          <p:cNvSpPr>
            <a:spLocks noChangeShapeType="1"/>
          </p:cNvSpPr>
          <p:nvPr/>
        </p:nvSpPr>
        <p:spPr bwMode="auto">
          <a:xfrm>
            <a:off x="3427837" y="4713355"/>
            <a:ext cx="630237" cy="0"/>
          </a:xfrm>
          <a:prstGeom prst="line">
            <a:avLst/>
          </a:prstGeom>
          <a:noFill/>
          <a:ln w="38100">
            <a:solidFill>
              <a:srgbClr val="3333CC"/>
            </a:solidFill>
            <a:round/>
            <a:headEnd type="stealth" w="med" len="med"/>
            <a:tailEnd type="stealth" w="med" len="med"/>
          </a:ln>
          <a:effectLst/>
        </p:spPr>
        <p:txBody>
          <a:bodyPr/>
          <a:lstStyle/>
          <a:p>
            <a:endParaRPr lang="zh-CN" altLang="en-US">
              <a:latin typeface="微软雅黑" pitchFamily="34" charset="-122"/>
              <a:ea typeface="微软雅黑" pitchFamily="34" charset="-122"/>
            </a:endParaRPr>
          </a:p>
        </p:txBody>
      </p:sp>
      <p:sp>
        <p:nvSpPr>
          <p:cNvPr id="973296" name="Line 496"/>
          <p:cNvSpPr>
            <a:spLocks noChangeShapeType="1"/>
          </p:cNvSpPr>
          <p:nvPr/>
        </p:nvSpPr>
        <p:spPr bwMode="auto">
          <a:xfrm>
            <a:off x="3405610" y="5262631"/>
            <a:ext cx="628651" cy="0"/>
          </a:xfrm>
          <a:prstGeom prst="line">
            <a:avLst/>
          </a:prstGeom>
          <a:noFill/>
          <a:ln w="38100">
            <a:solidFill>
              <a:srgbClr val="00CC00"/>
            </a:solidFill>
            <a:round/>
            <a:headEnd type="stealth" w="med" len="med"/>
            <a:tailEnd type="stealth" w="med" len="med"/>
          </a:ln>
          <a:effectLst/>
        </p:spPr>
        <p:txBody>
          <a:bodyPr/>
          <a:lstStyle/>
          <a:p>
            <a:endParaRPr lang="zh-CN" altLang="en-US">
              <a:latin typeface="微软雅黑" pitchFamily="34" charset="-122"/>
              <a:ea typeface="微软雅黑" pitchFamily="34" charset="-122"/>
            </a:endParaRPr>
          </a:p>
        </p:txBody>
      </p:sp>
      <p:sp>
        <p:nvSpPr>
          <p:cNvPr id="973297" name="Line 497"/>
          <p:cNvSpPr>
            <a:spLocks noChangeShapeType="1"/>
          </p:cNvSpPr>
          <p:nvPr/>
        </p:nvSpPr>
        <p:spPr bwMode="auto">
          <a:xfrm>
            <a:off x="3405610" y="5872231"/>
            <a:ext cx="628651" cy="0"/>
          </a:xfrm>
          <a:prstGeom prst="line">
            <a:avLst/>
          </a:prstGeom>
          <a:noFill/>
          <a:ln w="38100">
            <a:solidFill>
              <a:schemeClr val="tx1"/>
            </a:solidFill>
            <a:round/>
            <a:headEnd type="stealth" w="med" len="med"/>
            <a:tailEnd type="stealth" w="med" len="med"/>
          </a:ln>
          <a:effectLst/>
        </p:spPr>
        <p:txBody>
          <a:bodyPr/>
          <a:lstStyle/>
          <a:p>
            <a:endParaRPr lang="zh-CN" altLang="en-US">
              <a:latin typeface="微软雅黑" pitchFamily="34" charset="-122"/>
              <a:ea typeface="微软雅黑" pitchFamily="34" charset="-122"/>
            </a:endParaRPr>
          </a:p>
        </p:txBody>
      </p:sp>
      <p:sp>
        <p:nvSpPr>
          <p:cNvPr id="973298" name="Line 498"/>
          <p:cNvSpPr>
            <a:spLocks noChangeShapeType="1"/>
          </p:cNvSpPr>
          <p:nvPr/>
        </p:nvSpPr>
        <p:spPr bwMode="auto">
          <a:xfrm>
            <a:off x="4005686" y="4713355"/>
            <a:ext cx="628651" cy="0"/>
          </a:xfrm>
          <a:prstGeom prst="line">
            <a:avLst/>
          </a:prstGeom>
          <a:noFill/>
          <a:ln w="38100">
            <a:solidFill>
              <a:srgbClr val="3333CC"/>
            </a:solidFill>
            <a:round/>
            <a:headEnd type="stealth" w="med" len="med"/>
            <a:tailEnd type="stealth" w="med" len="med"/>
          </a:ln>
          <a:effectLst/>
        </p:spPr>
        <p:txBody>
          <a:bodyPr/>
          <a:lstStyle/>
          <a:p>
            <a:endParaRPr lang="zh-CN" altLang="en-US">
              <a:latin typeface="微软雅黑" pitchFamily="34" charset="-122"/>
              <a:ea typeface="微软雅黑" pitchFamily="34" charset="-122"/>
            </a:endParaRPr>
          </a:p>
        </p:txBody>
      </p:sp>
      <p:sp>
        <p:nvSpPr>
          <p:cNvPr id="973299" name="Line 499"/>
          <p:cNvSpPr>
            <a:spLocks noChangeShapeType="1"/>
          </p:cNvSpPr>
          <p:nvPr/>
        </p:nvSpPr>
        <p:spPr bwMode="auto">
          <a:xfrm>
            <a:off x="3981874" y="5262631"/>
            <a:ext cx="630239" cy="0"/>
          </a:xfrm>
          <a:prstGeom prst="line">
            <a:avLst/>
          </a:prstGeom>
          <a:noFill/>
          <a:ln w="38100">
            <a:solidFill>
              <a:srgbClr val="00CC00"/>
            </a:solidFill>
            <a:round/>
            <a:headEnd type="stealth" w="med" len="med"/>
            <a:tailEnd type="stealth" w="med" len="med"/>
          </a:ln>
          <a:effectLst/>
        </p:spPr>
        <p:txBody>
          <a:bodyPr/>
          <a:lstStyle/>
          <a:p>
            <a:endParaRPr lang="zh-CN" altLang="en-US">
              <a:latin typeface="微软雅黑" pitchFamily="34" charset="-122"/>
              <a:ea typeface="微软雅黑" pitchFamily="34" charset="-122"/>
            </a:endParaRPr>
          </a:p>
        </p:txBody>
      </p:sp>
      <p:sp>
        <p:nvSpPr>
          <p:cNvPr id="973300" name="Line 500"/>
          <p:cNvSpPr>
            <a:spLocks noChangeShapeType="1"/>
          </p:cNvSpPr>
          <p:nvPr/>
        </p:nvSpPr>
        <p:spPr bwMode="auto">
          <a:xfrm>
            <a:off x="3981874" y="5872231"/>
            <a:ext cx="630239" cy="0"/>
          </a:xfrm>
          <a:prstGeom prst="line">
            <a:avLst/>
          </a:prstGeom>
          <a:noFill/>
          <a:ln w="38100">
            <a:solidFill>
              <a:schemeClr val="tx1"/>
            </a:solidFill>
            <a:round/>
            <a:headEnd type="stealth" w="med" len="med"/>
            <a:tailEnd type="stealth" w="med" len="med"/>
          </a:ln>
          <a:effectLst/>
        </p:spPr>
        <p:txBody>
          <a:bodyPr/>
          <a:lstStyle/>
          <a:p>
            <a:endParaRPr lang="zh-CN" altLang="en-US">
              <a:latin typeface="微软雅黑" pitchFamily="34" charset="-122"/>
              <a:ea typeface="微软雅黑" pitchFamily="34" charset="-122"/>
            </a:endParaRPr>
          </a:p>
        </p:txBody>
      </p:sp>
      <p:sp>
        <p:nvSpPr>
          <p:cNvPr id="973301" name="Line 501"/>
          <p:cNvSpPr>
            <a:spLocks noChangeShapeType="1"/>
          </p:cNvSpPr>
          <p:nvPr/>
        </p:nvSpPr>
        <p:spPr bwMode="auto">
          <a:xfrm>
            <a:off x="4647037" y="4713355"/>
            <a:ext cx="630237" cy="0"/>
          </a:xfrm>
          <a:prstGeom prst="line">
            <a:avLst/>
          </a:prstGeom>
          <a:noFill/>
          <a:ln w="38100">
            <a:solidFill>
              <a:srgbClr val="3333CC"/>
            </a:solidFill>
            <a:round/>
            <a:headEnd type="stealth" w="med" len="med"/>
            <a:tailEnd type="stealth" w="med" len="med"/>
          </a:ln>
          <a:effectLst/>
        </p:spPr>
        <p:txBody>
          <a:bodyPr/>
          <a:lstStyle/>
          <a:p>
            <a:endParaRPr lang="zh-CN" altLang="en-US">
              <a:latin typeface="微软雅黑" pitchFamily="34" charset="-122"/>
              <a:ea typeface="微软雅黑" pitchFamily="34" charset="-122"/>
            </a:endParaRPr>
          </a:p>
        </p:txBody>
      </p:sp>
      <p:sp>
        <p:nvSpPr>
          <p:cNvPr id="973302" name="Line 502"/>
          <p:cNvSpPr>
            <a:spLocks noChangeShapeType="1"/>
          </p:cNvSpPr>
          <p:nvPr/>
        </p:nvSpPr>
        <p:spPr bwMode="auto">
          <a:xfrm>
            <a:off x="4624810" y="5262631"/>
            <a:ext cx="628651" cy="0"/>
          </a:xfrm>
          <a:prstGeom prst="line">
            <a:avLst/>
          </a:prstGeom>
          <a:noFill/>
          <a:ln w="38100">
            <a:solidFill>
              <a:srgbClr val="00CC00"/>
            </a:solidFill>
            <a:round/>
            <a:headEnd type="stealth" w="med" len="med"/>
            <a:tailEnd type="stealth" w="med" len="med"/>
          </a:ln>
          <a:effectLst/>
        </p:spPr>
        <p:txBody>
          <a:bodyPr/>
          <a:lstStyle/>
          <a:p>
            <a:endParaRPr lang="zh-CN" altLang="en-US">
              <a:latin typeface="微软雅黑" pitchFamily="34" charset="-122"/>
              <a:ea typeface="微软雅黑" pitchFamily="34" charset="-122"/>
            </a:endParaRPr>
          </a:p>
        </p:txBody>
      </p:sp>
      <p:sp>
        <p:nvSpPr>
          <p:cNvPr id="973303" name="Line 503"/>
          <p:cNvSpPr>
            <a:spLocks noChangeShapeType="1"/>
          </p:cNvSpPr>
          <p:nvPr/>
        </p:nvSpPr>
        <p:spPr bwMode="auto">
          <a:xfrm>
            <a:off x="4624810" y="5872231"/>
            <a:ext cx="628651" cy="0"/>
          </a:xfrm>
          <a:prstGeom prst="line">
            <a:avLst/>
          </a:prstGeom>
          <a:noFill/>
          <a:ln w="38100">
            <a:solidFill>
              <a:schemeClr val="tx1"/>
            </a:solidFill>
            <a:round/>
            <a:headEnd type="stealth" w="med" len="med"/>
            <a:tailEnd type="stealth" w="med" len="med"/>
          </a:ln>
          <a:effectLst/>
        </p:spPr>
        <p:txBody>
          <a:bodyPr/>
          <a:lstStyle/>
          <a:p>
            <a:endParaRPr lang="zh-CN" altLang="en-US">
              <a:latin typeface="微软雅黑" pitchFamily="34" charset="-122"/>
              <a:ea typeface="微软雅黑" pitchFamily="34" charset="-122"/>
            </a:endParaRPr>
          </a:p>
        </p:txBody>
      </p:sp>
      <p:sp>
        <p:nvSpPr>
          <p:cNvPr id="973304" name="Line 504"/>
          <p:cNvSpPr>
            <a:spLocks noChangeShapeType="1"/>
          </p:cNvSpPr>
          <p:nvPr/>
        </p:nvSpPr>
        <p:spPr bwMode="auto">
          <a:xfrm>
            <a:off x="5148686" y="4713355"/>
            <a:ext cx="628651" cy="0"/>
          </a:xfrm>
          <a:prstGeom prst="line">
            <a:avLst/>
          </a:prstGeom>
          <a:noFill/>
          <a:ln w="38100">
            <a:solidFill>
              <a:srgbClr val="3333CC"/>
            </a:solidFill>
            <a:round/>
            <a:headEnd type="stealth" w="med" len="med"/>
            <a:tailEnd type="stealth" w="med" len="med"/>
          </a:ln>
          <a:effectLst/>
        </p:spPr>
        <p:txBody>
          <a:bodyPr/>
          <a:lstStyle/>
          <a:p>
            <a:endParaRPr lang="zh-CN" altLang="en-US">
              <a:latin typeface="微软雅黑" pitchFamily="34" charset="-122"/>
              <a:ea typeface="微软雅黑" pitchFamily="34" charset="-122"/>
            </a:endParaRPr>
          </a:p>
        </p:txBody>
      </p:sp>
      <p:sp>
        <p:nvSpPr>
          <p:cNvPr id="973305" name="Line 505"/>
          <p:cNvSpPr>
            <a:spLocks noChangeShapeType="1"/>
          </p:cNvSpPr>
          <p:nvPr/>
        </p:nvSpPr>
        <p:spPr bwMode="auto">
          <a:xfrm>
            <a:off x="5124874" y="5262631"/>
            <a:ext cx="630239" cy="0"/>
          </a:xfrm>
          <a:prstGeom prst="line">
            <a:avLst/>
          </a:prstGeom>
          <a:noFill/>
          <a:ln w="38100">
            <a:solidFill>
              <a:srgbClr val="00CC00"/>
            </a:solidFill>
            <a:round/>
            <a:headEnd type="stealth" w="med" len="med"/>
            <a:tailEnd type="stealth" w="med" len="med"/>
          </a:ln>
          <a:effectLst/>
        </p:spPr>
        <p:txBody>
          <a:bodyPr/>
          <a:lstStyle/>
          <a:p>
            <a:endParaRPr lang="zh-CN" altLang="en-US">
              <a:latin typeface="微软雅黑" pitchFamily="34" charset="-122"/>
              <a:ea typeface="微软雅黑" pitchFamily="34" charset="-122"/>
            </a:endParaRPr>
          </a:p>
        </p:txBody>
      </p:sp>
      <p:sp>
        <p:nvSpPr>
          <p:cNvPr id="973306" name="Line 506"/>
          <p:cNvSpPr>
            <a:spLocks noChangeShapeType="1"/>
          </p:cNvSpPr>
          <p:nvPr/>
        </p:nvSpPr>
        <p:spPr bwMode="auto">
          <a:xfrm>
            <a:off x="5124874" y="5872231"/>
            <a:ext cx="630239" cy="0"/>
          </a:xfrm>
          <a:prstGeom prst="line">
            <a:avLst/>
          </a:prstGeom>
          <a:noFill/>
          <a:ln w="38100">
            <a:solidFill>
              <a:schemeClr val="tx1"/>
            </a:solidFill>
            <a:round/>
            <a:headEnd type="stealth" w="med" len="med"/>
            <a:tailEnd type="stealth" w="med" len="med"/>
          </a:ln>
          <a:effectLst/>
        </p:spPr>
        <p:txBody>
          <a:bodyPr/>
          <a:lstStyle/>
          <a:p>
            <a:endParaRPr lang="zh-CN" altLang="en-US">
              <a:latin typeface="微软雅黑" pitchFamily="34" charset="-122"/>
              <a:ea typeface="微软雅黑" pitchFamily="34" charset="-122"/>
            </a:endParaRPr>
          </a:p>
        </p:txBody>
      </p:sp>
      <p:sp>
        <p:nvSpPr>
          <p:cNvPr id="973307" name="Line 507"/>
          <p:cNvSpPr>
            <a:spLocks noChangeShapeType="1"/>
          </p:cNvSpPr>
          <p:nvPr/>
        </p:nvSpPr>
        <p:spPr bwMode="auto">
          <a:xfrm>
            <a:off x="5790037" y="4713355"/>
            <a:ext cx="630237" cy="0"/>
          </a:xfrm>
          <a:prstGeom prst="line">
            <a:avLst/>
          </a:prstGeom>
          <a:noFill/>
          <a:ln w="38100">
            <a:solidFill>
              <a:srgbClr val="3333CC"/>
            </a:solidFill>
            <a:round/>
            <a:headEnd type="stealth" w="med" len="med"/>
            <a:tailEnd type="stealth" w="med" len="med"/>
          </a:ln>
          <a:effectLst/>
        </p:spPr>
        <p:txBody>
          <a:bodyPr/>
          <a:lstStyle/>
          <a:p>
            <a:endParaRPr lang="zh-CN" altLang="en-US">
              <a:latin typeface="微软雅黑" pitchFamily="34" charset="-122"/>
              <a:ea typeface="微软雅黑" pitchFamily="34" charset="-122"/>
            </a:endParaRPr>
          </a:p>
        </p:txBody>
      </p:sp>
      <p:sp>
        <p:nvSpPr>
          <p:cNvPr id="973308" name="Line 508"/>
          <p:cNvSpPr>
            <a:spLocks noChangeShapeType="1"/>
          </p:cNvSpPr>
          <p:nvPr/>
        </p:nvSpPr>
        <p:spPr bwMode="auto">
          <a:xfrm>
            <a:off x="5767810" y="5262631"/>
            <a:ext cx="628651" cy="0"/>
          </a:xfrm>
          <a:prstGeom prst="line">
            <a:avLst/>
          </a:prstGeom>
          <a:noFill/>
          <a:ln w="38100">
            <a:solidFill>
              <a:srgbClr val="00CC00"/>
            </a:solidFill>
            <a:round/>
            <a:headEnd type="stealth" w="med" len="med"/>
            <a:tailEnd type="stealth" w="med" len="med"/>
          </a:ln>
          <a:effectLst/>
        </p:spPr>
        <p:txBody>
          <a:bodyPr/>
          <a:lstStyle/>
          <a:p>
            <a:endParaRPr lang="zh-CN" altLang="en-US">
              <a:latin typeface="微软雅黑" pitchFamily="34" charset="-122"/>
              <a:ea typeface="微软雅黑" pitchFamily="34" charset="-122"/>
            </a:endParaRPr>
          </a:p>
        </p:txBody>
      </p:sp>
      <p:sp>
        <p:nvSpPr>
          <p:cNvPr id="973309" name="Line 509"/>
          <p:cNvSpPr>
            <a:spLocks noChangeShapeType="1"/>
          </p:cNvSpPr>
          <p:nvPr/>
        </p:nvSpPr>
        <p:spPr bwMode="auto">
          <a:xfrm>
            <a:off x="5767810" y="5872231"/>
            <a:ext cx="628651" cy="0"/>
          </a:xfrm>
          <a:prstGeom prst="line">
            <a:avLst/>
          </a:prstGeom>
          <a:noFill/>
          <a:ln w="38100">
            <a:solidFill>
              <a:schemeClr val="tx1"/>
            </a:solidFill>
            <a:round/>
            <a:headEnd type="stealth" w="med" len="med"/>
            <a:tailEnd type="stealth" w="med" len="med"/>
          </a:ln>
          <a:effectLst/>
        </p:spPr>
        <p:txBody>
          <a:bodyPr/>
          <a:lstStyle/>
          <a:p>
            <a:endParaRPr lang="zh-CN" altLang="en-US">
              <a:latin typeface="微软雅黑" pitchFamily="34" charset="-122"/>
              <a:ea typeface="微软雅黑" pitchFamily="34" charset="-122"/>
            </a:endParaRPr>
          </a:p>
        </p:txBody>
      </p:sp>
      <p:sp>
        <p:nvSpPr>
          <p:cNvPr id="973310" name="Line 510"/>
          <p:cNvSpPr>
            <a:spLocks noChangeShapeType="1"/>
          </p:cNvSpPr>
          <p:nvPr/>
        </p:nvSpPr>
        <p:spPr bwMode="auto">
          <a:xfrm>
            <a:off x="6367886" y="4713355"/>
            <a:ext cx="628651" cy="0"/>
          </a:xfrm>
          <a:prstGeom prst="line">
            <a:avLst/>
          </a:prstGeom>
          <a:noFill/>
          <a:ln w="38100">
            <a:solidFill>
              <a:srgbClr val="3333CC"/>
            </a:solidFill>
            <a:round/>
            <a:headEnd type="stealth" w="med" len="med"/>
            <a:tailEnd type="stealth" w="med" len="med"/>
          </a:ln>
          <a:effectLst/>
        </p:spPr>
        <p:txBody>
          <a:bodyPr/>
          <a:lstStyle/>
          <a:p>
            <a:endParaRPr lang="zh-CN" altLang="en-US">
              <a:latin typeface="微软雅黑" pitchFamily="34" charset="-122"/>
              <a:ea typeface="微软雅黑" pitchFamily="34" charset="-122"/>
            </a:endParaRPr>
          </a:p>
        </p:txBody>
      </p:sp>
      <p:sp>
        <p:nvSpPr>
          <p:cNvPr id="973311" name="Line 511"/>
          <p:cNvSpPr>
            <a:spLocks noChangeShapeType="1"/>
          </p:cNvSpPr>
          <p:nvPr/>
        </p:nvSpPr>
        <p:spPr bwMode="auto">
          <a:xfrm>
            <a:off x="6344074" y="5262631"/>
            <a:ext cx="630239" cy="0"/>
          </a:xfrm>
          <a:prstGeom prst="line">
            <a:avLst/>
          </a:prstGeom>
          <a:noFill/>
          <a:ln w="38100">
            <a:solidFill>
              <a:srgbClr val="00CC00"/>
            </a:solidFill>
            <a:round/>
            <a:headEnd type="stealth" w="med" len="med"/>
            <a:tailEnd type="stealth" w="med" len="med"/>
          </a:ln>
          <a:effectLst/>
        </p:spPr>
        <p:txBody>
          <a:bodyPr/>
          <a:lstStyle/>
          <a:p>
            <a:endParaRPr lang="zh-CN" altLang="en-US">
              <a:latin typeface="微软雅黑" pitchFamily="34" charset="-122"/>
              <a:ea typeface="微软雅黑" pitchFamily="34" charset="-122"/>
            </a:endParaRPr>
          </a:p>
        </p:txBody>
      </p:sp>
      <p:sp>
        <p:nvSpPr>
          <p:cNvPr id="973312" name="Line 512"/>
          <p:cNvSpPr>
            <a:spLocks noChangeShapeType="1"/>
          </p:cNvSpPr>
          <p:nvPr/>
        </p:nvSpPr>
        <p:spPr bwMode="auto">
          <a:xfrm>
            <a:off x="6344074" y="5872231"/>
            <a:ext cx="630239" cy="0"/>
          </a:xfrm>
          <a:prstGeom prst="line">
            <a:avLst/>
          </a:prstGeom>
          <a:noFill/>
          <a:ln w="38100">
            <a:solidFill>
              <a:schemeClr val="tx1"/>
            </a:solidFill>
            <a:round/>
            <a:headEnd type="stealth" w="med" len="med"/>
            <a:tailEnd type="stealth" w="med" len="med"/>
          </a:ln>
          <a:effectLst/>
        </p:spPr>
        <p:txBody>
          <a:bodyPr/>
          <a:lstStyle/>
          <a:p>
            <a:endParaRPr lang="zh-CN" altLang="en-US">
              <a:latin typeface="微软雅黑" pitchFamily="34" charset="-122"/>
              <a:ea typeface="微软雅黑" pitchFamily="34" charset="-122"/>
            </a:endParaRPr>
          </a:p>
        </p:txBody>
      </p:sp>
      <p:sp>
        <p:nvSpPr>
          <p:cNvPr id="973313" name="Line 513"/>
          <p:cNvSpPr>
            <a:spLocks noChangeShapeType="1"/>
          </p:cNvSpPr>
          <p:nvPr/>
        </p:nvSpPr>
        <p:spPr bwMode="auto">
          <a:xfrm>
            <a:off x="7009237" y="4713355"/>
            <a:ext cx="630237" cy="0"/>
          </a:xfrm>
          <a:prstGeom prst="line">
            <a:avLst/>
          </a:prstGeom>
          <a:noFill/>
          <a:ln w="38100">
            <a:solidFill>
              <a:srgbClr val="3333CC"/>
            </a:solidFill>
            <a:round/>
            <a:headEnd type="stealth" w="med" len="med"/>
            <a:tailEnd type="stealth" w="med" len="med"/>
          </a:ln>
          <a:effectLst/>
        </p:spPr>
        <p:txBody>
          <a:bodyPr/>
          <a:lstStyle/>
          <a:p>
            <a:endParaRPr lang="zh-CN" altLang="en-US">
              <a:latin typeface="微软雅黑" pitchFamily="34" charset="-122"/>
              <a:ea typeface="微软雅黑" pitchFamily="34" charset="-122"/>
            </a:endParaRPr>
          </a:p>
        </p:txBody>
      </p:sp>
      <p:sp>
        <p:nvSpPr>
          <p:cNvPr id="973314" name="Line 514"/>
          <p:cNvSpPr>
            <a:spLocks noChangeShapeType="1"/>
          </p:cNvSpPr>
          <p:nvPr/>
        </p:nvSpPr>
        <p:spPr bwMode="auto">
          <a:xfrm>
            <a:off x="6987010" y="5262631"/>
            <a:ext cx="628651" cy="0"/>
          </a:xfrm>
          <a:prstGeom prst="line">
            <a:avLst/>
          </a:prstGeom>
          <a:noFill/>
          <a:ln w="38100">
            <a:solidFill>
              <a:srgbClr val="00CC00"/>
            </a:solidFill>
            <a:round/>
            <a:headEnd type="stealth" w="med" len="med"/>
            <a:tailEnd type="stealth" w="med" len="med"/>
          </a:ln>
          <a:effectLst/>
        </p:spPr>
        <p:txBody>
          <a:bodyPr/>
          <a:lstStyle/>
          <a:p>
            <a:endParaRPr lang="zh-CN" altLang="en-US">
              <a:latin typeface="微软雅黑" pitchFamily="34" charset="-122"/>
              <a:ea typeface="微软雅黑" pitchFamily="34" charset="-122"/>
            </a:endParaRPr>
          </a:p>
        </p:txBody>
      </p:sp>
      <p:sp>
        <p:nvSpPr>
          <p:cNvPr id="973315" name="Line 515"/>
          <p:cNvSpPr>
            <a:spLocks noChangeShapeType="1"/>
          </p:cNvSpPr>
          <p:nvPr/>
        </p:nvSpPr>
        <p:spPr bwMode="auto">
          <a:xfrm>
            <a:off x="6987010" y="5872231"/>
            <a:ext cx="628651" cy="0"/>
          </a:xfrm>
          <a:prstGeom prst="line">
            <a:avLst/>
          </a:prstGeom>
          <a:noFill/>
          <a:ln w="38100">
            <a:solidFill>
              <a:schemeClr val="tx1"/>
            </a:solidFill>
            <a:round/>
            <a:headEnd type="stealth" w="med" len="med"/>
            <a:tailEnd type="stealth" w="med" len="med"/>
          </a:ln>
          <a:effectLst/>
        </p:spPr>
        <p:txBody>
          <a:bodyPr/>
          <a:lstStyle/>
          <a:p>
            <a:endParaRPr lang="zh-CN" altLang="en-US">
              <a:latin typeface="微软雅黑" pitchFamily="34" charset="-122"/>
              <a:ea typeface="微软雅黑" pitchFamily="34" charset="-122"/>
            </a:endParaRPr>
          </a:p>
        </p:txBody>
      </p:sp>
      <p:sp>
        <p:nvSpPr>
          <p:cNvPr id="973316" name="Line 516"/>
          <p:cNvSpPr>
            <a:spLocks noChangeShapeType="1"/>
          </p:cNvSpPr>
          <p:nvPr/>
        </p:nvSpPr>
        <p:spPr bwMode="auto">
          <a:xfrm>
            <a:off x="7510886" y="4713355"/>
            <a:ext cx="628651" cy="0"/>
          </a:xfrm>
          <a:prstGeom prst="line">
            <a:avLst/>
          </a:prstGeom>
          <a:noFill/>
          <a:ln w="38100">
            <a:solidFill>
              <a:srgbClr val="3333CC"/>
            </a:solidFill>
            <a:round/>
            <a:headEnd type="stealth" w="med" len="med"/>
            <a:tailEnd type="stealth" w="med" len="med"/>
          </a:ln>
          <a:effectLst/>
        </p:spPr>
        <p:txBody>
          <a:bodyPr/>
          <a:lstStyle/>
          <a:p>
            <a:endParaRPr lang="zh-CN" altLang="en-US">
              <a:latin typeface="微软雅黑" pitchFamily="34" charset="-122"/>
              <a:ea typeface="微软雅黑" pitchFamily="34" charset="-122"/>
            </a:endParaRPr>
          </a:p>
        </p:txBody>
      </p:sp>
      <p:sp>
        <p:nvSpPr>
          <p:cNvPr id="973317" name="Line 517"/>
          <p:cNvSpPr>
            <a:spLocks noChangeShapeType="1"/>
          </p:cNvSpPr>
          <p:nvPr/>
        </p:nvSpPr>
        <p:spPr bwMode="auto">
          <a:xfrm>
            <a:off x="7487074" y="5262631"/>
            <a:ext cx="630239" cy="0"/>
          </a:xfrm>
          <a:prstGeom prst="line">
            <a:avLst/>
          </a:prstGeom>
          <a:noFill/>
          <a:ln w="38100">
            <a:solidFill>
              <a:srgbClr val="00CC00"/>
            </a:solidFill>
            <a:round/>
            <a:headEnd type="stealth" w="med" len="med"/>
            <a:tailEnd type="stealth" w="med" len="med"/>
          </a:ln>
          <a:effectLst/>
        </p:spPr>
        <p:txBody>
          <a:bodyPr/>
          <a:lstStyle/>
          <a:p>
            <a:endParaRPr lang="zh-CN" altLang="en-US">
              <a:latin typeface="微软雅黑" pitchFamily="34" charset="-122"/>
              <a:ea typeface="微软雅黑" pitchFamily="34" charset="-122"/>
            </a:endParaRPr>
          </a:p>
        </p:txBody>
      </p:sp>
      <p:sp>
        <p:nvSpPr>
          <p:cNvPr id="973318" name="Line 518"/>
          <p:cNvSpPr>
            <a:spLocks noChangeShapeType="1"/>
          </p:cNvSpPr>
          <p:nvPr/>
        </p:nvSpPr>
        <p:spPr bwMode="auto">
          <a:xfrm>
            <a:off x="7487074" y="5872231"/>
            <a:ext cx="630239" cy="0"/>
          </a:xfrm>
          <a:prstGeom prst="line">
            <a:avLst/>
          </a:prstGeom>
          <a:noFill/>
          <a:ln w="38100">
            <a:solidFill>
              <a:schemeClr val="tx1"/>
            </a:solidFill>
            <a:round/>
            <a:headEnd type="stealth" w="med" len="med"/>
            <a:tailEnd type="stealth" w="med" len="med"/>
          </a:ln>
          <a:effectLst/>
        </p:spPr>
        <p:txBody>
          <a:bodyPr/>
          <a:lstStyle/>
          <a:p>
            <a:endParaRPr lang="zh-CN" altLang="en-US">
              <a:latin typeface="微软雅黑" pitchFamily="34" charset="-122"/>
              <a:ea typeface="微软雅黑" pitchFamily="34" charset="-122"/>
            </a:endParaRPr>
          </a:p>
        </p:txBody>
      </p:sp>
      <p:sp>
        <p:nvSpPr>
          <p:cNvPr id="973319" name="Line 519"/>
          <p:cNvSpPr>
            <a:spLocks noChangeShapeType="1"/>
          </p:cNvSpPr>
          <p:nvPr/>
        </p:nvSpPr>
        <p:spPr bwMode="auto">
          <a:xfrm>
            <a:off x="8152237" y="4713355"/>
            <a:ext cx="630237" cy="0"/>
          </a:xfrm>
          <a:prstGeom prst="line">
            <a:avLst/>
          </a:prstGeom>
          <a:noFill/>
          <a:ln w="38100">
            <a:solidFill>
              <a:srgbClr val="3333CC"/>
            </a:solidFill>
            <a:round/>
            <a:headEnd type="stealth" w="med" len="med"/>
            <a:tailEnd type="stealth" w="med" len="med"/>
          </a:ln>
          <a:effectLst/>
        </p:spPr>
        <p:txBody>
          <a:bodyPr/>
          <a:lstStyle/>
          <a:p>
            <a:endParaRPr lang="zh-CN" altLang="en-US">
              <a:latin typeface="微软雅黑" pitchFamily="34" charset="-122"/>
              <a:ea typeface="微软雅黑" pitchFamily="34" charset="-122"/>
            </a:endParaRPr>
          </a:p>
        </p:txBody>
      </p:sp>
      <p:sp>
        <p:nvSpPr>
          <p:cNvPr id="973320" name="Line 520"/>
          <p:cNvSpPr>
            <a:spLocks noChangeShapeType="1"/>
          </p:cNvSpPr>
          <p:nvPr/>
        </p:nvSpPr>
        <p:spPr bwMode="auto">
          <a:xfrm>
            <a:off x="8130010" y="5262631"/>
            <a:ext cx="628651" cy="0"/>
          </a:xfrm>
          <a:prstGeom prst="line">
            <a:avLst/>
          </a:prstGeom>
          <a:noFill/>
          <a:ln w="38100">
            <a:solidFill>
              <a:srgbClr val="00CC00"/>
            </a:solidFill>
            <a:round/>
            <a:headEnd type="stealth" w="med" len="med"/>
            <a:tailEnd type="stealth" w="med" len="med"/>
          </a:ln>
          <a:effectLst/>
        </p:spPr>
        <p:txBody>
          <a:bodyPr/>
          <a:lstStyle/>
          <a:p>
            <a:endParaRPr lang="zh-CN" altLang="en-US">
              <a:latin typeface="微软雅黑" pitchFamily="34" charset="-122"/>
              <a:ea typeface="微软雅黑" pitchFamily="34" charset="-122"/>
            </a:endParaRPr>
          </a:p>
        </p:txBody>
      </p:sp>
      <p:sp>
        <p:nvSpPr>
          <p:cNvPr id="973321" name="Line 521"/>
          <p:cNvSpPr>
            <a:spLocks noChangeShapeType="1"/>
          </p:cNvSpPr>
          <p:nvPr/>
        </p:nvSpPr>
        <p:spPr bwMode="auto">
          <a:xfrm>
            <a:off x="8130010" y="5872231"/>
            <a:ext cx="628651" cy="0"/>
          </a:xfrm>
          <a:prstGeom prst="line">
            <a:avLst/>
          </a:prstGeom>
          <a:noFill/>
          <a:ln w="38100">
            <a:solidFill>
              <a:schemeClr val="tx1"/>
            </a:solidFill>
            <a:round/>
            <a:headEnd type="stealth" w="med" len="med"/>
            <a:tailEnd type="stealth" w="med" len="med"/>
          </a:ln>
          <a:effectLst/>
        </p:spPr>
        <p:txBody>
          <a:bodyPr/>
          <a:lstStyle/>
          <a:p>
            <a:endParaRPr lang="zh-CN" altLang="en-US">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547664" y="379307"/>
            <a:ext cx="5612423" cy="544513"/>
          </a:xfrm>
        </p:spPr>
        <p:txBody>
          <a:bodyPr>
            <a:noAutofit/>
          </a:bodyPr>
          <a:lstStyle/>
          <a:p>
            <a:pPr algn="ctr" eaLnBrk="1" hangingPunct="1"/>
            <a:r>
              <a:rPr lang="zh-CN" altLang="en-US" sz="3200" dirty="0">
                <a:solidFill>
                  <a:srgbClr val="FF0000"/>
                </a:solidFill>
              </a:rPr>
              <a:t>平准化（均衡化）生产</a:t>
            </a:r>
          </a:p>
        </p:txBody>
      </p:sp>
      <p:sp>
        <p:nvSpPr>
          <p:cNvPr id="744451" name="Rectangle 3"/>
          <p:cNvSpPr>
            <a:spLocks noGrp="1" noChangeArrowheads="1"/>
          </p:cNvSpPr>
          <p:nvPr>
            <p:ph idx="1"/>
          </p:nvPr>
        </p:nvSpPr>
        <p:spPr>
          <a:xfrm>
            <a:off x="457200" y="1473203"/>
            <a:ext cx="8229600" cy="4400549"/>
          </a:xfrm>
        </p:spPr>
        <p:style>
          <a:lnRef idx="2">
            <a:schemeClr val="accent1"/>
          </a:lnRef>
          <a:fillRef idx="1">
            <a:schemeClr val="lt1"/>
          </a:fillRef>
          <a:effectRef idx="0">
            <a:schemeClr val="accent1"/>
          </a:effectRef>
          <a:fontRef idx="minor">
            <a:schemeClr val="dk1"/>
          </a:fontRef>
        </p:style>
        <p:txBody>
          <a:bodyPr anchor="ctr">
            <a:normAutofit/>
          </a:bodyPr>
          <a:lstStyle/>
          <a:p>
            <a:pPr eaLnBrk="1" hangingPunct="1">
              <a:lnSpc>
                <a:spcPct val="150000"/>
              </a:lnSpc>
              <a:buFont typeface="Wingdings" pitchFamily="2" charset="2"/>
              <a:buChar char="Ø"/>
            </a:pPr>
            <a:r>
              <a:rPr lang="zh-CN" altLang="en-US" sz="2800" b="1" dirty="0">
                <a:latin typeface="微软雅黑" pitchFamily="34" charset="-122"/>
                <a:ea typeface="微软雅黑" pitchFamily="34" charset="-122"/>
              </a:rPr>
              <a:t>多品种混流生产中一个概念；</a:t>
            </a:r>
          </a:p>
          <a:p>
            <a:pPr eaLnBrk="1" hangingPunct="1">
              <a:lnSpc>
                <a:spcPct val="150000"/>
              </a:lnSpc>
              <a:buFont typeface="Wingdings" pitchFamily="2" charset="2"/>
              <a:buChar char="Ø"/>
            </a:pPr>
            <a:r>
              <a:rPr lang="zh-CN" altLang="en-US" sz="2800" b="1" dirty="0">
                <a:latin typeface="微软雅黑" pitchFamily="34" charset="-122"/>
                <a:ea typeface="微软雅黑" pitchFamily="34" charset="-122"/>
              </a:rPr>
              <a:t>平准就是要求生产平稳地、均衡地进行；</a:t>
            </a:r>
          </a:p>
          <a:p>
            <a:pPr eaLnBrk="1" hangingPunct="1">
              <a:lnSpc>
                <a:spcPct val="150000"/>
              </a:lnSpc>
              <a:buFont typeface="Wingdings" pitchFamily="2" charset="2"/>
              <a:buChar char="Ø"/>
            </a:pPr>
            <a:r>
              <a:rPr lang="zh-CN" altLang="en-US" sz="2800" b="1" dirty="0">
                <a:latin typeface="微软雅黑" pitchFamily="34" charset="-122"/>
                <a:ea typeface="微软雅黑" pitchFamily="34" charset="-122"/>
              </a:rPr>
              <a:t>平准化不仅要达到产量上的均衡，而且还要保证品种、工时和生产负荷的均衡；</a:t>
            </a:r>
          </a:p>
          <a:p>
            <a:pPr eaLnBrk="1" hangingPunct="1">
              <a:lnSpc>
                <a:spcPct val="150000"/>
              </a:lnSpc>
              <a:buFont typeface="Wingdings" pitchFamily="2" charset="2"/>
              <a:buChar char="Ø"/>
            </a:pPr>
            <a:r>
              <a:rPr lang="zh-CN" altLang="en-US" sz="2800" b="1" dirty="0">
                <a:latin typeface="微软雅黑" pitchFamily="34" charset="-122"/>
                <a:ea typeface="微软雅黑" pitchFamily="34" charset="-122"/>
              </a:rPr>
              <a:t>平准化是均衡生产的高级阶段；</a:t>
            </a:r>
            <a:r>
              <a:rPr lang="zh-CN" altLang="en-US" sz="2800" dirty="0">
                <a:latin typeface="微软雅黑" pitchFamily="34" charset="-122"/>
                <a:ea typeface="微软雅黑" pitchFamily="34" charset="-122"/>
              </a:rPr>
              <a:t> </a:t>
            </a: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179</a:t>
            </a:fld>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44451">
                                            <p:txEl>
                                              <p:pRg st="0" end="0"/>
                                            </p:txEl>
                                          </p:spTgt>
                                        </p:tgtEl>
                                        <p:attrNameLst>
                                          <p:attrName>style.visibility</p:attrName>
                                        </p:attrNameLst>
                                      </p:cBhvr>
                                      <p:to>
                                        <p:strVal val="visible"/>
                                      </p:to>
                                    </p:set>
                                    <p:animEffect transition="in" filter="blinds(horizontal)">
                                      <p:cBhvr>
                                        <p:cTn id="7" dur="500"/>
                                        <p:tgtEl>
                                          <p:spTgt spid="7444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44451">
                                            <p:txEl>
                                              <p:pRg st="1" end="1"/>
                                            </p:txEl>
                                          </p:spTgt>
                                        </p:tgtEl>
                                        <p:attrNameLst>
                                          <p:attrName>style.visibility</p:attrName>
                                        </p:attrNameLst>
                                      </p:cBhvr>
                                      <p:to>
                                        <p:strVal val="visible"/>
                                      </p:to>
                                    </p:set>
                                    <p:animEffect transition="in" filter="blinds(horizontal)">
                                      <p:cBhvr>
                                        <p:cTn id="12" dur="500"/>
                                        <p:tgtEl>
                                          <p:spTgt spid="7444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44451">
                                            <p:txEl>
                                              <p:pRg st="2" end="2"/>
                                            </p:txEl>
                                          </p:spTgt>
                                        </p:tgtEl>
                                        <p:attrNameLst>
                                          <p:attrName>style.visibility</p:attrName>
                                        </p:attrNameLst>
                                      </p:cBhvr>
                                      <p:to>
                                        <p:strVal val="visible"/>
                                      </p:to>
                                    </p:set>
                                    <p:animEffect transition="in" filter="blinds(horizontal)">
                                      <p:cBhvr>
                                        <p:cTn id="17" dur="500"/>
                                        <p:tgtEl>
                                          <p:spTgt spid="7444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44451">
                                            <p:txEl>
                                              <p:pRg st="3" end="3"/>
                                            </p:txEl>
                                          </p:spTgt>
                                        </p:tgtEl>
                                        <p:attrNameLst>
                                          <p:attrName>style.visibility</p:attrName>
                                        </p:attrNameLst>
                                      </p:cBhvr>
                                      <p:to>
                                        <p:strVal val="visible"/>
                                      </p:to>
                                    </p:set>
                                    <p:animEffect transition="in" filter="blinds(horizontal)">
                                      <p:cBhvr>
                                        <p:cTn id="22" dur="500"/>
                                        <p:tgtEl>
                                          <p:spTgt spid="7444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162868" y="394468"/>
            <a:ext cx="4818263" cy="552451"/>
          </a:xfrm>
          <a:noFill/>
          <a:ln w="9525">
            <a:noFill/>
            <a:miter lim="800000"/>
            <a:headEnd/>
            <a:tailEnd/>
          </a:ln>
        </p:spPr>
        <p:txBody>
          <a:bodyPr vert="horz" wrap="square" lIns="91427" tIns="45712" rIns="91427" bIns="45712" numCol="1" anchor="ctr" anchorCtr="0" compatLnSpc="1">
            <a:prstTxWarp prst="textNoShape">
              <a:avLst/>
            </a:prstTxWarp>
          </a:bodyPr>
          <a:lstStyle/>
          <a:p>
            <a:pPr algn="ctr"/>
            <a:r>
              <a:rPr lang="zh-CN" altLang="en-US" sz="3200" b="1" dirty="0" smtClean="0">
                <a:solidFill>
                  <a:srgbClr val="FF0000"/>
                </a:solidFill>
                <a:latin typeface="微软雅黑" pitchFamily="34" charset="-122"/>
                <a:ea typeface="微软雅黑" pitchFamily="34" charset="-122"/>
              </a:rPr>
              <a:t>精益告诉我们什么</a:t>
            </a:r>
          </a:p>
        </p:txBody>
      </p:sp>
      <p:sp>
        <p:nvSpPr>
          <p:cNvPr id="17412" name="Rectangle 4"/>
          <p:cNvSpPr>
            <a:spLocks noChangeArrowheads="1"/>
          </p:cNvSpPr>
          <p:nvPr/>
        </p:nvSpPr>
        <p:spPr bwMode="auto">
          <a:xfrm>
            <a:off x="323528" y="3118317"/>
            <a:ext cx="5544616" cy="3046988"/>
          </a:xfrm>
          <a:prstGeom prst="rect">
            <a:avLst/>
          </a:prstGeom>
          <a:solidFill>
            <a:schemeClr val="accent1">
              <a:lumMod val="90000"/>
            </a:schemeClr>
          </a:solidFill>
          <a:ln w="9525">
            <a:noFill/>
            <a:miter lim="800000"/>
            <a:headEnd/>
            <a:tailEnd/>
          </a:ln>
        </p:spPr>
        <p:txBody>
          <a:bodyPr wrap="square">
            <a:spAutoFit/>
          </a:bodyPr>
          <a:lstStyle/>
          <a:p>
            <a:pPr eaLnBrk="1" hangingPunct="1">
              <a:lnSpc>
                <a:spcPct val="150000"/>
              </a:lnSpc>
              <a:buFont typeface="Wingdings" pitchFamily="2" charset="2"/>
              <a:buNone/>
            </a:pPr>
            <a:r>
              <a:rPr lang="en-US" altLang="zh-CN" sz="2400" dirty="0">
                <a:solidFill>
                  <a:srgbClr val="FF0000"/>
                </a:solidFill>
                <a:latin typeface="Aharoni" pitchFamily="2" charset="-79"/>
                <a:ea typeface="宋体" pitchFamily="2" charset="-122"/>
                <a:cs typeface="Aharoni" pitchFamily="2" charset="-79"/>
              </a:rPr>
              <a:t>Lean = speed</a:t>
            </a:r>
          </a:p>
          <a:p>
            <a:pPr eaLnBrk="1" hangingPunct="1">
              <a:lnSpc>
                <a:spcPct val="150000"/>
              </a:lnSpc>
              <a:buFont typeface="Wingdings" pitchFamily="2" charset="2"/>
              <a:buNone/>
            </a:pPr>
            <a:r>
              <a:rPr lang="zh-CN" altLang="en-US" sz="2400" dirty="0">
                <a:solidFill>
                  <a:srgbClr val="FF0000"/>
                </a:solidFill>
                <a:latin typeface="微软雅黑" pitchFamily="34" charset="-122"/>
                <a:ea typeface="微软雅黑" pitchFamily="34" charset="-122"/>
              </a:rPr>
              <a:t>精益＝速度</a:t>
            </a:r>
          </a:p>
          <a:p>
            <a:pPr eaLnBrk="1" hangingPunct="1">
              <a:lnSpc>
                <a:spcPct val="150000"/>
              </a:lnSpc>
              <a:buClr>
                <a:srgbClr val="215A18"/>
              </a:buClr>
              <a:buFont typeface="Wingdings" pitchFamily="2" charset="2"/>
              <a:buNone/>
            </a:pPr>
            <a:r>
              <a:rPr lang="en-US" altLang="zh-CN" sz="2000" dirty="0">
                <a:solidFill>
                  <a:srgbClr val="000000"/>
                </a:solidFill>
                <a:latin typeface="Arial Narrow" pitchFamily="34" charset="0"/>
                <a:ea typeface="宋体" pitchFamily="2" charset="-122"/>
              </a:rPr>
              <a:t>Lean tools and techniques are the most effective way to speed up every part of your operations</a:t>
            </a:r>
            <a:r>
              <a:rPr lang="zh-CN" altLang="en-US" sz="2000" dirty="0">
                <a:solidFill>
                  <a:srgbClr val="000000"/>
                </a:solidFill>
                <a:latin typeface="Arial Narrow" pitchFamily="34" charset="0"/>
                <a:ea typeface="宋体" pitchFamily="2" charset="-122"/>
              </a:rPr>
              <a:t>。　</a:t>
            </a:r>
          </a:p>
          <a:p>
            <a:pPr eaLnBrk="1" hangingPunct="1">
              <a:lnSpc>
                <a:spcPct val="150000"/>
              </a:lnSpc>
              <a:buClr>
                <a:srgbClr val="215A18"/>
              </a:buClr>
              <a:buFont typeface="Wingdings" pitchFamily="2" charset="2"/>
              <a:buNone/>
            </a:pPr>
            <a:r>
              <a:rPr lang="zh-CN" altLang="en-US" sz="2000" dirty="0">
                <a:solidFill>
                  <a:srgbClr val="000000"/>
                </a:solidFill>
                <a:latin typeface="微软雅黑" pitchFamily="34" charset="-122"/>
                <a:ea typeface="微软雅黑" pitchFamily="34" charset="-122"/>
              </a:rPr>
              <a:t>精益的工具和技艺是加速企业任何部分运行的最有效方式</a:t>
            </a:r>
          </a:p>
        </p:txBody>
      </p:sp>
      <p:sp>
        <p:nvSpPr>
          <p:cNvPr id="17413" name="Rectangle 5"/>
          <p:cNvSpPr>
            <a:spLocks noChangeArrowheads="1"/>
          </p:cNvSpPr>
          <p:nvPr/>
        </p:nvSpPr>
        <p:spPr bwMode="auto">
          <a:xfrm>
            <a:off x="251520" y="1340771"/>
            <a:ext cx="8640960" cy="1200329"/>
          </a:xfrm>
          <a:prstGeom prst="rect">
            <a:avLst/>
          </a:prstGeom>
          <a:noFill/>
          <a:ln w="9525">
            <a:noFill/>
            <a:miter lim="800000"/>
            <a:headEnd/>
            <a:tailEnd/>
          </a:ln>
        </p:spPr>
        <p:txBody>
          <a:bodyPr wrap="square">
            <a:spAutoFit/>
          </a:bodyPr>
          <a:lstStyle/>
          <a:p>
            <a:pPr eaLnBrk="1" hangingPunct="1">
              <a:lnSpc>
                <a:spcPct val="150000"/>
              </a:lnSpc>
            </a:pPr>
            <a:r>
              <a:rPr lang="en-US" altLang="zh-CN" sz="2400" dirty="0">
                <a:solidFill>
                  <a:srgbClr val="000000"/>
                </a:solidFill>
                <a:latin typeface="Aharoni" pitchFamily="2" charset="-79"/>
                <a:ea typeface="微软雅黑" pitchFamily="34" charset="-122"/>
                <a:cs typeface="Aharoni" pitchFamily="2" charset="-79"/>
              </a:rPr>
              <a:t>Time: today’s most powerful competitive advantage</a:t>
            </a:r>
          </a:p>
          <a:p>
            <a:pPr eaLnBrk="1" hangingPunct="1">
              <a:lnSpc>
                <a:spcPct val="150000"/>
              </a:lnSpc>
            </a:pPr>
            <a:r>
              <a:rPr lang="zh-CN" altLang="en-US" sz="2400" dirty="0">
                <a:solidFill>
                  <a:srgbClr val="000000"/>
                </a:solidFill>
                <a:latin typeface="微软雅黑" pitchFamily="34" charset="-122"/>
                <a:ea typeface="微软雅黑" pitchFamily="34" charset="-122"/>
              </a:rPr>
              <a:t>时间：当今世界最有力的竞争优势</a:t>
            </a:r>
          </a:p>
        </p:txBody>
      </p:sp>
      <p:pic>
        <p:nvPicPr>
          <p:cNvPr id="17414" name="Picture 6" descr="20072171_KS5195"/>
          <p:cNvPicPr>
            <a:picLocks noChangeAspect="1" noChangeArrowheads="1"/>
          </p:cNvPicPr>
          <p:nvPr/>
        </p:nvPicPr>
        <p:blipFill>
          <a:blip r:embed="rId2" cstate="email"/>
          <a:srcRect/>
          <a:stretch>
            <a:fillRect/>
          </a:stretch>
        </p:blipFill>
        <p:spPr bwMode="auto">
          <a:xfrm>
            <a:off x="6156177" y="2348883"/>
            <a:ext cx="2735284" cy="3813175"/>
          </a:xfrm>
          <a:prstGeom prst="rect">
            <a:avLst/>
          </a:prstGeom>
          <a:noFill/>
          <a:ln w="12700">
            <a:solidFill>
              <a:schemeClr val="tx1"/>
            </a:solidFill>
            <a:miter lim="800000"/>
            <a:headEnd/>
            <a:tailEnd/>
          </a:ln>
        </p:spPr>
      </p:pic>
      <p:sp>
        <p:nvSpPr>
          <p:cNvPr id="6" name="灯片编号占位符 5"/>
          <p:cNvSpPr txBox="1">
            <a:spLocks/>
          </p:cNvSpPr>
          <p:nvPr/>
        </p:nvSpPr>
        <p:spPr>
          <a:xfrm>
            <a:off x="3779912" y="6381331"/>
            <a:ext cx="2133600" cy="365125"/>
          </a:xfrm>
          <a:prstGeom prst="rect">
            <a:avLst/>
          </a:prstGeom>
        </p:spPr>
        <p:txBody>
          <a:bodyPr/>
          <a:lstStyle/>
          <a:p>
            <a:pPr algn="ctr">
              <a:defRPr/>
            </a:pPr>
            <a:fld id="{B3D3719B-9A49-43DA-9E0E-F5D39999DB71}" type="slidenum">
              <a:rPr lang="en-US" altLang="zh-CN"/>
              <a:pPr algn="ctr">
                <a:defRPr/>
              </a:pPr>
              <a:t>18</a:t>
            </a:fld>
            <a:endParaRPr lang="en-US" dirty="0"/>
          </a:p>
        </p:txBody>
      </p:sp>
    </p:spTree>
  </p:cSld>
  <p:clrMapOvr>
    <a:masterClrMapping/>
  </p:clrMapOvr>
  <p:transition>
    <p:wipe dir="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Rectangle 21"/>
          <p:cNvSpPr>
            <a:spLocks noChangeArrowheads="1"/>
          </p:cNvSpPr>
          <p:nvPr/>
        </p:nvSpPr>
        <p:spPr bwMode="auto">
          <a:xfrm>
            <a:off x="1752600" y="2006601"/>
            <a:ext cx="6553200" cy="2489200"/>
          </a:xfrm>
          <a:prstGeom prst="rect">
            <a:avLst/>
          </a:prstGeom>
          <a:ln>
            <a:noFill/>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none" anchor="ctr"/>
          <a:lstStyle/>
          <a:p>
            <a:endParaRPr lang="zh-CN" altLang="en-US"/>
          </a:p>
        </p:txBody>
      </p:sp>
      <p:sp>
        <p:nvSpPr>
          <p:cNvPr id="17412" name="Rectangle 6"/>
          <p:cNvSpPr>
            <a:spLocks noChangeArrowheads="1"/>
          </p:cNvSpPr>
          <p:nvPr/>
        </p:nvSpPr>
        <p:spPr bwMode="auto">
          <a:xfrm>
            <a:off x="228600" y="4114800"/>
            <a:ext cx="8610600" cy="1143000"/>
          </a:xfrm>
          <a:prstGeom prst="rect">
            <a:avLst/>
          </a:prstGeom>
          <a:noFill/>
          <a:ln w="9525">
            <a:noFill/>
            <a:miter lim="800000"/>
            <a:headEnd/>
            <a:tailEnd/>
          </a:ln>
        </p:spPr>
        <p:txBody>
          <a:bodyPr lIns="182563" tIns="46039" rIns="182563" bIns="46039"/>
          <a:lstStyle/>
          <a:p>
            <a:pPr marL="342891" indent="-342891">
              <a:lnSpc>
                <a:spcPct val="90000"/>
              </a:lnSpc>
              <a:buClr>
                <a:schemeClr val="tx2"/>
              </a:buClr>
              <a:buSzPct val="75000"/>
            </a:pPr>
            <a:endParaRPr lang="en-US" altLang="zh-CN" sz="2400"/>
          </a:p>
        </p:txBody>
      </p:sp>
      <p:sp>
        <p:nvSpPr>
          <p:cNvPr id="17413" name="Rectangle 7"/>
          <p:cNvSpPr>
            <a:spLocks noChangeArrowheads="1"/>
          </p:cNvSpPr>
          <p:nvPr/>
        </p:nvSpPr>
        <p:spPr bwMode="auto">
          <a:xfrm>
            <a:off x="457200" y="3429000"/>
            <a:ext cx="7772400" cy="914400"/>
          </a:xfrm>
          <a:prstGeom prst="rect">
            <a:avLst/>
          </a:prstGeom>
          <a:noFill/>
          <a:ln w="9525">
            <a:noFill/>
            <a:miter lim="800000"/>
            <a:headEnd/>
            <a:tailEnd/>
          </a:ln>
        </p:spPr>
        <p:txBody>
          <a:bodyPr lIns="182563" tIns="46039" rIns="182563" bIns="46039"/>
          <a:lstStyle/>
          <a:p>
            <a:pPr marL="342891" indent="-342891">
              <a:lnSpc>
                <a:spcPct val="90000"/>
              </a:lnSpc>
              <a:buClr>
                <a:schemeClr val="tx2"/>
              </a:buClr>
              <a:buSzPct val="75000"/>
              <a:buFont typeface="Wingdings" pitchFamily="2" charset="2"/>
              <a:buChar char="l"/>
            </a:pPr>
            <a:endParaRPr lang="en-US" altLang="zh-CN" sz="2800"/>
          </a:p>
        </p:txBody>
      </p:sp>
      <p:sp>
        <p:nvSpPr>
          <p:cNvPr id="17414" name="Rectangle 10"/>
          <p:cNvSpPr>
            <a:spLocks noChangeArrowheads="1"/>
          </p:cNvSpPr>
          <p:nvPr/>
        </p:nvSpPr>
        <p:spPr bwMode="auto">
          <a:xfrm>
            <a:off x="0" y="5470524"/>
            <a:ext cx="9144000" cy="533400"/>
          </a:xfrm>
          <a:prstGeom prst="rect">
            <a:avLst/>
          </a:prstGeom>
          <a:noFill/>
          <a:ln w="9525">
            <a:noFill/>
            <a:miter lim="800000"/>
            <a:headEnd/>
            <a:tailEnd/>
          </a:ln>
        </p:spPr>
        <p:txBody>
          <a:bodyPr lIns="182563" tIns="46039" rIns="182563" bIns="46039"/>
          <a:lstStyle/>
          <a:p>
            <a:pPr marL="342891" indent="-342891" algn="ctr">
              <a:lnSpc>
                <a:spcPct val="90000"/>
              </a:lnSpc>
              <a:buClr>
                <a:schemeClr val="tx2"/>
              </a:buClr>
              <a:buSzPct val="75000"/>
            </a:pPr>
            <a:r>
              <a:rPr lang="zh-CN" altLang="en-US" sz="2800" dirty="0">
                <a:solidFill>
                  <a:srgbClr val="FF3300"/>
                </a:solidFill>
                <a:latin typeface="微软雅黑" pitchFamily="34" charset="-122"/>
                <a:ea typeface="微软雅黑" pitchFamily="34" charset="-122"/>
              </a:rPr>
              <a:t>追求的目标是以必要时间为基准制作产品</a:t>
            </a:r>
            <a:endParaRPr lang="ja-JP" altLang="en-US" sz="2800" dirty="0">
              <a:solidFill>
                <a:srgbClr val="FF3300"/>
              </a:solidFill>
              <a:latin typeface="微软雅黑" pitchFamily="34" charset="-122"/>
              <a:ea typeface="微软雅黑" pitchFamily="34" charset="-122"/>
            </a:endParaRPr>
          </a:p>
        </p:txBody>
      </p:sp>
      <p:sp>
        <p:nvSpPr>
          <p:cNvPr id="17415" name="Text Box 14"/>
          <p:cNvSpPr txBox="1">
            <a:spLocks noChangeArrowheads="1"/>
          </p:cNvSpPr>
          <p:nvPr/>
        </p:nvSpPr>
        <p:spPr bwMode="auto">
          <a:xfrm>
            <a:off x="1788615" y="1763822"/>
            <a:ext cx="6248400" cy="2462213"/>
          </a:xfrm>
          <a:prstGeom prst="rect">
            <a:avLst/>
          </a:prstGeom>
          <a:noFill/>
          <a:ln w="12700">
            <a:noFill/>
            <a:miter lim="800000"/>
            <a:headEnd type="none" w="sm" len="sm"/>
            <a:tailEnd type="none" w="sm" len="sm"/>
          </a:ln>
        </p:spPr>
        <p:txBody>
          <a:bodyPr wrap="square">
            <a:spAutoFit/>
          </a:bodyPr>
          <a:lstStyle/>
          <a:p>
            <a:pPr algn="l">
              <a:lnSpc>
                <a:spcPct val="150000"/>
              </a:lnSpc>
              <a:spcBef>
                <a:spcPct val="50000"/>
              </a:spcBef>
              <a:buClrTx/>
            </a:pPr>
            <a:r>
              <a:rPr lang="zh-CN" altLang="en-US" sz="2800" dirty="0">
                <a:latin typeface="微软雅黑" pitchFamily="34" charset="-122"/>
                <a:ea typeface="微软雅黑" pitchFamily="34" charset="-122"/>
              </a:rPr>
              <a:t>可以让作业员的工作量稳定</a:t>
            </a:r>
            <a:endParaRPr lang="ja-JP" altLang="zh-CN" sz="2800" dirty="0">
              <a:latin typeface="微软雅黑" pitchFamily="34" charset="-122"/>
              <a:ea typeface="微软雅黑" pitchFamily="34" charset="-122"/>
            </a:endParaRPr>
          </a:p>
          <a:p>
            <a:pPr algn="l">
              <a:lnSpc>
                <a:spcPct val="150000"/>
              </a:lnSpc>
              <a:spcBef>
                <a:spcPct val="50000"/>
              </a:spcBef>
              <a:buClrTx/>
            </a:pPr>
            <a:r>
              <a:rPr lang="zh-CN" altLang="en-US" sz="2800" dirty="0">
                <a:latin typeface="微软雅黑" pitchFamily="34" charset="-122"/>
                <a:ea typeface="微软雅黑" pitchFamily="34" charset="-122"/>
              </a:rPr>
              <a:t>可以让前工程的作业更有效率</a:t>
            </a:r>
            <a:endParaRPr lang="en-US" altLang="ja-JP" sz="2800" dirty="0">
              <a:latin typeface="微软雅黑" pitchFamily="34" charset="-122"/>
              <a:ea typeface="微软雅黑" pitchFamily="34" charset="-122"/>
            </a:endParaRPr>
          </a:p>
          <a:p>
            <a:pPr algn="l">
              <a:lnSpc>
                <a:spcPct val="150000"/>
              </a:lnSpc>
              <a:spcBef>
                <a:spcPct val="50000"/>
              </a:spcBef>
              <a:buClrTx/>
            </a:pPr>
            <a:r>
              <a:rPr lang="zh-CN" altLang="en-US" sz="2800" dirty="0">
                <a:latin typeface="微软雅黑" pitchFamily="34" charset="-122"/>
                <a:ea typeface="微软雅黑" pitchFamily="34" charset="-122"/>
              </a:rPr>
              <a:t>变得更容易发现问题点</a:t>
            </a:r>
            <a:endParaRPr lang="ja-JP" altLang="en-US" sz="2800" dirty="0">
              <a:latin typeface="微软雅黑" pitchFamily="34" charset="-122"/>
              <a:ea typeface="微软雅黑" pitchFamily="34" charset="-122"/>
            </a:endParaRPr>
          </a:p>
        </p:txBody>
      </p:sp>
      <p:sp>
        <p:nvSpPr>
          <p:cNvPr id="17416" name="AutoShape 20"/>
          <p:cNvSpPr>
            <a:spLocks noChangeArrowheads="1"/>
          </p:cNvSpPr>
          <p:nvPr/>
        </p:nvSpPr>
        <p:spPr bwMode="auto">
          <a:xfrm>
            <a:off x="674081" y="2184400"/>
            <a:ext cx="902677" cy="3556000"/>
          </a:xfrm>
          <a:prstGeom prst="curvedRightArrow">
            <a:avLst>
              <a:gd name="adj1" fmla="val 65455"/>
              <a:gd name="adj2" fmla="val 130909"/>
              <a:gd name="adj3" fmla="val 33333"/>
            </a:avLst>
          </a:prstGeom>
          <a:solidFill>
            <a:schemeClr val="accent1"/>
          </a:solidFill>
          <a:ln w="12700">
            <a:solidFill>
              <a:schemeClr val="tx1"/>
            </a:solidFill>
            <a:miter lim="800000"/>
            <a:headEnd type="none" w="sm" len="sm"/>
            <a:tailEnd type="none" w="sm" len="sm"/>
          </a:ln>
        </p:spPr>
        <p:txBody>
          <a:bodyPr wrap="none" anchor="ctr"/>
          <a:lstStyle/>
          <a:p>
            <a:endParaRPr lang="zh-CN" altLang="en-US"/>
          </a:p>
        </p:txBody>
      </p:sp>
      <p:sp>
        <p:nvSpPr>
          <p:cNvPr id="17418" name="Text Box 22"/>
          <p:cNvSpPr txBox="1">
            <a:spLocks noChangeArrowheads="1"/>
          </p:cNvSpPr>
          <p:nvPr/>
        </p:nvSpPr>
        <p:spPr bwMode="auto">
          <a:xfrm>
            <a:off x="1295400" y="4851406"/>
            <a:ext cx="6477000" cy="430887"/>
          </a:xfrm>
          <a:prstGeom prst="rect">
            <a:avLst/>
          </a:prstGeom>
          <a:noFill/>
          <a:ln w="9525">
            <a:noFill/>
            <a:miter lim="800000"/>
            <a:headEnd/>
            <a:tailEnd/>
          </a:ln>
        </p:spPr>
        <p:txBody>
          <a:bodyPr lIns="0" tIns="0" rIns="0" bIns="0">
            <a:spAutoFit/>
          </a:bodyPr>
          <a:lstStyle/>
          <a:p>
            <a:pPr algn="ctr">
              <a:spcBef>
                <a:spcPct val="50000"/>
              </a:spcBef>
              <a:buClrTx/>
              <a:buFontTx/>
              <a:buNone/>
            </a:pPr>
            <a:r>
              <a:rPr lang="zh-CN" altLang="en-US" sz="2800" dirty="0">
                <a:solidFill>
                  <a:srgbClr val="FF3300"/>
                </a:solidFill>
                <a:latin typeface="微软雅黑" pitchFamily="34" charset="-122"/>
                <a:ea typeface="微软雅黑" pitchFamily="34" charset="-122"/>
              </a:rPr>
              <a:t>最后成本可以下降</a:t>
            </a:r>
            <a:endParaRPr lang="ja-JP" altLang="en-US" sz="2800" dirty="0">
              <a:solidFill>
                <a:srgbClr val="FF3300"/>
              </a:solidFill>
              <a:latin typeface="微软雅黑" pitchFamily="34" charset="-122"/>
              <a:ea typeface="微软雅黑" pitchFamily="34" charset="-122"/>
            </a:endParaRPr>
          </a:p>
        </p:txBody>
      </p:sp>
      <p:sp>
        <p:nvSpPr>
          <p:cNvPr id="13" name="Rectangle 2"/>
          <p:cNvSpPr txBox="1">
            <a:spLocks noChangeArrowheads="1"/>
          </p:cNvSpPr>
          <p:nvPr/>
        </p:nvSpPr>
        <p:spPr>
          <a:xfrm>
            <a:off x="1788615" y="407988"/>
            <a:ext cx="5612423" cy="544513"/>
          </a:xfrm>
          <a:prstGeom prst="rect">
            <a:avLst/>
          </a:prstGeom>
        </p:spPr>
        <p:txBody>
          <a:bodyPr vert="horz" lIns="91440" tIns="45720" rIns="91440" bIns="45720" rtlCol="0" anchor="ctr">
            <a:noAutofit/>
          </a:bodyPr>
          <a:lstStyle/>
          <a:p>
            <a:pPr algn="ctr">
              <a:spcBef>
                <a:spcPct val="0"/>
              </a:spcBef>
              <a:defRPr/>
            </a:pPr>
            <a:r>
              <a:rPr lang="zh-CN" altLang="en-US" sz="3200" b="1" dirty="0">
                <a:solidFill>
                  <a:srgbClr val="FF0000"/>
                </a:solidFill>
                <a:latin typeface="微软雅黑" pitchFamily="34" charset="-122"/>
                <a:ea typeface="微软雅黑" pitchFamily="34" charset="-122"/>
                <a:cs typeface="+mj-cs"/>
              </a:rPr>
              <a:t>平准化生产作用</a:t>
            </a:r>
          </a:p>
        </p:txBody>
      </p:sp>
      <p:sp>
        <p:nvSpPr>
          <p:cNvPr id="11" name="灯片编号占位符 10"/>
          <p:cNvSpPr>
            <a:spLocks noGrp="1"/>
          </p:cNvSpPr>
          <p:nvPr>
            <p:ph type="sldNum" sz="quarter" idx="4"/>
          </p:nvPr>
        </p:nvSpPr>
        <p:spPr/>
        <p:txBody>
          <a:bodyPr/>
          <a:lstStyle/>
          <a:p>
            <a:fld id="{8BA16DCC-C50E-4AD5-94C9-747C0058B3E1}" type="slidenum">
              <a:rPr lang="zh-CN" altLang="en-US" smtClean="0"/>
              <a:pPr/>
              <a:t>180</a:t>
            </a:fld>
            <a:endParaRPr lang="zh-CN" altLang="en-US"/>
          </a:p>
        </p:txBody>
      </p:sp>
    </p:spTree>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325552"/>
            <a:ext cx="7141869" cy="720080"/>
          </a:xfrm>
        </p:spPr>
        <p:txBody>
          <a:bodyPr>
            <a:normAutofit/>
          </a:bodyPr>
          <a:lstStyle/>
          <a:p>
            <a:pPr algn="ctr"/>
            <a:r>
              <a:rPr lang="zh-CN" altLang="en-US" sz="3200" dirty="0">
                <a:solidFill>
                  <a:srgbClr val="FF0000"/>
                </a:solidFill>
              </a:rPr>
              <a:t>单件流生产的定义</a:t>
            </a:r>
          </a:p>
        </p:txBody>
      </p:sp>
      <p:sp>
        <p:nvSpPr>
          <p:cNvPr id="3" name="内容占位符 2"/>
          <p:cNvSpPr>
            <a:spLocks noGrp="1"/>
          </p:cNvSpPr>
          <p:nvPr>
            <p:ph idx="1"/>
          </p:nvPr>
        </p:nvSpPr>
        <p:spPr/>
        <p:txBody>
          <a:bodyPr>
            <a:normAutofit/>
          </a:bodyPr>
          <a:lstStyle/>
          <a:p>
            <a:pPr>
              <a:lnSpc>
                <a:spcPct val="150000"/>
              </a:lnSpc>
              <a:buNone/>
            </a:pPr>
            <a:r>
              <a:rPr lang="zh-CN" altLang="en-US" sz="2800" b="1" dirty="0">
                <a:latin typeface="微软雅黑" pitchFamily="34" charset="-122"/>
                <a:ea typeface="微软雅黑" pitchFamily="34" charset="-122"/>
              </a:rPr>
              <a:t>定义：将作业场地、人员、设备（作业台）等进行合理配置，使产品从投入到产出的整个制造加工过程中始终处于不停滞、不堆积、不超越，按照节拍一个一个的流动的生产方法</a:t>
            </a:r>
            <a:endParaRPr lang="en-US" altLang="zh-CN" sz="2800" b="1" dirty="0">
              <a:latin typeface="微软雅黑" pitchFamily="34" charset="-122"/>
              <a:ea typeface="微软雅黑" pitchFamily="34" charset="-122"/>
            </a:endParaRP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181</a:t>
            </a:fld>
            <a:endParaRPr lang="zh-CN" altLang="en-US"/>
          </a:p>
        </p:txBody>
      </p:sp>
    </p:spTree>
  </p:cSld>
  <p:clrMapOvr>
    <a:masterClrMapping/>
  </p:clrMapOv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02840" y="46070"/>
            <a:ext cx="7224955" cy="1143000"/>
          </a:xfrm>
        </p:spPr>
        <p:txBody>
          <a:bodyPr>
            <a:normAutofit/>
          </a:bodyPr>
          <a:lstStyle/>
          <a:p>
            <a:pPr algn="ctr"/>
            <a:r>
              <a:rPr lang="zh-CN" altLang="en-US" sz="3200" dirty="0">
                <a:solidFill>
                  <a:srgbClr val="FF0000"/>
                </a:solidFill>
              </a:rPr>
              <a:t>单件流生产的定义</a:t>
            </a:r>
          </a:p>
        </p:txBody>
      </p:sp>
      <p:sp>
        <p:nvSpPr>
          <p:cNvPr id="3" name="内容占位符 2"/>
          <p:cNvSpPr>
            <a:spLocks noGrp="1"/>
          </p:cNvSpPr>
          <p:nvPr>
            <p:ph idx="1"/>
          </p:nvPr>
        </p:nvSpPr>
        <p:spPr>
          <a:xfrm>
            <a:off x="334607" y="1493789"/>
            <a:ext cx="8229600" cy="4525963"/>
          </a:xfrm>
        </p:spPr>
        <p:txBody>
          <a:bodyPr>
            <a:normAutofit/>
          </a:bodyPr>
          <a:lstStyle/>
          <a:p>
            <a:pPr>
              <a:lnSpc>
                <a:spcPct val="150000"/>
              </a:lnSpc>
              <a:buNone/>
            </a:pPr>
            <a:r>
              <a:rPr lang="zh-CN" altLang="en-US" sz="2800" b="1" dirty="0">
                <a:latin typeface="微软雅黑" pitchFamily="34" charset="-122"/>
                <a:ea typeface="微软雅黑" pitchFamily="34" charset="-122"/>
              </a:rPr>
              <a:t>含义：</a:t>
            </a:r>
            <a:endParaRPr lang="en-US" altLang="zh-CN" sz="2800" b="1" dirty="0">
              <a:latin typeface="微软雅黑" pitchFamily="34" charset="-122"/>
              <a:ea typeface="微软雅黑" pitchFamily="34" charset="-122"/>
            </a:endParaRPr>
          </a:p>
          <a:p>
            <a:pPr>
              <a:lnSpc>
                <a:spcPct val="150000"/>
              </a:lnSpc>
              <a:buFont typeface="Wingdings" pitchFamily="2" charset="2"/>
              <a:buChar char="Ø"/>
            </a:pPr>
            <a:r>
              <a:rPr lang="zh-CN" altLang="en-US" sz="2800" b="1" dirty="0">
                <a:latin typeface="微软雅黑" pitchFamily="34" charset="-122"/>
                <a:ea typeface="微软雅黑" pitchFamily="34" charset="-122"/>
              </a:rPr>
              <a:t>每道工序加工完一个产品后立即流到下一工序</a:t>
            </a:r>
            <a:endParaRPr lang="en-US" altLang="zh-CN" sz="2800" b="1" dirty="0">
              <a:latin typeface="微软雅黑" pitchFamily="34" charset="-122"/>
              <a:ea typeface="微软雅黑" pitchFamily="34" charset="-122"/>
            </a:endParaRPr>
          </a:p>
          <a:p>
            <a:pPr>
              <a:lnSpc>
                <a:spcPct val="150000"/>
              </a:lnSpc>
              <a:buFont typeface="Wingdings" pitchFamily="2" charset="2"/>
              <a:buChar char="Ø"/>
            </a:pPr>
            <a:r>
              <a:rPr lang="zh-CN" altLang="en-US" sz="2800" b="1" dirty="0">
                <a:latin typeface="微软雅黑" pitchFamily="34" charset="-122"/>
                <a:ea typeface="微软雅黑" pitchFamily="34" charset="-122"/>
              </a:rPr>
              <a:t>工序间的在制品数量不超过前工序的装夹数量</a:t>
            </a:r>
            <a:endParaRPr lang="en-US" altLang="zh-CN" sz="2800" b="1" dirty="0">
              <a:latin typeface="微软雅黑" pitchFamily="34" charset="-122"/>
              <a:ea typeface="微软雅黑" pitchFamily="34" charset="-122"/>
            </a:endParaRPr>
          </a:p>
          <a:p>
            <a:pPr>
              <a:lnSpc>
                <a:spcPct val="150000"/>
              </a:lnSpc>
              <a:buFont typeface="Wingdings" pitchFamily="2" charset="2"/>
              <a:buChar char="Ø"/>
            </a:pPr>
            <a:r>
              <a:rPr lang="zh-CN" altLang="en-US" sz="2800" b="1" dirty="0">
                <a:latin typeface="微软雅黑" pitchFamily="34" charset="-122"/>
                <a:ea typeface="微软雅黑" pitchFamily="34" charset="-122"/>
              </a:rPr>
              <a:t>制品的运动不间断、不超越、不落地</a:t>
            </a:r>
            <a:endParaRPr lang="en-US" altLang="zh-CN" sz="2800" b="1" dirty="0">
              <a:latin typeface="微软雅黑" pitchFamily="34" charset="-122"/>
              <a:ea typeface="微软雅黑" pitchFamily="34" charset="-122"/>
            </a:endParaRPr>
          </a:p>
          <a:p>
            <a:pPr>
              <a:lnSpc>
                <a:spcPct val="150000"/>
              </a:lnSpc>
              <a:buFont typeface="Wingdings" pitchFamily="2" charset="2"/>
              <a:buChar char="Ø"/>
            </a:pPr>
            <a:r>
              <a:rPr lang="zh-CN" altLang="en-US" sz="2800" b="1" dirty="0">
                <a:latin typeface="微软雅黑" pitchFamily="34" charset="-122"/>
                <a:ea typeface="微软雅黑" pitchFamily="34" charset="-122"/>
              </a:rPr>
              <a:t>生产工序、检验工序和运输工序合为一体</a:t>
            </a:r>
            <a:endParaRPr lang="en-US" altLang="zh-CN" sz="2800" b="1" dirty="0">
              <a:latin typeface="微软雅黑" pitchFamily="34" charset="-122"/>
              <a:ea typeface="微软雅黑" pitchFamily="34" charset="-122"/>
            </a:endParaRPr>
          </a:p>
          <a:p>
            <a:pPr>
              <a:lnSpc>
                <a:spcPct val="150000"/>
              </a:lnSpc>
              <a:buFont typeface="Wingdings" pitchFamily="2" charset="2"/>
              <a:buChar char="Ø"/>
            </a:pPr>
            <a:r>
              <a:rPr lang="zh-CN" altLang="en-US" sz="2800" b="1" dirty="0">
                <a:latin typeface="微软雅黑" pitchFamily="34" charset="-122"/>
                <a:ea typeface="微软雅黑" pitchFamily="34" charset="-122"/>
              </a:rPr>
              <a:t>只有合格品才能流到下一工序</a:t>
            </a:r>
          </a:p>
        </p:txBody>
      </p:sp>
      <p:sp>
        <p:nvSpPr>
          <p:cNvPr id="9" name="灯片编号占位符 8"/>
          <p:cNvSpPr>
            <a:spLocks noGrp="1"/>
          </p:cNvSpPr>
          <p:nvPr>
            <p:ph type="sldNum" sz="quarter" idx="4"/>
          </p:nvPr>
        </p:nvSpPr>
        <p:spPr/>
        <p:txBody>
          <a:bodyPr/>
          <a:lstStyle/>
          <a:p>
            <a:fld id="{8BA16DCC-C50E-4AD5-94C9-747C0058B3E1}" type="slidenum">
              <a:rPr lang="zh-CN" altLang="en-US" smtClean="0"/>
              <a:pPr/>
              <a:t>182</a:t>
            </a:fld>
            <a:endParaRPr lang="zh-CN" altLang="en-US"/>
          </a:p>
        </p:txBody>
      </p:sp>
      <p:sp>
        <p:nvSpPr>
          <p:cNvPr id="4" name="TextBox 3"/>
          <p:cNvSpPr txBox="1"/>
          <p:nvPr/>
        </p:nvSpPr>
        <p:spPr>
          <a:xfrm>
            <a:off x="8227795" y="2438894"/>
            <a:ext cx="800219" cy="461665"/>
          </a:xfrm>
          <a:prstGeom prst="rect">
            <a:avLst/>
          </a:prstGeom>
          <a:noFill/>
        </p:spPr>
        <p:txBody>
          <a:bodyPr wrap="none" rtlCol="0">
            <a:spAutoFit/>
          </a:bodyPr>
          <a:lstStyle/>
          <a:p>
            <a:r>
              <a:rPr lang="zh-CN" altLang="en-US" sz="2400" dirty="0">
                <a:solidFill>
                  <a:srgbClr val="FF0000"/>
                </a:solidFill>
                <a:latin typeface="微软雅黑" pitchFamily="34" charset="-122"/>
                <a:ea typeface="微软雅黑" pitchFamily="34" charset="-122"/>
              </a:rPr>
              <a:t>等待</a:t>
            </a:r>
          </a:p>
        </p:txBody>
      </p:sp>
      <p:sp>
        <p:nvSpPr>
          <p:cNvPr id="5" name="TextBox 4"/>
          <p:cNvSpPr txBox="1"/>
          <p:nvPr/>
        </p:nvSpPr>
        <p:spPr>
          <a:xfrm>
            <a:off x="8229272" y="3158974"/>
            <a:ext cx="800219" cy="461665"/>
          </a:xfrm>
          <a:prstGeom prst="rect">
            <a:avLst/>
          </a:prstGeom>
          <a:noFill/>
        </p:spPr>
        <p:txBody>
          <a:bodyPr wrap="none" rtlCol="0">
            <a:spAutoFit/>
          </a:bodyPr>
          <a:lstStyle/>
          <a:p>
            <a:r>
              <a:rPr lang="zh-CN" altLang="en-US" sz="2400" dirty="0">
                <a:solidFill>
                  <a:srgbClr val="FF0000"/>
                </a:solidFill>
                <a:latin typeface="微软雅黑" pitchFamily="34" charset="-122"/>
                <a:ea typeface="微软雅黑" pitchFamily="34" charset="-122"/>
              </a:rPr>
              <a:t>过剩</a:t>
            </a:r>
          </a:p>
        </p:txBody>
      </p:sp>
      <p:sp>
        <p:nvSpPr>
          <p:cNvPr id="6" name="TextBox 5"/>
          <p:cNvSpPr txBox="1"/>
          <p:nvPr/>
        </p:nvSpPr>
        <p:spPr>
          <a:xfrm>
            <a:off x="8229272" y="3789045"/>
            <a:ext cx="800219" cy="461665"/>
          </a:xfrm>
          <a:prstGeom prst="rect">
            <a:avLst/>
          </a:prstGeom>
          <a:noFill/>
        </p:spPr>
        <p:txBody>
          <a:bodyPr wrap="none" rtlCol="0">
            <a:spAutoFit/>
          </a:bodyPr>
          <a:lstStyle/>
          <a:p>
            <a:r>
              <a:rPr lang="zh-CN" altLang="en-US" sz="2400" dirty="0">
                <a:solidFill>
                  <a:srgbClr val="FF0000"/>
                </a:solidFill>
                <a:latin typeface="微软雅黑" pitchFamily="34" charset="-122"/>
                <a:ea typeface="微软雅黑" pitchFamily="34" charset="-122"/>
              </a:rPr>
              <a:t>搬运</a:t>
            </a:r>
          </a:p>
        </p:txBody>
      </p:sp>
      <p:sp>
        <p:nvSpPr>
          <p:cNvPr id="7" name="TextBox 6"/>
          <p:cNvSpPr txBox="1"/>
          <p:nvPr/>
        </p:nvSpPr>
        <p:spPr>
          <a:xfrm>
            <a:off x="8229272" y="4497509"/>
            <a:ext cx="800219" cy="461665"/>
          </a:xfrm>
          <a:prstGeom prst="rect">
            <a:avLst/>
          </a:prstGeom>
          <a:noFill/>
        </p:spPr>
        <p:txBody>
          <a:bodyPr wrap="none" rtlCol="0">
            <a:spAutoFit/>
          </a:bodyPr>
          <a:lstStyle/>
          <a:p>
            <a:r>
              <a:rPr lang="zh-CN" altLang="en-US" sz="2400" dirty="0">
                <a:solidFill>
                  <a:srgbClr val="FF0000"/>
                </a:solidFill>
                <a:latin typeface="微软雅黑" pitchFamily="34" charset="-122"/>
                <a:ea typeface="微软雅黑" pitchFamily="34" charset="-122"/>
              </a:rPr>
              <a:t>加工</a:t>
            </a:r>
          </a:p>
        </p:txBody>
      </p:sp>
      <p:sp>
        <p:nvSpPr>
          <p:cNvPr id="8" name="TextBox 7"/>
          <p:cNvSpPr txBox="1"/>
          <p:nvPr/>
        </p:nvSpPr>
        <p:spPr>
          <a:xfrm>
            <a:off x="8229272" y="5172585"/>
            <a:ext cx="800219" cy="461665"/>
          </a:xfrm>
          <a:prstGeom prst="rect">
            <a:avLst/>
          </a:prstGeom>
          <a:noFill/>
        </p:spPr>
        <p:txBody>
          <a:bodyPr wrap="none" rtlCol="0">
            <a:spAutoFit/>
          </a:bodyPr>
          <a:lstStyle/>
          <a:p>
            <a:r>
              <a:rPr lang="zh-CN" altLang="en-US" sz="2400" dirty="0">
                <a:solidFill>
                  <a:srgbClr val="FF0000"/>
                </a:solidFill>
                <a:latin typeface="微软雅黑" pitchFamily="34" charset="-122"/>
                <a:ea typeface="微软雅黑" pitchFamily="34" charset="-122"/>
              </a:rPr>
              <a:t>返修</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33211" y="0"/>
            <a:ext cx="7349585" cy="1143000"/>
          </a:xfrm>
        </p:spPr>
        <p:txBody>
          <a:bodyPr>
            <a:normAutofit/>
          </a:bodyPr>
          <a:lstStyle/>
          <a:p>
            <a:pPr algn="ctr"/>
            <a:r>
              <a:rPr lang="zh-CN" altLang="en-US" sz="3200" dirty="0">
                <a:solidFill>
                  <a:srgbClr val="FF0000"/>
                </a:solidFill>
              </a:rPr>
              <a:t>生产制造方式的比较</a:t>
            </a:r>
          </a:p>
        </p:txBody>
      </p:sp>
      <p:sp>
        <p:nvSpPr>
          <p:cNvPr id="5" name="灯片编号占位符 4"/>
          <p:cNvSpPr>
            <a:spLocks noGrp="1"/>
          </p:cNvSpPr>
          <p:nvPr>
            <p:ph type="sldNum" sz="quarter" idx="4"/>
          </p:nvPr>
        </p:nvSpPr>
        <p:spPr/>
        <p:txBody>
          <a:bodyPr/>
          <a:lstStyle/>
          <a:p>
            <a:fld id="{8BA16DCC-C50E-4AD5-94C9-747C0058B3E1}" type="slidenum">
              <a:rPr lang="zh-CN" altLang="en-US" smtClean="0"/>
              <a:pPr/>
              <a:t>183</a:t>
            </a:fld>
            <a:endParaRPr lang="zh-CN" altLang="en-US"/>
          </a:p>
        </p:txBody>
      </p:sp>
      <p:graphicFrame>
        <p:nvGraphicFramePr>
          <p:cNvPr id="6" name="表格 5"/>
          <p:cNvGraphicFramePr>
            <a:graphicFrameLocks noGrp="1"/>
          </p:cNvGraphicFramePr>
          <p:nvPr/>
        </p:nvGraphicFramePr>
        <p:xfrm>
          <a:off x="395536" y="1403775"/>
          <a:ext cx="8424936" cy="4236720"/>
        </p:xfrm>
        <a:graphic>
          <a:graphicData uri="http://schemas.openxmlformats.org/drawingml/2006/table">
            <a:tbl>
              <a:tblPr firstRow="1" bandRow="1">
                <a:tableStyleId>{073A0DAA-6AF3-43AB-8588-CEC1D06C72B9}</a:tableStyleId>
              </a:tblPr>
              <a:tblGrid>
                <a:gridCol w="1890845"/>
                <a:gridCol w="3284100"/>
                <a:gridCol w="3249991"/>
              </a:tblGrid>
              <a:tr h="457200">
                <a:tc>
                  <a:txBody>
                    <a:bodyPr/>
                    <a:lstStyle/>
                    <a:p>
                      <a:pPr algn="ctr"/>
                      <a:r>
                        <a:rPr lang="zh-CN" altLang="en-US" sz="2400" dirty="0" smtClean="0"/>
                        <a:t>项目</a:t>
                      </a:r>
                      <a:endParaRPr lang="zh-CN" altLang="en-US" sz="2400" dirty="0">
                        <a:latin typeface="+mn-ea"/>
                        <a:ea typeface="+mn-ea"/>
                      </a:endParaRPr>
                    </a:p>
                  </a:txBody>
                  <a:tcPr/>
                </a:tc>
                <a:tc>
                  <a:txBody>
                    <a:bodyPr/>
                    <a:lstStyle/>
                    <a:p>
                      <a:pPr algn="ctr"/>
                      <a:r>
                        <a:rPr lang="zh-CN" altLang="en-US" sz="2400" dirty="0" smtClean="0"/>
                        <a:t>批量生产</a:t>
                      </a:r>
                      <a:endParaRPr lang="zh-CN" altLang="en-US" sz="2400" dirty="0">
                        <a:latin typeface="+mn-ea"/>
                        <a:ea typeface="+mn-ea"/>
                      </a:endParaRPr>
                    </a:p>
                  </a:txBody>
                  <a:tcPr/>
                </a:tc>
                <a:tc>
                  <a:txBody>
                    <a:bodyPr/>
                    <a:lstStyle/>
                    <a:p>
                      <a:pPr algn="ctr"/>
                      <a:r>
                        <a:rPr lang="zh-CN" altLang="en-US" sz="2400" dirty="0" smtClean="0"/>
                        <a:t>单件流生产</a:t>
                      </a:r>
                      <a:endParaRPr lang="zh-CN" altLang="en-US" sz="2400" dirty="0">
                        <a:latin typeface="+mn-ea"/>
                        <a:ea typeface="+mn-ea"/>
                      </a:endParaRPr>
                    </a:p>
                  </a:txBody>
                  <a:tcPr/>
                </a:tc>
              </a:tr>
              <a:tr h="701040">
                <a:tc>
                  <a:txBody>
                    <a:bodyPr/>
                    <a:lstStyle/>
                    <a:p>
                      <a:r>
                        <a:rPr lang="zh-CN" altLang="en-US" sz="2400" b="1" dirty="0" smtClean="0"/>
                        <a:t>方式</a:t>
                      </a:r>
                      <a:endParaRPr lang="zh-CN" altLang="en-US" sz="2400" b="1" dirty="0">
                        <a:latin typeface="+mn-ea"/>
                        <a:ea typeface="+mn-ea"/>
                      </a:endParaRPr>
                    </a:p>
                  </a:txBody>
                  <a:tcPr/>
                </a:tc>
                <a:tc>
                  <a:txBody>
                    <a:bodyPr/>
                    <a:lstStyle/>
                    <a:p>
                      <a:r>
                        <a:rPr lang="zh-CN" altLang="en-US" sz="2000" b="1" smtClean="0"/>
                        <a:t>相同功能的加工设备集中摆放在同一区域</a:t>
                      </a:r>
                      <a:endParaRPr lang="zh-CN" altLang="en-US" sz="2000" b="1">
                        <a:latin typeface="+mn-ea"/>
                        <a:ea typeface="+mn-ea"/>
                      </a:endParaRPr>
                    </a:p>
                  </a:txBody>
                  <a:tcPr/>
                </a:tc>
                <a:tc>
                  <a:txBody>
                    <a:bodyPr/>
                    <a:lstStyle/>
                    <a:p>
                      <a:r>
                        <a:rPr lang="zh-CN" altLang="en-US" sz="2000" b="1" smtClean="0"/>
                        <a:t>根据产品类别按照加工顺序依次排列</a:t>
                      </a:r>
                      <a:endParaRPr lang="zh-CN" altLang="en-US" sz="2000" b="1">
                        <a:latin typeface="+mn-ea"/>
                        <a:ea typeface="+mn-ea"/>
                      </a:endParaRPr>
                    </a:p>
                  </a:txBody>
                  <a:tcPr/>
                </a:tc>
              </a:tr>
              <a:tr h="457200">
                <a:tc>
                  <a:txBody>
                    <a:bodyPr/>
                    <a:lstStyle/>
                    <a:p>
                      <a:r>
                        <a:rPr lang="zh-CN" altLang="en-US" sz="2400" b="1" smtClean="0"/>
                        <a:t>适用</a:t>
                      </a:r>
                      <a:endParaRPr lang="zh-CN" altLang="en-US" sz="2400" b="1">
                        <a:latin typeface="+mn-ea"/>
                        <a:ea typeface="+mn-ea"/>
                      </a:endParaRPr>
                    </a:p>
                  </a:txBody>
                  <a:tcPr/>
                </a:tc>
                <a:tc>
                  <a:txBody>
                    <a:bodyPr/>
                    <a:lstStyle/>
                    <a:p>
                      <a:r>
                        <a:rPr lang="zh-CN" altLang="en-US" sz="2000" b="1" dirty="0" smtClean="0"/>
                        <a:t>大批量生产</a:t>
                      </a:r>
                      <a:endParaRPr lang="zh-CN" altLang="en-US" sz="2000" b="1" dirty="0">
                        <a:latin typeface="+mn-ea"/>
                        <a:ea typeface="+mn-ea"/>
                      </a:endParaRPr>
                    </a:p>
                  </a:txBody>
                  <a:tcPr/>
                </a:tc>
                <a:tc>
                  <a:txBody>
                    <a:bodyPr/>
                    <a:lstStyle/>
                    <a:p>
                      <a:r>
                        <a:rPr lang="zh-CN" altLang="en-US" sz="2000" b="1" smtClean="0"/>
                        <a:t>柔性生产</a:t>
                      </a:r>
                      <a:endParaRPr lang="zh-CN" altLang="en-US" sz="2000" b="1">
                        <a:latin typeface="+mn-ea"/>
                        <a:ea typeface="+mn-ea"/>
                      </a:endParaRPr>
                    </a:p>
                  </a:txBody>
                  <a:tcPr/>
                </a:tc>
              </a:tr>
              <a:tr h="701040">
                <a:tc>
                  <a:txBody>
                    <a:bodyPr/>
                    <a:lstStyle/>
                    <a:p>
                      <a:r>
                        <a:rPr lang="zh-CN" altLang="en-US" sz="2400" b="1" smtClean="0"/>
                        <a:t>特点</a:t>
                      </a:r>
                      <a:endParaRPr lang="zh-CN" altLang="en-US" sz="2400" b="1">
                        <a:latin typeface="+mn-ea"/>
                        <a:ea typeface="+mn-ea"/>
                      </a:endParaRPr>
                    </a:p>
                  </a:txBody>
                  <a:tcPr/>
                </a:tc>
                <a:tc>
                  <a:txBody>
                    <a:bodyPr/>
                    <a:lstStyle/>
                    <a:p>
                      <a:r>
                        <a:rPr lang="zh-CN" altLang="en-US" sz="2000" b="1" smtClean="0"/>
                        <a:t>集中生产、集中搬运、减少搬运的次数</a:t>
                      </a:r>
                      <a:endParaRPr lang="zh-CN" altLang="en-US" sz="2000" b="1">
                        <a:latin typeface="+mn-ea"/>
                        <a:ea typeface="+mn-ea"/>
                      </a:endParaRPr>
                    </a:p>
                  </a:txBody>
                  <a:tcPr/>
                </a:tc>
                <a:tc>
                  <a:txBody>
                    <a:bodyPr/>
                    <a:lstStyle/>
                    <a:p>
                      <a:r>
                        <a:rPr lang="zh-CN" altLang="en-US" sz="2000" b="1" smtClean="0"/>
                        <a:t>前后工序紧密相连</a:t>
                      </a:r>
                      <a:endParaRPr lang="zh-CN" altLang="en-US" sz="2000" b="1">
                        <a:latin typeface="+mn-ea"/>
                        <a:ea typeface="+mn-ea"/>
                      </a:endParaRPr>
                    </a:p>
                  </a:txBody>
                  <a:tcPr/>
                </a:tc>
              </a:tr>
              <a:tr h="1920240">
                <a:tc>
                  <a:txBody>
                    <a:bodyPr/>
                    <a:lstStyle/>
                    <a:p>
                      <a:r>
                        <a:rPr lang="zh-CN" altLang="en-US" sz="2400" b="1" smtClean="0"/>
                        <a:t>优缺点</a:t>
                      </a:r>
                      <a:endParaRPr lang="zh-CN" altLang="en-US" sz="2400" b="1">
                        <a:latin typeface="+mn-ea"/>
                        <a:ea typeface="+mn-ea"/>
                      </a:endParaRPr>
                    </a:p>
                  </a:txBody>
                  <a:tcPr/>
                </a:tc>
                <a:tc>
                  <a:txBody>
                    <a:bodyPr/>
                    <a:lstStyle/>
                    <a:p>
                      <a:r>
                        <a:rPr lang="zh-CN" altLang="en-US" sz="2000" b="1" dirty="0" smtClean="0"/>
                        <a:t>在制品数量多</a:t>
                      </a:r>
                      <a:endParaRPr lang="en-US" altLang="zh-CN" sz="2000" b="1" dirty="0" smtClean="0"/>
                    </a:p>
                    <a:p>
                      <a:r>
                        <a:rPr lang="zh-CN" altLang="en-US" sz="2000" b="1" dirty="0" smtClean="0"/>
                        <a:t>小批次大批量搬运</a:t>
                      </a:r>
                      <a:endParaRPr lang="en-US" altLang="zh-CN" sz="2000" b="1" dirty="0" smtClean="0"/>
                    </a:p>
                    <a:p>
                      <a:r>
                        <a:rPr lang="zh-CN" altLang="en-US" sz="2000" b="1" dirty="0" smtClean="0"/>
                        <a:t>等待时间长</a:t>
                      </a:r>
                      <a:endParaRPr lang="en-US" altLang="zh-CN" sz="2000" b="1" dirty="0" smtClean="0"/>
                    </a:p>
                    <a:p>
                      <a:r>
                        <a:rPr lang="zh-CN" altLang="en-US" sz="2000" b="1" dirty="0" smtClean="0"/>
                        <a:t>生产周期长</a:t>
                      </a:r>
                      <a:endParaRPr lang="en-US" altLang="zh-CN" sz="2000" b="1" dirty="0" smtClean="0"/>
                    </a:p>
                    <a:p>
                      <a:r>
                        <a:rPr lang="zh-CN" altLang="en-US" sz="2000" b="1" dirty="0" smtClean="0"/>
                        <a:t>空间占用大</a:t>
                      </a:r>
                      <a:endParaRPr lang="en-US" altLang="zh-CN" sz="2000" b="1" dirty="0" smtClean="0"/>
                    </a:p>
                    <a:p>
                      <a:r>
                        <a:rPr lang="zh-CN" altLang="en-US" sz="2000" b="1" dirty="0" smtClean="0"/>
                        <a:t>造成“乱流”</a:t>
                      </a:r>
                      <a:endParaRPr lang="en-US" altLang="zh-CN" sz="2000" b="1" dirty="0" smtClean="0">
                        <a:latin typeface="+mn-ea"/>
                        <a:ea typeface="+mn-ea"/>
                      </a:endParaRPr>
                    </a:p>
                  </a:txBody>
                  <a:tcPr/>
                </a:tc>
                <a:tc>
                  <a:txBody>
                    <a:bodyPr/>
                    <a:lstStyle/>
                    <a:p>
                      <a:r>
                        <a:rPr lang="zh-CN" altLang="en-US" sz="2000" b="1" dirty="0" smtClean="0"/>
                        <a:t>在制品数量少</a:t>
                      </a:r>
                      <a:endParaRPr lang="en-US" altLang="zh-CN" sz="2000" b="1" dirty="0" smtClean="0"/>
                    </a:p>
                    <a:p>
                      <a:r>
                        <a:rPr lang="zh-CN" altLang="en-US" sz="2000" b="1" dirty="0" smtClean="0"/>
                        <a:t>小批量多批次搬运</a:t>
                      </a:r>
                      <a:endParaRPr lang="en-US" altLang="zh-CN" sz="2000" b="1" dirty="0" smtClean="0"/>
                    </a:p>
                    <a:p>
                      <a:r>
                        <a:rPr lang="zh-CN" altLang="en-US" sz="2000" b="1" dirty="0" smtClean="0"/>
                        <a:t>等待时间少</a:t>
                      </a:r>
                      <a:endParaRPr lang="en-US" altLang="zh-CN" sz="2000" b="1" dirty="0" smtClean="0"/>
                    </a:p>
                    <a:p>
                      <a:r>
                        <a:rPr lang="zh-CN" altLang="en-US" sz="2000" b="1" dirty="0" smtClean="0"/>
                        <a:t>生产周期短</a:t>
                      </a:r>
                      <a:endParaRPr lang="en-US" altLang="zh-CN" sz="2000" b="1" dirty="0" smtClean="0"/>
                    </a:p>
                    <a:p>
                      <a:r>
                        <a:rPr lang="zh-CN" altLang="en-US" sz="2000" b="1" dirty="0" smtClean="0"/>
                        <a:t>空间占用小</a:t>
                      </a:r>
                      <a:endParaRPr lang="en-US" altLang="zh-CN" sz="2000" b="1" dirty="0" smtClean="0"/>
                    </a:p>
                    <a:p>
                      <a:r>
                        <a:rPr lang="zh-CN" altLang="en-US" sz="2000" b="1" dirty="0" smtClean="0"/>
                        <a:t>单向流动</a:t>
                      </a:r>
                      <a:endParaRPr lang="zh-CN" altLang="en-US" sz="2000" b="1" dirty="0">
                        <a:latin typeface="+mn-ea"/>
                        <a:ea typeface="+mn-ea"/>
                      </a:endParaRPr>
                    </a:p>
                  </a:txBody>
                  <a:tcPr/>
                </a:tc>
              </a:tr>
            </a:tbl>
          </a:graphicData>
        </a:graphic>
      </p:graphicFrame>
      <p:sp>
        <p:nvSpPr>
          <p:cNvPr id="7" name="TextBox 6"/>
          <p:cNvSpPr txBox="1"/>
          <p:nvPr/>
        </p:nvSpPr>
        <p:spPr>
          <a:xfrm>
            <a:off x="395536" y="5696090"/>
            <a:ext cx="8424936" cy="523220"/>
          </a:xfrm>
          <a:prstGeom prst="rect">
            <a:avLst/>
          </a:prstGeom>
          <a:solidFill>
            <a:srgbClr val="00B0F0"/>
          </a:solidFill>
        </p:spPr>
        <p:txBody>
          <a:bodyPr wrap="square" rtlCol="0">
            <a:spAutoFit/>
          </a:bodyPr>
          <a:lstStyle/>
          <a:p>
            <a:r>
              <a:rPr lang="zh-CN" altLang="en-US" sz="2800" dirty="0"/>
              <a:t>灵活的单件流生产更能够适用需求的变化</a:t>
            </a:r>
          </a:p>
        </p:txBody>
      </p:sp>
    </p:spTree>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379736"/>
            <a:ext cx="7432671" cy="630071"/>
          </a:xfrm>
        </p:spPr>
        <p:txBody>
          <a:bodyPr>
            <a:normAutofit/>
          </a:bodyPr>
          <a:lstStyle/>
          <a:p>
            <a:pPr algn="ctr"/>
            <a:r>
              <a:rPr lang="zh-CN" altLang="en-US" sz="3200" dirty="0">
                <a:solidFill>
                  <a:srgbClr val="FF0000"/>
                </a:solidFill>
              </a:rPr>
              <a:t>单件流生产的目的</a:t>
            </a:r>
          </a:p>
        </p:txBody>
      </p:sp>
      <p:sp>
        <p:nvSpPr>
          <p:cNvPr id="3" name="内容占位符 2"/>
          <p:cNvSpPr>
            <a:spLocks noGrp="1"/>
          </p:cNvSpPr>
          <p:nvPr>
            <p:ph idx="1"/>
          </p:nvPr>
        </p:nvSpPr>
        <p:spPr>
          <a:xfrm>
            <a:off x="376149" y="1358771"/>
            <a:ext cx="8424936" cy="4781128"/>
          </a:xfrm>
        </p:spPr>
        <p:txBody>
          <a:bodyPr>
            <a:normAutofit/>
          </a:bodyPr>
          <a:lstStyle/>
          <a:p>
            <a:pPr>
              <a:lnSpc>
                <a:spcPct val="150000"/>
              </a:lnSpc>
              <a:buNone/>
            </a:pPr>
            <a:r>
              <a:rPr lang="zh-CN" altLang="en-US" sz="2800" b="1" dirty="0">
                <a:latin typeface="微软雅黑" pitchFamily="34" charset="-122"/>
                <a:ea typeface="微软雅黑" pitchFamily="34" charset="-122"/>
              </a:rPr>
              <a:t>单件流不仅是流动的，而是以彻底消除浪费为目的的</a:t>
            </a:r>
            <a:endParaRPr lang="en-US" altLang="zh-CN" sz="2800" b="1" dirty="0">
              <a:latin typeface="微软雅黑" pitchFamily="34" charset="-122"/>
              <a:ea typeface="微软雅黑" pitchFamily="34" charset="-122"/>
            </a:endParaRPr>
          </a:p>
          <a:p>
            <a:pPr>
              <a:lnSpc>
                <a:spcPct val="150000"/>
              </a:lnSpc>
              <a:buFont typeface="Wingdings" pitchFamily="2" charset="2"/>
              <a:buChar char="Ø"/>
            </a:pPr>
            <a:r>
              <a:rPr lang="zh-CN" altLang="en-US" sz="2800" b="1" dirty="0">
                <a:latin typeface="微软雅黑" pitchFamily="34" charset="-122"/>
                <a:ea typeface="微软雅黑" pitchFamily="34" charset="-122"/>
              </a:rPr>
              <a:t> 彻底消除浪费和偏差</a:t>
            </a:r>
            <a:endParaRPr lang="en-US" altLang="zh-CN" sz="2800" b="1" dirty="0">
              <a:latin typeface="微软雅黑" pitchFamily="34" charset="-122"/>
              <a:ea typeface="微软雅黑" pitchFamily="34" charset="-122"/>
            </a:endParaRPr>
          </a:p>
          <a:p>
            <a:pPr>
              <a:lnSpc>
                <a:spcPct val="150000"/>
              </a:lnSpc>
              <a:buFont typeface="Wingdings" pitchFamily="2" charset="2"/>
              <a:buChar char="Ø"/>
            </a:pPr>
            <a:r>
              <a:rPr lang="zh-CN" altLang="en-US" sz="2800" b="1" dirty="0">
                <a:latin typeface="微软雅黑" pitchFamily="34" charset="-122"/>
                <a:ea typeface="微软雅黑" pitchFamily="34" charset="-122"/>
              </a:rPr>
              <a:t> 缩短交货期</a:t>
            </a:r>
            <a:endParaRPr lang="en-US" altLang="zh-CN" sz="2800" b="1" dirty="0">
              <a:latin typeface="微软雅黑" pitchFamily="34" charset="-122"/>
              <a:ea typeface="微软雅黑" pitchFamily="34" charset="-122"/>
            </a:endParaRPr>
          </a:p>
          <a:p>
            <a:pPr>
              <a:lnSpc>
                <a:spcPct val="150000"/>
              </a:lnSpc>
              <a:buFont typeface="Wingdings" pitchFamily="2" charset="2"/>
              <a:buChar char="Ø"/>
            </a:pPr>
            <a:r>
              <a:rPr lang="zh-CN" altLang="en-US" sz="2800" b="1" dirty="0">
                <a:latin typeface="微软雅黑" pitchFamily="34" charset="-122"/>
                <a:ea typeface="微软雅黑" pitchFamily="34" charset="-122"/>
              </a:rPr>
              <a:t> 减少半成品库存</a:t>
            </a:r>
            <a:endParaRPr lang="en-US" altLang="zh-CN" sz="2800" b="1" dirty="0">
              <a:latin typeface="微软雅黑" pitchFamily="34" charset="-122"/>
              <a:ea typeface="微软雅黑" pitchFamily="34" charset="-122"/>
            </a:endParaRPr>
          </a:p>
          <a:p>
            <a:pPr>
              <a:lnSpc>
                <a:spcPct val="150000"/>
              </a:lnSpc>
              <a:buFont typeface="Wingdings" pitchFamily="2" charset="2"/>
              <a:buChar char="Ø"/>
            </a:pPr>
            <a:r>
              <a:rPr lang="zh-CN" altLang="en-US" sz="2800" b="1" dirty="0">
                <a:latin typeface="微软雅黑" pitchFamily="34" charset="-122"/>
                <a:ea typeface="微软雅黑" pitchFamily="34" charset="-122"/>
              </a:rPr>
              <a:t> 提高生产效率</a:t>
            </a:r>
            <a:endParaRPr lang="en-US" altLang="zh-CN" sz="2800" b="1" dirty="0">
              <a:latin typeface="微软雅黑" pitchFamily="34" charset="-122"/>
              <a:ea typeface="微软雅黑" pitchFamily="34" charset="-122"/>
            </a:endParaRPr>
          </a:p>
          <a:p>
            <a:pPr>
              <a:lnSpc>
                <a:spcPct val="150000"/>
              </a:lnSpc>
              <a:buFont typeface="Wingdings" pitchFamily="2" charset="2"/>
              <a:buChar char="Ø"/>
            </a:pPr>
            <a:r>
              <a:rPr lang="zh-CN" altLang="en-US" sz="2800" b="1" dirty="0">
                <a:latin typeface="微软雅黑" pitchFamily="34" charset="-122"/>
                <a:ea typeface="微软雅黑" pitchFamily="34" charset="-122"/>
              </a:rPr>
              <a:t> 确保质量、降低成本</a:t>
            </a:r>
            <a:endParaRPr lang="en-US" altLang="zh-CN" sz="2800" b="1" dirty="0">
              <a:latin typeface="微软雅黑" pitchFamily="34" charset="-122"/>
              <a:ea typeface="微软雅黑" pitchFamily="34" charset="-122"/>
            </a:endParaRP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184</a:t>
            </a:fld>
            <a:endParaRPr lang="zh-CN" altLang="en-US"/>
          </a:p>
        </p:txBody>
      </p:sp>
    </p:spTree>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303582"/>
            <a:ext cx="7474215" cy="720080"/>
          </a:xfrm>
        </p:spPr>
        <p:txBody>
          <a:bodyPr>
            <a:normAutofit/>
          </a:bodyPr>
          <a:lstStyle/>
          <a:p>
            <a:pPr algn="ctr"/>
            <a:r>
              <a:rPr lang="zh-CN" altLang="en-US" sz="3200" dirty="0">
                <a:solidFill>
                  <a:srgbClr val="FF0000"/>
                </a:solidFill>
              </a:rPr>
              <a:t>单件流生产的目的</a:t>
            </a:r>
          </a:p>
        </p:txBody>
      </p:sp>
      <p:sp>
        <p:nvSpPr>
          <p:cNvPr id="3" name="内容占位符 2"/>
          <p:cNvSpPr>
            <a:spLocks noGrp="1"/>
          </p:cNvSpPr>
          <p:nvPr>
            <p:ph idx="1"/>
          </p:nvPr>
        </p:nvSpPr>
        <p:spPr>
          <a:xfrm>
            <a:off x="251520" y="1358771"/>
            <a:ext cx="8640960" cy="4781128"/>
          </a:xfrm>
        </p:spPr>
        <p:txBody>
          <a:bodyPr>
            <a:normAutofit/>
          </a:bodyPr>
          <a:lstStyle/>
          <a:p>
            <a:pPr>
              <a:lnSpc>
                <a:spcPct val="150000"/>
              </a:lnSpc>
              <a:buNone/>
            </a:pPr>
            <a:r>
              <a:rPr lang="zh-CN" altLang="en-US" sz="2400" b="1" dirty="0" smtClean="0">
                <a:latin typeface="微软雅黑" pitchFamily="34" charset="-122"/>
                <a:ea typeface="微软雅黑" pitchFamily="34" charset="-122"/>
              </a:rPr>
              <a:t>对质量的认知：</a:t>
            </a:r>
            <a:endParaRPr lang="en-US" altLang="zh-CN" sz="2400" b="1" dirty="0" smtClean="0">
              <a:latin typeface="微软雅黑" pitchFamily="34" charset="-122"/>
              <a:ea typeface="微软雅黑" pitchFamily="34" charset="-122"/>
            </a:endParaRPr>
          </a:p>
          <a:p>
            <a:pPr>
              <a:lnSpc>
                <a:spcPct val="150000"/>
              </a:lnSpc>
              <a:buNone/>
            </a:pPr>
            <a:r>
              <a:rPr lang="zh-CN" altLang="en-US" sz="2400" b="1" dirty="0" smtClean="0">
                <a:latin typeface="微软雅黑" pitchFamily="34" charset="-122"/>
                <a:ea typeface="微软雅黑" pitchFamily="34" charset="-122"/>
              </a:rPr>
              <a:t>批量生产下，批量越大品质意识就越低</a:t>
            </a:r>
            <a:endParaRPr lang="en-US" altLang="zh-CN" sz="2400" b="1" dirty="0" smtClean="0">
              <a:latin typeface="微软雅黑" pitchFamily="34" charset="-122"/>
              <a:ea typeface="微软雅黑" pitchFamily="34" charset="-122"/>
            </a:endParaRPr>
          </a:p>
          <a:p>
            <a:pPr>
              <a:lnSpc>
                <a:spcPct val="150000"/>
              </a:lnSpc>
              <a:buNone/>
            </a:pPr>
            <a:r>
              <a:rPr lang="zh-CN" altLang="en-US" sz="2000" dirty="0">
                <a:latin typeface="微软雅黑" pitchFamily="34" charset="-122"/>
                <a:ea typeface="微软雅黑" pitchFamily="34" charset="-122"/>
              </a:rPr>
              <a:t>      如果以</a:t>
            </a:r>
            <a:r>
              <a:rPr lang="en-US" altLang="zh-CN" sz="2000" dirty="0">
                <a:latin typeface="微软雅黑" pitchFamily="34" charset="-122"/>
                <a:ea typeface="微软雅黑" pitchFamily="34" charset="-122"/>
              </a:rPr>
              <a:t>100</a:t>
            </a:r>
            <a:r>
              <a:rPr lang="zh-CN" altLang="en-US" sz="2000" dirty="0">
                <a:latin typeface="微软雅黑" pitchFamily="34" charset="-122"/>
                <a:ea typeface="微软雅黑" pitchFamily="34" charset="-122"/>
              </a:rPr>
              <a:t>为批量出现</a:t>
            </a:r>
            <a:r>
              <a:rPr lang="en-US" altLang="zh-CN" sz="2000" dirty="0">
                <a:latin typeface="微软雅黑" pitchFamily="34" charset="-122"/>
                <a:ea typeface="微软雅黑" pitchFamily="34" charset="-122"/>
              </a:rPr>
              <a:t>1</a:t>
            </a:r>
            <a:r>
              <a:rPr lang="zh-CN" altLang="en-US" sz="2000" dirty="0">
                <a:latin typeface="微软雅黑" pitchFamily="34" charset="-122"/>
                <a:ea typeface="微软雅黑" pitchFamily="34" charset="-122"/>
              </a:rPr>
              <a:t>个不良品则不良率为</a:t>
            </a:r>
            <a:r>
              <a:rPr lang="en-US" altLang="zh-CN" sz="2000" dirty="0">
                <a:latin typeface="微软雅黑" pitchFamily="34" charset="-122"/>
                <a:ea typeface="微软雅黑" pitchFamily="34" charset="-122"/>
              </a:rPr>
              <a:t>1%</a:t>
            </a:r>
            <a:r>
              <a:rPr lang="zh-CN" altLang="en-US" sz="2000" dirty="0">
                <a:latin typeface="微软雅黑" pitchFamily="34" charset="-122"/>
                <a:ea typeface="微软雅黑" pitchFamily="34" charset="-122"/>
              </a:rPr>
              <a:t>；</a:t>
            </a:r>
            <a:endParaRPr lang="en-US" altLang="zh-CN" sz="2000" dirty="0">
              <a:latin typeface="微软雅黑" pitchFamily="34" charset="-122"/>
              <a:ea typeface="微软雅黑" pitchFamily="34" charset="-122"/>
            </a:endParaRPr>
          </a:p>
          <a:p>
            <a:pPr>
              <a:lnSpc>
                <a:spcPct val="150000"/>
              </a:lnSpc>
              <a:buNone/>
            </a:pP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如果以</a:t>
            </a:r>
            <a:r>
              <a:rPr lang="en-US" altLang="zh-CN" sz="2000" dirty="0">
                <a:latin typeface="微软雅黑" pitchFamily="34" charset="-122"/>
                <a:ea typeface="微软雅黑" pitchFamily="34" charset="-122"/>
              </a:rPr>
              <a:t>200</a:t>
            </a:r>
            <a:r>
              <a:rPr lang="zh-CN" altLang="en-US" sz="2000" dirty="0">
                <a:latin typeface="微软雅黑" pitchFamily="34" charset="-122"/>
                <a:ea typeface="微软雅黑" pitchFamily="34" charset="-122"/>
              </a:rPr>
              <a:t>为批量出现</a:t>
            </a:r>
            <a:r>
              <a:rPr lang="en-US" altLang="zh-CN" sz="2000" dirty="0">
                <a:latin typeface="微软雅黑" pitchFamily="34" charset="-122"/>
                <a:ea typeface="微软雅黑" pitchFamily="34" charset="-122"/>
              </a:rPr>
              <a:t>1</a:t>
            </a:r>
            <a:r>
              <a:rPr lang="zh-CN" altLang="en-US" sz="2000" dirty="0">
                <a:latin typeface="微软雅黑" pitchFamily="34" charset="-122"/>
                <a:ea typeface="微软雅黑" pitchFamily="34" charset="-122"/>
              </a:rPr>
              <a:t>个不良品则不良率为</a:t>
            </a:r>
            <a:r>
              <a:rPr lang="en-US" altLang="zh-CN" sz="2000" dirty="0">
                <a:latin typeface="微软雅黑" pitchFamily="34" charset="-122"/>
                <a:ea typeface="微软雅黑" pitchFamily="34" charset="-122"/>
              </a:rPr>
              <a:t>0.5%</a:t>
            </a:r>
          </a:p>
          <a:p>
            <a:pPr>
              <a:lnSpc>
                <a:spcPct val="150000"/>
              </a:lnSpc>
              <a:buNone/>
            </a:pPr>
            <a:r>
              <a:rPr lang="zh-CN" altLang="en-US" sz="2400" b="1" dirty="0" smtClean="0">
                <a:latin typeface="微软雅黑" pitchFamily="34" charset="-122"/>
                <a:ea typeface="微软雅黑" pitchFamily="34" charset="-122"/>
              </a:rPr>
              <a:t>单件流生产时，批量为</a:t>
            </a:r>
            <a:r>
              <a:rPr lang="en-US" altLang="zh-CN" sz="2400" b="1" dirty="0" smtClean="0">
                <a:latin typeface="微软雅黑" pitchFamily="34" charset="-122"/>
                <a:ea typeface="微软雅黑" pitchFamily="34" charset="-122"/>
              </a:rPr>
              <a:t>1</a:t>
            </a:r>
            <a:r>
              <a:rPr lang="zh-CN" altLang="en-US" sz="2400" b="1" dirty="0" smtClean="0">
                <a:latin typeface="微软雅黑" pitchFamily="34" charset="-122"/>
                <a:ea typeface="微软雅黑" pitchFamily="34" charset="-122"/>
              </a:rPr>
              <a:t>是不良品则不良率为</a:t>
            </a:r>
            <a:r>
              <a:rPr lang="en-US" altLang="zh-CN" sz="2400" b="1" dirty="0">
                <a:latin typeface="微软雅黑" pitchFamily="34" charset="-122"/>
                <a:ea typeface="微软雅黑" pitchFamily="34" charset="-122"/>
              </a:rPr>
              <a:t>100%</a:t>
            </a:r>
          </a:p>
          <a:p>
            <a:pPr>
              <a:lnSpc>
                <a:spcPct val="150000"/>
              </a:lnSpc>
              <a:buNone/>
            </a:pPr>
            <a:r>
              <a:rPr lang="zh-CN" altLang="en-US" sz="2400" b="1" dirty="0" smtClean="0">
                <a:latin typeface="微软雅黑" pitchFamily="34" charset="-122"/>
                <a:ea typeface="微软雅黑" pitchFamily="34" charset="-122"/>
              </a:rPr>
              <a:t>需要返修时批量生产条件下需要花费大量的人力和时间等；单件流则不同</a:t>
            </a:r>
            <a:endParaRPr lang="zh-CN" altLang="en-US" sz="2400" b="1" dirty="0">
              <a:latin typeface="微软雅黑" pitchFamily="34" charset="-122"/>
              <a:ea typeface="微软雅黑" pitchFamily="34" charset="-122"/>
            </a:endParaRP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185</a:t>
            </a:fld>
            <a:endParaRPr lang="zh-CN" altLang="en-US"/>
          </a:p>
        </p:txBody>
      </p:sp>
    </p:spTree>
  </p:cSld>
  <p:clrMapOvr>
    <a:masterClrMapping/>
  </p:clrMapOvr>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1547664" y="409759"/>
            <a:ext cx="6729979" cy="648072"/>
          </a:xfrm>
          <a:noFill/>
          <a:ln>
            <a:miter lim="800000"/>
            <a:headEnd/>
            <a:tailEnd/>
          </a:ln>
        </p:spPr>
        <p:txBody>
          <a:bodyPr vert="horz" wrap="square" lIns="91440" tIns="45720" rIns="91440" bIns="45720" numCol="1" anchor="t" anchorCtr="0" compatLnSpc="1">
            <a:prstTxWarp prst="textNoShape">
              <a:avLst/>
            </a:prstTxWarp>
          </a:bodyPr>
          <a:lstStyle/>
          <a:p>
            <a:pPr algn="l"/>
            <a:r>
              <a:rPr lang="zh-CN" altLang="en-US" sz="3200" dirty="0">
                <a:solidFill>
                  <a:srgbClr val="FF0000"/>
                </a:solidFill>
              </a:rPr>
              <a:t>传统的生产方式</a:t>
            </a:r>
            <a:r>
              <a:rPr lang="en-US" altLang="zh-CN" sz="3200" dirty="0">
                <a:solidFill>
                  <a:srgbClr val="FF0000"/>
                </a:solidFill>
              </a:rPr>
              <a:t>---</a:t>
            </a:r>
            <a:r>
              <a:rPr lang="zh-CN" altLang="en-US" sz="3200" dirty="0">
                <a:solidFill>
                  <a:srgbClr val="FF0000"/>
                </a:solidFill>
              </a:rPr>
              <a:t>推动式生产</a:t>
            </a:r>
          </a:p>
        </p:txBody>
      </p:sp>
      <p:sp>
        <p:nvSpPr>
          <p:cNvPr id="5" name="灯片编号占位符 4"/>
          <p:cNvSpPr>
            <a:spLocks noGrp="1"/>
          </p:cNvSpPr>
          <p:nvPr>
            <p:ph type="sldNum" sz="quarter" idx="4"/>
          </p:nvPr>
        </p:nvSpPr>
        <p:spPr/>
        <p:txBody>
          <a:bodyPr/>
          <a:lstStyle/>
          <a:p>
            <a:fld id="{8BA16DCC-C50E-4AD5-94C9-747C0058B3E1}" type="slidenum">
              <a:rPr lang="zh-CN" altLang="en-US" smtClean="0"/>
              <a:pPr/>
              <a:t>186</a:t>
            </a:fld>
            <a:endParaRPr lang="zh-CN" altLang="en-US"/>
          </a:p>
        </p:txBody>
      </p:sp>
      <p:sp>
        <p:nvSpPr>
          <p:cNvPr id="16388" name="Text Box 4"/>
          <p:cNvSpPr txBox="1">
            <a:spLocks noChangeArrowheads="1"/>
          </p:cNvSpPr>
          <p:nvPr/>
        </p:nvSpPr>
        <p:spPr bwMode="auto">
          <a:xfrm>
            <a:off x="4696633" y="2168862"/>
            <a:ext cx="3024187" cy="3026750"/>
          </a:xfrm>
          <a:prstGeom prst="rect">
            <a:avLst/>
          </a:prstGeom>
          <a:noFill/>
          <a:ln w="9525" algn="ctr">
            <a:noFill/>
            <a:miter lim="800000"/>
            <a:headEnd/>
            <a:tailEnd/>
          </a:ln>
          <a:effectLst/>
        </p:spPr>
        <p:txBody>
          <a:bodyPr lIns="95783" tIns="47891" rIns="95783" bIns="47891">
            <a:spAutoFit/>
          </a:bodyPr>
          <a:lstStyle/>
          <a:p>
            <a:pPr>
              <a:spcBef>
                <a:spcPct val="50000"/>
              </a:spcBef>
            </a:pPr>
            <a:r>
              <a:rPr lang="zh-CN" altLang="en-US" sz="3200" dirty="0">
                <a:solidFill>
                  <a:srgbClr val="0000FF"/>
                </a:solidFill>
                <a:latin typeface="微软雅黑" pitchFamily="34" charset="-122"/>
                <a:ea typeface="微软雅黑" pitchFamily="34" charset="-122"/>
              </a:rPr>
              <a:t>定义：</a:t>
            </a:r>
          </a:p>
          <a:p>
            <a:pPr>
              <a:lnSpc>
                <a:spcPct val="130000"/>
              </a:lnSpc>
              <a:spcBef>
                <a:spcPct val="50000"/>
              </a:spcBef>
            </a:pPr>
            <a:r>
              <a:rPr lang="zh-CN" altLang="en-US" sz="3600" dirty="0">
                <a:solidFill>
                  <a:srgbClr val="0000FF"/>
                </a:solidFill>
                <a:latin typeface="微软雅黑" pitchFamily="34" charset="-122"/>
                <a:ea typeface="微软雅黑" pitchFamily="34" charset="-122"/>
              </a:rPr>
              <a:t>通过排期或者预测资源</a:t>
            </a:r>
            <a:r>
              <a:rPr lang="zh-CN" altLang="en-US" sz="3600" u="sng" dirty="0">
                <a:solidFill>
                  <a:srgbClr val="FF0000"/>
                </a:solidFill>
                <a:latin typeface="微软雅黑" pitchFamily="34" charset="-122"/>
                <a:ea typeface="微软雅黑" pitchFamily="34" charset="-122"/>
              </a:rPr>
              <a:t>被提供</a:t>
            </a:r>
            <a:r>
              <a:rPr lang="zh-CN" altLang="en-US" sz="3600" dirty="0">
                <a:solidFill>
                  <a:srgbClr val="0000FF"/>
                </a:solidFill>
                <a:latin typeface="微软雅黑" pitchFamily="34" charset="-122"/>
                <a:ea typeface="微软雅黑" pitchFamily="34" charset="-122"/>
              </a:rPr>
              <a:t>给使用者</a:t>
            </a:r>
          </a:p>
        </p:txBody>
      </p:sp>
      <p:pic>
        <p:nvPicPr>
          <p:cNvPr id="16389" name="Picture 5" descr="img003"/>
          <p:cNvPicPr>
            <a:picLocks noChangeAspect="1" noChangeArrowheads="1"/>
          </p:cNvPicPr>
          <p:nvPr/>
        </p:nvPicPr>
        <p:blipFill>
          <a:blip r:embed="rId2" cstate="email"/>
          <a:srcRect/>
          <a:stretch>
            <a:fillRect/>
          </a:stretch>
        </p:blipFill>
        <p:spPr bwMode="auto">
          <a:xfrm>
            <a:off x="611192" y="1844675"/>
            <a:ext cx="3311525" cy="3887788"/>
          </a:xfrm>
          <a:prstGeom prst="rect">
            <a:avLst/>
          </a:prstGeom>
          <a:noFill/>
        </p:spPr>
      </p:pic>
    </p:spTree>
  </p:cSld>
  <p:clrMapOvr>
    <a:masterClrMapping/>
  </p:clrMapOvr>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img004"/>
          <p:cNvPicPr>
            <a:picLocks noChangeAspect="1" noChangeArrowheads="1"/>
          </p:cNvPicPr>
          <p:nvPr/>
        </p:nvPicPr>
        <p:blipFill>
          <a:blip r:embed="rId2" cstate="email"/>
          <a:srcRect/>
          <a:stretch>
            <a:fillRect/>
          </a:stretch>
        </p:blipFill>
        <p:spPr bwMode="auto">
          <a:xfrm>
            <a:off x="5148065" y="3861047"/>
            <a:ext cx="3600400" cy="2016224"/>
          </a:xfrm>
          <a:prstGeom prst="rect">
            <a:avLst/>
          </a:prstGeom>
          <a:noFill/>
        </p:spPr>
      </p:pic>
      <p:pic>
        <p:nvPicPr>
          <p:cNvPr id="9" name="Picture 4" descr="img004"/>
          <p:cNvPicPr>
            <a:picLocks noChangeAspect="1" noChangeArrowheads="1"/>
          </p:cNvPicPr>
          <p:nvPr/>
        </p:nvPicPr>
        <p:blipFill>
          <a:blip r:embed="rId3" cstate="email"/>
          <a:srcRect/>
          <a:stretch>
            <a:fillRect/>
          </a:stretch>
        </p:blipFill>
        <p:spPr bwMode="auto">
          <a:xfrm>
            <a:off x="4932041" y="1700807"/>
            <a:ext cx="3600400" cy="2016224"/>
          </a:xfrm>
          <a:prstGeom prst="rect">
            <a:avLst/>
          </a:prstGeom>
          <a:noFill/>
        </p:spPr>
      </p:pic>
      <p:pic>
        <p:nvPicPr>
          <p:cNvPr id="10" name="Picture 4" descr="img004"/>
          <p:cNvPicPr>
            <a:picLocks noChangeAspect="1" noChangeArrowheads="1"/>
          </p:cNvPicPr>
          <p:nvPr/>
        </p:nvPicPr>
        <p:blipFill>
          <a:blip r:embed="rId4" cstate="email"/>
          <a:srcRect/>
          <a:stretch>
            <a:fillRect/>
          </a:stretch>
        </p:blipFill>
        <p:spPr bwMode="auto">
          <a:xfrm>
            <a:off x="611561" y="4149079"/>
            <a:ext cx="3816424" cy="2105000"/>
          </a:xfrm>
          <a:prstGeom prst="rect">
            <a:avLst/>
          </a:prstGeom>
          <a:noFill/>
        </p:spPr>
      </p:pic>
      <p:pic>
        <p:nvPicPr>
          <p:cNvPr id="17412" name="Picture 4" descr="img004"/>
          <p:cNvPicPr>
            <a:picLocks noChangeAspect="1" noChangeArrowheads="1"/>
          </p:cNvPicPr>
          <p:nvPr/>
        </p:nvPicPr>
        <p:blipFill>
          <a:blip r:embed="rId5" cstate="email"/>
          <a:srcRect/>
          <a:stretch>
            <a:fillRect/>
          </a:stretch>
        </p:blipFill>
        <p:spPr bwMode="auto">
          <a:xfrm>
            <a:off x="467544" y="1844823"/>
            <a:ext cx="4032448" cy="2016224"/>
          </a:xfrm>
          <a:prstGeom prst="rect">
            <a:avLst/>
          </a:prstGeom>
          <a:noFill/>
        </p:spPr>
      </p:pic>
      <p:sp>
        <p:nvSpPr>
          <p:cNvPr id="17413" name="Text Box 5"/>
          <p:cNvSpPr txBox="1">
            <a:spLocks noChangeArrowheads="1"/>
          </p:cNvSpPr>
          <p:nvPr/>
        </p:nvSpPr>
        <p:spPr bwMode="auto">
          <a:xfrm>
            <a:off x="2303686" y="370285"/>
            <a:ext cx="4392612" cy="584775"/>
          </a:xfrm>
          <a:prstGeom prst="rect">
            <a:avLst/>
          </a:prstGeom>
          <a:noFill/>
          <a:ln w="9525">
            <a:noFill/>
            <a:miter lim="800000"/>
            <a:headEnd/>
            <a:tailEnd/>
          </a:ln>
          <a:effectLst/>
        </p:spPr>
        <p:txBody>
          <a:bodyPr>
            <a:spAutoFit/>
          </a:bodyPr>
          <a:lstStyle/>
          <a:p>
            <a:pPr algn="ctr">
              <a:spcBef>
                <a:spcPct val="50000"/>
              </a:spcBef>
            </a:pPr>
            <a:r>
              <a:rPr lang="zh-CN" altLang="en-US" sz="3200" b="1" dirty="0">
                <a:solidFill>
                  <a:srgbClr val="FF0000"/>
                </a:solidFill>
                <a:latin typeface="微软雅黑" pitchFamily="34" charset="-122"/>
                <a:ea typeface="微软雅黑" pitchFamily="34" charset="-122"/>
              </a:rPr>
              <a:t>推动式生产的隐患</a:t>
            </a:r>
          </a:p>
        </p:txBody>
      </p:sp>
      <p:sp>
        <p:nvSpPr>
          <p:cNvPr id="17414" name="Text Box 6"/>
          <p:cNvSpPr txBox="1">
            <a:spLocks noChangeArrowheads="1"/>
          </p:cNvSpPr>
          <p:nvPr/>
        </p:nvSpPr>
        <p:spPr bwMode="auto">
          <a:xfrm>
            <a:off x="612305" y="1844823"/>
            <a:ext cx="1439416" cy="523220"/>
          </a:xfrm>
          <a:prstGeom prst="rect">
            <a:avLst/>
          </a:prstGeom>
          <a:solidFill>
            <a:schemeClr val="bg1"/>
          </a:solidFill>
          <a:ln w="9525">
            <a:noFill/>
            <a:miter lim="800000"/>
            <a:headEnd/>
            <a:tailEnd/>
          </a:ln>
          <a:effectLst/>
        </p:spPr>
        <p:txBody>
          <a:bodyPr wrap="square">
            <a:spAutoFit/>
          </a:bodyPr>
          <a:lstStyle/>
          <a:p>
            <a:pPr>
              <a:spcBef>
                <a:spcPct val="50000"/>
              </a:spcBef>
            </a:pPr>
            <a:r>
              <a:rPr lang="zh-CN" altLang="en-US" sz="2800"/>
              <a:t>高库存</a:t>
            </a:r>
          </a:p>
        </p:txBody>
      </p:sp>
      <p:sp>
        <p:nvSpPr>
          <p:cNvPr id="17415" name="Text Box 7"/>
          <p:cNvSpPr txBox="1">
            <a:spLocks noChangeArrowheads="1"/>
          </p:cNvSpPr>
          <p:nvPr/>
        </p:nvSpPr>
        <p:spPr bwMode="auto">
          <a:xfrm>
            <a:off x="5292080" y="1844823"/>
            <a:ext cx="1138681" cy="523220"/>
          </a:xfrm>
          <a:prstGeom prst="rect">
            <a:avLst/>
          </a:prstGeom>
          <a:solidFill>
            <a:schemeClr val="bg1"/>
          </a:solidFill>
          <a:ln w="9525">
            <a:noFill/>
            <a:miter lim="800000"/>
            <a:headEnd/>
            <a:tailEnd/>
          </a:ln>
          <a:effectLst/>
        </p:spPr>
        <p:txBody>
          <a:bodyPr wrap="square">
            <a:spAutoFit/>
          </a:bodyPr>
          <a:lstStyle/>
          <a:p>
            <a:pPr>
              <a:spcBef>
                <a:spcPct val="50000"/>
              </a:spcBef>
            </a:pPr>
            <a:r>
              <a:rPr lang="zh-CN" altLang="en-US" sz="2800" dirty="0" smtClean="0"/>
              <a:t>盘存</a:t>
            </a:r>
            <a:endParaRPr lang="zh-CN" altLang="en-US" sz="2800" dirty="0"/>
          </a:p>
        </p:txBody>
      </p:sp>
      <p:sp>
        <p:nvSpPr>
          <p:cNvPr id="17416" name="Text Box 8"/>
          <p:cNvSpPr txBox="1">
            <a:spLocks noChangeArrowheads="1"/>
          </p:cNvSpPr>
          <p:nvPr/>
        </p:nvSpPr>
        <p:spPr bwMode="auto">
          <a:xfrm>
            <a:off x="683569" y="3933058"/>
            <a:ext cx="1079500" cy="523220"/>
          </a:xfrm>
          <a:prstGeom prst="rect">
            <a:avLst/>
          </a:prstGeom>
          <a:solidFill>
            <a:schemeClr val="bg1"/>
          </a:solidFill>
          <a:ln w="9525">
            <a:noFill/>
            <a:miter lim="800000"/>
            <a:headEnd/>
            <a:tailEnd/>
          </a:ln>
          <a:effectLst/>
        </p:spPr>
        <p:txBody>
          <a:bodyPr>
            <a:spAutoFit/>
          </a:bodyPr>
          <a:lstStyle/>
          <a:p>
            <a:pPr>
              <a:spcBef>
                <a:spcPct val="50000"/>
              </a:spcBef>
            </a:pPr>
            <a:r>
              <a:rPr lang="zh-CN" altLang="en-US" sz="2800"/>
              <a:t>保管</a:t>
            </a:r>
          </a:p>
        </p:txBody>
      </p:sp>
      <p:sp>
        <p:nvSpPr>
          <p:cNvPr id="17417" name="Text Box 9"/>
          <p:cNvSpPr txBox="1">
            <a:spLocks noChangeArrowheads="1"/>
          </p:cNvSpPr>
          <p:nvPr/>
        </p:nvSpPr>
        <p:spPr bwMode="auto">
          <a:xfrm>
            <a:off x="7425427" y="5373220"/>
            <a:ext cx="1368152" cy="800219"/>
          </a:xfrm>
          <a:prstGeom prst="rect">
            <a:avLst/>
          </a:prstGeom>
          <a:solidFill>
            <a:schemeClr val="bg1"/>
          </a:solidFill>
          <a:ln w="9525">
            <a:solidFill>
              <a:schemeClr val="bg1"/>
            </a:solidFill>
            <a:miter lim="800000"/>
            <a:headEnd/>
            <a:tailEnd/>
          </a:ln>
          <a:effectLst/>
        </p:spPr>
        <p:txBody>
          <a:bodyPr wrap="square">
            <a:spAutoFit/>
          </a:bodyPr>
          <a:lstStyle/>
          <a:p>
            <a:pPr>
              <a:spcBef>
                <a:spcPct val="50000"/>
              </a:spcBef>
            </a:pPr>
            <a:r>
              <a:rPr lang="zh-CN" altLang="en-US" sz="2800"/>
              <a:t>搬运</a:t>
            </a:r>
          </a:p>
          <a:p>
            <a:pPr>
              <a:spcBef>
                <a:spcPct val="50000"/>
              </a:spcBef>
            </a:pPr>
            <a:endParaRPr lang="en-US" altLang="zh-CN" sz="1200"/>
          </a:p>
        </p:txBody>
      </p:sp>
      <p:sp>
        <p:nvSpPr>
          <p:cNvPr id="12" name="灯片编号占位符 11"/>
          <p:cNvSpPr>
            <a:spLocks noGrp="1"/>
          </p:cNvSpPr>
          <p:nvPr>
            <p:ph type="sldNum" sz="quarter" idx="4"/>
          </p:nvPr>
        </p:nvSpPr>
        <p:spPr/>
        <p:txBody>
          <a:bodyPr/>
          <a:lstStyle/>
          <a:p>
            <a:fld id="{8BA16DCC-C50E-4AD5-94C9-747C0058B3E1}" type="slidenum">
              <a:rPr lang="zh-CN" altLang="en-US" smtClean="0"/>
              <a:pPr/>
              <a:t>187</a:t>
            </a:fld>
            <a:endParaRPr lang="zh-CN" altLang="en-US"/>
          </a:p>
        </p:txBody>
      </p:sp>
    </p:spTree>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474788" y="2420939"/>
            <a:ext cx="2449512" cy="2089151"/>
            <a:chOff x="748" y="2069"/>
            <a:chExt cx="1134" cy="953"/>
          </a:xfrm>
        </p:grpSpPr>
        <p:sp>
          <p:nvSpPr>
            <p:cNvPr id="7173" name="Oval 5"/>
            <p:cNvSpPr>
              <a:spLocks noChangeArrowheads="1"/>
            </p:cNvSpPr>
            <p:nvPr/>
          </p:nvSpPr>
          <p:spPr bwMode="auto">
            <a:xfrm>
              <a:off x="748" y="2069"/>
              <a:ext cx="1134" cy="953"/>
            </a:xfrm>
            <a:prstGeom prst="ellipse">
              <a:avLst/>
            </a:prstGeom>
            <a:solidFill>
              <a:schemeClr val="bg1"/>
            </a:solidFill>
            <a:ln w="57150">
              <a:solidFill>
                <a:srgbClr val="FF0000"/>
              </a:solidFill>
              <a:round/>
              <a:headEnd/>
              <a:tailEnd/>
            </a:ln>
            <a:effectLst/>
          </p:spPr>
          <p:txBody>
            <a:bodyPr wrap="none" anchor="ctr"/>
            <a:lstStyle/>
            <a:p>
              <a:endParaRPr lang="zh-CN" altLang="en-US"/>
            </a:p>
          </p:txBody>
        </p:sp>
        <p:sp>
          <p:nvSpPr>
            <p:cNvPr id="7174" name="Line 6"/>
            <p:cNvSpPr>
              <a:spLocks noChangeShapeType="1"/>
            </p:cNvSpPr>
            <p:nvPr/>
          </p:nvSpPr>
          <p:spPr bwMode="auto">
            <a:xfrm>
              <a:off x="930" y="2251"/>
              <a:ext cx="725" cy="635"/>
            </a:xfrm>
            <a:prstGeom prst="line">
              <a:avLst/>
            </a:prstGeom>
            <a:noFill/>
            <a:ln w="57150">
              <a:solidFill>
                <a:srgbClr val="FF0000"/>
              </a:solidFill>
              <a:round/>
              <a:headEnd/>
              <a:tailEnd/>
            </a:ln>
            <a:effectLst/>
          </p:spPr>
          <p:txBody>
            <a:bodyPr/>
            <a:lstStyle/>
            <a:p>
              <a:endParaRPr lang="zh-CN" altLang="en-US"/>
            </a:p>
          </p:txBody>
        </p:sp>
      </p:grpSp>
      <p:sp>
        <p:nvSpPr>
          <p:cNvPr id="7175" name="Text Box 7"/>
          <p:cNvSpPr txBox="1">
            <a:spLocks noChangeArrowheads="1"/>
          </p:cNvSpPr>
          <p:nvPr/>
        </p:nvSpPr>
        <p:spPr bwMode="auto">
          <a:xfrm>
            <a:off x="1979618" y="3284537"/>
            <a:ext cx="1368425" cy="523220"/>
          </a:xfrm>
          <a:prstGeom prst="rect">
            <a:avLst/>
          </a:prstGeom>
          <a:noFill/>
          <a:ln w="9525">
            <a:noFill/>
            <a:miter lim="800000"/>
            <a:headEnd/>
            <a:tailEnd/>
          </a:ln>
          <a:effectLst/>
        </p:spPr>
        <p:txBody>
          <a:bodyPr>
            <a:spAutoFit/>
          </a:bodyPr>
          <a:lstStyle/>
          <a:p>
            <a:pPr algn="ctr">
              <a:spcBef>
                <a:spcPct val="50000"/>
              </a:spcBef>
            </a:pPr>
            <a:r>
              <a:rPr lang="zh-CN" altLang="en-US" sz="2800" b="1">
                <a:solidFill>
                  <a:srgbClr val="0000FF"/>
                </a:solidFill>
              </a:rPr>
              <a:t>浪费</a:t>
            </a:r>
          </a:p>
        </p:txBody>
      </p:sp>
      <p:sp>
        <p:nvSpPr>
          <p:cNvPr id="7176" name="Text Box 8"/>
          <p:cNvSpPr txBox="1">
            <a:spLocks noChangeArrowheads="1"/>
          </p:cNvSpPr>
          <p:nvPr/>
        </p:nvSpPr>
        <p:spPr bwMode="auto">
          <a:xfrm>
            <a:off x="900117" y="2276479"/>
            <a:ext cx="1150937" cy="400110"/>
          </a:xfrm>
          <a:prstGeom prst="rect">
            <a:avLst/>
          </a:prstGeom>
          <a:noFill/>
          <a:ln w="9525">
            <a:noFill/>
            <a:miter lim="800000"/>
            <a:headEnd/>
            <a:tailEnd/>
          </a:ln>
          <a:effectLst/>
        </p:spPr>
        <p:txBody>
          <a:bodyPr>
            <a:spAutoFit/>
          </a:bodyPr>
          <a:lstStyle/>
          <a:p>
            <a:pPr>
              <a:spcBef>
                <a:spcPct val="50000"/>
              </a:spcBef>
            </a:pPr>
            <a:r>
              <a:rPr lang="zh-CN" altLang="en-US" sz="2000">
                <a:solidFill>
                  <a:srgbClr val="0000FF"/>
                </a:solidFill>
              </a:rPr>
              <a:t>拉信号</a:t>
            </a:r>
          </a:p>
        </p:txBody>
      </p:sp>
      <p:sp>
        <p:nvSpPr>
          <p:cNvPr id="7177" name="Text Box 9"/>
          <p:cNvSpPr txBox="1">
            <a:spLocks noChangeArrowheads="1"/>
          </p:cNvSpPr>
          <p:nvPr/>
        </p:nvSpPr>
        <p:spPr bwMode="auto">
          <a:xfrm>
            <a:off x="3419476" y="2276479"/>
            <a:ext cx="1150939" cy="400110"/>
          </a:xfrm>
          <a:prstGeom prst="rect">
            <a:avLst/>
          </a:prstGeom>
          <a:noFill/>
          <a:ln w="9525">
            <a:noFill/>
            <a:miter lim="800000"/>
            <a:headEnd/>
            <a:tailEnd/>
          </a:ln>
          <a:effectLst/>
        </p:spPr>
        <p:txBody>
          <a:bodyPr>
            <a:spAutoFit/>
          </a:bodyPr>
          <a:lstStyle/>
          <a:p>
            <a:pPr>
              <a:spcBef>
                <a:spcPct val="50000"/>
              </a:spcBef>
            </a:pPr>
            <a:r>
              <a:rPr lang="zh-CN" altLang="en-US" sz="2000">
                <a:solidFill>
                  <a:srgbClr val="0000FF"/>
                </a:solidFill>
              </a:rPr>
              <a:t>拉过程</a:t>
            </a:r>
          </a:p>
        </p:txBody>
      </p:sp>
      <p:sp>
        <p:nvSpPr>
          <p:cNvPr id="7178" name="Text Box 10"/>
          <p:cNvSpPr txBox="1">
            <a:spLocks noChangeArrowheads="1"/>
          </p:cNvSpPr>
          <p:nvPr/>
        </p:nvSpPr>
        <p:spPr bwMode="auto">
          <a:xfrm>
            <a:off x="3563942" y="4005267"/>
            <a:ext cx="1150937" cy="400110"/>
          </a:xfrm>
          <a:prstGeom prst="rect">
            <a:avLst/>
          </a:prstGeom>
          <a:noFill/>
          <a:ln w="9525">
            <a:noFill/>
            <a:miter lim="800000"/>
            <a:headEnd/>
            <a:tailEnd/>
          </a:ln>
          <a:effectLst/>
        </p:spPr>
        <p:txBody>
          <a:bodyPr>
            <a:spAutoFit/>
          </a:bodyPr>
          <a:lstStyle/>
          <a:p>
            <a:pPr>
              <a:spcBef>
                <a:spcPct val="50000"/>
              </a:spcBef>
            </a:pPr>
            <a:r>
              <a:rPr lang="zh-CN" altLang="en-US" sz="2000">
                <a:solidFill>
                  <a:srgbClr val="0000FF"/>
                </a:solidFill>
              </a:rPr>
              <a:t>人员</a:t>
            </a:r>
          </a:p>
        </p:txBody>
      </p:sp>
      <p:sp>
        <p:nvSpPr>
          <p:cNvPr id="7179" name="Text Box 11"/>
          <p:cNvSpPr txBox="1">
            <a:spLocks noChangeArrowheads="1"/>
          </p:cNvSpPr>
          <p:nvPr/>
        </p:nvSpPr>
        <p:spPr bwMode="auto">
          <a:xfrm>
            <a:off x="1042991" y="4076704"/>
            <a:ext cx="1150937" cy="400110"/>
          </a:xfrm>
          <a:prstGeom prst="rect">
            <a:avLst/>
          </a:prstGeom>
          <a:noFill/>
          <a:ln w="9525">
            <a:noFill/>
            <a:miter lim="800000"/>
            <a:headEnd/>
            <a:tailEnd/>
          </a:ln>
          <a:effectLst/>
        </p:spPr>
        <p:txBody>
          <a:bodyPr>
            <a:spAutoFit/>
          </a:bodyPr>
          <a:lstStyle/>
          <a:p>
            <a:pPr>
              <a:spcBef>
                <a:spcPct val="50000"/>
              </a:spcBef>
            </a:pPr>
            <a:r>
              <a:rPr lang="zh-CN" altLang="en-US" sz="2000">
                <a:solidFill>
                  <a:srgbClr val="0000FF"/>
                </a:solidFill>
              </a:rPr>
              <a:t>物料</a:t>
            </a:r>
          </a:p>
        </p:txBody>
      </p:sp>
      <p:sp>
        <p:nvSpPr>
          <p:cNvPr id="7180" name="Text Box 12"/>
          <p:cNvSpPr txBox="1">
            <a:spLocks noChangeArrowheads="1"/>
          </p:cNvSpPr>
          <p:nvPr/>
        </p:nvSpPr>
        <p:spPr bwMode="auto">
          <a:xfrm>
            <a:off x="5112063" y="1988845"/>
            <a:ext cx="3240087" cy="4036257"/>
          </a:xfrm>
          <a:prstGeom prst="rect">
            <a:avLst/>
          </a:prstGeom>
          <a:noFill/>
          <a:ln w="9525" algn="ctr">
            <a:noFill/>
            <a:miter lim="800000"/>
            <a:headEnd/>
            <a:tailEnd/>
          </a:ln>
          <a:effectLst/>
        </p:spPr>
        <p:txBody>
          <a:bodyPr lIns="95783" tIns="47891" rIns="95783" bIns="47891">
            <a:spAutoFit/>
          </a:bodyPr>
          <a:lstStyle/>
          <a:p>
            <a:pPr>
              <a:lnSpc>
                <a:spcPct val="150000"/>
              </a:lnSpc>
              <a:spcBef>
                <a:spcPct val="50000"/>
              </a:spcBef>
            </a:pPr>
            <a:r>
              <a:rPr lang="zh-CN" altLang="en-US" sz="3200" dirty="0">
                <a:solidFill>
                  <a:srgbClr val="0000FF"/>
                </a:solidFill>
                <a:latin typeface="微软雅黑" pitchFamily="34" charset="-122"/>
                <a:ea typeface="微软雅黑" pitchFamily="34" charset="-122"/>
              </a:rPr>
              <a:t>定义：</a:t>
            </a:r>
          </a:p>
          <a:p>
            <a:pPr>
              <a:lnSpc>
                <a:spcPct val="150000"/>
              </a:lnSpc>
              <a:spcBef>
                <a:spcPct val="50000"/>
              </a:spcBef>
            </a:pPr>
            <a:r>
              <a:rPr lang="zh-CN" altLang="en-US" sz="3200" dirty="0">
                <a:solidFill>
                  <a:srgbClr val="0000FF"/>
                </a:solidFill>
                <a:latin typeface="微软雅黑" pitchFamily="34" charset="-122"/>
                <a:ea typeface="微软雅黑" pitchFamily="34" charset="-122"/>
              </a:rPr>
              <a:t>通过对</a:t>
            </a:r>
            <a:r>
              <a:rPr lang="zh-CN" altLang="en-US" sz="3200" u="sng" dirty="0">
                <a:solidFill>
                  <a:srgbClr val="FF0000"/>
                </a:solidFill>
                <a:latin typeface="微软雅黑" pitchFamily="34" charset="-122"/>
                <a:ea typeface="微软雅黑" pitchFamily="34" charset="-122"/>
              </a:rPr>
              <a:t>消耗品</a:t>
            </a:r>
            <a:r>
              <a:rPr lang="zh-CN" altLang="en-US" sz="3200" dirty="0">
                <a:solidFill>
                  <a:srgbClr val="0000FF"/>
                </a:solidFill>
                <a:latin typeface="微软雅黑" pitchFamily="34" charset="-122"/>
                <a:ea typeface="微软雅黑" pitchFamily="34" charset="-122"/>
              </a:rPr>
              <a:t>的</a:t>
            </a:r>
            <a:r>
              <a:rPr lang="zh-CN" altLang="en-US" sz="3200" u="sng" dirty="0">
                <a:solidFill>
                  <a:srgbClr val="FF0000"/>
                </a:solidFill>
                <a:latin typeface="微软雅黑" pitchFamily="34" charset="-122"/>
                <a:ea typeface="微软雅黑" pitchFamily="34" charset="-122"/>
              </a:rPr>
              <a:t>替换或补充</a:t>
            </a:r>
            <a:r>
              <a:rPr lang="zh-CN" altLang="en-US" sz="3200" dirty="0">
                <a:solidFill>
                  <a:srgbClr val="0000FF"/>
                </a:solidFill>
                <a:latin typeface="微软雅黑" pitchFamily="34" charset="-122"/>
                <a:ea typeface="微软雅黑" pitchFamily="34" charset="-122"/>
              </a:rPr>
              <a:t>来</a:t>
            </a:r>
            <a:r>
              <a:rPr lang="zh-CN" altLang="en-US" sz="3200" u="sng" dirty="0">
                <a:solidFill>
                  <a:srgbClr val="FF0000"/>
                </a:solidFill>
                <a:latin typeface="微软雅黑" pitchFamily="34" charset="-122"/>
                <a:ea typeface="微软雅黑" pitchFamily="34" charset="-122"/>
              </a:rPr>
              <a:t>控制</a:t>
            </a:r>
            <a:r>
              <a:rPr lang="zh-CN" altLang="en-US" sz="3200" dirty="0">
                <a:solidFill>
                  <a:srgbClr val="0000FF"/>
                </a:solidFill>
                <a:latin typeface="微软雅黑" pitchFamily="34" charset="-122"/>
                <a:ea typeface="微软雅黑" pitchFamily="34" charset="-122"/>
              </a:rPr>
              <a:t>资源</a:t>
            </a:r>
            <a:r>
              <a:rPr lang="zh-CN" altLang="en-US" sz="3200" u="sng" dirty="0">
                <a:solidFill>
                  <a:srgbClr val="FF0000"/>
                </a:solidFill>
                <a:latin typeface="微软雅黑" pitchFamily="34" charset="-122"/>
                <a:ea typeface="微软雅黑" pitchFamily="34" charset="-122"/>
              </a:rPr>
              <a:t>流动</a:t>
            </a:r>
            <a:r>
              <a:rPr lang="zh-CN" altLang="en-US" sz="3200" dirty="0">
                <a:solidFill>
                  <a:srgbClr val="0000FF"/>
                </a:solidFill>
                <a:latin typeface="微软雅黑" pitchFamily="34" charset="-122"/>
                <a:ea typeface="微软雅黑" pitchFamily="34" charset="-122"/>
              </a:rPr>
              <a:t>的一种方法</a:t>
            </a:r>
          </a:p>
        </p:txBody>
      </p:sp>
      <p:sp>
        <p:nvSpPr>
          <p:cNvPr id="7181" name="Text Box 13"/>
          <p:cNvSpPr txBox="1">
            <a:spLocks noChangeArrowheads="1"/>
          </p:cNvSpPr>
          <p:nvPr/>
        </p:nvSpPr>
        <p:spPr bwMode="auto">
          <a:xfrm>
            <a:off x="2775886" y="365078"/>
            <a:ext cx="3877985" cy="584775"/>
          </a:xfrm>
          <a:prstGeom prst="rect">
            <a:avLst/>
          </a:prstGeom>
          <a:noFill/>
          <a:ln w="9525">
            <a:noFill/>
            <a:miter lim="800000"/>
            <a:headEnd/>
            <a:tailEnd/>
          </a:ln>
          <a:effectLst/>
        </p:spPr>
        <p:txBody>
          <a:bodyPr wrap="none">
            <a:spAutoFit/>
          </a:bodyPr>
          <a:lstStyle/>
          <a:p>
            <a:pPr algn="ctr"/>
            <a:r>
              <a:rPr lang="zh-CN" altLang="en-US" sz="3200" b="1" dirty="0">
                <a:solidFill>
                  <a:srgbClr val="FF0000"/>
                </a:solidFill>
                <a:latin typeface="微软雅黑" pitchFamily="34" charset="-122"/>
                <a:ea typeface="微软雅黑" pitchFamily="34" charset="-122"/>
              </a:rPr>
              <a:t>什么是拉动式生产？</a:t>
            </a:r>
          </a:p>
        </p:txBody>
      </p:sp>
      <p:sp>
        <p:nvSpPr>
          <p:cNvPr id="12" name="灯片编号占位符 11"/>
          <p:cNvSpPr>
            <a:spLocks noGrp="1"/>
          </p:cNvSpPr>
          <p:nvPr>
            <p:ph type="sldNum" sz="quarter" idx="4"/>
          </p:nvPr>
        </p:nvSpPr>
        <p:spPr/>
        <p:txBody>
          <a:bodyPr/>
          <a:lstStyle/>
          <a:p>
            <a:fld id="{8BA16DCC-C50E-4AD5-94C9-747C0058B3E1}" type="slidenum">
              <a:rPr lang="zh-CN" altLang="en-US" smtClean="0"/>
              <a:pPr/>
              <a:t>188</a:t>
            </a:fld>
            <a:endParaRPr lang="zh-CN" altLang="en-US"/>
          </a:p>
        </p:txBody>
      </p:sp>
    </p:spTree>
  </p:cSld>
  <p:clrMapOvr>
    <a:masterClrMapping/>
  </p:clrMapOvr>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Text Box 5"/>
          <p:cNvSpPr txBox="1">
            <a:spLocks noChangeArrowheads="1"/>
          </p:cNvSpPr>
          <p:nvPr/>
        </p:nvSpPr>
        <p:spPr bwMode="auto">
          <a:xfrm>
            <a:off x="293063" y="1313765"/>
            <a:ext cx="6769100" cy="523220"/>
          </a:xfrm>
          <a:prstGeom prst="rect">
            <a:avLst/>
          </a:prstGeom>
          <a:noFill/>
          <a:ln w="9525">
            <a:noFill/>
            <a:miter lim="800000"/>
            <a:headEnd/>
            <a:tailEnd/>
          </a:ln>
          <a:effectLst/>
        </p:spPr>
        <p:txBody>
          <a:bodyPr>
            <a:spAutoFit/>
          </a:bodyPr>
          <a:lstStyle/>
          <a:p>
            <a:pPr algn="l">
              <a:spcBef>
                <a:spcPct val="50000"/>
              </a:spcBef>
            </a:pPr>
            <a:r>
              <a:rPr lang="zh-CN" altLang="en-US" sz="2800" b="1" dirty="0">
                <a:solidFill>
                  <a:srgbClr val="FF0000"/>
                </a:solidFill>
                <a:latin typeface="微软雅黑" pitchFamily="34" charset="-122"/>
                <a:ea typeface="微软雅黑" pitchFamily="34" charset="-122"/>
              </a:rPr>
              <a:t>拉动式生产灵活简单</a:t>
            </a:r>
            <a:endParaRPr lang="en-US" altLang="zh-CN" sz="2800" b="1" dirty="0">
              <a:solidFill>
                <a:srgbClr val="FF0000"/>
              </a:solidFill>
              <a:latin typeface="微软雅黑" pitchFamily="34" charset="-122"/>
              <a:ea typeface="微软雅黑" pitchFamily="34" charset="-122"/>
            </a:endParaRPr>
          </a:p>
        </p:txBody>
      </p:sp>
      <p:sp>
        <p:nvSpPr>
          <p:cNvPr id="28678" name="Text Box 6"/>
          <p:cNvSpPr txBox="1">
            <a:spLocks noChangeArrowheads="1"/>
          </p:cNvSpPr>
          <p:nvPr/>
        </p:nvSpPr>
        <p:spPr bwMode="auto">
          <a:xfrm>
            <a:off x="334607" y="1988841"/>
            <a:ext cx="8496944" cy="3600986"/>
          </a:xfrm>
          <a:prstGeom prst="rect">
            <a:avLst/>
          </a:prstGeom>
          <a:noFill/>
          <a:ln w="9525">
            <a:noFill/>
            <a:miter lim="800000"/>
            <a:headEnd/>
            <a:tailEnd/>
          </a:ln>
          <a:effectLst/>
        </p:spPr>
        <p:txBody>
          <a:bodyPr wrap="square">
            <a:spAutoFit/>
          </a:bodyPr>
          <a:lstStyle/>
          <a:p>
            <a:pPr algn="l">
              <a:lnSpc>
                <a:spcPct val="150000"/>
              </a:lnSpc>
              <a:spcBef>
                <a:spcPct val="50000"/>
              </a:spcBef>
            </a:pPr>
            <a:r>
              <a:rPr lang="zh-CN" altLang="en-US" sz="2400" dirty="0">
                <a:latin typeface="微软雅黑" pitchFamily="34" charset="-122"/>
                <a:ea typeface="微软雅黑" pitchFamily="34" charset="-122"/>
              </a:rPr>
              <a:t>目标：</a:t>
            </a:r>
          </a:p>
          <a:p>
            <a:pPr algn="l">
              <a:lnSpc>
                <a:spcPct val="150000"/>
              </a:lnSpc>
              <a:spcBef>
                <a:spcPct val="50000"/>
              </a:spcBef>
              <a:buFont typeface="Wingdings" pitchFamily="2" charset="2"/>
              <a:buChar char="Ø"/>
            </a:pPr>
            <a:r>
              <a:rPr lang="zh-CN" altLang="en-US" sz="2400" dirty="0">
                <a:latin typeface="微软雅黑" pitchFamily="34" charset="-122"/>
                <a:ea typeface="微软雅黑" pitchFamily="34" charset="-122"/>
              </a:rPr>
              <a:t> 一种控制办法并且平衡资源流动性</a:t>
            </a:r>
          </a:p>
          <a:p>
            <a:pPr algn="l">
              <a:lnSpc>
                <a:spcPct val="150000"/>
              </a:lnSpc>
              <a:spcBef>
                <a:spcPct val="50000"/>
              </a:spcBef>
              <a:buFont typeface="Wingdings" pitchFamily="2" charset="2"/>
              <a:buChar char="Ø"/>
            </a:pPr>
            <a:r>
              <a:rPr lang="zh-CN" altLang="en-US" sz="2400" dirty="0">
                <a:latin typeface="微软雅黑" pitchFamily="34" charset="-122"/>
                <a:ea typeface="微软雅黑" pitchFamily="34" charset="-122"/>
              </a:rPr>
              <a:t> 减少浪费，例如过量生产、库存、返工等等</a:t>
            </a:r>
          </a:p>
          <a:p>
            <a:pPr algn="l">
              <a:lnSpc>
                <a:spcPct val="150000"/>
              </a:lnSpc>
              <a:spcBef>
                <a:spcPct val="50000"/>
              </a:spcBef>
              <a:buFont typeface="Wingdings" pitchFamily="2" charset="2"/>
              <a:buChar char="Ø"/>
            </a:pPr>
            <a:r>
              <a:rPr lang="zh-CN" altLang="en-US" sz="2400" dirty="0">
                <a:latin typeface="微软雅黑" pitchFamily="34" charset="-122"/>
                <a:ea typeface="微软雅黑" pitchFamily="34" charset="-122"/>
              </a:rPr>
              <a:t> 仅当产品被消费时生产和运输</a:t>
            </a:r>
          </a:p>
          <a:p>
            <a:pPr algn="l">
              <a:lnSpc>
                <a:spcPct val="150000"/>
              </a:lnSpc>
              <a:spcBef>
                <a:spcPct val="50000"/>
              </a:spcBef>
              <a:buFont typeface="Wingdings" pitchFamily="2" charset="2"/>
              <a:buChar char="Ø"/>
            </a:pPr>
            <a:r>
              <a:rPr lang="zh-CN" altLang="en-US" sz="2400" dirty="0">
                <a:latin typeface="微软雅黑" pitchFamily="34" charset="-122"/>
                <a:ea typeface="微软雅黑" pitchFamily="34" charset="-122"/>
              </a:rPr>
              <a:t> 提供可视化控制</a:t>
            </a: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189</a:t>
            </a:fld>
            <a:endParaRPr lang="zh-CN" alt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7544" y="400442"/>
            <a:ext cx="8195592" cy="552451"/>
          </a:xfrm>
        </p:spPr>
        <p:txBody>
          <a:bodyPr/>
          <a:lstStyle/>
          <a:p>
            <a:pPr algn="ctr"/>
            <a:r>
              <a:rPr lang="zh-CN" altLang="en-US" sz="3200" dirty="0">
                <a:solidFill>
                  <a:srgbClr val="FF0000"/>
                </a:solidFill>
                <a:latin typeface="微软雅黑" pitchFamily="34" charset="-122"/>
                <a:ea typeface="微软雅黑" pitchFamily="34" charset="-122"/>
              </a:rPr>
              <a:t>精益企业达到的水平</a:t>
            </a:r>
          </a:p>
        </p:txBody>
      </p:sp>
      <p:sp>
        <p:nvSpPr>
          <p:cNvPr id="18435" name="Rectangle 3"/>
          <p:cNvSpPr>
            <a:spLocks noGrp="1" noChangeArrowheads="1"/>
          </p:cNvSpPr>
          <p:nvPr>
            <p:ph type="body" sz="half" idx="1"/>
          </p:nvPr>
        </p:nvSpPr>
        <p:spPr>
          <a:xfrm>
            <a:off x="4067944" y="1412776"/>
            <a:ext cx="4896544" cy="3672408"/>
          </a:xfrm>
        </p:spPr>
        <p:txBody>
          <a:bodyPr/>
          <a:lstStyle/>
          <a:p>
            <a:pPr>
              <a:lnSpc>
                <a:spcPct val="200000"/>
              </a:lnSpc>
              <a:buFont typeface="Wingdings" pitchFamily="2" charset="2"/>
              <a:buChar char="Ø"/>
            </a:pPr>
            <a:r>
              <a:rPr lang="zh-CN" altLang="en-US" sz="2000" b="1" dirty="0">
                <a:solidFill>
                  <a:srgbClr val="1C34E4"/>
                </a:solidFill>
                <a:latin typeface="微软雅黑" pitchFamily="34" charset="-122"/>
                <a:ea typeface="微软雅黑" pitchFamily="34" charset="-122"/>
              </a:rPr>
              <a:t>生产周期为同行业的１／４到１／２</a:t>
            </a:r>
          </a:p>
          <a:p>
            <a:pPr>
              <a:lnSpc>
                <a:spcPct val="200000"/>
              </a:lnSpc>
              <a:buFont typeface="Wingdings" pitchFamily="2" charset="2"/>
              <a:buChar char="Ø"/>
            </a:pPr>
            <a:r>
              <a:rPr lang="zh-CN" altLang="en-US" sz="2000" b="1" dirty="0">
                <a:solidFill>
                  <a:srgbClr val="1C34E4"/>
                </a:solidFill>
                <a:latin typeface="微软雅黑" pitchFamily="34" charset="-122"/>
                <a:ea typeface="微软雅黑" pitchFamily="34" charset="-122"/>
              </a:rPr>
              <a:t>存货每年周转超过２４次</a:t>
            </a:r>
          </a:p>
          <a:p>
            <a:pPr>
              <a:lnSpc>
                <a:spcPct val="200000"/>
              </a:lnSpc>
              <a:buFont typeface="Wingdings" pitchFamily="2" charset="2"/>
              <a:buChar char="Ø"/>
            </a:pPr>
            <a:r>
              <a:rPr lang="zh-CN" altLang="en-US" sz="2000" b="1" dirty="0">
                <a:solidFill>
                  <a:srgbClr val="1C34E4"/>
                </a:solidFill>
                <a:latin typeface="微软雅黑" pitchFamily="34" charset="-122"/>
                <a:ea typeface="微软雅黑" pitchFamily="34" charset="-122"/>
              </a:rPr>
              <a:t>产能每月至少增长１％以上</a:t>
            </a:r>
          </a:p>
          <a:p>
            <a:pPr>
              <a:lnSpc>
                <a:spcPct val="200000"/>
              </a:lnSpc>
              <a:buFont typeface="Wingdings" pitchFamily="2" charset="2"/>
              <a:buChar char="Ø"/>
            </a:pPr>
            <a:r>
              <a:rPr lang="zh-CN" altLang="en-US" sz="2000" b="1" dirty="0">
                <a:solidFill>
                  <a:srgbClr val="1C34E4"/>
                </a:solidFill>
                <a:latin typeface="微软雅黑" pitchFamily="34" charset="-122"/>
                <a:ea typeface="微软雅黑" pitchFamily="34" charset="-122"/>
              </a:rPr>
              <a:t>成长率为同行业平均水平的３到５倍</a:t>
            </a:r>
          </a:p>
        </p:txBody>
      </p:sp>
      <p:pic>
        <p:nvPicPr>
          <p:cNvPr id="18437" name="Picture 5" descr="assembly - culture"/>
          <p:cNvPicPr>
            <a:picLocks noChangeAspect="1" noChangeArrowheads="1"/>
          </p:cNvPicPr>
          <p:nvPr/>
        </p:nvPicPr>
        <p:blipFill>
          <a:blip r:embed="rId2" cstate="email"/>
          <a:srcRect/>
          <a:stretch>
            <a:fillRect/>
          </a:stretch>
        </p:blipFill>
        <p:spPr bwMode="auto">
          <a:xfrm>
            <a:off x="251523" y="1412778"/>
            <a:ext cx="3652909" cy="3740151"/>
          </a:xfrm>
          <a:prstGeom prst="rect">
            <a:avLst/>
          </a:prstGeom>
          <a:noFill/>
          <a:ln w="9525">
            <a:noFill/>
            <a:miter lim="800000"/>
            <a:headEnd/>
            <a:tailEnd/>
          </a:ln>
        </p:spPr>
      </p:pic>
      <p:sp>
        <p:nvSpPr>
          <p:cNvPr id="5" name="TextBox 4"/>
          <p:cNvSpPr txBox="1"/>
          <p:nvPr/>
        </p:nvSpPr>
        <p:spPr>
          <a:xfrm>
            <a:off x="1115619" y="5373219"/>
            <a:ext cx="7109639" cy="646331"/>
          </a:xfrm>
          <a:prstGeom prst="rect">
            <a:avLst/>
          </a:prstGeom>
          <a:noFill/>
        </p:spPr>
        <p:txBody>
          <a:bodyPr wrap="none" rtlCol="0">
            <a:spAutoFit/>
          </a:bodyPr>
          <a:lstStyle/>
          <a:p>
            <a:r>
              <a:rPr lang="zh-CN" altLang="en-US" sz="3600" b="1" dirty="0">
                <a:latin typeface="微软雅黑" pitchFamily="34" charset="-122"/>
                <a:ea typeface="微软雅黑" pitchFamily="34" charset="-122"/>
              </a:rPr>
              <a:t>我们在哪里？我们能够到达哪里？</a:t>
            </a:r>
          </a:p>
        </p:txBody>
      </p:sp>
      <p:sp>
        <p:nvSpPr>
          <p:cNvPr id="6" name="灯片编号占位符 5"/>
          <p:cNvSpPr txBox="1">
            <a:spLocks/>
          </p:cNvSpPr>
          <p:nvPr/>
        </p:nvSpPr>
        <p:spPr>
          <a:xfrm>
            <a:off x="3779912" y="6381331"/>
            <a:ext cx="2133600" cy="365125"/>
          </a:xfrm>
          <a:prstGeom prst="rect">
            <a:avLst/>
          </a:prstGeom>
        </p:spPr>
        <p:txBody>
          <a:bodyPr/>
          <a:lstStyle/>
          <a:p>
            <a:pPr algn="ctr">
              <a:defRPr/>
            </a:pPr>
            <a:fld id="{B3D3719B-9A49-43DA-9E0E-F5D39999DB71}" type="slidenum">
              <a:rPr lang="en-US" altLang="zh-CN"/>
              <a:pPr algn="ctr">
                <a:defRPr/>
              </a:pPr>
              <a:t>19</a:t>
            </a:fld>
            <a:endParaRPr lang="en-US" dirty="0"/>
          </a:p>
        </p:txBody>
      </p:sp>
    </p:spTree>
  </p:cSld>
  <p:clrMapOvr>
    <a:masterClrMapping/>
  </p:clrMapOvr>
  <p:transition>
    <p:wipe dir="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ChangeArrowheads="1"/>
          </p:cNvSpPr>
          <p:nvPr/>
        </p:nvSpPr>
        <p:spPr bwMode="auto">
          <a:xfrm>
            <a:off x="135003" y="1313766"/>
            <a:ext cx="5184775" cy="647700"/>
          </a:xfrm>
          <a:prstGeom prst="rect">
            <a:avLst/>
          </a:prstGeom>
          <a:noFill/>
          <a:ln w="9525">
            <a:noFill/>
            <a:miter lim="800000"/>
            <a:headEnd/>
            <a:tailEnd/>
          </a:ln>
          <a:effectLst/>
        </p:spPr>
        <p:txBody>
          <a:bodyPr wrap="none" anchor="ctr"/>
          <a:lstStyle/>
          <a:p>
            <a:pPr algn="l"/>
            <a:r>
              <a:rPr lang="zh-CN" altLang="en-US" sz="2800" b="1" dirty="0">
                <a:solidFill>
                  <a:srgbClr val="FF0000"/>
                </a:solidFill>
                <a:latin typeface="微软雅黑" pitchFamily="34" charset="-122"/>
                <a:ea typeface="微软雅黑" pitchFamily="34" charset="-122"/>
              </a:rPr>
              <a:t>拉动式生产的优点</a:t>
            </a:r>
          </a:p>
        </p:txBody>
      </p:sp>
      <p:sp>
        <p:nvSpPr>
          <p:cNvPr id="50181" name="Rectangle 5"/>
          <p:cNvSpPr>
            <a:spLocks noChangeArrowheads="1"/>
          </p:cNvSpPr>
          <p:nvPr/>
        </p:nvSpPr>
        <p:spPr bwMode="auto">
          <a:xfrm>
            <a:off x="395537" y="2033848"/>
            <a:ext cx="3888432" cy="4059451"/>
          </a:xfrm>
          <a:prstGeom prst="rect">
            <a:avLst/>
          </a:prstGeom>
          <a:noFill/>
          <a:ln w="9525">
            <a:noFill/>
            <a:miter lim="800000"/>
            <a:headEnd/>
            <a:tailEnd/>
          </a:ln>
          <a:effectLst/>
        </p:spPr>
        <p:txBody>
          <a:bodyPr wrap="none" anchor="t" anchorCtr="0"/>
          <a:lstStyle/>
          <a:p>
            <a:pPr algn="l">
              <a:lnSpc>
                <a:spcPct val="150000"/>
              </a:lnSpc>
              <a:buFont typeface="Wingdings" pitchFamily="2" charset="2"/>
              <a:buChar char="Ø"/>
            </a:pPr>
            <a:r>
              <a:rPr lang="zh-CN" altLang="en-US" sz="2400" dirty="0">
                <a:latin typeface="微软雅黑" pitchFamily="34" charset="-122"/>
                <a:ea typeface="微软雅黑" pitchFamily="34" charset="-122"/>
              </a:rPr>
              <a:t> 全员参与</a:t>
            </a:r>
          </a:p>
          <a:p>
            <a:pPr algn="l">
              <a:lnSpc>
                <a:spcPct val="150000"/>
              </a:lnSpc>
              <a:buFont typeface="Wingdings" pitchFamily="2" charset="2"/>
              <a:buChar char="Ø"/>
            </a:pPr>
            <a:r>
              <a:rPr lang="zh-CN" altLang="en-US" sz="2400" dirty="0">
                <a:latin typeface="微软雅黑" pitchFamily="34" charset="-122"/>
                <a:ea typeface="微软雅黑" pitchFamily="34" charset="-122"/>
              </a:rPr>
              <a:t> 按需生产</a:t>
            </a:r>
          </a:p>
          <a:p>
            <a:pPr algn="l">
              <a:lnSpc>
                <a:spcPct val="150000"/>
              </a:lnSpc>
              <a:buFont typeface="Wingdings" pitchFamily="2" charset="2"/>
              <a:buChar char="Ø"/>
            </a:pPr>
            <a:r>
              <a:rPr lang="zh-CN" altLang="en-US" sz="2400" dirty="0">
                <a:latin typeface="微软雅黑" pitchFamily="34" charset="-122"/>
                <a:ea typeface="微软雅黑" pitchFamily="34" charset="-122"/>
              </a:rPr>
              <a:t> 降低计划复杂性</a:t>
            </a:r>
          </a:p>
          <a:p>
            <a:pPr algn="l">
              <a:lnSpc>
                <a:spcPct val="150000"/>
              </a:lnSpc>
              <a:buFont typeface="Wingdings" pitchFamily="2" charset="2"/>
              <a:buChar char="Ø"/>
            </a:pPr>
            <a:r>
              <a:rPr lang="zh-CN" altLang="en-US" sz="2400" dirty="0">
                <a:latin typeface="微软雅黑" pitchFamily="34" charset="-122"/>
                <a:ea typeface="微软雅黑" pitchFamily="34" charset="-122"/>
              </a:rPr>
              <a:t> 降低在制品</a:t>
            </a:r>
          </a:p>
          <a:p>
            <a:pPr algn="l">
              <a:lnSpc>
                <a:spcPct val="150000"/>
              </a:lnSpc>
              <a:buFont typeface="Wingdings" pitchFamily="2" charset="2"/>
              <a:buChar char="Ø"/>
            </a:pPr>
            <a:r>
              <a:rPr lang="zh-CN" altLang="en-US" sz="2400" dirty="0">
                <a:latin typeface="微软雅黑" pitchFamily="34" charset="-122"/>
                <a:ea typeface="微软雅黑" pitchFamily="34" charset="-122"/>
              </a:rPr>
              <a:t> 单位低成本</a:t>
            </a:r>
            <a:endParaRPr lang="zh-CN" altLang="en-US" dirty="0">
              <a:latin typeface="微软雅黑" pitchFamily="34" charset="-122"/>
              <a:ea typeface="微软雅黑" pitchFamily="34" charset="-122"/>
            </a:endParaRPr>
          </a:p>
        </p:txBody>
      </p:sp>
      <p:sp>
        <p:nvSpPr>
          <p:cNvPr id="14" name="矩形 13"/>
          <p:cNvSpPr/>
          <p:nvPr/>
        </p:nvSpPr>
        <p:spPr>
          <a:xfrm>
            <a:off x="4799103" y="2033551"/>
            <a:ext cx="4176464" cy="2862322"/>
          </a:xfrm>
          <a:prstGeom prst="rect">
            <a:avLst/>
          </a:prstGeom>
        </p:spPr>
        <p:txBody>
          <a:bodyPr wrap="square">
            <a:spAutoFit/>
          </a:bodyPr>
          <a:lstStyle/>
          <a:p>
            <a:pPr algn="l">
              <a:lnSpc>
                <a:spcPct val="150000"/>
              </a:lnSpc>
              <a:buFont typeface="Wingdings" pitchFamily="2" charset="2"/>
              <a:buChar char="Ø"/>
            </a:pPr>
            <a:r>
              <a:rPr lang="zh-CN" altLang="en-US" sz="2400" dirty="0">
                <a:latin typeface="微软雅黑" pitchFamily="34" charset="-122"/>
                <a:ea typeface="微软雅黑" pitchFamily="34" charset="-122"/>
              </a:rPr>
              <a:t> 促进决策</a:t>
            </a:r>
          </a:p>
          <a:p>
            <a:pPr algn="l">
              <a:lnSpc>
                <a:spcPct val="150000"/>
              </a:lnSpc>
              <a:buFont typeface="Wingdings" pitchFamily="2" charset="2"/>
              <a:buChar char="Ø"/>
            </a:pPr>
            <a:r>
              <a:rPr lang="zh-CN" altLang="en-US" sz="2400" dirty="0">
                <a:latin typeface="微软雅黑" pitchFamily="34" charset="-122"/>
                <a:ea typeface="微软雅黑" pitchFamily="34" charset="-122"/>
              </a:rPr>
              <a:t> 通过目视提高沟通效率</a:t>
            </a:r>
          </a:p>
          <a:p>
            <a:pPr algn="l">
              <a:lnSpc>
                <a:spcPct val="150000"/>
              </a:lnSpc>
              <a:buFont typeface="Wingdings" pitchFamily="2" charset="2"/>
              <a:buChar char="Ø"/>
            </a:pPr>
            <a:r>
              <a:rPr lang="zh-CN" altLang="en-US" sz="2400" dirty="0">
                <a:latin typeface="微软雅黑" pitchFamily="34" charset="-122"/>
                <a:ea typeface="微软雅黑" pitchFamily="34" charset="-122"/>
              </a:rPr>
              <a:t> 缩短交货周期</a:t>
            </a:r>
          </a:p>
          <a:p>
            <a:pPr algn="l">
              <a:lnSpc>
                <a:spcPct val="150000"/>
              </a:lnSpc>
              <a:buFont typeface="Wingdings" pitchFamily="2" charset="2"/>
              <a:buChar char="Ø"/>
            </a:pPr>
            <a:r>
              <a:rPr lang="zh-CN" altLang="en-US" sz="2400" dirty="0">
                <a:latin typeface="微软雅黑" pitchFamily="34" charset="-122"/>
                <a:ea typeface="微软雅黑" pitchFamily="34" charset="-122"/>
              </a:rPr>
              <a:t> 质量问题快速反馈</a:t>
            </a:r>
          </a:p>
          <a:p>
            <a:pPr algn="l">
              <a:lnSpc>
                <a:spcPct val="150000"/>
              </a:lnSpc>
              <a:buFont typeface="Wingdings" pitchFamily="2" charset="2"/>
              <a:buChar char="Ø"/>
            </a:pPr>
            <a:r>
              <a:rPr lang="zh-CN" altLang="en-US" sz="2400" dirty="0">
                <a:latin typeface="微软雅黑" pitchFamily="34" charset="-122"/>
                <a:ea typeface="微软雅黑" pitchFamily="34" charset="-122"/>
              </a:rPr>
              <a:t> 持续改善</a:t>
            </a:r>
          </a:p>
        </p:txBody>
      </p:sp>
      <p:sp>
        <p:nvSpPr>
          <p:cNvPr id="5" name="灯片编号占位符 4"/>
          <p:cNvSpPr>
            <a:spLocks noGrp="1"/>
          </p:cNvSpPr>
          <p:nvPr>
            <p:ph type="sldNum" sz="quarter" idx="4"/>
          </p:nvPr>
        </p:nvSpPr>
        <p:spPr/>
        <p:txBody>
          <a:bodyPr/>
          <a:lstStyle/>
          <a:p>
            <a:fld id="{8BA16DCC-C50E-4AD5-94C9-747C0058B3E1}" type="slidenum">
              <a:rPr lang="zh-CN" altLang="en-US" smtClean="0"/>
              <a:pPr/>
              <a:t>190</a:t>
            </a:fld>
            <a:endParaRPr lang="zh-CN" altLang="en-US"/>
          </a:p>
        </p:txBody>
      </p:sp>
    </p:spTree>
  </p:cSld>
  <p:clrMapOvr>
    <a:masterClrMapping/>
  </p:clrMapOvr>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7" name="Picture 9" descr="img010"/>
          <p:cNvPicPr>
            <a:picLocks noChangeAspect="1" noChangeArrowheads="1"/>
          </p:cNvPicPr>
          <p:nvPr/>
        </p:nvPicPr>
        <p:blipFill>
          <a:blip r:embed="rId2" cstate="email"/>
          <a:srcRect/>
          <a:stretch>
            <a:fillRect/>
          </a:stretch>
        </p:blipFill>
        <p:spPr bwMode="auto">
          <a:xfrm>
            <a:off x="293064" y="2393885"/>
            <a:ext cx="3960440" cy="2952328"/>
          </a:xfrm>
          <a:prstGeom prst="rect">
            <a:avLst/>
          </a:prstGeom>
          <a:noFill/>
        </p:spPr>
      </p:pic>
      <p:sp>
        <p:nvSpPr>
          <p:cNvPr id="27652" name="Text Box 4"/>
          <p:cNvSpPr txBox="1">
            <a:spLocks noChangeArrowheads="1"/>
          </p:cNvSpPr>
          <p:nvPr/>
        </p:nvSpPr>
        <p:spPr bwMode="auto">
          <a:xfrm>
            <a:off x="168435" y="1268761"/>
            <a:ext cx="6769100" cy="523220"/>
          </a:xfrm>
          <a:prstGeom prst="rect">
            <a:avLst/>
          </a:prstGeom>
          <a:noFill/>
          <a:ln w="9525">
            <a:noFill/>
            <a:miter lim="800000"/>
            <a:headEnd/>
            <a:tailEnd/>
          </a:ln>
          <a:effectLst/>
        </p:spPr>
        <p:txBody>
          <a:bodyPr>
            <a:spAutoFit/>
          </a:bodyPr>
          <a:lstStyle/>
          <a:p>
            <a:pPr algn="l">
              <a:spcBef>
                <a:spcPct val="50000"/>
              </a:spcBef>
            </a:pPr>
            <a:r>
              <a:rPr lang="zh-CN" altLang="en-US" sz="2800" b="1" dirty="0">
                <a:solidFill>
                  <a:srgbClr val="FF0000"/>
                </a:solidFill>
                <a:latin typeface="微软雅黑" pitchFamily="34" charset="-122"/>
                <a:ea typeface="微软雅黑" pitchFamily="34" charset="-122"/>
              </a:rPr>
              <a:t>推动和拉动的比较</a:t>
            </a:r>
          </a:p>
        </p:txBody>
      </p:sp>
      <p:sp>
        <p:nvSpPr>
          <p:cNvPr id="27653" name="Text Box 5"/>
          <p:cNvSpPr txBox="1">
            <a:spLocks noChangeArrowheads="1"/>
          </p:cNvSpPr>
          <p:nvPr/>
        </p:nvSpPr>
        <p:spPr bwMode="auto">
          <a:xfrm>
            <a:off x="417693" y="2483898"/>
            <a:ext cx="3744664" cy="461665"/>
          </a:xfrm>
          <a:prstGeom prst="rect">
            <a:avLst/>
          </a:prstGeom>
          <a:solidFill>
            <a:schemeClr val="bg1"/>
          </a:solidFill>
          <a:ln w="9525">
            <a:noFill/>
            <a:miter lim="800000"/>
            <a:headEnd/>
            <a:tailEnd/>
          </a:ln>
          <a:effectLst/>
        </p:spPr>
        <p:txBody>
          <a:bodyPr wrap="square">
            <a:spAutoFit/>
          </a:bodyPr>
          <a:lstStyle/>
          <a:p>
            <a:pPr>
              <a:spcBef>
                <a:spcPct val="50000"/>
              </a:spcBef>
            </a:pPr>
            <a:r>
              <a:rPr lang="zh-CN" altLang="en-US" sz="2400" dirty="0">
                <a:latin typeface="微软雅黑" pitchFamily="34" charset="-122"/>
                <a:ea typeface="微软雅黑" pitchFamily="34" charset="-122"/>
              </a:rPr>
              <a:t>生产一切我们能生产的</a:t>
            </a:r>
          </a:p>
        </p:txBody>
      </p:sp>
      <p:sp>
        <p:nvSpPr>
          <p:cNvPr id="27655" name="Text Box 7"/>
          <p:cNvSpPr txBox="1">
            <a:spLocks noChangeArrowheads="1"/>
          </p:cNvSpPr>
          <p:nvPr/>
        </p:nvSpPr>
        <p:spPr bwMode="auto">
          <a:xfrm>
            <a:off x="4285026" y="1405048"/>
            <a:ext cx="4248472" cy="5078313"/>
          </a:xfrm>
          <a:prstGeom prst="rect">
            <a:avLst/>
          </a:prstGeom>
          <a:noFill/>
          <a:ln w="9525">
            <a:noFill/>
            <a:miter lim="800000"/>
            <a:headEnd/>
            <a:tailEnd/>
          </a:ln>
          <a:effectLst/>
        </p:spPr>
        <p:txBody>
          <a:bodyPr wrap="square">
            <a:spAutoFit/>
          </a:bodyPr>
          <a:lstStyle/>
          <a:p>
            <a:pPr algn="l">
              <a:lnSpc>
                <a:spcPct val="150000"/>
              </a:lnSpc>
              <a:spcBef>
                <a:spcPct val="50000"/>
              </a:spcBef>
              <a:buFont typeface="Wingdings" pitchFamily="2" charset="2"/>
              <a:buChar char="Ø"/>
            </a:pPr>
            <a:r>
              <a:rPr lang="zh-CN" altLang="en-US" sz="2400" dirty="0">
                <a:latin typeface="微软雅黑" pitchFamily="34" charset="-122"/>
                <a:ea typeface="微软雅黑" pitchFamily="34" charset="-122"/>
              </a:rPr>
              <a:t> 产品类似</a:t>
            </a:r>
          </a:p>
          <a:p>
            <a:pPr algn="l">
              <a:lnSpc>
                <a:spcPct val="150000"/>
              </a:lnSpc>
              <a:spcBef>
                <a:spcPct val="50000"/>
              </a:spcBef>
              <a:buFont typeface="Wingdings" pitchFamily="2" charset="2"/>
              <a:buChar char="Ø"/>
            </a:pPr>
            <a:r>
              <a:rPr lang="zh-CN" altLang="en-US" sz="2400" dirty="0">
                <a:latin typeface="微软雅黑" pitchFamily="34" charset="-122"/>
                <a:ea typeface="微软雅黑" pitchFamily="34" charset="-122"/>
              </a:rPr>
              <a:t> 提前使用</a:t>
            </a:r>
          </a:p>
          <a:p>
            <a:pPr algn="l">
              <a:lnSpc>
                <a:spcPct val="150000"/>
              </a:lnSpc>
              <a:spcBef>
                <a:spcPct val="50000"/>
              </a:spcBef>
              <a:buFont typeface="Wingdings" pitchFamily="2" charset="2"/>
              <a:buChar char="Ø"/>
            </a:pPr>
            <a:r>
              <a:rPr lang="zh-CN" altLang="en-US" sz="2400" dirty="0">
                <a:latin typeface="微软雅黑" pitchFamily="34" charset="-122"/>
                <a:ea typeface="微软雅黑" pitchFamily="34" charset="-122"/>
              </a:rPr>
              <a:t> 大批量</a:t>
            </a:r>
          </a:p>
          <a:p>
            <a:pPr algn="l">
              <a:lnSpc>
                <a:spcPct val="150000"/>
              </a:lnSpc>
              <a:spcBef>
                <a:spcPct val="50000"/>
              </a:spcBef>
              <a:buFont typeface="Wingdings" pitchFamily="2" charset="2"/>
              <a:buChar char="Ø"/>
            </a:pPr>
            <a:r>
              <a:rPr lang="zh-CN" altLang="en-US" sz="2400" dirty="0">
                <a:latin typeface="微软雅黑" pitchFamily="34" charset="-122"/>
                <a:ea typeface="微软雅黑" pitchFamily="34" charset="-122"/>
              </a:rPr>
              <a:t> 高库存</a:t>
            </a:r>
          </a:p>
          <a:p>
            <a:pPr algn="l">
              <a:lnSpc>
                <a:spcPct val="150000"/>
              </a:lnSpc>
              <a:spcBef>
                <a:spcPct val="50000"/>
              </a:spcBef>
              <a:buFont typeface="Wingdings" pitchFamily="2" charset="2"/>
              <a:buChar char="Ø"/>
            </a:pPr>
            <a:r>
              <a:rPr lang="zh-CN" altLang="en-US" sz="2400" dirty="0">
                <a:latin typeface="微软雅黑" pitchFamily="34" charset="-122"/>
                <a:ea typeface="微软雅黑" pitchFamily="34" charset="-122"/>
              </a:rPr>
              <a:t> 浪费</a:t>
            </a:r>
          </a:p>
          <a:p>
            <a:pPr algn="l">
              <a:lnSpc>
                <a:spcPct val="150000"/>
              </a:lnSpc>
              <a:spcBef>
                <a:spcPct val="50000"/>
              </a:spcBef>
              <a:buFont typeface="Wingdings" pitchFamily="2" charset="2"/>
              <a:buChar char="Ø"/>
            </a:pPr>
            <a:r>
              <a:rPr lang="zh-CN" altLang="en-US" sz="2400" dirty="0">
                <a:latin typeface="微软雅黑" pitchFamily="34" charset="-122"/>
                <a:ea typeface="微软雅黑" pitchFamily="34" charset="-122"/>
              </a:rPr>
              <a:t> 救火式管理</a:t>
            </a:r>
          </a:p>
          <a:p>
            <a:pPr algn="l">
              <a:lnSpc>
                <a:spcPct val="150000"/>
              </a:lnSpc>
              <a:spcBef>
                <a:spcPct val="50000"/>
              </a:spcBef>
              <a:buFont typeface="Wingdings" pitchFamily="2" charset="2"/>
              <a:buChar char="Ø"/>
            </a:pPr>
            <a:r>
              <a:rPr lang="zh-CN" altLang="en-US" sz="2400" dirty="0">
                <a:latin typeface="微软雅黑" pitchFamily="34" charset="-122"/>
                <a:ea typeface="微软雅黑" pitchFamily="34" charset="-122"/>
              </a:rPr>
              <a:t> 不顺畅的沟通</a:t>
            </a:r>
          </a:p>
        </p:txBody>
      </p:sp>
      <p:sp>
        <p:nvSpPr>
          <p:cNvPr id="6" name="灯片编号占位符 5"/>
          <p:cNvSpPr>
            <a:spLocks noGrp="1"/>
          </p:cNvSpPr>
          <p:nvPr>
            <p:ph type="sldNum" sz="quarter" idx="4"/>
          </p:nvPr>
        </p:nvSpPr>
        <p:spPr/>
        <p:txBody>
          <a:bodyPr/>
          <a:lstStyle/>
          <a:p>
            <a:fld id="{8BA16DCC-C50E-4AD5-94C9-747C0058B3E1}" type="slidenum">
              <a:rPr lang="zh-CN" altLang="en-US" smtClean="0"/>
              <a:pPr/>
              <a:t>191</a:t>
            </a:fld>
            <a:endParaRPr lang="zh-CN" altLang="en-US"/>
          </a:p>
        </p:txBody>
      </p:sp>
    </p:spTree>
  </p:cSld>
  <p:clrMapOvr>
    <a:masterClrMapping/>
  </p:clrMapOvr>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8091" y="1405106"/>
            <a:ext cx="8363272" cy="508919"/>
          </a:xfrm>
        </p:spPr>
        <p:txBody>
          <a:bodyPr>
            <a:noAutofit/>
          </a:bodyPr>
          <a:lstStyle/>
          <a:p>
            <a:pPr algn="l"/>
            <a:r>
              <a:rPr lang="zh-CN" altLang="en-US" sz="2800" dirty="0">
                <a:solidFill>
                  <a:srgbClr val="FF0000"/>
                </a:solidFill>
              </a:rPr>
              <a:t>推动和拉动的比较</a:t>
            </a:r>
          </a:p>
        </p:txBody>
      </p:sp>
      <p:sp>
        <p:nvSpPr>
          <p:cNvPr id="7" name="灯片编号占位符 6"/>
          <p:cNvSpPr>
            <a:spLocks noGrp="1"/>
          </p:cNvSpPr>
          <p:nvPr>
            <p:ph type="sldNum" sz="quarter" idx="4"/>
          </p:nvPr>
        </p:nvSpPr>
        <p:spPr/>
        <p:txBody>
          <a:bodyPr/>
          <a:lstStyle/>
          <a:p>
            <a:fld id="{8BA16DCC-C50E-4AD5-94C9-747C0058B3E1}" type="slidenum">
              <a:rPr lang="zh-CN" altLang="en-US" smtClean="0"/>
              <a:pPr/>
              <a:t>192</a:t>
            </a:fld>
            <a:endParaRPr lang="zh-CN" altLang="en-US"/>
          </a:p>
        </p:txBody>
      </p:sp>
      <p:pic>
        <p:nvPicPr>
          <p:cNvPr id="4" name="Picture 9" descr="img010"/>
          <p:cNvPicPr>
            <a:picLocks noChangeAspect="1" noChangeArrowheads="1"/>
          </p:cNvPicPr>
          <p:nvPr/>
        </p:nvPicPr>
        <p:blipFill>
          <a:blip r:embed="rId2" cstate="email"/>
          <a:srcRect/>
          <a:stretch>
            <a:fillRect/>
          </a:stretch>
        </p:blipFill>
        <p:spPr bwMode="auto">
          <a:xfrm>
            <a:off x="395537" y="2258871"/>
            <a:ext cx="3816424" cy="2880320"/>
          </a:xfrm>
          <a:prstGeom prst="rect">
            <a:avLst/>
          </a:prstGeom>
          <a:noFill/>
        </p:spPr>
      </p:pic>
      <p:sp>
        <p:nvSpPr>
          <p:cNvPr id="5" name="Text Box 6"/>
          <p:cNvSpPr txBox="1">
            <a:spLocks noChangeArrowheads="1"/>
          </p:cNvSpPr>
          <p:nvPr/>
        </p:nvSpPr>
        <p:spPr bwMode="auto">
          <a:xfrm>
            <a:off x="395363" y="2311713"/>
            <a:ext cx="3384551" cy="523220"/>
          </a:xfrm>
          <a:prstGeom prst="rect">
            <a:avLst/>
          </a:prstGeom>
          <a:solidFill>
            <a:schemeClr val="bg1"/>
          </a:solidFill>
          <a:ln w="9525">
            <a:noFill/>
            <a:miter lim="800000"/>
            <a:headEnd/>
            <a:tailEnd/>
          </a:ln>
          <a:effectLst/>
        </p:spPr>
        <p:txBody>
          <a:bodyPr>
            <a:spAutoFit/>
          </a:bodyPr>
          <a:lstStyle/>
          <a:p>
            <a:pPr algn="ctr">
              <a:spcBef>
                <a:spcPct val="50000"/>
              </a:spcBef>
            </a:pPr>
            <a:r>
              <a:rPr lang="zh-CN" altLang="en-US" sz="2800" dirty="0"/>
              <a:t>当需要时生产</a:t>
            </a:r>
          </a:p>
        </p:txBody>
      </p:sp>
      <p:sp>
        <p:nvSpPr>
          <p:cNvPr id="6" name="Text Box 8"/>
          <p:cNvSpPr txBox="1">
            <a:spLocks noChangeArrowheads="1"/>
          </p:cNvSpPr>
          <p:nvPr/>
        </p:nvSpPr>
        <p:spPr bwMode="auto">
          <a:xfrm>
            <a:off x="4581525" y="1418217"/>
            <a:ext cx="4032448" cy="5078313"/>
          </a:xfrm>
          <a:prstGeom prst="rect">
            <a:avLst/>
          </a:prstGeom>
          <a:noFill/>
          <a:ln w="9525">
            <a:noFill/>
            <a:miter lim="800000"/>
            <a:headEnd/>
            <a:tailEnd/>
          </a:ln>
          <a:effectLst/>
        </p:spPr>
        <p:txBody>
          <a:bodyPr wrap="square">
            <a:spAutoFit/>
          </a:bodyPr>
          <a:lstStyle/>
          <a:p>
            <a:pPr algn="l">
              <a:lnSpc>
                <a:spcPct val="150000"/>
              </a:lnSpc>
              <a:spcBef>
                <a:spcPct val="50000"/>
              </a:spcBef>
              <a:buFont typeface="Wingdings" pitchFamily="2" charset="2"/>
              <a:buChar char="Ø"/>
            </a:pPr>
            <a:r>
              <a:rPr lang="zh-CN" altLang="en-US" sz="2400" dirty="0">
                <a:latin typeface="微软雅黑" pitchFamily="34" charset="-122"/>
                <a:ea typeface="微软雅黑" pitchFamily="34" charset="-122"/>
              </a:rPr>
              <a:t> 产品精确</a:t>
            </a:r>
          </a:p>
          <a:p>
            <a:pPr algn="l">
              <a:lnSpc>
                <a:spcPct val="150000"/>
              </a:lnSpc>
              <a:spcBef>
                <a:spcPct val="50000"/>
              </a:spcBef>
              <a:buFont typeface="Wingdings" pitchFamily="2" charset="2"/>
              <a:buChar char="Ø"/>
            </a:pPr>
            <a:r>
              <a:rPr lang="zh-CN" altLang="en-US" sz="2400" dirty="0">
                <a:latin typeface="微软雅黑" pitchFamily="34" charset="-122"/>
                <a:ea typeface="微软雅黑" pitchFamily="34" charset="-122"/>
              </a:rPr>
              <a:t> 按需使用</a:t>
            </a:r>
          </a:p>
          <a:p>
            <a:pPr algn="l">
              <a:lnSpc>
                <a:spcPct val="150000"/>
              </a:lnSpc>
              <a:spcBef>
                <a:spcPct val="50000"/>
              </a:spcBef>
              <a:buFont typeface="Wingdings" pitchFamily="2" charset="2"/>
              <a:buChar char="Ø"/>
            </a:pPr>
            <a:r>
              <a:rPr lang="zh-CN" altLang="en-US" sz="2400" dirty="0">
                <a:latin typeface="微软雅黑" pitchFamily="34" charset="-122"/>
                <a:ea typeface="微软雅黑" pitchFamily="34" charset="-122"/>
              </a:rPr>
              <a:t> 小批量</a:t>
            </a:r>
          </a:p>
          <a:p>
            <a:pPr algn="l">
              <a:lnSpc>
                <a:spcPct val="150000"/>
              </a:lnSpc>
              <a:spcBef>
                <a:spcPct val="50000"/>
              </a:spcBef>
              <a:buFont typeface="Wingdings" pitchFamily="2" charset="2"/>
              <a:buChar char="Ø"/>
            </a:pPr>
            <a:r>
              <a:rPr lang="zh-CN" altLang="en-US" sz="2400" dirty="0">
                <a:latin typeface="微软雅黑" pitchFamily="34" charset="-122"/>
                <a:ea typeface="微软雅黑" pitchFamily="34" charset="-122"/>
              </a:rPr>
              <a:t> 低库存</a:t>
            </a:r>
          </a:p>
          <a:p>
            <a:pPr algn="l">
              <a:lnSpc>
                <a:spcPct val="150000"/>
              </a:lnSpc>
              <a:spcBef>
                <a:spcPct val="50000"/>
              </a:spcBef>
              <a:buFont typeface="Wingdings" pitchFamily="2" charset="2"/>
              <a:buChar char="Ø"/>
            </a:pPr>
            <a:r>
              <a:rPr lang="zh-CN" altLang="en-US" sz="2400" dirty="0">
                <a:latin typeface="微软雅黑" pitchFamily="34" charset="-122"/>
                <a:ea typeface="微软雅黑" pitchFamily="34" charset="-122"/>
              </a:rPr>
              <a:t> 浪费减少</a:t>
            </a:r>
          </a:p>
          <a:p>
            <a:pPr algn="l">
              <a:lnSpc>
                <a:spcPct val="150000"/>
              </a:lnSpc>
              <a:spcBef>
                <a:spcPct val="50000"/>
              </a:spcBef>
              <a:buFont typeface="Wingdings" pitchFamily="2" charset="2"/>
              <a:buChar char="Ø"/>
            </a:pPr>
            <a:r>
              <a:rPr lang="zh-CN" altLang="en-US" sz="2400" dirty="0">
                <a:latin typeface="微软雅黑" pitchFamily="34" charset="-122"/>
                <a:ea typeface="微软雅黑" pitchFamily="34" charset="-122"/>
              </a:rPr>
              <a:t> 可视化管理</a:t>
            </a:r>
          </a:p>
          <a:p>
            <a:pPr algn="l">
              <a:lnSpc>
                <a:spcPct val="150000"/>
              </a:lnSpc>
              <a:spcBef>
                <a:spcPct val="50000"/>
              </a:spcBef>
              <a:buFont typeface="Wingdings" pitchFamily="2" charset="2"/>
              <a:buChar char="Ø"/>
            </a:pPr>
            <a:r>
              <a:rPr lang="zh-CN" altLang="en-US" sz="2400" dirty="0">
                <a:latin typeface="微软雅黑" pitchFamily="34" charset="-122"/>
                <a:ea typeface="微软雅黑" pitchFamily="34" charset="-122"/>
              </a:rPr>
              <a:t> 顺畅的沟通</a:t>
            </a:r>
          </a:p>
        </p:txBody>
      </p:sp>
    </p:spTree>
  </p:cSld>
  <p:clrMapOvr>
    <a:masterClrMapping/>
  </p:clrMapOv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ChangeArrowheads="1"/>
          </p:cNvSpPr>
          <p:nvPr/>
        </p:nvSpPr>
        <p:spPr bwMode="auto">
          <a:xfrm>
            <a:off x="1073963" y="368084"/>
            <a:ext cx="6985000" cy="576263"/>
          </a:xfrm>
          <a:prstGeom prst="rect">
            <a:avLst/>
          </a:prstGeom>
          <a:noFill/>
          <a:ln w="9525">
            <a:noFill/>
            <a:miter lim="800000"/>
            <a:headEnd/>
            <a:tailEnd/>
          </a:ln>
          <a:effectLst/>
        </p:spPr>
        <p:txBody>
          <a:bodyPr wrap="none" anchor="ctr"/>
          <a:lstStyle/>
          <a:p>
            <a:pPr algn="ctr"/>
            <a:r>
              <a:rPr lang="zh-CN" altLang="en-US" sz="3200" b="1" dirty="0">
                <a:solidFill>
                  <a:srgbClr val="FF0000"/>
                </a:solidFill>
                <a:latin typeface="微软雅黑" pitchFamily="34" charset="-122"/>
                <a:ea typeface="微软雅黑" pitchFamily="34" charset="-122"/>
              </a:rPr>
              <a:t>拉动式生产如何改变你的工作？</a:t>
            </a:r>
          </a:p>
        </p:txBody>
      </p:sp>
      <p:sp>
        <p:nvSpPr>
          <p:cNvPr id="49157" name="Rectangle 5"/>
          <p:cNvSpPr>
            <a:spLocks noChangeArrowheads="1"/>
          </p:cNvSpPr>
          <p:nvPr/>
        </p:nvSpPr>
        <p:spPr bwMode="auto">
          <a:xfrm>
            <a:off x="338591" y="1445830"/>
            <a:ext cx="8485867" cy="2070231"/>
          </a:xfrm>
          <a:prstGeom prst="rect">
            <a:avLst/>
          </a:prstGeom>
          <a:noFill/>
          <a:ln w="9525">
            <a:noFill/>
            <a:miter lim="800000"/>
            <a:headEnd/>
            <a:tailEnd/>
          </a:ln>
          <a:effectLst/>
        </p:spPr>
        <p:txBody>
          <a:bodyPr wrap="square" anchor="t"/>
          <a:lstStyle/>
          <a:p>
            <a:pPr algn="l">
              <a:lnSpc>
                <a:spcPct val="150000"/>
              </a:lnSpc>
            </a:pPr>
            <a:r>
              <a:rPr lang="zh-CN" altLang="en-US" sz="2400" dirty="0">
                <a:latin typeface="微软雅黑" pitchFamily="34" charset="-122"/>
                <a:ea typeface="微软雅黑" pitchFamily="34" charset="-122"/>
              </a:rPr>
              <a:t>拉动式生产可以花更多的时间在建设性的措施上，这些措施将让你的工作和工作条件更好，因为你仅仅需要生产你所需要的。</a:t>
            </a:r>
            <a:endParaRPr lang="en-US" altLang="zh-CN" sz="2400" dirty="0">
              <a:latin typeface="微软雅黑" pitchFamily="34" charset="-122"/>
              <a:ea typeface="微软雅黑" pitchFamily="34" charset="-122"/>
            </a:endParaRPr>
          </a:p>
          <a:p>
            <a:pPr algn="l">
              <a:lnSpc>
                <a:spcPct val="150000"/>
              </a:lnSpc>
            </a:pPr>
            <a:r>
              <a:rPr lang="zh-CN" altLang="en-US" sz="2400" dirty="0">
                <a:latin typeface="微软雅黑" pitchFamily="34" charset="-122"/>
                <a:ea typeface="微软雅黑" pitchFamily="34" charset="-122"/>
              </a:rPr>
              <a:t>停机时间可以做如下事情：</a:t>
            </a:r>
          </a:p>
        </p:txBody>
      </p:sp>
      <p:sp>
        <p:nvSpPr>
          <p:cNvPr id="49158" name="Rectangle 6"/>
          <p:cNvSpPr>
            <a:spLocks noChangeArrowheads="1"/>
          </p:cNvSpPr>
          <p:nvPr/>
        </p:nvSpPr>
        <p:spPr bwMode="auto">
          <a:xfrm>
            <a:off x="467544" y="3717033"/>
            <a:ext cx="3168352" cy="1998075"/>
          </a:xfrm>
          <a:prstGeom prst="rect">
            <a:avLst/>
          </a:prstGeom>
          <a:solidFill>
            <a:schemeClr val="bg1"/>
          </a:solidFill>
          <a:ln w="9525">
            <a:noFill/>
            <a:miter lim="800000"/>
            <a:headEnd/>
            <a:tailEnd/>
          </a:ln>
          <a:effectLst/>
        </p:spPr>
        <p:txBody>
          <a:bodyPr wrap="none" anchor="ctr"/>
          <a:lstStyle/>
          <a:p>
            <a:pPr algn="l">
              <a:lnSpc>
                <a:spcPct val="150000"/>
              </a:lnSpc>
              <a:buFont typeface="Wingdings" pitchFamily="2" charset="2"/>
              <a:buChar char="Ø"/>
            </a:pPr>
            <a:r>
              <a:rPr lang="zh-CN" altLang="en-US" sz="2400" dirty="0">
                <a:latin typeface="微软雅黑" pitchFamily="34" charset="-122"/>
                <a:ea typeface="微软雅黑" pitchFamily="34" charset="-122"/>
              </a:rPr>
              <a:t> 预防性维护</a:t>
            </a:r>
          </a:p>
          <a:p>
            <a:pPr algn="l">
              <a:lnSpc>
                <a:spcPct val="150000"/>
              </a:lnSpc>
              <a:buFont typeface="Wingdings" pitchFamily="2" charset="2"/>
              <a:buChar char="Ø"/>
            </a:pPr>
            <a:r>
              <a:rPr lang="en-US" altLang="zh-CN" sz="2400" dirty="0">
                <a:latin typeface="微软雅黑" pitchFamily="34" charset="-122"/>
                <a:ea typeface="微软雅黑" pitchFamily="34" charset="-122"/>
              </a:rPr>
              <a:t> 5S</a:t>
            </a:r>
          </a:p>
          <a:p>
            <a:pPr algn="l">
              <a:lnSpc>
                <a:spcPct val="150000"/>
              </a:lnSpc>
              <a:buFont typeface="Wingdings" pitchFamily="2" charset="2"/>
              <a:buChar char="Ø"/>
            </a:pPr>
            <a:r>
              <a:rPr lang="zh-CN" altLang="en-US" sz="2400" dirty="0">
                <a:latin typeface="微软雅黑" pitchFamily="34" charset="-122"/>
                <a:ea typeface="微软雅黑" pitchFamily="34" charset="-122"/>
              </a:rPr>
              <a:t> 培训</a:t>
            </a:r>
          </a:p>
        </p:txBody>
      </p:sp>
      <p:sp>
        <p:nvSpPr>
          <p:cNvPr id="11" name="矩形 10"/>
          <p:cNvSpPr/>
          <p:nvPr/>
        </p:nvSpPr>
        <p:spPr>
          <a:xfrm>
            <a:off x="5580114" y="3900188"/>
            <a:ext cx="2727995" cy="1754326"/>
          </a:xfrm>
          <a:prstGeom prst="rect">
            <a:avLst/>
          </a:prstGeom>
        </p:spPr>
        <p:txBody>
          <a:bodyPr wrap="square">
            <a:spAutoFit/>
          </a:bodyPr>
          <a:lstStyle/>
          <a:p>
            <a:pPr algn="l">
              <a:lnSpc>
                <a:spcPct val="150000"/>
              </a:lnSpc>
              <a:buFont typeface="Wingdings" pitchFamily="2" charset="2"/>
              <a:buChar char="Ø"/>
            </a:pPr>
            <a:r>
              <a:rPr lang="zh-CN" altLang="en-US" sz="2400" dirty="0">
                <a:latin typeface="微软雅黑" pitchFamily="34" charset="-122"/>
                <a:ea typeface="微软雅黑" pitchFamily="34" charset="-122"/>
              </a:rPr>
              <a:t> 团队会议</a:t>
            </a:r>
          </a:p>
          <a:p>
            <a:pPr algn="l">
              <a:lnSpc>
                <a:spcPct val="150000"/>
              </a:lnSpc>
              <a:buFont typeface="Wingdings" pitchFamily="2" charset="2"/>
              <a:buChar char="Ø"/>
            </a:pPr>
            <a:r>
              <a:rPr lang="zh-CN" altLang="en-US" sz="2400" dirty="0">
                <a:latin typeface="微软雅黑" pitchFamily="34" charset="-122"/>
                <a:ea typeface="微软雅黑" pitchFamily="34" charset="-122"/>
              </a:rPr>
              <a:t> 持续改善</a:t>
            </a:r>
            <a:endParaRPr lang="en-US" altLang="zh-CN" sz="2400" dirty="0">
              <a:latin typeface="微软雅黑" pitchFamily="34" charset="-122"/>
              <a:ea typeface="微软雅黑" pitchFamily="34" charset="-122"/>
            </a:endParaRPr>
          </a:p>
          <a:p>
            <a:pPr algn="l">
              <a:lnSpc>
                <a:spcPct val="150000"/>
              </a:lnSpc>
              <a:buFont typeface="Wingdings" pitchFamily="2" charset="2"/>
              <a:buChar char="Ø"/>
            </a:pPr>
            <a:r>
              <a:rPr lang="zh-CN" altLang="en-US" sz="2400" dirty="0">
                <a:latin typeface="微软雅黑" pitchFamily="34" charset="-122"/>
                <a:ea typeface="微软雅黑" pitchFamily="34" charset="-122"/>
              </a:rPr>
              <a:t> 质量改善</a:t>
            </a:r>
          </a:p>
        </p:txBody>
      </p:sp>
      <p:sp>
        <p:nvSpPr>
          <p:cNvPr id="6" name="灯片编号占位符 5"/>
          <p:cNvSpPr>
            <a:spLocks noGrp="1"/>
          </p:cNvSpPr>
          <p:nvPr>
            <p:ph type="sldNum" sz="quarter" idx="4"/>
          </p:nvPr>
        </p:nvSpPr>
        <p:spPr/>
        <p:txBody>
          <a:bodyPr/>
          <a:lstStyle/>
          <a:p>
            <a:fld id="{8BA16DCC-C50E-4AD5-94C9-747C0058B3E1}" type="slidenum">
              <a:rPr lang="zh-CN" altLang="en-US" smtClean="0"/>
              <a:pPr/>
              <a:t>193</a:t>
            </a:fld>
            <a:endParaRPr lang="zh-CN" altLang="en-US"/>
          </a:p>
        </p:txBody>
      </p:sp>
    </p:spTree>
  </p:cSld>
  <p:clrMapOvr>
    <a:masterClrMapping/>
  </p:clrMapOv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 Box 2"/>
          <p:cNvSpPr>
            <a:spLocks noGrp="1" noChangeArrowheads="1"/>
          </p:cNvSpPr>
          <p:nvPr>
            <p:ph type="title"/>
          </p:nvPr>
        </p:nvSpPr>
        <p:spPr>
          <a:xfrm>
            <a:off x="419730" y="318344"/>
            <a:ext cx="8232531" cy="600162"/>
          </a:xfrm>
          <a:noFill/>
        </p:spPr>
        <p:txBody>
          <a:bodyPr vert="horz" wrap="square" lIns="91437" tIns="45719" rIns="91437" bIns="45719" numCol="1" anchor="ctr" anchorCtr="0" compatLnSpc="1">
            <a:prstTxWarp prst="textNoShape">
              <a:avLst/>
            </a:prstTxWarp>
            <a:spAutoFit/>
          </a:bodyPr>
          <a:lstStyle/>
          <a:p>
            <a:pPr algn="ctr"/>
            <a:r>
              <a:rPr lang="zh-CN" altLang="en-US" sz="3300" dirty="0">
                <a:solidFill>
                  <a:srgbClr val="FF3300"/>
                </a:solidFill>
                <a:latin typeface="宋体" pitchFamily="2" charset="-122"/>
                <a:ea typeface="微软雅黑" pitchFamily="34" charset="-122"/>
                <a:sym typeface="宋体" pitchFamily="2" charset="-122"/>
              </a:rPr>
              <a:t>看板</a:t>
            </a:r>
            <a:r>
              <a:rPr lang="zh-CN" altLang="en-US" sz="3300" dirty="0">
                <a:solidFill>
                  <a:srgbClr val="FF3300"/>
                </a:solidFill>
                <a:latin typeface="宋体" pitchFamily="2" charset="-122"/>
                <a:sym typeface="宋体" pitchFamily="2" charset="-122"/>
              </a:rPr>
              <a:t>的分类</a:t>
            </a:r>
            <a:endParaRPr lang="zh-CN" altLang="en-US" b="1" i="0" dirty="0" smtClean="0"/>
          </a:p>
        </p:txBody>
      </p:sp>
      <p:sp>
        <p:nvSpPr>
          <p:cNvPr id="67586" name="内容占位符 2"/>
          <p:cNvSpPr>
            <a:spLocks noGrp="1"/>
          </p:cNvSpPr>
          <p:nvPr>
            <p:ph idx="1"/>
          </p:nvPr>
        </p:nvSpPr>
        <p:spPr>
          <a:xfrm>
            <a:off x="179512" y="1341439"/>
            <a:ext cx="8712968" cy="4716463"/>
          </a:xfrm>
        </p:spPr>
        <p:txBody>
          <a:bodyPr/>
          <a:lstStyle/>
          <a:p>
            <a:pPr eaLnBrk="1" hangingPunct="1">
              <a:lnSpc>
                <a:spcPct val="200000"/>
              </a:lnSpc>
              <a:buFontTx/>
              <a:buNone/>
            </a:pPr>
            <a:r>
              <a:rPr lang="zh-CN" altLang="en-US" sz="2400" b="1" dirty="0">
                <a:latin typeface="微软雅黑" pitchFamily="34" charset="-122"/>
                <a:ea typeface="微软雅黑" pitchFamily="34" charset="-122"/>
              </a:rPr>
              <a:t>（</a:t>
            </a:r>
            <a:r>
              <a:rPr lang="en-US" altLang="zh-CN" sz="2400" b="1" dirty="0">
                <a:latin typeface="微软雅黑" pitchFamily="34" charset="-122"/>
                <a:ea typeface="微软雅黑" pitchFamily="34" charset="-122"/>
              </a:rPr>
              <a:t>1</a:t>
            </a:r>
            <a:r>
              <a:rPr lang="zh-CN" altLang="en-US" sz="2400" b="1" dirty="0">
                <a:latin typeface="微软雅黑" pitchFamily="34" charset="-122"/>
                <a:ea typeface="微软雅黑" pitchFamily="34" charset="-122"/>
              </a:rPr>
              <a:t>）生产指示看板：包括①工序内看板；②信号看板（记载工序必须生产和订购的零件、组件的种类和数量）</a:t>
            </a:r>
          </a:p>
          <a:p>
            <a:pPr eaLnBrk="1" hangingPunct="1">
              <a:lnSpc>
                <a:spcPct val="200000"/>
              </a:lnSpc>
              <a:buFontTx/>
              <a:buNone/>
            </a:pPr>
            <a:r>
              <a:rPr lang="zh-CN" altLang="en-US" sz="2400" b="1" dirty="0">
                <a:latin typeface="微软雅黑" pitchFamily="34" charset="-122"/>
                <a:ea typeface="微软雅黑" pitchFamily="34" charset="-122"/>
              </a:rPr>
              <a:t>（</a:t>
            </a:r>
            <a:r>
              <a:rPr lang="en-US" altLang="zh-CN" sz="2400" b="1" dirty="0">
                <a:latin typeface="微软雅黑" pitchFamily="34" charset="-122"/>
                <a:ea typeface="微软雅黑" pitchFamily="34" charset="-122"/>
              </a:rPr>
              <a:t>2</a:t>
            </a:r>
            <a:r>
              <a:rPr lang="zh-CN" altLang="en-US" sz="2400" b="1" dirty="0">
                <a:latin typeface="微软雅黑" pitchFamily="34" charset="-122"/>
                <a:ea typeface="微软雅黑" pitchFamily="34" charset="-122"/>
              </a:rPr>
              <a:t>）领取看板：包括①工序间看板；②对外订货看板（记载后工序应该向之前工序领取的零件、组件种类和数量）</a:t>
            </a:r>
            <a:endParaRPr lang="zh-CN" altLang="en-US" sz="2400" dirty="0">
              <a:latin typeface="微软雅黑" pitchFamily="34" charset="-122"/>
              <a:ea typeface="微软雅黑" pitchFamily="34" charset="-122"/>
            </a:endParaRPr>
          </a:p>
          <a:p>
            <a:pPr eaLnBrk="1" hangingPunct="1">
              <a:lnSpc>
                <a:spcPct val="200000"/>
              </a:lnSpc>
              <a:buFontTx/>
              <a:buNone/>
            </a:pPr>
            <a:r>
              <a:rPr lang="zh-CN" altLang="en-US" sz="2400" b="1" dirty="0">
                <a:latin typeface="微软雅黑" pitchFamily="34" charset="-122"/>
                <a:ea typeface="微软雅黑" pitchFamily="34" charset="-122"/>
              </a:rPr>
              <a:t>（</a:t>
            </a:r>
            <a:r>
              <a:rPr lang="en-US" altLang="zh-CN" sz="2400" b="1" dirty="0">
                <a:latin typeface="微软雅黑" pitchFamily="34" charset="-122"/>
                <a:ea typeface="微软雅黑" pitchFamily="34" charset="-122"/>
              </a:rPr>
              <a:t>3</a:t>
            </a:r>
            <a:r>
              <a:rPr lang="zh-CN" altLang="en-US" sz="2400" b="1" dirty="0">
                <a:latin typeface="微软雅黑" pitchFamily="34" charset="-122"/>
                <a:ea typeface="微软雅黑" pitchFamily="34" charset="-122"/>
              </a:rPr>
              <a:t>）临时看板 ：临时任务或需要加班生产的时候所使用的看板</a:t>
            </a:r>
            <a:r>
              <a:rPr lang="zh-CN" altLang="en-US" sz="2400" dirty="0">
                <a:latin typeface="微软雅黑" pitchFamily="34" charset="-122"/>
                <a:ea typeface="微软雅黑" pitchFamily="34" charset="-122"/>
              </a:rPr>
              <a:t> </a:t>
            </a: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194</a:t>
            </a:fld>
            <a:endParaRPr lang="zh-CN" altLang="en-US"/>
          </a:p>
        </p:txBody>
      </p:sp>
    </p:spTree>
  </p:cSld>
  <p:clrMapOvr>
    <a:masterClrMapping/>
  </p:clrMapOv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标题 1"/>
          <p:cNvSpPr>
            <a:spLocks noGrp="1"/>
          </p:cNvSpPr>
          <p:nvPr>
            <p:ph type="title"/>
          </p:nvPr>
        </p:nvSpPr>
        <p:spPr>
          <a:xfrm>
            <a:off x="465259" y="317499"/>
            <a:ext cx="8232531" cy="576263"/>
          </a:xfrm>
        </p:spPr>
        <p:txBody>
          <a:bodyPr>
            <a:noAutofit/>
          </a:bodyPr>
          <a:lstStyle/>
          <a:p>
            <a:pPr algn="ctr"/>
            <a:r>
              <a:rPr lang="zh-CN" altLang="en-US" sz="3200" dirty="0">
                <a:solidFill>
                  <a:srgbClr val="FF0000"/>
                </a:solidFill>
                <a:latin typeface="微软雅黑" pitchFamily="34" charset="-122"/>
                <a:ea typeface="微软雅黑" pitchFamily="34" charset="-122"/>
              </a:rPr>
              <a:t>看板的运用</a:t>
            </a:r>
            <a:endParaRPr lang="zh-CN" altLang="en-US" sz="3200" dirty="0"/>
          </a:p>
        </p:txBody>
      </p:sp>
      <p:sp>
        <p:nvSpPr>
          <p:cNvPr id="7" name="灯片编号占位符 6"/>
          <p:cNvSpPr>
            <a:spLocks noGrp="1"/>
          </p:cNvSpPr>
          <p:nvPr>
            <p:ph type="sldNum" sz="quarter" idx="4"/>
          </p:nvPr>
        </p:nvSpPr>
        <p:spPr/>
        <p:txBody>
          <a:bodyPr/>
          <a:lstStyle/>
          <a:p>
            <a:fld id="{8BA16DCC-C50E-4AD5-94C9-747C0058B3E1}" type="slidenum">
              <a:rPr lang="zh-CN" altLang="en-US" smtClean="0"/>
              <a:pPr/>
              <a:t>195</a:t>
            </a:fld>
            <a:endParaRPr lang="zh-CN" altLang="en-US"/>
          </a:p>
        </p:txBody>
      </p:sp>
      <p:pic>
        <p:nvPicPr>
          <p:cNvPr id="69635" name="Picture 2"/>
          <p:cNvPicPr>
            <a:picLocks noChangeAspect="1" noChangeArrowheads="1"/>
          </p:cNvPicPr>
          <p:nvPr/>
        </p:nvPicPr>
        <p:blipFill>
          <a:blip r:embed="rId2" cstate="print"/>
          <a:srcRect/>
          <a:stretch>
            <a:fillRect/>
          </a:stretch>
        </p:blipFill>
        <p:spPr bwMode="auto">
          <a:xfrm>
            <a:off x="317990" y="1412878"/>
            <a:ext cx="8574490" cy="4608513"/>
          </a:xfrm>
          <a:prstGeom prst="rect">
            <a:avLst/>
          </a:prstGeom>
          <a:noFill/>
          <a:ln w="38100" algn="ctr">
            <a:noFill/>
            <a:miter lim="800000"/>
            <a:headEnd/>
            <a:tailEnd type="none" w="lg" len="lg"/>
          </a:ln>
        </p:spPr>
      </p:pic>
      <p:sp>
        <p:nvSpPr>
          <p:cNvPr id="5" name="矩形 4"/>
          <p:cNvSpPr/>
          <p:nvPr/>
        </p:nvSpPr>
        <p:spPr bwMode="auto">
          <a:xfrm>
            <a:off x="8436172" y="5300666"/>
            <a:ext cx="432288" cy="720725"/>
          </a:xfrm>
          <a:prstGeom prst="rect">
            <a:avLst/>
          </a:prstGeom>
          <a:solidFill>
            <a:schemeClr val="bg1"/>
          </a:solidFill>
          <a:ln w="3175" cap="flat" cmpd="sng" algn="ctr">
            <a:solidFill>
              <a:schemeClr val="bg1"/>
            </a:solidFill>
            <a:prstDash val="solid"/>
            <a:round/>
            <a:headEnd type="none" w="med" len="med"/>
            <a:tailEnd type="stealth" w="lg" len="lg"/>
          </a:ln>
          <a:effectLst>
            <a:outerShdw dist="20000" dir="5400000" algn="ctr" rotWithShape="0">
              <a:srgbClr val="000000">
                <a:alpha val="34000"/>
              </a:srgbClr>
            </a:outerShdw>
          </a:effectLst>
        </p:spPr>
        <p:txBody>
          <a:bodyPr wrap="none" lIns="90000" tIns="46800" rIns="90000" bIns="46800" anchor="ctr"/>
          <a:lstStyle/>
          <a:p>
            <a:pPr marL="455602" indent="-455602">
              <a:defRPr/>
            </a:pPr>
            <a:endParaRPr lang="zh-CN" altLang="en-US"/>
          </a:p>
        </p:txBody>
      </p:sp>
      <p:sp>
        <p:nvSpPr>
          <p:cNvPr id="6" name="矩形 5">
            <a:hlinkClick r:id="rId3" action="ppaction://hlinkfile"/>
          </p:cNvPr>
          <p:cNvSpPr/>
          <p:nvPr/>
        </p:nvSpPr>
        <p:spPr bwMode="auto">
          <a:xfrm>
            <a:off x="334607" y="1592267"/>
            <a:ext cx="2492620" cy="612775"/>
          </a:xfrm>
          <a:prstGeom prst="rect">
            <a:avLst/>
          </a:prstGeom>
          <a:solidFill>
            <a:schemeClr val="bg1"/>
          </a:solidFill>
          <a:ln w="3175" cap="flat" cmpd="sng" algn="ctr">
            <a:solidFill>
              <a:schemeClr val="bg1"/>
            </a:solidFill>
            <a:prstDash val="solid"/>
            <a:round/>
            <a:headEnd type="none" w="med" len="med"/>
            <a:tailEnd type="stealth" w="lg" len="lg"/>
          </a:ln>
          <a:effectLst>
            <a:outerShdw dist="20000" dir="5400000" algn="ctr" rotWithShape="0">
              <a:srgbClr val="000000">
                <a:alpha val="34000"/>
              </a:srgbClr>
            </a:outerShdw>
          </a:effectLst>
        </p:spPr>
        <p:txBody>
          <a:bodyPr wrap="none" lIns="90000" tIns="46800" rIns="90000" bIns="46800" anchor="ctr"/>
          <a:lstStyle/>
          <a:p>
            <a:pPr marL="455602" indent="-455602">
              <a:defRPr/>
            </a:pPr>
            <a:r>
              <a:rPr lang="zh-CN" altLang="en-US" sz="2800" dirty="0">
                <a:latin typeface="微软雅黑" pitchFamily="34" charset="-122"/>
                <a:ea typeface="微软雅黑" pitchFamily="34" charset="-122"/>
              </a:rPr>
              <a:t>看板的使用</a:t>
            </a:r>
          </a:p>
        </p:txBody>
      </p:sp>
    </p:spTree>
  </p:cSld>
  <p:clrMapOvr>
    <a:masterClrMapping/>
  </p:clrMapOv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1224" y="362806"/>
            <a:ext cx="5400601" cy="508919"/>
          </a:xfrm>
        </p:spPr>
        <p:txBody>
          <a:bodyPr>
            <a:noAutofit/>
          </a:bodyPr>
          <a:lstStyle/>
          <a:p>
            <a:pPr algn="ctr"/>
            <a:r>
              <a:rPr lang="zh-CN" altLang="en-US" sz="3200" dirty="0">
                <a:solidFill>
                  <a:srgbClr val="FF0000"/>
                </a:solidFill>
              </a:rPr>
              <a:t>看板的功能</a:t>
            </a: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196</a:t>
            </a:fld>
            <a:endParaRPr lang="zh-CN" altLang="en-US"/>
          </a:p>
        </p:txBody>
      </p:sp>
      <p:sp>
        <p:nvSpPr>
          <p:cNvPr id="7" name="矩形 6"/>
          <p:cNvSpPr/>
          <p:nvPr/>
        </p:nvSpPr>
        <p:spPr>
          <a:xfrm>
            <a:off x="334607" y="1268760"/>
            <a:ext cx="8496944" cy="4985980"/>
          </a:xfrm>
          <a:prstGeom prst="rect">
            <a:avLst/>
          </a:prstGeom>
        </p:spPr>
        <p:txBody>
          <a:bodyPr wrap="square">
            <a:spAutoFit/>
          </a:bodyPr>
          <a:lstStyle/>
          <a:p>
            <a:pPr algn="l">
              <a:lnSpc>
                <a:spcPct val="150000"/>
              </a:lnSpc>
              <a:buFont typeface="Wingdings" pitchFamily="2" charset="2"/>
              <a:buChar char="Ø"/>
            </a:pPr>
            <a:r>
              <a:rPr lang="zh-CN" altLang="en-US" sz="2400" dirty="0">
                <a:latin typeface="微软雅黑" pitchFamily="34" charset="-122"/>
                <a:ea typeface="微软雅黑" pitchFamily="34" charset="-122"/>
              </a:rPr>
              <a:t> 生产，搬运的信息指示</a:t>
            </a:r>
          </a:p>
          <a:p>
            <a:pPr algn="l">
              <a:lnSpc>
                <a:spcPct val="150000"/>
              </a:lnSpc>
            </a:pPr>
            <a:r>
              <a:rPr lang="zh-CN" altLang="en-US" sz="2000" dirty="0">
                <a:latin typeface="微软雅黑" pitchFamily="34" charset="-122"/>
                <a:ea typeface="微软雅黑" pitchFamily="34" charset="-122"/>
              </a:rPr>
              <a:t>      生产什么，生产多少，搬运到哪里</a:t>
            </a:r>
          </a:p>
          <a:p>
            <a:pPr algn="l">
              <a:lnSpc>
                <a:spcPct val="150000"/>
              </a:lnSpc>
              <a:buFont typeface="Wingdings" pitchFamily="2" charset="2"/>
              <a:buChar char="Ø"/>
            </a:pPr>
            <a:r>
              <a:rPr lang="zh-CN" altLang="en-US" sz="2400" dirty="0">
                <a:latin typeface="微软雅黑" pitchFamily="34" charset="-122"/>
                <a:ea typeface="微软雅黑" pitchFamily="34" charset="-122"/>
              </a:rPr>
              <a:t> 目视管理的工具</a:t>
            </a:r>
          </a:p>
          <a:p>
            <a:pPr algn="l">
              <a:lnSpc>
                <a:spcPct val="150000"/>
              </a:lnSpc>
            </a:pPr>
            <a:r>
              <a:rPr lang="ja-JP" altLang="en-US" sz="2000" dirty="0">
                <a:latin typeface="微软雅黑" pitchFamily="34" charset="-122"/>
                <a:ea typeface="微软雅黑" pitchFamily="34" charset="-122"/>
              </a:rPr>
              <a:t>      防止生产过剩</a:t>
            </a:r>
            <a:r>
              <a:rPr lang="en-US" altLang="ja-JP" sz="2000" dirty="0">
                <a:latin typeface="微软雅黑" pitchFamily="34" charset="-122"/>
                <a:ea typeface="微软雅黑" pitchFamily="34" charset="-122"/>
              </a:rPr>
              <a:t>---</a:t>
            </a:r>
            <a:r>
              <a:rPr lang="ja-JP" altLang="en-US" sz="2000" dirty="0">
                <a:latin typeface="微软雅黑" pitchFamily="34" charset="-122"/>
                <a:ea typeface="微软雅黑" pitchFamily="34" charset="-122"/>
              </a:rPr>
              <a:t>没有看板指示的东西不要生产</a:t>
            </a:r>
            <a:r>
              <a:rPr lang="zh-CN" altLang="en-US" sz="2000" dirty="0">
                <a:latin typeface="微软雅黑" pitchFamily="34" charset="-122"/>
                <a:ea typeface="微软雅黑" pitchFamily="34" charset="-122"/>
              </a:rPr>
              <a:t>；</a:t>
            </a:r>
            <a:endParaRPr lang="ja-JP" altLang="en-US" sz="2000" dirty="0">
              <a:latin typeface="微软雅黑" pitchFamily="34" charset="-122"/>
              <a:ea typeface="微软雅黑" pitchFamily="34" charset="-122"/>
            </a:endParaRPr>
          </a:p>
          <a:p>
            <a:pPr algn="l">
              <a:lnSpc>
                <a:spcPct val="150000"/>
              </a:lnSpc>
            </a:pPr>
            <a:r>
              <a:rPr lang="ja-JP" altLang="en-US" sz="2000" dirty="0">
                <a:latin typeface="微软雅黑" pitchFamily="34" charset="-122"/>
                <a:ea typeface="微软雅黑" pitchFamily="34" charset="-122"/>
              </a:rPr>
              <a:t>      检测生产进度的快慢</a:t>
            </a:r>
            <a:r>
              <a:rPr lang="en-US" altLang="ja-JP" sz="2000" dirty="0">
                <a:latin typeface="微软雅黑" pitchFamily="34" charset="-122"/>
                <a:ea typeface="微软雅黑" pitchFamily="34" charset="-122"/>
              </a:rPr>
              <a:t>---</a:t>
            </a:r>
            <a:r>
              <a:rPr lang="ja-JP" altLang="en-US" sz="2000" dirty="0">
                <a:latin typeface="微软雅黑" pitchFamily="34" charset="-122"/>
                <a:ea typeface="微软雅黑" pitchFamily="34" charset="-122"/>
              </a:rPr>
              <a:t>根据所剩看板张数判断</a:t>
            </a:r>
            <a:endParaRPr lang="en-US" altLang="ja-JP" sz="2000" dirty="0">
              <a:latin typeface="微软雅黑" pitchFamily="34" charset="-122"/>
              <a:ea typeface="微软雅黑" pitchFamily="34" charset="-122"/>
            </a:endParaRPr>
          </a:p>
          <a:p>
            <a:pPr algn="l">
              <a:lnSpc>
                <a:spcPct val="150000"/>
              </a:lnSpc>
              <a:buFont typeface="Wingdings" pitchFamily="2" charset="2"/>
              <a:buChar char="Ø"/>
            </a:pPr>
            <a:r>
              <a:rPr lang="zh-CN" altLang="en-US" sz="2400" dirty="0">
                <a:latin typeface="微软雅黑" pitchFamily="34" charset="-122"/>
                <a:ea typeface="微软雅黑" pitchFamily="34" charset="-122"/>
              </a:rPr>
              <a:t> 改善的工具</a:t>
            </a:r>
            <a:endParaRPr lang="en-US" altLang="zh-CN" sz="2400" dirty="0">
              <a:latin typeface="微软雅黑" pitchFamily="34" charset="-122"/>
              <a:ea typeface="微软雅黑" pitchFamily="34" charset="-122"/>
            </a:endParaRPr>
          </a:p>
          <a:p>
            <a:pPr algn="l">
              <a:lnSpc>
                <a:spcPct val="150000"/>
              </a:lnSpc>
            </a:pPr>
            <a:r>
              <a:rPr lang="en-US" altLang="ja-JP" sz="2000" dirty="0">
                <a:latin typeface="微软雅黑" pitchFamily="34" charset="-122"/>
                <a:ea typeface="微软雅黑" pitchFamily="34" charset="-122"/>
              </a:rPr>
              <a:t> </a:t>
            </a:r>
            <a:r>
              <a:rPr lang="ja-JP" altLang="en-US" sz="2000" dirty="0">
                <a:latin typeface="微软雅黑" pitchFamily="34" charset="-122"/>
                <a:ea typeface="微软雅黑" pitchFamily="34" charset="-122"/>
              </a:rPr>
              <a:t>    生产线</a:t>
            </a:r>
            <a:r>
              <a:rPr lang="zh-CN" altLang="en-US" sz="2000" dirty="0">
                <a:latin typeface="微软雅黑" pitchFamily="34" charset="-122"/>
                <a:ea typeface="微软雅黑" pitchFamily="34" charset="-122"/>
              </a:rPr>
              <a:t>的</a:t>
            </a:r>
            <a:r>
              <a:rPr lang="ja-JP" altLang="en-US" sz="2000" dirty="0">
                <a:latin typeface="微软雅黑" pitchFamily="34" charset="-122"/>
                <a:ea typeface="微软雅黑" pitchFamily="34" charset="-122"/>
              </a:rPr>
              <a:t>物品过多</a:t>
            </a:r>
            <a:r>
              <a:rPr lang="en-US" altLang="ja-JP" sz="2000" dirty="0">
                <a:latin typeface="微软雅黑" pitchFamily="34" charset="-122"/>
                <a:ea typeface="微软雅黑" pitchFamily="34" charset="-122"/>
              </a:rPr>
              <a:t>---</a:t>
            </a:r>
            <a:r>
              <a:rPr lang="ja-JP" altLang="en-US" sz="2000" dirty="0">
                <a:latin typeface="微软雅黑" pitchFamily="34" charset="-122"/>
                <a:ea typeface="微软雅黑" pitchFamily="34" charset="-122"/>
              </a:rPr>
              <a:t>减少看板张数</a:t>
            </a:r>
            <a:r>
              <a:rPr lang="zh-CN" altLang="en-US" sz="2000" dirty="0">
                <a:latin typeface="微软雅黑" pitchFamily="34" charset="-122"/>
                <a:ea typeface="微软雅黑" pitchFamily="34" charset="-122"/>
              </a:rPr>
              <a:t>；</a:t>
            </a:r>
            <a:endParaRPr lang="ja-JP" altLang="en-US" sz="2000" dirty="0">
              <a:latin typeface="微软雅黑" pitchFamily="34" charset="-122"/>
              <a:ea typeface="微软雅黑" pitchFamily="34" charset="-122"/>
            </a:endParaRPr>
          </a:p>
          <a:p>
            <a:pPr algn="l">
              <a:lnSpc>
                <a:spcPct val="150000"/>
              </a:lnSpc>
            </a:pPr>
            <a:r>
              <a:rPr lang="zh-CN" altLang="en-US" sz="2000" dirty="0">
                <a:latin typeface="微软雅黑" pitchFamily="34" charset="-122"/>
                <a:ea typeface="微软雅黑" pitchFamily="34" charset="-122"/>
              </a:rPr>
              <a:t>     从后工序过来的看板张数没有平均分配好</a:t>
            </a:r>
          </a:p>
          <a:p>
            <a:pPr algn="l">
              <a:lnSpc>
                <a:spcPct val="150000"/>
              </a:lnSpc>
            </a:pPr>
            <a:r>
              <a:rPr lang="ja-JP" altLang="en-US" sz="2000" dirty="0">
                <a:latin typeface="微软雅黑" pitchFamily="34" charset="-122"/>
                <a:ea typeface="微软雅黑" pitchFamily="34" charset="-122"/>
              </a:rPr>
              <a:t>        </a:t>
            </a:r>
            <a:r>
              <a:rPr lang="en-US" altLang="ja-JP" sz="2000" dirty="0">
                <a:latin typeface="微软雅黑" pitchFamily="34" charset="-122"/>
                <a:ea typeface="微软雅黑" pitchFamily="34" charset="-122"/>
              </a:rPr>
              <a:t>---</a:t>
            </a:r>
            <a:r>
              <a:rPr lang="ja-JP" altLang="en-US" sz="2000" dirty="0">
                <a:latin typeface="微软雅黑" pitchFamily="34" charset="-122"/>
                <a:ea typeface="微软雅黑" pitchFamily="34" charset="-122"/>
              </a:rPr>
              <a:t>生产失衡</a:t>
            </a:r>
            <a:r>
              <a:rPr lang="zh-CN" altLang="en-US" sz="2000" dirty="0">
                <a:latin typeface="微软雅黑" pitchFamily="34" charset="-122"/>
                <a:ea typeface="微软雅黑" pitchFamily="34" charset="-122"/>
              </a:rPr>
              <a:t>，</a:t>
            </a:r>
            <a:r>
              <a:rPr lang="ja-JP" altLang="en-US" sz="2000" dirty="0">
                <a:latin typeface="微软雅黑" pitchFamily="34" charset="-122"/>
                <a:ea typeface="微软雅黑" pitchFamily="34" charset="-122"/>
              </a:rPr>
              <a:t>没有遵守取看板的原则</a:t>
            </a:r>
          </a:p>
          <a:p>
            <a:pPr algn="l">
              <a:lnSpc>
                <a:spcPct val="150000"/>
              </a:lnSpc>
            </a:pPr>
            <a:r>
              <a:rPr lang="ja-JP" altLang="en-US" sz="2000" dirty="0">
                <a:latin typeface="微软雅黑" pitchFamily="34" charset="-122"/>
                <a:ea typeface="微软雅黑" pitchFamily="34" charset="-122"/>
              </a:rPr>
              <a:t>        </a:t>
            </a:r>
            <a:r>
              <a:rPr lang="en-US" altLang="ja-JP" sz="2000" dirty="0">
                <a:latin typeface="微软雅黑" pitchFamily="34" charset="-122"/>
                <a:ea typeface="微软雅黑" pitchFamily="34" charset="-122"/>
              </a:rPr>
              <a:t>---</a:t>
            </a:r>
            <a:r>
              <a:rPr lang="ja-JP" altLang="en-US" sz="2000" dirty="0">
                <a:latin typeface="微软雅黑" pitchFamily="34" charset="-122"/>
                <a:ea typeface="微软雅黑" pitchFamily="34" charset="-122"/>
              </a:rPr>
              <a:t>停线频繁等问题一目了然，有利于改善</a:t>
            </a:r>
            <a:endParaRPr lang="zh-CN" altLang="en-US" sz="2000" dirty="0">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1475656" y="330300"/>
            <a:ext cx="5774488" cy="581025"/>
          </a:xfrm>
          <a:noFill/>
          <a:ln>
            <a:miter lim="800000"/>
            <a:headEnd/>
            <a:tailEnd/>
          </a:ln>
        </p:spPr>
        <p:txBody>
          <a:bodyPr vert="horz" wrap="square" lIns="91440" tIns="45720" rIns="91440" bIns="45720" numCol="1" anchor="t" anchorCtr="0" compatLnSpc="1">
            <a:prstTxWarp prst="textNoShape">
              <a:avLst/>
            </a:prstTxWarp>
          </a:bodyPr>
          <a:lstStyle/>
          <a:p>
            <a:pPr algn="ctr"/>
            <a:r>
              <a:rPr lang="zh-CN" altLang="en-US" sz="3200" dirty="0">
                <a:solidFill>
                  <a:srgbClr val="FF0000"/>
                </a:solidFill>
              </a:rPr>
              <a:t>运用看板生产的条件</a:t>
            </a: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197</a:t>
            </a:fld>
            <a:endParaRPr lang="zh-CN" altLang="en-US"/>
          </a:p>
        </p:txBody>
      </p:sp>
      <p:pic>
        <p:nvPicPr>
          <p:cNvPr id="33796" name="Picture 4"/>
          <p:cNvPicPr>
            <a:picLocks noChangeAspect="1" noChangeArrowheads="1"/>
          </p:cNvPicPr>
          <p:nvPr/>
        </p:nvPicPr>
        <p:blipFill>
          <a:blip r:embed="rId2" cstate="email"/>
          <a:srcRect/>
          <a:stretch>
            <a:fillRect/>
          </a:stretch>
        </p:blipFill>
        <p:spPr bwMode="auto">
          <a:xfrm>
            <a:off x="250827" y="1313766"/>
            <a:ext cx="8642351" cy="4895851"/>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187451" y="1155700"/>
            <a:ext cx="6337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12291" name="Text Box 3"/>
          <p:cNvSpPr txBox="1">
            <a:spLocks noChangeArrowheads="1"/>
          </p:cNvSpPr>
          <p:nvPr/>
        </p:nvSpPr>
        <p:spPr bwMode="auto">
          <a:xfrm>
            <a:off x="139702" y="2152651"/>
            <a:ext cx="8753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pic>
        <p:nvPicPr>
          <p:cNvPr id="12292" name="Picture 4" descr="C:\Users\Administrator\Desktop\PPT\102.jpg1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1138" y="3208341"/>
            <a:ext cx="792163"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3" name="Text Box 5"/>
          <p:cNvSpPr txBox="1">
            <a:spLocks noChangeArrowheads="1"/>
          </p:cNvSpPr>
          <p:nvPr/>
        </p:nvSpPr>
        <p:spPr bwMode="auto">
          <a:xfrm>
            <a:off x="0" y="1723374"/>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4000" dirty="0">
                <a:solidFill>
                  <a:srgbClr val="BF1E2D"/>
                </a:solidFill>
                <a:latin typeface="方正综艺简体" charset="-122"/>
                <a:ea typeface="方正综艺简体" charset="-122"/>
              </a:rPr>
              <a:t>尊享尊贵  合作共赢</a:t>
            </a:r>
          </a:p>
          <a:p>
            <a:pPr algn="ctr"/>
            <a:r>
              <a:rPr lang="zh-CN" altLang="en-US" sz="4000" dirty="0">
                <a:solidFill>
                  <a:srgbClr val="BF1E2D"/>
                </a:solidFill>
                <a:latin typeface="方正综艺简体" charset="-122"/>
                <a:ea typeface="方正综艺简体" charset="-122"/>
              </a:rPr>
              <a:t>培训就是竞争力</a:t>
            </a:r>
          </a:p>
          <a:p>
            <a:pPr algn="ctr"/>
            <a:r>
              <a:rPr lang="zh-CN" altLang="en-US" sz="4000" dirty="0">
                <a:solidFill>
                  <a:srgbClr val="6A8B25"/>
                </a:solidFill>
                <a:latin typeface="方正综艺简体" charset="-122"/>
                <a:ea typeface="方正综艺简体" charset="-122"/>
              </a:rPr>
              <a:t>谢谢!</a:t>
            </a:r>
          </a:p>
        </p:txBody>
      </p:sp>
      <p:sp>
        <p:nvSpPr>
          <p:cNvPr id="12294" name="Text Box 6"/>
          <p:cNvSpPr txBox="1">
            <a:spLocks noChangeArrowheads="1"/>
          </p:cNvSpPr>
          <p:nvPr/>
        </p:nvSpPr>
        <p:spPr bwMode="auto">
          <a:xfrm>
            <a:off x="2057402" y="3933826"/>
            <a:ext cx="6397625"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latin typeface="微软雅黑" panose="020B0503020204020204" pitchFamily="34" charset="-122"/>
                <a:ea typeface="微软雅黑" panose="020B0503020204020204" pitchFamily="34" charset="-122"/>
              </a:rPr>
              <a:t>地址：北京市海淀区紫竹院路</a:t>
            </a:r>
            <a:r>
              <a:rPr lang="en-US" altLang="zh-CN" sz="1600">
                <a:latin typeface="微软雅黑" panose="020B0503020204020204" pitchFamily="34" charset="-122"/>
                <a:ea typeface="微软雅黑" panose="020B0503020204020204" pitchFamily="34" charset="-122"/>
              </a:rPr>
              <a:t>31</a:t>
            </a:r>
            <a:r>
              <a:rPr lang="zh-CN" altLang="en-US" sz="1600">
                <a:latin typeface="微软雅黑" panose="020B0503020204020204" pitchFamily="34" charset="-122"/>
                <a:ea typeface="微软雅黑" panose="020B0503020204020204" pitchFamily="34" charset="-122"/>
              </a:rPr>
              <a:t>号华澳中心</a:t>
            </a:r>
            <a:r>
              <a:rPr lang="en-US" altLang="zh-CN" sz="1600">
                <a:latin typeface="微软雅黑" panose="020B0503020204020204" pitchFamily="34" charset="-122"/>
                <a:ea typeface="微软雅黑" panose="020B0503020204020204" pitchFamily="34" charset="-122"/>
              </a:rPr>
              <a:t>1 </a:t>
            </a:r>
            <a:r>
              <a:rPr lang="zh-CN" altLang="en-US" sz="1600">
                <a:latin typeface="微软雅黑" panose="020B0503020204020204" pitchFamily="34" charset="-122"/>
                <a:ea typeface="微软雅黑" panose="020B0503020204020204" pitchFamily="34" charset="-122"/>
              </a:rPr>
              <a:t>号楼</a:t>
            </a:r>
            <a:r>
              <a:rPr lang="en-US" altLang="zh-CN" sz="1600">
                <a:latin typeface="微软雅黑" panose="020B0503020204020204" pitchFamily="34" charset="-122"/>
                <a:ea typeface="微软雅黑" panose="020B0503020204020204" pitchFamily="34" charset="-122"/>
              </a:rPr>
              <a:t>18</a:t>
            </a:r>
            <a:r>
              <a:rPr lang="zh-CN" altLang="en-US" sz="1600">
                <a:latin typeface="微软雅黑" panose="020B0503020204020204" pitchFamily="34" charset="-122"/>
                <a:ea typeface="微软雅黑" panose="020B0503020204020204" pitchFamily="34" charset="-122"/>
              </a:rPr>
              <a:t>层</a:t>
            </a:r>
          </a:p>
          <a:p>
            <a:r>
              <a:rPr lang="zh-CN" altLang="en-US" sz="1600">
                <a:latin typeface="微软雅黑" panose="020B0503020204020204" pitchFamily="34" charset="-122"/>
                <a:ea typeface="微软雅黑" panose="020B0503020204020204" pitchFamily="34" charset="-122"/>
              </a:rPr>
              <a:t>联系电话：（</a:t>
            </a:r>
            <a:r>
              <a:rPr lang="en-US" altLang="zh-CN" sz="1600">
                <a:latin typeface="微软雅黑" panose="020B0503020204020204" pitchFamily="34" charset="-122"/>
                <a:ea typeface="微软雅黑" panose="020B0503020204020204" pitchFamily="34" charset="-122"/>
              </a:rPr>
              <a:t>010</a:t>
            </a:r>
            <a:r>
              <a:rPr lang="zh-CN" altLang="en-US" sz="1600">
                <a:latin typeface="微软雅黑" panose="020B0503020204020204" pitchFamily="34" charset="-122"/>
                <a:ea typeface="微软雅黑" panose="020B0503020204020204" pitchFamily="34" charset="-122"/>
              </a:rPr>
              <a:t>）</a:t>
            </a:r>
            <a:r>
              <a:rPr lang="en-US" altLang="zh-CN" sz="1600">
                <a:latin typeface="微软雅黑" panose="020B0503020204020204" pitchFamily="34" charset="-122"/>
                <a:ea typeface="微软雅黑" panose="020B0503020204020204" pitchFamily="34" charset="-122"/>
              </a:rPr>
              <a:t>62126161    62126363    62193562</a:t>
            </a:r>
          </a:p>
          <a:p>
            <a:r>
              <a:rPr lang="zh-CN" altLang="en-US" sz="1600">
                <a:latin typeface="微软雅黑" panose="020B0503020204020204" pitchFamily="34" charset="-122"/>
                <a:ea typeface="微软雅黑" panose="020B0503020204020204" pitchFamily="34" charset="-122"/>
              </a:rPr>
              <a:t>电子邮箱：</a:t>
            </a:r>
            <a:r>
              <a:rPr lang="en-US" altLang="zh-CN" sz="1600">
                <a:latin typeface="微软雅黑" panose="020B0503020204020204" pitchFamily="34" charset="-122"/>
                <a:ea typeface="微软雅黑" panose="020B0503020204020204" pitchFamily="34" charset="-122"/>
              </a:rPr>
              <a:t>hy@ china-peixun.com</a:t>
            </a:r>
            <a:r>
              <a:rPr lang="zh-CN" altLang="en-US" sz="1600">
                <a:latin typeface="微软雅黑" panose="020B0503020204020204" pitchFamily="34" charset="-122"/>
                <a:ea typeface="微软雅黑" panose="020B0503020204020204" pitchFamily="34" charset="-122"/>
              </a:rPr>
              <a:t> </a:t>
            </a:r>
          </a:p>
          <a:p>
            <a:r>
              <a:rPr lang="zh-CN" altLang="en-US" sz="1600">
                <a:latin typeface="微软雅黑" panose="020B0503020204020204" pitchFamily="34" charset="-122"/>
                <a:ea typeface="微软雅黑" panose="020B0503020204020204" pitchFamily="34" charset="-122"/>
              </a:rPr>
              <a:t>百朗官网：</a:t>
            </a:r>
            <a:r>
              <a:rPr lang="en-US" altLang="zh-CN" sz="1600" u="sng">
                <a:latin typeface="微软雅黑" panose="020B0503020204020204" pitchFamily="34" charset="-122"/>
                <a:ea typeface="微软雅黑" panose="020B0503020204020204" pitchFamily="34" charset="-122"/>
                <a:hlinkClick r:id="rId3"/>
              </a:rPr>
              <a:t> www.2001bailang.com</a:t>
            </a:r>
            <a:endParaRPr lang="en-US" altLang="zh-CN" sz="1600">
              <a:latin typeface="微软雅黑" panose="020B0503020204020204" pitchFamily="34" charset="-122"/>
              <a:ea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rPr>
              <a:t>中企培训网</a:t>
            </a:r>
            <a:r>
              <a:rPr lang="en-US" altLang="zh-CN" sz="1600" u="sng">
                <a:latin typeface="微软雅黑" panose="020B0503020204020204" pitchFamily="34" charset="-122"/>
                <a:ea typeface="微软雅黑" panose="020B0503020204020204" pitchFamily="34" charset="-122"/>
                <a:hlinkClick r:id="rId3"/>
              </a:rPr>
              <a:t>www.china-peixun.com</a:t>
            </a:r>
            <a:r>
              <a:rPr lang="zh-CN" altLang="en-US" sz="1600" u="sng">
                <a:latin typeface="微软雅黑" panose="020B0503020204020204" pitchFamily="34" charset="-122"/>
                <a:ea typeface="微软雅黑" panose="020B0503020204020204" pitchFamily="34" charset="-122"/>
              </a:rPr>
              <a:t>   </a:t>
            </a:r>
          </a:p>
          <a:p>
            <a:r>
              <a:rPr lang="zh-CN" altLang="en-US" sz="1600">
                <a:latin typeface="微软雅黑" panose="020B0503020204020204" pitchFamily="34" charset="-122"/>
                <a:ea typeface="微软雅黑" panose="020B0503020204020204" pitchFamily="34" charset="-122"/>
              </a:rPr>
              <a:t>中培在线</a:t>
            </a:r>
            <a:r>
              <a:rPr lang="en-US" altLang="zh-CN" sz="1600" u="sng">
                <a:latin typeface="微软雅黑" panose="020B0503020204020204" pitchFamily="34" charset="-122"/>
                <a:ea typeface="微软雅黑" panose="020B0503020204020204" pitchFamily="34" charset="-122"/>
                <a:hlinkClick r:id="rId4"/>
              </a:rPr>
              <a:t>www.zhongpei123.com</a:t>
            </a:r>
            <a:endParaRPr lang="zh-CN" altLang="en-US" sz="1600">
              <a:latin typeface="微软雅黑" panose="020B0503020204020204" pitchFamily="34" charset="-122"/>
              <a:ea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rPr>
              <a:t>中培在线新浪官网微博：</a:t>
            </a:r>
            <a:r>
              <a:rPr lang="en-US" altLang="zh-CN" sz="1600" u="sng">
                <a:latin typeface="微软雅黑" panose="020B0503020204020204" pitchFamily="34" charset="-122"/>
                <a:ea typeface="微软雅黑" panose="020B0503020204020204" pitchFamily="34" charset="-122"/>
                <a:hlinkClick r:id="rId5"/>
              </a:rPr>
              <a:t>http://e.weibo.com/zhongpei123</a:t>
            </a:r>
            <a:endParaRPr lang="zh-CN" altLang="en-US" sz="1600">
              <a:latin typeface="微软雅黑" panose="020B0503020204020204" pitchFamily="34" charset="-122"/>
              <a:ea typeface="微软雅黑" panose="020B0503020204020204" pitchFamily="34" charset="-122"/>
            </a:endParaRPr>
          </a:p>
          <a:p>
            <a:endParaRPr lang="zh-CN" altLang="en-US">
              <a:ea typeface="黑体" panose="02010609060101010101" pitchFamily="49" charset="-122"/>
            </a:endParaRPr>
          </a:p>
        </p:txBody>
      </p:sp>
      <p:sp>
        <p:nvSpPr>
          <p:cNvPr id="2" name="灯片编号占位符 1"/>
          <p:cNvSpPr>
            <a:spLocks noGrp="1"/>
          </p:cNvSpPr>
          <p:nvPr>
            <p:ph type="sldNum" sz="quarter" idx="4"/>
          </p:nvPr>
        </p:nvSpPr>
        <p:spPr/>
        <p:txBody>
          <a:bodyPr/>
          <a:lstStyle/>
          <a:p>
            <a:fld id="{D065990C-D54C-4FC3-B4C7-03BEB07D7E46}" type="slidenum">
              <a:rPr lang="zh-CN" altLang="en-US" smtClean="0"/>
              <a:pPr/>
              <a:t>198</a:t>
            </a:fld>
            <a:endParaRPr lang="zh-CN" altLang="en-US"/>
          </a:p>
        </p:txBody>
      </p:sp>
    </p:spTree>
    <p:extLst>
      <p:ext uri="{BB962C8B-B14F-4D97-AF65-F5344CB8AC3E}">
        <p14:creationId xmlns:p14="http://schemas.microsoft.com/office/powerpoint/2010/main" val="30575150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idx="4294967295"/>
          </p:nvPr>
        </p:nvSpPr>
        <p:spPr>
          <a:xfrm>
            <a:off x="542283" y="387425"/>
            <a:ext cx="8232775" cy="504825"/>
          </a:xfrm>
        </p:spPr>
        <p:txBody>
          <a:bodyPr/>
          <a:lstStyle/>
          <a:p>
            <a:pPr algn="ctr" eaLnBrk="1" hangingPunct="1">
              <a:defRPr/>
            </a:pPr>
            <a:r>
              <a:rPr lang="zh-CN" altLang="en-US" sz="3200" dirty="0">
                <a:solidFill>
                  <a:srgbClr val="FF0000"/>
                </a:solidFill>
                <a:latin typeface="微软雅黑" pitchFamily="34" charset="-122"/>
                <a:ea typeface="微软雅黑" pitchFamily="34" charset="-122"/>
              </a:rPr>
              <a:t>供应链管理的精髓</a:t>
            </a:r>
          </a:p>
        </p:txBody>
      </p:sp>
      <p:grpSp>
        <p:nvGrpSpPr>
          <p:cNvPr id="30" name="组合 29"/>
          <p:cNvGrpSpPr/>
          <p:nvPr/>
        </p:nvGrpSpPr>
        <p:grpSpPr>
          <a:xfrm>
            <a:off x="683571" y="1484784"/>
            <a:ext cx="7720013" cy="3200400"/>
            <a:chOff x="762000" y="2362200"/>
            <a:chExt cx="7720013" cy="3200400"/>
          </a:xfrm>
        </p:grpSpPr>
        <p:sp>
          <p:nvSpPr>
            <p:cNvPr id="28675" name="AutoShape 3"/>
            <p:cNvSpPr>
              <a:spLocks noChangeArrowheads="1"/>
            </p:cNvSpPr>
            <p:nvPr/>
          </p:nvSpPr>
          <p:spPr bwMode="gray">
            <a:xfrm>
              <a:off x="762000" y="2362200"/>
              <a:ext cx="7696200" cy="3200400"/>
            </a:xfrm>
            <a:prstGeom prst="roundRect">
              <a:avLst>
                <a:gd name="adj" fmla="val 50000"/>
              </a:avLst>
            </a:prstGeom>
            <a:solidFill>
              <a:srgbClr val="0070C0"/>
            </a:solidFill>
            <a:ln w="9525">
              <a:noFill/>
              <a:round/>
              <a:headEnd/>
              <a:tailEnd/>
            </a:ln>
          </p:spPr>
          <p:txBody>
            <a:bodyPr wrap="none" anchor="ctr"/>
            <a:lstStyle/>
            <a:p>
              <a:endParaRPr lang="zh-CN" altLang="zh-CN">
                <a:latin typeface="微软雅黑" pitchFamily="34" charset="-122"/>
                <a:ea typeface="微软雅黑" pitchFamily="34" charset="-122"/>
              </a:endParaRPr>
            </a:p>
          </p:txBody>
        </p:sp>
        <p:sp>
          <p:nvSpPr>
            <p:cNvPr id="28676" name="Line 4"/>
            <p:cNvSpPr>
              <a:spLocks noChangeShapeType="1"/>
            </p:cNvSpPr>
            <p:nvPr/>
          </p:nvSpPr>
          <p:spPr bwMode="gray">
            <a:xfrm flipH="1">
              <a:off x="2724150" y="4703763"/>
              <a:ext cx="4075113" cy="9525"/>
            </a:xfrm>
            <a:prstGeom prst="line">
              <a:avLst/>
            </a:prstGeom>
            <a:noFill/>
            <a:ln w="76200">
              <a:solidFill>
                <a:schemeClr val="bg1"/>
              </a:solidFill>
              <a:round/>
              <a:headEnd/>
              <a:tailEnd type="triangle" w="med" len="med"/>
            </a:ln>
          </p:spPr>
          <p:txBody>
            <a:bodyPr wrap="none" anchor="ctr"/>
            <a:lstStyle/>
            <a:p>
              <a:endParaRPr lang="zh-CN" altLang="en-US">
                <a:latin typeface="微软雅黑" pitchFamily="34" charset="-122"/>
                <a:ea typeface="微软雅黑" pitchFamily="34" charset="-122"/>
              </a:endParaRPr>
            </a:p>
          </p:txBody>
        </p:sp>
        <p:sp>
          <p:nvSpPr>
            <p:cNvPr id="28677" name="Line 5"/>
            <p:cNvSpPr>
              <a:spLocks noChangeShapeType="1"/>
            </p:cNvSpPr>
            <p:nvPr/>
          </p:nvSpPr>
          <p:spPr bwMode="gray">
            <a:xfrm>
              <a:off x="2263775" y="3263900"/>
              <a:ext cx="4075113" cy="9525"/>
            </a:xfrm>
            <a:prstGeom prst="line">
              <a:avLst/>
            </a:prstGeom>
            <a:noFill/>
            <a:ln w="76200">
              <a:solidFill>
                <a:schemeClr val="bg1"/>
              </a:solidFill>
              <a:round/>
              <a:headEnd/>
              <a:tailEnd type="triangle" w="med" len="med"/>
            </a:ln>
          </p:spPr>
          <p:txBody>
            <a:bodyPr wrap="none" anchor="ctr"/>
            <a:lstStyle/>
            <a:p>
              <a:endParaRPr lang="zh-CN" altLang="en-US">
                <a:latin typeface="微软雅黑" pitchFamily="34" charset="-122"/>
                <a:ea typeface="微软雅黑" pitchFamily="34" charset="-122"/>
              </a:endParaRPr>
            </a:p>
          </p:txBody>
        </p:sp>
        <p:sp>
          <p:nvSpPr>
            <p:cNvPr id="220166" name="Oval 6"/>
            <p:cNvSpPr>
              <a:spLocks noChangeArrowheads="1"/>
            </p:cNvSpPr>
            <p:nvPr/>
          </p:nvSpPr>
          <p:spPr bwMode="gray">
            <a:xfrm>
              <a:off x="6108700" y="3273425"/>
              <a:ext cx="1423988" cy="1423988"/>
            </a:xfrm>
            <a:prstGeom prst="ellipse">
              <a:avLst/>
            </a:prstGeom>
            <a:gradFill rotWithShape="1">
              <a:gsLst>
                <a:gs pos="0">
                  <a:schemeClr val="accent2">
                    <a:gamma/>
                    <a:tint val="48627"/>
                    <a:invGamma/>
                  </a:schemeClr>
                </a:gs>
                <a:gs pos="100000">
                  <a:schemeClr val="accent2"/>
                </a:gs>
              </a:gsLst>
              <a:path path="shape">
                <a:fillToRect l="50000" t="50000" r="50000" b="50000"/>
              </a:path>
            </a:gradFill>
            <a:ln w="95250" algn="ctr">
              <a:solidFill>
                <a:schemeClr val="bg1"/>
              </a:solidFill>
              <a:round/>
              <a:headEnd/>
              <a:tailEnd/>
            </a:ln>
            <a:effectLst/>
          </p:spPr>
          <p:txBody>
            <a:bodyPr wrap="none" anchor="ctr"/>
            <a:lstStyle/>
            <a:p>
              <a:pPr>
                <a:defRPr/>
              </a:pPr>
              <a:r>
                <a:rPr lang="zh-CN" altLang="en-US" sz="2000" b="1" dirty="0">
                  <a:effectLst>
                    <a:outerShdw blurRad="38100" dist="38100" dir="2700000" algn="tl">
                      <a:srgbClr val="000000">
                        <a:alpha val="43137"/>
                      </a:srgbClr>
                    </a:outerShdw>
                  </a:effectLst>
                  <a:latin typeface="微软雅黑" pitchFamily="34" charset="-122"/>
                  <a:ea typeface="微软雅黑" pitchFamily="34" charset="-122"/>
                </a:rPr>
                <a:t>增加利润</a:t>
              </a:r>
            </a:p>
          </p:txBody>
        </p:sp>
        <p:sp>
          <p:nvSpPr>
            <p:cNvPr id="28679" name="Oval 7"/>
            <p:cNvSpPr>
              <a:spLocks noChangeArrowheads="1"/>
            </p:cNvSpPr>
            <p:nvPr/>
          </p:nvSpPr>
          <p:spPr bwMode="gray">
            <a:xfrm>
              <a:off x="1643063" y="3286125"/>
              <a:ext cx="1423987" cy="1423988"/>
            </a:xfrm>
            <a:prstGeom prst="ellipse">
              <a:avLst/>
            </a:prstGeom>
            <a:gradFill rotWithShape="1">
              <a:gsLst>
                <a:gs pos="0">
                  <a:srgbClr val="DBE9F5"/>
                </a:gs>
                <a:gs pos="100000">
                  <a:srgbClr val="92BCE2"/>
                </a:gs>
              </a:gsLst>
              <a:path path="shape">
                <a:fillToRect l="50000" t="50000" r="50000" b="50000"/>
              </a:path>
            </a:gradFill>
            <a:ln w="95250" algn="ctr">
              <a:solidFill>
                <a:schemeClr val="bg1"/>
              </a:solidFill>
              <a:round/>
              <a:headEnd/>
              <a:tailEnd/>
            </a:ln>
          </p:spPr>
          <p:txBody>
            <a:bodyPr wrap="none" anchor="ctr"/>
            <a:lstStyle/>
            <a:p>
              <a:endParaRPr lang="zh-CN" altLang="zh-CN">
                <a:latin typeface="微软雅黑" pitchFamily="34" charset="-122"/>
                <a:ea typeface="微软雅黑" pitchFamily="34" charset="-122"/>
              </a:endParaRPr>
            </a:p>
          </p:txBody>
        </p:sp>
        <p:sp>
          <p:nvSpPr>
            <p:cNvPr id="28680" name="AutoShape 8"/>
            <p:cNvSpPr>
              <a:spLocks noChangeArrowheads="1"/>
            </p:cNvSpPr>
            <p:nvPr/>
          </p:nvSpPr>
          <p:spPr bwMode="gray">
            <a:xfrm>
              <a:off x="2690813" y="2582863"/>
              <a:ext cx="1958975" cy="468312"/>
            </a:xfrm>
            <a:prstGeom prst="chevron">
              <a:avLst>
                <a:gd name="adj" fmla="val 43225"/>
              </a:avLst>
            </a:prstGeom>
            <a:solidFill>
              <a:srgbClr val="FFFFFF">
                <a:alpha val="50195"/>
              </a:srgbClr>
            </a:solidFill>
            <a:ln w="9525" algn="ctr">
              <a:noFill/>
              <a:miter lim="800000"/>
              <a:headEnd/>
              <a:tailEnd/>
            </a:ln>
          </p:spPr>
          <p:txBody>
            <a:bodyPr wrap="none" anchor="ctr"/>
            <a:lstStyle/>
            <a:p>
              <a:endParaRPr lang="zh-CN" altLang="zh-CN">
                <a:latin typeface="微软雅黑" pitchFamily="34" charset="-122"/>
                <a:ea typeface="微软雅黑" pitchFamily="34" charset="-122"/>
              </a:endParaRPr>
            </a:p>
          </p:txBody>
        </p:sp>
        <p:sp>
          <p:nvSpPr>
            <p:cNvPr id="28681" name="AutoShape 9"/>
            <p:cNvSpPr>
              <a:spLocks noChangeArrowheads="1"/>
            </p:cNvSpPr>
            <p:nvPr/>
          </p:nvSpPr>
          <p:spPr bwMode="gray">
            <a:xfrm>
              <a:off x="4649788" y="2582863"/>
              <a:ext cx="1958975" cy="468312"/>
            </a:xfrm>
            <a:prstGeom prst="chevron">
              <a:avLst>
                <a:gd name="adj" fmla="val 43225"/>
              </a:avLst>
            </a:prstGeom>
            <a:solidFill>
              <a:srgbClr val="FFFFFF">
                <a:alpha val="50195"/>
              </a:srgbClr>
            </a:solidFill>
            <a:ln w="9525" algn="ctr">
              <a:noFill/>
              <a:miter lim="800000"/>
              <a:headEnd/>
              <a:tailEnd/>
            </a:ln>
          </p:spPr>
          <p:txBody>
            <a:bodyPr wrap="none" anchor="ctr"/>
            <a:lstStyle/>
            <a:p>
              <a:endParaRPr lang="zh-CN" altLang="zh-CN">
                <a:latin typeface="微软雅黑" pitchFamily="34" charset="-122"/>
                <a:ea typeface="微软雅黑" pitchFamily="34" charset="-122"/>
              </a:endParaRPr>
            </a:p>
          </p:txBody>
        </p:sp>
        <p:grpSp>
          <p:nvGrpSpPr>
            <p:cNvPr id="2" name="Group 10"/>
            <p:cNvGrpSpPr>
              <a:grpSpLocks/>
            </p:cNvGrpSpPr>
            <p:nvPr/>
          </p:nvGrpSpPr>
          <p:grpSpPr bwMode="auto">
            <a:xfrm>
              <a:off x="5764213" y="2582863"/>
              <a:ext cx="2459037" cy="2765425"/>
              <a:chOff x="3340" y="1301"/>
              <a:chExt cx="1549" cy="1742"/>
            </a:xfrm>
          </p:grpSpPr>
          <p:sp>
            <p:nvSpPr>
              <p:cNvPr id="28699" name="AutoShape 11"/>
              <p:cNvSpPr>
                <a:spLocks noChangeArrowheads="1"/>
              </p:cNvSpPr>
              <p:nvPr/>
            </p:nvSpPr>
            <p:spPr bwMode="gray">
              <a:xfrm rot="5400000">
                <a:off x="3244" y="1397"/>
                <a:ext cx="1742" cy="15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8478 h 21600"/>
                </a:gdLst>
                <a:ahLst/>
                <a:cxnLst>
                  <a:cxn ang="T8">
                    <a:pos x="T0" y="T1"/>
                  </a:cxn>
                  <a:cxn ang="T9">
                    <a:pos x="T2" y="T3"/>
                  </a:cxn>
                  <a:cxn ang="T10">
                    <a:pos x="T4" y="T5"/>
                  </a:cxn>
                  <a:cxn ang="T11">
                    <a:pos x="T6" y="T7"/>
                  </a:cxn>
                </a:cxnLst>
                <a:rect l="T12" t="T13" r="T14" b="T15"/>
                <a:pathLst>
                  <a:path w="21600" h="21600">
                    <a:moveTo>
                      <a:pt x="3695" y="11280"/>
                    </a:moveTo>
                    <a:cubicBezTo>
                      <a:pt x="3684" y="11120"/>
                      <a:pt x="3679" y="10960"/>
                      <a:pt x="3679" y="10800"/>
                    </a:cubicBezTo>
                    <a:cubicBezTo>
                      <a:pt x="3679" y="6867"/>
                      <a:pt x="6867" y="3679"/>
                      <a:pt x="10800" y="3679"/>
                    </a:cubicBezTo>
                    <a:cubicBezTo>
                      <a:pt x="14732" y="3679"/>
                      <a:pt x="17921" y="6867"/>
                      <a:pt x="17921" y="10800"/>
                    </a:cubicBezTo>
                    <a:cubicBezTo>
                      <a:pt x="17921" y="10960"/>
                      <a:pt x="17915" y="11120"/>
                      <a:pt x="17904" y="11280"/>
                    </a:cubicBezTo>
                    <a:lnTo>
                      <a:pt x="21575" y="11529"/>
                    </a:lnTo>
                    <a:cubicBezTo>
                      <a:pt x="21591" y="11286"/>
                      <a:pt x="21600" y="11043"/>
                      <a:pt x="21600" y="10800"/>
                    </a:cubicBezTo>
                    <a:cubicBezTo>
                      <a:pt x="21600" y="4835"/>
                      <a:pt x="16764" y="0"/>
                      <a:pt x="10800" y="0"/>
                    </a:cubicBezTo>
                    <a:cubicBezTo>
                      <a:pt x="4835" y="0"/>
                      <a:pt x="0" y="4835"/>
                      <a:pt x="0" y="10800"/>
                    </a:cubicBezTo>
                    <a:cubicBezTo>
                      <a:pt x="-1" y="11043"/>
                      <a:pt x="8" y="11286"/>
                      <a:pt x="24" y="11529"/>
                    </a:cubicBezTo>
                    <a:close/>
                  </a:path>
                </a:pathLst>
              </a:custGeom>
              <a:solidFill>
                <a:schemeClr val="bg1"/>
              </a:solidFill>
              <a:ln w="9525" algn="ctr">
                <a:noFill/>
                <a:miter lim="800000"/>
                <a:headEnd/>
                <a:tailEnd/>
              </a:ln>
            </p:spPr>
            <p:txBody>
              <a:bodyPr wrap="none" anchor="ctr"/>
              <a:lstStyle/>
              <a:p>
                <a:endParaRPr lang="zh-CN" altLang="zh-CN">
                  <a:latin typeface="微软雅黑" pitchFamily="34" charset="-122"/>
                  <a:ea typeface="微软雅黑" pitchFamily="34" charset="-122"/>
                </a:endParaRPr>
              </a:p>
            </p:txBody>
          </p:sp>
          <p:sp>
            <p:nvSpPr>
              <p:cNvPr id="28700" name="AutoShape 12"/>
              <p:cNvSpPr>
                <a:spLocks noChangeArrowheads="1"/>
              </p:cNvSpPr>
              <p:nvPr/>
            </p:nvSpPr>
            <p:spPr bwMode="gray">
              <a:xfrm>
                <a:off x="3872" y="1303"/>
                <a:ext cx="411" cy="295"/>
              </a:xfrm>
              <a:prstGeom prst="chevron">
                <a:avLst>
                  <a:gd name="adj" fmla="val 44744"/>
                </a:avLst>
              </a:prstGeom>
              <a:solidFill>
                <a:schemeClr val="bg1"/>
              </a:solidFill>
              <a:ln w="9525" algn="ctr">
                <a:noFill/>
                <a:miter lim="800000"/>
                <a:headEnd/>
                <a:tailEnd/>
              </a:ln>
            </p:spPr>
            <p:txBody>
              <a:bodyPr wrap="none" anchor="ctr"/>
              <a:lstStyle/>
              <a:p>
                <a:endParaRPr lang="zh-CN" altLang="zh-CN">
                  <a:latin typeface="微软雅黑" pitchFamily="34" charset="-122"/>
                  <a:ea typeface="微软雅黑" pitchFamily="34" charset="-122"/>
                </a:endParaRPr>
              </a:p>
            </p:txBody>
          </p:sp>
          <p:sp>
            <p:nvSpPr>
              <p:cNvPr id="28701" name="AutoShape 13"/>
              <p:cNvSpPr>
                <a:spLocks noChangeArrowheads="1"/>
              </p:cNvSpPr>
              <p:nvPr/>
            </p:nvSpPr>
            <p:spPr bwMode="gray">
              <a:xfrm rot="10800000">
                <a:off x="3891" y="2745"/>
                <a:ext cx="314" cy="295"/>
              </a:xfrm>
              <a:prstGeom prst="chevron">
                <a:avLst>
                  <a:gd name="adj" fmla="val 44069"/>
                </a:avLst>
              </a:prstGeom>
              <a:solidFill>
                <a:schemeClr val="bg1"/>
              </a:solidFill>
              <a:ln w="9525" algn="ctr">
                <a:noFill/>
                <a:miter lim="800000"/>
                <a:headEnd/>
                <a:tailEnd/>
              </a:ln>
            </p:spPr>
            <p:txBody>
              <a:bodyPr wrap="none" anchor="ctr"/>
              <a:lstStyle/>
              <a:p>
                <a:endParaRPr lang="zh-CN" altLang="zh-CN">
                  <a:latin typeface="微软雅黑" pitchFamily="34" charset="-122"/>
                  <a:ea typeface="微软雅黑" pitchFamily="34" charset="-122"/>
                </a:endParaRPr>
              </a:p>
            </p:txBody>
          </p:sp>
        </p:grpSp>
        <p:sp>
          <p:nvSpPr>
            <p:cNvPr id="28683" name="AutoShape 14"/>
            <p:cNvSpPr>
              <a:spLocks noChangeArrowheads="1"/>
            </p:cNvSpPr>
            <p:nvPr/>
          </p:nvSpPr>
          <p:spPr bwMode="gray">
            <a:xfrm flipH="1">
              <a:off x="2792413" y="4878388"/>
              <a:ext cx="3889375" cy="468312"/>
            </a:xfrm>
            <a:prstGeom prst="chevron">
              <a:avLst>
                <a:gd name="adj" fmla="val 47562"/>
              </a:avLst>
            </a:prstGeom>
            <a:solidFill>
              <a:srgbClr val="E8BD50"/>
            </a:solidFill>
            <a:ln w="9525" algn="ctr">
              <a:noFill/>
              <a:miter lim="800000"/>
              <a:headEnd/>
              <a:tailEnd/>
            </a:ln>
          </p:spPr>
          <p:txBody>
            <a:bodyPr wrap="none" anchor="ctr"/>
            <a:lstStyle/>
            <a:p>
              <a:endParaRPr lang="zh-CN" altLang="zh-CN">
                <a:latin typeface="微软雅黑" pitchFamily="34" charset="-122"/>
                <a:ea typeface="微软雅黑" pitchFamily="34" charset="-122"/>
              </a:endParaRPr>
            </a:p>
          </p:txBody>
        </p:sp>
        <p:grpSp>
          <p:nvGrpSpPr>
            <p:cNvPr id="3" name="Group 15"/>
            <p:cNvGrpSpPr>
              <a:grpSpLocks/>
            </p:cNvGrpSpPr>
            <p:nvPr/>
          </p:nvGrpSpPr>
          <p:grpSpPr bwMode="auto">
            <a:xfrm>
              <a:off x="923925" y="2586038"/>
              <a:ext cx="2459038" cy="2767012"/>
              <a:chOff x="533" y="1485"/>
              <a:chExt cx="1549" cy="1743"/>
            </a:xfrm>
          </p:grpSpPr>
          <p:sp>
            <p:nvSpPr>
              <p:cNvPr id="28696" name="AutoShape 16"/>
              <p:cNvSpPr>
                <a:spLocks noChangeArrowheads="1"/>
              </p:cNvSpPr>
              <p:nvPr/>
            </p:nvSpPr>
            <p:spPr bwMode="gray">
              <a:xfrm rot="16200000" flipH="1">
                <a:off x="437" y="1581"/>
                <a:ext cx="1742" cy="15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9120 h 21600"/>
                </a:gdLst>
                <a:ahLst/>
                <a:cxnLst>
                  <a:cxn ang="T8">
                    <a:pos x="T0" y="T1"/>
                  </a:cxn>
                  <a:cxn ang="T9">
                    <a:pos x="T2" y="T3"/>
                  </a:cxn>
                  <a:cxn ang="T10">
                    <a:pos x="T4" y="T5"/>
                  </a:cxn>
                  <a:cxn ang="T11">
                    <a:pos x="T6" y="T7"/>
                  </a:cxn>
                </a:cxnLst>
                <a:rect l="T12" t="T13" r="T14" b="T15"/>
                <a:pathLst>
                  <a:path w="21600" h="21600">
                    <a:moveTo>
                      <a:pt x="3695" y="11670"/>
                    </a:moveTo>
                    <a:cubicBezTo>
                      <a:pt x="3659" y="11382"/>
                      <a:pt x="3642" y="11091"/>
                      <a:pt x="3642" y="10800"/>
                    </a:cubicBezTo>
                    <a:cubicBezTo>
                      <a:pt x="3642" y="6846"/>
                      <a:pt x="6846" y="3642"/>
                      <a:pt x="10800" y="3642"/>
                    </a:cubicBezTo>
                    <a:cubicBezTo>
                      <a:pt x="14753" y="3642"/>
                      <a:pt x="17958" y="6846"/>
                      <a:pt x="17958" y="10800"/>
                    </a:cubicBezTo>
                    <a:cubicBezTo>
                      <a:pt x="17958" y="11091"/>
                      <a:pt x="17940" y="11382"/>
                      <a:pt x="17904" y="11670"/>
                    </a:cubicBezTo>
                    <a:lnTo>
                      <a:pt x="21519" y="12114"/>
                    </a:lnTo>
                    <a:cubicBezTo>
                      <a:pt x="21573" y="11678"/>
                      <a:pt x="21600" y="11239"/>
                      <a:pt x="21600" y="10800"/>
                    </a:cubicBezTo>
                    <a:cubicBezTo>
                      <a:pt x="21600" y="4835"/>
                      <a:pt x="16764" y="0"/>
                      <a:pt x="10800" y="0"/>
                    </a:cubicBezTo>
                    <a:cubicBezTo>
                      <a:pt x="4835" y="0"/>
                      <a:pt x="0" y="4835"/>
                      <a:pt x="0" y="10800"/>
                    </a:cubicBezTo>
                    <a:cubicBezTo>
                      <a:pt x="-1" y="11239"/>
                      <a:pt x="26" y="11678"/>
                      <a:pt x="80" y="12114"/>
                    </a:cubicBezTo>
                    <a:close/>
                  </a:path>
                </a:pathLst>
              </a:custGeom>
              <a:solidFill>
                <a:schemeClr val="bg1"/>
              </a:solidFill>
              <a:ln w="9525" algn="ctr">
                <a:noFill/>
                <a:miter lim="800000"/>
                <a:headEnd/>
                <a:tailEnd/>
              </a:ln>
            </p:spPr>
            <p:txBody>
              <a:bodyPr wrap="none" anchor="ctr"/>
              <a:lstStyle/>
              <a:p>
                <a:endParaRPr lang="zh-CN" altLang="zh-CN">
                  <a:latin typeface="微软雅黑" pitchFamily="34" charset="-122"/>
                  <a:ea typeface="微软雅黑" pitchFamily="34" charset="-122"/>
                </a:endParaRPr>
              </a:p>
            </p:txBody>
          </p:sp>
          <p:sp>
            <p:nvSpPr>
              <p:cNvPr id="28697" name="AutoShape 17"/>
              <p:cNvSpPr>
                <a:spLocks noChangeArrowheads="1"/>
              </p:cNvSpPr>
              <p:nvPr/>
            </p:nvSpPr>
            <p:spPr bwMode="gray">
              <a:xfrm>
                <a:off x="1235" y="1487"/>
                <a:ext cx="411" cy="295"/>
              </a:xfrm>
              <a:prstGeom prst="chevron">
                <a:avLst>
                  <a:gd name="adj" fmla="val 44744"/>
                </a:avLst>
              </a:prstGeom>
              <a:solidFill>
                <a:schemeClr val="bg1"/>
              </a:solidFill>
              <a:ln w="9525" algn="ctr">
                <a:noFill/>
                <a:miter lim="800000"/>
                <a:headEnd/>
                <a:tailEnd/>
              </a:ln>
            </p:spPr>
            <p:txBody>
              <a:bodyPr wrap="none" anchor="ctr"/>
              <a:lstStyle/>
              <a:p>
                <a:endParaRPr lang="zh-CN" altLang="zh-CN">
                  <a:latin typeface="微软雅黑" pitchFamily="34" charset="-122"/>
                  <a:ea typeface="微软雅黑" pitchFamily="34" charset="-122"/>
                </a:endParaRPr>
              </a:p>
            </p:txBody>
          </p:sp>
          <p:sp>
            <p:nvSpPr>
              <p:cNvPr id="28698" name="AutoShape 18"/>
              <p:cNvSpPr>
                <a:spLocks noChangeArrowheads="1"/>
              </p:cNvSpPr>
              <p:nvPr/>
            </p:nvSpPr>
            <p:spPr bwMode="gray">
              <a:xfrm rot="10800000">
                <a:off x="1223" y="2933"/>
                <a:ext cx="499" cy="295"/>
              </a:xfrm>
              <a:prstGeom prst="chevron">
                <a:avLst>
                  <a:gd name="adj" fmla="val 46783"/>
                </a:avLst>
              </a:prstGeom>
              <a:solidFill>
                <a:schemeClr val="bg1"/>
              </a:solidFill>
              <a:ln w="9525" algn="ctr">
                <a:noFill/>
                <a:miter lim="800000"/>
                <a:headEnd/>
                <a:tailEnd/>
              </a:ln>
            </p:spPr>
            <p:txBody>
              <a:bodyPr wrap="none" anchor="ctr"/>
              <a:lstStyle/>
              <a:p>
                <a:endParaRPr lang="zh-CN" altLang="zh-CN">
                  <a:latin typeface="微软雅黑" pitchFamily="34" charset="-122"/>
                  <a:ea typeface="微软雅黑" pitchFamily="34" charset="-122"/>
                </a:endParaRPr>
              </a:p>
            </p:txBody>
          </p:sp>
        </p:grpSp>
        <p:sp>
          <p:nvSpPr>
            <p:cNvPr id="14350" name="Rectangle 19"/>
            <p:cNvSpPr>
              <a:spLocks noChangeArrowheads="1"/>
            </p:cNvSpPr>
            <p:nvPr/>
          </p:nvSpPr>
          <p:spPr bwMode="gray">
            <a:xfrm>
              <a:off x="4013200" y="4933951"/>
              <a:ext cx="1273175" cy="400110"/>
            </a:xfrm>
            <a:prstGeom prst="rect">
              <a:avLst/>
            </a:prstGeom>
            <a:noFill/>
            <a:ln w="9525" algn="ctr">
              <a:noFill/>
              <a:miter lim="800000"/>
              <a:headEnd/>
              <a:tailEnd/>
            </a:ln>
          </p:spPr>
          <p:txBody>
            <a:bodyPr>
              <a:spAutoFit/>
            </a:bodyPr>
            <a:lstStyle/>
            <a:p>
              <a:pPr algn="ctr">
                <a:defRPr/>
              </a:pPr>
              <a:r>
                <a:rPr lang="zh-CN" altLang="en-US" sz="2000" b="1" dirty="0">
                  <a:solidFill>
                    <a:srgbClr val="1C1C1C"/>
                  </a:solidFill>
                  <a:effectLst>
                    <a:outerShdw blurRad="38100" dist="38100" dir="2700000" algn="tl">
                      <a:srgbClr val="000000">
                        <a:alpha val="43137"/>
                      </a:srgbClr>
                    </a:outerShdw>
                  </a:effectLst>
                  <a:latin typeface="微软雅黑" pitchFamily="34" charset="-122"/>
                  <a:ea typeface="微软雅黑" pitchFamily="34" charset="-122"/>
                </a:rPr>
                <a:t>业务流</a:t>
              </a:r>
              <a:endParaRPr lang="en-US" altLang="zh-CN" sz="2000" b="1" dirty="0">
                <a:solidFill>
                  <a:srgbClr val="1C1C1C"/>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4351" name="Rectangle 20"/>
            <p:cNvSpPr>
              <a:spLocks noChangeArrowheads="1"/>
            </p:cNvSpPr>
            <p:nvPr/>
          </p:nvSpPr>
          <p:spPr bwMode="gray">
            <a:xfrm>
              <a:off x="3036888" y="2628900"/>
              <a:ext cx="1273175" cy="400110"/>
            </a:xfrm>
            <a:prstGeom prst="rect">
              <a:avLst/>
            </a:prstGeom>
            <a:noFill/>
            <a:ln w="9525" algn="ctr">
              <a:noFill/>
              <a:miter lim="800000"/>
              <a:headEnd/>
              <a:tailEnd/>
            </a:ln>
          </p:spPr>
          <p:txBody>
            <a:bodyPr>
              <a:spAutoFit/>
            </a:bodyPr>
            <a:lstStyle/>
            <a:p>
              <a:pPr algn="ctr">
                <a:defRPr/>
              </a:pPr>
              <a:r>
                <a:rPr lang="zh-CN" altLang="en-US" sz="2000" b="1" dirty="0">
                  <a:solidFill>
                    <a:srgbClr val="1C1C1C"/>
                  </a:solidFill>
                  <a:effectLst>
                    <a:outerShdw blurRad="38100" dist="38100" dir="2700000" algn="tl">
                      <a:srgbClr val="000000">
                        <a:alpha val="43137"/>
                      </a:srgbClr>
                    </a:outerShdw>
                  </a:effectLst>
                  <a:latin typeface="微软雅黑" pitchFamily="34" charset="-122"/>
                  <a:ea typeface="微软雅黑" pitchFamily="34" charset="-122"/>
                </a:rPr>
                <a:t>物流</a:t>
              </a:r>
              <a:endParaRPr lang="en-US" altLang="zh-CN" sz="2000" b="1" dirty="0">
                <a:solidFill>
                  <a:srgbClr val="1C1C1C"/>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4352" name="Rectangle 21"/>
            <p:cNvSpPr>
              <a:spLocks noChangeArrowheads="1"/>
            </p:cNvSpPr>
            <p:nvPr/>
          </p:nvSpPr>
          <p:spPr bwMode="gray">
            <a:xfrm>
              <a:off x="4999038" y="2628900"/>
              <a:ext cx="1273175" cy="400110"/>
            </a:xfrm>
            <a:prstGeom prst="rect">
              <a:avLst/>
            </a:prstGeom>
            <a:noFill/>
            <a:ln w="9525" algn="ctr">
              <a:noFill/>
              <a:miter lim="800000"/>
              <a:headEnd/>
              <a:tailEnd/>
            </a:ln>
          </p:spPr>
          <p:txBody>
            <a:bodyPr>
              <a:spAutoFit/>
            </a:bodyPr>
            <a:lstStyle/>
            <a:p>
              <a:pPr algn="ctr">
                <a:defRPr/>
              </a:pPr>
              <a:r>
                <a:rPr lang="zh-CN" altLang="en-US" sz="2000" b="1" dirty="0">
                  <a:effectLst>
                    <a:outerShdw blurRad="38100" dist="38100" dir="2700000" algn="tl">
                      <a:srgbClr val="000000">
                        <a:alpha val="43137"/>
                      </a:srgbClr>
                    </a:outerShdw>
                  </a:effectLst>
                  <a:latin typeface="微软雅黑" pitchFamily="34" charset="-122"/>
                  <a:ea typeface="微软雅黑" pitchFamily="34" charset="-122"/>
                </a:rPr>
                <a:t>信息流</a:t>
              </a:r>
              <a:endParaRPr lang="en-US" altLang="zh-CN" sz="2000" b="1" dirty="0">
                <a:solidFill>
                  <a:srgbClr val="1C1C1C"/>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4353" name="Rectangle 22"/>
            <p:cNvSpPr>
              <a:spLocks noChangeArrowheads="1"/>
            </p:cNvSpPr>
            <p:nvPr/>
          </p:nvSpPr>
          <p:spPr bwMode="gray">
            <a:xfrm>
              <a:off x="1612900" y="3798888"/>
              <a:ext cx="1423988" cy="400110"/>
            </a:xfrm>
            <a:prstGeom prst="rect">
              <a:avLst/>
            </a:prstGeom>
            <a:noFill/>
            <a:ln w="9525" algn="ctr">
              <a:noFill/>
              <a:miter lim="800000"/>
              <a:headEnd/>
              <a:tailEnd/>
            </a:ln>
          </p:spPr>
          <p:txBody>
            <a:bodyPr>
              <a:spAutoFit/>
            </a:bodyPr>
            <a:lstStyle/>
            <a:p>
              <a:pPr algn="ctr">
                <a:defRPr/>
              </a:pPr>
              <a:r>
                <a:rPr lang="zh-CN" altLang="en-US" sz="2000" b="1" dirty="0">
                  <a:effectLst>
                    <a:outerShdw blurRad="38100" dist="38100" dir="2700000" algn="tl">
                      <a:srgbClr val="000000">
                        <a:alpha val="43137"/>
                      </a:srgbClr>
                    </a:outerShdw>
                  </a:effectLst>
                  <a:latin typeface="微软雅黑" pitchFamily="34" charset="-122"/>
                  <a:ea typeface="微软雅黑" pitchFamily="34" charset="-122"/>
                </a:rPr>
                <a:t>创造价值</a:t>
              </a:r>
              <a:endParaRPr lang="en-US" altLang="zh-CN" sz="2000" b="1"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8689" name="TextBox 27"/>
            <p:cNvSpPr txBox="1">
              <a:spLocks noChangeArrowheads="1"/>
            </p:cNvSpPr>
            <p:nvPr/>
          </p:nvSpPr>
          <p:spPr bwMode="auto">
            <a:xfrm>
              <a:off x="7715548" y="3214688"/>
              <a:ext cx="461665" cy="1571625"/>
            </a:xfrm>
            <a:prstGeom prst="rect">
              <a:avLst/>
            </a:prstGeom>
            <a:noFill/>
            <a:ln w="9525">
              <a:noFill/>
              <a:miter lim="800000"/>
              <a:headEnd/>
              <a:tailEnd/>
            </a:ln>
          </p:spPr>
          <p:txBody>
            <a:bodyPr vert="eaVert">
              <a:spAutoFit/>
            </a:bodyPr>
            <a:lstStyle/>
            <a:p>
              <a:endParaRPr lang="zh-CN" altLang="zh-CN">
                <a:latin typeface="微软雅黑" pitchFamily="34" charset="-122"/>
                <a:ea typeface="微软雅黑" pitchFamily="34" charset="-122"/>
              </a:endParaRPr>
            </a:p>
          </p:txBody>
        </p:sp>
        <p:sp>
          <p:nvSpPr>
            <p:cNvPr id="28690" name="TextBox 28"/>
            <p:cNvSpPr txBox="1">
              <a:spLocks noChangeArrowheads="1"/>
            </p:cNvSpPr>
            <p:nvPr/>
          </p:nvSpPr>
          <p:spPr bwMode="auto">
            <a:xfrm>
              <a:off x="1119484" y="3367088"/>
              <a:ext cx="461665" cy="1571625"/>
            </a:xfrm>
            <a:prstGeom prst="rect">
              <a:avLst/>
            </a:prstGeom>
            <a:noFill/>
            <a:ln w="9525">
              <a:noFill/>
              <a:miter lim="800000"/>
              <a:headEnd/>
              <a:tailEnd/>
            </a:ln>
          </p:spPr>
          <p:txBody>
            <a:bodyPr vert="eaVert">
              <a:spAutoFit/>
            </a:bodyPr>
            <a:lstStyle/>
            <a:p>
              <a:endParaRPr lang="zh-CN" altLang="zh-CN">
                <a:latin typeface="微软雅黑" pitchFamily="34" charset="-122"/>
                <a:ea typeface="微软雅黑" pitchFamily="34" charset="-122"/>
              </a:endParaRPr>
            </a:p>
          </p:txBody>
        </p:sp>
        <p:sp>
          <p:nvSpPr>
            <p:cNvPr id="28691" name="TextBox 29"/>
            <p:cNvSpPr txBox="1">
              <a:spLocks noChangeArrowheads="1"/>
            </p:cNvSpPr>
            <p:nvPr/>
          </p:nvSpPr>
          <p:spPr bwMode="auto">
            <a:xfrm>
              <a:off x="7867948" y="3367088"/>
              <a:ext cx="461665" cy="1571625"/>
            </a:xfrm>
            <a:prstGeom prst="rect">
              <a:avLst/>
            </a:prstGeom>
            <a:noFill/>
            <a:ln w="9525">
              <a:noFill/>
              <a:miter lim="800000"/>
              <a:headEnd/>
              <a:tailEnd/>
            </a:ln>
          </p:spPr>
          <p:txBody>
            <a:bodyPr vert="eaVert">
              <a:spAutoFit/>
            </a:bodyPr>
            <a:lstStyle/>
            <a:p>
              <a:endParaRPr lang="zh-CN" altLang="zh-CN">
                <a:latin typeface="微软雅黑" pitchFamily="34" charset="-122"/>
                <a:ea typeface="微软雅黑" pitchFamily="34" charset="-122"/>
              </a:endParaRPr>
            </a:p>
          </p:txBody>
        </p:sp>
        <p:sp>
          <p:nvSpPr>
            <p:cNvPr id="28692" name="TextBox 30"/>
            <p:cNvSpPr txBox="1">
              <a:spLocks noChangeArrowheads="1"/>
            </p:cNvSpPr>
            <p:nvPr/>
          </p:nvSpPr>
          <p:spPr bwMode="auto">
            <a:xfrm>
              <a:off x="8020348" y="3519488"/>
              <a:ext cx="461665" cy="1571625"/>
            </a:xfrm>
            <a:prstGeom prst="rect">
              <a:avLst/>
            </a:prstGeom>
            <a:noFill/>
            <a:ln w="9525">
              <a:noFill/>
              <a:miter lim="800000"/>
              <a:headEnd/>
              <a:tailEnd/>
            </a:ln>
          </p:spPr>
          <p:txBody>
            <a:bodyPr vert="eaVert">
              <a:spAutoFit/>
            </a:bodyPr>
            <a:lstStyle/>
            <a:p>
              <a:endParaRPr lang="zh-CN" altLang="zh-CN">
                <a:latin typeface="微软雅黑" pitchFamily="34" charset="-122"/>
                <a:ea typeface="微软雅黑" pitchFamily="34" charset="-122"/>
              </a:endParaRPr>
            </a:p>
          </p:txBody>
        </p:sp>
        <p:sp>
          <p:nvSpPr>
            <p:cNvPr id="14360" name="TextBox 31"/>
            <p:cNvSpPr txBox="1">
              <a:spLocks noChangeArrowheads="1"/>
            </p:cNvSpPr>
            <p:nvPr/>
          </p:nvSpPr>
          <p:spPr bwMode="auto">
            <a:xfrm>
              <a:off x="7758395" y="3226296"/>
              <a:ext cx="492443" cy="1452909"/>
            </a:xfrm>
            <a:prstGeom prst="rect">
              <a:avLst/>
            </a:prstGeom>
            <a:noFill/>
            <a:ln w="9525">
              <a:noFill/>
              <a:miter lim="800000"/>
              <a:headEnd/>
              <a:tailEnd/>
            </a:ln>
          </p:spPr>
          <p:txBody>
            <a:bodyPr vert="eaVert" wrap="square">
              <a:spAutoFit/>
            </a:bodyPr>
            <a:lstStyle/>
            <a:p>
              <a:pPr algn="ctr">
                <a:defRPr/>
              </a:pPr>
              <a:r>
                <a:rPr lang="zh-CN" altLang="en-US" sz="2000" b="1" dirty="0">
                  <a:effectLst>
                    <a:outerShdw blurRad="38100" dist="38100" dir="2700000" algn="tl">
                      <a:srgbClr val="000000">
                        <a:alpha val="43137"/>
                      </a:srgbClr>
                    </a:outerShdw>
                  </a:effectLst>
                  <a:latin typeface="微软雅黑" pitchFamily="34" charset="-122"/>
                  <a:ea typeface="微软雅黑" pitchFamily="34" charset="-122"/>
                </a:rPr>
                <a:t>资金流</a:t>
              </a:r>
            </a:p>
          </p:txBody>
        </p:sp>
        <p:sp>
          <p:nvSpPr>
            <p:cNvPr id="14361" name="TextBox 32"/>
            <p:cNvSpPr txBox="1">
              <a:spLocks noChangeArrowheads="1"/>
            </p:cNvSpPr>
            <p:nvPr/>
          </p:nvSpPr>
          <p:spPr bwMode="auto">
            <a:xfrm>
              <a:off x="936314" y="3286125"/>
              <a:ext cx="492443" cy="1357313"/>
            </a:xfrm>
            <a:prstGeom prst="rect">
              <a:avLst/>
            </a:prstGeom>
            <a:noFill/>
            <a:ln w="9525">
              <a:noFill/>
              <a:miter lim="800000"/>
              <a:headEnd/>
              <a:tailEnd/>
            </a:ln>
          </p:spPr>
          <p:txBody>
            <a:bodyPr vert="eaVert">
              <a:spAutoFit/>
            </a:bodyPr>
            <a:lstStyle/>
            <a:p>
              <a:pPr algn="ctr">
                <a:defRPr/>
              </a:pPr>
              <a:r>
                <a:rPr lang="zh-CN" altLang="en-US" sz="2000" b="1" dirty="0">
                  <a:effectLst>
                    <a:outerShdw blurRad="38100" dist="38100" dir="2700000" algn="tl">
                      <a:srgbClr val="000000">
                        <a:alpha val="43137"/>
                      </a:srgbClr>
                    </a:outerShdw>
                  </a:effectLst>
                  <a:latin typeface="微软雅黑" pitchFamily="34" charset="-122"/>
                  <a:ea typeface="微软雅黑" pitchFamily="34" charset="-122"/>
                </a:rPr>
                <a:t>价值流</a:t>
              </a:r>
            </a:p>
          </p:txBody>
        </p:sp>
        <p:sp>
          <p:nvSpPr>
            <p:cNvPr id="32" name="矩形 31"/>
            <p:cNvSpPr/>
            <p:nvPr/>
          </p:nvSpPr>
          <p:spPr>
            <a:xfrm>
              <a:off x="3111893" y="3714752"/>
              <a:ext cx="2978700" cy="461665"/>
            </a:xfrm>
            <a:prstGeom prst="rect">
              <a:avLst/>
            </a:prstGeom>
            <a:noFill/>
          </p:spPr>
          <p:txBody>
            <a:bodyPr wrap="none">
              <a:spAutoFit/>
            </a:bodyPr>
            <a:lstStyle/>
            <a:p>
              <a:pPr algn="ctr">
                <a:defRPr/>
              </a:pPr>
              <a:r>
                <a:rPr lang="en-US" altLang="en-US" sz="2400" b="1" dirty="0" err="1">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微软雅黑" pitchFamily="34" charset="-122"/>
                  <a:ea typeface="微软雅黑" pitchFamily="34" charset="-122"/>
                  <a:cs typeface="+mj-cs"/>
                </a:rPr>
                <a:t>供应链</a:t>
              </a:r>
              <a:r>
                <a:rPr lang="en-US" altLang="zh-CN" sz="2400" b="1" dirty="0" err="1">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微软雅黑" pitchFamily="34" charset="-122"/>
                  <a:ea typeface="微软雅黑" pitchFamily="34" charset="-122"/>
                  <a:cs typeface="+mj-cs"/>
                </a:rPr>
                <a:t>—</a:t>
              </a:r>
              <a:r>
                <a:rPr lang="en-US" altLang="en-US" sz="2400" b="1" dirty="0" err="1">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微软雅黑" pitchFamily="34" charset="-122"/>
                  <a:ea typeface="微软雅黑" pitchFamily="34" charset="-122"/>
                  <a:cs typeface="+mj-cs"/>
                </a:rPr>
                <a:t>价值增值链</a:t>
              </a:r>
              <a:endParaRPr lang="zh-CN" altLang="en-US" sz="24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微软雅黑" pitchFamily="34" charset="-122"/>
                <a:ea typeface="微软雅黑" pitchFamily="34" charset="-122"/>
              </a:endParaRPr>
            </a:p>
          </p:txBody>
        </p:sp>
      </p:grpSp>
      <p:sp>
        <p:nvSpPr>
          <p:cNvPr id="31" name="矩形 30"/>
          <p:cNvSpPr/>
          <p:nvPr/>
        </p:nvSpPr>
        <p:spPr>
          <a:xfrm>
            <a:off x="251520" y="4797154"/>
            <a:ext cx="8640960" cy="1477328"/>
          </a:xfrm>
          <a:prstGeom prst="rect">
            <a:avLst/>
          </a:prstGeom>
        </p:spPr>
        <p:txBody>
          <a:bodyPr wrap="square">
            <a:spAutoFit/>
          </a:bodyPr>
          <a:lstStyle/>
          <a:p>
            <a:pPr>
              <a:lnSpc>
                <a:spcPct val="150000"/>
              </a:lnSpc>
            </a:pPr>
            <a:r>
              <a:rPr lang="zh-CN" altLang="en-US" sz="2000" dirty="0">
                <a:latin typeface="微软雅黑" pitchFamily="34" charset="-122"/>
                <a:ea typeface="微软雅黑" pitchFamily="34" charset="-122"/>
              </a:rPr>
              <a:t>供应链</a:t>
            </a:r>
            <a:r>
              <a:rPr lang="en-US" altLang="zh-CN" sz="2000" dirty="0">
                <a:latin typeface="微软雅黑" pitchFamily="34" charset="-122"/>
                <a:ea typeface="微软雅黑" pitchFamily="34" charset="-122"/>
              </a:rPr>
              <a:t>(Supply Chain)</a:t>
            </a:r>
            <a:r>
              <a:rPr lang="zh-CN" altLang="en-US" sz="2000" dirty="0">
                <a:latin typeface="微软雅黑" pitchFamily="34" charset="-122"/>
                <a:ea typeface="微软雅黑" pitchFamily="34" charset="-122"/>
              </a:rPr>
              <a:t>是指围绕核心企业，通过对信息流、物流、资金流的控制，从采购原材料开始制成产品，最后由销售网络把产品送到消费者的将供应商、制造商、销售商、直到最终用户连成一个有机整体的功能网链结构</a:t>
            </a:r>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70" y="1917706"/>
            <a:ext cx="3273425" cy="3816351"/>
          </a:xfrm>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AutoShape 4"/>
          <p:cNvSpPr>
            <a:spLocks noChangeArrowheads="1"/>
          </p:cNvSpPr>
          <p:nvPr/>
        </p:nvSpPr>
        <p:spPr bwMode="auto">
          <a:xfrm>
            <a:off x="3595690" y="2060578"/>
            <a:ext cx="4895851" cy="433388"/>
          </a:xfrm>
          <a:prstGeom prst="flowChartAlternateProcess">
            <a:avLst/>
          </a:prstGeom>
          <a:gradFill rotWithShape="0">
            <a:gsLst>
              <a:gs pos="0">
                <a:srgbClr val="6A8B25"/>
              </a:gs>
              <a:gs pos="100000">
                <a:srgbClr val="83B02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8197" name="Rectangle 5"/>
          <p:cNvSpPr>
            <a:spLocks noChangeArrowheads="1"/>
          </p:cNvSpPr>
          <p:nvPr/>
        </p:nvSpPr>
        <p:spPr bwMode="auto">
          <a:xfrm>
            <a:off x="3595690" y="2420944"/>
            <a:ext cx="4895851" cy="3240087"/>
          </a:xfrm>
          <a:prstGeom prst="rect">
            <a:avLst/>
          </a:prstGeom>
          <a:gradFill rotWithShape="0">
            <a:gsLst>
              <a:gs pos="0">
                <a:schemeClr val="bg1"/>
              </a:gs>
              <a:gs pos="100000">
                <a:srgbClr val="CBCBC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algn="ctr" eaLnBrk="1" hangingPunct="1">
              <a:lnSpc>
                <a:spcPct val="200000"/>
              </a:lnSpc>
              <a:buFontTx/>
              <a:buNone/>
            </a:pPr>
            <a:r>
              <a:rPr lang="zh-CN" altLang="en-US" sz="2800" b="1" dirty="0" smtClean="0">
                <a:latin typeface="+mj-ea"/>
                <a:ea typeface="+mj-ea"/>
              </a:rPr>
              <a:t>第</a:t>
            </a:r>
            <a:r>
              <a:rPr lang="zh-CN" altLang="en-US" sz="2800" b="1" dirty="0">
                <a:latin typeface="+mj-ea"/>
                <a:ea typeface="+mj-ea"/>
              </a:rPr>
              <a:t>二</a:t>
            </a:r>
            <a:r>
              <a:rPr lang="zh-CN" altLang="en-US" sz="2800" b="1" dirty="0" smtClean="0">
                <a:latin typeface="+mj-ea"/>
                <a:ea typeface="+mj-ea"/>
              </a:rPr>
              <a:t>单元</a:t>
            </a:r>
            <a:endParaRPr lang="en-US" altLang="zh-CN" sz="2800" b="1" dirty="0">
              <a:latin typeface="+mj-ea"/>
              <a:ea typeface="+mj-ea"/>
            </a:endParaRPr>
          </a:p>
          <a:p>
            <a:pPr algn="ctr">
              <a:lnSpc>
                <a:spcPct val="200000"/>
              </a:lnSpc>
              <a:buNone/>
            </a:pPr>
            <a:r>
              <a:rPr lang="zh-CN" altLang="en-US" sz="2800" b="1" dirty="0">
                <a:latin typeface="+mj-ea"/>
                <a:ea typeface="+mj-ea"/>
              </a:rPr>
              <a:t>生产管理与生产计划</a:t>
            </a:r>
          </a:p>
        </p:txBody>
      </p:sp>
      <p:sp>
        <p:nvSpPr>
          <p:cNvPr id="9" name="标题 1"/>
          <p:cNvSpPr txBox="1">
            <a:spLocks/>
          </p:cNvSpPr>
          <p:nvPr/>
        </p:nvSpPr>
        <p:spPr bwMode="auto">
          <a:xfrm>
            <a:off x="959252" y="332656"/>
            <a:ext cx="7244545"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b="1" kern="1200">
                <a:solidFill>
                  <a:schemeClr val="tx1"/>
                </a:solidFill>
                <a:latin typeface="+mj-lt"/>
                <a:ea typeface="+mj-ea"/>
                <a:cs typeface="+mj-cs"/>
                <a:sym typeface="Arial" panose="020B0604020202020204" pitchFamily="34" charset="0"/>
              </a:defRPr>
            </a:lvl1pPr>
            <a:lvl2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4572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4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6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8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eaLnBrk="1" hangingPunct="1">
              <a:buFontTx/>
            </a:pPr>
            <a:r>
              <a:rPr lang="zh-CN" altLang="en-US" sz="2800" dirty="0">
                <a:effectLst>
                  <a:outerShdw blurRad="38100" dist="38100" dir="2700000" algn="tl">
                    <a:srgbClr val="C0C0C0"/>
                  </a:outerShdw>
                </a:effectLst>
                <a:latin typeface="+mn-ea"/>
                <a:ea typeface="+mn-ea"/>
              </a:rPr>
              <a:t>精益供应链课程</a:t>
            </a:r>
            <a:r>
              <a:rPr lang="en-US" altLang="zh-CN" sz="2800" dirty="0">
                <a:effectLst>
                  <a:outerShdw blurRad="38100" dist="38100" dir="2700000" algn="tl">
                    <a:srgbClr val="C0C0C0"/>
                  </a:outerShdw>
                </a:effectLst>
                <a:latin typeface="+mn-ea"/>
                <a:ea typeface="+mn-ea"/>
              </a:rPr>
              <a:t>—</a:t>
            </a:r>
            <a:r>
              <a:rPr lang="zh-CN" altLang="en-US" sz="2800" dirty="0">
                <a:effectLst>
                  <a:outerShdw blurRad="38100" dist="38100" dir="2700000" algn="tl">
                    <a:srgbClr val="C0C0C0"/>
                  </a:outerShdw>
                </a:effectLst>
                <a:latin typeface="+mn-ea"/>
                <a:ea typeface="+mn-ea"/>
              </a:rPr>
              <a:t>生产计划与物料控制</a:t>
            </a:r>
            <a:endParaRPr lang="zh-CN" altLang="en-US" sz="2800" dirty="0">
              <a:latin typeface="+mn-ea"/>
              <a:ea typeface="+mn-ea"/>
            </a:endParaRPr>
          </a:p>
        </p:txBody>
      </p:sp>
      <p:sp>
        <p:nvSpPr>
          <p:cNvPr id="3" name="灯片编号占位符 2"/>
          <p:cNvSpPr>
            <a:spLocks noGrp="1"/>
          </p:cNvSpPr>
          <p:nvPr>
            <p:ph type="sldNum" sz="quarter" idx="4"/>
          </p:nvPr>
        </p:nvSpPr>
        <p:spPr/>
        <p:txBody>
          <a:bodyPr/>
          <a:lstStyle/>
          <a:p>
            <a:fld id="{D065990C-D54C-4FC3-B4C7-03BEB07D7E46}" type="slidenum">
              <a:rPr lang="zh-CN" altLang="en-US" smtClean="0"/>
              <a:pPr/>
              <a:t>20</a:t>
            </a:fld>
            <a:endParaRPr lang="zh-CN" altLang="en-US"/>
          </a:p>
        </p:txBody>
      </p:sp>
    </p:spTree>
    <p:extLst>
      <p:ext uri="{BB962C8B-B14F-4D97-AF65-F5344CB8AC3E}">
        <p14:creationId xmlns:p14="http://schemas.microsoft.com/office/powerpoint/2010/main" val="366711761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2127253" y="2420943"/>
            <a:ext cx="5256213" cy="144463"/>
          </a:xfrm>
          <a:prstGeom prst="rect">
            <a:avLst/>
          </a:prstGeom>
          <a:gradFill rotWithShape="0">
            <a:gsLst>
              <a:gs pos="0">
                <a:srgbClr val="CBCBCB"/>
              </a:gs>
              <a:gs pos="100000">
                <a:srgbClr val="E7E3E7"/>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9220" name="Oval 4"/>
          <p:cNvSpPr>
            <a:spLocks noChangeArrowheads="1"/>
          </p:cNvSpPr>
          <p:nvPr/>
        </p:nvSpPr>
        <p:spPr bwMode="auto">
          <a:xfrm>
            <a:off x="1984377" y="2206628"/>
            <a:ext cx="542925" cy="542925"/>
          </a:xfrm>
          <a:prstGeom prst="ellipse">
            <a:avLst/>
          </a:prstGeom>
          <a:solidFill>
            <a:srgbClr val="FF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1" name="Text Box 5"/>
          <p:cNvSpPr txBox="1">
            <a:spLocks noChangeArrowheads="1"/>
          </p:cNvSpPr>
          <p:nvPr/>
        </p:nvSpPr>
        <p:spPr bwMode="auto">
          <a:xfrm>
            <a:off x="2054231" y="2276872"/>
            <a:ext cx="3413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chemeClr val="bg1"/>
                </a:solidFill>
                <a:latin typeface="+mn-ea"/>
              </a:rPr>
              <a:t>1</a:t>
            </a:r>
          </a:p>
        </p:txBody>
      </p:sp>
      <p:sp>
        <p:nvSpPr>
          <p:cNvPr id="9222" name="Text Box 6"/>
          <p:cNvSpPr txBox="1">
            <a:spLocks noChangeArrowheads="1"/>
          </p:cNvSpPr>
          <p:nvPr/>
        </p:nvSpPr>
        <p:spPr bwMode="auto">
          <a:xfrm>
            <a:off x="2592388" y="2733679"/>
            <a:ext cx="421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5602" indent="-455602">
              <a:defRPr/>
            </a:pPr>
            <a:r>
              <a:rPr lang="zh-CN" altLang="en-US" sz="2400" b="1" dirty="0">
                <a:latin typeface="微软雅黑" pitchFamily="34" charset="-122"/>
                <a:ea typeface="微软雅黑" pitchFamily="34" charset="-122"/>
              </a:rPr>
              <a:t>生产与运作管理概述</a:t>
            </a:r>
          </a:p>
        </p:txBody>
      </p:sp>
      <p:sp>
        <p:nvSpPr>
          <p:cNvPr id="9223" name="Rectangle 7"/>
          <p:cNvSpPr>
            <a:spLocks noChangeArrowheads="1"/>
          </p:cNvSpPr>
          <p:nvPr/>
        </p:nvSpPr>
        <p:spPr bwMode="auto">
          <a:xfrm>
            <a:off x="1393828" y="3481394"/>
            <a:ext cx="5256213" cy="144463"/>
          </a:xfrm>
          <a:prstGeom prst="rect">
            <a:avLst/>
          </a:prstGeom>
          <a:gradFill rotWithShape="0">
            <a:gsLst>
              <a:gs pos="0">
                <a:srgbClr val="CBCBCB"/>
              </a:gs>
              <a:gs pos="100000">
                <a:srgbClr val="E7E3E7"/>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4" name="Oval 8"/>
          <p:cNvSpPr>
            <a:spLocks noChangeArrowheads="1"/>
          </p:cNvSpPr>
          <p:nvPr/>
        </p:nvSpPr>
        <p:spPr bwMode="auto">
          <a:xfrm>
            <a:off x="1249363" y="3265488"/>
            <a:ext cx="544512" cy="544512"/>
          </a:xfrm>
          <a:prstGeom prst="ellipse">
            <a:avLst/>
          </a:prstGeom>
          <a:solidFill>
            <a:srgbClr val="6A8B2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5" name="Text Box 9"/>
          <p:cNvSpPr txBox="1">
            <a:spLocks noChangeArrowheads="1"/>
          </p:cNvSpPr>
          <p:nvPr/>
        </p:nvSpPr>
        <p:spPr bwMode="auto">
          <a:xfrm>
            <a:off x="1320806" y="3327375"/>
            <a:ext cx="341313"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dirty="0">
                <a:solidFill>
                  <a:schemeClr val="bg1"/>
                </a:solidFill>
                <a:latin typeface="+mn-ea"/>
              </a:rPr>
              <a:t>2</a:t>
            </a:r>
          </a:p>
        </p:txBody>
      </p:sp>
      <p:sp>
        <p:nvSpPr>
          <p:cNvPr id="9226" name="Text Box 10"/>
          <p:cNvSpPr txBox="1">
            <a:spLocks noChangeArrowheads="1"/>
          </p:cNvSpPr>
          <p:nvPr/>
        </p:nvSpPr>
        <p:spPr bwMode="auto">
          <a:xfrm>
            <a:off x="1865314" y="3790955"/>
            <a:ext cx="446405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455602" indent="-455602">
              <a:defRPr/>
            </a:pPr>
            <a:r>
              <a:rPr lang="zh-CN" altLang="en-US" sz="2400" b="1" dirty="0">
                <a:latin typeface="微软雅黑" pitchFamily="34" charset="-122"/>
                <a:ea typeface="微软雅黑" pitchFamily="34" charset="-122"/>
              </a:rPr>
              <a:t>生产管理模式的演变</a:t>
            </a:r>
          </a:p>
        </p:txBody>
      </p:sp>
      <p:sp>
        <p:nvSpPr>
          <p:cNvPr id="9227" name="Rectangle 11"/>
          <p:cNvSpPr>
            <a:spLocks noChangeArrowheads="1"/>
          </p:cNvSpPr>
          <p:nvPr/>
        </p:nvSpPr>
        <p:spPr bwMode="auto">
          <a:xfrm>
            <a:off x="731842" y="4613278"/>
            <a:ext cx="5256212" cy="142875"/>
          </a:xfrm>
          <a:prstGeom prst="rect">
            <a:avLst/>
          </a:prstGeom>
          <a:gradFill rotWithShape="0">
            <a:gsLst>
              <a:gs pos="0">
                <a:srgbClr val="CBCBCB"/>
              </a:gs>
              <a:gs pos="100000">
                <a:srgbClr val="E7E3E7"/>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8" name="Oval 12"/>
          <p:cNvSpPr>
            <a:spLocks noChangeArrowheads="1"/>
          </p:cNvSpPr>
          <p:nvPr/>
        </p:nvSpPr>
        <p:spPr bwMode="auto">
          <a:xfrm>
            <a:off x="587377" y="4397377"/>
            <a:ext cx="542925" cy="542925"/>
          </a:xfrm>
          <a:prstGeom prst="ellipse">
            <a:avLst/>
          </a:prstGeom>
          <a:solidFill>
            <a:schemeClr val="fo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9" name="Text Box 13"/>
          <p:cNvSpPr txBox="1">
            <a:spLocks noChangeArrowheads="1"/>
          </p:cNvSpPr>
          <p:nvPr/>
        </p:nvSpPr>
        <p:spPr bwMode="auto">
          <a:xfrm>
            <a:off x="657230" y="4437112"/>
            <a:ext cx="3429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dirty="0">
                <a:solidFill>
                  <a:schemeClr val="bg1"/>
                </a:solidFill>
                <a:latin typeface="+mn-ea"/>
              </a:rPr>
              <a:t>3</a:t>
            </a:r>
            <a:endParaRPr lang="zh-CN" altLang="en-US" sz="2400" dirty="0">
              <a:latin typeface="+mn-ea"/>
            </a:endParaRPr>
          </a:p>
        </p:txBody>
      </p:sp>
      <p:sp>
        <p:nvSpPr>
          <p:cNvPr id="9230" name="Text Box 14"/>
          <p:cNvSpPr txBox="1">
            <a:spLocks noChangeArrowheads="1"/>
          </p:cNvSpPr>
          <p:nvPr/>
        </p:nvSpPr>
        <p:spPr bwMode="auto">
          <a:xfrm>
            <a:off x="1322389" y="4921255"/>
            <a:ext cx="446563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455602" indent="-455602">
              <a:defRPr/>
            </a:pPr>
            <a:r>
              <a:rPr lang="zh-CN" altLang="en-US" sz="2400" b="1" dirty="0">
                <a:latin typeface="微软雅黑" pitchFamily="34" charset="-122"/>
                <a:ea typeface="微软雅黑" pitchFamily="34" charset="-122"/>
              </a:rPr>
              <a:t>生产计划相关概念</a:t>
            </a:r>
          </a:p>
        </p:txBody>
      </p:sp>
      <p:sp>
        <p:nvSpPr>
          <p:cNvPr id="3" name="灯片编号占位符 2"/>
          <p:cNvSpPr>
            <a:spLocks noGrp="1"/>
          </p:cNvSpPr>
          <p:nvPr>
            <p:ph type="sldNum" sz="quarter" idx="4"/>
          </p:nvPr>
        </p:nvSpPr>
        <p:spPr/>
        <p:txBody>
          <a:bodyPr/>
          <a:lstStyle/>
          <a:p>
            <a:fld id="{D065990C-D54C-4FC3-B4C7-03BEB07D7E46}" type="slidenum">
              <a:rPr lang="zh-CN" altLang="en-US" smtClean="0"/>
              <a:pPr/>
              <a:t>21</a:t>
            </a:fld>
            <a:endParaRPr lang="zh-CN" altLang="en-US"/>
          </a:p>
        </p:txBody>
      </p:sp>
    </p:spTree>
    <p:extLst>
      <p:ext uri="{BB962C8B-B14F-4D97-AF65-F5344CB8AC3E}">
        <p14:creationId xmlns:p14="http://schemas.microsoft.com/office/powerpoint/2010/main" val="282100688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灯片编号占位符 3"/>
          <p:cNvSpPr>
            <a:spLocks noGrp="1"/>
          </p:cNvSpPr>
          <p:nvPr>
            <p:ph type="sldNum" sz="quarter" idx="4"/>
          </p:nvPr>
        </p:nvSpPr>
        <p:spPr/>
        <p:txBody>
          <a:bodyPr/>
          <a:lstStyle/>
          <a:p>
            <a:fld id="{86D43C70-247D-4803-89A8-EBB1ADB37624}" type="slidenum">
              <a:rPr lang="en-US" altLang="zh-CN"/>
              <a:pPr/>
              <a:t>22</a:t>
            </a:fld>
            <a:endParaRPr lang="en-US" altLang="zh-CN" dirty="0"/>
          </a:p>
        </p:txBody>
      </p:sp>
      <p:sp>
        <p:nvSpPr>
          <p:cNvPr id="25602" name="Text Box 2"/>
          <p:cNvSpPr txBox="1">
            <a:spLocks noChangeArrowheads="1"/>
          </p:cNvSpPr>
          <p:nvPr/>
        </p:nvSpPr>
        <p:spPr bwMode="auto">
          <a:xfrm>
            <a:off x="467544" y="1469531"/>
            <a:ext cx="914400" cy="4664996"/>
          </a:xfrm>
          <a:prstGeom prst="rect">
            <a:avLst/>
          </a:prstGeom>
          <a:noFill/>
          <a:ln w="38100">
            <a:solidFill>
              <a:srgbClr val="002060"/>
            </a:solidFill>
            <a:miter lim="800000"/>
            <a:headEnd/>
            <a:tailEnd/>
          </a:ln>
          <a:effectLst/>
        </p:spPr>
        <p:txBody>
          <a:bodyPr lIns="90000" tIns="46800" rIns="90000" bIns="46800">
            <a:spAutoFit/>
          </a:bodyPr>
          <a:lstStyle/>
          <a:p>
            <a:pPr algn="ctr">
              <a:lnSpc>
                <a:spcPts val="3000"/>
              </a:lnSpc>
              <a:spcBef>
                <a:spcPct val="50000"/>
              </a:spcBef>
            </a:pPr>
            <a:r>
              <a:rPr lang="zh-CN" altLang="en-US" sz="2800" b="1" dirty="0">
                <a:solidFill>
                  <a:srgbClr val="C00000"/>
                </a:solidFill>
                <a:ea typeface="华文琥珀" pitchFamily="2" charset="-122"/>
              </a:rPr>
              <a:t>投入</a:t>
            </a:r>
          </a:p>
          <a:p>
            <a:pPr algn="ctr">
              <a:lnSpc>
                <a:spcPts val="3000"/>
              </a:lnSpc>
              <a:spcBef>
                <a:spcPct val="50000"/>
              </a:spcBef>
            </a:pPr>
            <a:r>
              <a:rPr lang="zh-CN" altLang="en-US" b="1" dirty="0">
                <a:latin typeface="微软雅黑" pitchFamily="34" charset="-122"/>
                <a:ea typeface="微软雅黑" pitchFamily="34" charset="-122"/>
              </a:rPr>
              <a:t>人力</a:t>
            </a:r>
          </a:p>
          <a:p>
            <a:pPr algn="ctr">
              <a:lnSpc>
                <a:spcPts val="3000"/>
              </a:lnSpc>
              <a:spcBef>
                <a:spcPct val="50000"/>
              </a:spcBef>
            </a:pPr>
            <a:r>
              <a:rPr lang="zh-CN" altLang="en-US" b="1" dirty="0">
                <a:latin typeface="微软雅黑" pitchFamily="34" charset="-122"/>
                <a:ea typeface="微软雅黑" pitchFamily="34" charset="-122"/>
              </a:rPr>
              <a:t>物料</a:t>
            </a:r>
          </a:p>
          <a:p>
            <a:pPr algn="ctr">
              <a:lnSpc>
                <a:spcPts val="3000"/>
              </a:lnSpc>
              <a:spcBef>
                <a:spcPct val="50000"/>
              </a:spcBef>
            </a:pPr>
            <a:r>
              <a:rPr lang="zh-CN" altLang="en-US" b="1" dirty="0">
                <a:latin typeface="微软雅黑" pitchFamily="34" charset="-122"/>
                <a:ea typeface="微软雅黑" pitchFamily="34" charset="-122"/>
              </a:rPr>
              <a:t>设备</a:t>
            </a:r>
          </a:p>
          <a:p>
            <a:pPr algn="ctr">
              <a:lnSpc>
                <a:spcPts val="3000"/>
              </a:lnSpc>
              <a:spcBef>
                <a:spcPct val="50000"/>
              </a:spcBef>
            </a:pPr>
            <a:r>
              <a:rPr lang="zh-CN" altLang="en-US" b="1" dirty="0">
                <a:latin typeface="微软雅黑" pitchFamily="34" charset="-122"/>
                <a:ea typeface="微软雅黑" pitchFamily="34" charset="-122"/>
              </a:rPr>
              <a:t>技术</a:t>
            </a:r>
          </a:p>
          <a:p>
            <a:pPr algn="ctr">
              <a:lnSpc>
                <a:spcPts val="3000"/>
              </a:lnSpc>
              <a:spcBef>
                <a:spcPct val="50000"/>
              </a:spcBef>
            </a:pPr>
            <a:r>
              <a:rPr lang="zh-CN" altLang="en-US" b="1" dirty="0">
                <a:latin typeface="微软雅黑" pitchFamily="34" charset="-122"/>
                <a:ea typeface="微软雅黑" pitchFamily="34" charset="-122"/>
              </a:rPr>
              <a:t>信息</a:t>
            </a:r>
          </a:p>
          <a:p>
            <a:pPr algn="ctr">
              <a:lnSpc>
                <a:spcPts val="3000"/>
              </a:lnSpc>
              <a:spcBef>
                <a:spcPct val="50000"/>
              </a:spcBef>
            </a:pPr>
            <a:r>
              <a:rPr lang="zh-CN" altLang="en-US" b="1" dirty="0">
                <a:latin typeface="微软雅黑" pitchFamily="34" charset="-122"/>
                <a:ea typeface="微软雅黑" pitchFamily="34" charset="-122"/>
              </a:rPr>
              <a:t>能源</a:t>
            </a:r>
          </a:p>
          <a:p>
            <a:pPr algn="ctr">
              <a:lnSpc>
                <a:spcPts val="3000"/>
              </a:lnSpc>
              <a:spcBef>
                <a:spcPct val="50000"/>
              </a:spcBef>
            </a:pPr>
            <a:r>
              <a:rPr lang="zh-CN" altLang="en-US" b="1" dirty="0">
                <a:latin typeface="微软雅黑" pitchFamily="34" charset="-122"/>
                <a:ea typeface="微软雅黑" pitchFamily="34" charset="-122"/>
              </a:rPr>
              <a:t>土地</a:t>
            </a:r>
          </a:p>
          <a:p>
            <a:pPr algn="ctr">
              <a:lnSpc>
                <a:spcPts val="3000"/>
              </a:lnSpc>
              <a:spcBef>
                <a:spcPct val="50000"/>
              </a:spcBef>
            </a:pPr>
            <a:r>
              <a:rPr lang="zh-CN" altLang="en-US" b="1" dirty="0">
                <a:latin typeface="微软雅黑" pitchFamily="34" charset="-122"/>
                <a:ea typeface="微软雅黑" pitchFamily="34" charset="-122"/>
              </a:rPr>
              <a:t>资金</a:t>
            </a:r>
          </a:p>
        </p:txBody>
      </p:sp>
      <p:sp>
        <p:nvSpPr>
          <p:cNvPr id="25603" name="Text Box 3"/>
          <p:cNvSpPr txBox="1">
            <a:spLocks noChangeArrowheads="1"/>
          </p:cNvSpPr>
          <p:nvPr/>
        </p:nvSpPr>
        <p:spPr bwMode="auto">
          <a:xfrm>
            <a:off x="3131840" y="1340771"/>
            <a:ext cx="2667000" cy="402291"/>
          </a:xfrm>
          <a:prstGeom prst="rect">
            <a:avLst/>
          </a:prstGeom>
          <a:noFill/>
          <a:ln w="38100">
            <a:solidFill>
              <a:srgbClr val="002060"/>
            </a:solidFill>
            <a:miter lim="800000"/>
            <a:headEnd/>
            <a:tailEnd/>
          </a:ln>
          <a:effectLst/>
        </p:spPr>
        <p:txBody>
          <a:bodyPr lIns="90000" tIns="46800" rIns="90000" bIns="46800">
            <a:spAutoFit/>
          </a:bodyPr>
          <a:lstStyle/>
          <a:p>
            <a:pPr algn="ctr">
              <a:spcBef>
                <a:spcPct val="50000"/>
              </a:spcBef>
            </a:pPr>
            <a:r>
              <a:rPr lang="zh-CN" altLang="en-US" sz="2000" b="1">
                <a:latin typeface="微软雅黑" pitchFamily="34" charset="-122"/>
                <a:ea typeface="微软雅黑" pitchFamily="34" charset="-122"/>
              </a:rPr>
              <a:t>顾客或用户的参与</a:t>
            </a:r>
          </a:p>
        </p:txBody>
      </p:sp>
      <p:sp>
        <p:nvSpPr>
          <p:cNvPr id="25609" name="Text Box 9"/>
          <p:cNvSpPr txBox="1">
            <a:spLocks noChangeArrowheads="1"/>
          </p:cNvSpPr>
          <p:nvPr/>
        </p:nvSpPr>
        <p:spPr bwMode="auto">
          <a:xfrm>
            <a:off x="3491880" y="5805267"/>
            <a:ext cx="2133600" cy="402291"/>
          </a:xfrm>
          <a:prstGeom prst="rect">
            <a:avLst/>
          </a:prstGeom>
          <a:noFill/>
          <a:ln w="38100">
            <a:solidFill>
              <a:srgbClr val="002060"/>
            </a:solidFill>
            <a:miter lim="800000"/>
            <a:headEnd/>
            <a:tailEnd/>
          </a:ln>
          <a:effectLst/>
        </p:spPr>
        <p:txBody>
          <a:bodyPr lIns="90000" tIns="46800" rIns="90000" bIns="46800">
            <a:spAutoFit/>
          </a:bodyPr>
          <a:lstStyle/>
          <a:p>
            <a:pPr algn="ctr">
              <a:spcBef>
                <a:spcPct val="50000"/>
              </a:spcBef>
            </a:pPr>
            <a:r>
              <a:rPr lang="zh-CN" altLang="en-US" sz="2000" b="1" dirty="0">
                <a:latin typeface="微软雅黑" pitchFamily="34" charset="-122"/>
                <a:ea typeface="微软雅黑" pitchFamily="34" charset="-122"/>
              </a:rPr>
              <a:t>实施信息反馈</a:t>
            </a:r>
          </a:p>
        </p:txBody>
      </p:sp>
      <p:sp>
        <p:nvSpPr>
          <p:cNvPr id="25610" name="Text Box 10"/>
          <p:cNvSpPr txBox="1">
            <a:spLocks noChangeArrowheads="1"/>
          </p:cNvSpPr>
          <p:nvPr/>
        </p:nvSpPr>
        <p:spPr bwMode="auto">
          <a:xfrm>
            <a:off x="7162800" y="2926270"/>
            <a:ext cx="990600" cy="1356398"/>
          </a:xfrm>
          <a:prstGeom prst="rect">
            <a:avLst/>
          </a:prstGeom>
          <a:noFill/>
          <a:ln w="38100">
            <a:solidFill>
              <a:srgbClr val="002060"/>
            </a:solidFill>
            <a:miter lim="800000"/>
            <a:headEnd/>
            <a:tailEnd/>
          </a:ln>
          <a:effectLst/>
        </p:spPr>
        <p:txBody>
          <a:bodyPr lIns="90000" tIns="46800" rIns="90000" bIns="46800">
            <a:spAutoFit/>
          </a:bodyPr>
          <a:lstStyle/>
          <a:p>
            <a:pPr>
              <a:spcBef>
                <a:spcPct val="50000"/>
              </a:spcBef>
            </a:pPr>
            <a:r>
              <a:rPr lang="zh-CN" altLang="en-US" sz="2800" b="1" dirty="0">
                <a:solidFill>
                  <a:srgbClr val="C00000"/>
                </a:solidFill>
                <a:ea typeface="华文琥珀" pitchFamily="2" charset="-122"/>
              </a:rPr>
              <a:t>产出</a:t>
            </a:r>
          </a:p>
          <a:p>
            <a:pPr algn="ctr">
              <a:spcBef>
                <a:spcPct val="50000"/>
              </a:spcBef>
            </a:pPr>
            <a:r>
              <a:rPr lang="zh-CN" altLang="en-US" b="1" dirty="0">
                <a:latin typeface="微软雅黑" pitchFamily="34" charset="-122"/>
                <a:ea typeface="微软雅黑" pitchFamily="34" charset="-122"/>
              </a:rPr>
              <a:t>产品</a:t>
            </a:r>
          </a:p>
          <a:p>
            <a:pPr algn="ctr">
              <a:spcBef>
                <a:spcPct val="50000"/>
              </a:spcBef>
            </a:pPr>
            <a:r>
              <a:rPr lang="zh-CN" altLang="en-US" b="1" dirty="0">
                <a:latin typeface="微软雅黑" pitchFamily="34" charset="-122"/>
                <a:ea typeface="微软雅黑" pitchFamily="34" charset="-122"/>
              </a:rPr>
              <a:t>服务</a:t>
            </a:r>
          </a:p>
        </p:txBody>
      </p:sp>
      <p:sp>
        <p:nvSpPr>
          <p:cNvPr id="25611" name="Text Box 11"/>
          <p:cNvSpPr txBox="1">
            <a:spLocks noChangeArrowheads="1"/>
          </p:cNvSpPr>
          <p:nvPr/>
        </p:nvSpPr>
        <p:spPr bwMode="auto">
          <a:xfrm>
            <a:off x="2735560" y="2696573"/>
            <a:ext cx="3276600" cy="1956562"/>
          </a:xfrm>
          <a:prstGeom prst="rect">
            <a:avLst/>
          </a:prstGeom>
          <a:noFill/>
          <a:ln w="38100">
            <a:solidFill>
              <a:srgbClr val="002060"/>
            </a:solidFill>
            <a:miter lim="800000"/>
            <a:headEnd/>
            <a:tailEnd/>
          </a:ln>
          <a:effectLst/>
        </p:spPr>
        <p:txBody>
          <a:bodyPr lIns="90000" tIns="46800" rIns="90000" bIns="46800">
            <a:spAutoFit/>
          </a:bodyPr>
          <a:lstStyle/>
          <a:p>
            <a:pPr marL="457189" indent="-457189">
              <a:spcBef>
                <a:spcPct val="50000"/>
              </a:spcBef>
            </a:pPr>
            <a:r>
              <a:rPr lang="en-US" altLang="zh-CN" sz="2200" b="1" dirty="0">
                <a:latin typeface="微软雅黑" pitchFamily="34" charset="-122"/>
                <a:ea typeface="微软雅黑" pitchFamily="34" charset="-122"/>
              </a:rPr>
              <a:t>            </a:t>
            </a:r>
            <a:r>
              <a:rPr lang="zh-CN" altLang="en-US" sz="2200" b="1" dirty="0">
                <a:latin typeface="微软雅黑" pitchFamily="34" charset="-122"/>
                <a:ea typeface="微软雅黑" pitchFamily="34" charset="-122"/>
              </a:rPr>
              <a:t>变换过程</a:t>
            </a:r>
          </a:p>
          <a:p>
            <a:pPr marL="457189" indent="-457189">
              <a:spcBef>
                <a:spcPct val="50000"/>
              </a:spcBef>
            </a:pPr>
            <a:r>
              <a:rPr lang="zh-CN" altLang="en-US" sz="2200" b="1" dirty="0">
                <a:latin typeface="微软雅黑" pitchFamily="34" charset="-122"/>
                <a:ea typeface="微软雅黑" pitchFamily="34" charset="-122"/>
              </a:rPr>
              <a:t>①              ③</a:t>
            </a:r>
          </a:p>
          <a:p>
            <a:pPr marL="457189" indent="-457189">
              <a:spcBef>
                <a:spcPct val="50000"/>
              </a:spcBef>
            </a:pPr>
            <a:r>
              <a:rPr lang="zh-CN" altLang="en-US" sz="2200" b="1" dirty="0">
                <a:latin typeface="微软雅黑" pitchFamily="34" charset="-122"/>
                <a:ea typeface="微软雅黑" pitchFamily="34" charset="-122"/>
              </a:rPr>
              <a:t>                                  ⑤</a:t>
            </a:r>
          </a:p>
          <a:p>
            <a:pPr marL="457189" indent="-457189">
              <a:spcBef>
                <a:spcPct val="50000"/>
              </a:spcBef>
            </a:pPr>
            <a:r>
              <a:rPr lang="zh-CN" altLang="en-US" sz="2200" b="1" dirty="0">
                <a:latin typeface="微软雅黑" pitchFamily="34" charset="-122"/>
                <a:ea typeface="微软雅黑" pitchFamily="34" charset="-122"/>
              </a:rPr>
              <a:t>②               ④</a:t>
            </a:r>
          </a:p>
        </p:txBody>
      </p:sp>
      <p:sp>
        <p:nvSpPr>
          <p:cNvPr id="25621" name="Line 21"/>
          <p:cNvSpPr>
            <a:spLocks noChangeShapeType="1"/>
          </p:cNvSpPr>
          <p:nvPr/>
        </p:nvSpPr>
        <p:spPr bwMode="auto">
          <a:xfrm flipV="1">
            <a:off x="4427984" y="4725145"/>
            <a:ext cx="0" cy="978188"/>
          </a:xfrm>
          <a:prstGeom prst="line">
            <a:avLst/>
          </a:prstGeom>
          <a:noFill/>
          <a:ln w="38100" cap="rnd">
            <a:solidFill>
              <a:srgbClr val="002060"/>
            </a:solidFill>
            <a:prstDash val="sysDot"/>
            <a:round/>
            <a:headEnd/>
            <a:tailEnd type="triangle" w="med" len="med"/>
          </a:ln>
          <a:effectLst/>
        </p:spPr>
        <p:txBody>
          <a:bodyPr wrap="square" lIns="90000" tIns="46800" rIns="90000" bIns="46800">
            <a:spAutoFit/>
          </a:bodyPr>
          <a:lstStyle/>
          <a:p>
            <a:endParaRPr lang="zh-CN" altLang="en-US"/>
          </a:p>
        </p:txBody>
      </p:sp>
      <p:sp>
        <p:nvSpPr>
          <p:cNvPr id="25622" name="Line 22"/>
          <p:cNvSpPr>
            <a:spLocks noChangeShapeType="1"/>
          </p:cNvSpPr>
          <p:nvPr/>
        </p:nvSpPr>
        <p:spPr bwMode="auto">
          <a:xfrm flipH="1">
            <a:off x="2267744" y="6021288"/>
            <a:ext cx="1143000" cy="0"/>
          </a:xfrm>
          <a:prstGeom prst="line">
            <a:avLst/>
          </a:prstGeom>
          <a:noFill/>
          <a:ln w="38100" cap="rnd">
            <a:solidFill>
              <a:srgbClr val="002060"/>
            </a:solidFill>
            <a:prstDash val="sysDot"/>
            <a:round/>
            <a:headEnd/>
            <a:tailEnd/>
          </a:ln>
          <a:effectLst/>
        </p:spPr>
        <p:txBody>
          <a:bodyPr lIns="90000" tIns="46800" rIns="90000" bIns="46800">
            <a:spAutoFit/>
          </a:bodyPr>
          <a:lstStyle/>
          <a:p>
            <a:endParaRPr lang="zh-CN" altLang="en-US"/>
          </a:p>
        </p:txBody>
      </p:sp>
      <p:sp>
        <p:nvSpPr>
          <p:cNvPr id="25623" name="Line 23"/>
          <p:cNvSpPr>
            <a:spLocks noChangeShapeType="1"/>
          </p:cNvSpPr>
          <p:nvPr/>
        </p:nvSpPr>
        <p:spPr bwMode="auto">
          <a:xfrm flipV="1">
            <a:off x="2267744" y="3840669"/>
            <a:ext cx="18256" cy="2180620"/>
          </a:xfrm>
          <a:prstGeom prst="line">
            <a:avLst/>
          </a:prstGeom>
          <a:noFill/>
          <a:ln w="38100" cap="rnd">
            <a:solidFill>
              <a:srgbClr val="002060"/>
            </a:solidFill>
            <a:prstDash val="sysDot"/>
            <a:round/>
            <a:headEnd/>
            <a:tailEnd type="triangle" w="med" len="med"/>
          </a:ln>
          <a:effectLst/>
        </p:spPr>
        <p:txBody>
          <a:bodyPr wrap="square" lIns="90000" tIns="46800" rIns="90000" bIns="46800">
            <a:spAutoFit/>
          </a:bodyPr>
          <a:lstStyle/>
          <a:p>
            <a:endParaRPr lang="zh-CN" altLang="en-US"/>
          </a:p>
        </p:txBody>
      </p:sp>
      <p:sp>
        <p:nvSpPr>
          <p:cNvPr id="25624" name="Line 24"/>
          <p:cNvSpPr>
            <a:spLocks noChangeShapeType="1"/>
          </p:cNvSpPr>
          <p:nvPr/>
        </p:nvSpPr>
        <p:spPr bwMode="auto">
          <a:xfrm>
            <a:off x="2267744" y="1556793"/>
            <a:ext cx="18256" cy="2207676"/>
          </a:xfrm>
          <a:prstGeom prst="line">
            <a:avLst/>
          </a:prstGeom>
          <a:noFill/>
          <a:ln w="38100" cap="rnd">
            <a:solidFill>
              <a:srgbClr val="002060"/>
            </a:solidFill>
            <a:prstDash val="sysDot"/>
            <a:round/>
            <a:headEnd/>
            <a:tailEnd type="triangle" w="med" len="med"/>
          </a:ln>
          <a:effectLst/>
        </p:spPr>
        <p:txBody>
          <a:bodyPr wrap="square" lIns="90000" tIns="46800" rIns="90000" bIns="46800">
            <a:spAutoFit/>
          </a:bodyPr>
          <a:lstStyle/>
          <a:p>
            <a:endParaRPr lang="zh-CN" altLang="en-US"/>
          </a:p>
        </p:txBody>
      </p:sp>
      <p:sp>
        <p:nvSpPr>
          <p:cNvPr id="25626" name="Line 26"/>
          <p:cNvSpPr>
            <a:spLocks noChangeShapeType="1"/>
          </p:cNvSpPr>
          <p:nvPr/>
        </p:nvSpPr>
        <p:spPr bwMode="auto">
          <a:xfrm>
            <a:off x="6660232" y="3573016"/>
            <a:ext cx="0" cy="2438400"/>
          </a:xfrm>
          <a:prstGeom prst="line">
            <a:avLst/>
          </a:prstGeom>
          <a:noFill/>
          <a:ln w="38100" cap="rnd">
            <a:solidFill>
              <a:srgbClr val="002060"/>
            </a:solidFill>
            <a:prstDash val="sysDot"/>
            <a:round/>
            <a:headEnd/>
            <a:tailEnd/>
          </a:ln>
          <a:effectLst/>
        </p:spPr>
        <p:txBody>
          <a:bodyPr lIns="90000" tIns="46800" rIns="90000" bIns="46800">
            <a:spAutoFit/>
          </a:bodyPr>
          <a:lstStyle/>
          <a:p>
            <a:endParaRPr lang="zh-CN" altLang="en-US"/>
          </a:p>
        </p:txBody>
      </p:sp>
      <p:sp>
        <p:nvSpPr>
          <p:cNvPr id="25627" name="Line 27"/>
          <p:cNvSpPr>
            <a:spLocks noChangeShapeType="1"/>
          </p:cNvSpPr>
          <p:nvPr/>
        </p:nvSpPr>
        <p:spPr bwMode="auto">
          <a:xfrm flipH="1">
            <a:off x="5652120" y="5949280"/>
            <a:ext cx="990600" cy="0"/>
          </a:xfrm>
          <a:prstGeom prst="line">
            <a:avLst/>
          </a:prstGeom>
          <a:noFill/>
          <a:ln w="38100" cap="rnd">
            <a:solidFill>
              <a:srgbClr val="002060"/>
            </a:solidFill>
            <a:prstDash val="sysDot"/>
            <a:round/>
            <a:headEnd/>
            <a:tailEnd type="triangle" w="med" len="med"/>
          </a:ln>
          <a:effectLst/>
        </p:spPr>
        <p:txBody>
          <a:bodyPr lIns="90000" tIns="46800" rIns="90000" bIns="46800">
            <a:spAutoFit/>
          </a:bodyPr>
          <a:lstStyle/>
          <a:p>
            <a:endParaRPr lang="zh-CN" altLang="en-US"/>
          </a:p>
        </p:txBody>
      </p:sp>
      <p:sp>
        <p:nvSpPr>
          <p:cNvPr id="25628" name="Line 28"/>
          <p:cNvSpPr>
            <a:spLocks noChangeShapeType="1"/>
          </p:cNvSpPr>
          <p:nvPr/>
        </p:nvSpPr>
        <p:spPr bwMode="auto">
          <a:xfrm flipV="1">
            <a:off x="7524328" y="1484784"/>
            <a:ext cx="0" cy="1440160"/>
          </a:xfrm>
          <a:prstGeom prst="line">
            <a:avLst/>
          </a:prstGeom>
          <a:noFill/>
          <a:ln w="38100">
            <a:solidFill>
              <a:srgbClr val="002060"/>
            </a:solidFill>
            <a:round/>
            <a:headEnd/>
            <a:tailEnd/>
          </a:ln>
          <a:effectLst/>
        </p:spPr>
        <p:txBody>
          <a:bodyPr wrap="square" lIns="90000" tIns="46800" rIns="90000" bIns="46800">
            <a:spAutoFit/>
          </a:bodyPr>
          <a:lstStyle/>
          <a:p>
            <a:endParaRPr lang="zh-CN" altLang="en-US"/>
          </a:p>
        </p:txBody>
      </p:sp>
      <p:sp>
        <p:nvSpPr>
          <p:cNvPr id="25636" name="Line 36"/>
          <p:cNvSpPr>
            <a:spLocks noChangeShapeType="1"/>
          </p:cNvSpPr>
          <p:nvPr/>
        </p:nvSpPr>
        <p:spPr bwMode="auto">
          <a:xfrm flipH="1">
            <a:off x="5796136" y="1484784"/>
            <a:ext cx="1752600" cy="0"/>
          </a:xfrm>
          <a:prstGeom prst="line">
            <a:avLst/>
          </a:prstGeom>
          <a:noFill/>
          <a:ln w="38100">
            <a:solidFill>
              <a:srgbClr val="002060"/>
            </a:solidFill>
            <a:round/>
            <a:headEnd/>
            <a:tailEnd type="triangle" w="med" len="med"/>
          </a:ln>
          <a:effectLst/>
        </p:spPr>
        <p:txBody>
          <a:bodyPr lIns="90000" tIns="46800" rIns="90000" bIns="46800">
            <a:spAutoFit/>
          </a:bodyPr>
          <a:lstStyle/>
          <a:p>
            <a:endParaRPr lang="zh-CN" altLang="en-US"/>
          </a:p>
        </p:txBody>
      </p:sp>
      <p:sp>
        <p:nvSpPr>
          <p:cNvPr id="25637" name="Line 37"/>
          <p:cNvSpPr>
            <a:spLocks noChangeShapeType="1"/>
          </p:cNvSpPr>
          <p:nvPr/>
        </p:nvSpPr>
        <p:spPr bwMode="auto">
          <a:xfrm>
            <a:off x="2267744" y="1484784"/>
            <a:ext cx="838200" cy="0"/>
          </a:xfrm>
          <a:prstGeom prst="line">
            <a:avLst/>
          </a:prstGeom>
          <a:noFill/>
          <a:ln w="38100" cap="rnd">
            <a:solidFill>
              <a:srgbClr val="002060"/>
            </a:solidFill>
            <a:prstDash val="sysDot"/>
            <a:round/>
            <a:headEnd/>
            <a:tailEnd/>
          </a:ln>
          <a:effectLst/>
        </p:spPr>
        <p:txBody>
          <a:bodyPr lIns="90000" tIns="46800" rIns="90000" bIns="46800">
            <a:spAutoFit/>
          </a:bodyPr>
          <a:lstStyle/>
          <a:p>
            <a:endParaRPr lang="zh-CN" altLang="en-US"/>
          </a:p>
        </p:txBody>
      </p:sp>
      <p:sp>
        <p:nvSpPr>
          <p:cNvPr id="25638" name="Line 38"/>
          <p:cNvSpPr>
            <a:spLocks noChangeShapeType="1"/>
          </p:cNvSpPr>
          <p:nvPr/>
        </p:nvSpPr>
        <p:spPr bwMode="auto">
          <a:xfrm>
            <a:off x="2971800" y="3535868"/>
            <a:ext cx="0" cy="838200"/>
          </a:xfrm>
          <a:prstGeom prst="line">
            <a:avLst/>
          </a:prstGeom>
          <a:noFill/>
          <a:ln w="38100">
            <a:solidFill>
              <a:srgbClr val="002060"/>
            </a:solidFill>
            <a:round/>
            <a:headEnd/>
            <a:tailEnd type="triangle" w="med" len="med"/>
          </a:ln>
          <a:effectLst/>
        </p:spPr>
        <p:txBody>
          <a:bodyPr lIns="90000" tIns="46800" rIns="90000" bIns="46800">
            <a:spAutoFit/>
          </a:bodyPr>
          <a:lstStyle/>
          <a:p>
            <a:endParaRPr lang="zh-CN" altLang="en-US"/>
          </a:p>
        </p:txBody>
      </p:sp>
      <p:sp>
        <p:nvSpPr>
          <p:cNvPr id="25639" name="Line 39"/>
          <p:cNvSpPr>
            <a:spLocks noChangeShapeType="1"/>
          </p:cNvSpPr>
          <p:nvPr/>
        </p:nvSpPr>
        <p:spPr bwMode="auto">
          <a:xfrm>
            <a:off x="4419600" y="3535868"/>
            <a:ext cx="0" cy="838200"/>
          </a:xfrm>
          <a:prstGeom prst="line">
            <a:avLst/>
          </a:prstGeom>
          <a:noFill/>
          <a:ln w="38100">
            <a:solidFill>
              <a:srgbClr val="002060"/>
            </a:solidFill>
            <a:round/>
            <a:headEnd/>
            <a:tailEnd type="triangle" w="med" len="med"/>
          </a:ln>
          <a:effectLst/>
        </p:spPr>
        <p:txBody>
          <a:bodyPr lIns="90000" tIns="46800" rIns="90000" bIns="46800">
            <a:spAutoFit/>
          </a:bodyPr>
          <a:lstStyle/>
          <a:p>
            <a:endParaRPr lang="zh-CN" altLang="en-US"/>
          </a:p>
        </p:txBody>
      </p:sp>
      <p:sp>
        <p:nvSpPr>
          <p:cNvPr id="25640" name="Line 40"/>
          <p:cNvSpPr>
            <a:spLocks noChangeShapeType="1"/>
          </p:cNvSpPr>
          <p:nvPr/>
        </p:nvSpPr>
        <p:spPr bwMode="auto">
          <a:xfrm>
            <a:off x="3124200" y="3459668"/>
            <a:ext cx="1143000" cy="990600"/>
          </a:xfrm>
          <a:prstGeom prst="line">
            <a:avLst/>
          </a:prstGeom>
          <a:noFill/>
          <a:ln w="38100">
            <a:solidFill>
              <a:srgbClr val="002060"/>
            </a:solidFill>
            <a:round/>
            <a:headEnd/>
            <a:tailEnd type="triangle" w="med" len="med"/>
          </a:ln>
          <a:effectLst/>
        </p:spPr>
        <p:txBody>
          <a:bodyPr lIns="90000" tIns="46800" rIns="90000" bIns="46800">
            <a:spAutoFit/>
          </a:bodyPr>
          <a:lstStyle/>
          <a:p>
            <a:endParaRPr lang="zh-CN" altLang="en-US"/>
          </a:p>
        </p:txBody>
      </p:sp>
      <p:sp>
        <p:nvSpPr>
          <p:cNvPr id="25641" name="Line 41"/>
          <p:cNvSpPr>
            <a:spLocks noChangeShapeType="1"/>
          </p:cNvSpPr>
          <p:nvPr/>
        </p:nvSpPr>
        <p:spPr bwMode="auto">
          <a:xfrm flipV="1">
            <a:off x="3124200" y="3459668"/>
            <a:ext cx="1066800" cy="990600"/>
          </a:xfrm>
          <a:prstGeom prst="line">
            <a:avLst/>
          </a:prstGeom>
          <a:noFill/>
          <a:ln w="38100">
            <a:solidFill>
              <a:srgbClr val="002060"/>
            </a:solidFill>
            <a:round/>
            <a:headEnd/>
            <a:tailEnd type="triangle" w="med" len="med"/>
          </a:ln>
          <a:effectLst/>
        </p:spPr>
        <p:txBody>
          <a:bodyPr lIns="90000" tIns="46800" rIns="90000" bIns="46800">
            <a:spAutoFit/>
          </a:bodyPr>
          <a:lstStyle/>
          <a:p>
            <a:endParaRPr lang="zh-CN" altLang="en-US"/>
          </a:p>
        </p:txBody>
      </p:sp>
      <p:sp>
        <p:nvSpPr>
          <p:cNvPr id="25642" name="Line 42"/>
          <p:cNvSpPr>
            <a:spLocks noChangeShapeType="1"/>
          </p:cNvSpPr>
          <p:nvPr/>
        </p:nvSpPr>
        <p:spPr bwMode="auto">
          <a:xfrm>
            <a:off x="4499992" y="3356992"/>
            <a:ext cx="1066800" cy="533400"/>
          </a:xfrm>
          <a:prstGeom prst="line">
            <a:avLst/>
          </a:prstGeom>
          <a:noFill/>
          <a:ln w="38100">
            <a:solidFill>
              <a:srgbClr val="002060"/>
            </a:solidFill>
            <a:round/>
            <a:headEnd/>
            <a:tailEnd type="triangle" w="med" len="med"/>
          </a:ln>
          <a:effectLst/>
        </p:spPr>
        <p:txBody>
          <a:bodyPr lIns="90000" tIns="46800" rIns="90000" bIns="46800">
            <a:spAutoFit/>
          </a:bodyPr>
          <a:lstStyle/>
          <a:p>
            <a:endParaRPr lang="zh-CN" altLang="en-US"/>
          </a:p>
        </p:txBody>
      </p:sp>
      <p:sp>
        <p:nvSpPr>
          <p:cNvPr id="25643" name="Line 43"/>
          <p:cNvSpPr>
            <a:spLocks noChangeShapeType="1"/>
          </p:cNvSpPr>
          <p:nvPr/>
        </p:nvSpPr>
        <p:spPr bwMode="auto">
          <a:xfrm flipV="1">
            <a:off x="4572000" y="4005064"/>
            <a:ext cx="914400" cy="457200"/>
          </a:xfrm>
          <a:prstGeom prst="line">
            <a:avLst/>
          </a:prstGeom>
          <a:noFill/>
          <a:ln w="38100">
            <a:solidFill>
              <a:srgbClr val="002060"/>
            </a:solidFill>
            <a:round/>
            <a:headEnd/>
            <a:tailEnd type="triangle" w="med" len="med"/>
          </a:ln>
          <a:effectLst/>
        </p:spPr>
        <p:txBody>
          <a:bodyPr lIns="90000" tIns="46800" rIns="90000" bIns="46800">
            <a:spAutoFit/>
          </a:bodyPr>
          <a:lstStyle/>
          <a:p>
            <a:endParaRPr lang="zh-CN" altLang="en-US"/>
          </a:p>
        </p:txBody>
      </p:sp>
      <p:sp>
        <p:nvSpPr>
          <p:cNvPr id="25644" name="Text Box 44"/>
          <p:cNvSpPr txBox="1">
            <a:spLocks noChangeArrowheads="1"/>
          </p:cNvSpPr>
          <p:nvPr/>
        </p:nvSpPr>
        <p:spPr bwMode="auto">
          <a:xfrm>
            <a:off x="2061245" y="357595"/>
            <a:ext cx="5040560" cy="584775"/>
          </a:xfrm>
          <a:prstGeom prst="rect">
            <a:avLst/>
          </a:prstGeom>
          <a:noFill/>
          <a:ln w="9525">
            <a:noFill/>
            <a:miter lim="800000"/>
            <a:headEnd/>
            <a:tailEnd/>
          </a:ln>
          <a:effectLst/>
        </p:spPr>
        <p:txBody>
          <a:bodyPr wrap="square">
            <a:spAutoFit/>
          </a:bodyPr>
          <a:lstStyle/>
          <a:p>
            <a:pPr algn="ctr">
              <a:spcBef>
                <a:spcPct val="50000"/>
              </a:spcBef>
            </a:pPr>
            <a:r>
              <a:rPr lang="zh-CN" altLang="en-US" sz="3200" b="1" dirty="0">
                <a:solidFill>
                  <a:srgbClr val="FF0000"/>
                </a:solidFill>
                <a:latin typeface="微软雅黑" pitchFamily="34" charset="-122"/>
                <a:ea typeface="微软雅黑" pitchFamily="34" charset="-122"/>
              </a:rPr>
              <a:t>生产与运作系统活动过程</a:t>
            </a:r>
          </a:p>
        </p:txBody>
      </p:sp>
      <p:sp>
        <p:nvSpPr>
          <p:cNvPr id="26" name="右箭头 25"/>
          <p:cNvSpPr/>
          <p:nvPr/>
        </p:nvSpPr>
        <p:spPr bwMode="auto">
          <a:xfrm>
            <a:off x="1547664" y="3645024"/>
            <a:ext cx="1008112" cy="288032"/>
          </a:xfrm>
          <a:prstGeom prst="rightArrow">
            <a:avLst/>
          </a:prstGeom>
          <a:solidFill>
            <a:srgbClr val="00B050"/>
          </a:solidFill>
          <a:ln w="9525" cap="flat" cmpd="sng" algn="ctr">
            <a:solidFill>
              <a:srgbClr val="00B050"/>
            </a:solidFill>
            <a:prstDash val="solid"/>
            <a:round/>
            <a:headEnd type="none" w="med" len="med"/>
            <a:tailEnd type="stealth" w="lg" len="lg"/>
          </a:ln>
          <a:effectLst>
            <a:outerShdw dist="20000" dir="5400000" algn="ctr" rotWithShape="0">
              <a:srgbClr val="000000">
                <a:alpha val="34000"/>
              </a:srgbClr>
            </a:outerShdw>
          </a:effectLst>
        </p:spPr>
        <p:txBody>
          <a:bodyPr vert="horz" wrap="none" lIns="90000" tIns="46800" rIns="90000" bIns="46800" numCol="1" rtlCol="0" anchor="ctr" anchorCtr="0" compatLnSpc="1">
            <a:prstTxWarp prst="textNoShape">
              <a:avLst/>
            </a:prstTxWarp>
          </a:bodyPr>
          <a:lstStyle/>
          <a:p>
            <a:pPr marL="455602" indent="-455602" algn="ctr" fontAlgn="base">
              <a:spcBef>
                <a:spcPct val="50000"/>
              </a:spcBef>
              <a:spcAft>
                <a:spcPct val="0"/>
              </a:spcAft>
              <a:buSzPct val="120000"/>
            </a:pPr>
            <a:endParaRPr lang="zh-CN" altLang="en-US" b="1" i="1">
              <a:latin typeface="Arial" pitchFamily="34" charset="0"/>
              <a:ea typeface="宋体" pitchFamily="2" charset="-122"/>
            </a:endParaRPr>
          </a:p>
        </p:txBody>
      </p:sp>
      <p:sp>
        <p:nvSpPr>
          <p:cNvPr id="27" name="右箭头 26"/>
          <p:cNvSpPr/>
          <p:nvPr/>
        </p:nvSpPr>
        <p:spPr bwMode="auto">
          <a:xfrm>
            <a:off x="6156176" y="3501008"/>
            <a:ext cx="1008112" cy="288032"/>
          </a:xfrm>
          <a:prstGeom prst="rightArrow">
            <a:avLst/>
          </a:prstGeom>
          <a:solidFill>
            <a:srgbClr val="00B050"/>
          </a:solidFill>
          <a:ln w="9525" cap="flat" cmpd="sng" algn="ctr">
            <a:solidFill>
              <a:srgbClr val="00B050"/>
            </a:solidFill>
            <a:prstDash val="solid"/>
            <a:round/>
            <a:headEnd type="none" w="med" len="med"/>
            <a:tailEnd type="stealth" w="lg" len="lg"/>
          </a:ln>
          <a:effectLst>
            <a:outerShdw dist="20000" dir="5400000" algn="ctr" rotWithShape="0">
              <a:srgbClr val="000000">
                <a:alpha val="34000"/>
              </a:srgbClr>
            </a:outerShdw>
          </a:effectLst>
        </p:spPr>
        <p:txBody>
          <a:bodyPr vert="horz" wrap="none" lIns="90000" tIns="46800" rIns="90000" bIns="46800" numCol="1" rtlCol="0" anchor="ctr" anchorCtr="0" compatLnSpc="1">
            <a:prstTxWarp prst="textNoShape">
              <a:avLst/>
            </a:prstTxWarp>
          </a:bodyPr>
          <a:lstStyle/>
          <a:p>
            <a:pPr marL="455602" indent="-455602" algn="ctr" fontAlgn="base">
              <a:spcBef>
                <a:spcPct val="50000"/>
              </a:spcBef>
              <a:spcAft>
                <a:spcPct val="0"/>
              </a:spcAft>
              <a:buSzPct val="120000"/>
            </a:pPr>
            <a:endParaRPr lang="zh-CN" altLang="en-US" b="1" i="1">
              <a:latin typeface="Arial" pitchFamily="34" charset="0"/>
              <a:ea typeface="宋体" pitchFamily="2"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2">
                                            <p:txEl>
                                              <p:pRg st="1" end="1"/>
                                            </p:txEl>
                                          </p:spTgt>
                                        </p:tgtEl>
                                        <p:attrNameLst>
                                          <p:attrName>style.visibility</p:attrName>
                                        </p:attrNameLst>
                                      </p:cBhvr>
                                      <p:to>
                                        <p:strVal val="visible"/>
                                      </p:to>
                                    </p:set>
                                    <p:animEffect transition="in" filter="blinds(horizontal)">
                                      <p:cBhvr>
                                        <p:cTn id="7" dur="500"/>
                                        <p:tgtEl>
                                          <p:spTgt spid="2560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2">
                                            <p:txEl>
                                              <p:pRg st="2" end="2"/>
                                            </p:txEl>
                                          </p:spTgt>
                                        </p:tgtEl>
                                        <p:attrNameLst>
                                          <p:attrName>style.visibility</p:attrName>
                                        </p:attrNameLst>
                                      </p:cBhvr>
                                      <p:to>
                                        <p:strVal val="visible"/>
                                      </p:to>
                                    </p:set>
                                    <p:animEffect transition="in" filter="blinds(horizontal)">
                                      <p:cBhvr>
                                        <p:cTn id="10" dur="500"/>
                                        <p:tgtEl>
                                          <p:spTgt spid="2560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2">
                                            <p:txEl>
                                              <p:pRg st="3" end="3"/>
                                            </p:txEl>
                                          </p:spTgt>
                                        </p:tgtEl>
                                        <p:attrNameLst>
                                          <p:attrName>style.visibility</p:attrName>
                                        </p:attrNameLst>
                                      </p:cBhvr>
                                      <p:to>
                                        <p:strVal val="visible"/>
                                      </p:to>
                                    </p:set>
                                    <p:animEffect transition="in" filter="blinds(horizontal)">
                                      <p:cBhvr>
                                        <p:cTn id="13" dur="500"/>
                                        <p:tgtEl>
                                          <p:spTgt spid="25602">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5602">
                                            <p:txEl>
                                              <p:pRg st="4" end="4"/>
                                            </p:txEl>
                                          </p:spTgt>
                                        </p:tgtEl>
                                        <p:attrNameLst>
                                          <p:attrName>style.visibility</p:attrName>
                                        </p:attrNameLst>
                                      </p:cBhvr>
                                      <p:to>
                                        <p:strVal val="visible"/>
                                      </p:to>
                                    </p:set>
                                    <p:animEffect transition="in" filter="blinds(horizontal)">
                                      <p:cBhvr>
                                        <p:cTn id="16" dur="500"/>
                                        <p:tgtEl>
                                          <p:spTgt spid="25602">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5602">
                                            <p:txEl>
                                              <p:pRg st="5" end="5"/>
                                            </p:txEl>
                                          </p:spTgt>
                                        </p:tgtEl>
                                        <p:attrNameLst>
                                          <p:attrName>style.visibility</p:attrName>
                                        </p:attrNameLst>
                                      </p:cBhvr>
                                      <p:to>
                                        <p:strVal val="visible"/>
                                      </p:to>
                                    </p:set>
                                    <p:animEffect transition="in" filter="blinds(horizontal)">
                                      <p:cBhvr>
                                        <p:cTn id="19" dur="500"/>
                                        <p:tgtEl>
                                          <p:spTgt spid="25602">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5602">
                                            <p:txEl>
                                              <p:pRg st="6" end="6"/>
                                            </p:txEl>
                                          </p:spTgt>
                                        </p:tgtEl>
                                        <p:attrNameLst>
                                          <p:attrName>style.visibility</p:attrName>
                                        </p:attrNameLst>
                                      </p:cBhvr>
                                      <p:to>
                                        <p:strVal val="visible"/>
                                      </p:to>
                                    </p:set>
                                    <p:animEffect transition="in" filter="blinds(horizontal)">
                                      <p:cBhvr>
                                        <p:cTn id="22" dur="500"/>
                                        <p:tgtEl>
                                          <p:spTgt spid="25602">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5602">
                                            <p:txEl>
                                              <p:pRg st="7" end="7"/>
                                            </p:txEl>
                                          </p:spTgt>
                                        </p:tgtEl>
                                        <p:attrNameLst>
                                          <p:attrName>style.visibility</p:attrName>
                                        </p:attrNameLst>
                                      </p:cBhvr>
                                      <p:to>
                                        <p:strVal val="visible"/>
                                      </p:to>
                                    </p:set>
                                    <p:animEffect transition="in" filter="blinds(horizontal)">
                                      <p:cBhvr>
                                        <p:cTn id="25" dur="500"/>
                                        <p:tgtEl>
                                          <p:spTgt spid="25602">
                                            <p:txEl>
                                              <p:pRg st="7" end="7"/>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5602">
                                            <p:txEl>
                                              <p:pRg st="8" end="8"/>
                                            </p:txEl>
                                          </p:spTgt>
                                        </p:tgtEl>
                                        <p:attrNameLst>
                                          <p:attrName>style.visibility</p:attrName>
                                        </p:attrNameLst>
                                      </p:cBhvr>
                                      <p:to>
                                        <p:strVal val="visible"/>
                                      </p:to>
                                    </p:set>
                                    <p:animEffect transition="in" filter="blinds(horizontal)">
                                      <p:cBhvr>
                                        <p:cTn id="28" dur="500"/>
                                        <p:tgtEl>
                                          <p:spTgt spid="25602">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linds(horizontal)">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5611"/>
                                        </p:tgtEl>
                                        <p:attrNameLst>
                                          <p:attrName>style.visibility</p:attrName>
                                        </p:attrNameLst>
                                      </p:cBhvr>
                                      <p:to>
                                        <p:strVal val="visible"/>
                                      </p:to>
                                    </p:set>
                                    <p:animEffect transition="in" filter="blinds(horizontal)">
                                      <p:cBhvr>
                                        <p:cTn id="38" dur="500"/>
                                        <p:tgtEl>
                                          <p:spTgt spid="25611"/>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5638"/>
                                        </p:tgtEl>
                                        <p:attrNameLst>
                                          <p:attrName>style.visibility</p:attrName>
                                        </p:attrNameLst>
                                      </p:cBhvr>
                                      <p:to>
                                        <p:strVal val="visible"/>
                                      </p:to>
                                    </p:set>
                                    <p:animEffect transition="in" filter="blinds(horizontal)">
                                      <p:cBhvr>
                                        <p:cTn id="41" dur="500"/>
                                        <p:tgtEl>
                                          <p:spTgt spid="25638"/>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5639"/>
                                        </p:tgtEl>
                                        <p:attrNameLst>
                                          <p:attrName>style.visibility</p:attrName>
                                        </p:attrNameLst>
                                      </p:cBhvr>
                                      <p:to>
                                        <p:strVal val="visible"/>
                                      </p:to>
                                    </p:set>
                                    <p:animEffect transition="in" filter="blinds(horizontal)">
                                      <p:cBhvr>
                                        <p:cTn id="44" dur="500"/>
                                        <p:tgtEl>
                                          <p:spTgt spid="25639"/>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5640"/>
                                        </p:tgtEl>
                                        <p:attrNameLst>
                                          <p:attrName>style.visibility</p:attrName>
                                        </p:attrNameLst>
                                      </p:cBhvr>
                                      <p:to>
                                        <p:strVal val="visible"/>
                                      </p:to>
                                    </p:set>
                                    <p:animEffect transition="in" filter="blinds(horizontal)">
                                      <p:cBhvr>
                                        <p:cTn id="47" dur="500"/>
                                        <p:tgtEl>
                                          <p:spTgt spid="25640"/>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5641"/>
                                        </p:tgtEl>
                                        <p:attrNameLst>
                                          <p:attrName>style.visibility</p:attrName>
                                        </p:attrNameLst>
                                      </p:cBhvr>
                                      <p:to>
                                        <p:strVal val="visible"/>
                                      </p:to>
                                    </p:set>
                                    <p:animEffect transition="in" filter="blinds(horizontal)">
                                      <p:cBhvr>
                                        <p:cTn id="50" dur="500"/>
                                        <p:tgtEl>
                                          <p:spTgt spid="25641"/>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5642"/>
                                        </p:tgtEl>
                                        <p:attrNameLst>
                                          <p:attrName>style.visibility</p:attrName>
                                        </p:attrNameLst>
                                      </p:cBhvr>
                                      <p:to>
                                        <p:strVal val="visible"/>
                                      </p:to>
                                    </p:set>
                                    <p:animEffect transition="in" filter="blinds(horizontal)">
                                      <p:cBhvr>
                                        <p:cTn id="53" dur="500"/>
                                        <p:tgtEl>
                                          <p:spTgt spid="25642"/>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5643"/>
                                        </p:tgtEl>
                                        <p:attrNameLst>
                                          <p:attrName>style.visibility</p:attrName>
                                        </p:attrNameLst>
                                      </p:cBhvr>
                                      <p:to>
                                        <p:strVal val="visible"/>
                                      </p:to>
                                    </p:set>
                                    <p:animEffect transition="in" filter="blinds(horizontal)">
                                      <p:cBhvr>
                                        <p:cTn id="56" dur="500"/>
                                        <p:tgtEl>
                                          <p:spTgt spid="25643"/>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blinds(horizontal)">
                                      <p:cBhvr>
                                        <p:cTn id="61" dur="5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25610">
                                            <p:bg/>
                                          </p:spTgt>
                                        </p:tgtEl>
                                        <p:attrNameLst>
                                          <p:attrName>style.visibility</p:attrName>
                                        </p:attrNameLst>
                                      </p:cBhvr>
                                      <p:to>
                                        <p:strVal val="visible"/>
                                      </p:to>
                                    </p:set>
                                    <p:animEffect transition="in" filter="blinds(horizontal)">
                                      <p:cBhvr>
                                        <p:cTn id="66" dur="500"/>
                                        <p:tgtEl>
                                          <p:spTgt spid="25610">
                                            <p:bg/>
                                          </p:spTgt>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25610">
                                            <p:txEl>
                                              <p:pRg st="0" end="0"/>
                                            </p:txEl>
                                          </p:spTgt>
                                        </p:tgtEl>
                                        <p:attrNameLst>
                                          <p:attrName>style.visibility</p:attrName>
                                        </p:attrNameLst>
                                      </p:cBhvr>
                                      <p:to>
                                        <p:strVal val="visible"/>
                                      </p:to>
                                    </p:set>
                                    <p:animEffect transition="in" filter="blinds(horizontal)">
                                      <p:cBhvr>
                                        <p:cTn id="69" dur="500"/>
                                        <p:tgtEl>
                                          <p:spTgt spid="25610">
                                            <p:txEl>
                                              <p:pRg st="0" end="0"/>
                                            </p:txEl>
                                          </p:spTgt>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25610">
                                            <p:txEl>
                                              <p:pRg st="1" end="1"/>
                                            </p:txEl>
                                          </p:spTgt>
                                        </p:tgtEl>
                                        <p:attrNameLst>
                                          <p:attrName>style.visibility</p:attrName>
                                        </p:attrNameLst>
                                      </p:cBhvr>
                                      <p:to>
                                        <p:strVal val="visible"/>
                                      </p:to>
                                    </p:set>
                                    <p:animEffect transition="in" filter="blinds(horizontal)">
                                      <p:cBhvr>
                                        <p:cTn id="72" dur="500"/>
                                        <p:tgtEl>
                                          <p:spTgt spid="25610">
                                            <p:txEl>
                                              <p:pRg st="1" end="1"/>
                                            </p:txEl>
                                          </p:spTgt>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25610">
                                            <p:txEl>
                                              <p:pRg st="2" end="2"/>
                                            </p:txEl>
                                          </p:spTgt>
                                        </p:tgtEl>
                                        <p:attrNameLst>
                                          <p:attrName>style.visibility</p:attrName>
                                        </p:attrNameLst>
                                      </p:cBhvr>
                                      <p:to>
                                        <p:strVal val="visible"/>
                                      </p:to>
                                    </p:set>
                                    <p:animEffect transition="in" filter="blinds(horizontal)">
                                      <p:cBhvr>
                                        <p:cTn id="75" dur="500"/>
                                        <p:tgtEl>
                                          <p:spTgt spid="25610">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25603"/>
                                        </p:tgtEl>
                                        <p:attrNameLst>
                                          <p:attrName>style.visibility</p:attrName>
                                        </p:attrNameLst>
                                      </p:cBhvr>
                                      <p:to>
                                        <p:strVal val="visible"/>
                                      </p:to>
                                    </p:set>
                                    <p:animEffect transition="in" filter="blinds(horizontal)">
                                      <p:cBhvr>
                                        <p:cTn id="80" dur="500"/>
                                        <p:tgtEl>
                                          <p:spTgt spid="25603"/>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25636"/>
                                        </p:tgtEl>
                                        <p:attrNameLst>
                                          <p:attrName>style.visibility</p:attrName>
                                        </p:attrNameLst>
                                      </p:cBhvr>
                                      <p:to>
                                        <p:strVal val="visible"/>
                                      </p:to>
                                    </p:set>
                                    <p:animEffect transition="in" filter="blinds(horizontal)">
                                      <p:cBhvr>
                                        <p:cTn id="83" dur="500"/>
                                        <p:tgtEl>
                                          <p:spTgt spid="25636"/>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25628"/>
                                        </p:tgtEl>
                                        <p:attrNameLst>
                                          <p:attrName>style.visibility</p:attrName>
                                        </p:attrNameLst>
                                      </p:cBhvr>
                                      <p:to>
                                        <p:strVal val="visible"/>
                                      </p:to>
                                    </p:set>
                                    <p:animEffect transition="in" filter="blinds(horizontal)">
                                      <p:cBhvr>
                                        <p:cTn id="86" dur="500"/>
                                        <p:tgtEl>
                                          <p:spTgt spid="25628"/>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25637"/>
                                        </p:tgtEl>
                                        <p:attrNameLst>
                                          <p:attrName>style.visibility</p:attrName>
                                        </p:attrNameLst>
                                      </p:cBhvr>
                                      <p:to>
                                        <p:strVal val="visible"/>
                                      </p:to>
                                    </p:set>
                                    <p:animEffect transition="in" filter="blinds(horizontal)">
                                      <p:cBhvr>
                                        <p:cTn id="89" dur="500"/>
                                        <p:tgtEl>
                                          <p:spTgt spid="25637"/>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25624"/>
                                        </p:tgtEl>
                                        <p:attrNameLst>
                                          <p:attrName>style.visibility</p:attrName>
                                        </p:attrNameLst>
                                      </p:cBhvr>
                                      <p:to>
                                        <p:strVal val="visible"/>
                                      </p:to>
                                    </p:set>
                                    <p:animEffect transition="in" filter="blinds(horizontal)">
                                      <p:cBhvr>
                                        <p:cTn id="92" dur="500"/>
                                        <p:tgtEl>
                                          <p:spTgt spid="25624"/>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25622"/>
                                        </p:tgtEl>
                                        <p:attrNameLst>
                                          <p:attrName>style.visibility</p:attrName>
                                        </p:attrNameLst>
                                      </p:cBhvr>
                                      <p:to>
                                        <p:strVal val="visible"/>
                                      </p:to>
                                    </p:set>
                                    <p:animEffect transition="in" filter="blinds(horizontal)">
                                      <p:cBhvr>
                                        <p:cTn id="95" dur="500"/>
                                        <p:tgtEl>
                                          <p:spTgt spid="25622"/>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25623"/>
                                        </p:tgtEl>
                                        <p:attrNameLst>
                                          <p:attrName>style.visibility</p:attrName>
                                        </p:attrNameLst>
                                      </p:cBhvr>
                                      <p:to>
                                        <p:strVal val="visible"/>
                                      </p:to>
                                    </p:set>
                                    <p:animEffect transition="in" filter="blinds(horizontal)">
                                      <p:cBhvr>
                                        <p:cTn id="98" dur="500"/>
                                        <p:tgtEl>
                                          <p:spTgt spid="25623"/>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25609"/>
                                        </p:tgtEl>
                                        <p:attrNameLst>
                                          <p:attrName>style.visibility</p:attrName>
                                        </p:attrNameLst>
                                      </p:cBhvr>
                                      <p:to>
                                        <p:strVal val="visible"/>
                                      </p:to>
                                    </p:set>
                                    <p:animEffect transition="in" filter="blinds(horizontal)">
                                      <p:cBhvr>
                                        <p:cTn id="101" dur="500"/>
                                        <p:tgtEl>
                                          <p:spTgt spid="25609"/>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25621"/>
                                        </p:tgtEl>
                                        <p:attrNameLst>
                                          <p:attrName>style.visibility</p:attrName>
                                        </p:attrNameLst>
                                      </p:cBhvr>
                                      <p:to>
                                        <p:strVal val="visible"/>
                                      </p:to>
                                    </p:set>
                                    <p:animEffect transition="in" filter="blinds(horizontal)">
                                      <p:cBhvr>
                                        <p:cTn id="104" dur="500"/>
                                        <p:tgtEl>
                                          <p:spTgt spid="25621"/>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25627"/>
                                        </p:tgtEl>
                                        <p:attrNameLst>
                                          <p:attrName>style.visibility</p:attrName>
                                        </p:attrNameLst>
                                      </p:cBhvr>
                                      <p:to>
                                        <p:strVal val="visible"/>
                                      </p:to>
                                    </p:set>
                                    <p:animEffect transition="in" filter="blinds(horizontal)">
                                      <p:cBhvr>
                                        <p:cTn id="107" dur="500"/>
                                        <p:tgtEl>
                                          <p:spTgt spid="25627"/>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25626"/>
                                        </p:tgtEl>
                                        <p:attrNameLst>
                                          <p:attrName>style.visibility</p:attrName>
                                        </p:attrNameLst>
                                      </p:cBhvr>
                                      <p:to>
                                        <p:strVal val="visible"/>
                                      </p:to>
                                    </p:set>
                                    <p:animEffect transition="in" filter="blinds(horizontal)">
                                      <p:cBhvr>
                                        <p:cTn id="110" dur="500"/>
                                        <p:tgtEl>
                                          <p:spTgt spid="25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p:bldP spid="25609" grpId="0" animBg="1"/>
      <p:bldP spid="25610" grpId="0" uiExpand="1" build="allAtOnce" animBg="1"/>
      <p:bldP spid="25611" grpId="0" animBg="1"/>
      <p:bldP spid="25621" grpId="0" animBg="1"/>
      <p:bldP spid="25622" grpId="0" animBg="1"/>
      <p:bldP spid="25623" grpId="0" animBg="1"/>
      <p:bldP spid="25624" grpId="0" animBg="1"/>
      <p:bldP spid="25626" grpId="0" animBg="1"/>
      <p:bldP spid="25627" grpId="0" animBg="1"/>
      <p:bldP spid="25628" grpId="0" animBg="1"/>
      <p:bldP spid="25636" grpId="0" animBg="1"/>
      <p:bldP spid="25637" grpId="0" animBg="1"/>
      <p:bldP spid="25638" grpId="0" animBg="1"/>
      <p:bldP spid="25639" grpId="0" animBg="1"/>
      <p:bldP spid="25640" grpId="0" animBg="1"/>
      <p:bldP spid="25641" grpId="0" animBg="1"/>
      <p:bldP spid="25642" grpId="0" animBg="1"/>
      <p:bldP spid="25643" grpId="0" animBg="1"/>
      <p:bldP spid="26"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chor="t"/>
          <a:lstStyle/>
          <a:p>
            <a:pPr algn="ctr"/>
            <a:r>
              <a:rPr lang="zh-CN" altLang="en-US" sz="3200" b="1" dirty="0" smtClean="0">
                <a:solidFill>
                  <a:srgbClr val="FF0000"/>
                </a:solidFill>
              </a:rPr>
              <a:t>生产</a:t>
            </a:r>
            <a:r>
              <a:rPr lang="zh-CN" altLang="en-US" sz="3200" b="1" dirty="0">
                <a:solidFill>
                  <a:srgbClr val="FF0000"/>
                </a:solidFill>
              </a:rPr>
              <a:t>与运作系统</a:t>
            </a:r>
          </a:p>
        </p:txBody>
      </p:sp>
      <p:sp>
        <p:nvSpPr>
          <p:cNvPr id="6147" name="Rectangle 3"/>
          <p:cNvSpPr>
            <a:spLocks noGrp="1" noChangeArrowheads="1"/>
          </p:cNvSpPr>
          <p:nvPr>
            <p:ph idx="1"/>
          </p:nvPr>
        </p:nvSpPr>
        <p:spPr>
          <a:xfrm>
            <a:off x="296639" y="1484784"/>
            <a:ext cx="8569772" cy="4320117"/>
          </a:xfrm>
        </p:spPr>
        <p:txBody>
          <a:bodyPr/>
          <a:lstStyle/>
          <a:p>
            <a:pPr>
              <a:lnSpc>
                <a:spcPct val="150000"/>
              </a:lnSpc>
              <a:buNone/>
            </a:pPr>
            <a:r>
              <a:rPr lang="zh-CN" altLang="en-US" sz="2400" dirty="0"/>
              <a:t>生产与运作系统是通过有效的资源配置实现“</a:t>
            </a:r>
            <a:r>
              <a:rPr lang="zh-CN" altLang="en-US" sz="2400" dirty="0">
                <a:solidFill>
                  <a:srgbClr val="FF0000"/>
                </a:solidFill>
              </a:rPr>
              <a:t>投入→变换→产出</a:t>
            </a:r>
            <a:r>
              <a:rPr lang="zh-CN" altLang="en-US" sz="2400" dirty="0"/>
              <a:t>”功能的综合体</a:t>
            </a:r>
          </a:p>
          <a:p>
            <a:pPr>
              <a:lnSpc>
                <a:spcPct val="150000"/>
              </a:lnSpc>
            </a:pPr>
            <a:r>
              <a:rPr lang="zh-CN" altLang="en-US" sz="2400" dirty="0"/>
              <a:t>生产是对</a:t>
            </a:r>
            <a:r>
              <a:rPr lang="zh-CN" altLang="en-US" sz="2400" dirty="0">
                <a:solidFill>
                  <a:srgbClr val="FF0000"/>
                </a:solidFill>
              </a:rPr>
              <a:t>有形产品变换过程</a:t>
            </a:r>
            <a:r>
              <a:rPr lang="zh-CN" altLang="en-US" sz="2400" dirty="0"/>
              <a:t>的研究，既对生产制造过程的研究。主要是研究有形产品生产制造过程的组织、计划与控制</a:t>
            </a:r>
            <a:endParaRPr lang="en-US" altLang="zh-CN" sz="2400" dirty="0"/>
          </a:p>
          <a:p>
            <a:pPr>
              <a:lnSpc>
                <a:spcPct val="150000"/>
              </a:lnSpc>
            </a:pPr>
            <a:r>
              <a:rPr lang="zh-CN" altLang="en-US" sz="2400" dirty="0"/>
              <a:t>运作是对</a:t>
            </a:r>
            <a:r>
              <a:rPr lang="zh-CN" altLang="en-US" sz="2400" dirty="0">
                <a:solidFill>
                  <a:srgbClr val="FF0000"/>
                </a:solidFill>
              </a:rPr>
              <a:t>无形产品的运作过程</a:t>
            </a:r>
            <a:r>
              <a:rPr lang="zh-CN" altLang="en-US" sz="2400" dirty="0"/>
              <a:t>进行管理和研究，即对生产的投入方式、组织方式进行管理，以用于实现生产。</a:t>
            </a:r>
          </a:p>
        </p:txBody>
      </p:sp>
      <p:sp>
        <p:nvSpPr>
          <p:cNvPr id="4" name="灯片编号占位符 5"/>
          <p:cNvSpPr>
            <a:spLocks noGrp="1"/>
          </p:cNvSpPr>
          <p:nvPr>
            <p:ph type="sldNum" sz="quarter" idx="4"/>
          </p:nvPr>
        </p:nvSpPr>
        <p:spPr/>
        <p:txBody>
          <a:bodyPr/>
          <a:lstStyle/>
          <a:p>
            <a:fld id="{72851F80-3A3B-4406-A1AF-85E3F3769263}" type="slidenum">
              <a:rPr lang="en-US" altLang="zh-CN"/>
              <a:pPr/>
              <a:t>23</a:t>
            </a:fld>
            <a:endParaRPr lang="en-US" altLang="zh-CN"/>
          </a:p>
        </p:txBody>
      </p:sp>
      <p:sp>
        <p:nvSpPr>
          <p:cNvPr id="5" name="矩形 4"/>
          <p:cNvSpPr/>
          <p:nvPr/>
        </p:nvSpPr>
        <p:spPr>
          <a:xfrm>
            <a:off x="477069" y="5073343"/>
            <a:ext cx="8208912" cy="1200329"/>
          </a:xfrm>
          <a:prstGeom prst="rect">
            <a:avLst/>
          </a:prstGeom>
          <a:solidFill>
            <a:srgbClr val="002060"/>
          </a:solidFill>
        </p:spPr>
        <p:txBody>
          <a:bodyPr wrap="square">
            <a:spAutoFit/>
          </a:bodyPr>
          <a:lstStyle/>
          <a:p>
            <a:pPr algn="ctr">
              <a:lnSpc>
                <a:spcPct val="150000"/>
              </a:lnSpc>
            </a:pPr>
            <a:r>
              <a:rPr lang="zh-CN" altLang="en-US" sz="2400" b="1" dirty="0">
                <a:solidFill>
                  <a:srgbClr val="FFFF00"/>
                </a:solidFill>
                <a:latin typeface="微软雅黑" pitchFamily="34" charset="-122"/>
                <a:ea typeface="微软雅黑" pitchFamily="34" charset="-122"/>
              </a:rPr>
              <a:t>从管理的角度而言，制造业的生产和运作具有一定的差别，因此称生产与运作管理更为恰当。</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slide(fromBottom)">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slide(fromBottom)">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slide(fromBottom)">
                                      <p:cBhvr>
                                        <p:cTn id="17"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485106" y="480277"/>
            <a:ext cx="6192837" cy="563033"/>
          </a:xfrm>
        </p:spPr>
        <p:txBody>
          <a:bodyPr anchor="t"/>
          <a:lstStyle/>
          <a:p>
            <a:pPr algn="ctr"/>
            <a:r>
              <a:rPr lang="zh-CN" altLang="en-US" sz="3200" b="1" dirty="0" smtClean="0">
                <a:solidFill>
                  <a:srgbClr val="FF0000"/>
                </a:solidFill>
              </a:rPr>
              <a:t>生产</a:t>
            </a:r>
            <a:r>
              <a:rPr lang="zh-CN" altLang="en-US" sz="3200" b="1" dirty="0">
                <a:solidFill>
                  <a:srgbClr val="FF0000"/>
                </a:solidFill>
              </a:rPr>
              <a:t>与运作管理及其研究对象</a:t>
            </a:r>
          </a:p>
        </p:txBody>
      </p:sp>
      <p:sp>
        <p:nvSpPr>
          <p:cNvPr id="8195" name="Rectangle 3"/>
          <p:cNvSpPr>
            <a:spLocks noGrp="1" noChangeArrowheads="1"/>
          </p:cNvSpPr>
          <p:nvPr>
            <p:ph idx="1"/>
          </p:nvPr>
        </p:nvSpPr>
        <p:spPr>
          <a:xfrm>
            <a:off x="323528" y="1484784"/>
            <a:ext cx="8425755" cy="4320117"/>
          </a:xfrm>
        </p:spPr>
        <p:txBody>
          <a:bodyPr/>
          <a:lstStyle/>
          <a:p>
            <a:pPr marL="609585" indent="-609585">
              <a:lnSpc>
                <a:spcPct val="150000"/>
              </a:lnSpc>
              <a:buNone/>
            </a:pPr>
            <a:r>
              <a:rPr lang="zh-CN" altLang="en-US" sz="2400" b="1" dirty="0"/>
              <a:t>概念</a:t>
            </a:r>
            <a:r>
              <a:rPr lang="zh-CN" altLang="en-US" sz="2400" dirty="0"/>
              <a:t>：生产与运作管理是对提供公司主要产品或服务的生产运作系统进行设计、运行、评价和改进等管理活动的总称</a:t>
            </a:r>
          </a:p>
          <a:p>
            <a:pPr marL="609585" indent="-609585">
              <a:lnSpc>
                <a:spcPct val="150000"/>
              </a:lnSpc>
              <a:buNone/>
            </a:pPr>
            <a:r>
              <a:rPr lang="zh-CN" altLang="en-US" sz="2400" b="1" dirty="0"/>
              <a:t>研究对象</a:t>
            </a:r>
            <a:r>
              <a:rPr lang="en-US" altLang="zh-CN" sz="2400" b="1" dirty="0"/>
              <a:t>——</a:t>
            </a:r>
            <a:r>
              <a:rPr lang="en-US" altLang="zh-CN" sz="2400" dirty="0"/>
              <a:t> </a:t>
            </a:r>
            <a:r>
              <a:rPr lang="zh-CN" altLang="en-US" sz="2400" b="1" dirty="0"/>
              <a:t>生产与运作系统</a:t>
            </a:r>
          </a:p>
          <a:p>
            <a:pPr marL="609585" indent="-609585">
              <a:lnSpc>
                <a:spcPct val="150000"/>
              </a:lnSpc>
              <a:buNone/>
            </a:pPr>
            <a:r>
              <a:rPr lang="zh-CN" altLang="en-US" sz="2000" dirty="0"/>
              <a:t>  （</a:t>
            </a:r>
            <a:r>
              <a:rPr lang="en-US" altLang="zh-CN" sz="2000" dirty="0"/>
              <a:t>1</a:t>
            </a:r>
            <a:r>
              <a:rPr lang="zh-CN" altLang="en-US" sz="2000" dirty="0"/>
              <a:t>）生产运作物质（实体）系统设计</a:t>
            </a:r>
          </a:p>
          <a:p>
            <a:pPr marL="609585" indent="-609585">
              <a:lnSpc>
                <a:spcPct val="150000"/>
              </a:lnSpc>
              <a:buNone/>
            </a:pPr>
            <a:r>
              <a:rPr lang="zh-CN" altLang="en-US" sz="2000" dirty="0"/>
              <a:t>  （</a:t>
            </a:r>
            <a:r>
              <a:rPr lang="en-US" altLang="zh-CN" sz="2000" dirty="0"/>
              <a:t>2</a:t>
            </a:r>
            <a:r>
              <a:rPr lang="zh-CN" altLang="en-US" sz="2000" dirty="0"/>
              <a:t>）生产与运作过程的计划、组织与控制</a:t>
            </a:r>
            <a:endParaRPr lang="en-US" altLang="zh-CN" sz="2000" dirty="0"/>
          </a:p>
          <a:p>
            <a:pPr marL="609585" indent="-609585">
              <a:lnSpc>
                <a:spcPct val="150000"/>
              </a:lnSpc>
              <a:buNone/>
            </a:pPr>
            <a:r>
              <a:rPr lang="zh-CN" altLang="en-US" sz="2400" dirty="0"/>
              <a:t>生产过程的构成：</a:t>
            </a:r>
            <a:endParaRPr lang="en-US" altLang="zh-CN" sz="2400" dirty="0"/>
          </a:p>
          <a:p>
            <a:pPr marL="609585" indent="-609585">
              <a:lnSpc>
                <a:spcPct val="150000"/>
              </a:lnSpc>
              <a:buNone/>
            </a:pPr>
            <a:r>
              <a:rPr lang="en-US" altLang="zh-CN" sz="2000" dirty="0"/>
              <a:t>   </a:t>
            </a:r>
            <a:r>
              <a:rPr lang="zh-CN" altLang="en-US" sz="2000" dirty="0"/>
              <a:t>（</a:t>
            </a:r>
            <a:r>
              <a:rPr lang="en-US" altLang="zh-CN" sz="2000" dirty="0"/>
              <a:t>1</a:t>
            </a:r>
            <a:r>
              <a:rPr lang="zh-CN" altLang="en-US" sz="2000" dirty="0" smtClean="0"/>
              <a:t>）                                 （</a:t>
            </a:r>
            <a:r>
              <a:rPr lang="en-US" altLang="zh-CN" sz="2000" dirty="0"/>
              <a:t>2</a:t>
            </a:r>
            <a:r>
              <a:rPr lang="zh-CN" altLang="en-US" sz="2000" dirty="0" smtClean="0"/>
              <a:t>）</a:t>
            </a:r>
            <a:r>
              <a:rPr lang="en-US" altLang="zh-CN" sz="2000" dirty="0" smtClean="0"/>
              <a:t> </a:t>
            </a:r>
            <a:endParaRPr lang="en-US" altLang="zh-CN" sz="2000" dirty="0"/>
          </a:p>
          <a:p>
            <a:pPr marL="609585" indent="-609585">
              <a:lnSpc>
                <a:spcPct val="150000"/>
              </a:lnSpc>
              <a:buNone/>
            </a:pPr>
            <a:r>
              <a:rPr lang="en-US" altLang="zh-CN" sz="2000" dirty="0"/>
              <a:t>   </a:t>
            </a:r>
            <a:r>
              <a:rPr lang="zh-CN" altLang="en-US" sz="2000" dirty="0"/>
              <a:t>（</a:t>
            </a:r>
            <a:r>
              <a:rPr lang="en-US" altLang="zh-CN" sz="2000" dirty="0"/>
              <a:t>3</a:t>
            </a:r>
            <a:r>
              <a:rPr lang="zh-CN" altLang="en-US" sz="2000" dirty="0" smtClean="0"/>
              <a:t>）                                 （</a:t>
            </a:r>
            <a:r>
              <a:rPr lang="en-US" altLang="zh-CN" sz="2000" dirty="0"/>
              <a:t>4</a:t>
            </a:r>
            <a:r>
              <a:rPr lang="zh-CN" altLang="en-US" sz="2000" dirty="0" smtClean="0"/>
              <a:t>） </a:t>
            </a:r>
            <a:endParaRPr lang="zh-CN" altLang="en-US" sz="2400" dirty="0"/>
          </a:p>
        </p:txBody>
      </p:sp>
      <p:sp>
        <p:nvSpPr>
          <p:cNvPr id="4" name="灯片编号占位符 5"/>
          <p:cNvSpPr>
            <a:spLocks noGrp="1"/>
          </p:cNvSpPr>
          <p:nvPr>
            <p:ph type="sldNum" sz="quarter" idx="4"/>
          </p:nvPr>
        </p:nvSpPr>
        <p:spPr/>
        <p:txBody>
          <a:bodyPr/>
          <a:lstStyle/>
          <a:p>
            <a:fld id="{E454713B-33BC-4CEB-85F2-5A99A77D9FCC}" type="slidenum">
              <a:rPr lang="en-US" altLang="zh-CN"/>
              <a:pPr/>
              <a:t>24</a:t>
            </a:fld>
            <a:endParaRPr lang="en-US" altLang="zh-CN"/>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6" fill="hold" grpId="0" nodeType="with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 calcmode="lin" valueType="num">
                                      <p:cBhvr additive="base">
                                        <p:cTn id="17" dur="500" fill="hold"/>
                                        <p:tgtEl>
                                          <p:spTgt spid="819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19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8195">
                                            <p:txEl>
                                              <p:pRg st="3" end="3"/>
                                            </p:txEl>
                                          </p:spTgt>
                                        </p:tgtEl>
                                        <p:attrNameLst>
                                          <p:attrName>style.visibility</p:attrName>
                                        </p:attrNameLst>
                                      </p:cBhvr>
                                      <p:to>
                                        <p:strVal val="visible"/>
                                      </p:to>
                                    </p:set>
                                    <p:anim calcmode="lin" valueType="num">
                                      <p:cBhvr additive="base">
                                        <p:cTn id="21" dur="500" fill="hold"/>
                                        <p:tgtEl>
                                          <p:spTgt spid="8195">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 calcmode="lin" valueType="num">
                                      <p:cBhvr additive="base">
                                        <p:cTn id="27" dur="500" fill="hold"/>
                                        <p:tgtEl>
                                          <p:spTgt spid="8195">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819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8195">
                                            <p:txEl>
                                              <p:pRg st="5" end="5"/>
                                            </p:txEl>
                                          </p:spTgt>
                                        </p:tgtEl>
                                        <p:attrNameLst>
                                          <p:attrName>style.visibility</p:attrName>
                                        </p:attrNameLst>
                                      </p:cBhvr>
                                      <p:to>
                                        <p:strVal val="visible"/>
                                      </p:to>
                                    </p:set>
                                    <p:anim calcmode="lin" valueType="num">
                                      <p:cBhvr additive="base">
                                        <p:cTn id="31" dur="500" fill="hold"/>
                                        <p:tgtEl>
                                          <p:spTgt spid="8195">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195">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8195">
                                            <p:txEl>
                                              <p:pRg st="6" end="6"/>
                                            </p:txEl>
                                          </p:spTgt>
                                        </p:tgtEl>
                                        <p:attrNameLst>
                                          <p:attrName>style.visibility</p:attrName>
                                        </p:attrNameLst>
                                      </p:cBhvr>
                                      <p:to>
                                        <p:strVal val="visible"/>
                                      </p:to>
                                    </p:set>
                                    <p:anim calcmode="lin" valueType="num">
                                      <p:cBhvr additive="base">
                                        <p:cTn id="35" dur="500" fill="hold"/>
                                        <p:tgtEl>
                                          <p:spTgt spid="8195">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819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a:xfrm>
            <a:off x="1475581" y="387670"/>
            <a:ext cx="6192837" cy="563033"/>
          </a:xfrm>
        </p:spPr>
        <p:txBody>
          <a:bodyPr/>
          <a:lstStyle/>
          <a:p>
            <a:pPr algn="ctr"/>
            <a:r>
              <a:rPr lang="zh-CN" altLang="en-US" sz="3200" b="1" dirty="0" smtClean="0">
                <a:solidFill>
                  <a:srgbClr val="FF0000"/>
                </a:solidFill>
              </a:rPr>
              <a:t>生产</a:t>
            </a:r>
            <a:r>
              <a:rPr lang="zh-CN" altLang="en-US" sz="3200" b="1" dirty="0">
                <a:solidFill>
                  <a:srgbClr val="FF0000"/>
                </a:solidFill>
              </a:rPr>
              <a:t>与运作管理的目标与任务</a:t>
            </a:r>
          </a:p>
        </p:txBody>
      </p:sp>
      <p:sp>
        <p:nvSpPr>
          <p:cNvPr id="27651" name="Rectangle 1027"/>
          <p:cNvSpPr>
            <a:spLocks noGrp="1" noChangeArrowheads="1"/>
          </p:cNvSpPr>
          <p:nvPr>
            <p:ph idx="1"/>
          </p:nvPr>
        </p:nvSpPr>
        <p:spPr>
          <a:xfrm>
            <a:off x="395536" y="1340768"/>
            <a:ext cx="8352928" cy="4752528"/>
          </a:xfrm>
        </p:spPr>
        <p:txBody>
          <a:bodyPr/>
          <a:lstStyle/>
          <a:p>
            <a:pPr>
              <a:lnSpc>
                <a:spcPct val="150000"/>
              </a:lnSpc>
              <a:buFontTx/>
              <a:buNone/>
            </a:pPr>
            <a:r>
              <a:rPr lang="zh-CN" altLang="en-US" sz="2400" b="1" dirty="0"/>
              <a:t>目标</a:t>
            </a:r>
            <a:r>
              <a:rPr lang="zh-CN" altLang="en-US" sz="2400" dirty="0"/>
              <a:t>： 在需要的时候，以适宜的价格，向顾客提供具有适当质量的产品和服务</a:t>
            </a:r>
          </a:p>
          <a:p>
            <a:pPr>
              <a:lnSpc>
                <a:spcPct val="150000"/>
              </a:lnSpc>
              <a:buFontTx/>
              <a:buNone/>
            </a:pPr>
            <a:r>
              <a:rPr lang="zh-CN" altLang="en-US" sz="2400" b="1" dirty="0"/>
              <a:t>任务</a:t>
            </a:r>
            <a:r>
              <a:rPr lang="zh-CN" altLang="en-US" sz="2400" dirty="0"/>
              <a:t>：</a:t>
            </a:r>
          </a:p>
          <a:p>
            <a:pPr>
              <a:lnSpc>
                <a:spcPct val="150000"/>
              </a:lnSpc>
              <a:buFontTx/>
              <a:buNone/>
            </a:pPr>
            <a:r>
              <a:rPr lang="zh-CN" altLang="en-US" sz="2000" dirty="0"/>
              <a:t>           （</a:t>
            </a:r>
            <a:r>
              <a:rPr lang="en-US" altLang="zh-CN" sz="2000" dirty="0"/>
              <a:t>1</a:t>
            </a:r>
            <a:r>
              <a:rPr lang="zh-CN" altLang="en-US" sz="2000" dirty="0"/>
              <a:t>）  保证和提高质量</a:t>
            </a:r>
            <a:r>
              <a:rPr lang="en-US" altLang="zh-CN" sz="2000" dirty="0" smtClean="0"/>
              <a:t>----</a:t>
            </a:r>
            <a:r>
              <a:rPr lang="zh-CN" altLang="en-US" sz="2000" dirty="0" smtClean="0">
                <a:solidFill>
                  <a:srgbClr val="FF0000"/>
                </a:solidFill>
              </a:rPr>
              <a:t> </a:t>
            </a:r>
            <a:endParaRPr lang="zh-CN" altLang="en-US" sz="2000" dirty="0">
              <a:solidFill>
                <a:srgbClr val="FF0000"/>
              </a:solidFill>
            </a:endParaRPr>
          </a:p>
          <a:p>
            <a:pPr>
              <a:lnSpc>
                <a:spcPct val="150000"/>
              </a:lnSpc>
              <a:buFontTx/>
              <a:buNone/>
            </a:pPr>
            <a:r>
              <a:rPr lang="zh-CN" altLang="en-US" sz="2000" dirty="0"/>
              <a:t>           （</a:t>
            </a:r>
            <a:r>
              <a:rPr lang="en-US" altLang="zh-CN" sz="2000" dirty="0"/>
              <a:t>2</a:t>
            </a:r>
            <a:r>
              <a:rPr lang="zh-CN" altLang="en-US" sz="2000" dirty="0"/>
              <a:t>）  保证适时适量投放市场</a:t>
            </a:r>
            <a:r>
              <a:rPr lang="en-US" altLang="zh-CN" sz="2000" dirty="0" smtClean="0"/>
              <a:t>----</a:t>
            </a:r>
            <a:r>
              <a:rPr lang="zh-CN" altLang="en-US" sz="2000" dirty="0" smtClean="0">
                <a:solidFill>
                  <a:srgbClr val="FF0000"/>
                </a:solidFill>
              </a:rPr>
              <a:t> </a:t>
            </a:r>
            <a:endParaRPr lang="zh-CN" altLang="en-US" sz="2000" dirty="0"/>
          </a:p>
          <a:p>
            <a:pPr>
              <a:lnSpc>
                <a:spcPct val="150000"/>
              </a:lnSpc>
              <a:buFontTx/>
              <a:buNone/>
            </a:pPr>
            <a:r>
              <a:rPr lang="zh-CN" altLang="en-US" sz="2000" dirty="0"/>
              <a:t>           （</a:t>
            </a:r>
            <a:r>
              <a:rPr lang="en-US" altLang="zh-CN" sz="2000" dirty="0"/>
              <a:t>3</a:t>
            </a:r>
            <a:r>
              <a:rPr lang="zh-CN" altLang="en-US" sz="2000" dirty="0"/>
              <a:t>）  产品价格为顾客所接受</a:t>
            </a:r>
            <a:r>
              <a:rPr lang="en-US" altLang="zh-CN" sz="2000" dirty="0" smtClean="0"/>
              <a:t>----</a:t>
            </a:r>
            <a:r>
              <a:rPr lang="zh-CN" altLang="en-US" sz="2000" dirty="0" smtClean="0">
                <a:solidFill>
                  <a:srgbClr val="FF0000"/>
                </a:solidFill>
              </a:rPr>
              <a:t> </a:t>
            </a:r>
            <a:endParaRPr lang="zh-CN" altLang="en-US" sz="2000" dirty="0"/>
          </a:p>
          <a:p>
            <a:pPr>
              <a:lnSpc>
                <a:spcPct val="150000"/>
              </a:lnSpc>
              <a:buFontTx/>
              <a:buNone/>
            </a:pPr>
            <a:r>
              <a:rPr lang="zh-CN" altLang="en-US" sz="2000" dirty="0"/>
              <a:t>           （</a:t>
            </a:r>
            <a:r>
              <a:rPr lang="en-US" altLang="zh-CN" sz="2000" dirty="0"/>
              <a:t>4</a:t>
            </a:r>
            <a:r>
              <a:rPr lang="zh-CN" altLang="en-US" sz="2000" dirty="0"/>
              <a:t>）  资源要素管理</a:t>
            </a:r>
            <a:r>
              <a:rPr lang="en-US" altLang="zh-CN" sz="2000" dirty="0" smtClean="0"/>
              <a:t>----</a:t>
            </a:r>
            <a:r>
              <a:rPr lang="zh-CN" altLang="en-US" sz="2000" dirty="0" smtClean="0">
                <a:solidFill>
                  <a:srgbClr val="FF0000"/>
                </a:solidFill>
              </a:rPr>
              <a:t> </a:t>
            </a:r>
            <a:endParaRPr lang="zh-CN" altLang="en-US" sz="2000" dirty="0">
              <a:solidFill>
                <a:srgbClr val="FF0000"/>
              </a:solidFill>
            </a:endParaRPr>
          </a:p>
          <a:p>
            <a:pPr>
              <a:lnSpc>
                <a:spcPct val="150000"/>
              </a:lnSpc>
              <a:buFontTx/>
              <a:buNone/>
            </a:pPr>
            <a:r>
              <a:rPr lang="zh-CN" altLang="en-US" sz="2000" dirty="0"/>
              <a:t>           （</a:t>
            </a:r>
            <a:r>
              <a:rPr lang="en-US" altLang="zh-CN" sz="2000" dirty="0"/>
              <a:t>5</a:t>
            </a:r>
            <a:r>
              <a:rPr lang="zh-CN" altLang="en-US" sz="2000" dirty="0"/>
              <a:t>） 不断提高生产系统柔性</a:t>
            </a:r>
            <a:r>
              <a:rPr lang="zh-CN" altLang="en-US" sz="2000" dirty="0" smtClean="0"/>
              <a:t>（</a:t>
            </a:r>
            <a:r>
              <a:rPr lang="zh-CN" altLang="en-US" sz="2000" dirty="0" smtClean="0">
                <a:solidFill>
                  <a:srgbClr val="FF0000"/>
                </a:solidFill>
              </a:rPr>
              <a:t>                     </a:t>
            </a:r>
            <a:r>
              <a:rPr lang="zh-CN" altLang="en-US" sz="2000" dirty="0" smtClean="0"/>
              <a:t>）</a:t>
            </a:r>
            <a:endParaRPr lang="en-US" altLang="zh-CN" sz="1800" dirty="0"/>
          </a:p>
        </p:txBody>
      </p:sp>
      <p:sp>
        <p:nvSpPr>
          <p:cNvPr id="4" name="灯片编号占位符 5"/>
          <p:cNvSpPr>
            <a:spLocks noGrp="1"/>
          </p:cNvSpPr>
          <p:nvPr>
            <p:ph type="sldNum" sz="quarter" idx="4"/>
          </p:nvPr>
        </p:nvSpPr>
        <p:spPr/>
        <p:txBody>
          <a:bodyPr/>
          <a:lstStyle/>
          <a:p>
            <a:fld id="{5CAAF23F-3C7A-482C-ADBC-3CAB4482B7E4}" type="slidenum">
              <a:rPr lang="en-US" altLang="zh-CN"/>
              <a:pPr/>
              <a:t>25</a:t>
            </a:fld>
            <a:endParaRPr lang="en-US" altLang="zh-CN"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6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6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76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idx="1"/>
          </p:nvPr>
        </p:nvGraphicFramePr>
        <p:xfrm>
          <a:off x="0" y="1196749"/>
          <a:ext cx="9144002" cy="5661253"/>
        </p:xfrm>
        <a:graphic>
          <a:graphicData uri="http://schemas.openxmlformats.org/drawingml/2006/table">
            <a:tbl>
              <a:tblPr/>
              <a:tblGrid>
                <a:gridCol w="1524491"/>
                <a:gridCol w="5941908"/>
                <a:gridCol w="1677603"/>
              </a:tblGrid>
              <a:tr h="292211">
                <a:tc>
                  <a:txBody>
                    <a:bodyPr/>
                    <a:lstStyle/>
                    <a:p>
                      <a:pPr algn="ctr">
                        <a:spcAft>
                          <a:spcPts val="0"/>
                        </a:spcAft>
                      </a:pPr>
                      <a:r>
                        <a:rPr lang="zh-CN" sz="1900" b="1" kern="100" dirty="0">
                          <a:latin typeface="微软雅黑" pitchFamily="34" charset="-122"/>
                          <a:ea typeface="微软雅黑" pitchFamily="34" charset="-122"/>
                          <a:cs typeface="Times New Roman"/>
                        </a:rPr>
                        <a:t>年份（年）</a:t>
                      </a:r>
                      <a:endParaRPr lang="zh-CN" sz="2400" b="1" kern="100" dirty="0">
                        <a:latin typeface="微软雅黑" pitchFamily="34" charset="-122"/>
                        <a:ea typeface="微软雅黑" pitchFamily="34" charset="-122"/>
                        <a:cs typeface="Times New Roman"/>
                      </a:endParaRPr>
                    </a:p>
                  </a:txBody>
                  <a:tcPr marL="64105" marR="6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1900" b="1" kern="100" dirty="0">
                          <a:latin typeface="微软雅黑" pitchFamily="34" charset="-122"/>
                          <a:ea typeface="微软雅黑" pitchFamily="34" charset="-122"/>
                          <a:cs typeface="Times New Roman"/>
                        </a:rPr>
                        <a:t>概念和方法</a:t>
                      </a:r>
                      <a:endParaRPr lang="zh-CN" sz="2400" b="1" kern="100" dirty="0">
                        <a:latin typeface="微软雅黑" pitchFamily="34" charset="-122"/>
                        <a:ea typeface="微软雅黑" pitchFamily="34" charset="-122"/>
                        <a:cs typeface="Times New Roman"/>
                      </a:endParaRPr>
                    </a:p>
                  </a:txBody>
                  <a:tcPr marL="64105" marR="6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1900" b="1" kern="100">
                          <a:latin typeface="微软雅黑" pitchFamily="34" charset="-122"/>
                          <a:ea typeface="微软雅黑" pitchFamily="34" charset="-122"/>
                          <a:cs typeface="Times New Roman"/>
                        </a:rPr>
                        <a:t>发源国别</a:t>
                      </a:r>
                      <a:endParaRPr lang="zh-CN" sz="2400" b="1" kern="100">
                        <a:latin typeface="微软雅黑" pitchFamily="34" charset="-122"/>
                        <a:ea typeface="微软雅黑" pitchFamily="34" charset="-122"/>
                        <a:cs typeface="Times New Roman"/>
                      </a:endParaRPr>
                    </a:p>
                  </a:txBody>
                  <a:tcPr marL="64105" marR="6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92211">
                <a:tc>
                  <a:txBody>
                    <a:bodyPr/>
                    <a:lstStyle/>
                    <a:p>
                      <a:pPr algn="ctr">
                        <a:spcAft>
                          <a:spcPts val="0"/>
                        </a:spcAft>
                      </a:pPr>
                      <a:r>
                        <a:rPr lang="en-US" sz="1900" b="1" kern="100">
                          <a:latin typeface="微软雅黑" pitchFamily="34" charset="-122"/>
                          <a:ea typeface="微软雅黑" pitchFamily="34" charset="-122"/>
                          <a:cs typeface="Times New Roman"/>
                        </a:rPr>
                        <a:t>1917</a:t>
                      </a:r>
                      <a:endParaRPr lang="zh-CN" sz="2400" b="1" kern="100">
                        <a:latin typeface="微软雅黑" pitchFamily="34" charset="-122"/>
                        <a:ea typeface="微软雅黑" pitchFamily="34" charset="-122"/>
                        <a:cs typeface="Times New Roman"/>
                      </a:endParaRPr>
                    </a:p>
                  </a:txBody>
                  <a:tcPr marL="64105" marR="64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zh-CN" sz="1900" b="1" kern="100">
                          <a:latin typeface="微软雅黑" pitchFamily="34" charset="-122"/>
                          <a:ea typeface="微软雅黑" pitchFamily="34" charset="-122"/>
                          <a:cs typeface="Times New Roman"/>
                        </a:rPr>
                        <a:t>科学管理原理、标准时间研究和工作研究</a:t>
                      </a:r>
                      <a:endParaRPr lang="zh-CN" sz="2400" b="1" kern="100">
                        <a:latin typeface="微软雅黑" pitchFamily="34" charset="-122"/>
                        <a:ea typeface="微软雅黑" pitchFamily="34" charset="-122"/>
                        <a:cs typeface="Times New Roman"/>
                      </a:endParaRPr>
                    </a:p>
                  </a:txBody>
                  <a:tcPr marL="64105" marR="6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1900" b="1" kern="100">
                          <a:latin typeface="微软雅黑" pitchFamily="34" charset="-122"/>
                          <a:ea typeface="微软雅黑" pitchFamily="34" charset="-122"/>
                          <a:cs typeface="Times New Roman"/>
                        </a:rPr>
                        <a:t>美国</a:t>
                      </a:r>
                      <a:endParaRPr lang="zh-CN" sz="2400" b="1" kern="100">
                        <a:latin typeface="微软雅黑" pitchFamily="34" charset="-122"/>
                        <a:ea typeface="微软雅黑" pitchFamily="34" charset="-122"/>
                        <a:cs typeface="Times New Roman"/>
                      </a:endParaRPr>
                    </a:p>
                  </a:txBody>
                  <a:tcPr marL="64105" marR="6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92211">
                <a:tc>
                  <a:txBody>
                    <a:bodyPr/>
                    <a:lstStyle/>
                    <a:p>
                      <a:pPr algn="ctr">
                        <a:spcAft>
                          <a:spcPts val="0"/>
                        </a:spcAft>
                      </a:pPr>
                      <a:r>
                        <a:rPr lang="en-US" sz="1900" b="1" kern="100">
                          <a:latin typeface="微软雅黑" pitchFamily="34" charset="-122"/>
                          <a:ea typeface="微软雅黑" pitchFamily="34" charset="-122"/>
                          <a:cs typeface="Times New Roman"/>
                        </a:rPr>
                        <a:t>1931</a:t>
                      </a:r>
                      <a:endParaRPr lang="zh-CN" sz="2400" b="1" kern="100">
                        <a:latin typeface="微软雅黑" pitchFamily="34" charset="-122"/>
                        <a:ea typeface="微软雅黑" pitchFamily="34" charset="-122"/>
                        <a:cs typeface="Times New Roman"/>
                      </a:endParaRPr>
                    </a:p>
                  </a:txBody>
                  <a:tcPr marL="64105" marR="64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zh-CN" sz="1900" b="1" kern="100" dirty="0">
                          <a:latin typeface="微软雅黑" pitchFamily="34" charset="-122"/>
                          <a:ea typeface="微软雅黑" pitchFamily="34" charset="-122"/>
                          <a:cs typeface="Times New Roman"/>
                        </a:rPr>
                        <a:t>工业心理学</a:t>
                      </a:r>
                      <a:endParaRPr lang="zh-CN" sz="2400" b="1" kern="100" dirty="0">
                        <a:latin typeface="微软雅黑" pitchFamily="34" charset="-122"/>
                        <a:ea typeface="微软雅黑" pitchFamily="34" charset="-122"/>
                        <a:cs typeface="Times New Roman"/>
                      </a:endParaRPr>
                    </a:p>
                  </a:txBody>
                  <a:tcPr marL="64105" marR="6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1900" b="1" kern="100">
                          <a:latin typeface="微软雅黑" pitchFamily="34" charset="-122"/>
                          <a:ea typeface="微软雅黑" pitchFamily="34" charset="-122"/>
                          <a:cs typeface="Times New Roman"/>
                        </a:rPr>
                        <a:t>美国</a:t>
                      </a:r>
                      <a:endParaRPr lang="zh-CN" sz="2400" b="1" kern="100">
                        <a:latin typeface="微软雅黑" pitchFamily="34" charset="-122"/>
                        <a:ea typeface="微软雅黑" pitchFamily="34" charset="-122"/>
                        <a:cs typeface="Times New Roman"/>
                      </a:endParaRPr>
                    </a:p>
                  </a:txBody>
                  <a:tcPr marL="64105" marR="6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92211">
                <a:tc>
                  <a:txBody>
                    <a:bodyPr/>
                    <a:lstStyle/>
                    <a:p>
                      <a:pPr algn="ctr">
                        <a:spcAft>
                          <a:spcPts val="0"/>
                        </a:spcAft>
                      </a:pPr>
                      <a:r>
                        <a:rPr lang="en-US" sz="1900" b="1" kern="100">
                          <a:latin typeface="微软雅黑" pitchFamily="34" charset="-122"/>
                          <a:ea typeface="微软雅黑" pitchFamily="34" charset="-122"/>
                          <a:cs typeface="Times New Roman"/>
                        </a:rPr>
                        <a:t>1927-1933</a:t>
                      </a:r>
                      <a:endParaRPr lang="zh-CN" sz="2400" b="1" kern="100">
                        <a:latin typeface="微软雅黑" pitchFamily="34" charset="-122"/>
                        <a:ea typeface="微软雅黑" pitchFamily="34" charset="-122"/>
                        <a:cs typeface="Times New Roman"/>
                      </a:endParaRPr>
                    </a:p>
                  </a:txBody>
                  <a:tcPr marL="64105" marR="64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zh-CN" sz="1900" b="1" kern="100">
                          <a:latin typeface="微软雅黑" pitchFamily="34" charset="-122"/>
                          <a:ea typeface="微软雅黑" pitchFamily="34" charset="-122"/>
                          <a:cs typeface="Times New Roman"/>
                        </a:rPr>
                        <a:t>流水装配线</a:t>
                      </a:r>
                      <a:endParaRPr lang="zh-CN" sz="2400" b="1" kern="100">
                        <a:latin typeface="微软雅黑" pitchFamily="34" charset="-122"/>
                        <a:ea typeface="微软雅黑" pitchFamily="34" charset="-122"/>
                        <a:cs typeface="Times New Roman"/>
                      </a:endParaRPr>
                    </a:p>
                  </a:txBody>
                  <a:tcPr marL="64105" marR="6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1900" b="1" kern="100">
                          <a:latin typeface="微软雅黑" pitchFamily="34" charset="-122"/>
                          <a:ea typeface="微软雅黑" pitchFamily="34" charset="-122"/>
                          <a:cs typeface="Times New Roman"/>
                        </a:rPr>
                        <a:t>美国</a:t>
                      </a:r>
                      <a:endParaRPr lang="zh-CN" sz="2400" b="1" kern="100">
                        <a:latin typeface="微软雅黑" pitchFamily="34" charset="-122"/>
                        <a:ea typeface="微软雅黑" pitchFamily="34" charset="-122"/>
                        <a:cs typeface="Times New Roman"/>
                      </a:endParaRPr>
                    </a:p>
                  </a:txBody>
                  <a:tcPr marL="64105" marR="6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92211">
                <a:tc>
                  <a:txBody>
                    <a:bodyPr/>
                    <a:lstStyle/>
                    <a:p>
                      <a:pPr algn="ctr">
                        <a:spcAft>
                          <a:spcPts val="0"/>
                        </a:spcAft>
                      </a:pPr>
                      <a:r>
                        <a:rPr lang="en-US" sz="1900" b="1" kern="100">
                          <a:latin typeface="微软雅黑" pitchFamily="34" charset="-122"/>
                          <a:ea typeface="微软雅黑" pitchFamily="34" charset="-122"/>
                          <a:cs typeface="Times New Roman"/>
                        </a:rPr>
                        <a:t>1934</a:t>
                      </a:r>
                      <a:endParaRPr lang="zh-CN" sz="2400" b="1" kern="100">
                        <a:latin typeface="微软雅黑" pitchFamily="34" charset="-122"/>
                        <a:ea typeface="微软雅黑" pitchFamily="34" charset="-122"/>
                        <a:cs typeface="Times New Roman"/>
                      </a:endParaRPr>
                    </a:p>
                  </a:txBody>
                  <a:tcPr marL="64105" marR="64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zh-CN" sz="1900" b="1" kern="100">
                          <a:latin typeface="微软雅黑" pitchFamily="34" charset="-122"/>
                          <a:ea typeface="微软雅黑" pitchFamily="34" charset="-122"/>
                          <a:cs typeface="Times New Roman"/>
                        </a:rPr>
                        <a:t>作业计划图（甘特图）</a:t>
                      </a:r>
                      <a:endParaRPr lang="zh-CN" sz="2400" b="1" kern="100">
                        <a:latin typeface="微软雅黑" pitchFamily="34" charset="-122"/>
                        <a:ea typeface="微软雅黑" pitchFamily="34" charset="-122"/>
                        <a:cs typeface="Times New Roman"/>
                      </a:endParaRPr>
                    </a:p>
                  </a:txBody>
                  <a:tcPr marL="64105" marR="6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1900" b="1" kern="100">
                          <a:latin typeface="微软雅黑" pitchFamily="34" charset="-122"/>
                          <a:ea typeface="微软雅黑" pitchFamily="34" charset="-122"/>
                          <a:cs typeface="Times New Roman"/>
                        </a:rPr>
                        <a:t>美国</a:t>
                      </a:r>
                      <a:endParaRPr lang="zh-CN" sz="2400" b="1" kern="100">
                        <a:latin typeface="微软雅黑" pitchFamily="34" charset="-122"/>
                        <a:ea typeface="微软雅黑" pitchFamily="34" charset="-122"/>
                        <a:cs typeface="Times New Roman"/>
                      </a:endParaRPr>
                    </a:p>
                  </a:txBody>
                  <a:tcPr marL="64105" marR="6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92211">
                <a:tc>
                  <a:txBody>
                    <a:bodyPr/>
                    <a:lstStyle/>
                    <a:p>
                      <a:pPr algn="ctr">
                        <a:spcAft>
                          <a:spcPts val="0"/>
                        </a:spcAft>
                      </a:pPr>
                      <a:r>
                        <a:rPr lang="en-US" sz="1900" b="1" kern="100">
                          <a:latin typeface="微软雅黑" pitchFamily="34" charset="-122"/>
                          <a:ea typeface="微软雅黑" pitchFamily="34" charset="-122"/>
                          <a:cs typeface="Times New Roman"/>
                        </a:rPr>
                        <a:t>1940</a:t>
                      </a:r>
                      <a:endParaRPr lang="zh-CN" sz="2400" b="1" kern="100">
                        <a:latin typeface="微软雅黑" pitchFamily="34" charset="-122"/>
                        <a:ea typeface="微软雅黑" pitchFamily="34" charset="-122"/>
                        <a:cs typeface="Times New Roman"/>
                      </a:endParaRPr>
                    </a:p>
                  </a:txBody>
                  <a:tcPr marL="64105" marR="64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zh-CN" sz="1900" b="1" kern="100">
                          <a:latin typeface="微软雅黑" pitchFamily="34" charset="-122"/>
                          <a:ea typeface="微软雅黑" pitchFamily="34" charset="-122"/>
                          <a:cs typeface="Times New Roman"/>
                        </a:rPr>
                        <a:t>库存控制中的经济批量模型</a:t>
                      </a:r>
                      <a:endParaRPr lang="zh-CN" sz="2400" b="1" kern="100">
                        <a:latin typeface="微软雅黑" pitchFamily="34" charset="-122"/>
                        <a:ea typeface="微软雅黑" pitchFamily="34" charset="-122"/>
                        <a:cs typeface="Times New Roman"/>
                      </a:endParaRPr>
                    </a:p>
                  </a:txBody>
                  <a:tcPr marL="64105" marR="6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1900" b="1" kern="100">
                          <a:latin typeface="微软雅黑" pitchFamily="34" charset="-122"/>
                          <a:ea typeface="微软雅黑" pitchFamily="34" charset="-122"/>
                          <a:cs typeface="Times New Roman"/>
                        </a:rPr>
                        <a:t>美国</a:t>
                      </a:r>
                      <a:endParaRPr lang="zh-CN" sz="2400" b="1" kern="100">
                        <a:latin typeface="微软雅黑" pitchFamily="34" charset="-122"/>
                        <a:ea typeface="微软雅黑" pitchFamily="34" charset="-122"/>
                        <a:cs typeface="Times New Roman"/>
                      </a:endParaRPr>
                    </a:p>
                  </a:txBody>
                  <a:tcPr marL="64105" marR="6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92211">
                <a:tc>
                  <a:txBody>
                    <a:bodyPr/>
                    <a:lstStyle/>
                    <a:p>
                      <a:pPr algn="ctr">
                        <a:spcAft>
                          <a:spcPts val="0"/>
                        </a:spcAft>
                      </a:pPr>
                      <a:r>
                        <a:rPr lang="en-US" sz="1900" b="1" kern="100">
                          <a:latin typeface="微软雅黑" pitchFamily="34" charset="-122"/>
                          <a:ea typeface="微软雅黑" pitchFamily="34" charset="-122"/>
                          <a:cs typeface="Times New Roman"/>
                        </a:rPr>
                        <a:t>1947</a:t>
                      </a:r>
                      <a:endParaRPr lang="zh-CN" sz="2400" b="1" kern="100">
                        <a:latin typeface="微软雅黑" pitchFamily="34" charset="-122"/>
                        <a:ea typeface="微软雅黑" pitchFamily="34" charset="-122"/>
                        <a:cs typeface="Times New Roman"/>
                      </a:endParaRPr>
                    </a:p>
                  </a:txBody>
                  <a:tcPr marL="64105" marR="64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zh-CN" sz="1900" b="1" kern="100">
                          <a:latin typeface="微软雅黑" pitchFamily="34" charset="-122"/>
                          <a:ea typeface="微软雅黑" pitchFamily="34" charset="-122"/>
                          <a:cs typeface="Times New Roman"/>
                        </a:rPr>
                        <a:t>抽样检验和统计图技术在质量控制中的应用</a:t>
                      </a:r>
                      <a:endParaRPr lang="zh-CN" sz="2400" b="1" kern="100">
                        <a:latin typeface="微软雅黑" pitchFamily="34" charset="-122"/>
                        <a:ea typeface="微软雅黑" pitchFamily="34" charset="-122"/>
                        <a:cs typeface="Times New Roman"/>
                      </a:endParaRPr>
                    </a:p>
                  </a:txBody>
                  <a:tcPr marL="64105" marR="6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1900" b="1" kern="100">
                          <a:latin typeface="微软雅黑" pitchFamily="34" charset="-122"/>
                          <a:ea typeface="微软雅黑" pitchFamily="34" charset="-122"/>
                          <a:cs typeface="Times New Roman"/>
                        </a:rPr>
                        <a:t>美国</a:t>
                      </a:r>
                      <a:endParaRPr lang="zh-CN" sz="2400" b="1" kern="100">
                        <a:latin typeface="微软雅黑" pitchFamily="34" charset="-122"/>
                        <a:ea typeface="微软雅黑" pitchFamily="34" charset="-122"/>
                        <a:cs typeface="Times New Roman"/>
                      </a:endParaRPr>
                    </a:p>
                  </a:txBody>
                  <a:tcPr marL="64105" marR="6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92211">
                <a:tc rowSpan="3">
                  <a:txBody>
                    <a:bodyPr/>
                    <a:lstStyle/>
                    <a:p>
                      <a:pPr algn="ctr">
                        <a:spcAft>
                          <a:spcPts val="0"/>
                        </a:spcAft>
                      </a:pPr>
                      <a:r>
                        <a:rPr lang="en-US" sz="1900" b="1" kern="100" dirty="0">
                          <a:latin typeface="微软雅黑" pitchFamily="34" charset="-122"/>
                          <a:ea typeface="微软雅黑" pitchFamily="34" charset="-122"/>
                          <a:cs typeface="Times New Roman"/>
                        </a:rPr>
                        <a:t>1950-1960</a:t>
                      </a:r>
                      <a:endParaRPr lang="zh-CN" sz="2400" b="1" kern="100" dirty="0">
                        <a:latin typeface="微软雅黑" pitchFamily="34" charset="-122"/>
                        <a:ea typeface="微软雅黑" pitchFamily="34" charset="-122"/>
                        <a:cs typeface="Times New Roman"/>
                      </a:endParaRPr>
                    </a:p>
                  </a:txBody>
                  <a:tcPr marL="64105" marR="64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zh-CN" sz="1900" b="1" kern="100">
                          <a:latin typeface="微软雅黑" pitchFamily="34" charset="-122"/>
                          <a:ea typeface="微软雅黑" pitchFamily="34" charset="-122"/>
                          <a:cs typeface="Times New Roman"/>
                        </a:rPr>
                        <a:t>霍桑试验、人际关系学说</a:t>
                      </a:r>
                      <a:endParaRPr lang="zh-CN" sz="2400" b="1" kern="100">
                        <a:latin typeface="微软雅黑" pitchFamily="34" charset="-122"/>
                        <a:ea typeface="微软雅黑" pitchFamily="34" charset="-122"/>
                        <a:cs typeface="Times New Roman"/>
                      </a:endParaRPr>
                    </a:p>
                  </a:txBody>
                  <a:tcPr marL="64105" marR="6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1900" b="1" kern="100">
                          <a:latin typeface="微软雅黑" pitchFamily="34" charset="-122"/>
                          <a:ea typeface="微软雅黑" pitchFamily="34" charset="-122"/>
                          <a:cs typeface="Times New Roman"/>
                        </a:rPr>
                        <a:t>美国</a:t>
                      </a:r>
                      <a:endParaRPr lang="zh-CN" sz="2400" b="1" kern="100">
                        <a:latin typeface="微软雅黑" pitchFamily="34" charset="-122"/>
                        <a:ea typeface="微软雅黑" pitchFamily="34" charset="-122"/>
                        <a:cs typeface="Times New Roman"/>
                      </a:endParaRPr>
                    </a:p>
                  </a:txBody>
                  <a:tcPr marL="64105" marR="6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92211">
                <a:tc vMerge="1">
                  <a:txBody>
                    <a:bodyPr/>
                    <a:lstStyle/>
                    <a:p>
                      <a:endParaRPr lang="zh-CN" altLang="en-US"/>
                    </a:p>
                  </a:txBody>
                  <a:tcPr/>
                </a:tc>
                <a:tc>
                  <a:txBody>
                    <a:bodyPr/>
                    <a:lstStyle/>
                    <a:p>
                      <a:pPr algn="just">
                        <a:spcAft>
                          <a:spcPts val="0"/>
                        </a:spcAft>
                      </a:pPr>
                      <a:r>
                        <a:rPr lang="zh-CN" sz="1900" b="1" kern="100">
                          <a:latin typeface="微软雅黑" pitchFamily="34" charset="-122"/>
                          <a:ea typeface="微软雅黑" pitchFamily="34" charset="-122"/>
                          <a:cs typeface="Times New Roman"/>
                        </a:rPr>
                        <a:t>工作抽样分析</a:t>
                      </a:r>
                      <a:endParaRPr lang="zh-CN" sz="2400" b="1" kern="100">
                        <a:latin typeface="微软雅黑" pitchFamily="34" charset="-122"/>
                        <a:ea typeface="微软雅黑" pitchFamily="34" charset="-122"/>
                        <a:cs typeface="Times New Roman"/>
                      </a:endParaRPr>
                    </a:p>
                  </a:txBody>
                  <a:tcPr marL="64105" marR="6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1900" b="1" kern="100">
                          <a:latin typeface="微软雅黑" pitchFamily="34" charset="-122"/>
                          <a:ea typeface="微软雅黑" pitchFamily="34" charset="-122"/>
                          <a:cs typeface="Times New Roman"/>
                        </a:rPr>
                        <a:t>英国</a:t>
                      </a:r>
                      <a:endParaRPr lang="zh-CN" sz="2400" b="1" kern="100">
                        <a:latin typeface="微软雅黑" pitchFamily="34" charset="-122"/>
                        <a:ea typeface="微软雅黑" pitchFamily="34" charset="-122"/>
                        <a:cs typeface="Times New Roman"/>
                      </a:endParaRPr>
                    </a:p>
                  </a:txBody>
                  <a:tcPr marL="64105" marR="6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92211">
                <a:tc vMerge="1">
                  <a:txBody>
                    <a:bodyPr/>
                    <a:lstStyle/>
                    <a:p>
                      <a:endParaRPr lang="zh-CN" altLang="en-US"/>
                    </a:p>
                  </a:txBody>
                  <a:tcPr/>
                </a:tc>
                <a:tc>
                  <a:txBody>
                    <a:bodyPr/>
                    <a:lstStyle/>
                    <a:p>
                      <a:pPr algn="just">
                        <a:spcAft>
                          <a:spcPts val="0"/>
                        </a:spcAft>
                      </a:pPr>
                      <a:r>
                        <a:rPr lang="zh-CN" sz="1900" b="1" kern="100">
                          <a:latin typeface="微软雅黑" pitchFamily="34" charset="-122"/>
                          <a:ea typeface="微软雅黑" pitchFamily="34" charset="-122"/>
                          <a:cs typeface="Times New Roman"/>
                        </a:rPr>
                        <a:t>处理复杂系统问题的多种训练小组方法</a:t>
                      </a:r>
                      <a:endParaRPr lang="zh-CN" sz="2400" b="1" kern="100">
                        <a:latin typeface="微软雅黑" pitchFamily="34" charset="-122"/>
                        <a:ea typeface="微软雅黑" pitchFamily="34" charset="-122"/>
                        <a:cs typeface="Times New Roman"/>
                      </a:endParaRPr>
                    </a:p>
                  </a:txBody>
                  <a:tcPr marL="64105" marR="6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1900" b="1" kern="100">
                          <a:latin typeface="微软雅黑" pitchFamily="34" charset="-122"/>
                          <a:ea typeface="微软雅黑" pitchFamily="34" charset="-122"/>
                          <a:cs typeface="Times New Roman"/>
                        </a:rPr>
                        <a:t>英国</a:t>
                      </a:r>
                      <a:endParaRPr lang="zh-CN" sz="2400" b="1" kern="100">
                        <a:latin typeface="微软雅黑" pitchFamily="34" charset="-122"/>
                        <a:ea typeface="微软雅黑" pitchFamily="34" charset="-122"/>
                        <a:cs typeface="Times New Roman"/>
                      </a:endParaRPr>
                    </a:p>
                  </a:txBody>
                  <a:tcPr marL="64105" marR="6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92211">
                <a:tc>
                  <a:txBody>
                    <a:bodyPr/>
                    <a:lstStyle/>
                    <a:p>
                      <a:pPr algn="ctr">
                        <a:spcAft>
                          <a:spcPts val="0"/>
                        </a:spcAft>
                      </a:pPr>
                      <a:r>
                        <a:rPr lang="en-US" sz="1900" b="1" kern="100">
                          <a:latin typeface="微软雅黑" pitchFamily="34" charset="-122"/>
                          <a:ea typeface="微软雅黑" pitchFamily="34" charset="-122"/>
                          <a:cs typeface="Times New Roman"/>
                        </a:rPr>
                        <a:t>1970</a:t>
                      </a:r>
                      <a:endParaRPr lang="zh-CN" sz="2400" b="1" kern="100">
                        <a:latin typeface="微软雅黑" pitchFamily="34" charset="-122"/>
                        <a:ea typeface="微软雅黑" pitchFamily="34" charset="-122"/>
                        <a:cs typeface="Times New Roman"/>
                      </a:endParaRPr>
                    </a:p>
                  </a:txBody>
                  <a:tcPr marL="64105" marR="64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zh-CN" sz="1900" b="1" kern="100">
                          <a:latin typeface="微软雅黑" pitchFamily="34" charset="-122"/>
                          <a:ea typeface="微软雅黑" pitchFamily="34" charset="-122"/>
                          <a:cs typeface="Times New Roman"/>
                        </a:rPr>
                        <a:t>线性规划中的单纯形解法</a:t>
                      </a:r>
                      <a:endParaRPr lang="zh-CN" sz="2400" b="1" kern="100">
                        <a:latin typeface="微软雅黑" pitchFamily="34" charset="-122"/>
                        <a:ea typeface="微软雅黑" pitchFamily="34" charset="-122"/>
                        <a:cs typeface="Times New Roman"/>
                      </a:endParaRPr>
                    </a:p>
                  </a:txBody>
                  <a:tcPr marL="64105" marR="6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1900" b="1" kern="100">
                          <a:latin typeface="微软雅黑" pitchFamily="34" charset="-122"/>
                          <a:ea typeface="微软雅黑" pitchFamily="34" charset="-122"/>
                          <a:cs typeface="Times New Roman"/>
                        </a:rPr>
                        <a:t>美国</a:t>
                      </a:r>
                      <a:endParaRPr lang="zh-CN" sz="2400" b="1" kern="100">
                        <a:latin typeface="微软雅黑" pitchFamily="34" charset="-122"/>
                        <a:ea typeface="微软雅黑" pitchFamily="34" charset="-122"/>
                        <a:cs typeface="Times New Roman"/>
                      </a:endParaRPr>
                    </a:p>
                  </a:txBody>
                  <a:tcPr marL="64105" marR="6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4079">
                <a:tc>
                  <a:txBody>
                    <a:bodyPr/>
                    <a:lstStyle/>
                    <a:p>
                      <a:pPr algn="ctr">
                        <a:spcAft>
                          <a:spcPts val="0"/>
                        </a:spcAft>
                      </a:pPr>
                      <a:r>
                        <a:rPr lang="en-US" sz="1900" b="1" kern="100">
                          <a:latin typeface="微软雅黑" pitchFamily="34" charset="-122"/>
                          <a:ea typeface="微软雅黑" pitchFamily="34" charset="-122"/>
                          <a:cs typeface="Times New Roman"/>
                        </a:rPr>
                        <a:t>1980</a:t>
                      </a:r>
                      <a:endParaRPr lang="zh-CN" sz="2400" b="1" kern="100">
                        <a:latin typeface="微软雅黑" pitchFamily="34" charset="-122"/>
                        <a:ea typeface="微软雅黑" pitchFamily="34" charset="-122"/>
                        <a:cs typeface="Times New Roman"/>
                      </a:endParaRPr>
                    </a:p>
                  </a:txBody>
                  <a:tcPr marL="64105" marR="64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zh-CN" sz="1900" b="1" kern="100" dirty="0" smtClean="0">
                          <a:latin typeface="微软雅黑" pitchFamily="34" charset="-122"/>
                          <a:ea typeface="微软雅黑" pitchFamily="34" charset="-122"/>
                          <a:cs typeface="Times New Roman"/>
                        </a:rPr>
                        <a:t>运筹学</a:t>
                      </a:r>
                      <a:r>
                        <a:rPr lang="zh-CN" altLang="en-US" sz="1900" b="1" kern="100" dirty="0" smtClean="0">
                          <a:latin typeface="微软雅黑" pitchFamily="34" charset="-122"/>
                          <a:ea typeface="微软雅黑" pitchFamily="34" charset="-122"/>
                          <a:cs typeface="Times New Roman"/>
                        </a:rPr>
                        <a:t>、</a:t>
                      </a:r>
                      <a:r>
                        <a:rPr lang="zh-CN" sz="1900" b="1" kern="100" dirty="0" smtClean="0">
                          <a:latin typeface="微软雅黑" pitchFamily="34" charset="-122"/>
                          <a:ea typeface="微软雅黑" pitchFamily="34" charset="-122"/>
                          <a:cs typeface="Times New Roman"/>
                        </a:rPr>
                        <a:t>模拟</a:t>
                      </a:r>
                      <a:r>
                        <a:rPr lang="zh-CN" sz="1900" b="1" kern="100" dirty="0">
                          <a:latin typeface="微软雅黑" pitchFamily="34" charset="-122"/>
                          <a:ea typeface="微软雅黑" pitchFamily="34" charset="-122"/>
                          <a:cs typeface="Times New Roman"/>
                        </a:rPr>
                        <a:t>技术、排队论、决策论、计算机技术</a:t>
                      </a:r>
                      <a:endParaRPr lang="zh-CN" sz="2400" b="1" kern="100" dirty="0">
                        <a:latin typeface="微软雅黑" pitchFamily="34" charset="-122"/>
                        <a:ea typeface="微软雅黑" pitchFamily="34" charset="-122"/>
                        <a:cs typeface="Times New Roman"/>
                      </a:endParaRPr>
                    </a:p>
                  </a:txBody>
                  <a:tcPr marL="64105" marR="6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1900" b="1" kern="100">
                          <a:latin typeface="微软雅黑" pitchFamily="34" charset="-122"/>
                          <a:ea typeface="微软雅黑" pitchFamily="34" charset="-122"/>
                          <a:cs typeface="Times New Roman"/>
                        </a:rPr>
                        <a:t>美国和欧洲</a:t>
                      </a:r>
                      <a:endParaRPr lang="zh-CN" sz="2400" b="1" kern="100">
                        <a:latin typeface="微软雅黑" pitchFamily="34" charset="-122"/>
                        <a:ea typeface="微软雅黑" pitchFamily="34" charset="-122"/>
                        <a:cs typeface="Times New Roman"/>
                      </a:endParaRPr>
                    </a:p>
                  </a:txBody>
                  <a:tcPr marL="64105" marR="6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84423">
                <a:tc rowSpan="3">
                  <a:txBody>
                    <a:bodyPr/>
                    <a:lstStyle/>
                    <a:p>
                      <a:pPr algn="ctr">
                        <a:spcAft>
                          <a:spcPts val="0"/>
                        </a:spcAft>
                      </a:pPr>
                      <a:r>
                        <a:rPr lang="en-US" sz="1900" b="1" kern="100" dirty="0">
                          <a:latin typeface="微软雅黑" pitchFamily="34" charset="-122"/>
                          <a:ea typeface="微软雅黑" pitchFamily="34" charset="-122"/>
                          <a:cs typeface="Times New Roman"/>
                        </a:rPr>
                        <a:t>1990</a:t>
                      </a:r>
                      <a:endParaRPr lang="zh-CN" sz="2400" b="1" kern="100" dirty="0">
                        <a:latin typeface="微软雅黑" pitchFamily="34" charset="-122"/>
                        <a:ea typeface="微软雅黑" pitchFamily="34" charset="-122"/>
                        <a:cs typeface="Times New Roman"/>
                      </a:endParaRPr>
                    </a:p>
                  </a:txBody>
                  <a:tcPr marL="64105" marR="64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zh-CN" sz="1900" b="1" kern="100" dirty="0">
                          <a:latin typeface="微软雅黑" pitchFamily="34" charset="-122"/>
                          <a:ea typeface="微软雅黑" pitchFamily="34" charset="-122"/>
                          <a:cs typeface="Times New Roman"/>
                        </a:rPr>
                        <a:t>车间计划、库存控制、工厂布置、预测和项目管理、</a:t>
                      </a:r>
                      <a:r>
                        <a:rPr lang="en-US" sz="1900" b="1" kern="100" dirty="0">
                          <a:latin typeface="微软雅黑" pitchFamily="34" charset="-122"/>
                          <a:ea typeface="微软雅黑" pitchFamily="34" charset="-122"/>
                          <a:cs typeface="Times New Roman"/>
                        </a:rPr>
                        <a:t>MRP</a:t>
                      </a:r>
                      <a:r>
                        <a:rPr lang="zh-CN" sz="1900" b="1" kern="100" dirty="0">
                          <a:latin typeface="微软雅黑" pitchFamily="34" charset="-122"/>
                          <a:ea typeface="微软雅黑" pitchFamily="34" charset="-122"/>
                          <a:cs typeface="Times New Roman"/>
                        </a:rPr>
                        <a:t>和</a:t>
                      </a:r>
                      <a:r>
                        <a:rPr lang="en-US" sz="1900" b="1" kern="100" dirty="0">
                          <a:latin typeface="微软雅黑" pitchFamily="34" charset="-122"/>
                          <a:ea typeface="微软雅黑" pitchFamily="34" charset="-122"/>
                          <a:cs typeface="Times New Roman"/>
                        </a:rPr>
                        <a:t>MRP</a:t>
                      </a:r>
                      <a:r>
                        <a:rPr lang="zh-CN" sz="1900" b="1" kern="100" dirty="0">
                          <a:latin typeface="微软雅黑" pitchFamily="34" charset="-122"/>
                          <a:ea typeface="微软雅黑" pitchFamily="34" charset="-122"/>
                          <a:cs typeface="Times New Roman"/>
                        </a:rPr>
                        <a:t>Ⅱ等</a:t>
                      </a:r>
                      <a:endParaRPr lang="zh-CN" sz="2400" b="1" kern="100" dirty="0">
                        <a:latin typeface="微软雅黑" pitchFamily="34" charset="-122"/>
                        <a:ea typeface="微软雅黑" pitchFamily="34" charset="-122"/>
                        <a:cs typeface="Times New Roman"/>
                      </a:endParaRPr>
                    </a:p>
                  </a:txBody>
                  <a:tcPr marL="64105" marR="6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1900" b="1" kern="100">
                          <a:latin typeface="微软雅黑" pitchFamily="34" charset="-122"/>
                          <a:ea typeface="微软雅黑" pitchFamily="34" charset="-122"/>
                          <a:cs typeface="Times New Roman"/>
                        </a:rPr>
                        <a:t>美国和欧洲</a:t>
                      </a:r>
                      <a:endParaRPr lang="zh-CN" sz="2400" b="1" kern="100">
                        <a:latin typeface="微软雅黑" pitchFamily="34" charset="-122"/>
                        <a:ea typeface="微软雅黑" pitchFamily="34" charset="-122"/>
                        <a:cs typeface="Times New Roman"/>
                      </a:endParaRPr>
                    </a:p>
                  </a:txBody>
                  <a:tcPr marL="64105" marR="6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84423">
                <a:tc vMerge="1">
                  <a:txBody>
                    <a:bodyPr/>
                    <a:lstStyle/>
                    <a:p>
                      <a:endParaRPr lang="zh-CN" altLang="en-US"/>
                    </a:p>
                  </a:txBody>
                  <a:tcPr/>
                </a:tc>
                <a:tc>
                  <a:txBody>
                    <a:bodyPr/>
                    <a:lstStyle/>
                    <a:p>
                      <a:pPr algn="just">
                        <a:spcAft>
                          <a:spcPts val="0"/>
                        </a:spcAft>
                      </a:pPr>
                      <a:r>
                        <a:rPr lang="en-US" sz="1900" b="1" kern="100" dirty="0">
                          <a:latin typeface="微软雅黑" pitchFamily="34" charset="-122"/>
                          <a:ea typeface="微软雅黑" pitchFamily="34" charset="-122"/>
                          <a:cs typeface="Times New Roman"/>
                        </a:rPr>
                        <a:t>JIT</a:t>
                      </a:r>
                      <a:r>
                        <a:rPr lang="zh-CN" sz="1900" b="1" kern="100" dirty="0">
                          <a:latin typeface="微软雅黑" pitchFamily="34" charset="-122"/>
                          <a:ea typeface="微软雅黑" pitchFamily="34" charset="-122"/>
                          <a:cs typeface="Times New Roman"/>
                        </a:rPr>
                        <a:t>、</a:t>
                      </a:r>
                      <a:r>
                        <a:rPr lang="en-US" sz="1900" b="1" kern="100" dirty="0">
                          <a:latin typeface="微软雅黑" pitchFamily="34" charset="-122"/>
                          <a:ea typeface="微软雅黑" pitchFamily="34" charset="-122"/>
                          <a:cs typeface="Times New Roman"/>
                        </a:rPr>
                        <a:t>TQC</a:t>
                      </a:r>
                      <a:r>
                        <a:rPr lang="zh-CN" sz="1900" b="1" kern="100" dirty="0">
                          <a:latin typeface="微软雅黑" pitchFamily="34" charset="-122"/>
                          <a:ea typeface="微软雅黑" pitchFamily="34" charset="-122"/>
                          <a:cs typeface="Times New Roman"/>
                        </a:rPr>
                        <a:t>、工厂自动化（</a:t>
                      </a:r>
                      <a:r>
                        <a:rPr lang="en-US" sz="1900" b="1" kern="100" dirty="0">
                          <a:latin typeface="微软雅黑" pitchFamily="34" charset="-122"/>
                          <a:ea typeface="微软雅黑" pitchFamily="34" charset="-122"/>
                          <a:cs typeface="Times New Roman"/>
                        </a:rPr>
                        <a:t>CIM</a:t>
                      </a:r>
                      <a:r>
                        <a:rPr lang="zh-CN" sz="1900" b="1" kern="100" dirty="0">
                          <a:latin typeface="微软雅黑" pitchFamily="34" charset="-122"/>
                          <a:ea typeface="微软雅黑" pitchFamily="34" charset="-122"/>
                          <a:cs typeface="Times New Roman"/>
                        </a:rPr>
                        <a:t>、</a:t>
                      </a:r>
                      <a:r>
                        <a:rPr lang="en-US" sz="1900" b="1" kern="100" dirty="0">
                          <a:latin typeface="微软雅黑" pitchFamily="34" charset="-122"/>
                          <a:ea typeface="微软雅黑" pitchFamily="34" charset="-122"/>
                          <a:cs typeface="Times New Roman"/>
                        </a:rPr>
                        <a:t>FMS</a:t>
                      </a:r>
                      <a:r>
                        <a:rPr lang="zh-CN" sz="1900" b="1" kern="100" dirty="0">
                          <a:latin typeface="微软雅黑" pitchFamily="34" charset="-122"/>
                          <a:ea typeface="微软雅黑" pitchFamily="34" charset="-122"/>
                          <a:cs typeface="Times New Roman"/>
                        </a:rPr>
                        <a:t>、</a:t>
                      </a:r>
                      <a:r>
                        <a:rPr lang="en-US" sz="1900" b="1" kern="100" dirty="0">
                          <a:latin typeface="微软雅黑" pitchFamily="34" charset="-122"/>
                          <a:ea typeface="微软雅黑" pitchFamily="34" charset="-122"/>
                          <a:cs typeface="Times New Roman"/>
                        </a:rPr>
                        <a:t>CAD</a:t>
                      </a:r>
                      <a:r>
                        <a:rPr lang="zh-CN" sz="1900" b="1" kern="100" dirty="0">
                          <a:latin typeface="微软雅黑" pitchFamily="34" charset="-122"/>
                          <a:ea typeface="微软雅黑" pitchFamily="34" charset="-122"/>
                          <a:cs typeface="Times New Roman"/>
                        </a:rPr>
                        <a:t>、</a:t>
                      </a:r>
                      <a:r>
                        <a:rPr lang="en-US" sz="1900" b="1" kern="100" dirty="0">
                          <a:latin typeface="微软雅黑" pitchFamily="34" charset="-122"/>
                          <a:ea typeface="微软雅黑" pitchFamily="34" charset="-122"/>
                          <a:cs typeface="Times New Roman"/>
                        </a:rPr>
                        <a:t>CAM</a:t>
                      </a:r>
                      <a:r>
                        <a:rPr lang="zh-CN" sz="1900" b="1" kern="100" dirty="0">
                          <a:latin typeface="微软雅黑" pitchFamily="34" charset="-122"/>
                          <a:ea typeface="微软雅黑" pitchFamily="34" charset="-122"/>
                          <a:cs typeface="Times New Roman"/>
                        </a:rPr>
                        <a:t>、机器人等）</a:t>
                      </a:r>
                      <a:endParaRPr lang="zh-CN" sz="2400" b="1" kern="100" dirty="0">
                        <a:latin typeface="微软雅黑" pitchFamily="34" charset="-122"/>
                        <a:ea typeface="微软雅黑" pitchFamily="34" charset="-122"/>
                        <a:cs typeface="Times New Roman"/>
                      </a:endParaRPr>
                    </a:p>
                  </a:txBody>
                  <a:tcPr marL="64105" marR="6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1900" b="1" kern="100">
                          <a:latin typeface="微软雅黑" pitchFamily="34" charset="-122"/>
                          <a:ea typeface="微软雅黑" pitchFamily="34" charset="-122"/>
                          <a:cs typeface="Times New Roman"/>
                        </a:rPr>
                        <a:t>美国、日本和欧洲</a:t>
                      </a:r>
                      <a:endParaRPr lang="zh-CN" sz="2400" b="1" kern="100">
                        <a:latin typeface="微软雅黑" pitchFamily="34" charset="-122"/>
                        <a:ea typeface="微软雅黑" pitchFamily="34" charset="-122"/>
                        <a:cs typeface="Times New Roman"/>
                      </a:endParaRPr>
                    </a:p>
                  </a:txBody>
                  <a:tcPr marL="64105" marR="6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64007">
                <a:tc vMerge="1">
                  <a:txBody>
                    <a:bodyPr/>
                    <a:lstStyle/>
                    <a:p>
                      <a:endParaRPr lang="zh-CN" altLang="en-US"/>
                    </a:p>
                  </a:txBody>
                  <a:tcPr/>
                </a:tc>
                <a:tc>
                  <a:txBody>
                    <a:bodyPr/>
                    <a:lstStyle/>
                    <a:p>
                      <a:pPr algn="just">
                        <a:spcAft>
                          <a:spcPts val="0"/>
                        </a:spcAft>
                      </a:pPr>
                      <a:r>
                        <a:rPr lang="en-US" sz="1900" b="1" kern="100" dirty="0" smtClean="0">
                          <a:latin typeface="微软雅黑" pitchFamily="34" charset="-122"/>
                          <a:ea typeface="微软雅黑" pitchFamily="34" charset="-122"/>
                          <a:cs typeface="Times New Roman"/>
                        </a:rPr>
                        <a:t>TQM</a:t>
                      </a:r>
                      <a:r>
                        <a:rPr lang="zh-CN" sz="1900" b="1" kern="100" dirty="0" smtClean="0">
                          <a:latin typeface="微软雅黑" pitchFamily="34" charset="-122"/>
                          <a:ea typeface="微软雅黑" pitchFamily="34" charset="-122"/>
                          <a:cs typeface="Times New Roman"/>
                        </a:rPr>
                        <a:t>、</a:t>
                      </a:r>
                      <a:r>
                        <a:rPr lang="en-US" sz="1900" b="1" kern="100" dirty="0" smtClean="0">
                          <a:latin typeface="微软雅黑" pitchFamily="34" charset="-122"/>
                          <a:ea typeface="微软雅黑" pitchFamily="34" charset="-122"/>
                          <a:cs typeface="Times New Roman"/>
                        </a:rPr>
                        <a:t>ISO9000</a:t>
                      </a:r>
                      <a:r>
                        <a:rPr lang="zh-CN" sz="1900" b="1" kern="100" dirty="0">
                          <a:latin typeface="微软雅黑" pitchFamily="34" charset="-122"/>
                          <a:ea typeface="微软雅黑" pitchFamily="34" charset="-122"/>
                          <a:cs typeface="Times New Roman"/>
                        </a:rPr>
                        <a:t>、流程再造（</a:t>
                      </a:r>
                      <a:r>
                        <a:rPr lang="en-US" sz="1900" b="1" kern="100" dirty="0">
                          <a:latin typeface="微软雅黑" pitchFamily="34" charset="-122"/>
                          <a:ea typeface="微软雅黑" pitchFamily="34" charset="-122"/>
                          <a:cs typeface="Times New Roman"/>
                        </a:rPr>
                        <a:t>BPR</a:t>
                      </a:r>
                      <a:r>
                        <a:rPr lang="zh-CN" sz="1900" b="1" kern="100" dirty="0">
                          <a:latin typeface="微软雅黑" pitchFamily="34" charset="-122"/>
                          <a:ea typeface="微软雅黑" pitchFamily="34" charset="-122"/>
                          <a:cs typeface="Times New Roman"/>
                        </a:rPr>
                        <a:t>）、企业资源计划（</a:t>
                      </a:r>
                      <a:r>
                        <a:rPr lang="en-US" sz="1900" b="1" kern="100" dirty="0">
                          <a:latin typeface="微软雅黑" pitchFamily="34" charset="-122"/>
                          <a:ea typeface="微软雅黑" pitchFamily="34" charset="-122"/>
                          <a:cs typeface="Times New Roman"/>
                        </a:rPr>
                        <a:t>ERP</a:t>
                      </a:r>
                      <a:r>
                        <a:rPr lang="zh-CN" sz="1900" b="1" kern="100" dirty="0">
                          <a:latin typeface="微软雅黑" pitchFamily="34" charset="-122"/>
                          <a:ea typeface="微软雅黑" pitchFamily="34" charset="-122"/>
                          <a:cs typeface="Times New Roman"/>
                        </a:rPr>
                        <a:t>），并行工程（</a:t>
                      </a:r>
                      <a:r>
                        <a:rPr lang="en-US" sz="1900" b="1" kern="100" dirty="0">
                          <a:latin typeface="微软雅黑" pitchFamily="34" charset="-122"/>
                          <a:ea typeface="微软雅黑" pitchFamily="34" charset="-122"/>
                          <a:cs typeface="Times New Roman"/>
                        </a:rPr>
                        <a:t>CE</a:t>
                      </a:r>
                      <a:r>
                        <a:rPr lang="zh-CN" sz="1900" b="1" kern="100" dirty="0">
                          <a:latin typeface="微软雅黑" pitchFamily="34" charset="-122"/>
                          <a:ea typeface="微软雅黑" pitchFamily="34" charset="-122"/>
                          <a:cs typeface="Times New Roman"/>
                        </a:rPr>
                        <a:t>）、敏捷制造（</a:t>
                      </a:r>
                      <a:r>
                        <a:rPr lang="en-US" sz="1900" b="1" kern="100" dirty="0">
                          <a:latin typeface="微软雅黑" pitchFamily="34" charset="-122"/>
                          <a:ea typeface="微软雅黑" pitchFamily="34" charset="-122"/>
                          <a:cs typeface="Times New Roman"/>
                        </a:rPr>
                        <a:t>AM</a:t>
                      </a:r>
                      <a:r>
                        <a:rPr lang="zh-CN" sz="1900" b="1" kern="100" dirty="0">
                          <a:latin typeface="微软雅黑" pitchFamily="34" charset="-122"/>
                          <a:ea typeface="微软雅黑" pitchFamily="34" charset="-122"/>
                          <a:cs typeface="Times New Roman"/>
                        </a:rPr>
                        <a:t>）、精益生产（</a:t>
                      </a:r>
                      <a:r>
                        <a:rPr lang="en-US" sz="1900" b="1" kern="100" dirty="0">
                          <a:latin typeface="微软雅黑" pitchFamily="34" charset="-122"/>
                          <a:ea typeface="微软雅黑" pitchFamily="34" charset="-122"/>
                          <a:cs typeface="Times New Roman"/>
                        </a:rPr>
                        <a:t>LP</a:t>
                      </a:r>
                      <a:r>
                        <a:rPr lang="zh-CN" sz="1900" b="1" kern="100" dirty="0">
                          <a:latin typeface="微软雅黑" pitchFamily="34" charset="-122"/>
                          <a:ea typeface="微软雅黑" pitchFamily="34" charset="-122"/>
                          <a:cs typeface="Times New Roman"/>
                        </a:rPr>
                        <a:t>）、电子商务、因特网、供应链管理。</a:t>
                      </a:r>
                      <a:endParaRPr lang="zh-CN" sz="2400" b="1" kern="100" dirty="0">
                        <a:latin typeface="微软雅黑" pitchFamily="34" charset="-122"/>
                        <a:ea typeface="微软雅黑" pitchFamily="34" charset="-122"/>
                        <a:cs typeface="Times New Roman"/>
                      </a:endParaRPr>
                    </a:p>
                  </a:txBody>
                  <a:tcPr marL="64105" marR="6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1900" b="1" kern="100" dirty="0">
                          <a:latin typeface="微软雅黑" pitchFamily="34" charset="-122"/>
                          <a:ea typeface="微软雅黑" pitchFamily="34" charset="-122"/>
                          <a:cs typeface="Times New Roman"/>
                        </a:rPr>
                        <a:t>美国、日本和欧洲</a:t>
                      </a:r>
                      <a:endParaRPr lang="zh-CN" sz="2400" b="1" kern="100" dirty="0">
                        <a:latin typeface="微软雅黑" pitchFamily="34" charset="-122"/>
                        <a:ea typeface="微软雅黑" pitchFamily="34" charset="-122"/>
                        <a:cs typeface="Times New Roman"/>
                      </a:endParaRPr>
                    </a:p>
                  </a:txBody>
                  <a:tcPr marL="64105" marR="6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6" name="Rectangle 2"/>
          <p:cNvSpPr txBox="1">
            <a:spLocks noChangeArrowheads="1"/>
          </p:cNvSpPr>
          <p:nvPr/>
        </p:nvSpPr>
        <p:spPr bwMode="auto">
          <a:xfrm>
            <a:off x="683568" y="404664"/>
            <a:ext cx="7772400" cy="576064"/>
          </a:xfrm>
          <a:prstGeom prst="rect">
            <a:avLst/>
          </a:prstGeom>
          <a:noFill/>
          <a:ln w="9525">
            <a:noFill/>
            <a:miter lim="800000"/>
            <a:headEnd/>
            <a:tailEnd/>
          </a:ln>
        </p:spPr>
        <p:txBody>
          <a:bodyPr vert="horz" wrap="square" lIns="91427" tIns="45712" rIns="91427" bIns="45712" numCol="1" anchor="t" anchorCtr="0" compatLnSpc="1">
            <a:prstTxWarp prst="textNoShape">
              <a:avLst/>
            </a:prstTxWarp>
          </a:bodyPr>
          <a:lstStyle/>
          <a:p>
            <a:pPr algn="ctr" fontAlgn="base">
              <a:spcBef>
                <a:spcPct val="0"/>
              </a:spcBef>
              <a:spcAft>
                <a:spcPct val="0"/>
              </a:spcAft>
              <a:defRPr/>
            </a:pPr>
            <a:r>
              <a:rPr lang="zh-CN" altLang="en-US" sz="3200" b="1" kern="0" dirty="0">
                <a:solidFill>
                  <a:srgbClr val="FF0000"/>
                </a:solidFill>
                <a:latin typeface="微软雅黑" pitchFamily="34" charset="-122"/>
                <a:ea typeface="微软雅黑" pitchFamily="34" charset="-122"/>
                <a:cs typeface="+mj-cs"/>
              </a:rPr>
              <a:t>生产与运作管理学的产生与发展</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r>
              <a:rPr lang="zh-CN" altLang="en-US" sz="3200" b="1" dirty="0" smtClean="0">
                <a:solidFill>
                  <a:srgbClr val="FF0000"/>
                </a:solidFill>
              </a:rPr>
              <a:t>现代</a:t>
            </a:r>
            <a:r>
              <a:rPr lang="zh-CN" altLang="en-US" sz="3200" b="1" dirty="0">
                <a:solidFill>
                  <a:srgbClr val="FF0000"/>
                </a:solidFill>
              </a:rPr>
              <a:t>企业的</a:t>
            </a:r>
            <a:r>
              <a:rPr lang="zh-CN" altLang="en-US" sz="3200" b="1" dirty="0" smtClean="0">
                <a:solidFill>
                  <a:srgbClr val="FF0000"/>
                </a:solidFill>
              </a:rPr>
              <a:t>环境</a:t>
            </a:r>
            <a:r>
              <a:rPr lang="zh-CN" altLang="en-US" sz="3200" dirty="0" smtClean="0">
                <a:solidFill>
                  <a:srgbClr val="FF0000"/>
                </a:solidFill>
              </a:rPr>
              <a:t>变化</a:t>
            </a:r>
            <a:endParaRPr lang="zh-CN" altLang="en-US" sz="3200" b="1" dirty="0">
              <a:solidFill>
                <a:srgbClr val="FF0000"/>
              </a:solidFill>
            </a:endParaRPr>
          </a:p>
        </p:txBody>
      </p:sp>
      <p:sp>
        <p:nvSpPr>
          <p:cNvPr id="16387" name="Rectangle 3"/>
          <p:cNvSpPr>
            <a:spLocks noGrp="1" noChangeArrowheads="1"/>
          </p:cNvSpPr>
          <p:nvPr>
            <p:ph idx="1"/>
          </p:nvPr>
        </p:nvSpPr>
        <p:spPr>
          <a:xfrm>
            <a:off x="323528" y="1340768"/>
            <a:ext cx="8496944" cy="4896544"/>
          </a:xfrm>
        </p:spPr>
        <p:txBody>
          <a:bodyPr/>
          <a:lstStyle/>
          <a:p>
            <a:pPr marL="609585" indent="-609585">
              <a:lnSpc>
                <a:spcPts val="3200"/>
              </a:lnSpc>
              <a:buNone/>
            </a:pPr>
            <a:r>
              <a:rPr lang="en-US" altLang="zh-CN" sz="2400" b="1" dirty="0"/>
              <a:t>1. </a:t>
            </a:r>
            <a:r>
              <a:rPr lang="zh-CN" altLang="en-US" sz="2400" b="1" dirty="0"/>
              <a:t>市场需求多样化</a:t>
            </a:r>
            <a:endParaRPr lang="en-US" altLang="zh-CN" sz="2400" b="1" dirty="0"/>
          </a:p>
          <a:p>
            <a:pPr>
              <a:lnSpc>
                <a:spcPts val="3200"/>
              </a:lnSpc>
              <a:buNone/>
            </a:pPr>
            <a:r>
              <a:rPr lang="zh-CN" altLang="en-US" sz="1800" dirty="0"/>
              <a:t>  （</a:t>
            </a:r>
            <a:r>
              <a:rPr lang="en-US" altLang="zh-CN" sz="1800" dirty="0"/>
              <a:t>1</a:t>
            </a:r>
            <a:r>
              <a:rPr lang="zh-CN" altLang="en-US" sz="1800" dirty="0"/>
              <a:t>）产品更新换代速度加快</a:t>
            </a:r>
          </a:p>
          <a:p>
            <a:pPr>
              <a:lnSpc>
                <a:spcPts val="3200"/>
              </a:lnSpc>
              <a:buNone/>
            </a:pPr>
            <a:r>
              <a:rPr lang="zh-CN" altLang="en-US" sz="1800" dirty="0"/>
              <a:t>  （</a:t>
            </a:r>
            <a:r>
              <a:rPr lang="en-US" altLang="zh-CN" sz="1800" dirty="0"/>
              <a:t>2</a:t>
            </a:r>
            <a:r>
              <a:rPr lang="zh-CN" altLang="en-US" sz="1800" dirty="0"/>
              <a:t>）产品寿命周期缩短</a:t>
            </a:r>
          </a:p>
          <a:p>
            <a:pPr>
              <a:lnSpc>
                <a:spcPts val="3200"/>
              </a:lnSpc>
              <a:buNone/>
            </a:pPr>
            <a:r>
              <a:rPr lang="zh-CN" altLang="en-US" sz="1800" dirty="0"/>
              <a:t>  （</a:t>
            </a:r>
            <a:r>
              <a:rPr lang="en-US" altLang="zh-CN" sz="1800" dirty="0"/>
              <a:t>3</a:t>
            </a:r>
            <a:r>
              <a:rPr lang="zh-CN" altLang="en-US" sz="1800" dirty="0"/>
              <a:t>）由卖方市场向买方市场转化</a:t>
            </a:r>
          </a:p>
          <a:p>
            <a:pPr marL="609585" indent="-609585">
              <a:lnSpc>
                <a:spcPts val="3200"/>
              </a:lnSpc>
              <a:buNone/>
            </a:pPr>
            <a:r>
              <a:rPr lang="en-US" altLang="zh-CN" sz="2400" b="1" dirty="0"/>
              <a:t>2. </a:t>
            </a:r>
            <a:r>
              <a:rPr lang="zh-CN" altLang="en-US" sz="2400" b="1" dirty="0"/>
              <a:t>技术飞速发展</a:t>
            </a:r>
            <a:endParaRPr lang="en-US" altLang="zh-CN" sz="2400" b="1" dirty="0"/>
          </a:p>
          <a:p>
            <a:pPr marL="359991" indent="-609585">
              <a:lnSpc>
                <a:spcPts val="3200"/>
              </a:lnSpc>
              <a:buNone/>
            </a:pPr>
            <a:r>
              <a:rPr lang="zh-CN" altLang="en-US" sz="1800" dirty="0"/>
              <a:t>    自动化、微电子、计算机、新材料技术等的发展，为企业使用新生产技术产出产</a:t>
            </a:r>
            <a:endParaRPr lang="en-US" altLang="zh-CN" sz="1800" dirty="0"/>
          </a:p>
          <a:p>
            <a:pPr marL="359991" indent="-609585">
              <a:lnSpc>
                <a:spcPts val="3200"/>
              </a:lnSpc>
              <a:buNone/>
            </a:pPr>
            <a:r>
              <a:rPr lang="en-US" altLang="zh-CN" sz="1800" dirty="0"/>
              <a:t>    </a:t>
            </a:r>
            <a:r>
              <a:rPr lang="zh-CN" altLang="en-US" sz="1800" dirty="0"/>
              <a:t>品提供了越来越多的可能性，因此企业不断面临着生产技术的选择以及生产系统</a:t>
            </a:r>
            <a:endParaRPr lang="en-US" altLang="zh-CN" sz="1800" dirty="0"/>
          </a:p>
          <a:p>
            <a:pPr marL="359991" indent="-609585">
              <a:lnSpc>
                <a:spcPts val="3200"/>
              </a:lnSpc>
              <a:buNone/>
            </a:pPr>
            <a:r>
              <a:rPr lang="en-US" altLang="zh-CN" sz="1800" dirty="0"/>
              <a:t>    </a:t>
            </a:r>
            <a:r>
              <a:rPr lang="zh-CN" altLang="en-US" sz="1800" dirty="0"/>
              <a:t>的重新设计、调整和组合</a:t>
            </a:r>
          </a:p>
          <a:p>
            <a:pPr marL="609585" indent="-609585">
              <a:lnSpc>
                <a:spcPts val="3200"/>
              </a:lnSpc>
              <a:buNone/>
            </a:pPr>
            <a:r>
              <a:rPr lang="en-US" altLang="zh-CN" sz="2400" b="1" dirty="0"/>
              <a:t>3. </a:t>
            </a:r>
            <a:r>
              <a:rPr lang="zh-CN" altLang="en-US" sz="2400" b="1" dirty="0"/>
              <a:t>竞争方式与种类越来越多</a:t>
            </a:r>
          </a:p>
          <a:p>
            <a:pPr marL="609585" indent="-609585">
              <a:lnSpc>
                <a:spcPts val="3200"/>
              </a:lnSpc>
              <a:buNone/>
            </a:pPr>
            <a:r>
              <a:rPr lang="en-US" altLang="zh-CN" sz="2400" b="1" dirty="0"/>
              <a:t>4. </a:t>
            </a:r>
            <a:r>
              <a:rPr lang="zh-CN" altLang="en-US" sz="2400" b="1" dirty="0"/>
              <a:t>随着通讯技术和交通运输业的发展，日益国际化全球化</a:t>
            </a:r>
          </a:p>
        </p:txBody>
      </p:sp>
      <p:sp>
        <p:nvSpPr>
          <p:cNvPr id="4" name="灯片编号占位符 5"/>
          <p:cNvSpPr>
            <a:spLocks noGrp="1"/>
          </p:cNvSpPr>
          <p:nvPr>
            <p:ph type="sldNum" sz="quarter" idx="4"/>
          </p:nvPr>
        </p:nvSpPr>
        <p:spPr/>
        <p:txBody>
          <a:bodyPr/>
          <a:lstStyle/>
          <a:p>
            <a:fld id="{EE7050A6-FD5F-4BA2-AD19-94047670E664}" type="slidenum">
              <a:rPr lang="en-US" altLang="zh-CN"/>
              <a:pPr/>
              <a:t>27</a:t>
            </a:fld>
            <a:endParaRPr lang="en-US" altLang="zh-CN"/>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linds(horizontal)">
                                      <p:cBhvr>
                                        <p:cTn id="7" dur="500"/>
                                        <p:tgtEl>
                                          <p:spTgt spid="1638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6387">
                                            <p:txEl>
                                              <p:pRg st="1" end="1"/>
                                            </p:txEl>
                                          </p:spTgt>
                                        </p:tgtEl>
                                        <p:attrNameLst>
                                          <p:attrName>style.visibility</p:attrName>
                                        </p:attrNameLst>
                                      </p:cBhvr>
                                      <p:to>
                                        <p:strVal val="visible"/>
                                      </p:to>
                                    </p:set>
                                    <p:animEffect transition="in" filter="blinds(horizontal)">
                                      <p:cBhvr>
                                        <p:cTn id="10" dur="500"/>
                                        <p:tgtEl>
                                          <p:spTgt spid="16387">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Effect transition="in" filter="blinds(horizontal)">
                                      <p:cBhvr>
                                        <p:cTn id="13" dur="500"/>
                                        <p:tgtEl>
                                          <p:spTgt spid="16387">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6387">
                                            <p:txEl>
                                              <p:pRg st="3" end="3"/>
                                            </p:txEl>
                                          </p:spTgt>
                                        </p:tgtEl>
                                        <p:attrNameLst>
                                          <p:attrName>style.visibility</p:attrName>
                                        </p:attrNameLst>
                                      </p:cBhvr>
                                      <p:to>
                                        <p:strVal val="visible"/>
                                      </p:to>
                                    </p:set>
                                    <p:animEffect transition="in" filter="blinds(horizontal)">
                                      <p:cBhvr>
                                        <p:cTn id="16" dur="500"/>
                                        <p:tgtEl>
                                          <p:spTgt spid="1638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6387">
                                            <p:txEl>
                                              <p:pRg st="4" end="4"/>
                                            </p:txEl>
                                          </p:spTgt>
                                        </p:tgtEl>
                                        <p:attrNameLst>
                                          <p:attrName>style.visibility</p:attrName>
                                        </p:attrNameLst>
                                      </p:cBhvr>
                                      <p:to>
                                        <p:strVal val="visible"/>
                                      </p:to>
                                    </p:set>
                                    <p:animEffect transition="in" filter="blinds(horizontal)">
                                      <p:cBhvr>
                                        <p:cTn id="21" dur="500"/>
                                        <p:tgtEl>
                                          <p:spTgt spid="16387">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6387">
                                            <p:txEl>
                                              <p:pRg st="5" end="5"/>
                                            </p:txEl>
                                          </p:spTgt>
                                        </p:tgtEl>
                                        <p:attrNameLst>
                                          <p:attrName>style.visibility</p:attrName>
                                        </p:attrNameLst>
                                      </p:cBhvr>
                                      <p:to>
                                        <p:strVal val="visible"/>
                                      </p:to>
                                    </p:set>
                                    <p:animEffect transition="in" filter="blinds(horizontal)">
                                      <p:cBhvr>
                                        <p:cTn id="24" dur="500"/>
                                        <p:tgtEl>
                                          <p:spTgt spid="16387">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16387">
                                            <p:txEl>
                                              <p:pRg st="6" end="6"/>
                                            </p:txEl>
                                          </p:spTgt>
                                        </p:tgtEl>
                                        <p:attrNameLst>
                                          <p:attrName>style.visibility</p:attrName>
                                        </p:attrNameLst>
                                      </p:cBhvr>
                                      <p:to>
                                        <p:strVal val="visible"/>
                                      </p:to>
                                    </p:set>
                                    <p:animEffect transition="in" filter="blinds(horizontal)">
                                      <p:cBhvr>
                                        <p:cTn id="27" dur="500"/>
                                        <p:tgtEl>
                                          <p:spTgt spid="16387">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16387">
                                            <p:txEl>
                                              <p:pRg st="7" end="7"/>
                                            </p:txEl>
                                          </p:spTgt>
                                        </p:tgtEl>
                                        <p:attrNameLst>
                                          <p:attrName>style.visibility</p:attrName>
                                        </p:attrNameLst>
                                      </p:cBhvr>
                                      <p:to>
                                        <p:strVal val="visible"/>
                                      </p:to>
                                    </p:set>
                                    <p:animEffect transition="in" filter="blinds(horizontal)">
                                      <p:cBhvr>
                                        <p:cTn id="30" dur="500"/>
                                        <p:tgtEl>
                                          <p:spTgt spid="16387">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6387">
                                            <p:txEl>
                                              <p:pRg st="8" end="8"/>
                                            </p:txEl>
                                          </p:spTgt>
                                        </p:tgtEl>
                                        <p:attrNameLst>
                                          <p:attrName>style.visibility</p:attrName>
                                        </p:attrNameLst>
                                      </p:cBhvr>
                                      <p:to>
                                        <p:strVal val="visible"/>
                                      </p:to>
                                    </p:set>
                                    <p:animEffect transition="in" filter="blinds(horizontal)">
                                      <p:cBhvr>
                                        <p:cTn id="35" dur="500"/>
                                        <p:tgtEl>
                                          <p:spTgt spid="16387">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6387">
                                            <p:txEl>
                                              <p:pRg st="9" end="9"/>
                                            </p:txEl>
                                          </p:spTgt>
                                        </p:tgtEl>
                                        <p:attrNameLst>
                                          <p:attrName>style.visibility</p:attrName>
                                        </p:attrNameLst>
                                      </p:cBhvr>
                                      <p:to>
                                        <p:strVal val="visible"/>
                                      </p:to>
                                    </p:set>
                                    <p:animEffect transition="in" filter="blinds(horizontal)">
                                      <p:cBhvr>
                                        <p:cTn id="40" dur="500"/>
                                        <p:tgtEl>
                                          <p:spTgt spid="1638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92768" y="332656"/>
            <a:ext cx="8232531" cy="576064"/>
          </a:xfrm>
        </p:spPr>
        <p:txBody>
          <a:bodyPr/>
          <a:lstStyle/>
          <a:p>
            <a:pPr algn="ctr"/>
            <a:r>
              <a:rPr lang="zh-CN" altLang="en-US" sz="3200" b="1" dirty="0" smtClean="0">
                <a:solidFill>
                  <a:srgbClr val="FF0000"/>
                </a:solidFill>
              </a:rPr>
              <a:t>生产</a:t>
            </a:r>
            <a:r>
              <a:rPr lang="zh-CN" altLang="en-US" sz="3200" b="1" dirty="0">
                <a:solidFill>
                  <a:srgbClr val="FF0000"/>
                </a:solidFill>
              </a:rPr>
              <a:t>与运作管理的新特征</a:t>
            </a:r>
          </a:p>
        </p:txBody>
      </p:sp>
      <p:sp>
        <p:nvSpPr>
          <p:cNvPr id="19459" name="Rectangle 3"/>
          <p:cNvSpPr>
            <a:spLocks noGrp="1" noChangeArrowheads="1"/>
          </p:cNvSpPr>
          <p:nvPr>
            <p:ph idx="1"/>
          </p:nvPr>
        </p:nvSpPr>
        <p:spPr/>
        <p:txBody>
          <a:bodyPr/>
          <a:lstStyle/>
          <a:p>
            <a:pPr marL="609585" indent="-609585">
              <a:lnSpc>
                <a:spcPct val="150000"/>
              </a:lnSpc>
              <a:buNone/>
            </a:pPr>
            <a:r>
              <a:rPr lang="en-US" altLang="zh-CN" sz="2400" b="1" dirty="0"/>
              <a:t>1. </a:t>
            </a:r>
            <a:r>
              <a:rPr lang="zh-CN" altLang="en-US" sz="2400" b="1" dirty="0"/>
              <a:t>从制造业的生产发展到非制造业的运作</a:t>
            </a:r>
          </a:p>
          <a:p>
            <a:pPr marL="609585" indent="-609585">
              <a:lnSpc>
                <a:spcPct val="150000"/>
              </a:lnSpc>
              <a:buNone/>
            </a:pPr>
            <a:r>
              <a:rPr lang="en-US" altLang="zh-CN" sz="2400" b="1" dirty="0"/>
              <a:t>2. </a:t>
            </a:r>
            <a:r>
              <a:rPr lang="zh-CN" altLang="en-US" sz="2400" b="1" dirty="0"/>
              <a:t>生产与运作管理的涵盖范围加宽</a:t>
            </a:r>
          </a:p>
          <a:p>
            <a:pPr marL="609585" indent="-609585">
              <a:lnSpc>
                <a:spcPct val="150000"/>
              </a:lnSpc>
              <a:buNone/>
            </a:pPr>
            <a:r>
              <a:rPr lang="en-US" altLang="zh-CN" sz="2400" b="1" dirty="0"/>
              <a:t>3. </a:t>
            </a:r>
            <a:r>
              <a:rPr lang="zh-CN" altLang="en-US" sz="2400" b="1" dirty="0"/>
              <a:t>多品种小批量生产成为生产方式的主流</a:t>
            </a:r>
          </a:p>
          <a:p>
            <a:pPr marL="609585" indent="-609585">
              <a:lnSpc>
                <a:spcPct val="150000"/>
              </a:lnSpc>
              <a:buNone/>
            </a:pPr>
            <a:r>
              <a:rPr lang="en-US" altLang="zh-CN" sz="2400" b="1" dirty="0"/>
              <a:t>4. </a:t>
            </a:r>
            <a:r>
              <a:rPr lang="zh-CN" altLang="en-US" sz="2400" b="1" dirty="0"/>
              <a:t>技术的现代化带来了管理的现代化</a:t>
            </a:r>
          </a:p>
          <a:p>
            <a:pPr marL="609585" indent="-609585">
              <a:lnSpc>
                <a:spcPct val="150000"/>
              </a:lnSpc>
              <a:buNone/>
            </a:pPr>
            <a:r>
              <a:rPr lang="en-US" altLang="zh-CN" sz="2400" b="1" dirty="0"/>
              <a:t>5. </a:t>
            </a:r>
            <a:r>
              <a:rPr lang="zh-CN" altLang="en-US" sz="2400" b="1" dirty="0"/>
              <a:t>全球生产与运作成为现代企业的重要课题</a:t>
            </a:r>
          </a:p>
        </p:txBody>
      </p:sp>
      <p:sp>
        <p:nvSpPr>
          <p:cNvPr id="4" name="灯片编号占位符 5"/>
          <p:cNvSpPr>
            <a:spLocks noGrp="1"/>
          </p:cNvSpPr>
          <p:nvPr>
            <p:ph type="sldNum" sz="quarter" idx="4"/>
          </p:nvPr>
        </p:nvSpPr>
        <p:spPr/>
        <p:txBody>
          <a:bodyPr/>
          <a:lstStyle/>
          <a:p>
            <a:fld id="{73389DED-503A-48BE-874D-ABB7F0654B28}" type="slidenum">
              <a:rPr lang="en-US" altLang="zh-CN"/>
              <a:pPr/>
              <a:t>28</a:t>
            </a:fld>
            <a:endParaRPr lang="en-US" altLang="zh-CN"/>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503148" y="358008"/>
            <a:ext cx="8232531" cy="576064"/>
          </a:xfrm>
        </p:spPr>
        <p:txBody>
          <a:bodyPr/>
          <a:lstStyle/>
          <a:p>
            <a:pPr algn="ctr"/>
            <a:r>
              <a:rPr lang="zh-CN" altLang="en-US" sz="3200" dirty="0" smtClean="0">
                <a:solidFill>
                  <a:srgbClr val="FF0000"/>
                </a:solidFill>
              </a:rPr>
              <a:t>传统生产管理模式的弊端</a:t>
            </a:r>
            <a:endParaRPr lang="zh-CN" altLang="en-US" sz="3200" dirty="0">
              <a:solidFill>
                <a:srgbClr val="FF0000"/>
              </a:solidFill>
            </a:endParaRPr>
          </a:p>
        </p:txBody>
      </p:sp>
      <p:sp>
        <p:nvSpPr>
          <p:cNvPr id="2" name="内容占位符 1"/>
          <p:cNvSpPr>
            <a:spLocks noGrp="1"/>
          </p:cNvSpPr>
          <p:nvPr>
            <p:ph idx="1"/>
          </p:nvPr>
        </p:nvSpPr>
        <p:spPr>
          <a:xfrm>
            <a:off x="261045" y="1438131"/>
            <a:ext cx="8640960" cy="576064"/>
          </a:xfrm>
        </p:spPr>
        <p:txBody>
          <a:bodyPr/>
          <a:lstStyle/>
          <a:p>
            <a:pPr>
              <a:buFont typeface="Wingdings" panose="05000000000000000000" pitchFamily="2" charset="2"/>
              <a:buChar char="Ø"/>
            </a:pPr>
            <a:r>
              <a:rPr lang="zh-CN" altLang="en-US" sz="2400" b="1" dirty="0" smtClean="0"/>
              <a:t>企业生产缺乏柔性，对市场反应能力低</a:t>
            </a:r>
            <a:endParaRPr lang="zh-CN" altLang="en-US" sz="2400" b="1" dirty="0"/>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29</a:t>
            </a:fld>
            <a:endParaRPr lang="zh-CN" altLang="en-US" dirty="0"/>
          </a:p>
        </p:txBody>
      </p:sp>
      <p:sp>
        <p:nvSpPr>
          <p:cNvPr id="5" name="矩形 4"/>
          <p:cNvSpPr/>
          <p:nvPr/>
        </p:nvSpPr>
        <p:spPr>
          <a:xfrm>
            <a:off x="323528" y="1844827"/>
            <a:ext cx="8424936" cy="4401205"/>
          </a:xfrm>
          <a:prstGeom prst="rect">
            <a:avLst/>
          </a:prstGeom>
        </p:spPr>
        <p:txBody>
          <a:bodyPr wrap="square">
            <a:spAutoFit/>
          </a:bodyPr>
          <a:lstStyle/>
          <a:p>
            <a:pPr>
              <a:lnSpc>
                <a:spcPct val="200000"/>
              </a:lnSpc>
              <a:buClr>
                <a:srgbClr val="C00000"/>
              </a:buClr>
              <a:buFont typeface="Wingdings" pitchFamily="2" charset="2"/>
              <a:buChar char="n"/>
            </a:pPr>
            <a:r>
              <a:rPr lang="en-US" altLang="zh-CN" sz="2000" dirty="0">
                <a:latin typeface="微软雅黑" pitchFamily="34" charset="-122"/>
                <a:ea typeface="微软雅黑" pitchFamily="34" charset="-122"/>
              </a:rPr>
              <a:t> </a:t>
            </a:r>
            <a:r>
              <a:rPr lang="zh-CN" altLang="zh-CN" sz="2000" dirty="0">
                <a:latin typeface="微软雅黑" pitchFamily="34" charset="-122"/>
                <a:ea typeface="微软雅黑" pitchFamily="34" charset="-122"/>
              </a:rPr>
              <a:t>所谓“柔性”，就是加工制造的灵活性、可变性和可调节性。</a:t>
            </a:r>
            <a:endParaRPr lang="en-US" altLang="zh-CN" sz="2000" dirty="0">
              <a:latin typeface="微软雅黑" pitchFamily="34" charset="-122"/>
              <a:ea typeface="微软雅黑" pitchFamily="34" charset="-122"/>
            </a:endParaRPr>
          </a:p>
          <a:p>
            <a:pPr>
              <a:lnSpc>
                <a:spcPct val="200000"/>
              </a:lnSpc>
              <a:buClr>
                <a:srgbClr val="C00000"/>
              </a:buClr>
              <a:buFont typeface="Wingdings" pitchFamily="2" charset="2"/>
              <a:buChar char="n"/>
            </a:pPr>
            <a:r>
              <a:rPr lang="en-US" altLang="zh-CN" sz="2000" dirty="0">
                <a:latin typeface="微软雅黑" pitchFamily="34" charset="-122"/>
                <a:ea typeface="微软雅黑" pitchFamily="34" charset="-122"/>
              </a:rPr>
              <a:t> </a:t>
            </a:r>
            <a:r>
              <a:rPr lang="zh-CN" altLang="zh-CN" sz="2000" dirty="0">
                <a:latin typeface="微软雅黑" pitchFamily="34" charset="-122"/>
                <a:ea typeface="微软雅黑" pitchFamily="34" charset="-122"/>
              </a:rPr>
              <a:t>现代企业的生产组织必须适应市场需求的多变性，要求在短时期内，以最少的资源消耗，从一种产品的生产转换为另一种产品的生产。</a:t>
            </a:r>
            <a:endParaRPr lang="en-US" altLang="zh-CN" sz="2000" dirty="0">
              <a:latin typeface="微软雅黑" pitchFamily="34" charset="-122"/>
              <a:ea typeface="微软雅黑" pitchFamily="34" charset="-122"/>
            </a:endParaRPr>
          </a:p>
          <a:p>
            <a:pPr>
              <a:lnSpc>
                <a:spcPct val="200000"/>
              </a:lnSpc>
              <a:buClr>
                <a:srgbClr val="C00000"/>
              </a:buClr>
              <a:buFont typeface="Wingdings" pitchFamily="2" charset="2"/>
              <a:buChar char="n"/>
            </a:pPr>
            <a:r>
              <a:rPr lang="en-US" altLang="zh-CN" sz="2000" dirty="0">
                <a:latin typeface="微软雅黑" pitchFamily="34" charset="-122"/>
                <a:ea typeface="微软雅黑" pitchFamily="34" charset="-122"/>
              </a:rPr>
              <a:t> </a:t>
            </a:r>
            <a:r>
              <a:rPr lang="zh-CN" altLang="zh-CN" sz="2000" dirty="0">
                <a:latin typeface="微软雅黑" pitchFamily="34" charset="-122"/>
                <a:ea typeface="微软雅黑" pitchFamily="34" charset="-122"/>
              </a:rPr>
              <a:t>但传统生产管理模式是以产品为单位，按台份编制生产计划的。投入产品与调整产品对整个计划影响较大，再加上企业生产的反馈信息比较慢，下月初才有上月末的生产统计资料，无法实现动态调整，生产严重滞后，导致生产系统速度慢。</a:t>
            </a:r>
            <a:endParaRPr lang="zh-CN" altLang="en-US" sz="2000" dirty="0">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8BA16DCC-C50E-4AD5-94C9-747C0058B3E1}" type="slidenum">
              <a:rPr lang="zh-CN" altLang="en-US" smtClean="0"/>
              <a:pPr/>
              <a:t>3</a:t>
            </a:fld>
            <a:endParaRPr lang="zh-CN" altLang="en-US" dirty="0"/>
          </a:p>
        </p:txBody>
      </p:sp>
      <p:sp>
        <p:nvSpPr>
          <p:cNvPr id="3" name="TextBox 2"/>
          <p:cNvSpPr txBox="1"/>
          <p:nvPr/>
        </p:nvSpPr>
        <p:spPr>
          <a:xfrm>
            <a:off x="2898119" y="370752"/>
            <a:ext cx="3467616" cy="584775"/>
          </a:xfrm>
          <a:prstGeom prst="rect">
            <a:avLst/>
          </a:prstGeom>
          <a:noFill/>
        </p:spPr>
        <p:txBody>
          <a:bodyPr wrap="none" rtlCol="0">
            <a:spAutoFit/>
          </a:bodyPr>
          <a:lstStyle/>
          <a:p>
            <a:r>
              <a:rPr lang="zh-CN" altLang="en-US" sz="3200" b="1" dirty="0">
                <a:solidFill>
                  <a:srgbClr val="FF0000"/>
                </a:solidFill>
                <a:latin typeface="微软雅黑" pitchFamily="34" charset="-122"/>
                <a:ea typeface="微软雅黑" pitchFamily="34" charset="-122"/>
              </a:rPr>
              <a:t>供应链业务体系图</a:t>
            </a:r>
          </a:p>
        </p:txBody>
      </p:sp>
      <p:sp>
        <p:nvSpPr>
          <p:cNvPr id="4" name="Text Box 5"/>
          <p:cNvSpPr txBox="1">
            <a:spLocks noChangeArrowheads="1"/>
          </p:cNvSpPr>
          <p:nvPr/>
        </p:nvSpPr>
        <p:spPr bwMode="auto">
          <a:xfrm>
            <a:off x="527495" y="3036511"/>
            <a:ext cx="234639" cy="2833959"/>
          </a:xfrm>
          <a:prstGeom prst="rect">
            <a:avLst/>
          </a:prstGeom>
          <a:solidFill>
            <a:srgbClr val="FFFFFF"/>
          </a:solidFill>
          <a:ln w="9525">
            <a:noFill/>
            <a:miter lim="800000"/>
            <a:headEnd/>
            <a:tailEnd/>
          </a:ln>
        </p:spPr>
        <p:txBody>
          <a:bodyPr lIns="18000" tIns="0" rIns="18000" bIns="0"/>
          <a:lstStyle/>
          <a:p>
            <a:pPr marL="342891" indent="-342891"/>
            <a:r>
              <a:rPr lang="zh-CN" altLang="en-US" sz="1400" b="1">
                <a:latin typeface="微软雅黑" pitchFamily="34" charset="-122"/>
                <a:ea typeface="微软雅黑" pitchFamily="34" charset="-122"/>
              </a:rPr>
              <a:t>供</a:t>
            </a:r>
          </a:p>
          <a:p>
            <a:pPr marL="342891" indent="-342891"/>
            <a:r>
              <a:rPr lang="zh-CN" altLang="en-US" sz="1400" b="1">
                <a:latin typeface="微软雅黑" pitchFamily="34" charset="-122"/>
                <a:ea typeface="微软雅黑" pitchFamily="34" charset="-122"/>
              </a:rPr>
              <a:t>应</a:t>
            </a:r>
          </a:p>
          <a:p>
            <a:pPr marL="342891" indent="-342891"/>
            <a:r>
              <a:rPr lang="zh-CN" altLang="en-US" sz="1400" b="1">
                <a:latin typeface="微软雅黑" pitchFamily="34" charset="-122"/>
                <a:ea typeface="微软雅黑" pitchFamily="34" charset="-122"/>
              </a:rPr>
              <a:t>链</a:t>
            </a:r>
          </a:p>
          <a:p>
            <a:pPr marL="342891" indent="-342891"/>
            <a:r>
              <a:rPr lang="zh-CN" altLang="en-US" sz="1400" b="1">
                <a:latin typeface="微软雅黑" pitchFamily="34" charset="-122"/>
                <a:ea typeface="微软雅黑" pitchFamily="34" charset="-122"/>
              </a:rPr>
              <a:t>业</a:t>
            </a:r>
          </a:p>
          <a:p>
            <a:pPr marL="342891" indent="-342891"/>
            <a:r>
              <a:rPr lang="zh-CN" altLang="en-US" sz="1400" b="1">
                <a:latin typeface="微软雅黑" pitchFamily="34" charset="-122"/>
                <a:ea typeface="微软雅黑" pitchFamily="34" charset="-122"/>
              </a:rPr>
              <a:t>务</a:t>
            </a:r>
          </a:p>
          <a:p>
            <a:pPr marL="342891" indent="-342891"/>
            <a:r>
              <a:rPr lang="zh-CN" altLang="en-US" sz="1400" b="1">
                <a:latin typeface="微软雅黑" pitchFamily="34" charset="-122"/>
                <a:ea typeface="微软雅黑" pitchFamily="34" charset="-122"/>
              </a:rPr>
              <a:t>流</a:t>
            </a:r>
          </a:p>
          <a:p>
            <a:pPr marL="342891" indent="-342891"/>
            <a:r>
              <a:rPr lang="zh-CN" altLang="en-US" sz="1400" b="1">
                <a:latin typeface="微软雅黑" pitchFamily="34" charset="-122"/>
                <a:ea typeface="微软雅黑" pitchFamily="34" charset="-122"/>
              </a:rPr>
              <a:t>程</a:t>
            </a:r>
          </a:p>
          <a:p>
            <a:pPr marL="342891" indent="-342891"/>
            <a:endParaRPr lang="en-US" altLang="zh-CN" b="1">
              <a:latin typeface="微软雅黑" pitchFamily="34" charset="-122"/>
              <a:ea typeface="微软雅黑" pitchFamily="34" charset="-122"/>
            </a:endParaRPr>
          </a:p>
        </p:txBody>
      </p:sp>
      <p:grpSp>
        <p:nvGrpSpPr>
          <p:cNvPr id="5" name="Group 6"/>
          <p:cNvGrpSpPr>
            <a:grpSpLocks/>
          </p:cNvGrpSpPr>
          <p:nvPr/>
        </p:nvGrpSpPr>
        <p:grpSpPr bwMode="auto">
          <a:xfrm>
            <a:off x="467547" y="2060848"/>
            <a:ext cx="8280919" cy="4104456"/>
            <a:chOff x="1397" y="11263"/>
            <a:chExt cx="9257" cy="5338"/>
          </a:xfrm>
        </p:grpSpPr>
        <p:sp>
          <p:nvSpPr>
            <p:cNvPr id="6" name="AutoShape 7"/>
            <p:cNvSpPr>
              <a:spLocks noChangeArrowheads="1"/>
            </p:cNvSpPr>
            <p:nvPr/>
          </p:nvSpPr>
          <p:spPr bwMode="auto">
            <a:xfrm>
              <a:off x="1397" y="11547"/>
              <a:ext cx="1172" cy="4865"/>
            </a:xfrm>
            <a:prstGeom prst="can">
              <a:avLst>
                <a:gd name="adj" fmla="val 53233"/>
              </a:avLst>
            </a:prstGeom>
            <a:solidFill>
              <a:srgbClr val="D1D1D1"/>
            </a:solidFill>
            <a:ln w="9525">
              <a:solidFill>
                <a:srgbClr val="000000"/>
              </a:solidFill>
              <a:round/>
              <a:headEnd/>
              <a:tailEnd/>
            </a:ln>
          </p:spPr>
          <p:txBody>
            <a:bodyPr/>
            <a:lstStyle/>
            <a:p>
              <a:endParaRPr lang="zh-CN" altLang="en-US">
                <a:latin typeface="微软雅黑" pitchFamily="34" charset="-122"/>
                <a:ea typeface="微软雅黑" pitchFamily="34" charset="-122"/>
              </a:endParaRPr>
            </a:p>
          </p:txBody>
        </p:sp>
        <p:sp>
          <p:nvSpPr>
            <p:cNvPr id="7" name="AutoShape 8"/>
            <p:cNvSpPr>
              <a:spLocks noChangeArrowheads="1"/>
            </p:cNvSpPr>
            <p:nvPr/>
          </p:nvSpPr>
          <p:spPr bwMode="auto">
            <a:xfrm>
              <a:off x="2569" y="11587"/>
              <a:ext cx="1170" cy="4866"/>
            </a:xfrm>
            <a:prstGeom prst="can">
              <a:avLst>
                <a:gd name="adj" fmla="val 53335"/>
              </a:avLst>
            </a:prstGeom>
            <a:solidFill>
              <a:srgbClr val="D1D1D1"/>
            </a:solidFill>
            <a:ln w="9525">
              <a:solidFill>
                <a:srgbClr val="000000"/>
              </a:solidFill>
              <a:round/>
              <a:headEnd/>
              <a:tailEnd/>
            </a:ln>
          </p:spPr>
          <p:txBody>
            <a:bodyPr/>
            <a:lstStyle/>
            <a:p>
              <a:endParaRPr lang="zh-CN" altLang="en-US">
                <a:latin typeface="微软雅黑" pitchFamily="34" charset="-122"/>
                <a:ea typeface="微软雅黑" pitchFamily="34" charset="-122"/>
              </a:endParaRPr>
            </a:p>
          </p:txBody>
        </p:sp>
        <p:sp>
          <p:nvSpPr>
            <p:cNvPr id="8" name="AutoShape 9"/>
            <p:cNvSpPr>
              <a:spLocks noChangeArrowheads="1"/>
            </p:cNvSpPr>
            <p:nvPr/>
          </p:nvSpPr>
          <p:spPr bwMode="auto">
            <a:xfrm>
              <a:off x="8310" y="11575"/>
              <a:ext cx="1172" cy="4864"/>
            </a:xfrm>
            <a:prstGeom prst="can">
              <a:avLst>
                <a:gd name="adj" fmla="val 53222"/>
              </a:avLst>
            </a:prstGeom>
            <a:solidFill>
              <a:srgbClr val="D1D1D1"/>
            </a:solidFill>
            <a:ln w="9525">
              <a:solidFill>
                <a:srgbClr val="000000"/>
              </a:solidFill>
              <a:round/>
              <a:headEnd/>
              <a:tailEnd/>
            </a:ln>
          </p:spPr>
          <p:txBody>
            <a:bodyPr/>
            <a:lstStyle/>
            <a:p>
              <a:endParaRPr lang="zh-CN" altLang="en-US">
                <a:latin typeface="微软雅黑" pitchFamily="34" charset="-122"/>
                <a:ea typeface="微软雅黑" pitchFamily="34" charset="-122"/>
              </a:endParaRPr>
            </a:p>
          </p:txBody>
        </p:sp>
        <p:sp>
          <p:nvSpPr>
            <p:cNvPr id="9" name="AutoShape 10"/>
            <p:cNvSpPr>
              <a:spLocks noChangeArrowheads="1"/>
            </p:cNvSpPr>
            <p:nvPr/>
          </p:nvSpPr>
          <p:spPr bwMode="auto">
            <a:xfrm>
              <a:off x="9482" y="11561"/>
              <a:ext cx="1172" cy="4864"/>
            </a:xfrm>
            <a:prstGeom prst="can">
              <a:avLst>
                <a:gd name="adj" fmla="val 53222"/>
              </a:avLst>
            </a:prstGeom>
            <a:solidFill>
              <a:srgbClr val="D1D1D1"/>
            </a:solidFill>
            <a:ln w="9525">
              <a:solidFill>
                <a:srgbClr val="000000"/>
              </a:solidFill>
              <a:round/>
              <a:headEnd/>
              <a:tailEnd/>
            </a:ln>
          </p:spPr>
          <p:txBody>
            <a:bodyPr/>
            <a:lstStyle/>
            <a:p>
              <a:endParaRPr lang="zh-CN" altLang="en-US">
                <a:latin typeface="微软雅黑" pitchFamily="34" charset="-122"/>
                <a:ea typeface="微软雅黑" pitchFamily="34" charset="-122"/>
              </a:endParaRPr>
            </a:p>
          </p:txBody>
        </p:sp>
        <p:sp>
          <p:nvSpPr>
            <p:cNvPr id="10" name="AutoShape 11"/>
            <p:cNvSpPr>
              <a:spLocks noChangeArrowheads="1"/>
            </p:cNvSpPr>
            <p:nvPr/>
          </p:nvSpPr>
          <p:spPr bwMode="auto">
            <a:xfrm>
              <a:off x="3755" y="11263"/>
              <a:ext cx="4541" cy="5338"/>
            </a:xfrm>
            <a:prstGeom prst="can">
              <a:avLst>
                <a:gd name="adj" fmla="val 27592"/>
              </a:avLst>
            </a:prstGeom>
            <a:solidFill>
              <a:srgbClr val="D1D1D1"/>
            </a:solidFill>
            <a:ln w="9525">
              <a:solidFill>
                <a:srgbClr val="000000"/>
              </a:solidFill>
              <a:round/>
              <a:headEnd/>
              <a:tailEnd/>
            </a:ln>
          </p:spPr>
          <p:txBody>
            <a:bodyPr/>
            <a:lstStyle/>
            <a:p>
              <a:endParaRPr lang="zh-CN" altLang="en-US">
                <a:latin typeface="微软雅黑" pitchFamily="34" charset="-122"/>
                <a:ea typeface="微软雅黑" pitchFamily="34" charset="-122"/>
              </a:endParaRPr>
            </a:p>
          </p:txBody>
        </p:sp>
      </p:grpSp>
      <p:sp>
        <p:nvSpPr>
          <p:cNvPr id="11" name="AutoShape 17"/>
          <p:cNvSpPr>
            <a:spLocks noChangeArrowheads="1"/>
          </p:cNvSpPr>
          <p:nvPr/>
        </p:nvSpPr>
        <p:spPr bwMode="auto">
          <a:xfrm>
            <a:off x="470562" y="3355524"/>
            <a:ext cx="8223163" cy="433519"/>
          </a:xfrm>
          <a:prstGeom prst="rightArrow">
            <a:avLst>
              <a:gd name="adj1" fmla="val 61407"/>
              <a:gd name="adj2" fmla="val 77779"/>
            </a:avLst>
          </a:prstGeom>
          <a:gradFill rotWithShape="1">
            <a:gsLst>
              <a:gs pos="0">
                <a:srgbClr val="008000"/>
              </a:gs>
              <a:gs pos="100000">
                <a:schemeClr val="accent1"/>
              </a:gs>
            </a:gsLst>
            <a:lin ang="0" scaled="1"/>
          </a:gradFill>
          <a:ln w="9525">
            <a:solidFill>
              <a:srgbClr val="000000"/>
            </a:solidFill>
            <a:prstDash val="lgDash"/>
            <a:miter lim="800000"/>
            <a:headEnd/>
            <a:tailEnd/>
          </a:ln>
        </p:spPr>
        <p:txBody>
          <a:bodyPr/>
          <a:lstStyle/>
          <a:p>
            <a:pPr marL="342891" indent="-342891" algn="ctr"/>
            <a:r>
              <a:rPr lang="zh-CN" altLang="en-US" sz="1600" b="1">
                <a:solidFill>
                  <a:schemeClr val="bg1"/>
                </a:solidFill>
                <a:latin typeface="微软雅黑" pitchFamily="34" charset="-122"/>
                <a:ea typeface="微软雅黑" pitchFamily="34" charset="-122"/>
              </a:rPr>
              <a:t>客户关系与客户服务管理</a:t>
            </a:r>
          </a:p>
        </p:txBody>
      </p:sp>
      <p:sp>
        <p:nvSpPr>
          <p:cNvPr id="12" name="AutoShape 18"/>
          <p:cNvSpPr>
            <a:spLocks noChangeArrowheads="1"/>
          </p:cNvSpPr>
          <p:nvPr/>
        </p:nvSpPr>
        <p:spPr bwMode="auto">
          <a:xfrm rot="10800000">
            <a:off x="476499" y="5659323"/>
            <a:ext cx="8109452" cy="505983"/>
          </a:xfrm>
          <a:prstGeom prst="rightArrow">
            <a:avLst>
              <a:gd name="adj1" fmla="val 68009"/>
              <a:gd name="adj2" fmla="val 101952"/>
            </a:avLst>
          </a:prstGeom>
          <a:gradFill rotWithShape="1">
            <a:gsLst>
              <a:gs pos="0">
                <a:srgbClr val="990000"/>
              </a:gs>
              <a:gs pos="100000">
                <a:schemeClr val="accent1"/>
              </a:gs>
            </a:gsLst>
            <a:lin ang="0" scaled="1"/>
          </a:gradFill>
          <a:ln w="9525">
            <a:solidFill>
              <a:srgbClr val="000000"/>
            </a:solidFill>
            <a:prstDash val="lgDash"/>
            <a:miter lim="800000"/>
            <a:headEnd/>
            <a:tailEnd/>
          </a:ln>
        </p:spPr>
        <p:txBody>
          <a:bodyPr rot="10800000"/>
          <a:lstStyle/>
          <a:p>
            <a:pPr marL="342891" indent="-342891" algn="ctr"/>
            <a:r>
              <a:rPr lang="zh-CN" altLang="en-US" sz="1600" b="1" dirty="0">
                <a:latin typeface="微软雅黑" pitchFamily="34" charset="-122"/>
                <a:ea typeface="微软雅黑" pitchFamily="34" charset="-122"/>
              </a:rPr>
              <a:t>退货和废旧回收逆向物流</a:t>
            </a:r>
          </a:p>
        </p:txBody>
      </p:sp>
      <p:sp>
        <p:nvSpPr>
          <p:cNvPr id="13" name="AutoShape 55"/>
          <p:cNvSpPr>
            <a:spLocks noChangeArrowheads="1"/>
          </p:cNvSpPr>
          <p:nvPr/>
        </p:nvSpPr>
        <p:spPr bwMode="auto">
          <a:xfrm>
            <a:off x="470562" y="3717033"/>
            <a:ext cx="8223163" cy="433899"/>
          </a:xfrm>
          <a:prstGeom prst="rightArrow">
            <a:avLst>
              <a:gd name="adj1" fmla="val 61407"/>
              <a:gd name="adj2" fmla="val 77779"/>
            </a:avLst>
          </a:prstGeom>
          <a:gradFill rotWithShape="1">
            <a:gsLst>
              <a:gs pos="0">
                <a:srgbClr val="008000"/>
              </a:gs>
              <a:gs pos="100000">
                <a:schemeClr val="accent1"/>
              </a:gs>
            </a:gsLst>
            <a:lin ang="0" scaled="1"/>
          </a:gradFill>
          <a:ln w="9525">
            <a:solidFill>
              <a:srgbClr val="000000"/>
            </a:solidFill>
            <a:prstDash val="lgDash"/>
            <a:miter lim="800000"/>
            <a:headEnd/>
            <a:tailEnd/>
          </a:ln>
        </p:spPr>
        <p:txBody>
          <a:bodyPr/>
          <a:lstStyle/>
          <a:p>
            <a:pPr marL="342891" indent="-342891" algn="ctr"/>
            <a:r>
              <a:rPr lang="zh-CN" altLang="en-US" sz="1600" b="1">
                <a:solidFill>
                  <a:schemeClr val="bg1"/>
                </a:solidFill>
                <a:latin typeface="微软雅黑" pitchFamily="34" charset="-122"/>
                <a:ea typeface="微软雅黑" pitchFamily="34" charset="-122"/>
              </a:rPr>
              <a:t>需求</a:t>
            </a:r>
            <a:r>
              <a:rPr lang="en-US" altLang="zh-CN" sz="1600" b="1">
                <a:solidFill>
                  <a:schemeClr val="bg1"/>
                </a:solidFill>
                <a:latin typeface="微软雅黑" pitchFamily="34" charset="-122"/>
                <a:ea typeface="微软雅黑" pitchFamily="34" charset="-122"/>
              </a:rPr>
              <a:t>/</a:t>
            </a:r>
            <a:r>
              <a:rPr lang="zh-CN" altLang="en-US" sz="1600" b="1">
                <a:solidFill>
                  <a:schemeClr val="bg1"/>
                </a:solidFill>
                <a:latin typeface="微软雅黑" pitchFamily="34" charset="-122"/>
                <a:ea typeface="微软雅黑" pitchFamily="34" charset="-122"/>
              </a:rPr>
              <a:t>供给管理</a:t>
            </a:r>
          </a:p>
        </p:txBody>
      </p:sp>
      <p:sp>
        <p:nvSpPr>
          <p:cNvPr id="14" name="AutoShape 56"/>
          <p:cNvSpPr>
            <a:spLocks noChangeArrowheads="1"/>
          </p:cNvSpPr>
          <p:nvPr/>
        </p:nvSpPr>
        <p:spPr bwMode="auto">
          <a:xfrm>
            <a:off x="470562" y="4077075"/>
            <a:ext cx="8223163" cy="468129"/>
          </a:xfrm>
          <a:prstGeom prst="rightArrow">
            <a:avLst>
              <a:gd name="adj1" fmla="val 61407"/>
              <a:gd name="adj2" fmla="val 77779"/>
            </a:avLst>
          </a:prstGeom>
          <a:gradFill rotWithShape="1">
            <a:gsLst>
              <a:gs pos="0">
                <a:srgbClr val="008000"/>
              </a:gs>
              <a:gs pos="100000">
                <a:schemeClr val="accent1"/>
              </a:gs>
            </a:gsLst>
            <a:lin ang="0" scaled="1"/>
          </a:gradFill>
          <a:ln w="9525">
            <a:solidFill>
              <a:srgbClr val="000000"/>
            </a:solidFill>
            <a:prstDash val="lgDash"/>
            <a:miter lim="800000"/>
            <a:headEnd/>
            <a:tailEnd/>
          </a:ln>
        </p:spPr>
        <p:txBody>
          <a:bodyPr/>
          <a:lstStyle/>
          <a:p>
            <a:pPr marL="342891" indent="-342891" algn="ctr"/>
            <a:r>
              <a:rPr lang="zh-CN" altLang="en-US" sz="1600" b="1">
                <a:solidFill>
                  <a:schemeClr val="bg1"/>
                </a:solidFill>
                <a:latin typeface="微软雅黑" pitchFamily="34" charset="-122"/>
                <a:ea typeface="微软雅黑" pitchFamily="34" charset="-122"/>
              </a:rPr>
              <a:t>订单执行管理</a:t>
            </a:r>
          </a:p>
        </p:txBody>
      </p:sp>
      <p:sp>
        <p:nvSpPr>
          <p:cNvPr id="15" name="AutoShape 57"/>
          <p:cNvSpPr>
            <a:spLocks noChangeArrowheads="1"/>
          </p:cNvSpPr>
          <p:nvPr/>
        </p:nvSpPr>
        <p:spPr bwMode="auto">
          <a:xfrm>
            <a:off x="470562" y="4437115"/>
            <a:ext cx="8223163" cy="502359"/>
          </a:xfrm>
          <a:prstGeom prst="rightArrow">
            <a:avLst>
              <a:gd name="adj1" fmla="val 61407"/>
              <a:gd name="adj2" fmla="val 77779"/>
            </a:avLst>
          </a:prstGeom>
          <a:gradFill rotWithShape="1">
            <a:gsLst>
              <a:gs pos="0">
                <a:srgbClr val="008000"/>
              </a:gs>
              <a:gs pos="100000">
                <a:schemeClr val="accent1"/>
              </a:gs>
            </a:gsLst>
            <a:lin ang="0" scaled="1"/>
          </a:gradFill>
          <a:ln w="9525">
            <a:solidFill>
              <a:srgbClr val="000000"/>
            </a:solidFill>
            <a:prstDash val="lgDash"/>
            <a:miter lim="800000"/>
            <a:headEnd/>
            <a:tailEnd/>
          </a:ln>
        </p:spPr>
        <p:txBody>
          <a:bodyPr/>
          <a:lstStyle/>
          <a:p>
            <a:pPr marL="342891" indent="-342891" algn="ctr"/>
            <a:r>
              <a:rPr lang="zh-CN" altLang="en-US" sz="1600" b="1">
                <a:solidFill>
                  <a:schemeClr val="bg1"/>
                </a:solidFill>
                <a:latin typeface="微软雅黑" pitchFamily="34" charset="-122"/>
                <a:ea typeface="微软雅黑" pitchFamily="34" charset="-122"/>
              </a:rPr>
              <a:t>生产流管理</a:t>
            </a:r>
          </a:p>
        </p:txBody>
      </p:sp>
      <p:sp>
        <p:nvSpPr>
          <p:cNvPr id="16" name="AutoShape 58"/>
          <p:cNvSpPr>
            <a:spLocks noChangeArrowheads="1"/>
          </p:cNvSpPr>
          <p:nvPr/>
        </p:nvSpPr>
        <p:spPr bwMode="auto">
          <a:xfrm>
            <a:off x="470562" y="4836627"/>
            <a:ext cx="8223163" cy="464583"/>
          </a:xfrm>
          <a:prstGeom prst="rightArrow">
            <a:avLst>
              <a:gd name="adj1" fmla="val 61407"/>
              <a:gd name="adj2" fmla="val 77779"/>
            </a:avLst>
          </a:prstGeom>
          <a:gradFill rotWithShape="1">
            <a:gsLst>
              <a:gs pos="0">
                <a:srgbClr val="008000"/>
              </a:gs>
              <a:gs pos="100000">
                <a:schemeClr val="accent1"/>
              </a:gs>
            </a:gsLst>
            <a:lin ang="0" scaled="1"/>
          </a:gradFill>
          <a:ln w="9525">
            <a:solidFill>
              <a:srgbClr val="000000"/>
            </a:solidFill>
            <a:prstDash val="lgDash"/>
            <a:miter lim="800000"/>
            <a:headEnd/>
            <a:tailEnd/>
          </a:ln>
        </p:spPr>
        <p:txBody>
          <a:bodyPr/>
          <a:lstStyle/>
          <a:p>
            <a:pPr marL="342891" indent="-342891" algn="ctr"/>
            <a:r>
              <a:rPr lang="zh-CN" altLang="en-US" sz="1600" b="1">
                <a:solidFill>
                  <a:schemeClr val="bg1"/>
                </a:solidFill>
                <a:latin typeface="微软雅黑" pitchFamily="34" charset="-122"/>
                <a:ea typeface="微软雅黑" pitchFamily="34" charset="-122"/>
              </a:rPr>
              <a:t>采购和供应商关系管理</a:t>
            </a:r>
          </a:p>
        </p:txBody>
      </p:sp>
      <p:sp>
        <p:nvSpPr>
          <p:cNvPr id="17" name="AutoShape 59"/>
          <p:cNvSpPr>
            <a:spLocks noChangeArrowheads="1"/>
          </p:cNvSpPr>
          <p:nvPr/>
        </p:nvSpPr>
        <p:spPr bwMode="auto">
          <a:xfrm>
            <a:off x="470562" y="5234445"/>
            <a:ext cx="8223163" cy="426804"/>
          </a:xfrm>
          <a:prstGeom prst="rightArrow">
            <a:avLst>
              <a:gd name="adj1" fmla="val 61407"/>
              <a:gd name="adj2" fmla="val 77779"/>
            </a:avLst>
          </a:prstGeom>
          <a:gradFill rotWithShape="1">
            <a:gsLst>
              <a:gs pos="0">
                <a:srgbClr val="008000"/>
              </a:gs>
              <a:gs pos="100000">
                <a:schemeClr val="accent1"/>
              </a:gs>
            </a:gsLst>
            <a:lin ang="0" scaled="1"/>
          </a:gradFill>
          <a:ln w="9525">
            <a:solidFill>
              <a:srgbClr val="000000"/>
            </a:solidFill>
            <a:prstDash val="lgDash"/>
            <a:miter lim="800000"/>
            <a:headEnd/>
            <a:tailEnd/>
          </a:ln>
        </p:spPr>
        <p:txBody>
          <a:bodyPr/>
          <a:lstStyle/>
          <a:p>
            <a:pPr marL="342891" indent="-342891" algn="ctr"/>
            <a:r>
              <a:rPr lang="zh-CN" altLang="en-US" sz="1600" b="1" dirty="0">
                <a:solidFill>
                  <a:schemeClr val="bg1"/>
                </a:solidFill>
                <a:latin typeface="微软雅黑" pitchFamily="34" charset="-122"/>
                <a:ea typeface="微软雅黑" pitchFamily="34" charset="-122"/>
              </a:rPr>
              <a:t>产品开发与面市化</a:t>
            </a:r>
          </a:p>
        </p:txBody>
      </p:sp>
      <p:sp>
        <p:nvSpPr>
          <p:cNvPr id="19" name="AutoShape 12"/>
          <p:cNvSpPr>
            <a:spLocks noChangeArrowheads="1"/>
          </p:cNvSpPr>
          <p:nvPr/>
        </p:nvSpPr>
        <p:spPr bwMode="auto">
          <a:xfrm>
            <a:off x="469811" y="2552618"/>
            <a:ext cx="8237601" cy="521867"/>
          </a:xfrm>
          <a:prstGeom prst="rightArrow">
            <a:avLst>
              <a:gd name="adj1" fmla="val 61528"/>
              <a:gd name="adj2" fmla="val 146621"/>
            </a:avLst>
          </a:prstGeom>
          <a:solidFill>
            <a:srgbClr val="FFFFFF"/>
          </a:solidFill>
          <a:ln w="9525">
            <a:solidFill>
              <a:srgbClr val="000000"/>
            </a:solidFill>
            <a:miter lim="800000"/>
            <a:headEnd/>
            <a:tailEnd/>
          </a:ln>
        </p:spPr>
        <p:txBody>
          <a:bodyPr/>
          <a:lstStyle/>
          <a:p>
            <a:endParaRPr lang="zh-CN" altLang="en-US">
              <a:latin typeface="微软雅黑" pitchFamily="34" charset="-122"/>
              <a:ea typeface="微软雅黑" pitchFamily="34" charset="-122"/>
            </a:endParaRPr>
          </a:p>
        </p:txBody>
      </p:sp>
      <p:sp>
        <p:nvSpPr>
          <p:cNvPr id="20" name="Oval 13"/>
          <p:cNvSpPr>
            <a:spLocks noChangeArrowheads="1"/>
          </p:cNvSpPr>
          <p:nvPr/>
        </p:nvSpPr>
        <p:spPr bwMode="auto">
          <a:xfrm>
            <a:off x="1007672" y="1268762"/>
            <a:ext cx="7205195" cy="484363"/>
          </a:xfrm>
          <a:prstGeom prst="ellipse">
            <a:avLst/>
          </a:prstGeom>
          <a:solidFill>
            <a:srgbClr val="00B0F0"/>
          </a:solidFill>
          <a:ln w="9525">
            <a:solidFill>
              <a:srgbClr val="000000"/>
            </a:solidFill>
            <a:round/>
            <a:headEnd/>
            <a:tailEnd/>
          </a:ln>
        </p:spPr>
        <p:txBody>
          <a:bodyPr/>
          <a:lstStyle/>
          <a:p>
            <a:pPr algn="ctr"/>
            <a:endParaRPr lang="zh-CN" altLang="en-US" dirty="0">
              <a:latin typeface="微软雅黑" pitchFamily="34" charset="-122"/>
              <a:ea typeface="微软雅黑" pitchFamily="34" charset="-122"/>
            </a:endParaRPr>
          </a:p>
        </p:txBody>
      </p:sp>
      <p:sp>
        <p:nvSpPr>
          <p:cNvPr id="21" name="Text Box 14"/>
          <p:cNvSpPr txBox="1">
            <a:spLocks noChangeArrowheads="1"/>
          </p:cNvSpPr>
          <p:nvPr/>
        </p:nvSpPr>
        <p:spPr bwMode="auto">
          <a:xfrm>
            <a:off x="3902743" y="1340771"/>
            <a:ext cx="1398804" cy="288161"/>
          </a:xfrm>
          <a:prstGeom prst="rect">
            <a:avLst/>
          </a:prstGeom>
          <a:noFill/>
          <a:ln w="9525">
            <a:noFill/>
            <a:miter lim="800000"/>
            <a:headEnd/>
            <a:tailEnd/>
          </a:ln>
        </p:spPr>
        <p:txBody>
          <a:bodyPr lIns="18000" tIns="0" rIns="18000" bIns="0"/>
          <a:lstStyle/>
          <a:p>
            <a:pPr marL="342891" indent="-342891" algn="ctr"/>
            <a:r>
              <a:rPr lang="zh-CN" altLang="en-US" sz="2000" b="1" dirty="0">
                <a:solidFill>
                  <a:schemeClr val="bg1"/>
                </a:solidFill>
                <a:latin typeface="微软雅黑" pitchFamily="34" charset="-122"/>
                <a:ea typeface="微软雅黑" pitchFamily="34" charset="-122"/>
              </a:rPr>
              <a:t>信息流</a:t>
            </a:r>
          </a:p>
        </p:txBody>
      </p:sp>
      <p:sp>
        <p:nvSpPr>
          <p:cNvPr id="22" name="Text Box 15"/>
          <p:cNvSpPr txBox="1">
            <a:spLocks noChangeArrowheads="1"/>
          </p:cNvSpPr>
          <p:nvPr/>
        </p:nvSpPr>
        <p:spPr bwMode="auto">
          <a:xfrm>
            <a:off x="3965919" y="2005454"/>
            <a:ext cx="1396999" cy="256395"/>
          </a:xfrm>
          <a:prstGeom prst="rect">
            <a:avLst/>
          </a:prstGeom>
          <a:solidFill>
            <a:srgbClr val="FFFFFF"/>
          </a:solidFill>
          <a:ln w="9525">
            <a:noFill/>
            <a:miter lim="800000"/>
            <a:headEnd/>
            <a:tailEnd/>
          </a:ln>
        </p:spPr>
        <p:txBody>
          <a:bodyPr lIns="18000" tIns="0" rIns="18000" bIns="0"/>
          <a:lstStyle/>
          <a:p>
            <a:pPr marL="342891" indent="-342891" algn="ctr"/>
            <a:r>
              <a:rPr lang="zh-CN" altLang="en-US" sz="1400" b="1">
                <a:latin typeface="微软雅黑" pitchFamily="34" charset="-122"/>
                <a:ea typeface="微软雅黑" pitchFamily="34" charset="-122"/>
              </a:rPr>
              <a:t>制造商</a:t>
            </a:r>
          </a:p>
        </p:txBody>
      </p:sp>
      <p:sp>
        <p:nvSpPr>
          <p:cNvPr id="23" name="Text Box 16"/>
          <p:cNvSpPr txBox="1">
            <a:spLocks noChangeArrowheads="1"/>
          </p:cNvSpPr>
          <p:nvPr/>
        </p:nvSpPr>
        <p:spPr bwMode="auto">
          <a:xfrm>
            <a:off x="4124748" y="2697832"/>
            <a:ext cx="1014359" cy="313120"/>
          </a:xfrm>
          <a:prstGeom prst="rect">
            <a:avLst/>
          </a:prstGeom>
          <a:noFill/>
          <a:ln w="9525">
            <a:noFill/>
            <a:miter lim="800000"/>
            <a:headEnd/>
            <a:tailEnd/>
          </a:ln>
        </p:spPr>
        <p:txBody>
          <a:bodyPr lIns="18000" tIns="0" rIns="18000" bIns="0"/>
          <a:lstStyle/>
          <a:p>
            <a:pPr marL="342891" indent="-342891"/>
            <a:r>
              <a:rPr lang="zh-CN" altLang="en-US" b="1">
                <a:latin typeface="微软雅黑" pitchFamily="34" charset="-122"/>
                <a:ea typeface="微软雅黑" pitchFamily="34" charset="-122"/>
              </a:rPr>
              <a:t>产品流</a:t>
            </a:r>
          </a:p>
        </p:txBody>
      </p:sp>
      <p:sp>
        <p:nvSpPr>
          <p:cNvPr id="24" name="Oval 20"/>
          <p:cNvSpPr>
            <a:spLocks noChangeArrowheads="1"/>
          </p:cNvSpPr>
          <p:nvPr/>
        </p:nvSpPr>
        <p:spPr bwMode="auto">
          <a:xfrm>
            <a:off x="4106699" y="3051794"/>
            <a:ext cx="1034212" cy="419763"/>
          </a:xfrm>
          <a:prstGeom prst="ellipse">
            <a:avLst/>
          </a:prstGeom>
          <a:solidFill>
            <a:srgbClr val="FFFFFF"/>
          </a:solidFill>
          <a:ln w="9525">
            <a:solidFill>
              <a:srgbClr val="000000"/>
            </a:solidFill>
            <a:round/>
            <a:headEnd/>
            <a:tailEnd/>
          </a:ln>
        </p:spPr>
        <p:txBody>
          <a:bodyPr/>
          <a:lstStyle/>
          <a:p>
            <a:endParaRPr lang="zh-CN" altLang="en-US">
              <a:latin typeface="微软雅黑" pitchFamily="34" charset="-122"/>
              <a:ea typeface="微软雅黑" pitchFamily="34" charset="-122"/>
            </a:endParaRPr>
          </a:p>
        </p:txBody>
      </p:sp>
      <p:sp>
        <p:nvSpPr>
          <p:cNvPr id="25" name="Text Box 21"/>
          <p:cNvSpPr txBox="1">
            <a:spLocks noChangeArrowheads="1"/>
          </p:cNvSpPr>
          <p:nvPr/>
        </p:nvSpPr>
        <p:spPr bwMode="auto">
          <a:xfrm>
            <a:off x="4314266" y="3142553"/>
            <a:ext cx="682255" cy="258664"/>
          </a:xfrm>
          <a:prstGeom prst="rect">
            <a:avLst/>
          </a:prstGeom>
          <a:noFill/>
          <a:ln w="9525">
            <a:noFill/>
            <a:miter lim="800000"/>
            <a:headEnd/>
            <a:tailEnd/>
          </a:ln>
        </p:spPr>
        <p:txBody>
          <a:bodyPr lIns="18000" tIns="0" rIns="18000" bIns="0"/>
          <a:lstStyle/>
          <a:p>
            <a:pPr marL="342891" indent="-342891"/>
            <a:r>
              <a:rPr lang="zh-CN" altLang="en-US" b="1">
                <a:latin typeface="微软雅黑" pitchFamily="34" charset="-122"/>
                <a:ea typeface="微软雅黑" pitchFamily="34" charset="-122"/>
              </a:rPr>
              <a:t>物流</a:t>
            </a:r>
          </a:p>
        </p:txBody>
      </p:sp>
      <p:sp>
        <p:nvSpPr>
          <p:cNvPr id="26" name="Oval 22"/>
          <p:cNvSpPr>
            <a:spLocks noChangeArrowheads="1"/>
          </p:cNvSpPr>
          <p:nvPr/>
        </p:nvSpPr>
        <p:spPr bwMode="auto">
          <a:xfrm>
            <a:off x="5243794" y="2915654"/>
            <a:ext cx="1032407" cy="419763"/>
          </a:xfrm>
          <a:prstGeom prst="ellipse">
            <a:avLst/>
          </a:prstGeom>
          <a:solidFill>
            <a:srgbClr val="FFFFFF"/>
          </a:solidFill>
          <a:ln w="9525">
            <a:solidFill>
              <a:srgbClr val="000000"/>
            </a:solidFill>
            <a:round/>
            <a:headEnd/>
            <a:tailEnd/>
          </a:ln>
        </p:spPr>
        <p:txBody>
          <a:bodyPr/>
          <a:lstStyle/>
          <a:p>
            <a:endParaRPr lang="zh-CN" altLang="en-US">
              <a:latin typeface="微软雅黑" pitchFamily="34" charset="-122"/>
              <a:ea typeface="微软雅黑" pitchFamily="34" charset="-122"/>
            </a:endParaRPr>
          </a:p>
        </p:txBody>
      </p:sp>
      <p:sp>
        <p:nvSpPr>
          <p:cNvPr id="27" name="Text Box 23"/>
          <p:cNvSpPr txBox="1">
            <a:spLocks noChangeArrowheads="1"/>
          </p:cNvSpPr>
          <p:nvPr/>
        </p:nvSpPr>
        <p:spPr bwMode="auto">
          <a:xfrm>
            <a:off x="5453163" y="3006415"/>
            <a:ext cx="682255" cy="258664"/>
          </a:xfrm>
          <a:prstGeom prst="rect">
            <a:avLst/>
          </a:prstGeom>
          <a:noFill/>
          <a:ln w="9525">
            <a:noFill/>
            <a:miter lim="800000"/>
            <a:headEnd/>
            <a:tailEnd/>
          </a:ln>
        </p:spPr>
        <p:txBody>
          <a:bodyPr lIns="18000" tIns="0" rIns="18000" bIns="0"/>
          <a:lstStyle/>
          <a:p>
            <a:pPr marL="342891" indent="-342891"/>
            <a:r>
              <a:rPr lang="zh-CN" altLang="en-US" b="1" dirty="0">
                <a:latin typeface="微软雅黑" pitchFamily="34" charset="-122"/>
                <a:ea typeface="微软雅黑" pitchFamily="34" charset="-122"/>
              </a:rPr>
              <a:t>财务</a:t>
            </a:r>
          </a:p>
        </p:txBody>
      </p:sp>
      <p:sp>
        <p:nvSpPr>
          <p:cNvPr id="28" name="Oval 24"/>
          <p:cNvSpPr>
            <a:spLocks noChangeArrowheads="1"/>
          </p:cNvSpPr>
          <p:nvPr/>
        </p:nvSpPr>
        <p:spPr bwMode="auto">
          <a:xfrm>
            <a:off x="2929902" y="2902042"/>
            <a:ext cx="1032407" cy="419763"/>
          </a:xfrm>
          <a:prstGeom prst="ellipse">
            <a:avLst/>
          </a:prstGeom>
          <a:solidFill>
            <a:srgbClr val="FFFFFF"/>
          </a:solidFill>
          <a:ln w="9525">
            <a:solidFill>
              <a:srgbClr val="000000"/>
            </a:solidFill>
            <a:round/>
            <a:headEnd/>
            <a:tailEnd/>
          </a:ln>
        </p:spPr>
        <p:txBody>
          <a:bodyPr/>
          <a:lstStyle/>
          <a:p>
            <a:endParaRPr lang="zh-CN" altLang="en-US">
              <a:latin typeface="微软雅黑" pitchFamily="34" charset="-122"/>
              <a:ea typeface="微软雅黑" pitchFamily="34" charset="-122"/>
            </a:endParaRPr>
          </a:p>
        </p:txBody>
      </p:sp>
      <p:sp>
        <p:nvSpPr>
          <p:cNvPr id="29" name="Text Box 25"/>
          <p:cNvSpPr txBox="1">
            <a:spLocks noChangeArrowheads="1"/>
          </p:cNvSpPr>
          <p:nvPr/>
        </p:nvSpPr>
        <p:spPr bwMode="auto">
          <a:xfrm>
            <a:off x="3108587" y="3006415"/>
            <a:ext cx="678645" cy="258664"/>
          </a:xfrm>
          <a:prstGeom prst="rect">
            <a:avLst/>
          </a:prstGeom>
          <a:noFill/>
          <a:ln w="9525">
            <a:noFill/>
            <a:miter lim="800000"/>
            <a:headEnd/>
            <a:tailEnd/>
          </a:ln>
        </p:spPr>
        <p:txBody>
          <a:bodyPr lIns="18000" tIns="0" rIns="18000" bIns="0"/>
          <a:lstStyle/>
          <a:p>
            <a:pPr marL="342891" indent="-342891"/>
            <a:r>
              <a:rPr lang="zh-CN" altLang="en-US" b="1">
                <a:latin typeface="微软雅黑" pitchFamily="34" charset="-122"/>
                <a:ea typeface="微软雅黑" pitchFamily="34" charset="-122"/>
              </a:rPr>
              <a:t>生产</a:t>
            </a:r>
          </a:p>
        </p:txBody>
      </p:sp>
      <p:sp>
        <p:nvSpPr>
          <p:cNvPr id="30" name="Oval 26"/>
          <p:cNvSpPr>
            <a:spLocks noChangeArrowheads="1"/>
          </p:cNvSpPr>
          <p:nvPr/>
        </p:nvSpPr>
        <p:spPr bwMode="auto">
          <a:xfrm>
            <a:off x="2956974" y="2325720"/>
            <a:ext cx="1030603" cy="419763"/>
          </a:xfrm>
          <a:prstGeom prst="ellipse">
            <a:avLst/>
          </a:prstGeom>
          <a:solidFill>
            <a:srgbClr val="FFFFFF"/>
          </a:solidFill>
          <a:ln w="9525">
            <a:solidFill>
              <a:srgbClr val="000000"/>
            </a:solidFill>
            <a:round/>
            <a:headEnd/>
            <a:tailEnd/>
          </a:ln>
        </p:spPr>
        <p:txBody>
          <a:bodyPr/>
          <a:lstStyle/>
          <a:p>
            <a:endParaRPr lang="zh-CN" altLang="en-US">
              <a:latin typeface="微软雅黑" pitchFamily="34" charset="-122"/>
              <a:ea typeface="微软雅黑" pitchFamily="34" charset="-122"/>
            </a:endParaRPr>
          </a:p>
        </p:txBody>
      </p:sp>
      <p:sp>
        <p:nvSpPr>
          <p:cNvPr id="31" name="Text Box 27"/>
          <p:cNvSpPr txBox="1">
            <a:spLocks noChangeArrowheads="1"/>
          </p:cNvSpPr>
          <p:nvPr/>
        </p:nvSpPr>
        <p:spPr bwMode="auto">
          <a:xfrm>
            <a:off x="3135660" y="2396061"/>
            <a:ext cx="678645" cy="256395"/>
          </a:xfrm>
          <a:prstGeom prst="rect">
            <a:avLst/>
          </a:prstGeom>
          <a:noFill/>
          <a:ln w="9525">
            <a:noFill/>
            <a:miter lim="800000"/>
            <a:headEnd/>
            <a:tailEnd/>
          </a:ln>
        </p:spPr>
        <p:txBody>
          <a:bodyPr lIns="18000" tIns="0" rIns="18000" bIns="0"/>
          <a:lstStyle/>
          <a:p>
            <a:pPr marL="342891" indent="-342891"/>
            <a:r>
              <a:rPr lang="zh-CN" altLang="en-US" b="1" dirty="0">
                <a:latin typeface="微软雅黑" pitchFamily="34" charset="-122"/>
                <a:ea typeface="微软雅黑" pitchFamily="34" charset="-122"/>
              </a:rPr>
              <a:t>采购</a:t>
            </a:r>
          </a:p>
        </p:txBody>
      </p:sp>
      <p:sp>
        <p:nvSpPr>
          <p:cNvPr id="32" name="Oval 28"/>
          <p:cNvSpPr>
            <a:spLocks noChangeArrowheads="1"/>
          </p:cNvSpPr>
          <p:nvPr/>
        </p:nvSpPr>
        <p:spPr bwMode="auto">
          <a:xfrm>
            <a:off x="5229355" y="2339334"/>
            <a:ext cx="1032407" cy="419763"/>
          </a:xfrm>
          <a:prstGeom prst="ellipse">
            <a:avLst/>
          </a:prstGeom>
          <a:solidFill>
            <a:srgbClr val="FFFFFF"/>
          </a:solidFill>
          <a:ln w="9525">
            <a:solidFill>
              <a:srgbClr val="000000"/>
            </a:solidFill>
            <a:round/>
            <a:headEnd/>
            <a:tailEnd/>
          </a:ln>
        </p:spPr>
        <p:txBody>
          <a:bodyPr/>
          <a:lstStyle/>
          <a:p>
            <a:endParaRPr lang="zh-CN" altLang="en-US">
              <a:latin typeface="微软雅黑" pitchFamily="34" charset="-122"/>
              <a:ea typeface="微软雅黑" pitchFamily="34" charset="-122"/>
            </a:endParaRPr>
          </a:p>
        </p:txBody>
      </p:sp>
      <p:sp>
        <p:nvSpPr>
          <p:cNvPr id="33" name="Text Box 29"/>
          <p:cNvSpPr txBox="1">
            <a:spLocks noChangeArrowheads="1"/>
          </p:cNvSpPr>
          <p:nvPr/>
        </p:nvSpPr>
        <p:spPr bwMode="auto">
          <a:xfrm>
            <a:off x="5408040" y="2391522"/>
            <a:ext cx="682255" cy="256395"/>
          </a:xfrm>
          <a:prstGeom prst="rect">
            <a:avLst/>
          </a:prstGeom>
          <a:noFill/>
          <a:ln w="9525">
            <a:noFill/>
            <a:miter lim="800000"/>
            <a:headEnd/>
            <a:tailEnd/>
          </a:ln>
        </p:spPr>
        <p:txBody>
          <a:bodyPr lIns="18000" tIns="0" rIns="18000" bIns="0"/>
          <a:lstStyle/>
          <a:p>
            <a:pPr marL="342891" indent="-342891"/>
            <a:r>
              <a:rPr lang="zh-CN" altLang="en-US" b="1">
                <a:latin typeface="微软雅黑" pitchFamily="34" charset="-122"/>
                <a:ea typeface="微软雅黑" pitchFamily="34" charset="-122"/>
              </a:rPr>
              <a:t>营销</a:t>
            </a:r>
          </a:p>
        </p:txBody>
      </p:sp>
      <p:sp>
        <p:nvSpPr>
          <p:cNvPr id="34" name="Oval 30"/>
          <p:cNvSpPr>
            <a:spLocks noChangeArrowheads="1"/>
          </p:cNvSpPr>
          <p:nvPr/>
        </p:nvSpPr>
        <p:spPr bwMode="auto">
          <a:xfrm>
            <a:off x="4121140" y="2225887"/>
            <a:ext cx="1032407" cy="417493"/>
          </a:xfrm>
          <a:prstGeom prst="ellipse">
            <a:avLst/>
          </a:prstGeom>
          <a:solidFill>
            <a:srgbClr val="FFFFFF"/>
          </a:solidFill>
          <a:ln w="9525">
            <a:solidFill>
              <a:srgbClr val="000000"/>
            </a:solidFill>
            <a:round/>
            <a:headEnd/>
            <a:tailEnd/>
          </a:ln>
        </p:spPr>
        <p:txBody>
          <a:bodyPr/>
          <a:lstStyle/>
          <a:p>
            <a:endParaRPr lang="zh-CN" altLang="en-US" sz="1400">
              <a:latin typeface="微软雅黑" pitchFamily="34" charset="-122"/>
              <a:ea typeface="微软雅黑" pitchFamily="34" charset="-122"/>
            </a:endParaRPr>
          </a:p>
        </p:txBody>
      </p:sp>
      <p:sp>
        <p:nvSpPr>
          <p:cNvPr id="35" name="Text Box 31"/>
          <p:cNvSpPr txBox="1">
            <a:spLocks noChangeArrowheads="1"/>
          </p:cNvSpPr>
          <p:nvPr/>
        </p:nvSpPr>
        <p:spPr bwMode="auto">
          <a:xfrm>
            <a:off x="4299827" y="2284877"/>
            <a:ext cx="682255" cy="258664"/>
          </a:xfrm>
          <a:prstGeom prst="rect">
            <a:avLst/>
          </a:prstGeom>
          <a:noFill/>
          <a:ln w="9525">
            <a:noFill/>
            <a:miter lim="800000"/>
            <a:headEnd/>
            <a:tailEnd/>
          </a:ln>
        </p:spPr>
        <p:txBody>
          <a:bodyPr lIns="18000" tIns="0" rIns="18000" bIns="0"/>
          <a:lstStyle/>
          <a:p>
            <a:pPr marL="342891" indent="-342891"/>
            <a:r>
              <a:rPr lang="en-US" altLang="zh-CN" b="1" dirty="0">
                <a:latin typeface="微软雅黑" pitchFamily="34" charset="-122"/>
                <a:ea typeface="微软雅黑" pitchFamily="34" charset="-122"/>
              </a:rPr>
              <a:t>R&amp;D</a:t>
            </a:r>
          </a:p>
        </p:txBody>
      </p:sp>
      <p:sp>
        <p:nvSpPr>
          <p:cNvPr id="36" name="Text Box 32"/>
          <p:cNvSpPr txBox="1">
            <a:spLocks noChangeArrowheads="1"/>
          </p:cNvSpPr>
          <p:nvPr/>
        </p:nvSpPr>
        <p:spPr bwMode="auto">
          <a:xfrm>
            <a:off x="683568" y="2049848"/>
            <a:ext cx="648072" cy="515059"/>
          </a:xfrm>
          <a:prstGeom prst="rect">
            <a:avLst/>
          </a:prstGeom>
          <a:solidFill>
            <a:srgbClr val="FFFFFF"/>
          </a:solidFill>
          <a:ln w="9525">
            <a:noFill/>
            <a:miter lim="800000"/>
            <a:headEnd/>
            <a:tailEnd/>
          </a:ln>
        </p:spPr>
        <p:txBody>
          <a:bodyPr lIns="18000" tIns="0" rIns="18000" bIns="0"/>
          <a:lstStyle/>
          <a:p>
            <a:pPr marL="342891" indent="-342891"/>
            <a:r>
              <a:rPr lang="zh-CN" altLang="en-US" sz="1400" b="1" dirty="0">
                <a:latin typeface="微软雅黑" pitchFamily="34" charset="-122"/>
                <a:ea typeface="微软雅黑" pitchFamily="34" charset="-122"/>
              </a:rPr>
              <a:t>第二层</a:t>
            </a:r>
          </a:p>
          <a:p>
            <a:pPr marL="342891" indent="-342891"/>
            <a:r>
              <a:rPr lang="zh-CN" altLang="en-US" sz="1400" b="1" dirty="0">
                <a:latin typeface="微软雅黑" pitchFamily="34" charset="-122"/>
                <a:ea typeface="微软雅黑" pitchFamily="34" charset="-122"/>
              </a:rPr>
              <a:t>供应商</a:t>
            </a:r>
          </a:p>
        </p:txBody>
      </p:sp>
      <p:sp>
        <p:nvSpPr>
          <p:cNvPr id="37" name="Text Box 33"/>
          <p:cNvSpPr txBox="1">
            <a:spLocks noChangeArrowheads="1"/>
          </p:cNvSpPr>
          <p:nvPr/>
        </p:nvSpPr>
        <p:spPr bwMode="auto">
          <a:xfrm>
            <a:off x="1677293" y="2060850"/>
            <a:ext cx="662460" cy="515059"/>
          </a:xfrm>
          <a:prstGeom prst="rect">
            <a:avLst/>
          </a:prstGeom>
          <a:solidFill>
            <a:srgbClr val="FFFFFF"/>
          </a:solidFill>
          <a:ln w="9525">
            <a:noFill/>
            <a:miter lim="800000"/>
            <a:headEnd/>
            <a:tailEnd/>
          </a:ln>
        </p:spPr>
        <p:txBody>
          <a:bodyPr lIns="18000" tIns="0" rIns="18000" bIns="0"/>
          <a:lstStyle/>
          <a:p>
            <a:pPr marL="342891" indent="-342891"/>
            <a:r>
              <a:rPr lang="zh-CN" altLang="en-US" sz="1400" b="1" dirty="0">
                <a:latin typeface="微软雅黑" pitchFamily="34" charset="-122"/>
                <a:ea typeface="微软雅黑" pitchFamily="34" charset="-122"/>
              </a:rPr>
              <a:t>第一层</a:t>
            </a:r>
          </a:p>
          <a:p>
            <a:pPr marL="342891" indent="-342891"/>
            <a:r>
              <a:rPr lang="zh-CN" altLang="en-US" sz="1400" b="1" dirty="0">
                <a:latin typeface="微软雅黑" pitchFamily="34" charset="-122"/>
                <a:ea typeface="微软雅黑" pitchFamily="34" charset="-122"/>
              </a:rPr>
              <a:t>供应商</a:t>
            </a:r>
          </a:p>
        </p:txBody>
      </p:sp>
      <p:sp>
        <p:nvSpPr>
          <p:cNvPr id="38" name="Text Box 34"/>
          <p:cNvSpPr txBox="1">
            <a:spLocks noChangeArrowheads="1"/>
          </p:cNvSpPr>
          <p:nvPr/>
        </p:nvSpPr>
        <p:spPr bwMode="auto">
          <a:xfrm>
            <a:off x="6803232" y="2132858"/>
            <a:ext cx="640743" cy="319927"/>
          </a:xfrm>
          <a:prstGeom prst="rect">
            <a:avLst/>
          </a:prstGeom>
          <a:solidFill>
            <a:srgbClr val="FFFFFF"/>
          </a:solidFill>
          <a:ln w="9525">
            <a:noFill/>
            <a:miter lim="800000"/>
            <a:headEnd/>
            <a:tailEnd/>
          </a:ln>
        </p:spPr>
        <p:txBody>
          <a:bodyPr lIns="18000" tIns="0" rIns="18000" bIns="0"/>
          <a:lstStyle/>
          <a:p>
            <a:pPr marL="342891" indent="-342891" algn="ctr"/>
            <a:r>
              <a:rPr lang="zh-CN" altLang="en-US" sz="1400" b="1" dirty="0">
                <a:latin typeface="微软雅黑" pitchFamily="34" charset="-122"/>
                <a:ea typeface="微软雅黑" pitchFamily="34" charset="-122"/>
              </a:rPr>
              <a:t>用户</a:t>
            </a:r>
          </a:p>
        </p:txBody>
      </p:sp>
      <p:sp>
        <p:nvSpPr>
          <p:cNvPr id="39" name="Text Box 35"/>
          <p:cNvSpPr txBox="1">
            <a:spLocks noChangeArrowheads="1"/>
          </p:cNvSpPr>
          <p:nvPr/>
        </p:nvSpPr>
        <p:spPr bwMode="auto">
          <a:xfrm>
            <a:off x="7743589" y="2095742"/>
            <a:ext cx="932868" cy="469164"/>
          </a:xfrm>
          <a:prstGeom prst="rect">
            <a:avLst/>
          </a:prstGeom>
          <a:solidFill>
            <a:srgbClr val="FFFFFF"/>
          </a:solidFill>
          <a:ln w="9525">
            <a:noFill/>
            <a:miter lim="800000"/>
            <a:headEnd/>
            <a:tailEnd/>
          </a:ln>
        </p:spPr>
        <p:txBody>
          <a:bodyPr lIns="18000" tIns="0" rIns="18000" bIns="0"/>
          <a:lstStyle/>
          <a:p>
            <a:pPr marL="342891" indent="-342891"/>
            <a:r>
              <a:rPr lang="zh-CN" altLang="en-US" sz="1400" b="1" dirty="0">
                <a:latin typeface="微软雅黑" pitchFamily="34" charset="-122"/>
                <a:ea typeface="微软雅黑" pitchFamily="34" charset="-122"/>
              </a:rPr>
              <a:t>消费者</a:t>
            </a:r>
            <a:r>
              <a:rPr lang="en-US" altLang="zh-CN" sz="1400" b="1" dirty="0">
                <a:latin typeface="微软雅黑" pitchFamily="34" charset="-122"/>
                <a:ea typeface="微软雅黑" pitchFamily="34" charset="-122"/>
              </a:rPr>
              <a:t>/</a:t>
            </a:r>
            <a:r>
              <a:rPr lang="zh-CN" altLang="en-US" sz="1400" b="1" dirty="0">
                <a:latin typeface="微软雅黑" pitchFamily="34" charset="-122"/>
                <a:ea typeface="微软雅黑" pitchFamily="34" charset="-122"/>
              </a:rPr>
              <a:t>最</a:t>
            </a:r>
          </a:p>
          <a:p>
            <a:pPr marL="342891" indent="-342891"/>
            <a:r>
              <a:rPr lang="zh-CN" altLang="en-US" sz="1400" b="1" dirty="0">
                <a:latin typeface="微软雅黑" pitchFamily="34" charset="-122"/>
                <a:ea typeface="微软雅黑" pitchFamily="34" charset="-122"/>
              </a:rPr>
              <a:t>终用户</a:t>
            </a:r>
          </a:p>
        </p:txBody>
      </p:sp>
      <p:sp>
        <p:nvSpPr>
          <p:cNvPr id="40" name="Line 36"/>
          <p:cNvSpPr>
            <a:spLocks noChangeShapeType="1"/>
          </p:cNvSpPr>
          <p:nvPr/>
        </p:nvSpPr>
        <p:spPr bwMode="auto">
          <a:xfrm>
            <a:off x="4671635" y="1653762"/>
            <a:ext cx="0" cy="358499"/>
          </a:xfrm>
          <a:prstGeom prst="line">
            <a:avLst/>
          </a:prstGeom>
          <a:noFill/>
          <a:ln w="9525">
            <a:solidFill>
              <a:srgbClr val="000000"/>
            </a:solidFill>
            <a:prstDash val="lgDash"/>
            <a:round/>
            <a:headEnd type="triangle" w="med" len="med"/>
            <a:tailEnd type="triangle" w="med" len="med"/>
          </a:ln>
        </p:spPr>
        <p:txBody>
          <a:bodyPr/>
          <a:lstStyle/>
          <a:p>
            <a:endParaRPr lang="zh-CN" altLang="en-US">
              <a:latin typeface="微软雅黑" pitchFamily="34" charset="-122"/>
              <a:ea typeface="微软雅黑" pitchFamily="34" charset="-122"/>
            </a:endParaRPr>
          </a:p>
        </p:txBody>
      </p:sp>
      <p:sp>
        <p:nvSpPr>
          <p:cNvPr id="41" name="Line 37"/>
          <p:cNvSpPr>
            <a:spLocks noChangeShapeType="1"/>
          </p:cNvSpPr>
          <p:nvPr/>
        </p:nvSpPr>
        <p:spPr bwMode="auto">
          <a:xfrm flipH="1">
            <a:off x="2124910" y="1683256"/>
            <a:ext cx="536059" cy="383459"/>
          </a:xfrm>
          <a:prstGeom prst="line">
            <a:avLst/>
          </a:prstGeom>
          <a:noFill/>
          <a:ln w="9525">
            <a:solidFill>
              <a:srgbClr val="000000"/>
            </a:solidFill>
            <a:prstDash val="lgDash"/>
            <a:round/>
            <a:headEnd type="triangle" w="med" len="med"/>
            <a:tailEnd type="triangle" w="med" len="med"/>
          </a:ln>
        </p:spPr>
        <p:txBody>
          <a:bodyPr/>
          <a:lstStyle/>
          <a:p>
            <a:endParaRPr lang="zh-CN" altLang="en-US">
              <a:latin typeface="微软雅黑" pitchFamily="34" charset="-122"/>
              <a:ea typeface="微软雅黑" pitchFamily="34" charset="-122"/>
            </a:endParaRPr>
          </a:p>
        </p:txBody>
      </p:sp>
      <p:sp>
        <p:nvSpPr>
          <p:cNvPr id="42" name="Line 38"/>
          <p:cNvSpPr>
            <a:spLocks noChangeShapeType="1"/>
          </p:cNvSpPr>
          <p:nvPr/>
        </p:nvSpPr>
        <p:spPr bwMode="auto">
          <a:xfrm flipH="1">
            <a:off x="960743" y="1683255"/>
            <a:ext cx="572156" cy="342616"/>
          </a:xfrm>
          <a:prstGeom prst="line">
            <a:avLst/>
          </a:prstGeom>
          <a:noFill/>
          <a:ln w="9525">
            <a:solidFill>
              <a:srgbClr val="000000"/>
            </a:solidFill>
            <a:prstDash val="lgDash"/>
            <a:round/>
            <a:headEnd type="triangle" w="med" len="med"/>
            <a:tailEnd type="triangle" w="med" len="med"/>
          </a:ln>
        </p:spPr>
        <p:txBody>
          <a:bodyPr/>
          <a:lstStyle/>
          <a:p>
            <a:endParaRPr lang="zh-CN" altLang="en-US">
              <a:latin typeface="微软雅黑" pitchFamily="34" charset="-122"/>
              <a:ea typeface="微软雅黑" pitchFamily="34" charset="-122"/>
            </a:endParaRPr>
          </a:p>
        </p:txBody>
      </p:sp>
      <p:sp>
        <p:nvSpPr>
          <p:cNvPr id="43" name="Line 39"/>
          <p:cNvSpPr>
            <a:spLocks noChangeShapeType="1"/>
          </p:cNvSpPr>
          <p:nvPr/>
        </p:nvSpPr>
        <p:spPr bwMode="auto">
          <a:xfrm>
            <a:off x="6714794" y="1701409"/>
            <a:ext cx="388055" cy="483293"/>
          </a:xfrm>
          <a:prstGeom prst="line">
            <a:avLst/>
          </a:prstGeom>
          <a:noFill/>
          <a:ln w="9525">
            <a:solidFill>
              <a:srgbClr val="000000"/>
            </a:solidFill>
            <a:prstDash val="lgDash"/>
            <a:round/>
            <a:headEnd type="triangle" w="med" len="med"/>
            <a:tailEnd type="triangle" w="med" len="med"/>
          </a:ln>
        </p:spPr>
        <p:txBody>
          <a:bodyPr/>
          <a:lstStyle/>
          <a:p>
            <a:endParaRPr lang="zh-CN" altLang="en-US">
              <a:latin typeface="微软雅黑" pitchFamily="34" charset="-122"/>
              <a:ea typeface="微软雅黑" pitchFamily="34" charset="-122"/>
            </a:endParaRPr>
          </a:p>
        </p:txBody>
      </p:sp>
      <p:sp>
        <p:nvSpPr>
          <p:cNvPr id="44" name="Line 40"/>
          <p:cNvSpPr>
            <a:spLocks noChangeShapeType="1"/>
          </p:cNvSpPr>
          <p:nvPr/>
        </p:nvSpPr>
        <p:spPr bwMode="auto">
          <a:xfrm>
            <a:off x="7651538" y="1628803"/>
            <a:ext cx="265323" cy="399341"/>
          </a:xfrm>
          <a:prstGeom prst="line">
            <a:avLst/>
          </a:prstGeom>
          <a:noFill/>
          <a:ln w="9525">
            <a:solidFill>
              <a:srgbClr val="000000"/>
            </a:solidFill>
            <a:prstDash val="lgDash"/>
            <a:round/>
            <a:headEnd type="triangle" w="med" len="med"/>
            <a:tailEnd type="triangle" w="med" len="med"/>
          </a:ln>
        </p:spPr>
        <p:txBody>
          <a:bodyPr/>
          <a:lstStyle/>
          <a:p>
            <a:endParaRPr lang="zh-CN" altLang="en-US">
              <a:latin typeface="微软雅黑" pitchFamily="34" charset="-122"/>
              <a:ea typeface="微软雅黑" pitchFamily="34" charset="-122"/>
            </a:endParaRPr>
          </a:p>
        </p:txBody>
      </p:sp>
      <p:grpSp>
        <p:nvGrpSpPr>
          <p:cNvPr id="45" name="Group 41"/>
          <p:cNvGrpSpPr>
            <a:grpSpLocks/>
          </p:cNvGrpSpPr>
          <p:nvPr/>
        </p:nvGrpSpPr>
        <p:grpSpPr bwMode="auto">
          <a:xfrm>
            <a:off x="1630364" y="2527660"/>
            <a:ext cx="723768" cy="540019"/>
            <a:chOff x="3028" y="9375"/>
            <a:chExt cx="900" cy="663"/>
          </a:xfrm>
        </p:grpSpPr>
        <p:sp>
          <p:nvSpPr>
            <p:cNvPr id="60" name="Oval 42"/>
            <p:cNvSpPr>
              <a:spLocks noChangeArrowheads="1"/>
            </p:cNvSpPr>
            <p:nvPr/>
          </p:nvSpPr>
          <p:spPr bwMode="auto">
            <a:xfrm>
              <a:off x="3312" y="9375"/>
              <a:ext cx="302" cy="183"/>
            </a:xfrm>
            <a:prstGeom prst="ellipse">
              <a:avLst/>
            </a:prstGeom>
            <a:solidFill>
              <a:srgbClr val="FFFFFF"/>
            </a:solidFill>
            <a:ln w="9525">
              <a:solidFill>
                <a:srgbClr val="993300"/>
              </a:solidFill>
              <a:round/>
              <a:headEnd/>
              <a:tailEnd/>
            </a:ln>
          </p:spPr>
          <p:txBody>
            <a:bodyPr/>
            <a:lstStyle/>
            <a:p>
              <a:endParaRPr lang="zh-CN" altLang="en-US">
                <a:latin typeface="微软雅黑" pitchFamily="34" charset="-122"/>
                <a:ea typeface="微软雅黑" pitchFamily="34" charset="-122"/>
              </a:endParaRPr>
            </a:p>
          </p:txBody>
        </p:sp>
        <p:sp>
          <p:nvSpPr>
            <p:cNvPr id="61" name="Oval 43"/>
            <p:cNvSpPr>
              <a:spLocks noChangeArrowheads="1"/>
            </p:cNvSpPr>
            <p:nvPr/>
          </p:nvSpPr>
          <p:spPr bwMode="auto">
            <a:xfrm>
              <a:off x="3058" y="9765"/>
              <a:ext cx="302" cy="183"/>
            </a:xfrm>
            <a:prstGeom prst="ellipse">
              <a:avLst/>
            </a:prstGeom>
            <a:solidFill>
              <a:srgbClr val="FFFFFF"/>
            </a:solidFill>
            <a:ln w="9525">
              <a:solidFill>
                <a:srgbClr val="993300"/>
              </a:solidFill>
              <a:round/>
              <a:headEnd/>
              <a:tailEnd/>
            </a:ln>
          </p:spPr>
          <p:txBody>
            <a:bodyPr/>
            <a:lstStyle/>
            <a:p>
              <a:endParaRPr lang="zh-CN" altLang="en-US">
                <a:latin typeface="微软雅黑" pitchFamily="34" charset="-122"/>
                <a:ea typeface="微软雅黑" pitchFamily="34" charset="-122"/>
              </a:endParaRPr>
            </a:p>
          </p:txBody>
        </p:sp>
        <p:sp>
          <p:nvSpPr>
            <p:cNvPr id="62" name="Oval 44"/>
            <p:cNvSpPr>
              <a:spLocks noChangeArrowheads="1"/>
            </p:cNvSpPr>
            <p:nvPr/>
          </p:nvSpPr>
          <p:spPr bwMode="auto">
            <a:xfrm>
              <a:off x="3028" y="9510"/>
              <a:ext cx="302" cy="183"/>
            </a:xfrm>
            <a:prstGeom prst="ellipse">
              <a:avLst/>
            </a:prstGeom>
            <a:solidFill>
              <a:srgbClr val="FFFFFF"/>
            </a:solidFill>
            <a:ln w="9525">
              <a:solidFill>
                <a:srgbClr val="993300"/>
              </a:solidFill>
              <a:round/>
              <a:headEnd/>
              <a:tailEnd/>
            </a:ln>
          </p:spPr>
          <p:txBody>
            <a:bodyPr/>
            <a:lstStyle/>
            <a:p>
              <a:endParaRPr lang="zh-CN" altLang="en-US">
                <a:latin typeface="微软雅黑" pitchFamily="34" charset="-122"/>
                <a:ea typeface="微软雅黑" pitchFamily="34" charset="-122"/>
              </a:endParaRPr>
            </a:p>
          </p:txBody>
        </p:sp>
        <p:sp>
          <p:nvSpPr>
            <p:cNvPr id="63" name="Oval 45"/>
            <p:cNvSpPr>
              <a:spLocks noChangeArrowheads="1"/>
            </p:cNvSpPr>
            <p:nvPr/>
          </p:nvSpPr>
          <p:spPr bwMode="auto">
            <a:xfrm>
              <a:off x="3626" y="9765"/>
              <a:ext cx="302" cy="183"/>
            </a:xfrm>
            <a:prstGeom prst="ellipse">
              <a:avLst/>
            </a:prstGeom>
            <a:solidFill>
              <a:srgbClr val="FFFFFF"/>
            </a:solidFill>
            <a:ln w="9525">
              <a:solidFill>
                <a:srgbClr val="993300"/>
              </a:solidFill>
              <a:round/>
              <a:headEnd/>
              <a:tailEnd/>
            </a:ln>
          </p:spPr>
          <p:txBody>
            <a:bodyPr/>
            <a:lstStyle/>
            <a:p>
              <a:endParaRPr lang="zh-CN" altLang="en-US">
                <a:latin typeface="微软雅黑" pitchFamily="34" charset="-122"/>
                <a:ea typeface="微软雅黑" pitchFamily="34" charset="-122"/>
              </a:endParaRPr>
            </a:p>
          </p:txBody>
        </p:sp>
        <p:sp>
          <p:nvSpPr>
            <p:cNvPr id="64" name="Oval 46"/>
            <p:cNvSpPr>
              <a:spLocks noChangeArrowheads="1"/>
            </p:cNvSpPr>
            <p:nvPr/>
          </p:nvSpPr>
          <p:spPr bwMode="auto">
            <a:xfrm>
              <a:off x="3596" y="9495"/>
              <a:ext cx="302" cy="183"/>
            </a:xfrm>
            <a:prstGeom prst="ellipse">
              <a:avLst/>
            </a:prstGeom>
            <a:solidFill>
              <a:srgbClr val="FFFFFF"/>
            </a:solidFill>
            <a:ln w="9525">
              <a:solidFill>
                <a:srgbClr val="993300"/>
              </a:solidFill>
              <a:round/>
              <a:headEnd/>
              <a:tailEnd/>
            </a:ln>
          </p:spPr>
          <p:txBody>
            <a:bodyPr/>
            <a:lstStyle/>
            <a:p>
              <a:endParaRPr lang="zh-CN" altLang="en-US">
                <a:latin typeface="微软雅黑" pitchFamily="34" charset="-122"/>
                <a:ea typeface="微软雅黑" pitchFamily="34" charset="-122"/>
              </a:endParaRPr>
            </a:p>
          </p:txBody>
        </p:sp>
        <p:sp>
          <p:nvSpPr>
            <p:cNvPr id="65" name="Oval 47"/>
            <p:cNvSpPr>
              <a:spLocks noChangeArrowheads="1"/>
            </p:cNvSpPr>
            <p:nvPr/>
          </p:nvSpPr>
          <p:spPr bwMode="auto">
            <a:xfrm>
              <a:off x="3356" y="9855"/>
              <a:ext cx="302" cy="183"/>
            </a:xfrm>
            <a:prstGeom prst="ellipse">
              <a:avLst/>
            </a:prstGeom>
            <a:solidFill>
              <a:srgbClr val="FFFFFF"/>
            </a:solidFill>
            <a:ln w="9525">
              <a:solidFill>
                <a:srgbClr val="993300"/>
              </a:solidFill>
              <a:round/>
              <a:headEnd/>
              <a:tailEnd/>
            </a:ln>
          </p:spPr>
          <p:txBody>
            <a:bodyPr/>
            <a:lstStyle/>
            <a:p>
              <a:endParaRPr lang="zh-CN" altLang="en-US">
                <a:latin typeface="微软雅黑" pitchFamily="34" charset="-122"/>
                <a:ea typeface="微软雅黑" pitchFamily="34" charset="-122"/>
              </a:endParaRPr>
            </a:p>
          </p:txBody>
        </p:sp>
      </p:grpSp>
      <p:grpSp>
        <p:nvGrpSpPr>
          <p:cNvPr id="46" name="Group 48"/>
          <p:cNvGrpSpPr>
            <a:grpSpLocks/>
          </p:cNvGrpSpPr>
          <p:nvPr/>
        </p:nvGrpSpPr>
        <p:grpSpPr bwMode="auto">
          <a:xfrm>
            <a:off x="596152" y="2498165"/>
            <a:ext cx="723768" cy="537749"/>
            <a:chOff x="3028" y="9375"/>
            <a:chExt cx="900" cy="663"/>
          </a:xfrm>
        </p:grpSpPr>
        <p:sp>
          <p:nvSpPr>
            <p:cNvPr id="54" name="Oval 49"/>
            <p:cNvSpPr>
              <a:spLocks noChangeArrowheads="1"/>
            </p:cNvSpPr>
            <p:nvPr/>
          </p:nvSpPr>
          <p:spPr bwMode="auto">
            <a:xfrm>
              <a:off x="3312" y="9375"/>
              <a:ext cx="302" cy="183"/>
            </a:xfrm>
            <a:prstGeom prst="ellipse">
              <a:avLst/>
            </a:prstGeom>
            <a:solidFill>
              <a:srgbClr val="FFFFFF"/>
            </a:solidFill>
            <a:ln w="9525">
              <a:solidFill>
                <a:srgbClr val="993300"/>
              </a:solidFill>
              <a:round/>
              <a:headEnd/>
              <a:tailEnd/>
            </a:ln>
          </p:spPr>
          <p:txBody>
            <a:bodyPr/>
            <a:lstStyle/>
            <a:p>
              <a:endParaRPr lang="zh-CN" altLang="en-US">
                <a:latin typeface="微软雅黑" pitchFamily="34" charset="-122"/>
                <a:ea typeface="微软雅黑" pitchFamily="34" charset="-122"/>
              </a:endParaRPr>
            </a:p>
          </p:txBody>
        </p:sp>
        <p:sp>
          <p:nvSpPr>
            <p:cNvPr id="55" name="Oval 50"/>
            <p:cNvSpPr>
              <a:spLocks noChangeArrowheads="1"/>
            </p:cNvSpPr>
            <p:nvPr/>
          </p:nvSpPr>
          <p:spPr bwMode="auto">
            <a:xfrm>
              <a:off x="3058" y="9765"/>
              <a:ext cx="302" cy="183"/>
            </a:xfrm>
            <a:prstGeom prst="ellipse">
              <a:avLst/>
            </a:prstGeom>
            <a:solidFill>
              <a:srgbClr val="FFFFFF"/>
            </a:solidFill>
            <a:ln w="9525">
              <a:solidFill>
                <a:srgbClr val="993300"/>
              </a:solidFill>
              <a:round/>
              <a:headEnd/>
              <a:tailEnd/>
            </a:ln>
          </p:spPr>
          <p:txBody>
            <a:bodyPr/>
            <a:lstStyle/>
            <a:p>
              <a:endParaRPr lang="zh-CN" altLang="en-US">
                <a:latin typeface="微软雅黑" pitchFamily="34" charset="-122"/>
                <a:ea typeface="微软雅黑" pitchFamily="34" charset="-122"/>
              </a:endParaRPr>
            </a:p>
          </p:txBody>
        </p:sp>
        <p:sp>
          <p:nvSpPr>
            <p:cNvPr id="56" name="Oval 51"/>
            <p:cNvSpPr>
              <a:spLocks noChangeArrowheads="1"/>
            </p:cNvSpPr>
            <p:nvPr/>
          </p:nvSpPr>
          <p:spPr bwMode="auto">
            <a:xfrm>
              <a:off x="3028" y="9510"/>
              <a:ext cx="302" cy="183"/>
            </a:xfrm>
            <a:prstGeom prst="ellipse">
              <a:avLst/>
            </a:prstGeom>
            <a:solidFill>
              <a:srgbClr val="FFFFFF"/>
            </a:solidFill>
            <a:ln w="9525">
              <a:solidFill>
                <a:srgbClr val="993300"/>
              </a:solidFill>
              <a:round/>
              <a:headEnd/>
              <a:tailEnd/>
            </a:ln>
          </p:spPr>
          <p:txBody>
            <a:bodyPr/>
            <a:lstStyle/>
            <a:p>
              <a:endParaRPr lang="zh-CN" altLang="en-US">
                <a:latin typeface="微软雅黑" pitchFamily="34" charset="-122"/>
                <a:ea typeface="微软雅黑" pitchFamily="34" charset="-122"/>
              </a:endParaRPr>
            </a:p>
          </p:txBody>
        </p:sp>
        <p:sp>
          <p:nvSpPr>
            <p:cNvPr id="57" name="Oval 52"/>
            <p:cNvSpPr>
              <a:spLocks noChangeArrowheads="1"/>
            </p:cNvSpPr>
            <p:nvPr/>
          </p:nvSpPr>
          <p:spPr bwMode="auto">
            <a:xfrm>
              <a:off x="3626" y="9765"/>
              <a:ext cx="302" cy="183"/>
            </a:xfrm>
            <a:prstGeom prst="ellipse">
              <a:avLst/>
            </a:prstGeom>
            <a:solidFill>
              <a:srgbClr val="FFFFFF"/>
            </a:solidFill>
            <a:ln w="9525">
              <a:solidFill>
                <a:srgbClr val="993300"/>
              </a:solidFill>
              <a:round/>
              <a:headEnd/>
              <a:tailEnd/>
            </a:ln>
          </p:spPr>
          <p:txBody>
            <a:bodyPr/>
            <a:lstStyle/>
            <a:p>
              <a:endParaRPr lang="zh-CN" altLang="en-US">
                <a:latin typeface="微软雅黑" pitchFamily="34" charset="-122"/>
                <a:ea typeface="微软雅黑" pitchFamily="34" charset="-122"/>
              </a:endParaRPr>
            </a:p>
          </p:txBody>
        </p:sp>
        <p:sp>
          <p:nvSpPr>
            <p:cNvPr id="58" name="Oval 53"/>
            <p:cNvSpPr>
              <a:spLocks noChangeArrowheads="1"/>
            </p:cNvSpPr>
            <p:nvPr/>
          </p:nvSpPr>
          <p:spPr bwMode="auto">
            <a:xfrm>
              <a:off x="3596" y="9495"/>
              <a:ext cx="302" cy="183"/>
            </a:xfrm>
            <a:prstGeom prst="ellipse">
              <a:avLst/>
            </a:prstGeom>
            <a:solidFill>
              <a:srgbClr val="FFFFFF"/>
            </a:solidFill>
            <a:ln w="9525">
              <a:solidFill>
                <a:srgbClr val="993300"/>
              </a:solidFill>
              <a:round/>
              <a:headEnd/>
              <a:tailEnd/>
            </a:ln>
          </p:spPr>
          <p:txBody>
            <a:bodyPr/>
            <a:lstStyle/>
            <a:p>
              <a:endParaRPr lang="zh-CN" altLang="en-US">
                <a:latin typeface="微软雅黑" pitchFamily="34" charset="-122"/>
                <a:ea typeface="微软雅黑" pitchFamily="34" charset="-122"/>
              </a:endParaRPr>
            </a:p>
          </p:txBody>
        </p:sp>
        <p:sp>
          <p:nvSpPr>
            <p:cNvPr id="59" name="Oval 54"/>
            <p:cNvSpPr>
              <a:spLocks noChangeArrowheads="1"/>
            </p:cNvSpPr>
            <p:nvPr/>
          </p:nvSpPr>
          <p:spPr bwMode="auto">
            <a:xfrm>
              <a:off x="3356" y="9855"/>
              <a:ext cx="302" cy="183"/>
            </a:xfrm>
            <a:prstGeom prst="ellipse">
              <a:avLst/>
            </a:prstGeom>
            <a:solidFill>
              <a:srgbClr val="FFFFFF"/>
            </a:solidFill>
            <a:ln w="9525">
              <a:solidFill>
                <a:srgbClr val="993300"/>
              </a:solidFill>
              <a:round/>
              <a:headEnd/>
              <a:tailEnd/>
            </a:ln>
          </p:spPr>
          <p:txBody>
            <a:bodyPr/>
            <a:lstStyle/>
            <a:p>
              <a:endParaRPr lang="zh-CN" altLang="en-US">
                <a:latin typeface="微软雅黑" pitchFamily="34" charset="-122"/>
                <a:ea typeface="微软雅黑" pitchFamily="34" charset="-122"/>
              </a:endParaRPr>
            </a:p>
          </p:txBody>
        </p:sp>
      </p:grpSp>
      <p:grpSp>
        <p:nvGrpSpPr>
          <p:cNvPr id="47" name="Group 66"/>
          <p:cNvGrpSpPr>
            <a:grpSpLocks/>
          </p:cNvGrpSpPr>
          <p:nvPr/>
        </p:nvGrpSpPr>
        <p:grpSpPr bwMode="auto">
          <a:xfrm>
            <a:off x="6819475" y="2511777"/>
            <a:ext cx="723768" cy="540019"/>
            <a:chOff x="3028" y="9375"/>
            <a:chExt cx="900" cy="663"/>
          </a:xfrm>
        </p:grpSpPr>
        <p:sp>
          <p:nvSpPr>
            <p:cNvPr id="48" name="Oval 67"/>
            <p:cNvSpPr>
              <a:spLocks noChangeArrowheads="1"/>
            </p:cNvSpPr>
            <p:nvPr/>
          </p:nvSpPr>
          <p:spPr bwMode="auto">
            <a:xfrm>
              <a:off x="3312" y="9375"/>
              <a:ext cx="302" cy="183"/>
            </a:xfrm>
            <a:prstGeom prst="ellipse">
              <a:avLst/>
            </a:prstGeom>
            <a:solidFill>
              <a:srgbClr val="FFFFFF"/>
            </a:solidFill>
            <a:ln w="9525">
              <a:solidFill>
                <a:srgbClr val="993300"/>
              </a:solidFill>
              <a:round/>
              <a:headEnd/>
              <a:tailEnd/>
            </a:ln>
          </p:spPr>
          <p:txBody>
            <a:bodyPr/>
            <a:lstStyle/>
            <a:p>
              <a:endParaRPr lang="zh-CN" altLang="en-US">
                <a:latin typeface="微软雅黑" pitchFamily="34" charset="-122"/>
                <a:ea typeface="微软雅黑" pitchFamily="34" charset="-122"/>
              </a:endParaRPr>
            </a:p>
          </p:txBody>
        </p:sp>
        <p:sp>
          <p:nvSpPr>
            <p:cNvPr id="49" name="Oval 68"/>
            <p:cNvSpPr>
              <a:spLocks noChangeArrowheads="1"/>
            </p:cNvSpPr>
            <p:nvPr/>
          </p:nvSpPr>
          <p:spPr bwMode="auto">
            <a:xfrm>
              <a:off x="3058" y="9765"/>
              <a:ext cx="302" cy="183"/>
            </a:xfrm>
            <a:prstGeom prst="ellipse">
              <a:avLst/>
            </a:prstGeom>
            <a:solidFill>
              <a:srgbClr val="FFFFFF"/>
            </a:solidFill>
            <a:ln w="9525">
              <a:solidFill>
                <a:srgbClr val="993300"/>
              </a:solidFill>
              <a:round/>
              <a:headEnd/>
              <a:tailEnd/>
            </a:ln>
          </p:spPr>
          <p:txBody>
            <a:bodyPr/>
            <a:lstStyle/>
            <a:p>
              <a:endParaRPr lang="zh-CN" altLang="en-US">
                <a:latin typeface="微软雅黑" pitchFamily="34" charset="-122"/>
                <a:ea typeface="微软雅黑" pitchFamily="34" charset="-122"/>
              </a:endParaRPr>
            </a:p>
          </p:txBody>
        </p:sp>
        <p:sp>
          <p:nvSpPr>
            <p:cNvPr id="50" name="Oval 69"/>
            <p:cNvSpPr>
              <a:spLocks noChangeArrowheads="1"/>
            </p:cNvSpPr>
            <p:nvPr/>
          </p:nvSpPr>
          <p:spPr bwMode="auto">
            <a:xfrm>
              <a:off x="3028" y="9510"/>
              <a:ext cx="302" cy="183"/>
            </a:xfrm>
            <a:prstGeom prst="ellipse">
              <a:avLst/>
            </a:prstGeom>
            <a:solidFill>
              <a:srgbClr val="FFFFFF"/>
            </a:solidFill>
            <a:ln w="9525">
              <a:solidFill>
                <a:srgbClr val="993300"/>
              </a:solidFill>
              <a:round/>
              <a:headEnd/>
              <a:tailEnd/>
            </a:ln>
          </p:spPr>
          <p:txBody>
            <a:bodyPr/>
            <a:lstStyle/>
            <a:p>
              <a:endParaRPr lang="zh-CN" altLang="en-US">
                <a:latin typeface="微软雅黑" pitchFamily="34" charset="-122"/>
                <a:ea typeface="微软雅黑" pitchFamily="34" charset="-122"/>
              </a:endParaRPr>
            </a:p>
          </p:txBody>
        </p:sp>
        <p:sp>
          <p:nvSpPr>
            <p:cNvPr id="51" name="Oval 70"/>
            <p:cNvSpPr>
              <a:spLocks noChangeArrowheads="1"/>
            </p:cNvSpPr>
            <p:nvPr/>
          </p:nvSpPr>
          <p:spPr bwMode="auto">
            <a:xfrm>
              <a:off x="3626" y="9765"/>
              <a:ext cx="302" cy="183"/>
            </a:xfrm>
            <a:prstGeom prst="ellipse">
              <a:avLst/>
            </a:prstGeom>
            <a:solidFill>
              <a:srgbClr val="FFFFFF"/>
            </a:solidFill>
            <a:ln w="9525">
              <a:solidFill>
                <a:srgbClr val="993300"/>
              </a:solidFill>
              <a:round/>
              <a:headEnd/>
              <a:tailEnd/>
            </a:ln>
          </p:spPr>
          <p:txBody>
            <a:bodyPr/>
            <a:lstStyle/>
            <a:p>
              <a:endParaRPr lang="zh-CN" altLang="en-US">
                <a:latin typeface="微软雅黑" pitchFamily="34" charset="-122"/>
                <a:ea typeface="微软雅黑" pitchFamily="34" charset="-122"/>
              </a:endParaRPr>
            </a:p>
          </p:txBody>
        </p:sp>
        <p:sp>
          <p:nvSpPr>
            <p:cNvPr id="52" name="Oval 71"/>
            <p:cNvSpPr>
              <a:spLocks noChangeArrowheads="1"/>
            </p:cNvSpPr>
            <p:nvPr/>
          </p:nvSpPr>
          <p:spPr bwMode="auto">
            <a:xfrm>
              <a:off x="3596" y="9495"/>
              <a:ext cx="302" cy="183"/>
            </a:xfrm>
            <a:prstGeom prst="ellipse">
              <a:avLst/>
            </a:prstGeom>
            <a:solidFill>
              <a:srgbClr val="FFFFFF"/>
            </a:solidFill>
            <a:ln w="9525">
              <a:solidFill>
                <a:srgbClr val="993300"/>
              </a:solidFill>
              <a:round/>
              <a:headEnd/>
              <a:tailEnd/>
            </a:ln>
          </p:spPr>
          <p:txBody>
            <a:bodyPr/>
            <a:lstStyle/>
            <a:p>
              <a:endParaRPr lang="zh-CN" altLang="en-US">
                <a:latin typeface="微软雅黑" pitchFamily="34" charset="-122"/>
                <a:ea typeface="微软雅黑" pitchFamily="34" charset="-122"/>
              </a:endParaRPr>
            </a:p>
          </p:txBody>
        </p:sp>
        <p:sp>
          <p:nvSpPr>
            <p:cNvPr id="53" name="Oval 72"/>
            <p:cNvSpPr>
              <a:spLocks noChangeArrowheads="1"/>
            </p:cNvSpPr>
            <p:nvPr/>
          </p:nvSpPr>
          <p:spPr bwMode="auto">
            <a:xfrm>
              <a:off x="3356" y="9855"/>
              <a:ext cx="302" cy="183"/>
            </a:xfrm>
            <a:prstGeom prst="ellipse">
              <a:avLst/>
            </a:prstGeom>
            <a:solidFill>
              <a:srgbClr val="FFFFFF"/>
            </a:solidFill>
            <a:ln w="9525">
              <a:solidFill>
                <a:srgbClr val="993300"/>
              </a:solidFill>
              <a:round/>
              <a:headEnd/>
              <a:tailEnd/>
            </a:ln>
          </p:spPr>
          <p:txBody>
            <a:bodyPr/>
            <a:lstStyle/>
            <a:p>
              <a:endParaRPr lang="zh-CN" altLang="en-US">
                <a:latin typeface="微软雅黑" pitchFamily="34" charset="-122"/>
                <a:ea typeface="微软雅黑" pitchFamily="34" charset="-122"/>
              </a:endParaRPr>
            </a:p>
          </p:txBody>
        </p:sp>
      </p:gr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0" y="1390988"/>
            <a:ext cx="8640960" cy="50405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anose="05000000000000000000" pitchFamily="2" charset="2"/>
              <a:buChar char="Ø"/>
            </a:pPr>
            <a:r>
              <a:rPr lang="zh-CN" altLang="zh-CN" sz="2400" b="1" dirty="0"/>
              <a:t>企业的“多动力源的推进方式”使库存大量增加</a:t>
            </a:r>
            <a:endParaRPr lang="zh-CN" altLang="en-US" sz="2400" b="1" dirty="0"/>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30</a:t>
            </a:fld>
            <a:endParaRPr lang="zh-CN" altLang="en-US" dirty="0"/>
          </a:p>
        </p:txBody>
      </p:sp>
      <p:sp>
        <p:nvSpPr>
          <p:cNvPr id="5" name="矩形 4"/>
          <p:cNvSpPr/>
          <p:nvPr/>
        </p:nvSpPr>
        <p:spPr>
          <a:xfrm>
            <a:off x="323528" y="1772818"/>
            <a:ext cx="8496944" cy="4580741"/>
          </a:xfrm>
          <a:prstGeom prst="rect">
            <a:avLst/>
          </a:prstGeom>
        </p:spPr>
        <p:txBody>
          <a:bodyPr wrap="square">
            <a:spAutoFit/>
          </a:bodyPr>
          <a:lstStyle/>
          <a:p>
            <a:pPr>
              <a:lnSpc>
                <a:spcPts val="3500"/>
              </a:lnSpc>
              <a:buClr>
                <a:srgbClr val="C00000"/>
              </a:buClr>
              <a:buFont typeface="Wingdings" pitchFamily="2" charset="2"/>
              <a:buChar char="n"/>
            </a:pPr>
            <a:r>
              <a:rPr lang="en-US" altLang="zh-CN" sz="2000" dirty="0">
                <a:latin typeface="微软雅黑" pitchFamily="34" charset="-122"/>
                <a:ea typeface="微软雅黑" pitchFamily="34" charset="-122"/>
              </a:rPr>
              <a:t> </a:t>
            </a:r>
            <a:r>
              <a:rPr lang="zh-CN" altLang="zh-CN" sz="2000" dirty="0">
                <a:latin typeface="微软雅黑" pitchFamily="34" charset="-122"/>
                <a:ea typeface="微软雅黑" pitchFamily="34" charset="-122"/>
              </a:rPr>
              <a:t>“多动力源的推进方式”</a:t>
            </a:r>
            <a:r>
              <a:rPr lang="zh-CN" altLang="en-US" sz="2000" dirty="0">
                <a:latin typeface="微软雅黑" pitchFamily="34" charset="-122"/>
                <a:ea typeface="微软雅黑" pitchFamily="34" charset="-122"/>
              </a:rPr>
              <a:t>：</a:t>
            </a:r>
            <a:r>
              <a:rPr lang="zh-CN" altLang="zh-CN" sz="2000" dirty="0">
                <a:latin typeface="微软雅黑" pitchFamily="34" charset="-122"/>
                <a:ea typeface="微软雅黑" pitchFamily="34" charset="-122"/>
              </a:rPr>
              <a:t>是指各个零部件</a:t>
            </a:r>
            <a:r>
              <a:rPr lang="zh-CN" altLang="en-US" sz="2000" dirty="0">
                <a:latin typeface="微软雅黑" pitchFamily="34" charset="-122"/>
                <a:ea typeface="微软雅黑" pitchFamily="34" charset="-122"/>
              </a:rPr>
              <a:t>工序</a:t>
            </a:r>
            <a:r>
              <a:rPr lang="zh-CN" altLang="zh-CN" sz="2000" dirty="0">
                <a:latin typeface="微软雅黑" pitchFamily="34" charset="-122"/>
                <a:ea typeface="微软雅黑" pitchFamily="34" charset="-122"/>
              </a:rPr>
              <a:t>，各自都以自己的生产能力、生产速度生产，而后推到下一个</a:t>
            </a:r>
            <a:r>
              <a:rPr lang="zh-CN" altLang="en-US" sz="2000" dirty="0">
                <a:latin typeface="微软雅黑" pitchFamily="34" charset="-122"/>
                <a:ea typeface="微软雅黑" pitchFamily="34" charset="-122"/>
              </a:rPr>
              <a:t>工序</a:t>
            </a:r>
            <a:r>
              <a:rPr lang="zh-CN" altLang="zh-CN" sz="2000" dirty="0">
                <a:latin typeface="微软雅黑" pitchFamily="34" charset="-122"/>
                <a:ea typeface="微软雅黑" pitchFamily="34" charset="-122"/>
              </a:rPr>
              <a:t>，由此逐级下推形成“串联”，平行下推形成“并联”，直到最后的总装配，构成了多级驱动的推进方式。</a:t>
            </a:r>
            <a:endParaRPr lang="en-US" altLang="zh-CN" sz="2000" dirty="0">
              <a:latin typeface="微软雅黑" pitchFamily="34" charset="-122"/>
              <a:ea typeface="微软雅黑" pitchFamily="34" charset="-122"/>
            </a:endParaRPr>
          </a:p>
          <a:p>
            <a:pPr>
              <a:lnSpc>
                <a:spcPts val="3500"/>
              </a:lnSpc>
              <a:buClr>
                <a:srgbClr val="C00000"/>
              </a:buClr>
              <a:buFont typeface="Wingdings" pitchFamily="2" charset="2"/>
              <a:buChar char="n"/>
            </a:pPr>
            <a:r>
              <a:rPr lang="en-US" altLang="zh-CN" sz="2000" dirty="0">
                <a:latin typeface="微软雅黑" pitchFamily="34" charset="-122"/>
                <a:ea typeface="微软雅黑" pitchFamily="34" charset="-122"/>
              </a:rPr>
              <a:t> </a:t>
            </a:r>
            <a:r>
              <a:rPr lang="zh-CN" altLang="zh-CN" sz="2000" dirty="0">
                <a:latin typeface="微软雅黑" pitchFamily="34" charset="-122"/>
                <a:ea typeface="微软雅黑" pitchFamily="34" charset="-122"/>
              </a:rPr>
              <a:t>由于生产多级驱动，没有严格有效的计划控制和同步化均衡生产的协调，各生产阶段的产量必然会形成“长线”和“短线”。长线零部件“宣泄不畅”进入库存，加大库存量，而短线零部件影响配套装配，形成缺件。</a:t>
            </a:r>
            <a:endParaRPr lang="en-US" altLang="zh-CN" sz="2000" dirty="0">
              <a:latin typeface="微软雅黑" pitchFamily="34" charset="-122"/>
              <a:ea typeface="微软雅黑" pitchFamily="34" charset="-122"/>
            </a:endParaRPr>
          </a:p>
          <a:p>
            <a:pPr>
              <a:lnSpc>
                <a:spcPts val="3500"/>
              </a:lnSpc>
              <a:buClr>
                <a:srgbClr val="C00000"/>
              </a:buClr>
              <a:buFont typeface="Wingdings" pitchFamily="2" charset="2"/>
              <a:buChar char="n"/>
            </a:pPr>
            <a:r>
              <a:rPr lang="en-US" altLang="zh-CN" sz="2000" dirty="0">
                <a:latin typeface="微软雅黑" pitchFamily="34" charset="-122"/>
                <a:ea typeface="微软雅黑" pitchFamily="34" charset="-122"/>
              </a:rPr>
              <a:t> </a:t>
            </a:r>
            <a:r>
              <a:rPr lang="zh-CN" altLang="zh-CN" sz="2000" dirty="0">
                <a:latin typeface="微软雅黑" pitchFamily="34" charset="-122"/>
                <a:ea typeface="微软雅黑" pitchFamily="34" charset="-122"/>
              </a:rPr>
              <a:t>当“长线”越长，“短线”越短时，库存不但不能起到协调生产，保证生产连续性的作用，反而适得其反造成在制品积压，流动资金周转慢，生产周期长，给产品的质量、成本、劳动生产率，以及对市场的反应能力等方面带来极其不利的影响。</a:t>
            </a:r>
            <a:endParaRPr lang="zh-CN" altLang="en-US" sz="2000" dirty="0">
              <a:latin typeface="微软雅黑" pitchFamily="34" charset="-122"/>
              <a:ea typeface="微软雅黑" pitchFamily="34" charset="-122"/>
            </a:endParaRPr>
          </a:p>
        </p:txBody>
      </p:sp>
      <p:sp>
        <p:nvSpPr>
          <p:cNvPr id="6" name="标题 2"/>
          <p:cNvSpPr txBox="1">
            <a:spLocks/>
          </p:cNvSpPr>
          <p:nvPr/>
        </p:nvSpPr>
        <p:spPr bwMode="auto">
          <a:xfrm>
            <a:off x="465259" y="335977"/>
            <a:ext cx="8232531" cy="576064"/>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p>
            <a:pPr algn="ctr" fontAlgn="base">
              <a:spcBef>
                <a:spcPct val="0"/>
              </a:spcBef>
              <a:spcAft>
                <a:spcPct val="0"/>
              </a:spcAft>
              <a:defRPr/>
            </a:pPr>
            <a:r>
              <a:rPr lang="zh-CN" altLang="en-US" sz="3200" b="1" kern="0" dirty="0">
                <a:solidFill>
                  <a:srgbClr val="FF0000"/>
                </a:solidFill>
                <a:latin typeface="微软雅黑" pitchFamily="34" charset="-122"/>
                <a:ea typeface="微软雅黑" pitchFamily="34" charset="-122"/>
                <a:cs typeface="+mj-cs"/>
              </a:rPr>
              <a:t>传统生产管理模式的弊端</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3" y="1473572"/>
            <a:ext cx="8640960" cy="50405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anose="05000000000000000000" pitchFamily="2" charset="2"/>
              <a:buChar char="Ø"/>
            </a:pPr>
            <a:r>
              <a:rPr lang="zh-CN" altLang="zh-CN" sz="2400" b="1" dirty="0"/>
              <a:t>单一产品的“大而全”、“小而全”生产结构</a:t>
            </a:r>
            <a:endParaRPr lang="zh-CN" altLang="en-US" sz="2400" b="1" dirty="0"/>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31</a:t>
            </a:fld>
            <a:endParaRPr lang="zh-CN" altLang="en-US" dirty="0"/>
          </a:p>
        </p:txBody>
      </p:sp>
      <p:sp>
        <p:nvSpPr>
          <p:cNvPr id="6" name="矩形 5"/>
          <p:cNvSpPr/>
          <p:nvPr/>
        </p:nvSpPr>
        <p:spPr>
          <a:xfrm>
            <a:off x="395536" y="1916833"/>
            <a:ext cx="8280920" cy="3785652"/>
          </a:xfrm>
          <a:prstGeom prst="rect">
            <a:avLst/>
          </a:prstGeom>
        </p:spPr>
        <p:txBody>
          <a:bodyPr wrap="square">
            <a:spAutoFit/>
          </a:bodyPr>
          <a:lstStyle/>
          <a:p>
            <a:pPr>
              <a:lnSpc>
                <a:spcPct val="150000"/>
              </a:lnSpc>
              <a:buClr>
                <a:srgbClr val="C00000"/>
              </a:buClr>
              <a:buFont typeface="Wingdings" pitchFamily="2" charset="2"/>
              <a:buChar char="n"/>
            </a:pPr>
            <a:r>
              <a:rPr lang="en-US" altLang="zh-CN" sz="2000" dirty="0">
                <a:latin typeface="微软雅黑" pitchFamily="34" charset="-122"/>
                <a:ea typeface="微软雅黑" pitchFamily="34" charset="-122"/>
              </a:rPr>
              <a:t> </a:t>
            </a:r>
            <a:r>
              <a:rPr lang="zh-CN" altLang="zh-CN" sz="2000" dirty="0">
                <a:latin typeface="微软雅黑" pitchFamily="34" charset="-122"/>
                <a:ea typeface="微软雅黑" pitchFamily="34" charset="-122"/>
              </a:rPr>
              <a:t>随着时代的变迁，科学技术的不断进步和人们生活条件的不断改善，消费者的价值观念变化很快，消费需求多样化，从而引起产品的寿命周期相应缩短，为适应市场需求环境的变化，必将使多品种、中小批量混合生产成为企业生产方式的主流。</a:t>
            </a:r>
            <a:endParaRPr lang="en-US" altLang="zh-CN" sz="2000" dirty="0">
              <a:latin typeface="微软雅黑" pitchFamily="34" charset="-122"/>
              <a:ea typeface="微软雅黑" pitchFamily="34" charset="-122"/>
            </a:endParaRPr>
          </a:p>
          <a:p>
            <a:pPr>
              <a:lnSpc>
                <a:spcPct val="150000"/>
              </a:lnSpc>
              <a:buClr>
                <a:srgbClr val="C00000"/>
              </a:buClr>
              <a:buFont typeface="Wingdings" pitchFamily="2" charset="2"/>
              <a:buChar char="n"/>
            </a:pPr>
            <a:r>
              <a:rPr lang="en-US" altLang="zh-CN" sz="2000" dirty="0">
                <a:latin typeface="微软雅黑" pitchFamily="34" charset="-122"/>
                <a:ea typeface="微软雅黑" pitchFamily="34" charset="-122"/>
              </a:rPr>
              <a:t> </a:t>
            </a:r>
            <a:r>
              <a:rPr lang="zh-CN" altLang="zh-CN" sz="2000" dirty="0">
                <a:latin typeface="微软雅黑" pitchFamily="34" charset="-122"/>
                <a:ea typeface="微软雅黑" pitchFamily="34" charset="-122"/>
              </a:rPr>
              <a:t>长期以来，我国“大而全”、“小而全”生产结构方式，不仅是一种排斥了规模经济效益的、效率低下的生产方式，而且也排斥多样化经营，靠增大批量降低成本生产，这样非常不利于企业分散风险，提高效益，促进企业顺利成长。</a:t>
            </a:r>
            <a:endParaRPr lang="zh-CN" altLang="en-US" sz="2000" dirty="0">
              <a:latin typeface="微软雅黑" pitchFamily="34" charset="-122"/>
              <a:ea typeface="微软雅黑" pitchFamily="34" charset="-122"/>
            </a:endParaRPr>
          </a:p>
        </p:txBody>
      </p:sp>
      <p:sp>
        <p:nvSpPr>
          <p:cNvPr id="7" name="标题 2"/>
          <p:cNvSpPr txBox="1">
            <a:spLocks/>
          </p:cNvSpPr>
          <p:nvPr/>
        </p:nvSpPr>
        <p:spPr bwMode="auto">
          <a:xfrm>
            <a:off x="465259" y="335977"/>
            <a:ext cx="8232531" cy="576064"/>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p>
            <a:pPr algn="ctr" fontAlgn="base">
              <a:spcBef>
                <a:spcPct val="0"/>
              </a:spcBef>
              <a:spcAft>
                <a:spcPct val="0"/>
              </a:spcAft>
              <a:defRPr/>
            </a:pPr>
            <a:r>
              <a:rPr lang="zh-CN" altLang="en-US" sz="3200" b="1" kern="0" dirty="0">
                <a:solidFill>
                  <a:srgbClr val="FF0000"/>
                </a:solidFill>
                <a:latin typeface="微软雅黑" pitchFamily="34" charset="-122"/>
                <a:ea typeface="微软雅黑" pitchFamily="34" charset="-122"/>
                <a:cs typeface="+mj-cs"/>
              </a:rPr>
              <a:t>传统生产管理模式的弊端</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61045" y="1420324"/>
            <a:ext cx="8640960" cy="57606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anose="05000000000000000000" pitchFamily="2" charset="2"/>
              <a:buChar char="Ø"/>
            </a:pPr>
            <a:r>
              <a:rPr lang="zh-CN" altLang="zh-CN" sz="2400" b="1" dirty="0"/>
              <a:t>企业生产计划与作业计划相脱节，计划控制力弱</a:t>
            </a:r>
            <a:endParaRPr lang="zh-CN" altLang="en-US" sz="2400" b="1" dirty="0"/>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32</a:t>
            </a:fld>
            <a:endParaRPr lang="zh-CN" altLang="en-US" dirty="0"/>
          </a:p>
        </p:txBody>
      </p:sp>
      <p:sp>
        <p:nvSpPr>
          <p:cNvPr id="6" name="矩形 5"/>
          <p:cNvSpPr/>
          <p:nvPr/>
        </p:nvSpPr>
        <p:spPr>
          <a:xfrm>
            <a:off x="395536" y="1916832"/>
            <a:ext cx="8280920" cy="3785652"/>
          </a:xfrm>
          <a:prstGeom prst="rect">
            <a:avLst/>
          </a:prstGeom>
        </p:spPr>
        <p:txBody>
          <a:bodyPr wrap="square">
            <a:spAutoFit/>
          </a:bodyPr>
          <a:lstStyle/>
          <a:p>
            <a:pPr>
              <a:lnSpc>
                <a:spcPct val="150000"/>
              </a:lnSpc>
              <a:buClr>
                <a:srgbClr val="C00000"/>
              </a:buClr>
              <a:buFont typeface="Wingdings" pitchFamily="2" charset="2"/>
              <a:buChar char="n"/>
            </a:pPr>
            <a:r>
              <a:rPr lang="en-US" altLang="zh-CN" sz="2000" dirty="0">
                <a:latin typeface="微软雅黑" pitchFamily="34" charset="-122"/>
                <a:ea typeface="微软雅黑" pitchFamily="34" charset="-122"/>
              </a:rPr>
              <a:t> </a:t>
            </a:r>
            <a:r>
              <a:rPr lang="zh-CN" altLang="zh-CN" sz="2000" dirty="0">
                <a:latin typeface="微软雅黑" pitchFamily="34" charset="-122"/>
                <a:ea typeface="微软雅黑" pitchFamily="34" charset="-122"/>
              </a:rPr>
              <a:t>传统生产管理模式在生产计划的编制过程中，是以产品为单位进行的，但又由于各生产阶段内部的“物流”和“信息流”是以零件为单位，因此，作为厂一级的生产计划只能以产品为单位，按台份下达到各生产阶段，即有关车间，而不能下达到生产车间内部。</a:t>
            </a:r>
            <a:endParaRPr lang="en-US" altLang="zh-CN" sz="2000" dirty="0">
              <a:latin typeface="微软雅黑" pitchFamily="34" charset="-122"/>
              <a:ea typeface="微软雅黑" pitchFamily="34" charset="-122"/>
            </a:endParaRPr>
          </a:p>
          <a:p>
            <a:pPr>
              <a:lnSpc>
                <a:spcPct val="150000"/>
              </a:lnSpc>
              <a:buClr>
                <a:srgbClr val="C00000"/>
              </a:buClr>
              <a:buFont typeface="Wingdings" pitchFamily="2" charset="2"/>
              <a:buChar char="n"/>
            </a:pPr>
            <a:r>
              <a:rPr lang="en-US" altLang="zh-CN" sz="2000" dirty="0">
                <a:latin typeface="微软雅黑" pitchFamily="34" charset="-122"/>
                <a:ea typeface="微软雅黑" pitchFamily="34" charset="-122"/>
              </a:rPr>
              <a:t> </a:t>
            </a:r>
            <a:r>
              <a:rPr lang="zh-CN" altLang="zh-CN" sz="2000" dirty="0">
                <a:latin typeface="微软雅黑" pitchFamily="34" charset="-122"/>
                <a:ea typeface="微软雅黑" pitchFamily="34" charset="-122"/>
              </a:rPr>
              <a:t>生产车间内部则根据厂级生产计划，以零件为单位自行编制本车间的生产作业计划，由于各生产车间的工艺、对象和生产作业计划的特殊性和独立性，致使各生产车间产量进度不尽相同。而厂级计划是以产品为单位编制，对各车间以零件为单位的生产作业计划不能起到控制作用。</a:t>
            </a:r>
            <a:endParaRPr lang="zh-CN" altLang="en-US" sz="2000" dirty="0">
              <a:latin typeface="微软雅黑" pitchFamily="34" charset="-122"/>
              <a:ea typeface="微软雅黑" pitchFamily="34" charset="-122"/>
            </a:endParaRPr>
          </a:p>
        </p:txBody>
      </p:sp>
      <p:sp>
        <p:nvSpPr>
          <p:cNvPr id="7" name="标题 2"/>
          <p:cNvSpPr txBox="1">
            <a:spLocks/>
          </p:cNvSpPr>
          <p:nvPr/>
        </p:nvSpPr>
        <p:spPr bwMode="auto">
          <a:xfrm>
            <a:off x="465259" y="335977"/>
            <a:ext cx="8232531" cy="576064"/>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p>
            <a:pPr algn="ctr" fontAlgn="base">
              <a:spcBef>
                <a:spcPct val="0"/>
              </a:spcBef>
              <a:spcAft>
                <a:spcPct val="0"/>
              </a:spcAft>
              <a:defRPr/>
            </a:pPr>
            <a:r>
              <a:rPr lang="zh-CN" altLang="en-US" sz="3200" b="1" kern="0" dirty="0">
                <a:solidFill>
                  <a:srgbClr val="FF0000"/>
                </a:solidFill>
                <a:latin typeface="微软雅黑" pitchFamily="34" charset="-122"/>
                <a:ea typeface="微软雅黑" pitchFamily="34" charset="-122"/>
                <a:cs typeface="+mj-cs"/>
              </a:rPr>
              <a:t>传统生产管理模式的弊端</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2"/>
          <p:cNvSpPr>
            <a:spLocks noGrp="1"/>
          </p:cNvSpPr>
          <p:nvPr>
            <p:ph type="title"/>
          </p:nvPr>
        </p:nvSpPr>
        <p:spPr>
          <a:xfrm>
            <a:off x="503326" y="396879"/>
            <a:ext cx="8232531" cy="576064"/>
          </a:xfrm>
        </p:spPr>
        <p:txBody>
          <a:bodyPr/>
          <a:lstStyle/>
          <a:p>
            <a:pPr algn="ctr"/>
            <a:r>
              <a:rPr lang="zh-CN" altLang="en-US" sz="3200" dirty="0" smtClean="0">
                <a:solidFill>
                  <a:srgbClr val="FF0000"/>
                </a:solidFill>
              </a:rPr>
              <a:t>传统生产管理模式的改变</a:t>
            </a:r>
            <a:endParaRPr lang="zh-CN" altLang="en-US" sz="3200" dirty="0">
              <a:solidFill>
                <a:srgbClr val="FF0000"/>
              </a:solidFill>
            </a:endParaRPr>
          </a:p>
        </p:txBody>
      </p:sp>
      <p:sp>
        <p:nvSpPr>
          <p:cNvPr id="2" name="内容占位符 1"/>
          <p:cNvSpPr>
            <a:spLocks noGrp="1"/>
          </p:cNvSpPr>
          <p:nvPr>
            <p:ph idx="1"/>
          </p:nvPr>
        </p:nvSpPr>
        <p:spPr>
          <a:xfrm>
            <a:off x="251523" y="1484784"/>
            <a:ext cx="8640960" cy="57606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anose="05000000000000000000" pitchFamily="2" charset="2"/>
              <a:buChar char="Ø"/>
            </a:pPr>
            <a:r>
              <a:rPr lang="zh-CN" altLang="zh-CN" sz="2400" b="1" dirty="0"/>
              <a:t>在生产方式上，从粗放式生产转变为精益生产</a:t>
            </a:r>
            <a:endParaRPr lang="zh-CN" altLang="en-US" sz="2400" b="1" dirty="0"/>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33</a:t>
            </a:fld>
            <a:endParaRPr lang="zh-CN" altLang="en-US" dirty="0"/>
          </a:p>
        </p:txBody>
      </p:sp>
      <p:sp>
        <p:nvSpPr>
          <p:cNvPr id="2580481" name="Rectangle 1"/>
          <p:cNvSpPr>
            <a:spLocks noChangeArrowheads="1"/>
          </p:cNvSpPr>
          <p:nvPr/>
        </p:nvSpPr>
        <p:spPr bwMode="auto">
          <a:xfrm>
            <a:off x="323528" y="1932403"/>
            <a:ext cx="8424936"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228594" fontAlgn="base">
              <a:lnSpc>
                <a:spcPct val="150000"/>
              </a:lnSpc>
              <a:spcBef>
                <a:spcPct val="0"/>
              </a:spcBef>
              <a:spcAft>
                <a:spcPct val="0"/>
              </a:spcAft>
              <a:buClr>
                <a:srgbClr val="C00000"/>
              </a:buClr>
              <a:buFont typeface="Wingdings" pitchFamily="2" charset="2"/>
              <a:buChar char="n"/>
            </a:pPr>
            <a:r>
              <a:rPr lang="en-US" altLang="zh-CN" sz="2000" dirty="0">
                <a:latin typeface="微软雅黑" pitchFamily="34" charset="-122"/>
                <a:ea typeface="微软雅黑" pitchFamily="34" charset="-122"/>
                <a:cs typeface="Times New Roman" pitchFamily="18" charset="0"/>
              </a:rPr>
              <a:t> </a:t>
            </a:r>
            <a:r>
              <a:rPr lang="zh-CN" altLang="en-US" sz="2000" dirty="0">
                <a:latin typeface="微软雅黑" pitchFamily="34" charset="-122"/>
                <a:ea typeface="微软雅黑" pitchFamily="34" charset="-122"/>
                <a:cs typeface="Times New Roman" pitchFamily="18" charset="0"/>
              </a:rPr>
              <a:t>按照精益生产的要求，企业在围绕市场需求来组织生产，其具体形式是拉动式生产。即企业的生产以市场需求为依据，准时地组织各环节的生产，一环拉动一环，消除整个生产过程中的一切松弛点，从而最大限度地提高生产过程的有效性和经济性，尽善尽美地满足用户需求。</a:t>
            </a:r>
            <a:endParaRPr lang="en-US" altLang="zh-CN" sz="2000" dirty="0">
              <a:latin typeface="微软雅黑" pitchFamily="34" charset="-122"/>
              <a:ea typeface="微软雅黑" pitchFamily="34" charset="-122"/>
              <a:cs typeface="Times New Roman" pitchFamily="18" charset="0"/>
            </a:endParaRPr>
          </a:p>
          <a:p>
            <a:pPr indent="-228594" fontAlgn="base">
              <a:lnSpc>
                <a:spcPct val="150000"/>
              </a:lnSpc>
              <a:spcBef>
                <a:spcPct val="0"/>
              </a:spcBef>
              <a:spcAft>
                <a:spcPct val="0"/>
              </a:spcAft>
              <a:buClr>
                <a:srgbClr val="C00000"/>
              </a:buClr>
              <a:buFont typeface="Wingdings" pitchFamily="2" charset="2"/>
              <a:buChar char="n"/>
            </a:pPr>
            <a:r>
              <a:rPr lang="en-US" altLang="zh-CN" sz="2000" dirty="0">
                <a:latin typeface="微软雅黑" pitchFamily="34" charset="-122"/>
                <a:ea typeface="微软雅黑" pitchFamily="34" charset="-122"/>
                <a:cs typeface="Times New Roman" pitchFamily="18" charset="0"/>
              </a:rPr>
              <a:t> </a:t>
            </a:r>
            <a:r>
              <a:rPr lang="zh-CN" altLang="en-US" sz="2000" dirty="0">
                <a:latin typeface="微软雅黑" pitchFamily="34" charset="-122"/>
                <a:ea typeface="微软雅黑" pitchFamily="34" charset="-122"/>
                <a:cs typeface="Times New Roman" pitchFamily="18" charset="0"/>
              </a:rPr>
              <a:t>拉动式生产彻底地改变了过去那种各环节都按自己的计划组织生产，靠大量的在制品储备保任务、保均衡的做法，使社会需要的产品以最快的速度生产出来，减少储存，最终做到生产与市场需要同步。</a:t>
            </a:r>
            <a:endParaRPr lang="zh-CN" altLang="en-US" sz="4400" dirty="0">
              <a:latin typeface="微软雅黑" pitchFamily="34" charset="-122"/>
              <a:ea typeface="微软雅黑" pitchFamily="34" charset="-122"/>
              <a:cs typeface="宋体" pitchFamily="2" charset="-122"/>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3" y="1469199"/>
            <a:ext cx="8640960" cy="57606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anose="05000000000000000000" pitchFamily="2" charset="2"/>
              <a:buChar char="Ø"/>
            </a:pPr>
            <a:r>
              <a:rPr lang="zh-CN" altLang="zh-CN" sz="2400" b="1" dirty="0"/>
              <a:t>生产组织“以产品为中心”转变为“以零件为中心”</a:t>
            </a: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34</a:t>
            </a:fld>
            <a:endParaRPr lang="zh-CN" altLang="en-US" dirty="0"/>
          </a:p>
        </p:txBody>
      </p:sp>
      <p:sp>
        <p:nvSpPr>
          <p:cNvPr id="5" name="矩形 4"/>
          <p:cNvSpPr/>
          <p:nvPr/>
        </p:nvSpPr>
        <p:spPr>
          <a:xfrm>
            <a:off x="323528" y="1916835"/>
            <a:ext cx="8280920" cy="4247317"/>
          </a:xfrm>
          <a:prstGeom prst="rect">
            <a:avLst/>
          </a:prstGeom>
        </p:spPr>
        <p:txBody>
          <a:bodyPr wrap="square">
            <a:spAutoFit/>
          </a:bodyPr>
          <a:lstStyle/>
          <a:p>
            <a:pPr>
              <a:lnSpc>
                <a:spcPct val="150000"/>
              </a:lnSpc>
              <a:buClr>
                <a:srgbClr val="C00000"/>
              </a:buClr>
              <a:buFont typeface="Wingdings" pitchFamily="2" charset="2"/>
              <a:buChar char="n"/>
            </a:pPr>
            <a:r>
              <a:rPr lang="zh-CN" altLang="zh-CN" sz="2000" dirty="0">
                <a:latin typeface="微软雅黑" pitchFamily="34" charset="-122"/>
                <a:ea typeface="微软雅黑" pitchFamily="34" charset="-122"/>
              </a:rPr>
              <a:t>“以产品为中心”是指在生产过程中各生产</a:t>
            </a:r>
            <a:r>
              <a:rPr lang="zh-CN" altLang="en-US" sz="2000" dirty="0">
                <a:latin typeface="微软雅黑" pitchFamily="34" charset="-122"/>
                <a:ea typeface="微软雅黑" pitchFamily="34" charset="-122"/>
              </a:rPr>
              <a:t>工序</a:t>
            </a:r>
            <a:r>
              <a:rPr lang="zh-CN" altLang="zh-CN" sz="2000" dirty="0">
                <a:latin typeface="微软雅黑" pitchFamily="34" charset="-122"/>
                <a:ea typeface="微软雅黑" pitchFamily="34" charset="-122"/>
              </a:rPr>
              <a:t>之间的“物流”和“信息流”都是以产品为单位流动和传递的</a:t>
            </a:r>
            <a:r>
              <a:rPr lang="zh-CN" altLang="en-US" sz="2000" dirty="0">
                <a:latin typeface="微软雅黑" pitchFamily="34" charset="-122"/>
                <a:ea typeface="微软雅黑" pitchFamily="34" charset="-122"/>
              </a:rPr>
              <a:t>；</a:t>
            </a:r>
            <a:r>
              <a:rPr lang="zh-CN" altLang="zh-CN" sz="2000" dirty="0">
                <a:latin typeface="微软雅黑" pitchFamily="34" charset="-122"/>
                <a:ea typeface="微软雅黑" pitchFamily="34" charset="-122"/>
              </a:rPr>
              <a:t> “以零件为中心” 即整个生产过程中，从工艺设计、计划编制、生产组织实施等各个环节，都以零件为单位组织安排，它不仅在生产</a:t>
            </a:r>
            <a:r>
              <a:rPr lang="zh-CN" altLang="en-US" sz="2000" dirty="0">
                <a:latin typeface="微软雅黑" pitchFamily="34" charset="-122"/>
                <a:ea typeface="微软雅黑" pitchFamily="34" charset="-122"/>
              </a:rPr>
              <a:t>工序</a:t>
            </a:r>
            <a:r>
              <a:rPr lang="zh-CN" altLang="zh-CN" sz="2000" dirty="0">
                <a:latin typeface="微软雅黑" pitchFamily="34" charset="-122"/>
                <a:ea typeface="微软雅黑" pitchFamily="34" charset="-122"/>
              </a:rPr>
              <a:t>内部“物流”和“信息流”的传递是以零件为单位</a:t>
            </a:r>
            <a:r>
              <a:rPr lang="zh-CN" altLang="en-US" sz="2000" dirty="0">
                <a:latin typeface="微软雅黑" pitchFamily="34" charset="-122"/>
                <a:ea typeface="微软雅黑" pitchFamily="34" charset="-122"/>
              </a:rPr>
              <a:t>，</a:t>
            </a:r>
            <a:r>
              <a:rPr lang="zh-CN" altLang="zh-CN" sz="2000" dirty="0">
                <a:latin typeface="微软雅黑" pitchFamily="34" charset="-122"/>
                <a:ea typeface="微软雅黑" pitchFamily="34" charset="-122"/>
              </a:rPr>
              <a:t>而且在各</a:t>
            </a:r>
            <a:r>
              <a:rPr lang="zh-CN" altLang="en-US" sz="2000" dirty="0">
                <a:latin typeface="微软雅黑" pitchFamily="34" charset="-122"/>
                <a:ea typeface="微软雅黑" pitchFamily="34" charset="-122"/>
              </a:rPr>
              <a:t>工序</a:t>
            </a:r>
            <a:r>
              <a:rPr lang="zh-CN" altLang="zh-CN" sz="2000" dirty="0">
                <a:latin typeface="微软雅黑" pitchFamily="34" charset="-122"/>
                <a:ea typeface="微软雅黑" pitchFamily="34" charset="-122"/>
              </a:rPr>
              <a:t>之间的“物流”和“信息流”也是如此</a:t>
            </a:r>
            <a:endParaRPr lang="en-US" altLang="zh-CN" sz="2000" dirty="0">
              <a:latin typeface="微软雅黑" pitchFamily="34" charset="-122"/>
              <a:ea typeface="微软雅黑" pitchFamily="34" charset="-122"/>
            </a:endParaRPr>
          </a:p>
          <a:p>
            <a:pPr>
              <a:lnSpc>
                <a:spcPct val="150000"/>
              </a:lnSpc>
              <a:buClr>
                <a:srgbClr val="C00000"/>
              </a:buClr>
              <a:buFont typeface="Wingdings" pitchFamily="2" charset="2"/>
              <a:buChar char="n"/>
            </a:pPr>
            <a:r>
              <a:rPr lang="en-US" altLang="zh-CN" sz="2000" dirty="0">
                <a:latin typeface="微软雅黑" pitchFamily="34" charset="-122"/>
                <a:ea typeface="微软雅黑" pitchFamily="34" charset="-122"/>
              </a:rPr>
              <a:t> </a:t>
            </a:r>
            <a:r>
              <a:rPr lang="zh-CN" altLang="zh-CN" sz="2000" dirty="0">
                <a:latin typeface="微软雅黑" pitchFamily="34" charset="-122"/>
                <a:ea typeface="微软雅黑" pitchFamily="34" charset="-122"/>
              </a:rPr>
              <a:t>生产计划与生产作业计划成为“一揽子”计划，克服了“以产品为中心”因其单位口径不一致造成的“物流”和“信息流”的割裂和脱节，使得生产计划和生产作业计划之间的信息传递无障碍，从而使各</a:t>
            </a:r>
            <a:r>
              <a:rPr lang="zh-CN" altLang="en-US" sz="2000" dirty="0">
                <a:latin typeface="微软雅黑" pitchFamily="34" charset="-122"/>
                <a:ea typeface="微软雅黑" pitchFamily="34" charset="-122"/>
              </a:rPr>
              <a:t>工序</a:t>
            </a:r>
            <a:r>
              <a:rPr lang="zh-CN" altLang="zh-CN" sz="2000" dirty="0">
                <a:latin typeface="微软雅黑" pitchFamily="34" charset="-122"/>
                <a:ea typeface="微软雅黑" pitchFamily="34" charset="-122"/>
              </a:rPr>
              <a:t>之间及其内部的“物流”和“信息流”都能受到严格、有序的控制。</a:t>
            </a:r>
            <a:endParaRPr lang="zh-CN" altLang="en-US" sz="2000" dirty="0">
              <a:latin typeface="微软雅黑" pitchFamily="34" charset="-122"/>
              <a:ea typeface="微软雅黑" pitchFamily="34" charset="-122"/>
            </a:endParaRPr>
          </a:p>
        </p:txBody>
      </p:sp>
      <p:sp>
        <p:nvSpPr>
          <p:cNvPr id="7" name="标题 2"/>
          <p:cNvSpPr>
            <a:spLocks noGrp="1"/>
          </p:cNvSpPr>
          <p:nvPr>
            <p:ph type="title"/>
          </p:nvPr>
        </p:nvSpPr>
        <p:spPr>
          <a:xfrm>
            <a:off x="503326" y="396879"/>
            <a:ext cx="8232531" cy="576064"/>
          </a:xfrm>
        </p:spPr>
        <p:txBody>
          <a:bodyPr/>
          <a:lstStyle/>
          <a:p>
            <a:pPr algn="ctr"/>
            <a:r>
              <a:rPr lang="zh-CN" altLang="en-US" sz="3200" dirty="0" smtClean="0">
                <a:solidFill>
                  <a:srgbClr val="FF0000"/>
                </a:solidFill>
              </a:rPr>
              <a:t>传统生产管理模式的改变</a:t>
            </a:r>
            <a:endParaRPr lang="zh-CN" altLang="en-US" sz="3200"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3" y="1473573"/>
            <a:ext cx="8640960" cy="50405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anose="05000000000000000000" pitchFamily="2" charset="2"/>
              <a:buChar char="Ø"/>
            </a:pPr>
            <a:r>
              <a:rPr lang="zh-CN" altLang="zh-CN" sz="2400" b="1" dirty="0"/>
              <a:t>生产与运作管理手段由手工管理转变为计算机管理</a:t>
            </a:r>
            <a:endParaRPr lang="zh-CN" altLang="en-US" sz="2400" b="1" dirty="0"/>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35</a:t>
            </a:fld>
            <a:endParaRPr lang="zh-CN" altLang="en-US" dirty="0"/>
          </a:p>
        </p:txBody>
      </p:sp>
      <p:sp>
        <p:nvSpPr>
          <p:cNvPr id="5" name="矩形 4"/>
          <p:cNvSpPr/>
          <p:nvPr/>
        </p:nvSpPr>
        <p:spPr>
          <a:xfrm>
            <a:off x="395536" y="1916832"/>
            <a:ext cx="8280920" cy="3785652"/>
          </a:xfrm>
          <a:prstGeom prst="rect">
            <a:avLst/>
          </a:prstGeom>
        </p:spPr>
        <p:txBody>
          <a:bodyPr wrap="square">
            <a:spAutoFit/>
          </a:bodyPr>
          <a:lstStyle/>
          <a:p>
            <a:pPr>
              <a:lnSpc>
                <a:spcPct val="150000"/>
              </a:lnSpc>
              <a:buClr>
                <a:srgbClr val="C00000"/>
              </a:buClr>
              <a:buFont typeface="Wingdings" pitchFamily="2" charset="2"/>
              <a:buChar char="n"/>
            </a:pPr>
            <a:r>
              <a:rPr lang="en-US" altLang="zh-CN" sz="2000" dirty="0">
                <a:latin typeface="微软雅黑" pitchFamily="34" charset="-122"/>
                <a:ea typeface="微软雅黑" pitchFamily="34" charset="-122"/>
              </a:rPr>
              <a:t> </a:t>
            </a:r>
            <a:r>
              <a:rPr lang="zh-CN" altLang="zh-CN" sz="2000" dirty="0">
                <a:latin typeface="微软雅黑" pitchFamily="34" charset="-122"/>
                <a:ea typeface="微软雅黑" pitchFamily="34" charset="-122"/>
              </a:rPr>
              <a:t>管理现代化的目标之一是手段的计算机化，办公自动化。大多数企业处于从手工管理向计算机化管理的过渡时期，计算机还处于局部运用当中。比如：人事档案、劳动工资、材料库存和成本管理等单项管理。</a:t>
            </a:r>
            <a:endParaRPr lang="en-US" altLang="zh-CN" sz="2000" dirty="0">
              <a:latin typeface="微软雅黑" pitchFamily="34" charset="-122"/>
              <a:ea typeface="微软雅黑" pitchFamily="34" charset="-122"/>
            </a:endParaRPr>
          </a:p>
          <a:p>
            <a:pPr>
              <a:lnSpc>
                <a:spcPct val="150000"/>
              </a:lnSpc>
              <a:buClr>
                <a:srgbClr val="C00000"/>
              </a:buClr>
              <a:buFont typeface="Wingdings" pitchFamily="2" charset="2"/>
              <a:buChar char="n"/>
            </a:pPr>
            <a:r>
              <a:rPr lang="en-US" altLang="zh-CN" sz="2000" dirty="0">
                <a:latin typeface="微软雅黑" pitchFamily="34" charset="-122"/>
                <a:ea typeface="微软雅黑" pitchFamily="34" charset="-122"/>
              </a:rPr>
              <a:t> </a:t>
            </a:r>
            <a:r>
              <a:rPr lang="zh-CN" altLang="zh-CN" sz="2000" dirty="0">
                <a:latin typeface="微软雅黑" pitchFamily="34" charset="-122"/>
                <a:ea typeface="微软雅黑" pitchFamily="34" charset="-122"/>
              </a:rPr>
              <a:t>对于市场预测、决策、生产计划、生产作业计划的编制和控制、产品设计、工艺工装和产品的生产制造等方面，仍然没有普遍采用计算机辅助设计（</a:t>
            </a:r>
            <a:r>
              <a:rPr lang="en-US" altLang="zh-CN" sz="2000" dirty="0">
                <a:latin typeface="微软雅黑" pitchFamily="34" charset="-122"/>
                <a:ea typeface="微软雅黑" pitchFamily="34" charset="-122"/>
              </a:rPr>
              <a:t>CAD</a:t>
            </a:r>
            <a:r>
              <a:rPr lang="zh-CN" altLang="zh-CN" sz="2000" dirty="0">
                <a:latin typeface="微软雅黑" pitchFamily="34" charset="-122"/>
                <a:ea typeface="微软雅黑" pitchFamily="34" charset="-122"/>
              </a:rPr>
              <a:t>）、计算机辅助工艺过程设计（</a:t>
            </a:r>
            <a:r>
              <a:rPr lang="en-US" altLang="zh-CN" sz="2000" dirty="0">
                <a:latin typeface="微软雅黑" pitchFamily="34" charset="-122"/>
                <a:ea typeface="微软雅黑" pitchFamily="34" charset="-122"/>
              </a:rPr>
              <a:t>CAPP</a:t>
            </a:r>
            <a:r>
              <a:rPr lang="zh-CN" altLang="zh-CN" sz="2000" dirty="0">
                <a:latin typeface="微软雅黑" pitchFamily="34" charset="-122"/>
                <a:ea typeface="微软雅黑" pitchFamily="34" charset="-122"/>
              </a:rPr>
              <a:t>）计算机辅助制造（</a:t>
            </a:r>
            <a:r>
              <a:rPr lang="en-US" altLang="zh-CN" sz="2000" dirty="0">
                <a:latin typeface="微软雅黑" pitchFamily="34" charset="-122"/>
                <a:ea typeface="微软雅黑" pitchFamily="34" charset="-122"/>
              </a:rPr>
              <a:t>CAM</a:t>
            </a:r>
            <a:r>
              <a:rPr lang="zh-CN" altLang="zh-CN" sz="2000" dirty="0">
                <a:latin typeface="微软雅黑" pitchFamily="34" charset="-122"/>
                <a:ea typeface="微软雅黑" pitchFamily="34" charset="-122"/>
              </a:rPr>
              <a:t>）、制造资源计划（</a:t>
            </a:r>
            <a:r>
              <a:rPr lang="en-US" altLang="zh-CN" sz="2000" dirty="0" err="1">
                <a:latin typeface="微软雅黑" pitchFamily="34" charset="-122"/>
                <a:ea typeface="微软雅黑" pitchFamily="34" charset="-122"/>
              </a:rPr>
              <a:t>MRPⅡ</a:t>
            </a:r>
            <a:r>
              <a:rPr lang="zh-CN" altLang="zh-CN" sz="2000" dirty="0">
                <a:latin typeface="微软雅黑" pitchFamily="34" charset="-122"/>
                <a:ea typeface="微软雅黑" pitchFamily="34" charset="-122"/>
              </a:rPr>
              <a:t>）、成组技术（</a:t>
            </a:r>
            <a:r>
              <a:rPr lang="en-US" altLang="zh-CN" sz="2000" dirty="0">
                <a:latin typeface="微软雅黑" pitchFamily="34" charset="-122"/>
                <a:ea typeface="微软雅黑" pitchFamily="34" charset="-122"/>
              </a:rPr>
              <a:t>GT</a:t>
            </a:r>
            <a:r>
              <a:rPr lang="zh-CN" altLang="zh-CN" sz="2000" dirty="0">
                <a:latin typeface="微软雅黑" pitchFamily="34" charset="-122"/>
                <a:ea typeface="微软雅黑" pitchFamily="34" charset="-122"/>
              </a:rPr>
              <a:t>）和柔性制造技术（</a:t>
            </a:r>
            <a:r>
              <a:rPr lang="en-US" altLang="zh-CN" sz="2000" dirty="0">
                <a:latin typeface="微软雅黑" pitchFamily="34" charset="-122"/>
                <a:ea typeface="微软雅黑" pitchFamily="34" charset="-122"/>
              </a:rPr>
              <a:t>FMS</a:t>
            </a:r>
            <a:r>
              <a:rPr lang="zh-CN" altLang="zh-CN" sz="2000" dirty="0">
                <a:latin typeface="微软雅黑" pitchFamily="34" charset="-122"/>
                <a:ea typeface="微软雅黑" pitchFamily="34" charset="-122"/>
              </a:rPr>
              <a:t>）技术等计算机管理的方法</a:t>
            </a:r>
            <a:endParaRPr lang="zh-CN" altLang="en-US" sz="2000" dirty="0">
              <a:latin typeface="微软雅黑" pitchFamily="34" charset="-122"/>
              <a:ea typeface="微软雅黑" pitchFamily="34" charset="-122"/>
            </a:endParaRPr>
          </a:p>
        </p:txBody>
      </p:sp>
      <p:sp>
        <p:nvSpPr>
          <p:cNvPr id="7" name="标题 2"/>
          <p:cNvSpPr>
            <a:spLocks noGrp="1"/>
          </p:cNvSpPr>
          <p:nvPr>
            <p:ph type="title"/>
          </p:nvPr>
        </p:nvSpPr>
        <p:spPr>
          <a:xfrm>
            <a:off x="503326" y="396879"/>
            <a:ext cx="8232531" cy="576064"/>
          </a:xfrm>
        </p:spPr>
        <p:txBody>
          <a:bodyPr/>
          <a:lstStyle/>
          <a:p>
            <a:pPr algn="ctr"/>
            <a:r>
              <a:rPr lang="zh-CN" altLang="en-US" sz="3200" dirty="0" smtClean="0">
                <a:solidFill>
                  <a:srgbClr val="FF0000"/>
                </a:solidFill>
              </a:rPr>
              <a:t>传统生产管理模式的改变</a:t>
            </a:r>
            <a:endParaRPr lang="zh-CN" altLang="en-US" sz="3200"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3" y="1469199"/>
            <a:ext cx="8640960" cy="57606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anose="05000000000000000000" pitchFamily="2" charset="2"/>
              <a:buChar char="Ø"/>
            </a:pPr>
            <a:r>
              <a:rPr lang="zh-CN" altLang="zh-CN" sz="2400" b="1" dirty="0"/>
              <a:t>生产品种由少品种大批量转变为多品种小批量生产</a:t>
            </a:r>
            <a:endParaRPr lang="zh-CN" altLang="en-US" sz="2400" b="1" dirty="0"/>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36</a:t>
            </a:fld>
            <a:endParaRPr lang="zh-CN" altLang="en-US" dirty="0"/>
          </a:p>
        </p:txBody>
      </p:sp>
      <p:sp>
        <p:nvSpPr>
          <p:cNvPr id="5" name="矩形 4"/>
          <p:cNvSpPr/>
          <p:nvPr/>
        </p:nvSpPr>
        <p:spPr>
          <a:xfrm>
            <a:off x="323528" y="1916835"/>
            <a:ext cx="8352928" cy="4247317"/>
          </a:xfrm>
          <a:prstGeom prst="rect">
            <a:avLst/>
          </a:prstGeom>
        </p:spPr>
        <p:txBody>
          <a:bodyPr wrap="square">
            <a:spAutoFit/>
          </a:bodyPr>
          <a:lstStyle/>
          <a:p>
            <a:pPr>
              <a:lnSpc>
                <a:spcPct val="150000"/>
              </a:lnSpc>
              <a:buClr>
                <a:srgbClr val="C00000"/>
              </a:buClr>
              <a:buFont typeface="Wingdings" pitchFamily="2" charset="2"/>
              <a:buChar char="n"/>
            </a:pPr>
            <a:r>
              <a:rPr lang="en-US" altLang="zh-CN" sz="2000" dirty="0">
                <a:latin typeface="微软雅黑" pitchFamily="34" charset="-122"/>
                <a:ea typeface="微软雅黑" pitchFamily="34" charset="-122"/>
              </a:rPr>
              <a:t> </a:t>
            </a:r>
            <a:r>
              <a:rPr lang="zh-CN" altLang="zh-CN" sz="2000" dirty="0">
                <a:latin typeface="微软雅黑" pitchFamily="34" charset="-122"/>
                <a:ea typeface="微软雅黑" pitchFamily="34" charset="-122"/>
              </a:rPr>
              <a:t>我国传统生产管理模式是“以产品为中心”组织生产，“以调度为中心”控制进度的管理方式，是与少品种大批量生产方式相适应的。</a:t>
            </a:r>
            <a:endParaRPr lang="en-US" altLang="zh-CN" sz="2000" dirty="0">
              <a:latin typeface="微软雅黑" pitchFamily="34" charset="-122"/>
              <a:ea typeface="微软雅黑" pitchFamily="34" charset="-122"/>
            </a:endParaRPr>
          </a:p>
          <a:p>
            <a:pPr>
              <a:lnSpc>
                <a:spcPct val="150000"/>
              </a:lnSpc>
              <a:buClr>
                <a:srgbClr val="C00000"/>
              </a:buClr>
              <a:buFont typeface="Wingdings" pitchFamily="2" charset="2"/>
              <a:buChar char="n"/>
            </a:pPr>
            <a:r>
              <a:rPr lang="en-US" altLang="zh-CN" sz="2000" dirty="0">
                <a:latin typeface="微软雅黑" pitchFamily="34" charset="-122"/>
                <a:ea typeface="微软雅黑" pitchFamily="34" charset="-122"/>
              </a:rPr>
              <a:t> </a:t>
            </a:r>
            <a:r>
              <a:rPr lang="zh-CN" altLang="zh-CN" sz="2000" dirty="0">
                <a:latin typeface="微软雅黑" pitchFamily="34" charset="-122"/>
                <a:ea typeface="微软雅黑" pitchFamily="34" charset="-122"/>
              </a:rPr>
              <a:t>时代</a:t>
            </a:r>
            <a:r>
              <a:rPr lang="zh-CN" altLang="en-US" sz="2000" dirty="0">
                <a:latin typeface="微软雅黑" pitchFamily="34" charset="-122"/>
                <a:ea typeface="微软雅黑" pitchFamily="34" charset="-122"/>
              </a:rPr>
              <a:t>至</a:t>
            </a:r>
            <a:r>
              <a:rPr lang="zh-CN" altLang="zh-CN" sz="2000" dirty="0">
                <a:latin typeface="微软雅黑" pitchFamily="34" charset="-122"/>
                <a:ea typeface="微软雅黑" pitchFamily="34" charset="-122"/>
              </a:rPr>
              <a:t>今，一方面，在市场需求多样化面前，这种生产方式逐渐显露出其缺乏柔性，不能灵活适应市场需求的弱点；另一方面，飞速发展的电子技术、自动化技术和计算机技术等，使生产工艺技术以及生产方式的灵活转换成为可能。</a:t>
            </a:r>
            <a:endParaRPr lang="en-US" altLang="zh-CN" sz="2000" dirty="0">
              <a:latin typeface="微软雅黑" pitchFamily="34" charset="-122"/>
              <a:ea typeface="微软雅黑" pitchFamily="34" charset="-122"/>
            </a:endParaRPr>
          </a:p>
          <a:p>
            <a:pPr>
              <a:lnSpc>
                <a:spcPct val="150000"/>
              </a:lnSpc>
              <a:buClr>
                <a:srgbClr val="C00000"/>
              </a:buClr>
              <a:buFont typeface="Wingdings" pitchFamily="2" charset="2"/>
              <a:buChar char="n"/>
            </a:pPr>
            <a:r>
              <a:rPr lang="en-US" altLang="zh-CN" sz="2000" dirty="0">
                <a:latin typeface="微软雅黑" pitchFamily="34" charset="-122"/>
                <a:ea typeface="微软雅黑" pitchFamily="34" charset="-122"/>
              </a:rPr>
              <a:t> </a:t>
            </a:r>
            <a:r>
              <a:rPr lang="zh-CN" altLang="zh-CN" sz="2000" dirty="0">
                <a:latin typeface="微软雅黑" pitchFamily="34" charset="-122"/>
                <a:ea typeface="微软雅黑" pitchFamily="34" charset="-122"/>
              </a:rPr>
              <a:t>当今的企业必须面向用户，适应市场，并依据市场和用户的需求变化进行不断地优化产品结构，最大限度地满足用户对产品品种、质量、价格与服务的需求，这也是市场经济高度发展的客观要求。</a:t>
            </a:r>
            <a:endParaRPr lang="zh-CN" altLang="en-US" sz="2000" dirty="0">
              <a:latin typeface="微软雅黑" pitchFamily="34" charset="-122"/>
              <a:ea typeface="微软雅黑" pitchFamily="34" charset="-122"/>
            </a:endParaRPr>
          </a:p>
        </p:txBody>
      </p:sp>
      <p:sp>
        <p:nvSpPr>
          <p:cNvPr id="7" name="标题 2"/>
          <p:cNvSpPr>
            <a:spLocks noGrp="1"/>
          </p:cNvSpPr>
          <p:nvPr>
            <p:ph type="title"/>
          </p:nvPr>
        </p:nvSpPr>
        <p:spPr>
          <a:xfrm>
            <a:off x="503326" y="396879"/>
            <a:ext cx="8232531" cy="576064"/>
          </a:xfrm>
        </p:spPr>
        <p:txBody>
          <a:bodyPr/>
          <a:lstStyle/>
          <a:p>
            <a:pPr algn="ctr"/>
            <a:r>
              <a:rPr lang="zh-CN" altLang="en-US" sz="3200" dirty="0" smtClean="0">
                <a:solidFill>
                  <a:srgbClr val="FF0000"/>
                </a:solidFill>
              </a:rPr>
              <a:t>传统生产管理模式的改变</a:t>
            </a:r>
            <a:endParaRPr lang="zh-CN" altLang="en-US" sz="3200"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61045" y="1484784"/>
            <a:ext cx="8640960" cy="10801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50000"/>
              </a:lnSpc>
              <a:buFont typeface="Wingdings" panose="05000000000000000000" pitchFamily="2" charset="2"/>
              <a:buChar char="Ø"/>
            </a:pPr>
            <a:r>
              <a:rPr lang="zh-CN" altLang="zh-CN" sz="2400" b="1" dirty="0"/>
              <a:t>在管理制度上，由非制度化、非程序化、非标准化转变为制度化、程序化和标准化</a:t>
            </a:r>
            <a:endParaRPr lang="zh-CN" altLang="en-US" sz="2400" b="1" dirty="0"/>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37</a:t>
            </a:fld>
            <a:endParaRPr lang="zh-CN" altLang="en-US" dirty="0"/>
          </a:p>
        </p:txBody>
      </p:sp>
      <p:sp>
        <p:nvSpPr>
          <p:cNvPr id="5" name="矩形 4"/>
          <p:cNvSpPr/>
          <p:nvPr/>
        </p:nvSpPr>
        <p:spPr>
          <a:xfrm>
            <a:off x="405061" y="2594426"/>
            <a:ext cx="8352928" cy="3323987"/>
          </a:xfrm>
          <a:prstGeom prst="rect">
            <a:avLst/>
          </a:prstGeom>
        </p:spPr>
        <p:txBody>
          <a:bodyPr wrap="square">
            <a:spAutoFit/>
          </a:bodyPr>
          <a:lstStyle/>
          <a:p>
            <a:pPr>
              <a:lnSpc>
                <a:spcPct val="150000"/>
              </a:lnSpc>
              <a:buClr>
                <a:srgbClr val="C00000"/>
              </a:buClr>
              <a:buFont typeface="Wingdings" pitchFamily="2" charset="2"/>
              <a:buChar char="n"/>
            </a:pPr>
            <a:r>
              <a:rPr lang="en-US" altLang="zh-CN" sz="2000" dirty="0">
                <a:latin typeface="微软雅黑" pitchFamily="34" charset="-122"/>
                <a:ea typeface="微软雅黑" pitchFamily="34" charset="-122"/>
              </a:rPr>
              <a:t> </a:t>
            </a:r>
            <a:r>
              <a:rPr lang="zh-CN" altLang="zh-CN" sz="2000" dirty="0">
                <a:latin typeface="微软雅黑" pitchFamily="34" charset="-122"/>
                <a:ea typeface="微软雅黑" pitchFamily="34" charset="-122"/>
              </a:rPr>
              <a:t>企业的基础管理工作薄弱，非制度化、非程序化和非标准化成为传统生产管理模式的特征之一。它反映在管理业务、管理方法、生产操作、生产过程、报表文件、数据资料等各个方面，特别是在生产现场：生产无序，管理混乱，“跑、冒、滴、漏”以及“脏、乱、差”等现象比比皆是。</a:t>
            </a:r>
            <a:endParaRPr lang="en-US" altLang="zh-CN" sz="2000" dirty="0">
              <a:latin typeface="微软雅黑" pitchFamily="34" charset="-122"/>
              <a:ea typeface="微软雅黑" pitchFamily="34" charset="-122"/>
            </a:endParaRPr>
          </a:p>
          <a:p>
            <a:pPr>
              <a:lnSpc>
                <a:spcPct val="150000"/>
              </a:lnSpc>
              <a:buClr>
                <a:srgbClr val="C00000"/>
              </a:buClr>
              <a:buFont typeface="Wingdings" pitchFamily="2" charset="2"/>
              <a:buChar char="n"/>
            </a:pPr>
            <a:r>
              <a:rPr lang="en-US" altLang="zh-CN" sz="2000" dirty="0">
                <a:latin typeface="微软雅黑" pitchFamily="34" charset="-122"/>
                <a:ea typeface="微软雅黑" pitchFamily="34" charset="-122"/>
              </a:rPr>
              <a:t> </a:t>
            </a:r>
            <a:r>
              <a:rPr lang="zh-CN" altLang="zh-CN" sz="2000" dirty="0">
                <a:latin typeface="微软雅黑" pitchFamily="34" charset="-122"/>
                <a:ea typeface="微软雅黑" pitchFamily="34" charset="-122"/>
              </a:rPr>
              <a:t>生产与运作管理的制度化、程序化和标准化是科学管理的基础，在管理工作中，要完全按照各种规章制度、作业标准、条例等执行，一切都做到有据可依，有章可循，按制度办事，按作业标准操作，按程序管理。</a:t>
            </a:r>
            <a:endParaRPr lang="zh-CN" altLang="en-US" sz="2000" dirty="0">
              <a:latin typeface="微软雅黑" pitchFamily="34" charset="-122"/>
              <a:ea typeface="微软雅黑" pitchFamily="34" charset="-122"/>
            </a:endParaRPr>
          </a:p>
        </p:txBody>
      </p:sp>
      <p:sp>
        <p:nvSpPr>
          <p:cNvPr id="7" name="标题 2"/>
          <p:cNvSpPr>
            <a:spLocks noGrp="1"/>
          </p:cNvSpPr>
          <p:nvPr>
            <p:ph type="title"/>
          </p:nvPr>
        </p:nvSpPr>
        <p:spPr>
          <a:xfrm>
            <a:off x="503326" y="396879"/>
            <a:ext cx="8232531" cy="576064"/>
          </a:xfrm>
        </p:spPr>
        <p:txBody>
          <a:bodyPr/>
          <a:lstStyle/>
          <a:p>
            <a:pPr algn="ctr"/>
            <a:r>
              <a:rPr lang="zh-CN" altLang="en-US" sz="3200" dirty="0" smtClean="0">
                <a:solidFill>
                  <a:srgbClr val="FF0000"/>
                </a:solidFill>
              </a:rPr>
              <a:t>传统生产管理模式的改变</a:t>
            </a:r>
            <a:endParaRPr lang="zh-CN" altLang="en-US" sz="3200"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pPr algn="ctr"/>
            <a:r>
              <a:rPr lang="zh-CN" altLang="en-US" sz="3200" dirty="0" smtClean="0">
                <a:solidFill>
                  <a:srgbClr val="FF0000"/>
                </a:solidFill>
              </a:rPr>
              <a:t>生产管理的定义</a:t>
            </a:r>
            <a:endParaRPr lang="zh-CN" altLang="en-US" sz="3200" dirty="0">
              <a:solidFill>
                <a:srgbClr val="FF0000"/>
              </a:solidFill>
            </a:endParaRPr>
          </a:p>
        </p:txBody>
      </p:sp>
      <p:sp>
        <p:nvSpPr>
          <p:cNvPr id="2" name="内容占位符 1"/>
          <p:cNvSpPr>
            <a:spLocks noGrp="1"/>
          </p:cNvSpPr>
          <p:nvPr>
            <p:ph idx="1"/>
          </p:nvPr>
        </p:nvSpPr>
        <p:spPr>
          <a:xfrm>
            <a:off x="261045" y="1484784"/>
            <a:ext cx="8640960" cy="3672408"/>
          </a:xfrm>
        </p:spPr>
        <p:txBody>
          <a:bodyPr/>
          <a:lstStyle/>
          <a:p>
            <a:pPr>
              <a:lnSpc>
                <a:spcPct val="150000"/>
              </a:lnSpc>
              <a:buFont typeface="Wingdings" panose="05000000000000000000" pitchFamily="2" charset="2"/>
              <a:buChar char="Ø"/>
            </a:pPr>
            <a:r>
              <a:rPr lang="zh-CN" altLang="en-US" sz="2400" dirty="0"/>
              <a:t>生产管理：为了在规定期限内根据预期成本生产规定数量并达到规定质量的产品，对生产进行预测，对各项工作进行计划、统筹和调整，以使生产活动达到整体最优化</a:t>
            </a:r>
            <a:endParaRPr lang="en-US" altLang="zh-CN" sz="2400" dirty="0"/>
          </a:p>
          <a:p>
            <a:pPr>
              <a:lnSpc>
                <a:spcPct val="150000"/>
              </a:lnSpc>
              <a:buNone/>
            </a:pPr>
            <a:r>
              <a:rPr lang="zh-CN" altLang="en-US" sz="2400" dirty="0"/>
              <a:t>    </a:t>
            </a:r>
            <a:r>
              <a:rPr lang="zh-CN" altLang="en-US" sz="2000" dirty="0"/>
              <a:t>计划：是指确定实施某项活动的具体方法和顺序。在制定计划之初需要对将来状况进行预测，然后根据预测的内容在计划执行者主旨的基础上制定计划</a:t>
            </a:r>
            <a:endParaRPr lang="en-US" altLang="zh-CN" sz="2000" dirty="0"/>
          </a:p>
          <a:p>
            <a:pPr>
              <a:lnSpc>
                <a:spcPct val="150000"/>
              </a:lnSpc>
            </a:pPr>
            <a:endParaRPr lang="zh-CN" altLang="en-US" sz="2400" dirty="0"/>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38</a:t>
            </a:fld>
            <a:endParaRPr lang="zh-CN" altLang="en-US"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23528" y="1412776"/>
            <a:ext cx="7772400" cy="685800"/>
          </a:xfrm>
        </p:spPr>
        <p:txBody>
          <a:bodyPr/>
          <a:lstStyle/>
          <a:p>
            <a:pPr algn="l"/>
            <a:r>
              <a:rPr lang="zh-TW" altLang="en-US" sz="2800"/>
              <a:t>广义的生产管理</a:t>
            </a:r>
          </a:p>
        </p:txBody>
      </p:sp>
      <p:sp>
        <p:nvSpPr>
          <p:cNvPr id="47107" name="Rectangle 3"/>
          <p:cNvSpPr>
            <a:spLocks noGrp="1" noChangeArrowheads="1"/>
          </p:cNvSpPr>
          <p:nvPr>
            <p:ph idx="1"/>
          </p:nvPr>
        </p:nvSpPr>
        <p:spPr>
          <a:xfrm>
            <a:off x="395536" y="2060848"/>
            <a:ext cx="7924800" cy="3888432"/>
          </a:xfrm>
        </p:spPr>
        <p:txBody>
          <a:bodyPr/>
          <a:lstStyle/>
          <a:p>
            <a:pPr>
              <a:lnSpc>
                <a:spcPct val="150000"/>
              </a:lnSpc>
              <a:buFont typeface="Wingdings" pitchFamily="2" charset="2"/>
              <a:buNone/>
            </a:pPr>
            <a:r>
              <a:rPr lang="en-US" sz="2400" dirty="0"/>
              <a:t>1. </a:t>
            </a:r>
            <a:r>
              <a:rPr lang="zh-CN" altLang="en-US" sz="2400" dirty="0"/>
              <a:t>生产技术</a:t>
            </a:r>
          </a:p>
          <a:p>
            <a:pPr>
              <a:lnSpc>
                <a:spcPct val="150000"/>
              </a:lnSpc>
              <a:buFont typeface="Wingdings" pitchFamily="2" charset="2"/>
              <a:buNone/>
            </a:pPr>
            <a:r>
              <a:rPr lang="en-US" sz="2400" dirty="0"/>
              <a:t>2. </a:t>
            </a:r>
            <a:r>
              <a:rPr lang="zh-CN" altLang="en-US" sz="2400" dirty="0"/>
              <a:t>资材物料管理 </a:t>
            </a:r>
            <a:r>
              <a:rPr lang="en-US" sz="2400" dirty="0"/>
              <a:t>(</a:t>
            </a:r>
            <a:r>
              <a:rPr lang="zh-CN" altLang="en-US" sz="2400" dirty="0"/>
              <a:t>包括 </a:t>
            </a:r>
            <a:r>
              <a:rPr lang="en-US" sz="2400" dirty="0"/>
              <a:t>MRP)</a:t>
            </a:r>
          </a:p>
          <a:p>
            <a:pPr>
              <a:lnSpc>
                <a:spcPct val="150000"/>
              </a:lnSpc>
              <a:buFont typeface="Wingdings" pitchFamily="2" charset="2"/>
              <a:buNone/>
            </a:pPr>
            <a:r>
              <a:rPr lang="en-US" sz="2400" dirty="0"/>
              <a:t>3. </a:t>
            </a:r>
            <a:r>
              <a:rPr lang="zh-CN" altLang="en-US" sz="2400" dirty="0"/>
              <a:t>生产计划与管制</a:t>
            </a:r>
          </a:p>
          <a:p>
            <a:pPr>
              <a:lnSpc>
                <a:spcPct val="150000"/>
              </a:lnSpc>
              <a:buFont typeface="Wingdings" pitchFamily="2" charset="2"/>
              <a:buNone/>
            </a:pPr>
            <a:r>
              <a:rPr lang="en-US" sz="2400" dirty="0"/>
              <a:t>4. </a:t>
            </a:r>
            <a:r>
              <a:rPr lang="zh-CN" altLang="en-US" sz="2400" dirty="0"/>
              <a:t>生产绩效管理</a:t>
            </a:r>
          </a:p>
          <a:p>
            <a:pPr>
              <a:lnSpc>
                <a:spcPct val="150000"/>
              </a:lnSpc>
              <a:buFont typeface="Wingdings" pitchFamily="2" charset="2"/>
              <a:buNone/>
            </a:pPr>
            <a:r>
              <a:rPr lang="en-US" sz="2400" dirty="0"/>
              <a:t>5. </a:t>
            </a:r>
            <a:r>
              <a:rPr lang="zh-CN" altLang="en-US" sz="2400" dirty="0"/>
              <a:t>设备预防保养管理</a:t>
            </a:r>
          </a:p>
          <a:p>
            <a:pPr>
              <a:lnSpc>
                <a:spcPct val="150000"/>
              </a:lnSpc>
              <a:buFont typeface="Wingdings" pitchFamily="2" charset="2"/>
              <a:buNone/>
            </a:pPr>
            <a:r>
              <a:rPr lang="en-US" sz="2400" dirty="0"/>
              <a:t>6. </a:t>
            </a:r>
            <a:r>
              <a:rPr lang="zh-CN" altLang="en-US" sz="2400" dirty="0"/>
              <a:t>质量管理</a:t>
            </a:r>
          </a:p>
        </p:txBody>
      </p:sp>
      <p:sp>
        <p:nvSpPr>
          <p:cNvPr id="7" name="灯片编号占位符 5"/>
          <p:cNvSpPr>
            <a:spLocks noGrp="1"/>
          </p:cNvSpPr>
          <p:nvPr>
            <p:ph type="sldNum" sz="quarter" idx="4"/>
          </p:nvPr>
        </p:nvSpPr>
        <p:spPr/>
        <p:txBody>
          <a:bodyPr/>
          <a:lstStyle/>
          <a:p>
            <a:fld id="{C2AC8322-6661-46DE-911A-8BE6D1D23933}" type="slidenum">
              <a:rPr lang="en-US" altLang="zh-CN"/>
              <a:pPr/>
              <a:t>39</a:t>
            </a:fld>
            <a:endParaRPr lang="en-US"/>
          </a:p>
        </p:txBody>
      </p:sp>
      <p:sp>
        <p:nvSpPr>
          <p:cNvPr id="47108" name="Text Box 4"/>
          <p:cNvSpPr txBox="1">
            <a:spLocks noChangeArrowheads="1"/>
          </p:cNvSpPr>
          <p:nvPr/>
        </p:nvSpPr>
        <p:spPr bwMode="auto">
          <a:xfrm>
            <a:off x="928936" y="404664"/>
            <a:ext cx="7391400" cy="584775"/>
          </a:xfrm>
          <a:prstGeom prst="rect">
            <a:avLst/>
          </a:prstGeom>
          <a:noFill/>
          <a:ln w="9525">
            <a:noFill/>
            <a:miter lim="800000"/>
            <a:headEnd/>
            <a:tailEnd/>
          </a:ln>
          <a:effectLst/>
        </p:spPr>
        <p:txBody>
          <a:bodyPr>
            <a:spAutoFit/>
          </a:bodyPr>
          <a:lstStyle/>
          <a:p>
            <a:pPr algn="ctr">
              <a:spcBef>
                <a:spcPct val="50000"/>
              </a:spcBef>
            </a:pPr>
            <a:r>
              <a:rPr lang="zh-CN" altLang="en-US" sz="3200" b="1" dirty="0">
                <a:solidFill>
                  <a:srgbClr val="FF0000"/>
                </a:solidFill>
                <a:latin typeface="微软雅黑" pitchFamily="34" charset="-122"/>
                <a:ea typeface="微软雅黑" pitchFamily="34" charset="-122"/>
              </a:rPr>
              <a:t>生产管理的定义范围</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zh-CN" altLang="en-US" b="0">
                <a:latin typeface="微软雅黑" panose="020B0503020204020204" pitchFamily="34" charset="-122"/>
              </a:rPr>
              <a:t>课程背景  </a:t>
            </a:r>
            <a:r>
              <a:rPr lang="en-US" altLang="zh-CN" b="0">
                <a:ea typeface="黑体" panose="02010609060101010101" pitchFamily="49" charset="-122"/>
              </a:rPr>
              <a:t>Lecturer Instructors</a:t>
            </a:r>
          </a:p>
        </p:txBody>
      </p:sp>
      <p:pic>
        <p:nvPicPr>
          <p:cNvPr id="7171" name="Picture 10" descr="拼图"/>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 y="2133600"/>
            <a:ext cx="3274323" cy="2590800"/>
          </a:xfrm>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4"/>
          <p:cNvSpPr txBox="1">
            <a:spLocks noChangeArrowheads="1"/>
          </p:cNvSpPr>
          <p:nvPr/>
        </p:nvSpPr>
        <p:spPr bwMode="auto">
          <a:xfrm>
            <a:off x="3336925" y="2378076"/>
            <a:ext cx="5627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buFont typeface="Arial" panose="020B0604020202020204" pitchFamily="34" charset="0"/>
              <a:buNone/>
            </a:pPr>
            <a:endParaRPr lang="zh-CN" altLang="zh-CN">
              <a:solidFill>
                <a:srgbClr val="000000"/>
              </a:solidFill>
              <a:ea typeface="宋体" panose="02010600030101010101" pitchFamily="2" charset="-122"/>
            </a:endParaRPr>
          </a:p>
        </p:txBody>
      </p:sp>
      <p:sp>
        <p:nvSpPr>
          <p:cNvPr id="7173" name="Text Box 5"/>
          <p:cNvSpPr txBox="1">
            <a:spLocks noChangeArrowheads="1"/>
          </p:cNvSpPr>
          <p:nvPr/>
        </p:nvSpPr>
        <p:spPr bwMode="auto">
          <a:xfrm>
            <a:off x="3347864" y="1412776"/>
            <a:ext cx="5550334"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37" indent="-285737" fontAlgn="base">
              <a:lnSpc>
                <a:spcPct val="150000"/>
              </a:lnSpc>
              <a:spcBef>
                <a:spcPct val="0"/>
              </a:spcBef>
              <a:spcAft>
                <a:spcPct val="0"/>
              </a:spcAft>
              <a:buClr>
                <a:srgbClr val="FF6600"/>
              </a:buClr>
              <a:buFont typeface="Wingdings" panose="05000000000000000000" pitchFamily="2" charset="2"/>
              <a:buChar char="n"/>
            </a:pPr>
            <a:r>
              <a:rPr lang="zh-CN" altLang="zh-CN" sz="1600" dirty="0">
                <a:solidFill>
                  <a:srgbClr val="000000"/>
                </a:solidFill>
                <a:latin typeface="+mn-ea"/>
                <a:cs typeface="Times New Roman" pitchFamily="18" charset="0"/>
              </a:rPr>
              <a:t>自从人类有了生产活动，就开始了生产管理的实践。</a:t>
            </a:r>
            <a:r>
              <a:rPr lang="en-US" altLang="zh-CN" sz="1600" dirty="0">
                <a:solidFill>
                  <a:srgbClr val="000000"/>
                </a:solidFill>
                <a:latin typeface="+mn-ea"/>
                <a:cs typeface="Times New Roman" pitchFamily="18" charset="0"/>
              </a:rPr>
              <a:t>18</a:t>
            </a:r>
            <a:r>
              <a:rPr lang="zh-CN" altLang="en-US" sz="1600" dirty="0">
                <a:solidFill>
                  <a:srgbClr val="000000"/>
                </a:solidFill>
                <a:latin typeface="+mn-ea"/>
                <a:cs typeface="Times New Roman" pitchFamily="18" charset="0"/>
              </a:rPr>
              <a:t>世纪</a:t>
            </a:r>
            <a:r>
              <a:rPr lang="en-US" altLang="zh-CN" sz="1600" dirty="0">
                <a:solidFill>
                  <a:srgbClr val="000000"/>
                </a:solidFill>
                <a:latin typeface="+mn-ea"/>
                <a:cs typeface="Times New Roman" pitchFamily="18" charset="0"/>
              </a:rPr>
              <a:t>70</a:t>
            </a:r>
            <a:r>
              <a:rPr lang="zh-CN" altLang="en-US" sz="1600" dirty="0">
                <a:solidFill>
                  <a:srgbClr val="000000"/>
                </a:solidFill>
                <a:latin typeface="+mn-ea"/>
                <a:cs typeface="Times New Roman" pitchFamily="18" charset="0"/>
              </a:rPr>
              <a:t>年代西方产业革命之后，工厂代替了手工作坊，机器代替了人力，生产管理理论研究与实践开始系统和大规模地展开。</a:t>
            </a:r>
            <a:endParaRPr lang="zh-CN" altLang="en-US" sz="1600" dirty="0">
              <a:solidFill>
                <a:srgbClr val="000000"/>
              </a:solidFill>
              <a:latin typeface="+mn-ea"/>
              <a:cs typeface="宋体" pitchFamily="2" charset="-122"/>
            </a:endParaRPr>
          </a:p>
          <a:p>
            <a:pPr marL="285737" indent="-285737" eaLnBrk="0" fontAlgn="base" hangingPunct="0">
              <a:lnSpc>
                <a:spcPct val="150000"/>
              </a:lnSpc>
              <a:spcBef>
                <a:spcPct val="0"/>
              </a:spcBef>
              <a:spcAft>
                <a:spcPct val="0"/>
              </a:spcAft>
              <a:buClr>
                <a:srgbClr val="FF6600"/>
              </a:buClr>
              <a:buFont typeface="Wingdings" panose="05000000000000000000" pitchFamily="2" charset="2"/>
              <a:buChar char="n"/>
            </a:pPr>
            <a:r>
              <a:rPr lang="zh-CN" altLang="en-US" sz="1600" dirty="0">
                <a:solidFill>
                  <a:srgbClr val="000000"/>
                </a:solidFill>
                <a:latin typeface="+mn-ea"/>
                <a:cs typeface="Times New Roman" pitchFamily="18" charset="0"/>
              </a:rPr>
              <a:t>生产与运作管理既要解决传统产业存在的问题，也要针对服务业、高新技术等新兴产业存在的问题进行研究。要搞好生产与运作管理，尤其是大中型企业的生产与运作管理，比企业管理其它任何领域付出的劳动与资本、人力与物力都要多。</a:t>
            </a:r>
          </a:p>
          <a:p>
            <a:pPr marL="285737" indent="-285737" eaLnBrk="0" fontAlgn="base" hangingPunct="0">
              <a:lnSpc>
                <a:spcPct val="150000"/>
              </a:lnSpc>
              <a:spcBef>
                <a:spcPct val="0"/>
              </a:spcBef>
              <a:spcAft>
                <a:spcPct val="0"/>
              </a:spcAft>
              <a:buClr>
                <a:srgbClr val="FF6600"/>
              </a:buClr>
              <a:buFont typeface="Wingdings" panose="05000000000000000000" pitchFamily="2" charset="2"/>
              <a:buChar char="n"/>
            </a:pPr>
            <a:r>
              <a:rPr lang="zh-CN" altLang="en-US" sz="1600" dirty="0">
                <a:solidFill>
                  <a:srgbClr val="000000"/>
                </a:solidFill>
                <a:latin typeface="+mn-ea"/>
                <a:cs typeface="Times New Roman" pitchFamily="18" charset="0"/>
              </a:rPr>
              <a:t>现代企业内部分工越来越细，任何一个生产环节的失误都可能使整个生产过程无法进行。为适应变化多端的市场竞争，提高产品综合竞争能力，采用先进的制造技术和先进制造模式，提高生产与运作管理水平已势在必行。</a:t>
            </a:r>
            <a:r>
              <a:rPr lang="zh-CN" altLang="en-US" sz="1600" dirty="0">
                <a:solidFill>
                  <a:srgbClr val="000000"/>
                </a:solidFill>
                <a:latin typeface="+mn-ea"/>
                <a:cs typeface="宋体" pitchFamily="2" charset="-122"/>
              </a:rPr>
              <a:t> </a:t>
            </a:r>
          </a:p>
        </p:txBody>
      </p:sp>
      <p:sp>
        <p:nvSpPr>
          <p:cNvPr id="2" name="灯片编号占位符 1"/>
          <p:cNvSpPr>
            <a:spLocks noGrp="1"/>
          </p:cNvSpPr>
          <p:nvPr>
            <p:ph type="sldNum" sz="quarter" idx="4"/>
          </p:nvPr>
        </p:nvSpPr>
        <p:spPr/>
        <p:txBody>
          <a:bodyPr/>
          <a:lstStyle/>
          <a:p>
            <a:fld id="{D065990C-D54C-4FC3-B4C7-03BEB07D7E46}" type="slidenum">
              <a:rPr lang="zh-CN" altLang="en-US" smtClean="0">
                <a:solidFill>
                  <a:srgbClr val="000000">
                    <a:tint val="75000"/>
                  </a:srgbClr>
                </a:solidFill>
              </a:rPr>
              <a:pPr/>
              <a:t>4</a:t>
            </a:fld>
            <a:endParaRPr lang="zh-CN" altLang="en-US">
              <a:solidFill>
                <a:srgbClr val="000000">
                  <a:tint val="75000"/>
                </a:srgbClr>
              </a:solidFill>
            </a:endParaRPr>
          </a:p>
        </p:txBody>
      </p:sp>
    </p:spTree>
    <p:extLst>
      <p:ext uri="{BB962C8B-B14F-4D97-AF65-F5344CB8AC3E}">
        <p14:creationId xmlns:p14="http://schemas.microsoft.com/office/powerpoint/2010/main" val="3591781506"/>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2417" y="365846"/>
            <a:ext cx="9144000" cy="576064"/>
          </a:xfrm>
        </p:spPr>
        <p:txBody>
          <a:bodyPr/>
          <a:lstStyle/>
          <a:p>
            <a:pPr algn="ctr"/>
            <a:r>
              <a:rPr lang="zh-CN" sz="3200" b="1" i="0" dirty="0" smtClean="0">
                <a:solidFill>
                  <a:srgbClr val="FF0000"/>
                </a:solidFill>
              </a:rPr>
              <a:t>生产</a:t>
            </a:r>
            <a:r>
              <a:rPr lang="zh-CN" sz="3200" b="1" i="0" dirty="0">
                <a:solidFill>
                  <a:srgbClr val="FF0000"/>
                </a:solidFill>
              </a:rPr>
              <a:t>管理应有的六大机能</a:t>
            </a:r>
          </a:p>
        </p:txBody>
      </p:sp>
      <p:sp>
        <p:nvSpPr>
          <p:cNvPr id="46083" name="Rectangle 3"/>
          <p:cNvSpPr>
            <a:spLocks noGrp="1" noChangeArrowheads="1"/>
          </p:cNvSpPr>
          <p:nvPr>
            <p:ph idx="1"/>
          </p:nvPr>
        </p:nvSpPr>
        <p:spPr>
          <a:xfrm>
            <a:off x="323528" y="1340768"/>
            <a:ext cx="8424936" cy="2664296"/>
          </a:xfrm>
        </p:spPr>
        <p:txBody>
          <a:bodyPr/>
          <a:lstStyle/>
          <a:p>
            <a:pPr>
              <a:lnSpc>
                <a:spcPct val="150000"/>
              </a:lnSpc>
              <a:buFont typeface="Wingdings" pitchFamily="2" charset="2"/>
              <a:buNone/>
            </a:pPr>
            <a:r>
              <a:rPr lang="en-US" sz="2000" b="1" dirty="0"/>
              <a:t>1. </a:t>
            </a:r>
            <a:r>
              <a:rPr lang="zh-CN" altLang="en-US" sz="2000" b="1" dirty="0"/>
              <a:t>使产销总活动目标得以协调</a:t>
            </a:r>
          </a:p>
          <a:p>
            <a:pPr>
              <a:lnSpc>
                <a:spcPct val="150000"/>
              </a:lnSpc>
              <a:buFont typeface="Wingdings" pitchFamily="2" charset="2"/>
              <a:buNone/>
            </a:pPr>
            <a:r>
              <a:rPr lang="en-US" sz="2000" b="1" dirty="0"/>
              <a:t>2. </a:t>
            </a:r>
            <a:r>
              <a:rPr lang="zh-CN" altLang="en-US" sz="2000" b="1" dirty="0"/>
              <a:t>使营业订单承接工作得以确定可行</a:t>
            </a:r>
            <a:endParaRPr lang="zh-CN" altLang="en-US" sz="2000" dirty="0"/>
          </a:p>
          <a:p>
            <a:pPr>
              <a:lnSpc>
                <a:spcPct val="150000"/>
              </a:lnSpc>
              <a:buFont typeface="Wingdings" pitchFamily="2" charset="2"/>
              <a:buNone/>
            </a:pPr>
            <a:r>
              <a:rPr lang="zh-CN" altLang="en-US" sz="2000" dirty="0"/>
              <a:t>    作产销两方面的有效运筹中心</a:t>
            </a:r>
          </a:p>
          <a:p>
            <a:pPr>
              <a:lnSpc>
                <a:spcPct val="150000"/>
              </a:lnSpc>
              <a:buFont typeface="Wingdings" pitchFamily="2" charset="2"/>
              <a:buNone/>
            </a:pPr>
            <a:r>
              <a:rPr lang="en-US" sz="2000" b="1" dirty="0"/>
              <a:t>3. </a:t>
            </a:r>
            <a:r>
              <a:rPr lang="zh-CN" altLang="en-US" sz="2000" b="1" dirty="0"/>
              <a:t>规划制造资源，得到最高效率的排配</a:t>
            </a:r>
            <a:r>
              <a:rPr lang="zh-CN" altLang="en-US" sz="2000" dirty="0"/>
              <a:t>     </a:t>
            </a:r>
          </a:p>
          <a:p>
            <a:pPr>
              <a:lnSpc>
                <a:spcPct val="150000"/>
              </a:lnSpc>
              <a:buFont typeface="Wingdings" pitchFamily="2" charset="2"/>
              <a:buNone/>
            </a:pPr>
            <a:r>
              <a:rPr lang="zh-CN" altLang="en-US" sz="2000" dirty="0"/>
              <a:t>    使物料 </a:t>
            </a:r>
            <a:r>
              <a:rPr lang="en-US" altLang="zh-CN" sz="2000" dirty="0"/>
              <a:t>/</a:t>
            </a:r>
            <a:r>
              <a:rPr lang="zh-CN" altLang="en-US" sz="2000" dirty="0"/>
              <a:t>人力 </a:t>
            </a:r>
            <a:r>
              <a:rPr lang="en-US" altLang="zh-CN" sz="2000" dirty="0"/>
              <a:t>/</a:t>
            </a:r>
            <a:r>
              <a:rPr lang="zh-CN" altLang="en-US" sz="2000" dirty="0"/>
              <a:t> 机台资源配合有效进行；得到最佳生产力 ╱</a:t>
            </a:r>
            <a:r>
              <a:rPr lang="en-US" altLang="zh-CN" sz="2000" dirty="0"/>
              <a:t>/</a:t>
            </a:r>
            <a:r>
              <a:rPr lang="zh-CN" altLang="en-US" sz="2000" dirty="0"/>
              <a:t>整体绩效</a:t>
            </a:r>
          </a:p>
        </p:txBody>
      </p:sp>
      <p:sp>
        <p:nvSpPr>
          <p:cNvPr id="7" name="灯片编号占位符 5"/>
          <p:cNvSpPr>
            <a:spLocks noGrp="1"/>
          </p:cNvSpPr>
          <p:nvPr>
            <p:ph type="sldNum" sz="quarter" idx="4"/>
          </p:nvPr>
        </p:nvSpPr>
        <p:spPr/>
        <p:txBody>
          <a:bodyPr/>
          <a:lstStyle/>
          <a:p>
            <a:fld id="{B3C460EC-DBEC-41E9-BD66-F764CEA8E35A}" type="slidenum">
              <a:rPr lang="en-US" altLang="zh-CN"/>
              <a:pPr/>
              <a:t>40</a:t>
            </a:fld>
            <a:endParaRPr lang="en-US"/>
          </a:p>
        </p:txBody>
      </p:sp>
      <p:sp>
        <p:nvSpPr>
          <p:cNvPr id="46084" name="Text Box 4"/>
          <p:cNvSpPr txBox="1">
            <a:spLocks noChangeArrowheads="1"/>
          </p:cNvSpPr>
          <p:nvPr/>
        </p:nvSpPr>
        <p:spPr bwMode="auto">
          <a:xfrm>
            <a:off x="323528" y="3861051"/>
            <a:ext cx="8153400" cy="2400657"/>
          </a:xfrm>
          <a:prstGeom prst="rect">
            <a:avLst/>
          </a:prstGeom>
          <a:noFill/>
          <a:ln w="9525">
            <a:noFill/>
            <a:miter lim="800000"/>
            <a:headEnd/>
            <a:tailEnd/>
          </a:ln>
          <a:effectLst/>
        </p:spPr>
        <p:txBody>
          <a:bodyPr>
            <a:spAutoFit/>
          </a:bodyPr>
          <a:lstStyle/>
          <a:p>
            <a:pPr algn="l">
              <a:lnSpc>
                <a:spcPct val="150000"/>
              </a:lnSpc>
            </a:pPr>
            <a:r>
              <a:rPr lang="en-US" sz="2000" b="1" dirty="0">
                <a:latin typeface="微软雅黑" pitchFamily="34" charset="-122"/>
                <a:ea typeface="微软雅黑" pitchFamily="34" charset="-122"/>
              </a:rPr>
              <a:t>4. </a:t>
            </a:r>
            <a:r>
              <a:rPr lang="zh-CN" altLang="en-US" sz="2000" b="1" dirty="0">
                <a:latin typeface="微软雅黑" pitchFamily="34" charset="-122"/>
                <a:ea typeface="微软雅黑" pitchFamily="34" charset="-122"/>
              </a:rPr>
              <a:t>进行制造资源的管控与分配</a:t>
            </a:r>
          </a:p>
          <a:p>
            <a:pPr algn="l">
              <a:lnSpc>
                <a:spcPct val="150000"/>
              </a:lnSpc>
            </a:pPr>
            <a:r>
              <a:rPr lang="zh-CN" altLang="en-US" sz="2000" b="1" dirty="0">
                <a:latin typeface="微软雅黑" pitchFamily="34" charset="-122"/>
                <a:ea typeface="微软雅黑" pitchFamily="34" charset="-122"/>
              </a:rPr>
              <a:t>    </a:t>
            </a:r>
            <a:r>
              <a:rPr lang="zh-CN" altLang="en-US" sz="2000" dirty="0">
                <a:latin typeface="微软雅黑" pitchFamily="34" charset="-122"/>
                <a:ea typeface="微软雅黑" pitchFamily="34" charset="-122"/>
              </a:rPr>
              <a:t>包括仓储  </a:t>
            </a:r>
            <a:r>
              <a:rPr lang="en-US"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资材 </a:t>
            </a:r>
            <a:r>
              <a:rPr lang="en-US"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设备工具 </a:t>
            </a:r>
            <a:r>
              <a:rPr lang="en-US"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在制品之掌控 </a:t>
            </a:r>
            <a:r>
              <a:rPr lang="en-US"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调度</a:t>
            </a:r>
          </a:p>
          <a:p>
            <a:pPr algn="l">
              <a:lnSpc>
                <a:spcPct val="150000"/>
              </a:lnSpc>
            </a:pPr>
            <a:r>
              <a:rPr lang="en-US" sz="2000" b="1" dirty="0">
                <a:latin typeface="微软雅黑" pitchFamily="34" charset="-122"/>
                <a:ea typeface="微软雅黑" pitchFamily="34" charset="-122"/>
              </a:rPr>
              <a:t>5. </a:t>
            </a:r>
            <a:r>
              <a:rPr lang="zh-CN" altLang="en-US" sz="2000" b="1" dirty="0">
                <a:latin typeface="微软雅黑" pitchFamily="34" charset="-122"/>
                <a:ea typeface="微软雅黑" pitchFamily="34" charset="-122"/>
              </a:rPr>
              <a:t>掌控制造进度 </a:t>
            </a:r>
            <a:r>
              <a:rPr lang="en-US" sz="2000" b="1" dirty="0">
                <a:latin typeface="微软雅黑" pitchFamily="34" charset="-122"/>
                <a:ea typeface="微软雅黑" pitchFamily="34" charset="-122"/>
              </a:rPr>
              <a:t>, </a:t>
            </a:r>
            <a:r>
              <a:rPr lang="zh-CN" altLang="en-US" sz="2000" b="1" dirty="0">
                <a:latin typeface="微软雅黑" pitchFamily="34" charset="-122"/>
                <a:ea typeface="微软雅黑" pitchFamily="34" charset="-122"/>
              </a:rPr>
              <a:t>使之如期交货 </a:t>
            </a:r>
            <a:r>
              <a:rPr lang="en-US"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完工</a:t>
            </a:r>
            <a:r>
              <a:rPr lang="en-US" sz="2000" b="1" dirty="0">
                <a:latin typeface="微软雅黑" pitchFamily="34" charset="-122"/>
                <a:ea typeface="微软雅黑" pitchFamily="34" charset="-122"/>
              </a:rPr>
              <a:t>) </a:t>
            </a:r>
            <a:r>
              <a:rPr lang="zh-CN" altLang="en-US" sz="2000" b="1" dirty="0">
                <a:latin typeface="微软雅黑" pitchFamily="34" charset="-122"/>
                <a:ea typeface="微软雅黑" pitchFamily="34" charset="-122"/>
              </a:rPr>
              <a:t>。</a:t>
            </a:r>
          </a:p>
          <a:p>
            <a:pPr algn="l">
              <a:lnSpc>
                <a:spcPct val="150000"/>
              </a:lnSpc>
            </a:pPr>
            <a:r>
              <a:rPr lang="zh-CN" altLang="en-US" sz="2000" b="1" dirty="0">
                <a:latin typeface="微软雅黑" pitchFamily="34" charset="-122"/>
                <a:ea typeface="微软雅黑" pitchFamily="34" charset="-122"/>
              </a:rPr>
              <a:t>    </a:t>
            </a:r>
            <a:r>
              <a:rPr lang="zh-CN" altLang="en-US" sz="2000" dirty="0">
                <a:latin typeface="微软雅黑" pitchFamily="34" charset="-122"/>
                <a:ea typeface="微软雅黑" pitchFamily="34" charset="-122"/>
              </a:rPr>
              <a:t>使营销活动顺畅无误</a:t>
            </a:r>
          </a:p>
          <a:p>
            <a:pPr algn="l">
              <a:lnSpc>
                <a:spcPct val="150000"/>
              </a:lnSpc>
            </a:pPr>
            <a:r>
              <a:rPr lang="en-US" sz="2000" b="1" dirty="0">
                <a:latin typeface="微软雅黑" pitchFamily="34" charset="-122"/>
                <a:ea typeface="微软雅黑" pitchFamily="34" charset="-122"/>
              </a:rPr>
              <a:t>6. </a:t>
            </a:r>
            <a:r>
              <a:rPr lang="zh-CN" altLang="en-US" sz="2000" b="1" dirty="0">
                <a:latin typeface="微软雅黑" pitchFamily="34" charset="-122"/>
                <a:ea typeface="微软雅黑" pitchFamily="34" charset="-122"/>
              </a:rPr>
              <a:t>分析与控制制造绩效与成本</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69230" y="388527"/>
            <a:ext cx="2646878" cy="584775"/>
          </a:xfrm>
          <a:prstGeom prst="rect">
            <a:avLst/>
          </a:prstGeom>
          <a:noFill/>
        </p:spPr>
        <p:txBody>
          <a:bodyPr wrap="none" rtlCol="0">
            <a:spAutoFit/>
          </a:bodyPr>
          <a:lstStyle/>
          <a:p>
            <a:r>
              <a:rPr lang="zh-CN" altLang="en-US" sz="3200" b="1" dirty="0">
                <a:solidFill>
                  <a:srgbClr val="FF0000"/>
                </a:solidFill>
                <a:latin typeface="微软雅黑" pitchFamily="34" charset="-122"/>
                <a:ea typeface="微软雅黑" pitchFamily="34" charset="-122"/>
              </a:rPr>
              <a:t>生产计划定义</a:t>
            </a:r>
          </a:p>
        </p:txBody>
      </p:sp>
      <p:sp>
        <p:nvSpPr>
          <p:cNvPr id="4" name="TextBox 3"/>
          <p:cNvSpPr txBox="1"/>
          <p:nvPr/>
        </p:nvSpPr>
        <p:spPr>
          <a:xfrm>
            <a:off x="468926" y="1595893"/>
            <a:ext cx="8165123" cy="304698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l">
              <a:lnSpc>
                <a:spcPct val="200000"/>
              </a:lnSpc>
            </a:pPr>
            <a:r>
              <a:rPr lang="zh-CN" altLang="en-US" sz="2400" b="1" dirty="0">
                <a:latin typeface="微软雅黑" pitchFamily="34" charset="-122"/>
                <a:ea typeface="微软雅黑" pitchFamily="34" charset="-122"/>
              </a:rPr>
              <a:t>生产计划是关于</a:t>
            </a:r>
            <a:r>
              <a:rPr lang="zh-CN" altLang="en-US" sz="2400" b="1" dirty="0">
                <a:solidFill>
                  <a:srgbClr val="FF0000"/>
                </a:solidFill>
                <a:latin typeface="微软雅黑" pitchFamily="34" charset="-122"/>
                <a:ea typeface="微软雅黑" pitchFamily="34" charset="-122"/>
              </a:rPr>
              <a:t>企业生产运作系统</a:t>
            </a:r>
            <a:r>
              <a:rPr lang="zh-CN" altLang="en-US" sz="2400" b="1" dirty="0">
                <a:latin typeface="微软雅黑" pitchFamily="34" charset="-122"/>
                <a:ea typeface="微软雅黑" pitchFamily="34" charset="-122"/>
              </a:rPr>
              <a:t>总体方面的计划，是企业在计划期应达到的产品品种、质量、产量和产值等</a:t>
            </a:r>
            <a:r>
              <a:rPr lang="zh-CN" altLang="en-US" sz="2400" b="1" dirty="0">
                <a:solidFill>
                  <a:srgbClr val="FF0000"/>
                </a:solidFill>
                <a:latin typeface="微软雅黑" pitchFamily="34" charset="-122"/>
                <a:ea typeface="微软雅黑" pitchFamily="34" charset="-122"/>
              </a:rPr>
              <a:t>生产任务的计划</a:t>
            </a:r>
            <a:r>
              <a:rPr lang="zh-CN" altLang="en-US" sz="2400" b="1" dirty="0">
                <a:latin typeface="微软雅黑" pitchFamily="34" charset="-122"/>
                <a:ea typeface="微软雅黑" pitchFamily="34" charset="-122"/>
              </a:rPr>
              <a:t>和对</a:t>
            </a:r>
            <a:r>
              <a:rPr lang="zh-CN" altLang="en-US" sz="2400" b="1" dirty="0">
                <a:solidFill>
                  <a:srgbClr val="FF0000"/>
                </a:solidFill>
                <a:latin typeface="微软雅黑" pitchFamily="34" charset="-122"/>
                <a:ea typeface="微软雅黑" pitchFamily="34" charset="-122"/>
              </a:rPr>
              <a:t>产品生产进度的安排</a:t>
            </a:r>
            <a:r>
              <a:rPr lang="zh-CN" altLang="en-US" sz="2400" b="1" dirty="0">
                <a:latin typeface="微软雅黑" pitchFamily="34" charset="-122"/>
                <a:ea typeface="微软雅黑" pitchFamily="34" charset="-122"/>
              </a:rPr>
              <a:t>。是指导企业计划期生产活动的纲领性方案。</a:t>
            </a:r>
          </a:p>
        </p:txBody>
      </p:sp>
      <p:pic>
        <p:nvPicPr>
          <p:cNvPr id="5" name="Picture 2" descr="PE01561_"/>
          <p:cNvPicPr>
            <a:picLocks noChangeAspect="1" noChangeArrowheads="1"/>
          </p:cNvPicPr>
          <p:nvPr/>
        </p:nvPicPr>
        <p:blipFill>
          <a:blip r:embed="rId2" cstate="email"/>
          <a:srcRect/>
          <a:stretch>
            <a:fillRect/>
          </a:stretch>
        </p:blipFill>
        <p:spPr bwMode="auto">
          <a:xfrm>
            <a:off x="6049109" y="4318000"/>
            <a:ext cx="3094892" cy="2057400"/>
          </a:xfrm>
          <a:prstGeom prst="rect">
            <a:avLst/>
          </a:prstGeom>
          <a:noFill/>
          <a:ln w="9525">
            <a:noFill/>
            <a:miter lim="800000"/>
            <a:headEnd/>
            <a:tailEnd/>
          </a:ln>
        </p:spPr>
      </p:pic>
      <p:sp>
        <p:nvSpPr>
          <p:cNvPr id="6" name="灯片编号占位符 5"/>
          <p:cNvSpPr>
            <a:spLocks noGrp="1"/>
          </p:cNvSpPr>
          <p:nvPr>
            <p:ph type="sldNum" sz="quarter" idx="4"/>
          </p:nvPr>
        </p:nvSpPr>
        <p:spPr/>
        <p:txBody>
          <a:bodyPr/>
          <a:lstStyle/>
          <a:p>
            <a:fld id="{8BA16DCC-C50E-4AD5-94C9-747C0058B3E1}" type="slidenum">
              <a:rPr lang="zh-CN" altLang="en-US" smtClean="0"/>
              <a:pPr/>
              <a:t>41</a:t>
            </a:fld>
            <a:endParaRPr lang="zh-CN" alt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6388" name="Text Box 4"/>
          <p:cNvSpPr txBox="1">
            <a:spLocks noChangeArrowheads="1"/>
          </p:cNvSpPr>
          <p:nvPr/>
        </p:nvSpPr>
        <p:spPr bwMode="auto">
          <a:xfrm>
            <a:off x="2201740" y="385496"/>
            <a:ext cx="4759569" cy="584775"/>
          </a:xfrm>
          <a:prstGeom prst="rect">
            <a:avLst/>
          </a:prstGeom>
          <a:noFill/>
          <a:ln w="9525">
            <a:noFill/>
            <a:miter lim="800000"/>
            <a:headEnd/>
            <a:tailEnd/>
          </a:ln>
          <a:effectLst/>
        </p:spPr>
        <p:txBody>
          <a:bodyPr wrap="square">
            <a:spAutoFit/>
          </a:bodyPr>
          <a:lstStyle/>
          <a:p>
            <a:pPr algn="ctr">
              <a:spcBef>
                <a:spcPct val="50000"/>
              </a:spcBef>
            </a:pPr>
            <a:r>
              <a:rPr lang="zh-CN" altLang="en-US" sz="3200" b="1" dirty="0">
                <a:solidFill>
                  <a:srgbClr val="FF0000"/>
                </a:solidFill>
                <a:latin typeface="微软雅黑" pitchFamily="34" charset="-122"/>
                <a:ea typeface="微软雅黑" pitchFamily="34" charset="-122"/>
              </a:rPr>
              <a:t>生产计划的实质</a:t>
            </a:r>
          </a:p>
        </p:txBody>
      </p:sp>
      <p:sp>
        <p:nvSpPr>
          <p:cNvPr id="1296390" name="Oval 6"/>
          <p:cNvSpPr>
            <a:spLocks noChangeArrowheads="1"/>
          </p:cNvSpPr>
          <p:nvPr/>
        </p:nvSpPr>
        <p:spPr bwMode="auto">
          <a:xfrm>
            <a:off x="2807679" y="1739901"/>
            <a:ext cx="2738439" cy="4000500"/>
          </a:xfrm>
          <a:prstGeom prst="ellipse">
            <a:avLst/>
          </a:prstGeom>
          <a:gradFill flip="none" rotWithShape="1">
            <a:gsLst>
              <a:gs pos="0">
                <a:srgbClr val="00FFFF"/>
              </a:gs>
              <a:gs pos="100000">
                <a:srgbClr val="00FFFF">
                  <a:gamma/>
                  <a:shade val="46275"/>
                  <a:invGamma/>
                </a:srgbClr>
              </a:gs>
            </a:gsLst>
            <a:lin ang="2700000" scaled="1"/>
            <a:tileRect/>
          </a:gradFill>
          <a:ln w="9525">
            <a:solidFill>
              <a:schemeClr val="tx1"/>
            </a:solidFill>
            <a:round/>
            <a:headEnd/>
            <a:tailEnd/>
          </a:ln>
          <a:effectLst/>
        </p:spPr>
        <p:txBody>
          <a:bodyPr wrap="none" anchor="ctr"/>
          <a:lstStyle/>
          <a:p>
            <a:endParaRPr lang="zh-CN" altLang="en-US" sz="2000"/>
          </a:p>
        </p:txBody>
      </p:sp>
      <p:sp>
        <p:nvSpPr>
          <p:cNvPr id="1296394" name="Text Box 10"/>
          <p:cNvSpPr txBox="1">
            <a:spLocks noChangeArrowheads="1"/>
          </p:cNvSpPr>
          <p:nvPr/>
        </p:nvSpPr>
        <p:spPr bwMode="auto">
          <a:xfrm>
            <a:off x="5967049" y="1651003"/>
            <a:ext cx="1764323" cy="523220"/>
          </a:xfrm>
          <a:prstGeom prst="rect">
            <a:avLst/>
          </a:prstGeom>
          <a:noFill/>
          <a:ln w="9525">
            <a:solidFill>
              <a:schemeClr val="tx1"/>
            </a:solidFill>
            <a:miter lim="800000"/>
            <a:headEnd/>
            <a:tailEnd/>
          </a:ln>
          <a:effectLst/>
        </p:spPr>
        <p:txBody>
          <a:bodyPr wrap="square">
            <a:spAutoFit/>
          </a:bodyPr>
          <a:lstStyle/>
          <a:p>
            <a:pPr algn="ctr">
              <a:spcBef>
                <a:spcPct val="50000"/>
              </a:spcBef>
            </a:pPr>
            <a:r>
              <a:rPr lang="zh-CN" altLang="en-US" sz="2800" b="1" dirty="0" smtClean="0">
                <a:latin typeface="微软雅黑" pitchFamily="34" charset="-122"/>
                <a:ea typeface="微软雅黑" pitchFamily="34" charset="-122"/>
              </a:rPr>
              <a:t> </a:t>
            </a:r>
            <a:endParaRPr lang="zh-CN" altLang="en-US" sz="2800" b="1" dirty="0">
              <a:latin typeface="微软雅黑" pitchFamily="34" charset="-122"/>
              <a:ea typeface="微软雅黑" pitchFamily="34" charset="-122"/>
            </a:endParaRPr>
          </a:p>
        </p:txBody>
      </p:sp>
      <p:sp>
        <p:nvSpPr>
          <p:cNvPr id="1296395" name="Text Box 11"/>
          <p:cNvSpPr txBox="1">
            <a:spLocks noChangeArrowheads="1"/>
          </p:cNvSpPr>
          <p:nvPr/>
        </p:nvSpPr>
        <p:spPr bwMode="auto">
          <a:xfrm>
            <a:off x="5967049" y="2283480"/>
            <a:ext cx="1764323" cy="523220"/>
          </a:xfrm>
          <a:prstGeom prst="rect">
            <a:avLst/>
          </a:prstGeom>
          <a:noFill/>
          <a:ln w="9525" algn="ctr">
            <a:solidFill>
              <a:schemeClr val="tx1"/>
            </a:solidFill>
            <a:miter lim="800000"/>
            <a:headEnd/>
            <a:tailEnd/>
          </a:ln>
          <a:effectLst/>
        </p:spPr>
        <p:txBody>
          <a:bodyPr wrap="square">
            <a:spAutoFit/>
          </a:bodyPr>
          <a:lstStyle/>
          <a:p>
            <a:pPr algn="ctr">
              <a:spcBef>
                <a:spcPct val="50000"/>
              </a:spcBef>
            </a:pPr>
            <a:r>
              <a:rPr lang="zh-CN" altLang="en-US" sz="2800" b="1" dirty="0" smtClean="0">
                <a:latin typeface="微软雅黑" pitchFamily="34" charset="-122"/>
                <a:ea typeface="微软雅黑" pitchFamily="34" charset="-122"/>
              </a:rPr>
              <a:t> </a:t>
            </a:r>
            <a:endParaRPr lang="zh-CN" altLang="en-US" sz="2800" b="1" dirty="0">
              <a:latin typeface="微软雅黑" pitchFamily="34" charset="-122"/>
              <a:ea typeface="微软雅黑" pitchFamily="34" charset="-122"/>
            </a:endParaRPr>
          </a:p>
        </p:txBody>
      </p:sp>
      <p:sp>
        <p:nvSpPr>
          <p:cNvPr id="1296396" name="Text Box 12"/>
          <p:cNvSpPr txBox="1">
            <a:spLocks noChangeArrowheads="1"/>
          </p:cNvSpPr>
          <p:nvPr/>
        </p:nvSpPr>
        <p:spPr bwMode="auto">
          <a:xfrm>
            <a:off x="5967049" y="2960979"/>
            <a:ext cx="1764323" cy="523220"/>
          </a:xfrm>
          <a:prstGeom prst="rect">
            <a:avLst/>
          </a:prstGeom>
          <a:noFill/>
          <a:ln w="9525" algn="ctr">
            <a:solidFill>
              <a:schemeClr val="tx1"/>
            </a:solidFill>
            <a:miter lim="800000"/>
            <a:headEnd/>
            <a:tailEnd/>
          </a:ln>
          <a:effectLst/>
        </p:spPr>
        <p:txBody>
          <a:bodyPr wrap="square">
            <a:spAutoFit/>
          </a:bodyPr>
          <a:lstStyle/>
          <a:p>
            <a:pPr algn="ctr">
              <a:spcBef>
                <a:spcPct val="50000"/>
              </a:spcBef>
            </a:pPr>
            <a:r>
              <a:rPr lang="zh-CN" altLang="en-US" sz="2800" b="1" dirty="0" smtClean="0">
                <a:latin typeface="微软雅黑" pitchFamily="34" charset="-122"/>
                <a:ea typeface="微软雅黑" pitchFamily="34" charset="-122"/>
              </a:rPr>
              <a:t> </a:t>
            </a:r>
            <a:endParaRPr lang="zh-CN" altLang="en-US" sz="2800" b="1" dirty="0">
              <a:latin typeface="微软雅黑" pitchFamily="34" charset="-122"/>
              <a:ea typeface="微软雅黑" pitchFamily="34" charset="-122"/>
            </a:endParaRPr>
          </a:p>
        </p:txBody>
      </p:sp>
      <p:sp>
        <p:nvSpPr>
          <p:cNvPr id="1296397" name="Line 13"/>
          <p:cNvSpPr>
            <a:spLocks noChangeShapeType="1"/>
          </p:cNvSpPr>
          <p:nvPr/>
        </p:nvSpPr>
        <p:spPr bwMode="auto">
          <a:xfrm flipV="1">
            <a:off x="5023339" y="1962148"/>
            <a:ext cx="943708" cy="844552"/>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1296398" name="Line 14"/>
          <p:cNvSpPr>
            <a:spLocks noChangeShapeType="1"/>
          </p:cNvSpPr>
          <p:nvPr/>
        </p:nvSpPr>
        <p:spPr bwMode="auto">
          <a:xfrm>
            <a:off x="5023342" y="2851150"/>
            <a:ext cx="955187" cy="312739"/>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1296399" name="Line 15"/>
          <p:cNvSpPr>
            <a:spLocks noChangeShapeType="1"/>
          </p:cNvSpPr>
          <p:nvPr/>
        </p:nvSpPr>
        <p:spPr bwMode="auto">
          <a:xfrm flipV="1">
            <a:off x="5023339" y="2628906"/>
            <a:ext cx="943708" cy="177801"/>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1296400" name="Text Box 16"/>
          <p:cNvSpPr txBox="1">
            <a:spLocks noChangeArrowheads="1"/>
          </p:cNvSpPr>
          <p:nvPr/>
        </p:nvSpPr>
        <p:spPr bwMode="auto">
          <a:xfrm>
            <a:off x="6008079" y="3784601"/>
            <a:ext cx="1778143" cy="523220"/>
          </a:xfrm>
          <a:prstGeom prst="rect">
            <a:avLst/>
          </a:prstGeom>
          <a:noFill/>
          <a:ln w="9525" algn="ctr">
            <a:solidFill>
              <a:schemeClr val="tx1"/>
            </a:solidFill>
            <a:miter lim="800000"/>
            <a:headEnd/>
            <a:tailEnd/>
          </a:ln>
          <a:effectLst/>
        </p:spPr>
        <p:txBody>
          <a:bodyPr wrap="square">
            <a:spAutoFit/>
          </a:bodyPr>
          <a:lstStyle/>
          <a:p>
            <a:pPr algn="ctr">
              <a:spcBef>
                <a:spcPct val="50000"/>
              </a:spcBef>
            </a:pPr>
            <a:r>
              <a:rPr lang="zh-CN" altLang="en-US" sz="2800" b="1" dirty="0" smtClean="0">
                <a:latin typeface="微软雅黑" pitchFamily="34" charset="-122"/>
                <a:ea typeface="微软雅黑" pitchFamily="34" charset="-122"/>
              </a:rPr>
              <a:t> </a:t>
            </a:r>
            <a:endParaRPr lang="zh-CN" altLang="en-US" sz="2800" b="1" dirty="0">
              <a:latin typeface="微软雅黑" pitchFamily="34" charset="-122"/>
              <a:ea typeface="微软雅黑" pitchFamily="34" charset="-122"/>
            </a:endParaRPr>
          </a:p>
        </p:txBody>
      </p:sp>
      <p:sp>
        <p:nvSpPr>
          <p:cNvPr id="1296401" name="Text Box 17"/>
          <p:cNvSpPr txBox="1">
            <a:spLocks noChangeArrowheads="1"/>
          </p:cNvSpPr>
          <p:nvPr/>
        </p:nvSpPr>
        <p:spPr bwMode="auto">
          <a:xfrm>
            <a:off x="6008079" y="4475165"/>
            <a:ext cx="1778143" cy="523220"/>
          </a:xfrm>
          <a:prstGeom prst="rect">
            <a:avLst/>
          </a:prstGeom>
          <a:noFill/>
          <a:ln w="9525" algn="ctr">
            <a:solidFill>
              <a:schemeClr val="tx1"/>
            </a:solidFill>
            <a:miter lim="800000"/>
            <a:headEnd/>
            <a:tailEnd/>
          </a:ln>
          <a:effectLst/>
        </p:spPr>
        <p:txBody>
          <a:bodyPr wrap="square">
            <a:spAutoFit/>
          </a:bodyPr>
          <a:lstStyle/>
          <a:p>
            <a:pPr algn="ctr">
              <a:spcBef>
                <a:spcPct val="50000"/>
              </a:spcBef>
            </a:pPr>
            <a:r>
              <a:rPr lang="zh-CN" altLang="en-US" sz="2800" b="1" dirty="0" smtClean="0">
                <a:latin typeface="微软雅黑" pitchFamily="34" charset="-122"/>
                <a:ea typeface="微软雅黑" pitchFamily="34" charset="-122"/>
              </a:rPr>
              <a:t> </a:t>
            </a:r>
            <a:endParaRPr lang="zh-CN" altLang="en-US" sz="2800" b="1" dirty="0">
              <a:latin typeface="微软雅黑" pitchFamily="34" charset="-122"/>
              <a:ea typeface="微软雅黑" pitchFamily="34" charset="-122"/>
            </a:endParaRPr>
          </a:p>
        </p:txBody>
      </p:sp>
      <p:sp>
        <p:nvSpPr>
          <p:cNvPr id="1296402" name="Text Box 18"/>
          <p:cNvSpPr txBox="1">
            <a:spLocks noChangeArrowheads="1"/>
          </p:cNvSpPr>
          <p:nvPr/>
        </p:nvSpPr>
        <p:spPr bwMode="auto">
          <a:xfrm>
            <a:off x="6008079" y="5162553"/>
            <a:ext cx="1778143" cy="523220"/>
          </a:xfrm>
          <a:prstGeom prst="rect">
            <a:avLst/>
          </a:prstGeom>
          <a:noFill/>
          <a:ln w="9525" algn="ctr">
            <a:solidFill>
              <a:schemeClr val="tx1"/>
            </a:solidFill>
            <a:miter lim="800000"/>
            <a:headEnd/>
            <a:tailEnd/>
          </a:ln>
          <a:effectLst/>
        </p:spPr>
        <p:txBody>
          <a:bodyPr wrap="square">
            <a:spAutoFit/>
          </a:bodyPr>
          <a:lstStyle/>
          <a:p>
            <a:pPr algn="ctr">
              <a:spcBef>
                <a:spcPct val="50000"/>
              </a:spcBef>
            </a:pPr>
            <a:r>
              <a:rPr lang="zh-CN" altLang="en-US" sz="2800" b="1" dirty="0" smtClean="0">
                <a:latin typeface="微软雅黑" pitchFamily="34" charset="-122"/>
                <a:ea typeface="微软雅黑" pitchFamily="34" charset="-122"/>
              </a:rPr>
              <a:t> </a:t>
            </a:r>
            <a:endParaRPr lang="zh-CN" altLang="en-US" sz="2800" b="1" dirty="0">
              <a:latin typeface="微软雅黑" pitchFamily="34" charset="-122"/>
              <a:ea typeface="微软雅黑" pitchFamily="34" charset="-122"/>
            </a:endParaRPr>
          </a:p>
        </p:txBody>
      </p:sp>
      <p:sp>
        <p:nvSpPr>
          <p:cNvPr id="1296403" name="Line 19"/>
          <p:cNvSpPr>
            <a:spLocks noChangeShapeType="1"/>
          </p:cNvSpPr>
          <p:nvPr/>
        </p:nvSpPr>
        <p:spPr bwMode="auto">
          <a:xfrm flipV="1">
            <a:off x="5064374" y="4229101"/>
            <a:ext cx="936625" cy="400051"/>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1296404" name="Line 20"/>
          <p:cNvSpPr>
            <a:spLocks noChangeShapeType="1"/>
          </p:cNvSpPr>
          <p:nvPr/>
        </p:nvSpPr>
        <p:spPr bwMode="auto">
          <a:xfrm>
            <a:off x="5064373" y="4659319"/>
            <a:ext cx="902677" cy="725487"/>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1296405" name="Line 21"/>
          <p:cNvSpPr>
            <a:spLocks noChangeShapeType="1"/>
          </p:cNvSpPr>
          <p:nvPr/>
        </p:nvSpPr>
        <p:spPr bwMode="auto">
          <a:xfrm flipV="1">
            <a:off x="5064374" y="4673600"/>
            <a:ext cx="936625" cy="0"/>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1296406" name="Line 22"/>
          <p:cNvSpPr>
            <a:spLocks noChangeShapeType="1"/>
          </p:cNvSpPr>
          <p:nvPr/>
        </p:nvSpPr>
        <p:spPr bwMode="auto">
          <a:xfrm flipH="1">
            <a:off x="3012831" y="3117851"/>
            <a:ext cx="488828" cy="622300"/>
          </a:xfrm>
          <a:prstGeom prst="line">
            <a:avLst/>
          </a:prstGeom>
          <a:noFill/>
          <a:ln w="57150">
            <a:solidFill>
              <a:srgbClr val="00FFFF"/>
            </a:solidFill>
            <a:round/>
            <a:headEnd/>
            <a:tailEnd/>
          </a:ln>
          <a:effectLst/>
        </p:spPr>
        <p:txBody>
          <a:bodyPr/>
          <a:lstStyle/>
          <a:p>
            <a:endParaRPr lang="zh-CN" altLang="en-US" sz="2000"/>
          </a:p>
        </p:txBody>
      </p:sp>
      <p:sp>
        <p:nvSpPr>
          <p:cNvPr id="1296407" name="Line 23"/>
          <p:cNvSpPr>
            <a:spLocks noChangeShapeType="1"/>
          </p:cNvSpPr>
          <p:nvPr/>
        </p:nvSpPr>
        <p:spPr bwMode="auto">
          <a:xfrm>
            <a:off x="3053866" y="3917951"/>
            <a:ext cx="410307" cy="666751"/>
          </a:xfrm>
          <a:prstGeom prst="line">
            <a:avLst/>
          </a:prstGeom>
          <a:noFill/>
          <a:ln w="57150">
            <a:solidFill>
              <a:srgbClr val="00FFFF"/>
            </a:solidFill>
            <a:round/>
            <a:headEnd/>
            <a:tailEnd/>
          </a:ln>
          <a:effectLst/>
        </p:spPr>
        <p:txBody>
          <a:bodyPr/>
          <a:lstStyle/>
          <a:p>
            <a:endParaRPr lang="zh-CN" altLang="en-US" sz="2000"/>
          </a:p>
        </p:txBody>
      </p:sp>
      <p:sp>
        <p:nvSpPr>
          <p:cNvPr id="1296393" name="Text Box 9"/>
          <p:cNvSpPr txBox="1">
            <a:spLocks noChangeArrowheads="1"/>
          </p:cNvSpPr>
          <p:nvPr/>
        </p:nvSpPr>
        <p:spPr bwMode="auto">
          <a:xfrm>
            <a:off x="3347866" y="3917951"/>
            <a:ext cx="1562711" cy="1569660"/>
          </a:xfrm>
          <a:prstGeom prst="rect">
            <a:avLst/>
          </a:prstGeom>
          <a:solidFill>
            <a:srgbClr val="FF99FF"/>
          </a:solidFill>
          <a:ln w="9525">
            <a:noFill/>
            <a:miter lim="800000"/>
            <a:headEnd/>
            <a:tailEnd/>
          </a:ln>
          <a:effectLst>
            <a:outerShdw dist="107763" dir="18900000" algn="ctr" rotWithShape="0">
              <a:schemeClr val="bg2"/>
            </a:outerShdw>
          </a:effectLst>
        </p:spPr>
        <p:txBody>
          <a:bodyPr wrap="square">
            <a:spAutoFit/>
          </a:bodyPr>
          <a:lstStyle/>
          <a:p>
            <a:pPr algn="ctr">
              <a:spcBef>
                <a:spcPct val="50000"/>
              </a:spcBef>
            </a:pPr>
            <a:r>
              <a:rPr lang="zh-CN" altLang="en-US" sz="3200" dirty="0">
                <a:latin typeface="Times New Roman" pitchFamily="18" charset="0"/>
                <a:ea typeface="黑体" pitchFamily="2" charset="-122"/>
              </a:rPr>
              <a:t>满足生产的三要素</a:t>
            </a:r>
          </a:p>
        </p:txBody>
      </p:sp>
      <p:sp>
        <p:nvSpPr>
          <p:cNvPr id="1296392" name="Text Box 8"/>
          <p:cNvSpPr txBox="1">
            <a:spLocks noChangeArrowheads="1"/>
          </p:cNvSpPr>
          <p:nvPr/>
        </p:nvSpPr>
        <p:spPr bwMode="auto">
          <a:xfrm>
            <a:off x="3376283" y="2006602"/>
            <a:ext cx="1555759" cy="1569660"/>
          </a:xfrm>
          <a:prstGeom prst="rect">
            <a:avLst/>
          </a:prstGeom>
          <a:solidFill>
            <a:srgbClr val="FFFF00"/>
          </a:solidFill>
          <a:ln w="9525">
            <a:noFill/>
            <a:miter lim="800000"/>
            <a:headEnd/>
            <a:tailEnd/>
          </a:ln>
          <a:effectLst>
            <a:outerShdw dist="107763" dir="18900000" algn="ctr" rotWithShape="0">
              <a:schemeClr val="bg2"/>
            </a:outerShdw>
          </a:effectLst>
        </p:spPr>
        <p:txBody>
          <a:bodyPr wrap="square">
            <a:spAutoFit/>
          </a:bodyPr>
          <a:lstStyle/>
          <a:p>
            <a:pPr algn="ctr">
              <a:spcBef>
                <a:spcPct val="50000"/>
              </a:spcBef>
            </a:pPr>
            <a:r>
              <a:rPr lang="zh-CN" altLang="en-US" sz="3200" dirty="0">
                <a:latin typeface="Times New Roman" pitchFamily="18" charset="0"/>
                <a:ea typeface="黑体" pitchFamily="2" charset="-122"/>
              </a:rPr>
              <a:t>满足客户的三要素</a:t>
            </a:r>
          </a:p>
        </p:txBody>
      </p:sp>
      <p:sp>
        <p:nvSpPr>
          <p:cNvPr id="1296391" name="Oval 7"/>
          <p:cNvSpPr>
            <a:spLocks noChangeArrowheads="1"/>
          </p:cNvSpPr>
          <p:nvPr/>
        </p:nvSpPr>
        <p:spPr bwMode="auto">
          <a:xfrm>
            <a:off x="879231" y="2984501"/>
            <a:ext cx="2133600" cy="1658939"/>
          </a:xfrm>
          <a:prstGeom prst="ellipse">
            <a:avLst/>
          </a:prstGeom>
          <a:gradFill flip="none" rotWithShape="1">
            <a:gsLst>
              <a:gs pos="0">
                <a:srgbClr val="FF3300"/>
              </a:gs>
              <a:gs pos="100000">
                <a:srgbClr val="FF3300">
                  <a:gamma/>
                  <a:shade val="46275"/>
                  <a:invGamma/>
                </a:srgbClr>
              </a:gs>
            </a:gsLst>
            <a:path path="circle">
              <a:fillToRect t="100000" r="100000"/>
            </a:path>
            <a:tileRect l="-100000" b="-100000"/>
          </a:gradFill>
          <a:ln w="9525">
            <a:solidFill>
              <a:schemeClr val="tx1"/>
            </a:solidFill>
            <a:round/>
            <a:headEnd/>
            <a:tailEnd/>
          </a:ln>
          <a:effectLst/>
        </p:spPr>
        <p:txBody>
          <a:bodyPr wrap="none" anchor="ctr"/>
          <a:lstStyle/>
          <a:p>
            <a:pPr algn="ctr"/>
            <a:r>
              <a:rPr lang="zh-CN" altLang="en-US" sz="3600" dirty="0">
                <a:solidFill>
                  <a:schemeClr val="bg1"/>
                </a:solidFill>
                <a:latin typeface="Times New Roman" pitchFamily="18" charset="0"/>
                <a:ea typeface="黑体" pitchFamily="2" charset="-122"/>
              </a:rPr>
              <a:t>生产计划</a:t>
            </a:r>
          </a:p>
        </p:txBody>
      </p:sp>
      <p:sp>
        <p:nvSpPr>
          <p:cNvPr id="21" name="灯片编号占位符 20"/>
          <p:cNvSpPr>
            <a:spLocks noGrp="1"/>
          </p:cNvSpPr>
          <p:nvPr>
            <p:ph type="sldNum" sz="quarter" idx="4"/>
          </p:nvPr>
        </p:nvSpPr>
        <p:spPr/>
        <p:txBody>
          <a:bodyPr/>
          <a:lstStyle/>
          <a:p>
            <a:fld id="{8BA16DCC-C50E-4AD5-94C9-747C0058B3E1}" type="slidenum">
              <a:rPr lang="zh-CN" altLang="en-US" smtClean="0"/>
              <a:pPr/>
              <a:t>42</a:t>
            </a:fld>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96391"/>
                                        </p:tgtEl>
                                        <p:attrNameLst>
                                          <p:attrName>style.visibility</p:attrName>
                                        </p:attrNameLst>
                                      </p:cBhvr>
                                      <p:to>
                                        <p:strVal val="visible"/>
                                      </p:to>
                                    </p:set>
                                    <p:animEffect transition="in" filter="wipe(left)">
                                      <p:cBhvr>
                                        <p:cTn id="7" dur="500"/>
                                        <p:tgtEl>
                                          <p:spTgt spid="12963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96390"/>
                                        </p:tgtEl>
                                        <p:attrNameLst>
                                          <p:attrName>style.visibility</p:attrName>
                                        </p:attrNameLst>
                                      </p:cBhvr>
                                      <p:to>
                                        <p:strVal val="visible"/>
                                      </p:to>
                                    </p:set>
                                    <p:animEffect transition="in" filter="wipe(left)">
                                      <p:cBhvr>
                                        <p:cTn id="12" dur="500"/>
                                        <p:tgtEl>
                                          <p:spTgt spid="1296390"/>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296392"/>
                                        </p:tgtEl>
                                        <p:attrNameLst>
                                          <p:attrName>style.visibility</p:attrName>
                                        </p:attrNameLst>
                                      </p:cBhvr>
                                      <p:to>
                                        <p:strVal val="visible"/>
                                      </p:to>
                                    </p:set>
                                    <p:animEffect transition="in" filter="wipe(left)">
                                      <p:cBhvr>
                                        <p:cTn id="15" dur="500"/>
                                        <p:tgtEl>
                                          <p:spTgt spid="129639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96393"/>
                                        </p:tgtEl>
                                        <p:attrNameLst>
                                          <p:attrName>style.visibility</p:attrName>
                                        </p:attrNameLst>
                                      </p:cBhvr>
                                      <p:to>
                                        <p:strVal val="visible"/>
                                      </p:to>
                                    </p:set>
                                    <p:animEffect transition="in" filter="wipe(left)">
                                      <p:cBhvr>
                                        <p:cTn id="18" dur="500"/>
                                        <p:tgtEl>
                                          <p:spTgt spid="129639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296406"/>
                                        </p:tgtEl>
                                        <p:attrNameLst>
                                          <p:attrName>style.visibility</p:attrName>
                                        </p:attrNameLst>
                                      </p:cBhvr>
                                      <p:to>
                                        <p:strVal val="visible"/>
                                      </p:to>
                                    </p:set>
                                    <p:animEffect transition="in" filter="wipe(left)">
                                      <p:cBhvr>
                                        <p:cTn id="21" dur="500"/>
                                        <p:tgtEl>
                                          <p:spTgt spid="129640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96407"/>
                                        </p:tgtEl>
                                        <p:attrNameLst>
                                          <p:attrName>style.visibility</p:attrName>
                                        </p:attrNameLst>
                                      </p:cBhvr>
                                      <p:to>
                                        <p:strVal val="visible"/>
                                      </p:to>
                                    </p:set>
                                    <p:animEffect transition="in" filter="wipe(left)">
                                      <p:cBhvr>
                                        <p:cTn id="24" dur="500"/>
                                        <p:tgtEl>
                                          <p:spTgt spid="129640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96397"/>
                                        </p:tgtEl>
                                        <p:attrNameLst>
                                          <p:attrName>style.visibility</p:attrName>
                                        </p:attrNameLst>
                                      </p:cBhvr>
                                      <p:to>
                                        <p:strVal val="visible"/>
                                      </p:to>
                                    </p:set>
                                    <p:animEffect transition="in" filter="wipe(left)">
                                      <p:cBhvr>
                                        <p:cTn id="29" dur="500"/>
                                        <p:tgtEl>
                                          <p:spTgt spid="129639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296394"/>
                                        </p:tgtEl>
                                        <p:attrNameLst>
                                          <p:attrName>style.visibility</p:attrName>
                                        </p:attrNameLst>
                                      </p:cBhvr>
                                      <p:to>
                                        <p:strVal val="visible"/>
                                      </p:to>
                                    </p:set>
                                    <p:animEffect transition="in" filter="wipe(left)">
                                      <p:cBhvr>
                                        <p:cTn id="32" dur="500"/>
                                        <p:tgtEl>
                                          <p:spTgt spid="1296394"/>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296399"/>
                                        </p:tgtEl>
                                        <p:attrNameLst>
                                          <p:attrName>style.visibility</p:attrName>
                                        </p:attrNameLst>
                                      </p:cBhvr>
                                      <p:to>
                                        <p:strVal val="visible"/>
                                      </p:to>
                                    </p:set>
                                    <p:animEffect transition="in" filter="wipe(left)">
                                      <p:cBhvr>
                                        <p:cTn id="36" dur="500"/>
                                        <p:tgtEl>
                                          <p:spTgt spid="1296399"/>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296395"/>
                                        </p:tgtEl>
                                        <p:attrNameLst>
                                          <p:attrName>style.visibility</p:attrName>
                                        </p:attrNameLst>
                                      </p:cBhvr>
                                      <p:to>
                                        <p:strVal val="visible"/>
                                      </p:to>
                                    </p:set>
                                    <p:animEffect transition="in" filter="wipe(left)">
                                      <p:cBhvr>
                                        <p:cTn id="40" dur="500"/>
                                        <p:tgtEl>
                                          <p:spTgt spid="1296395"/>
                                        </p:tgtEl>
                                      </p:cBhvr>
                                    </p:animEffect>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1296398"/>
                                        </p:tgtEl>
                                        <p:attrNameLst>
                                          <p:attrName>style.visibility</p:attrName>
                                        </p:attrNameLst>
                                      </p:cBhvr>
                                      <p:to>
                                        <p:strVal val="visible"/>
                                      </p:to>
                                    </p:set>
                                    <p:animEffect transition="in" filter="wipe(left)">
                                      <p:cBhvr>
                                        <p:cTn id="44" dur="500"/>
                                        <p:tgtEl>
                                          <p:spTgt spid="1296398"/>
                                        </p:tgtEl>
                                      </p:cBhvr>
                                    </p:animEffect>
                                  </p:childTnLst>
                                </p:cTn>
                              </p:par>
                            </p:childTnLst>
                          </p:cTn>
                        </p:par>
                        <p:par>
                          <p:cTn id="45" fill="hold">
                            <p:stCondLst>
                              <p:cond delay="2000"/>
                            </p:stCondLst>
                            <p:childTnLst>
                              <p:par>
                                <p:cTn id="46" presetID="22" presetClass="entr" presetSubtype="8" fill="hold" grpId="0" nodeType="afterEffect">
                                  <p:stCondLst>
                                    <p:cond delay="0"/>
                                  </p:stCondLst>
                                  <p:childTnLst>
                                    <p:set>
                                      <p:cBhvr>
                                        <p:cTn id="47" dur="1" fill="hold">
                                          <p:stCondLst>
                                            <p:cond delay="0"/>
                                          </p:stCondLst>
                                        </p:cTn>
                                        <p:tgtEl>
                                          <p:spTgt spid="1296396"/>
                                        </p:tgtEl>
                                        <p:attrNameLst>
                                          <p:attrName>style.visibility</p:attrName>
                                        </p:attrNameLst>
                                      </p:cBhvr>
                                      <p:to>
                                        <p:strVal val="visible"/>
                                      </p:to>
                                    </p:set>
                                    <p:animEffect transition="in" filter="wipe(left)">
                                      <p:cBhvr>
                                        <p:cTn id="48" dur="500"/>
                                        <p:tgtEl>
                                          <p:spTgt spid="129639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296403"/>
                                        </p:tgtEl>
                                        <p:attrNameLst>
                                          <p:attrName>style.visibility</p:attrName>
                                        </p:attrNameLst>
                                      </p:cBhvr>
                                      <p:to>
                                        <p:strVal val="visible"/>
                                      </p:to>
                                    </p:set>
                                    <p:animEffect transition="in" filter="wipe(left)">
                                      <p:cBhvr>
                                        <p:cTn id="53" dur="500"/>
                                        <p:tgtEl>
                                          <p:spTgt spid="1296403"/>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296400"/>
                                        </p:tgtEl>
                                        <p:attrNameLst>
                                          <p:attrName>style.visibility</p:attrName>
                                        </p:attrNameLst>
                                      </p:cBhvr>
                                      <p:to>
                                        <p:strVal val="visible"/>
                                      </p:to>
                                    </p:set>
                                    <p:animEffect transition="in" filter="wipe(left)">
                                      <p:cBhvr>
                                        <p:cTn id="56" dur="500"/>
                                        <p:tgtEl>
                                          <p:spTgt spid="1296400"/>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1296405"/>
                                        </p:tgtEl>
                                        <p:attrNameLst>
                                          <p:attrName>style.visibility</p:attrName>
                                        </p:attrNameLst>
                                      </p:cBhvr>
                                      <p:to>
                                        <p:strVal val="visible"/>
                                      </p:to>
                                    </p:set>
                                    <p:animEffect transition="in" filter="wipe(left)">
                                      <p:cBhvr>
                                        <p:cTn id="60" dur="500"/>
                                        <p:tgtEl>
                                          <p:spTgt spid="1296405"/>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1296401"/>
                                        </p:tgtEl>
                                        <p:attrNameLst>
                                          <p:attrName>style.visibility</p:attrName>
                                        </p:attrNameLst>
                                      </p:cBhvr>
                                      <p:to>
                                        <p:strVal val="visible"/>
                                      </p:to>
                                    </p:set>
                                    <p:animEffect transition="in" filter="wipe(left)">
                                      <p:cBhvr>
                                        <p:cTn id="64" dur="500"/>
                                        <p:tgtEl>
                                          <p:spTgt spid="1296401"/>
                                        </p:tgtEl>
                                      </p:cBhvr>
                                    </p:animEffect>
                                  </p:childTnLst>
                                </p:cTn>
                              </p:par>
                            </p:childTnLst>
                          </p:cTn>
                        </p:par>
                        <p:par>
                          <p:cTn id="65" fill="hold">
                            <p:stCondLst>
                              <p:cond delay="1500"/>
                            </p:stCondLst>
                            <p:childTnLst>
                              <p:par>
                                <p:cTn id="66" presetID="22" presetClass="entr" presetSubtype="8" fill="hold" grpId="0" nodeType="afterEffect">
                                  <p:stCondLst>
                                    <p:cond delay="0"/>
                                  </p:stCondLst>
                                  <p:childTnLst>
                                    <p:set>
                                      <p:cBhvr>
                                        <p:cTn id="67" dur="1" fill="hold">
                                          <p:stCondLst>
                                            <p:cond delay="0"/>
                                          </p:stCondLst>
                                        </p:cTn>
                                        <p:tgtEl>
                                          <p:spTgt spid="1296404"/>
                                        </p:tgtEl>
                                        <p:attrNameLst>
                                          <p:attrName>style.visibility</p:attrName>
                                        </p:attrNameLst>
                                      </p:cBhvr>
                                      <p:to>
                                        <p:strVal val="visible"/>
                                      </p:to>
                                    </p:set>
                                    <p:animEffect transition="in" filter="wipe(left)">
                                      <p:cBhvr>
                                        <p:cTn id="68" dur="500"/>
                                        <p:tgtEl>
                                          <p:spTgt spid="1296404"/>
                                        </p:tgtEl>
                                      </p:cBhvr>
                                    </p:animEffect>
                                  </p:childTnLst>
                                </p:cTn>
                              </p:par>
                            </p:childTnLst>
                          </p:cTn>
                        </p:par>
                        <p:par>
                          <p:cTn id="69" fill="hold">
                            <p:stCondLst>
                              <p:cond delay="2000"/>
                            </p:stCondLst>
                            <p:childTnLst>
                              <p:par>
                                <p:cTn id="70" presetID="22" presetClass="entr" presetSubtype="8" fill="hold" grpId="0" nodeType="afterEffect">
                                  <p:stCondLst>
                                    <p:cond delay="0"/>
                                  </p:stCondLst>
                                  <p:childTnLst>
                                    <p:set>
                                      <p:cBhvr>
                                        <p:cTn id="71" dur="1" fill="hold">
                                          <p:stCondLst>
                                            <p:cond delay="0"/>
                                          </p:stCondLst>
                                        </p:cTn>
                                        <p:tgtEl>
                                          <p:spTgt spid="1296402"/>
                                        </p:tgtEl>
                                        <p:attrNameLst>
                                          <p:attrName>style.visibility</p:attrName>
                                        </p:attrNameLst>
                                      </p:cBhvr>
                                      <p:to>
                                        <p:strVal val="visible"/>
                                      </p:to>
                                    </p:set>
                                    <p:animEffect transition="in" filter="wipe(left)">
                                      <p:cBhvr>
                                        <p:cTn id="72" dur="500"/>
                                        <p:tgtEl>
                                          <p:spTgt spid="1296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6390" grpId="0" animBg="1"/>
      <p:bldP spid="1296394" grpId="0" animBg="1"/>
      <p:bldP spid="1296395" grpId="0" animBg="1"/>
      <p:bldP spid="1296396" grpId="0" animBg="1"/>
      <p:bldP spid="1296397" grpId="0" animBg="1"/>
      <p:bldP spid="1296398" grpId="0" animBg="1"/>
      <p:bldP spid="1296399" grpId="0" animBg="1"/>
      <p:bldP spid="1296400" grpId="0" animBg="1"/>
      <p:bldP spid="1296401" grpId="0" animBg="1"/>
      <p:bldP spid="1296402" grpId="0" animBg="1"/>
      <p:bldP spid="1296403" grpId="0" animBg="1"/>
      <p:bldP spid="1296404" grpId="0" animBg="1"/>
      <p:bldP spid="1296405" grpId="0" animBg="1"/>
      <p:bldP spid="1296406" grpId="0" animBg="1"/>
      <p:bldP spid="1296407" grpId="0" animBg="1"/>
      <p:bldP spid="1296393" grpId="0" animBg="1"/>
      <p:bldP spid="1296392" grpId="0" animBg="1"/>
      <p:bldP spid="129639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97225" y="332656"/>
            <a:ext cx="4168599" cy="584775"/>
          </a:xfrm>
          <a:prstGeom prst="rect">
            <a:avLst/>
          </a:prstGeom>
          <a:noFill/>
        </p:spPr>
        <p:txBody>
          <a:bodyPr wrap="square" rtlCol="0">
            <a:spAutoFit/>
          </a:bodyPr>
          <a:lstStyle/>
          <a:p>
            <a:pPr algn="ctr"/>
            <a:r>
              <a:rPr lang="zh-CN" altLang="en-US" sz="3200" b="1" dirty="0">
                <a:solidFill>
                  <a:srgbClr val="FF0000"/>
                </a:solidFill>
                <a:latin typeface="微软雅黑" pitchFamily="34" charset="-122"/>
                <a:ea typeface="微软雅黑" pitchFamily="34" charset="-122"/>
              </a:rPr>
              <a:t>生产计划的特征</a:t>
            </a:r>
          </a:p>
        </p:txBody>
      </p:sp>
      <p:sp>
        <p:nvSpPr>
          <p:cNvPr id="4" name="矩形 3"/>
          <p:cNvSpPr/>
          <p:nvPr/>
        </p:nvSpPr>
        <p:spPr>
          <a:xfrm>
            <a:off x="500779" y="1583796"/>
            <a:ext cx="8100900" cy="378565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l">
              <a:lnSpc>
                <a:spcPct val="200000"/>
              </a:lnSpc>
            </a:pPr>
            <a:r>
              <a:rPr lang="zh-CN" altLang="en-US" sz="2400" b="1" dirty="0">
                <a:latin typeface="微软雅黑" pitchFamily="34" charset="-122"/>
                <a:ea typeface="微软雅黑" pitchFamily="34" charset="-122"/>
              </a:rPr>
              <a:t>一个优化的生产计划必须具备以下三个特征： </a:t>
            </a:r>
            <a:endParaRPr lang="en-US" altLang="zh-CN" sz="2400" b="1" dirty="0">
              <a:latin typeface="微软雅黑" pitchFamily="34" charset="-122"/>
              <a:ea typeface="微软雅黑" pitchFamily="34" charset="-122"/>
            </a:endParaRPr>
          </a:p>
          <a:p>
            <a:pPr marL="514338" indent="-514338">
              <a:lnSpc>
                <a:spcPct val="200000"/>
              </a:lnSpc>
              <a:buFont typeface="+mj-lt"/>
              <a:buAutoNum type="arabicPeriod"/>
            </a:pPr>
            <a:r>
              <a:rPr lang="zh-CN" altLang="en-US" sz="2400" b="1" dirty="0">
                <a:latin typeface="微软雅黑" pitchFamily="34" charset="-122"/>
                <a:ea typeface="微软雅黑" pitchFamily="34" charset="-122"/>
              </a:rPr>
              <a:t>有利于充分利用销售机会，</a:t>
            </a:r>
            <a:r>
              <a:rPr lang="zh-CN" altLang="en-US" sz="2400" b="1" dirty="0">
                <a:solidFill>
                  <a:srgbClr val="FF0000"/>
                </a:solidFill>
                <a:latin typeface="微软雅黑" pitchFamily="34" charset="-122"/>
                <a:ea typeface="微软雅黑" pitchFamily="34" charset="-122"/>
              </a:rPr>
              <a:t>满足市场需求</a:t>
            </a:r>
            <a:r>
              <a:rPr lang="zh-CN" altLang="en-US" sz="2400" b="1" dirty="0">
                <a:latin typeface="微软雅黑" pitchFamily="34" charset="-122"/>
                <a:ea typeface="微软雅黑" pitchFamily="34" charset="-122"/>
              </a:rPr>
              <a:t>； </a:t>
            </a:r>
            <a:endParaRPr lang="en-US" altLang="zh-CN" sz="2400" b="1" dirty="0">
              <a:latin typeface="微软雅黑" pitchFamily="34" charset="-122"/>
              <a:ea typeface="微软雅黑" pitchFamily="34" charset="-122"/>
            </a:endParaRPr>
          </a:p>
          <a:p>
            <a:pPr marL="514338" indent="-514338">
              <a:lnSpc>
                <a:spcPct val="200000"/>
              </a:lnSpc>
              <a:buFont typeface="+mj-lt"/>
              <a:buAutoNum type="arabicPeriod"/>
            </a:pPr>
            <a:r>
              <a:rPr lang="zh-CN" altLang="en-US" sz="2400" b="1" dirty="0">
                <a:latin typeface="微软雅黑" pitchFamily="34" charset="-122"/>
                <a:ea typeface="微软雅黑" pitchFamily="34" charset="-122"/>
              </a:rPr>
              <a:t>有利于充分利用盈利机会，</a:t>
            </a:r>
            <a:r>
              <a:rPr lang="zh-CN" altLang="en-US" sz="2400" b="1" dirty="0">
                <a:solidFill>
                  <a:srgbClr val="FF0000"/>
                </a:solidFill>
                <a:latin typeface="微软雅黑" pitchFamily="34" charset="-122"/>
                <a:ea typeface="微软雅黑" pitchFamily="34" charset="-122"/>
              </a:rPr>
              <a:t>实现生产成本最低化</a:t>
            </a:r>
            <a:r>
              <a:rPr lang="zh-CN" altLang="en-US" sz="2400" b="1" dirty="0">
                <a:latin typeface="微软雅黑" pitchFamily="34" charset="-122"/>
                <a:ea typeface="微软雅黑" pitchFamily="34" charset="-122"/>
              </a:rPr>
              <a:t>； </a:t>
            </a:r>
            <a:endParaRPr lang="en-US" altLang="zh-CN" sz="2400" b="1" dirty="0">
              <a:latin typeface="微软雅黑" pitchFamily="34" charset="-122"/>
              <a:ea typeface="微软雅黑" pitchFamily="34" charset="-122"/>
            </a:endParaRPr>
          </a:p>
          <a:p>
            <a:pPr marL="514338" indent="-514338">
              <a:lnSpc>
                <a:spcPct val="200000"/>
              </a:lnSpc>
              <a:buFont typeface="+mj-lt"/>
              <a:buAutoNum type="arabicPeriod"/>
            </a:pPr>
            <a:r>
              <a:rPr lang="zh-CN" altLang="en-US" sz="2400" b="1" dirty="0">
                <a:latin typeface="微软雅黑" pitchFamily="34" charset="-122"/>
                <a:ea typeface="微软雅黑" pitchFamily="34" charset="-122"/>
              </a:rPr>
              <a:t>有利于充分利用生产资源，</a:t>
            </a:r>
            <a:r>
              <a:rPr lang="zh-CN" altLang="en-US" sz="2400" b="1" dirty="0">
                <a:solidFill>
                  <a:srgbClr val="FF0000"/>
                </a:solidFill>
                <a:latin typeface="微软雅黑" pitchFamily="34" charset="-122"/>
                <a:ea typeface="微软雅黑" pitchFamily="34" charset="-122"/>
              </a:rPr>
              <a:t>最大限度的减少生产资源的闲置和浪费</a:t>
            </a:r>
            <a:r>
              <a:rPr lang="zh-CN" altLang="en-US" sz="2400" b="1" dirty="0">
                <a:latin typeface="微软雅黑" pitchFamily="34" charset="-122"/>
                <a:ea typeface="微软雅黑" pitchFamily="34" charset="-122"/>
              </a:rPr>
              <a:t>。 </a:t>
            </a:r>
            <a:endParaRPr lang="en-US" altLang="zh-CN" sz="2400" b="1" dirty="0">
              <a:latin typeface="微软雅黑" pitchFamily="34" charset="-122"/>
              <a:ea typeface="微软雅黑" pitchFamily="34" charset="-122"/>
            </a:endParaRPr>
          </a:p>
        </p:txBody>
      </p:sp>
      <p:sp>
        <p:nvSpPr>
          <p:cNvPr id="5" name="灯片编号占位符 4"/>
          <p:cNvSpPr>
            <a:spLocks noGrp="1"/>
          </p:cNvSpPr>
          <p:nvPr>
            <p:ph type="sldNum" sz="quarter" idx="4"/>
          </p:nvPr>
        </p:nvSpPr>
        <p:spPr/>
        <p:txBody>
          <a:bodyPr/>
          <a:lstStyle/>
          <a:p>
            <a:fld id="{8BA16DCC-C50E-4AD5-94C9-747C0058B3E1}" type="slidenum">
              <a:rPr lang="zh-CN" altLang="en-US" smtClean="0"/>
              <a:pPr/>
              <a:t>43</a:t>
            </a:fld>
            <a:endParaRPr lang="zh-CN" alt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00779" y="1403779"/>
            <a:ext cx="8001000" cy="452431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marL="514338" indent="-514338">
              <a:lnSpc>
                <a:spcPct val="200000"/>
              </a:lnSpc>
              <a:buFont typeface="+mj-lt"/>
              <a:buAutoNum type="arabicPeriod"/>
            </a:pPr>
            <a:r>
              <a:rPr lang="zh-CN" altLang="en-US" sz="2400" b="1" dirty="0">
                <a:latin typeface="微软雅黑" pitchFamily="34" charset="-122"/>
                <a:ea typeface="微软雅黑" pitchFamily="34" charset="-122"/>
              </a:rPr>
              <a:t>要</a:t>
            </a:r>
            <a:r>
              <a:rPr lang="zh-CN" altLang="en-US" sz="2400" b="1" dirty="0">
                <a:solidFill>
                  <a:srgbClr val="FF0000"/>
                </a:solidFill>
                <a:latin typeface="微软雅黑" pitchFamily="34" charset="-122"/>
                <a:ea typeface="微软雅黑" pitchFamily="34" charset="-122"/>
              </a:rPr>
              <a:t>保证</a:t>
            </a:r>
            <a:r>
              <a:rPr lang="zh-CN" altLang="en-US" sz="2400" b="1" dirty="0">
                <a:latin typeface="微软雅黑" pitchFamily="34" charset="-122"/>
                <a:ea typeface="微软雅黑" pitchFamily="34" charset="-122"/>
              </a:rPr>
              <a:t>交货日期与生产量 ；</a:t>
            </a:r>
            <a:endParaRPr lang="en-US" altLang="zh-CN" sz="2400" b="1" dirty="0">
              <a:latin typeface="微软雅黑" pitchFamily="34" charset="-122"/>
              <a:ea typeface="微软雅黑" pitchFamily="34" charset="-122"/>
            </a:endParaRPr>
          </a:p>
          <a:p>
            <a:pPr marL="514338" indent="-514338">
              <a:lnSpc>
                <a:spcPct val="200000"/>
              </a:lnSpc>
              <a:buFont typeface="+mj-lt"/>
              <a:buAutoNum type="arabicPeriod"/>
            </a:pPr>
            <a:r>
              <a:rPr lang="zh-CN" altLang="en-US" sz="2400" b="1" dirty="0">
                <a:latin typeface="微软雅黑" pitchFamily="34" charset="-122"/>
                <a:ea typeface="微软雅黑" pitchFamily="34" charset="-122"/>
              </a:rPr>
              <a:t>使企业</a:t>
            </a:r>
            <a:r>
              <a:rPr lang="zh-CN" altLang="en-US" sz="2400" b="1" dirty="0">
                <a:solidFill>
                  <a:srgbClr val="FF0000"/>
                </a:solidFill>
                <a:latin typeface="微软雅黑" pitchFamily="34" charset="-122"/>
                <a:ea typeface="微软雅黑" pitchFamily="34" charset="-122"/>
              </a:rPr>
              <a:t>维持</a:t>
            </a:r>
            <a:r>
              <a:rPr lang="zh-CN" altLang="en-US" sz="2400" b="1" dirty="0">
                <a:latin typeface="微软雅黑" pitchFamily="34" charset="-122"/>
                <a:ea typeface="微软雅黑" pitchFamily="34" charset="-122"/>
              </a:rPr>
              <a:t>同其生产能力相称的工作量（负荷）及适当开工率； </a:t>
            </a:r>
            <a:endParaRPr lang="en-US" altLang="zh-CN" sz="2400" b="1" dirty="0">
              <a:latin typeface="微软雅黑" pitchFamily="34" charset="-122"/>
              <a:ea typeface="微软雅黑" pitchFamily="34" charset="-122"/>
            </a:endParaRPr>
          </a:p>
          <a:p>
            <a:pPr marL="514338" indent="-514338">
              <a:lnSpc>
                <a:spcPct val="200000"/>
              </a:lnSpc>
              <a:buFont typeface="+mj-lt"/>
              <a:buAutoNum type="arabicPeriod"/>
            </a:pPr>
            <a:r>
              <a:rPr lang="zh-CN" altLang="en-US" sz="2400" b="1" dirty="0">
                <a:latin typeface="微软雅黑" pitchFamily="34" charset="-122"/>
                <a:ea typeface="微软雅黑" pitchFamily="34" charset="-122"/>
              </a:rPr>
              <a:t>作为物料采购的</a:t>
            </a:r>
            <a:r>
              <a:rPr lang="zh-CN" altLang="en-US" sz="2400" b="1" dirty="0">
                <a:solidFill>
                  <a:srgbClr val="FF0000"/>
                </a:solidFill>
                <a:latin typeface="微软雅黑" pitchFamily="34" charset="-122"/>
                <a:ea typeface="微软雅黑" pitchFamily="34" charset="-122"/>
              </a:rPr>
              <a:t>基准</a:t>
            </a:r>
            <a:r>
              <a:rPr lang="zh-CN" altLang="en-US" sz="2400" b="1" dirty="0">
                <a:latin typeface="微软雅黑" pitchFamily="34" charset="-122"/>
                <a:ea typeface="微软雅黑" pitchFamily="34" charset="-122"/>
              </a:rPr>
              <a:t>依据； </a:t>
            </a:r>
            <a:endParaRPr lang="en-US" altLang="zh-CN" sz="2400" b="1" dirty="0">
              <a:latin typeface="微软雅黑" pitchFamily="34" charset="-122"/>
              <a:ea typeface="微软雅黑" pitchFamily="34" charset="-122"/>
            </a:endParaRPr>
          </a:p>
          <a:p>
            <a:pPr marL="514338" indent="-514338">
              <a:lnSpc>
                <a:spcPct val="200000"/>
              </a:lnSpc>
              <a:buFont typeface="+mj-lt"/>
              <a:buAutoNum type="arabicPeriod"/>
            </a:pPr>
            <a:r>
              <a:rPr lang="zh-CN" altLang="en-US" sz="2400" b="1" dirty="0">
                <a:latin typeface="微软雅黑" pitchFamily="34" charset="-122"/>
                <a:ea typeface="微软雅黑" pitchFamily="34" charset="-122"/>
              </a:rPr>
              <a:t>将重要的产品或物料的库存量维持在</a:t>
            </a:r>
            <a:r>
              <a:rPr lang="zh-CN" altLang="en-US" sz="2400" b="1" dirty="0">
                <a:solidFill>
                  <a:srgbClr val="FF0000"/>
                </a:solidFill>
                <a:latin typeface="微软雅黑" pitchFamily="34" charset="-122"/>
                <a:ea typeface="微软雅黑" pitchFamily="34" charset="-122"/>
              </a:rPr>
              <a:t>适当</a:t>
            </a:r>
            <a:r>
              <a:rPr lang="zh-CN" altLang="en-US" sz="2400" b="1" dirty="0">
                <a:latin typeface="微软雅黑" pitchFamily="34" charset="-122"/>
                <a:ea typeface="微软雅黑" pitchFamily="34" charset="-122"/>
              </a:rPr>
              <a:t>水平； </a:t>
            </a:r>
            <a:endParaRPr lang="en-US" altLang="zh-CN" sz="2400" b="1" dirty="0">
              <a:latin typeface="微软雅黑" pitchFamily="34" charset="-122"/>
              <a:ea typeface="微软雅黑" pitchFamily="34" charset="-122"/>
            </a:endParaRPr>
          </a:p>
          <a:p>
            <a:pPr marL="514338" indent="-514338">
              <a:lnSpc>
                <a:spcPct val="200000"/>
              </a:lnSpc>
              <a:buFont typeface="+mj-lt"/>
              <a:buAutoNum type="arabicPeriod"/>
            </a:pPr>
            <a:r>
              <a:rPr lang="zh-CN" altLang="en-US" sz="2400" b="1" dirty="0">
                <a:latin typeface="微软雅黑" pitchFamily="34" charset="-122"/>
                <a:ea typeface="微软雅黑" pitchFamily="34" charset="-122"/>
              </a:rPr>
              <a:t>对长期的增产计划，制作人员与设备补充的</a:t>
            </a:r>
            <a:r>
              <a:rPr lang="zh-CN" altLang="en-US" sz="2400" b="1" dirty="0">
                <a:solidFill>
                  <a:srgbClr val="FF0000"/>
                </a:solidFill>
                <a:latin typeface="微软雅黑" pitchFamily="34" charset="-122"/>
                <a:ea typeface="微软雅黑" pitchFamily="34" charset="-122"/>
              </a:rPr>
              <a:t>安排</a:t>
            </a:r>
            <a:r>
              <a:rPr lang="zh-CN" altLang="en-US" sz="2400" b="1" dirty="0">
                <a:latin typeface="微软雅黑" pitchFamily="34" charset="-122"/>
                <a:ea typeface="微软雅黑" pitchFamily="34" charset="-122"/>
              </a:rPr>
              <a:t>。</a:t>
            </a:r>
          </a:p>
        </p:txBody>
      </p:sp>
      <p:sp>
        <p:nvSpPr>
          <p:cNvPr id="4" name="矩形 3"/>
          <p:cNvSpPr/>
          <p:nvPr/>
        </p:nvSpPr>
        <p:spPr>
          <a:xfrm>
            <a:off x="3275856" y="404664"/>
            <a:ext cx="3179075" cy="584775"/>
          </a:xfrm>
          <a:prstGeom prst="rect">
            <a:avLst/>
          </a:prstGeom>
        </p:spPr>
        <p:txBody>
          <a:bodyPr wrap="none">
            <a:spAutoFit/>
          </a:bodyPr>
          <a:lstStyle/>
          <a:p>
            <a:r>
              <a:rPr lang="zh-CN" altLang="en-US" sz="3200" b="1" dirty="0">
                <a:solidFill>
                  <a:srgbClr val="FF0000"/>
                </a:solidFill>
                <a:latin typeface="微软雅黑" pitchFamily="34" charset="-122"/>
                <a:ea typeface="微软雅黑" pitchFamily="34" charset="-122"/>
              </a:rPr>
              <a:t>生产计划的任务 </a:t>
            </a:r>
          </a:p>
        </p:txBody>
      </p:sp>
      <p:sp>
        <p:nvSpPr>
          <p:cNvPr id="5" name="灯片编号占位符 4"/>
          <p:cNvSpPr>
            <a:spLocks noGrp="1"/>
          </p:cNvSpPr>
          <p:nvPr>
            <p:ph type="sldNum" sz="quarter" idx="4"/>
          </p:nvPr>
        </p:nvSpPr>
        <p:spPr/>
        <p:txBody>
          <a:bodyPr/>
          <a:lstStyle/>
          <a:p>
            <a:fld id="{8BA16DCC-C50E-4AD5-94C9-747C0058B3E1}" type="slidenum">
              <a:rPr lang="zh-CN" altLang="en-US" smtClean="0"/>
              <a:pPr/>
              <a:t>44</a:t>
            </a:fld>
            <a:endParaRPr lang="zh-CN" altLang="en-US"/>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64223" y="332656"/>
            <a:ext cx="7234604" cy="666751"/>
          </a:xfrm>
        </p:spPr>
        <p:txBody>
          <a:bodyPr>
            <a:noAutofit/>
          </a:bodyPr>
          <a:lstStyle/>
          <a:p>
            <a:pPr algn="ctr"/>
            <a:r>
              <a:rPr lang="zh-CN" altLang="en-US" sz="3200" dirty="0">
                <a:solidFill>
                  <a:srgbClr val="FF0000"/>
                </a:solidFill>
              </a:rPr>
              <a:t>生产计划的内容（</a:t>
            </a:r>
            <a:r>
              <a:rPr lang="en-US" altLang="zh-CN" sz="3200" dirty="0">
                <a:solidFill>
                  <a:srgbClr val="FF0000"/>
                </a:solidFill>
              </a:rPr>
              <a:t>5W1H</a:t>
            </a:r>
            <a:r>
              <a:rPr lang="zh-CN" altLang="en-US" sz="3200" dirty="0">
                <a:solidFill>
                  <a:srgbClr val="FF0000"/>
                </a:solidFill>
              </a:rPr>
              <a:t>）</a:t>
            </a:r>
          </a:p>
        </p:txBody>
      </p:sp>
      <p:sp>
        <p:nvSpPr>
          <p:cNvPr id="5" name="灯片编号占位符 4"/>
          <p:cNvSpPr>
            <a:spLocks noGrp="1"/>
          </p:cNvSpPr>
          <p:nvPr>
            <p:ph type="sldNum" sz="quarter" idx="4"/>
          </p:nvPr>
        </p:nvSpPr>
        <p:spPr/>
        <p:txBody>
          <a:bodyPr/>
          <a:lstStyle/>
          <a:p>
            <a:fld id="{8BA16DCC-C50E-4AD5-94C9-747C0058B3E1}" type="slidenum">
              <a:rPr lang="zh-CN" altLang="en-US" smtClean="0"/>
              <a:pPr/>
              <a:t>45</a:t>
            </a:fld>
            <a:endParaRPr lang="zh-CN" altLang="en-US"/>
          </a:p>
        </p:txBody>
      </p:sp>
      <p:graphicFrame>
        <p:nvGraphicFramePr>
          <p:cNvPr id="4" name="表格 3"/>
          <p:cNvGraphicFramePr>
            <a:graphicFrameLocks noGrp="1"/>
          </p:cNvGraphicFramePr>
          <p:nvPr/>
        </p:nvGraphicFramePr>
        <p:xfrm>
          <a:off x="468926" y="1412779"/>
          <a:ext cx="8165124" cy="3351509"/>
        </p:xfrm>
        <a:graphic>
          <a:graphicData uri="http://schemas.openxmlformats.org/drawingml/2006/table">
            <a:tbl>
              <a:tblPr firstRow="1" bandRow="1">
                <a:tableStyleId>{5C22544A-7EE6-4342-B048-85BDC9FD1C3A}</a:tableStyleId>
              </a:tblPr>
              <a:tblGrid>
                <a:gridCol w="1553365"/>
                <a:gridCol w="2748260"/>
                <a:gridCol w="3863499"/>
              </a:tblGrid>
              <a:tr h="478787">
                <a:tc>
                  <a:txBody>
                    <a:bodyPr/>
                    <a:lstStyle/>
                    <a:p>
                      <a:pPr algn="l"/>
                      <a:r>
                        <a:rPr lang="en-US" altLang="zh-CN" sz="2400" b="0" dirty="0" smtClean="0">
                          <a:solidFill>
                            <a:srgbClr val="990000"/>
                          </a:solidFill>
                          <a:latin typeface="微软雅黑" pitchFamily="34" charset="-122"/>
                          <a:ea typeface="微软雅黑" pitchFamily="34" charset="-122"/>
                        </a:rPr>
                        <a:t>5W1H</a:t>
                      </a:r>
                      <a:endParaRPr lang="zh-CN" altLang="en-US" sz="2400" b="0" dirty="0">
                        <a:solidFill>
                          <a:srgbClr val="990000"/>
                        </a:solidFill>
                        <a:latin typeface="微软雅黑" pitchFamily="34" charset="-122"/>
                        <a:ea typeface="微软雅黑" pitchFamily="34" charset="-122"/>
                      </a:endParaRPr>
                    </a:p>
                  </a:txBody>
                  <a:tcPr marL="84407" marR="84407" anchor="ctr">
                    <a:cell3D prstMaterial="dkEdge">
                      <a:bevel w="25400" h="25400" prst="angle"/>
                      <a:lightRig rig="flood" dir="t"/>
                    </a:cell3D>
                    <a:solidFill>
                      <a:srgbClr val="00FFFF"/>
                    </a:solidFill>
                  </a:tcPr>
                </a:tc>
                <a:tc>
                  <a:txBody>
                    <a:bodyPr/>
                    <a:lstStyle/>
                    <a:p>
                      <a:pPr algn="l"/>
                      <a:r>
                        <a:rPr lang="zh-CN" altLang="en-US" sz="2400" b="0" dirty="0" smtClean="0">
                          <a:solidFill>
                            <a:srgbClr val="990000"/>
                          </a:solidFill>
                          <a:latin typeface="微软雅黑" pitchFamily="34" charset="-122"/>
                          <a:ea typeface="微软雅黑" pitchFamily="34" charset="-122"/>
                        </a:rPr>
                        <a:t>含义</a:t>
                      </a:r>
                      <a:endParaRPr lang="zh-CN" altLang="en-US" sz="2400" b="0" dirty="0">
                        <a:solidFill>
                          <a:srgbClr val="990000"/>
                        </a:solidFill>
                        <a:latin typeface="微软雅黑" pitchFamily="34" charset="-122"/>
                        <a:ea typeface="微软雅黑" pitchFamily="34" charset="-122"/>
                      </a:endParaRPr>
                    </a:p>
                  </a:txBody>
                  <a:tcPr marL="84407" marR="84407" anchor="ctr">
                    <a:cell3D prstMaterial="dkEdge">
                      <a:bevel w="25400" h="25400" prst="angle"/>
                      <a:lightRig rig="flood" dir="t"/>
                    </a:cell3D>
                    <a:solidFill>
                      <a:srgbClr val="FFFF00"/>
                    </a:solidFill>
                  </a:tcPr>
                </a:tc>
                <a:tc>
                  <a:txBody>
                    <a:bodyPr/>
                    <a:lstStyle/>
                    <a:p>
                      <a:pPr algn="l"/>
                      <a:r>
                        <a:rPr lang="zh-CN" altLang="en-US" sz="2400" b="0" dirty="0" smtClean="0">
                          <a:solidFill>
                            <a:srgbClr val="990000"/>
                          </a:solidFill>
                          <a:latin typeface="微软雅黑" pitchFamily="34" charset="-122"/>
                          <a:ea typeface="微软雅黑" pitchFamily="34" charset="-122"/>
                        </a:rPr>
                        <a:t>内容</a:t>
                      </a:r>
                      <a:endParaRPr lang="zh-CN" altLang="en-US" sz="2400" b="0" dirty="0">
                        <a:solidFill>
                          <a:srgbClr val="990000"/>
                        </a:solidFill>
                        <a:latin typeface="微软雅黑" pitchFamily="34" charset="-122"/>
                        <a:ea typeface="微软雅黑" pitchFamily="34" charset="-122"/>
                      </a:endParaRPr>
                    </a:p>
                  </a:txBody>
                  <a:tcPr marL="84407" marR="84407" anchor="ctr">
                    <a:cell3D prstMaterial="dkEdge">
                      <a:bevel w="25400" h="25400" prst="angle"/>
                      <a:lightRig rig="flood" dir="t"/>
                    </a:cell3D>
                    <a:solidFill>
                      <a:srgbClr val="92D050"/>
                    </a:solidFill>
                  </a:tcPr>
                </a:tc>
              </a:tr>
              <a:tr h="478787">
                <a:tc>
                  <a:txBody>
                    <a:bodyPr/>
                    <a:lstStyle/>
                    <a:p>
                      <a:pPr algn="l"/>
                      <a:r>
                        <a:rPr lang="en-US" altLang="zh-CN" sz="2400" b="0" dirty="0" smtClean="0">
                          <a:latin typeface="微软雅黑" pitchFamily="34" charset="-122"/>
                          <a:ea typeface="微软雅黑" pitchFamily="34" charset="-122"/>
                        </a:rPr>
                        <a:t>What</a:t>
                      </a:r>
                      <a:endParaRPr lang="zh-CN" altLang="en-US" sz="2400" b="0" dirty="0">
                        <a:latin typeface="微软雅黑" pitchFamily="34" charset="-122"/>
                        <a:ea typeface="微软雅黑" pitchFamily="34" charset="-122"/>
                      </a:endParaRPr>
                    </a:p>
                  </a:txBody>
                  <a:tcPr marL="84407" marR="84407" anchor="ctr">
                    <a:cell3D prstMaterial="dkEdge">
                      <a:bevel w="25400" h="25400" prst="angle"/>
                      <a:lightRig rig="flood" dir="t"/>
                    </a:cell3D>
                    <a:solidFill>
                      <a:srgbClr val="00FFFF"/>
                    </a:solidFill>
                  </a:tcPr>
                </a:tc>
                <a:tc>
                  <a:txBody>
                    <a:bodyPr/>
                    <a:lstStyle/>
                    <a:p>
                      <a:pPr algn="l"/>
                      <a:r>
                        <a:rPr lang="zh-CN" altLang="en-US" sz="2400" b="0" dirty="0" smtClean="0">
                          <a:latin typeface="微软雅黑" pitchFamily="34" charset="-122"/>
                          <a:ea typeface="微软雅黑" pitchFamily="34" charset="-122"/>
                        </a:rPr>
                        <a:t>生产什么</a:t>
                      </a:r>
                      <a:endParaRPr lang="zh-CN" altLang="en-US" sz="2400" b="0" dirty="0">
                        <a:latin typeface="微软雅黑" pitchFamily="34" charset="-122"/>
                        <a:ea typeface="微软雅黑" pitchFamily="34" charset="-122"/>
                      </a:endParaRPr>
                    </a:p>
                  </a:txBody>
                  <a:tcPr marL="84407" marR="84407" anchor="ctr">
                    <a:cell3D prstMaterial="dkEdge">
                      <a:bevel w="25400" h="25400" prst="angle"/>
                      <a:lightRig rig="flood" dir="t"/>
                    </a:cell3D>
                    <a:solidFill>
                      <a:srgbClr val="FFFF00"/>
                    </a:solidFill>
                  </a:tcPr>
                </a:tc>
                <a:tc>
                  <a:txBody>
                    <a:bodyPr/>
                    <a:lstStyle/>
                    <a:p>
                      <a:pPr algn="l"/>
                      <a:r>
                        <a:rPr lang="zh-CN" altLang="en-US" sz="2400" b="0" dirty="0" smtClean="0">
                          <a:latin typeface="微软雅黑" pitchFamily="34" charset="-122"/>
                          <a:ea typeface="微软雅黑" pitchFamily="34" charset="-122"/>
                        </a:rPr>
                        <a:t>产品名称、规格等</a:t>
                      </a:r>
                      <a:endParaRPr lang="zh-CN" altLang="en-US" sz="2400" b="0" dirty="0">
                        <a:latin typeface="微软雅黑" pitchFamily="34" charset="-122"/>
                        <a:ea typeface="微软雅黑" pitchFamily="34" charset="-122"/>
                      </a:endParaRPr>
                    </a:p>
                  </a:txBody>
                  <a:tcPr marL="84407" marR="84407" anchor="ctr">
                    <a:cell3D prstMaterial="dkEdge">
                      <a:bevel w="25400" h="25400" prst="angle"/>
                      <a:lightRig rig="flood" dir="t"/>
                    </a:cell3D>
                    <a:solidFill>
                      <a:srgbClr val="92D050"/>
                    </a:solidFill>
                  </a:tcPr>
                </a:tc>
              </a:tr>
              <a:tr h="478787">
                <a:tc>
                  <a:txBody>
                    <a:bodyPr/>
                    <a:lstStyle/>
                    <a:p>
                      <a:pPr algn="l"/>
                      <a:r>
                        <a:rPr lang="en-US" altLang="zh-CN" sz="2400" b="0" dirty="0" smtClean="0">
                          <a:latin typeface="微软雅黑" pitchFamily="34" charset="-122"/>
                          <a:ea typeface="微软雅黑" pitchFamily="34" charset="-122"/>
                        </a:rPr>
                        <a:t>Which</a:t>
                      </a:r>
                      <a:endParaRPr lang="zh-CN" altLang="en-US" sz="2400" b="0" dirty="0">
                        <a:latin typeface="微软雅黑" pitchFamily="34" charset="-122"/>
                        <a:ea typeface="微软雅黑" pitchFamily="34" charset="-122"/>
                      </a:endParaRPr>
                    </a:p>
                  </a:txBody>
                  <a:tcPr marL="84407" marR="84407" anchor="ctr">
                    <a:cell3D prstMaterial="dkEdge">
                      <a:bevel w="25400" h="25400" prst="angle"/>
                      <a:lightRig rig="flood" dir="t"/>
                    </a:cell3D>
                    <a:solidFill>
                      <a:srgbClr val="00FFFF"/>
                    </a:solidFill>
                  </a:tcPr>
                </a:tc>
                <a:tc>
                  <a:txBody>
                    <a:bodyPr/>
                    <a:lstStyle/>
                    <a:p>
                      <a:pPr algn="l"/>
                      <a:r>
                        <a:rPr lang="zh-CN" altLang="en-US" sz="2400" b="0" dirty="0" smtClean="0">
                          <a:latin typeface="微软雅黑" pitchFamily="34" charset="-122"/>
                          <a:ea typeface="微软雅黑" pitchFamily="34" charset="-122"/>
                        </a:rPr>
                        <a:t>生产多少</a:t>
                      </a:r>
                      <a:endParaRPr lang="zh-CN" altLang="en-US" sz="2400" b="0" dirty="0">
                        <a:latin typeface="微软雅黑" pitchFamily="34" charset="-122"/>
                        <a:ea typeface="微软雅黑" pitchFamily="34" charset="-122"/>
                      </a:endParaRPr>
                    </a:p>
                  </a:txBody>
                  <a:tcPr marL="84407" marR="84407" anchor="ctr">
                    <a:cell3D prstMaterial="dkEdge">
                      <a:bevel w="25400" h="25400" prst="angle"/>
                      <a:lightRig rig="flood" dir="t"/>
                    </a:cell3D>
                    <a:solidFill>
                      <a:srgbClr val="FFFF00"/>
                    </a:solidFill>
                  </a:tcPr>
                </a:tc>
                <a:tc>
                  <a:txBody>
                    <a:bodyPr/>
                    <a:lstStyle/>
                    <a:p>
                      <a:pPr algn="l"/>
                      <a:r>
                        <a:rPr lang="zh-CN" altLang="en-US" sz="2400" b="0" dirty="0" smtClean="0">
                          <a:latin typeface="微软雅黑" pitchFamily="34" charset="-122"/>
                          <a:ea typeface="微软雅黑" pitchFamily="34" charset="-122"/>
                        </a:rPr>
                        <a:t>数量或重量</a:t>
                      </a:r>
                      <a:endParaRPr lang="zh-CN" altLang="en-US" sz="2400" b="0" dirty="0">
                        <a:latin typeface="微软雅黑" pitchFamily="34" charset="-122"/>
                        <a:ea typeface="微软雅黑" pitchFamily="34" charset="-122"/>
                      </a:endParaRPr>
                    </a:p>
                  </a:txBody>
                  <a:tcPr marL="84407" marR="84407" anchor="ctr">
                    <a:cell3D prstMaterial="dkEdge">
                      <a:bevel w="25400" h="25400" prst="angle"/>
                      <a:lightRig rig="flood" dir="t"/>
                    </a:cell3D>
                    <a:solidFill>
                      <a:srgbClr val="92D050"/>
                    </a:solidFill>
                  </a:tcPr>
                </a:tc>
              </a:tr>
              <a:tr h="478787">
                <a:tc>
                  <a:txBody>
                    <a:bodyPr/>
                    <a:lstStyle/>
                    <a:p>
                      <a:pPr algn="l"/>
                      <a:r>
                        <a:rPr lang="en-US" altLang="zh-CN" sz="2400" b="0" dirty="0" smtClean="0">
                          <a:latin typeface="微软雅黑" pitchFamily="34" charset="-122"/>
                          <a:ea typeface="微软雅黑" pitchFamily="34" charset="-122"/>
                        </a:rPr>
                        <a:t>Where</a:t>
                      </a:r>
                      <a:endParaRPr lang="zh-CN" altLang="en-US" sz="2400" b="0" dirty="0">
                        <a:latin typeface="微软雅黑" pitchFamily="34" charset="-122"/>
                        <a:ea typeface="微软雅黑" pitchFamily="34" charset="-122"/>
                      </a:endParaRPr>
                    </a:p>
                  </a:txBody>
                  <a:tcPr marL="84407" marR="84407" anchor="ctr">
                    <a:cell3D prstMaterial="dkEdge">
                      <a:bevel w="25400" h="25400" prst="angle"/>
                      <a:lightRig rig="flood" dir="t"/>
                    </a:cell3D>
                    <a:solidFill>
                      <a:srgbClr val="00FFFF"/>
                    </a:solidFill>
                  </a:tcPr>
                </a:tc>
                <a:tc>
                  <a:txBody>
                    <a:bodyPr/>
                    <a:lstStyle/>
                    <a:p>
                      <a:pPr algn="l"/>
                      <a:r>
                        <a:rPr lang="zh-CN" altLang="en-US" sz="2400" b="0" dirty="0" smtClean="0">
                          <a:latin typeface="微软雅黑" pitchFamily="34" charset="-122"/>
                          <a:ea typeface="微软雅黑" pitchFamily="34" charset="-122"/>
                        </a:rPr>
                        <a:t>在哪里生产</a:t>
                      </a:r>
                      <a:endParaRPr lang="zh-CN" altLang="en-US" sz="2400" b="0" dirty="0">
                        <a:latin typeface="微软雅黑" pitchFamily="34" charset="-122"/>
                        <a:ea typeface="微软雅黑" pitchFamily="34" charset="-122"/>
                      </a:endParaRPr>
                    </a:p>
                  </a:txBody>
                  <a:tcPr marL="84407" marR="84407" anchor="ctr">
                    <a:cell3D prstMaterial="dkEdge">
                      <a:bevel w="25400" h="25400" prst="angle"/>
                      <a:lightRig rig="flood" dir="t"/>
                    </a:cell3D>
                    <a:solidFill>
                      <a:srgbClr val="FFFF00"/>
                    </a:solidFill>
                  </a:tcPr>
                </a:tc>
                <a:tc>
                  <a:txBody>
                    <a:bodyPr/>
                    <a:lstStyle/>
                    <a:p>
                      <a:pPr algn="l"/>
                      <a:r>
                        <a:rPr lang="zh-CN" altLang="en-US" sz="2400" b="0" dirty="0" smtClean="0">
                          <a:latin typeface="微软雅黑" pitchFamily="34" charset="-122"/>
                          <a:ea typeface="微软雅黑" pitchFamily="34" charset="-122"/>
                        </a:rPr>
                        <a:t>场所、场地</a:t>
                      </a:r>
                      <a:endParaRPr lang="zh-CN" altLang="en-US" sz="2400" b="0" dirty="0">
                        <a:latin typeface="微软雅黑" pitchFamily="34" charset="-122"/>
                        <a:ea typeface="微软雅黑" pitchFamily="34" charset="-122"/>
                      </a:endParaRPr>
                    </a:p>
                  </a:txBody>
                  <a:tcPr marL="84407" marR="84407" anchor="ctr">
                    <a:cell3D prstMaterial="dkEdge">
                      <a:bevel w="25400" h="25400" prst="angle"/>
                      <a:lightRig rig="flood" dir="t"/>
                    </a:cell3D>
                    <a:solidFill>
                      <a:srgbClr val="92D050"/>
                    </a:solidFill>
                  </a:tcPr>
                </a:tc>
              </a:tr>
              <a:tr h="478787">
                <a:tc>
                  <a:txBody>
                    <a:bodyPr/>
                    <a:lstStyle/>
                    <a:p>
                      <a:pPr algn="l"/>
                      <a:r>
                        <a:rPr lang="en-US" altLang="zh-CN" sz="2400" b="0" dirty="0" smtClean="0">
                          <a:latin typeface="微软雅黑" pitchFamily="34" charset="-122"/>
                          <a:ea typeface="微软雅黑" pitchFamily="34" charset="-122"/>
                        </a:rPr>
                        <a:t>Who</a:t>
                      </a:r>
                      <a:endParaRPr lang="zh-CN" altLang="en-US" sz="2400" b="0" dirty="0">
                        <a:latin typeface="微软雅黑" pitchFamily="34" charset="-122"/>
                        <a:ea typeface="微软雅黑" pitchFamily="34" charset="-122"/>
                      </a:endParaRPr>
                    </a:p>
                  </a:txBody>
                  <a:tcPr marL="84407" marR="84407" anchor="ctr">
                    <a:cell3D prstMaterial="dkEdge">
                      <a:bevel w="25400" h="25400" prst="angle"/>
                      <a:lightRig rig="flood" dir="t"/>
                    </a:cell3D>
                    <a:solidFill>
                      <a:srgbClr val="00FFFF"/>
                    </a:solidFill>
                  </a:tcPr>
                </a:tc>
                <a:tc>
                  <a:txBody>
                    <a:bodyPr/>
                    <a:lstStyle/>
                    <a:p>
                      <a:pPr algn="l"/>
                      <a:r>
                        <a:rPr lang="zh-CN" altLang="en-US" sz="2400" b="0" dirty="0" smtClean="0">
                          <a:latin typeface="微软雅黑" pitchFamily="34" charset="-122"/>
                          <a:ea typeface="微软雅黑" pitchFamily="34" charset="-122"/>
                        </a:rPr>
                        <a:t>由谁来生产</a:t>
                      </a:r>
                      <a:endParaRPr lang="zh-CN" altLang="en-US" sz="2400" b="0" dirty="0">
                        <a:latin typeface="微软雅黑" pitchFamily="34" charset="-122"/>
                        <a:ea typeface="微软雅黑" pitchFamily="34" charset="-122"/>
                      </a:endParaRPr>
                    </a:p>
                  </a:txBody>
                  <a:tcPr marL="84407" marR="84407" anchor="ctr">
                    <a:cell3D prstMaterial="dkEdge">
                      <a:bevel w="25400" h="25400" prst="angle"/>
                      <a:lightRig rig="flood" dir="t"/>
                    </a:cell3D>
                    <a:solidFill>
                      <a:srgbClr val="FFFF00"/>
                    </a:solidFill>
                  </a:tcPr>
                </a:tc>
                <a:tc>
                  <a:txBody>
                    <a:bodyPr/>
                    <a:lstStyle/>
                    <a:p>
                      <a:pPr algn="l"/>
                      <a:r>
                        <a:rPr lang="zh-CN" altLang="en-US" sz="2400" b="0" dirty="0" smtClean="0">
                          <a:latin typeface="微软雅黑" pitchFamily="34" charset="-122"/>
                          <a:ea typeface="微软雅黑" pitchFamily="34" charset="-122"/>
                        </a:rPr>
                        <a:t>车间、班组</a:t>
                      </a:r>
                      <a:endParaRPr lang="zh-CN" altLang="en-US" sz="2400" b="0" dirty="0">
                        <a:latin typeface="微软雅黑" pitchFamily="34" charset="-122"/>
                        <a:ea typeface="微软雅黑" pitchFamily="34" charset="-122"/>
                      </a:endParaRPr>
                    </a:p>
                  </a:txBody>
                  <a:tcPr marL="84407" marR="84407" anchor="ctr">
                    <a:cell3D prstMaterial="dkEdge">
                      <a:bevel w="25400" h="25400" prst="angle"/>
                      <a:lightRig rig="flood" dir="t"/>
                    </a:cell3D>
                    <a:solidFill>
                      <a:srgbClr val="92D050"/>
                    </a:solidFill>
                  </a:tcPr>
                </a:tc>
              </a:tr>
              <a:tr h="478787">
                <a:tc>
                  <a:txBody>
                    <a:bodyPr/>
                    <a:lstStyle/>
                    <a:p>
                      <a:pPr algn="l"/>
                      <a:r>
                        <a:rPr lang="en-US" altLang="zh-CN" sz="2400" b="0" dirty="0" smtClean="0">
                          <a:latin typeface="微软雅黑" pitchFamily="34" charset="-122"/>
                          <a:ea typeface="微软雅黑" pitchFamily="34" charset="-122"/>
                        </a:rPr>
                        <a:t>When</a:t>
                      </a:r>
                      <a:endParaRPr lang="zh-CN" altLang="en-US" sz="2400" b="0" dirty="0">
                        <a:latin typeface="微软雅黑" pitchFamily="34" charset="-122"/>
                        <a:ea typeface="微软雅黑" pitchFamily="34" charset="-122"/>
                      </a:endParaRPr>
                    </a:p>
                  </a:txBody>
                  <a:tcPr marL="84407" marR="84407" anchor="ctr">
                    <a:cell3D prstMaterial="dkEdge">
                      <a:bevel w="25400" h="25400" prst="angle"/>
                      <a:lightRig rig="flood" dir="t"/>
                    </a:cell3D>
                    <a:solidFill>
                      <a:srgbClr val="00FFFF"/>
                    </a:solidFill>
                  </a:tcPr>
                </a:tc>
                <a:tc>
                  <a:txBody>
                    <a:bodyPr/>
                    <a:lstStyle/>
                    <a:p>
                      <a:pPr algn="l"/>
                      <a:r>
                        <a:rPr lang="zh-CN" altLang="en-US" sz="2400" b="0" dirty="0" smtClean="0">
                          <a:latin typeface="微软雅黑" pitchFamily="34" charset="-122"/>
                          <a:ea typeface="微软雅黑" pitchFamily="34" charset="-122"/>
                        </a:rPr>
                        <a:t>什么时间生产</a:t>
                      </a:r>
                      <a:endParaRPr lang="zh-CN" altLang="en-US" sz="2400" b="0" dirty="0">
                        <a:latin typeface="微软雅黑" pitchFamily="34" charset="-122"/>
                        <a:ea typeface="微软雅黑" pitchFamily="34" charset="-122"/>
                      </a:endParaRPr>
                    </a:p>
                  </a:txBody>
                  <a:tcPr marL="84407" marR="84407" anchor="ctr">
                    <a:cell3D prstMaterial="dkEdge">
                      <a:bevel w="25400" h="25400" prst="angle"/>
                      <a:lightRig rig="flood" dir="t"/>
                    </a:cell3D>
                    <a:solidFill>
                      <a:srgbClr val="FFFF00"/>
                    </a:solidFill>
                  </a:tcPr>
                </a:tc>
                <a:tc>
                  <a:txBody>
                    <a:bodyPr/>
                    <a:lstStyle/>
                    <a:p>
                      <a:pPr algn="l"/>
                      <a:r>
                        <a:rPr lang="zh-CN" altLang="en-US" sz="2400" b="0" dirty="0" smtClean="0">
                          <a:latin typeface="微软雅黑" pitchFamily="34" charset="-122"/>
                          <a:ea typeface="微软雅黑" pitchFamily="34" charset="-122"/>
                        </a:rPr>
                        <a:t>期限、交期</a:t>
                      </a:r>
                      <a:endParaRPr lang="zh-CN" altLang="en-US" sz="2400" b="0" dirty="0">
                        <a:latin typeface="微软雅黑" pitchFamily="34" charset="-122"/>
                        <a:ea typeface="微软雅黑" pitchFamily="34" charset="-122"/>
                      </a:endParaRPr>
                    </a:p>
                  </a:txBody>
                  <a:tcPr marL="84407" marR="84407" anchor="ctr">
                    <a:cell3D prstMaterial="dkEdge">
                      <a:bevel w="25400" h="25400" prst="angle"/>
                      <a:lightRig rig="flood" dir="t"/>
                    </a:cell3D>
                    <a:solidFill>
                      <a:srgbClr val="92D050"/>
                    </a:solidFill>
                  </a:tcPr>
                </a:tc>
              </a:tr>
              <a:tr h="478787">
                <a:tc>
                  <a:txBody>
                    <a:bodyPr/>
                    <a:lstStyle/>
                    <a:p>
                      <a:pPr algn="l"/>
                      <a:r>
                        <a:rPr lang="en-US" altLang="zh-CN" sz="2400" b="0" dirty="0" smtClean="0">
                          <a:latin typeface="微软雅黑" pitchFamily="34" charset="-122"/>
                          <a:ea typeface="微软雅黑" pitchFamily="34" charset="-122"/>
                        </a:rPr>
                        <a:t>How</a:t>
                      </a:r>
                      <a:endParaRPr lang="zh-CN" altLang="en-US" sz="2400" b="0" dirty="0">
                        <a:latin typeface="微软雅黑" pitchFamily="34" charset="-122"/>
                        <a:ea typeface="微软雅黑" pitchFamily="34" charset="-122"/>
                      </a:endParaRPr>
                    </a:p>
                  </a:txBody>
                  <a:tcPr marL="84407" marR="84407" anchor="ctr">
                    <a:cell3D prstMaterial="dkEdge">
                      <a:bevel w="25400" h="25400" prst="angle"/>
                      <a:lightRig rig="flood" dir="t"/>
                    </a:cell3D>
                    <a:solidFill>
                      <a:srgbClr val="00FFFF"/>
                    </a:solidFill>
                  </a:tcPr>
                </a:tc>
                <a:tc>
                  <a:txBody>
                    <a:bodyPr/>
                    <a:lstStyle/>
                    <a:p>
                      <a:pPr algn="l"/>
                      <a:r>
                        <a:rPr lang="zh-CN" altLang="en-US" sz="2400" b="0" dirty="0" smtClean="0">
                          <a:latin typeface="微软雅黑" pitchFamily="34" charset="-122"/>
                          <a:ea typeface="微软雅黑" pitchFamily="34" charset="-122"/>
                        </a:rPr>
                        <a:t>怎么生产</a:t>
                      </a:r>
                      <a:endParaRPr lang="zh-CN" altLang="en-US" sz="2400" b="0" dirty="0">
                        <a:latin typeface="微软雅黑" pitchFamily="34" charset="-122"/>
                        <a:ea typeface="微软雅黑" pitchFamily="34" charset="-122"/>
                      </a:endParaRPr>
                    </a:p>
                  </a:txBody>
                  <a:tcPr marL="84407" marR="84407" anchor="ctr">
                    <a:cell3D prstMaterial="dkEdge">
                      <a:bevel w="25400" h="25400" prst="angle"/>
                      <a:lightRig rig="flood" dir="t"/>
                    </a:cell3D>
                    <a:solidFill>
                      <a:srgbClr val="FFFF00"/>
                    </a:solidFill>
                  </a:tcPr>
                </a:tc>
                <a:tc>
                  <a:txBody>
                    <a:bodyPr/>
                    <a:lstStyle/>
                    <a:p>
                      <a:pPr algn="l"/>
                      <a:r>
                        <a:rPr lang="zh-CN" altLang="en-US" sz="2400" b="0" dirty="0" smtClean="0">
                          <a:latin typeface="微软雅黑" pitchFamily="34" charset="-122"/>
                          <a:ea typeface="微软雅黑" pitchFamily="34" charset="-122"/>
                        </a:rPr>
                        <a:t>作业方式</a:t>
                      </a:r>
                      <a:endParaRPr lang="zh-CN" altLang="en-US" sz="2400" b="0" dirty="0">
                        <a:latin typeface="微软雅黑" pitchFamily="34" charset="-122"/>
                        <a:ea typeface="微软雅黑" pitchFamily="34" charset="-122"/>
                      </a:endParaRPr>
                    </a:p>
                  </a:txBody>
                  <a:tcPr marL="84407" marR="84407" anchor="ctr">
                    <a:cell3D prstMaterial="dkEdge">
                      <a:bevel w="25400" h="25400" prst="angle"/>
                      <a:lightRig rig="flood" dir="t"/>
                    </a:cell3D>
                    <a:solidFill>
                      <a:srgbClr val="92D050"/>
                    </a:solidFill>
                  </a:tcPr>
                </a:tc>
              </a:tr>
            </a:tbl>
          </a:graphicData>
        </a:graphic>
      </p:graphicFrame>
      <p:sp>
        <p:nvSpPr>
          <p:cNvPr id="6" name="Rectangle 6"/>
          <p:cNvSpPr>
            <a:spLocks noChangeArrowheads="1"/>
          </p:cNvSpPr>
          <p:nvPr/>
        </p:nvSpPr>
        <p:spPr bwMode="auto">
          <a:xfrm>
            <a:off x="467544" y="4941168"/>
            <a:ext cx="8136904" cy="1296144"/>
          </a:xfrm>
          <a:prstGeom prst="rect">
            <a:avLst/>
          </a:prstGeom>
          <a:solidFill>
            <a:srgbClr val="CCFFFF"/>
          </a:solidFill>
          <a:ln w="9525">
            <a:noFill/>
            <a:miter lim="800000"/>
            <a:headEnd/>
            <a:tailEnd/>
          </a:ln>
          <a:effectLst>
            <a:prstShdw prst="shdw17" dist="17961" dir="2700000">
              <a:srgbClr val="CCFFFF">
                <a:gamma/>
                <a:shade val="60000"/>
                <a:invGamma/>
              </a:srgbClr>
            </a:prstShdw>
          </a:effectLst>
        </p:spPr>
        <p:txBody>
          <a:bodyPr/>
          <a:lstStyle/>
          <a:p>
            <a:pPr marL="285744" indent="-285744">
              <a:lnSpc>
                <a:spcPct val="150000"/>
              </a:lnSpc>
              <a:spcBef>
                <a:spcPct val="30000"/>
              </a:spcBef>
              <a:buClr>
                <a:schemeClr val="hlink"/>
              </a:buClr>
              <a:buSzPct val="100000"/>
            </a:pPr>
            <a:r>
              <a:rPr lang="zh-CN" altLang="en-US" sz="2400" dirty="0">
                <a:latin typeface="微软雅黑" pitchFamily="34" charset="-122"/>
                <a:ea typeface="微软雅黑" pitchFamily="34" charset="-122"/>
              </a:rPr>
              <a:t>关联内容：人员的安排、设备的配置、物料的配合、工艺与工序的编排、品质控制等</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Rectangle 4"/>
          <p:cNvSpPr>
            <a:spLocks noGrp="1" noChangeArrowheads="1"/>
          </p:cNvSpPr>
          <p:nvPr>
            <p:ph type="title"/>
          </p:nvPr>
        </p:nvSpPr>
        <p:spPr bwMode="auto">
          <a:xfrm>
            <a:off x="1899687" y="401128"/>
            <a:ext cx="5416063" cy="573087"/>
          </a:xfrm>
          <a:noFill/>
          <a:ln>
            <a:miter lim="800000"/>
            <a:headEnd/>
            <a:tailEnd/>
          </a:ln>
        </p:spPr>
        <p:txBody>
          <a:bodyPr vert="horz" wrap="square" lIns="91440" tIns="45720" rIns="91440" bIns="45720" numCol="1" anchor="t" anchorCtr="0" compatLnSpc="1">
            <a:prstTxWarp prst="textNoShape">
              <a:avLst/>
            </a:prstTxWarp>
            <a:noAutofit/>
          </a:bodyPr>
          <a:lstStyle/>
          <a:p>
            <a:pPr algn="ctr"/>
            <a:r>
              <a:rPr lang="zh-CN" altLang="en-US" sz="3200" dirty="0">
                <a:solidFill>
                  <a:srgbClr val="FF0000"/>
                </a:solidFill>
              </a:rPr>
              <a:t>生产计划的基本数据</a:t>
            </a:r>
          </a:p>
        </p:txBody>
      </p:sp>
      <p:sp>
        <p:nvSpPr>
          <p:cNvPr id="17" name="灯片编号占位符 16"/>
          <p:cNvSpPr>
            <a:spLocks noGrp="1"/>
          </p:cNvSpPr>
          <p:nvPr>
            <p:ph type="sldNum" sz="quarter" idx="4"/>
          </p:nvPr>
        </p:nvSpPr>
        <p:spPr/>
        <p:txBody>
          <a:bodyPr/>
          <a:lstStyle/>
          <a:p>
            <a:fld id="{8BA16DCC-C50E-4AD5-94C9-747C0058B3E1}" type="slidenum">
              <a:rPr lang="zh-CN" altLang="en-US" smtClean="0"/>
              <a:pPr/>
              <a:t>46</a:t>
            </a:fld>
            <a:endParaRPr lang="zh-CN" altLang="en-US"/>
          </a:p>
        </p:txBody>
      </p:sp>
      <p:sp>
        <p:nvSpPr>
          <p:cNvPr id="282629" name="Oval 5"/>
          <p:cNvSpPr>
            <a:spLocks noChangeArrowheads="1"/>
          </p:cNvSpPr>
          <p:nvPr/>
        </p:nvSpPr>
        <p:spPr bwMode="auto">
          <a:xfrm>
            <a:off x="3132142" y="2762260"/>
            <a:ext cx="2809875" cy="1727200"/>
          </a:xfrm>
          <a:prstGeom prst="ellipse">
            <a:avLst/>
          </a:prstGeom>
          <a:solidFill>
            <a:srgbClr val="FFFF00"/>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zh-CN" altLang="en-US"/>
          </a:p>
        </p:txBody>
      </p:sp>
      <p:sp>
        <p:nvSpPr>
          <p:cNvPr id="282630" name="Text Box 6"/>
          <p:cNvSpPr txBox="1">
            <a:spLocks noChangeArrowheads="1"/>
          </p:cNvSpPr>
          <p:nvPr/>
        </p:nvSpPr>
        <p:spPr bwMode="auto">
          <a:xfrm>
            <a:off x="3635375" y="3409962"/>
            <a:ext cx="1944688" cy="461665"/>
          </a:xfrm>
          <a:prstGeom prst="rect">
            <a:avLst/>
          </a:prstGeom>
          <a:noFill/>
          <a:ln w="9525" algn="ctr">
            <a:noFill/>
            <a:miter lim="800000"/>
            <a:headEnd/>
            <a:tailEnd/>
          </a:ln>
          <a:effectLst/>
        </p:spPr>
        <p:txBody>
          <a:bodyPr>
            <a:spAutoFit/>
          </a:bodyPr>
          <a:lstStyle/>
          <a:p>
            <a:pPr algn="ctr"/>
            <a:r>
              <a:rPr lang="en-US" altLang="zh-CN" sz="2400" b="1">
                <a:latin typeface="Arial" charset="0"/>
              </a:rPr>
              <a:t>PP</a:t>
            </a:r>
            <a:r>
              <a:rPr lang="zh-CN" altLang="en-US" sz="2400" b="1">
                <a:latin typeface="Arial" charset="0"/>
              </a:rPr>
              <a:t>基本数据</a:t>
            </a:r>
          </a:p>
        </p:txBody>
      </p:sp>
      <p:sp>
        <p:nvSpPr>
          <p:cNvPr id="282631" name="AutoShape 7"/>
          <p:cNvSpPr>
            <a:spLocks noChangeArrowheads="1"/>
          </p:cNvSpPr>
          <p:nvPr/>
        </p:nvSpPr>
        <p:spPr bwMode="auto">
          <a:xfrm>
            <a:off x="4067180" y="2185999"/>
            <a:ext cx="720725" cy="431800"/>
          </a:xfrm>
          <a:prstGeom prst="upArrow">
            <a:avLst>
              <a:gd name="adj1" fmla="val 50000"/>
              <a:gd name="adj2" fmla="val 25000"/>
            </a:avLst>
          </a:prstGeom>
          <a:solidFill>
            <a:srgbClr val="FF3300"/>
          </a:solidFill>
          <a:ln w="9525" algn="ctr">
            <a:solidFill>
              <a:schemeClr val="tx1"/>
            </a:solidFill>
            <a:miter lim="800000"/>
            <a:headEnd/>
            <a:tailEnd/>
          </a:ln>
          <a:effectLst/>
        </p:spPr>
        <p:txBody>
          <a:bodyPr wrap="none" anchor="ctr"/>
          <a:lstStyle/>
          <a:p>
            <a:endParaRPr lang="zh-CN" altLang="en-US"/>
          </a:p>
        </p:txBody>
      </p:sp>
      <p:sp>
        <p:nvSpPr>
          <p:cNvPr id="282632" name="Text Box 8"/>
          <p:cNvSpPr txBox="1">
            <a:spLocks noChangeArrowheads="1"/>
          </p:cNvSpPr>
          <p:nvPr/>
        </p:nvSpPr>
        <p:spPr bwMode="auto">
          <a:xfrm>
            <a:off x="3635896" y="1609637"/>
            <a:ext cx="1656256" cy="523220"/>
          </a:xfrm>
          <a:prstGeom prst="rect">
            <a:avLst/>
          </a:prstGeom>
          <a:noFill/>
          <a:ln w="9525" algn="ctr">
            <a:noFill/>
            <a:miter lim="800000"/>
            <a:headEnd/>
            <a:tailEnd/>
          </a:ln>
          <a:effectLst/>
        </p:spPr>
        <p:txBody>
          <a:bodyPr wrap="square">
            <a:spAutoFit/>
          </a:bodyPr>
          <a:lstStyle/>
          <a:p>
            <a:pPr algn="ctr"/>
            <a:r>
              <a:rPr lang="zh-CN" altLang="en-US" sz="2800" b="1" dirty="0">
                <a:latin typeface="Arial" charset="0"/>
              </a:rPr>
              <a:t>工艺流程</a:t>
            </a:r>
          </a:p>
        </p:txBody>
      </p:sp>
      <p:sp>
        <p:nvSpPr>
          <p:cNvPr id="282633" name="AutoShape 9"/>
          <p:cNvSpPr>
            <a:spLocks noChangeArrowheads="1"/>
          </p:cNvSpPr>
          <p:nvPr/>
        </p:nvSpPr>
        <p:spPr bwMode="auto">
          <a:xfrm rot="2292093">
            <a:off x="5435605" y="2617799"/>
            <a:ext cx="720725" cy="431800"/>
          </a:xfrm>
          <a:prstGeom prst="upArrow">
            <a:avLst>
              <a:gd name="adj1" fmla="val 50000"/>
              <a:gd name="adj2" fmla="val 25000"/>
            </a:avLst>
          </a:prstGeom>
          <a:solidFill>
            <a:srgbClr val="FF3300"/>
          </a:solidFill>
          <a:ln w="9525" algn="ctr">
            <a:solidFill>
              <a:schemeClr val="tx1"/>
            </a:solidFill>
            <a:miter lim="800000"/>
            <a:headEnd/>
            <a:tailEnd/>
          </a:ln>
          <a:effectLst/>
        </p:spPr>
        <p:txBody>
          <a:bodyPr wrap="none" anchor="ctr"/>
          <a:lstStyle/>
          <a:p>
            <a:endParaRPr lang="zh-CN" altLang="en-US"/>
          </a:p>
        </p:txBody>
      </p:sp>
      <p:sp>
        <p:nvSpPr>
          <p:cNvPr id="282634" name="Text Box 10"/>
          <p:cNvSpPr txBox="1">
            <a:spLocks noChangeArrowheads="1"/>
          </p:cNvSpPr>
          <p:nvPr/>
        </p:nvSpPr>
        <p:spPr bwMode="auto">
          <a:xfrm>
            <a:off x="6012163" y="2257709"/>
            <a:ext cx="1730647" cy="523220"/>
          </a:xfrm>
          <a:prstGeom prst="rect">
            <a:avLst/>
          </a:prstGeom>
          <a:noFill/>
          <a:ln w="9525" algn="ctr">
            <a:noFill/>
            <a:miter lim="800000"/>
            <a:headEnd/>
            <a:tailEnd/>
          </a:ln>
          <a:effectLst/>
        </p:spPr>
        <p:txBody>
          <a:bodyPr wrap="square">
            <a:spAutoFit/>
          </a:bodyPr>
          <a:lstStyle/>
          <a:p>
            <a:pPr algn="ctr"/>
            <a:r>
              <a:rPr lang="zh-CN" altLang="en-US" sz="2800" b="1" dirty="0">
                <a:latin typeface="Arial" charset="0"/>
              </a:rPr>
              <a:t>工作中心</a:t>
            </a:r>
          </a:p>
        </p:txBody>
      </p:sp>
      <p:sp>
        <p:nvSpPr>
          <p:cNvPr id="282635" name="AutoShape 11"/>
          <p:cNvSpPr>
            <a:spLocks noChangeArrowheads="1"/>
          </p:cNvSpPr>
          <p:nvPr/>
        </p:nvSpPr>
        <p:spPr bwMode="auto">
          <a:xfrm rot="-2642359">
            <a:off x="2771780" y="2689235"/>
            <a:ext cx="720725" cy="431800"/>
          </a:xfrm>
          <a:prstGeom prst="upArrow">
            <a:avLst>
              <a:gd name="adj1" fmla="val 50000"/>
              <a:gd name="adj2" fmla="val 25000"/>
            </a:avLst>
          </a:prstGeom>
          <a:solidFill>
            <a:srgbClr val="FF3300"/>
          </a:solidFill>
          <a:ln w="9525" algn="ctr">
            <a:solidFill>
              <a:schemeClr val="tx1"/>
            </a:solidFill>
            <a:miter lim="800000"/>
            <a:headEnd/>
            <a:tailEnd/>
          </a:ln>
          <a:effectLst/>
        </p:spPr>
        <p:txBody>
          <a:bodyPr wrap="none" anchor="ctr"/>
          <a:lstStyle/>
          <a:p>
            <a:endParaRPr lang="zh-CN" altLang="en-US"/>
          </a:p>
        </p:txBody>
      </p:sp>
      <p:sp>
        <p:nvSpPr>
          <p:cNvPr id="282636" name="Text Box 12"/>
          <p:cNvSpPr txBox="1">
            <a:spLocks noChangeArrowheads="1"/>
          </p:cNvSpPr>
          <p:nvPr/>
        </p:nvSpPr>
        <p:spPr bwMode="auto">
          <a:xfrm>
            <a:off x="1043610" y="2473338"/>
            <a:ext cx="1836339" cy="523220"/>
          </a:xfrm>
          <a:prstGeom prst="rect">
            <a:avLst/>
          </a:prstGeom>
          <a:noFill/>
          <a:ln w="9525" algn="ctr">
            <a:noFill/>
            <a:miter lim="800000"/>
            <a:headEnd/>
            <a:tailEnd/>
          </a:ln>
          <a:effectLst/>
        </p:spPr>
        <p:txBody>
          <a:bodyPr wrap="square">
            <a:spAutoFit/>
          </a:bodyPr>
          <a:lstStyle/>
          <a:p>
            <a:pPr algn="ctr"/>
            <a:r>
              <a:rPr lang="zh-CN" altLang="en-US" sz="2800" b="1" dirty="0">
                <a:latin typeface="Arial" charset="0"/>
              </a:rPr>
              <a:t>生产设备</a:t>
            </a:r>
          </a:p>
        </p:txBody>
      </p:sp>
      <p:sp>
        <p:nvSpPr>
          <p:cNvPr id="282637" name="AutoShape 13"/>
          <p:cNvSpPr>
            <a:spLocks noChangeArrowheads="1"/>
          </p:cNvSpPr>
          <p:nvPr/>
        </p:nvSpPr>
        <p:spPr bwMode="auto">
          <a:xfrm rot="-7582732">
            <a:off x="2627317" y="4057663"/>
            <a:ext cx="720725" cy="431800"/>
          </a:xfrm>
          <a:prstGeom prst="upArrow">
            <a:avLst>
              <a:gd name="adj1" fmla="val 50000"/>
              <a:gd name="adj2" fmla="val 25000"/>
            </a:avLst>
          </a:prstGeom>
          <a:solidFill>
            <a:srgbClr val="FF3300"/>
          </a:solidFill>
          <a:ln w="9525" algn="ctr">
            <a:solidFill>
              <a:schemeClr val="tx1"/>
            </a:solidFill>
            <a:miter lim="800000"/>
            <a:headEnd/>
            <a:tailEnd/>
          </a:ln>
          <a:effectLst/>
        </p:spPr>
        <p:txBody>
          <a:bodyPr wrap="none" anchor="ctr"/>
          <a:lstStyle/>
          <a:p>
            <a:endParaRPr lang="zh-CN" altLang="en-US"/>
          </a:p>
        </p:txBody>
      </p:sp>
      <p:sp>
        <p:nvSpPr>
          <p:cNvPr id="282638" name="Text Box 14"/>
          <p:cNvSpPr txBox="1">
            <a:spLocks noChangeArrowheads="1"/>
          </p:cNvSpPr>
          <p:nvPr/>
        </p:nvSpPr>
        <p:spPr bwMode="auto">
          <a:xfrm>
            <a:off x="1258892" y="4346587"/>
            <a:ext cx="1656927" cy="523220"/>
          </a:xfrm>
          <a:prstGeom prst="rect">
            <a:avLst/>
          </a:prstGeom>
          <a:noFill/>
          <a:ln w="9525" algn="ctr">
            <a:noFill/>
            <a:miter lim="800000"/>
            <a:headEnd/>
            <a:tailEnd/>
          </a:ln>
          <a:effectLst/>
        </p:spPr>
        <p:txBody>
          <a:bodyPr wrap="square">
            <a:spAutoFit/>
          </a:bodyPr>
          <a:lstStyle/>
          <a:p>
            <a:pPr algn="ctr"/>
            <a:r>
              <a:rPr lang="zh-CN" altLang="en-US" sz="2800" b="1" dirty="0">
                <a:latin typeface="Arial" charset="0"/>
              </a:rPr>
              <a:t>生产物料</a:t>
            </a:r>
          </a:p>
        </p:txBody>
      </p:sp>
      <p:sp>
        <p:nvSpPr>
          <p:cNvPr id="282639" name="AutoShape 15"/>
          <p:cNvSpPr>
            <a:spLocks noChangeArrowheads="1"/>
          </p:cNvSpPr>
          <p:nvPr/>
        </p:nvSpPr>
        <p:spPr bwMode="auto">
          <a:xfrm rot="10800000">
            <a:off x="4140205" y="4633923"/>
            <a:ext cx="720725" cy="431800"/>
          </a:xfrm>
          <a:prstGeom prst="upArrow">
            <a:avLst>
              <a:gd name="adj1" fmla="val 50000"/>
              <a:gd name="adj2" fmla="val 25000"/>
            </a:avLst>
          </a:prstGeom>
          <a:solidFill>
            <a:srgbClr val="FF3300"/>
          </a:solidFill>
          <a:ln w="9525" algn="ctr">
            <a:solidFill>
              <a:schemeClr val="tx1"/>
            </a:solidFill>
            <a:miter lim="800000"/>
            <a:headEnd/>
            <a:tailEnd/>
          </a:ln>
          <a:effectLst/>
        </p:spPr>
        <p:txBody>
          <a:bodyPr wrap="none" anchor="ctr"/>
          <a:lstStyle/>
          <a:p>
            <a:endParaRPr lang="zh-CN" altLang="en-US"/>
          </a:p>
        </p:txBody>
      </p:sp>
      <p:sp>
        <p:nvSpPr>
          <p:cNvPr id="282641" name="Text Box 17"/>
          <p:cNvSpPr txBox="1">
            <a:spLocks noChangeArrowheads="1"/>
          </p:cNvSpPr>
          <p:nvPr/>
        </p:nvSpPr>
        <p:spPr bwMode="auto">
          <a:xfrm>
            <a:off x="3707906" y="5282045"/>
            <a:ext cx="1684711" cy="523220"/>
          </a:xfrm>
          <a:prstGeom prst="rect">
            <a:avLst/>
          </a:prstGeom>
          <a:noFill/>
          <a:ln w="9525" algn="ctr">
            <a:noFill/>
            <a:miter lim="800000"/>
            <a:headEnd/>
            <a:tailEnd/>
          </a:ln>
          <a:effectLst/>
        </p:spPr>
        <p:txBody>
          <a:bodyPr wrap="square">
            <a:spAutoFit/>
          </a:bodyPr>
          <a:lstStyle/>
          <a:p>
            <a:pPr algn="ctr"/>
            <a:r>
              <a:rPr lang="zh-CN" altLang="en-US" sz="2800" b="1" dirty="0">
                <a:latin typeface="Arial" charset="0"/>
              </a:rPr>
              <a:t>生产能力</a:t>
            </a:r>
          </a:p>
        </p:txBody>
      </p:sp>
      <p:sp>
        <p:nvSpPr>
          <p:cNvPr id="282642" name="AutoShape 18"/>
          <p:cNvSpPr>
            <a:spLocks noChangeArrowheads="1"/>
          </p:cNvSpPr>
          <p:nvPr/>
        </p:nvSpPr>
        <p:spPr bwMode="auto">
          <a:xfrm rot="7705638">
            <a:off x="5722941" y="3986225"/>
            <a:ext cx="720725" cy="431800"/>
          </a:xfrm>
          <a:prstGeom prst="upArrow">
            <a:avLst>
              <a:gd name="adj1" fmla="val 50000"/>
              <a:gd name="adj2" fmla="val 25000"/>
            </a:avLst>
          </a:prstGeom>
          <a:solidFill>
            <a:srgbClr val="FF3300"/>
          </a:solidFill>
          <a:ln w="9525" algn="ctr">
            <a:solidFill>
              <a:schemeClr val="tx1"/>
            </a:solidFill>
            <a:miter lim="800000"/>
            <a:headEnd/>
            <a:tailEnd/>
          </a:ln>
          <a:effectLst/>
        </p:spPr>
        <p:txBody>
          <a:bodyPr wrap="none" anchor="ctr"/>
          <a:lstStyle/>
          <a:p>
            <a:endParaRPr lang="zh-CN" altLang="en-US"/>
          </a:p>
        </p:txBody>
      </p:sp>
      <p:sp>
        <p:nvSpPr>
          <p:cNvPr id="282643" name="Text Box 19"/>
          <p:cNvSpPr txBox="1">
            <a:spLocks noChangeArrowheads="1"/>
          </p:cNvSpPr>
          <p:nvPr/>
        </p:nvSpPr>
        <p:spPr bwMode="auto">
          <a:xfrm>
            <a:off x="6156178" y="4417949"/>
            <a:ext cx="1656159" cy="523220"/>
          </a:xfrm>
          <a:prstGeom prst="rect">
            <a:avLst/>
          </a:prstGeom>
          <a:noFill/>
          <a:ln w="9525" algn="ctr">
            <a:noFill/>
            <a:miter lim="800000"/>
            <a:headEnd/>
            <a:tailEnd/>
          </a:ln>
          <a:effectLst/>
        </p:spPr>
        <p:txBody>
          <a:bodyPr wrap="square">
            <a:spAutoFit/>
          </a:bodyPr>
          <a:lstStyle/>
          <a:p>
            <a:pPr algn="ctr"/>
            <a:r>
              <a:rPr lang="zh-CN" altLang="en-US" sz="2800" b="1" dirty="0">
                <a:latin typeface="Arial" charset="0"/>
              </a:rPr>
              <a:t>生产人员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82632"/>
                                        </p:tgtEl>
                                        <p:attrNameLst>
                                          <p:attrName>style.visibility</p:attrName>
                                        </p:attrNameLst>
                                      </p:cBhvr>
                                      <p:to>
                                        <p:strVal val="visible"/>
                                      </p:to>
                                    </p:set>
                                    <p:animEffect transition="in" filter="diamond(in)">
                                      <p:cBhvr>
                                        <p:cTn id="7" dur="1000"/>
                                        <p:tgtEl>
                                          <p:spTgt spid="28263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82634"/>
                                        </p:tgtEl>
                                        <p:attrNameLst>
                                          <p:attrName>style.visibility</p:attrName>
                                        </p:attrNameLst>
                                      </p:cBhvr>
                                      <p:to>
                                        <p:strVal val="visible"/>
                                      </p:to>
                                    </p:set>
                                    <p:animEffect transition="in" filter="diamond(in)">
                                      <p:cBhvr>
                                        <p:cTn id="12" dur="1000"/>
                                        <p:tgtEl>
                                          <p:spTgt spid="28263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82643"/>
                                        </p:tgtEl>
                                        <p:attrNameLst>
                                          <p:attrName>style.visibility</p:attrName>
                                        </p:attrNameLst>
                                      </p:cBhvr>
                                      <p:to>
                                        <p:strVal val="visible"/>
                                      </p:to>
                                    </p:set>
                                    <p:animEffect transition="in" filter="diamond(in)">
                                      <p:cBhvr>
                                        <p:cTn id="17" dur="1000"/>
                                        <p:tgtEl>
                                          <p:spTgt spid="282643"/>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82641"/>
                                        </p:tgtEl>
                                        <p:attrNameLst>
                                          <p:attrName>style.visibility</p:attrName>
                                        </p:attrNameLst>
                                      </p:cBhvr>
                                      <p:to>
                                        <p:strVal val="visible"/>
                                      </p:to>
                                    </p:set>
                                    <p:animEffect transition="in" filter="diamond(in)">
                                      <p:cBhvr>
                                        <p:cTn id="22" dur="1000"/>
                                        <p:tgtEl>
                                          <p:spTgt spid="282641"/>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82638"/>
                                        </p:tgtEl>
                                        <p:attrNameLst>
                                          <p:attrName>style.visibility</p:attrName>
                                        </p:attrNameLst>
                                      </p:cBhvr>
                                      <p:to>
                                        <p:strVal val="visible"/>
                                      </p:to>
                                    </p:set>
                                    <p:animEffect transition="in" filter="diamond(in)">
                                      <p:cBhvr>
                                        <p:cTn id="27" dur="1000"/>
                                        <p:tgtEl>
                                          <p:spTgt spid="282638"/>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282636"/>
                                        </p:tgtEl>
                                        <p:attrNameLst>
                                          <p:attrName>style.visibility</p:attrName>
                                        </p:attrNameLst>
                                      </p:cBhvr>
                                      <p:to>
                                        <p:strVal val="visible"/>
                                      </p:to>
                                    </p:set>
                                    <p:animEffect transition="in" filter="diamond(in)">
                                      <p:cBhvr>
                                        <p:cTn id="32" dur="1000"/>
                                        <p:tgtEl>
                                          <p:spTgt spid="282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32" grpId="0"/>
      <p:bldP spid="282634" grpId="0"/>
      <p:bldP spid="282636" grpId="0"/>
      <p:bldP spid="282638" grpId="0"/>
      <p:bldP spid="282641" grpId="0"/>
      <p:bldP spid="28264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70" y="1917706"/>
            <a:ext cx="3273425" cy="3816351"/>
          </a:xfrm>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AutoShape 4"/>
          <p:cNvSpPr>
            <a:spLocks noChangeArrowheads="1"/>
          </p:cNvSpPr>
          <p:nvPr/>
        </p:nvSpPr>
        <p:spPr bwMode="auto">
          <a:xfrm>
            <a:off x="3595690" y="2060578"/>
            <a:ext cx="4895851" cy="433388"/>
          </a:xfrm>
          <a:prstGeom prst="flowChartAlternateProcess">
            <a:avLst/>
          </a:prstGeom>
          <a:gradFill rotWithShape="0">
            <a:gsLst>
              <a:gs pos="0">
                <a:srgbClr val="6A8B25"/>
              </a:gs>
              <a:gs pos="100000">
                <a:srgbClr val="83B02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8197" name="Rectangle 5"/>
          <p:cNvSpPr>
            <a:spLocks noChangeArrowheads="1"/>
          </p:cNvSpPr>
          <p:nvPr/>
        </p:nvSpPr>
        <p:spPr bwMode="auto">
          <a:xfrm>
            <a:off x="3595690" y="2420944"/>
            <a:ext cx="4895851" cy="3240087"/>
          </a:xfrm>
          <a:prstGeom prst="rect">
            <a:avLst/>
          </a:prstGeom>
          <a:gradFill rotWithShape="0">
            <a:gsLst>
              <a:gs pos="0">
                <a:schemeClr val="bg1"/>
              </a:gs>
              <a:gs pos="100000">
                <a:srgbClr val="CBCBC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algn="ctr">
              <a:lnSpc>
                <a:spcPct val="200000"/>
              </a:lnSpc>
              <a:buNone/>
            </a:pPr>
            <a:r>
              <a:rPr lang="zh-CN" altLang="en-US" sz="2800" b="1" dirty="0">
                <a:latin typeface="+mj-ea"/>
                <a:ea typeface="+mj-ea"/>
              </a:rPr>
              <a:t>第三单元</a:t>
            </a:r>
            <a:endParaRPr lang="en-US" altLang="zh-CN" sz="2800" b="1" dirty="0">
              <a:latin typeface="+mj-ea"/>
              <a:ea typeface="+mj-ea"/>
            </a:endParaRPr>
          </a:p>
          <a:p>
            <a:pPr algn="ctr">
              <a:lnSpc>
                <a:spcPct val="200000"/>
              </a:lnSpc>
              <a:buNone/>
            </a:pPr>
            <a:r>
              <a:rPr lang="zh-CN" altLang="en-US" sz="2800" b="1" dirty="0">
                <a:latin typeface="+mj-ea"/>
                <a:ea typeface="+mj-ea"/>
              </a:rPr>
              <a:t>生产计划的准备与制定</a:t>
            </a:r>
          </a:p>
        </p:txBody>
      </p:sp>
      <p:sp>
        <p:nvSpPr>
          <p:cNvPr id="9" name="标题 1"/>
          <p:cNvSpPr txBox="1">
            <a:spLocks/>
          </p:cNvSpPr>
          <p:nvPr/>
        </p:nvSpPr>
        <p:spPr bwMode="auto">
          <a:xfrm>
            <a:off x="959252" y="332656"/>
            <a:ext cx="7244545"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b="1" kern="1200">
                <a:solidFill>
                  <a:schemeClr val="tx1"/>
                </a:solidFill>
                <a:latin typeface="+mj-lt"/>
                <a:ea typeface="+mj-ea"/>
                <a:cs typeface="+mj-cs"/>
                <a:sym typeface="Arial" panose="020B0604020202020204" pitchFamily="34" charset="0"/>
              </a:defRPr>
            </a:lvl1pPr>
            <a:lvl2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4572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4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6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8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eaLnBrk="1" hangingPunct="1">
              <a:buFontTx/>
            </a:pPr>
            <a:r>
              <a:rPr lang="zh-CN" altLang="en-US" sz="2800" dirty="0">
                <a:effectLst>
                  <a:outerShdw blurRad="38100" dist="38100" dir="2700000" algn="tl">
                    <a:srgbClr val="C0C0C0"/>
                  </a:outerShdw>
                </a:effectLst>
                <a:latin typeface="+mn-ea"/>
                <a:ea typeface="+mn-ea"/>
              </a:rPr>
              <a:t>精益供应链课程</a:t>
            </a:r>
            <a:r>
              <a:rPr lang="en-US" altLang="zh-CN" sz="2800" dirty="0">
                <a:effectLst>
                  <a:outerShdw blurRad="38100" dist="38100" dir="2700000" algn="tl">
                    <a:srgbClr val="C0C0C0"/>
                  </a:outerShdw>
                </a:effectLst>
                <a:latin typeface="+mn-ea"/>
                <a:ea typeface="+mn-ea"/>
              </a:rPr>
              <a:t>—</a:t>
            </a:r>
            <a:r>
              <a:rPr lang="zh-CN" altLang="en-US" sz="2800" dirty="0">
                <a:effectLst>
                  <a:outerShdw blurRad="38100" dist="38100" dir="2700000" algn="tl">
                    <a:srgbClr val="C0C0C0"/>
                  </a:outerShdw>
                </a:effectLst>
                <a:latin typeface="+mn-ea"/>
                <a:ea typeface="+mn-ea"/>
              </a:rPr>
              <a:t>生产计划与物料控制</a:t>
            </a:r>
            <a:endParaRPr lang="zh-CN" altLang="en-US" sz="2800" dirty="0">
              <a:latin typeface="+mn-ea"/>
              <a:ea typeface="+mn-ea"/>
            </a:endParaRPr>
          </a:p>
        </p:txBody>
      </p:sp>
      <p:sp>
        <p:nvSpPr>
          <p:cNvPr id="3" name="灯片编号占位符 2"/>
          <p:cNvSpPr>
            <a:spLocks noGrp="1"/>
          </p:cNvSpPr>
          <p:nvPr>
            <p:ph type="sldNum" sz="quarter" idx="4"/>
          </p:nvPr>
        </p:nvSpPr>
        <p:spPr/>
        <p:txBody>
          <a:bodyPr/>
          <a:lstStyle/>
          <a:p>
            <a:fld id="{D065990C-D54C-4FC3-B4C7-03BEB07D7E46}" type="slidenum">
              <a:rPr lang="zh-CN" altLang="en-US" smtClean="0"/>
              <a:pPr/>
              <a:t>47</a:t>
            </a:fld>
            <a:endParaRPr lang="zh-CN" altLang="en-US"/>
          </a:p>
        </p:txBody>
      </p:sp>
    </p:spTree>
    <p:extLst>
      <p:ext uri="{BB962C8B-B14F-4D97-AF65-F5344CB8AC3E}">
        <p14:creationId xmlns:p14="http://schemas.microsoft.com/office/powerpoint/2010/main" val="3223175471"/>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ChangeArrowheads="1"/>
          </p:cNvSpPr>
          <p:nvPr/>
        </p:nvSpPr>
        <p:spPr bwMode="auto">
          <a:xfrm>
            <a:off x="323530" y="1340769"/>
            <a:ext cx="3384551" cy="432048"/>
          </a:xfrm>
          <a:prstGeom prst="rect">
            <a:avLst/>
          </a:prstGeom>
          <a:noFill/>
          <a:ln w="9525">
            <a:noFill/>
            <a:miter lim="800000"/>
            <a:headEnd/>
            <a:tailEnd/>
          </a:ln>
          <a:effectLst/>
        </p:spPr>
        <p:txBody>
          <a:bodyPr lIns="0" tIns="0" rIns="0" bIns="0"/>
          <a:lstStyle/>
          <a:p>
            <a:r>
              <a:rPr lang="zh-CN" altLang="en-US" sz="2400" b="1" dirty="0">
                <a:solidFill>
                  <a:schemeClr val="tx2"/>
                </a:solidFill>
                <a:latin typeface="微软雅黑" pitchFamily="34" charset="-122"/>
                <a:ea typeface="微软雅黑" pitchFamily="34" charset="-122"/>
              </a:rPr>
              <a:t>生产和计划控制的流程</a:t>
            </a:r>
          </a:p>
        </p:txBody>
      </p:sp>
      <p:sp>
        <p:nvSpPr>
          <p:cNvPr id="67589" name="Rectangle 5"/>
          <p:cNvSpPr>
            <a:spLocks noChangeArrowheads="1"/>
          </p:cNvSpPr>
          <p:nvPr/>
        </p:nvSpPr>
        <p:spPr bwMode="auto">
          <a:xfrm>
            <a:off x="899593" y="2564907"/>
            <a:ext cx="2087563" cy="576263"/>
          </a:xfrm>
          <a:prstGeom prst="rect">
            <a:avLst/>
          </a:prstGeom>
          <a:solidFill>
            <a:srgbClr val="CCFFFF"/>
          </a:solidFill>
          <a:ln w="9525">
            <a:solidFill>
              <a:schemeClr val="tx1"/>
            </a:solidFill>
            <a:miter lim="800000"/>
            <a:headEnd/>
            <a:tailEnd/>
          </a:ln>
          <a:effectLst>
            <a:outerShdw dist="107763" dir="13500000" sx="75000" sy="75000" algn="tl" rotWithShape="0">
              <a:schemeClr val="bg2">
                <a:alpha val="50000"/>
              </a:schemeClr>
            </a:outerShdw>
          </a:effectLst>
        </p:spPr>
        <p:txBody>
          <a:bodyPr wrap="none" anchor="ctr"/>
          <a:lstStyle/>
          <a:p>
            <a:pPr algn="ctr"/>
            <a:r>
              <a:rPr lang="zh-CN" altLang="en-US" sz="2400" b="1" dirty="0" smtClean="0">
                <a:latin typeface="微软雅黑" pitchFamily="34" charset="-122"/>
                <a:ea typeface="微软雅黑" pitchFamily="34" charset="-122"/>
              </a:rPr>
              <a:t> </a:t>
            </a:r>
            <a:endParaRPr lang="zh-CN" altLang="en-US" sz="2400" b="1" dirty="0">
              <a:latin typeface="微软雅黑" pitchFamily="34" charset="-122"/>
              <a:ea typeface="微软雅黑" pitchFamily="34" charset="-122"/>
            </a:endParaRPr>
          </a:p>
        </p:txBody>
      </p:sp>
      <p:sp>
        <p:nvSpPr>
          <p:cNvPr id="67590" name="Rectangle 6"/>
          <p:cNvSpPr>
            <a:spLocks noChangeArrowheads="1"/>
          </p:cNvSpPr>
          <p:nvPr/>
        </p:nvSpPr>
        <p:spPr bwMode="auto">
          <a:xfrm>
            <a:off x="3420542" y="2564907"/>
            <a:ext cx="2087563" cy="576263"/>
          </a:xfrm>
          <a:prstGeom prst="rect">
            <a:avLst/>
          </a:prstGeom>
          <a:solidFill>
            <a:srgbClr val="CCFFFF"/>
          </a:solidFill>
          <a:ln w="9525" algn="ctr">
            <a:solidFill>
              <a:schemeClr val="tx1"/>
            </a:solidFill>
            <a:miter lim="800000"/>
            <a:headEnd/>
            <a:tailEnd/>
          </a:ln>
          <a:effectLst>
            <a:outerShdw dist="107763" dir="13500000" sx="75000" sy="75000" algn="tl" rotWithShape="0">
              <a:schemeClr val="bg2">
                <a:alpha val="50000"/>
              </a:schemeClr>
            </a:outerShdw>
          </a:effectLst>
        </p:spPr>
        <p:txBody>
          <a:bodyPr wrap="none" anchor="ctr"/>
          <a:lstStyle/>
          <a:p>
            <a:pPr algn="ctr"/>
            <a:endParaRPr lang="zh-CN" altLang="en-US" sz="2400" b="1" dirty="0">
              <a:latin typeface="微软雅黑" pitchFamily="34" charset="-122"/>
              <a:ea typeface="微软雅黑" pitchFamily="34" charset="-122"/>
            </a:endParaRPr>
          </a:p>
        </p:txBody>
      </p:sp>
      <p:sp>
        <p:nvSpPr>
          <p:cNvPr id="67591" name="Rectangle 7"/>
          <p:cNvSpPr>
            <a:spLocks noChangeArrowheads="1"/>
          </p:cNvSpPr>
          <p:nvPr/>
        </p:nvSpPr>
        <p:spPr bwMode="auto">
          <a:xfrm>
            <a:off x="5939906" y="2564907"/>
            <a:ext cx="2087563" cy="576263"/>
          </a:xfrm>
          <a:prstGeom prst="rect">
            <a:avLst/>
          </a:prstGeom>
          <a:solidFill>
            <a:srgbClr val="CCFFFF"/>
          </a:solidFill>
          <a:ln w="9525" algn="ctr">
            <a:solidFill>
              <a:schemeClr val="tx1"/>
            </a:solidFill>
            <a:miter lim="800000"/>
            <a:headEnd/>
            <a:tailEnd/>
          </a:ln>
          <a:effectLst>
            <a:outerShdw dist="107763" dir="13500000" sx="75000" sy="75000" algn="tl" rotWithShape="0">
              <a:schemeClr val="bg2">
                <a:alpha val="50000"/>
              </a:schemeClr>
            </a:outerShdw>
          </a:effectLst>
        </p:spPr>
        <p:txBody>
          <a:bodyPr wrap="none" anchor="ctr"/>
          <a:lstStyle/>
          <a:p>
            <a:pPr algn="ctr"/>
            <a:r>
              <a:rPr lang="zh-CN" altLang="en-US" sz="2400" b="1" dirty="0" smtClean="0">
                <a:latin typeface="微软雅黑" pitchFamily="34" charset="-122"/>
                <a:ea typeface="微软雅黑" pitchFamily="34" charset="-122"/>
              </a:rPr>
              <a:t> </a:t>
            </a:r>
            <a:endParaRPr lang="zh-CN" altLang="en-US" sz="2400" b="1" dirty="0">
              <a:latin typeface="微软雅黑" pitchFamily="34" charset="-122"/>
              <a:ea typeface="微软雅黑" pitchFamily="34" charset="-122"/>
            </a:endParaRPr>
          </a:p>
        </p:txBody>
      </p:sp>
      <p:sp>
        <p:nvSpPr>
          <p:cNvPr id="67592" name="Rectangle 8"/>
          <p:cNvSpPr>
            <a:spLocks noChangeArrowheads="1"/>
          </p:cNvSpPr>
          <p:nvPr/>
        </p:nvSpPr>
        <p:spPr bwMode="auto">
          <a:xfrm>
            <a:off x="899593" y="3644407"/>
            <a:ext cx="2087563" cy="576263"/>
          </a:xfrm>
          <a:prstGeom prst="rect">
            <a:avLst/>
          </a:prstGeom>
          <a:solidFill>
            <a:srgbClr val="CCFFFF"/>
          </a:solidFill>
          <a:ln w="9525" algn="ctr">
            <a:solidFill>
              <a:schemeClr val="tx1"/>
            </a:solidFill>
            <a:miter lim="800000"/>
            <a:headEnd/>
            <a:tailEnd/>
          </a:ln>
          <a:effectLst>
            <a:outerShdw dist="107763" dir="13500000" sx="75000" sy="75000" algn="tl" rotWithShape="0">
              <a:schemeClr val="bg2">
                <a:alpha val="50000"/>
              </a:schemeClr>
            </a:outerShdw>
          </a:effectLst>
        </p:spPr>
        <p:txBody>
          <a:bodyPr wrap="none" anchor="ctr"/>
          <a:lstStyle/>
          <a:p>
            <a:pPr algn="ctr"/>
            <a:r>
              <a:rPr lang="zh-CN" altLang="en-US" sz="2400" b="1" dirty="0" smtClean="0">
                <a:latin typeface="微软雅黑" pitchFamily="34" charset="-122"/>
                <a:ea typeface="微软雅黑" pitchFamily="34" charset="-122"/>
              </a:rPr>
              <a:t> </a:t>
            </a:r>
            <a:endParaRPr lang="zh-CN" altLang="en-US" sz="2400" b="1" dirty="0">
              <a:latin typeface="微软雅黑" pitchFamily="34" charset="-122"/>
              <a:ea typeface="微软雅黑" pitchFamily="34" charset="-122"/>
            </a:endParaRPr>
          </a:p>
        </p:txBody>
      </p:sp>
      <p:sp>
        <p:nvSpPr>
          <p:cNvPr id="67593" name="Rectangle 9"/>
          <p:cNvSpPr>
            <a:spLocks noChangeArrowheads="1"/>
          </p:cNvSpPr>
          <p:nvPr/>
        </p:nvSpPr>
        <p:spPr bwMode="auto">
          <a:xfrm>
            <a:off x="3420542" y="3644407"/>
            <a:ext cx="2087563" cy="576263"/>
          </a:xfrm>
          <a:prstGeom prst="rect">
            <a:avLst/>
          </a:prstGeom>
          <a:solidFill>
            <a:srgbClr val="CCFFFF"/>
          </a:solidFill>
          <a:ln w="9525" algn="ctr">
            <a:solidFill>
              <a:schemeClr val="tx1"/>
            </a:solidFill>
            <a:miter lim="800000"/>
            <a:headEnd/>
            <a:tailEnd/>
          </a:ln>
          <a:effectLst>
            <a:outerShdw dist="107763" dir="13500000" sx="75000" sy="75000" algn="tl" rotWithShape="0">
              <a:schemeClr val="bg2">
                <a:alpha val="50000"/>
              </a:schemeClr>
            </a:outerShdw>
          </a:effectLst>
        </p:spPr>
        <p:txBody>
          <a:bodyPr wrap="none" anchor="ctr"/>
          <a:lstStyle/>
          <a:p>
            <a:pPr algn="ctr"/>
            <a:r>
              <a:rPr lang="zh-CN" altLang="en-US" sz="2400" b="1" dirty="0" smtClean="0">
                <a:latin typeface="微软雅黑" pitchFamily="34" charset="-122"/>
                <a:ea typeface="微软雅黑" pitchFamily="34" charset="-122"/>
              </a:rPr>
              <a:t> </a:t>
            </a:r>
            <a:endParaRPr lang="zh-CN" altLang="en-US" sz="2400" b="1" dirty="0">
              <a:latin typeface="微软雅黑" pitchFamily="34" charset="-122"/>
              <a:ea typeface="微软雅黑" pitchFamily="34" charset="-122"/>
            </a:endParaRPr>
          </a:p>
        </p:txBody>
      </p:sp>
      <p:sp>
        <p:nvSpPr>
          <p:cNvPr id="67594" name="Rectangle 10"/>
          <p:cNvSpPr>
            <a:spLocks noChangeArrowheads="1"/>
          </p:cNvSpPr>
          <p:nvPr/>
        </p:nvSpPr>
        <p:spPr bwMode="auto">
          <a:xfrm>
            <a:off x="5939906" y="3644407"/>
            <a:ext cx="2087563" cy="576263"/>
          </a:xfrm>
          <a:prstGeom prst="rect">
            <a:avLst/>
          </a:prstGeom>
          <a:solidFill>
            <a:srgbClr val="CCFFFF"/>
          </a:solidFill>
          <a:ln w="9525" algn="ctr">
            <a:solidFill>
              <a:schemeClr val="tx1"/>
            </a:solidFill>
            <a:miter lim="800000"/>
            <a:headEnd/>
            <a:tailEnd/>
          </a:ln>
          <a:effectLst>
            <a:outerShdw dist="107763" dir="13500000" sx="75000" sy="75000" algn="tl" rotWithShape="0">
              <a:schemeClr val="bg2">
                <a:alpha val="50000"/>
              </a:schemeClr>
            </a:outerShdw>
          </a:effectLst>
        </p:spPr>
        <p:txBody>
          <a:bodyPr wrap="none" anchor="ctr"/>
          <a:lstStyle/>
          <a:p>
            <a:pPr algn="ctr"/>
            <a:r>
              <a:rPr lang="zh-CN" altLang="en-US" sz="2400" b="1" dirty="0" smtClean="0">
                <a:latin typeface="微软雅黑" pitchFamily="34" charset="-122"/>
                <a:ea typeface="微软雅黑" pitchFamily="34" charset="-122"/>
              </a:rPr>
              <a:t> </a:t>
            </a:r>
            <a:endParaRPr lang="zh-CN" altLang="en-US" sz="2400" b="1" dirty="0">
              <a:latin typeface="微软雅黑" pitchFamily="34" charset="-122"/>
              <a:ea typeface="微软雅黑" pitchFamily="34" charset="-122"/>
            </a:endParaRPr>
          </a:p>
        </p:txBody>
      </p:sp>
      <p:sp>
        <p:nvSpPr>
          <p:cNvPr id="67595" name="Rectangle 11"/>
          <p:cNvSpPr>
            <a:spLocks noChangeArrowheads="1"/>
          </p:cNvSpPr>
          <p:nvPr/>
        </p:nvSpPr>
        <p:spPr bwMode="auto">
          <a:xfrm>
            <a:off x="3420542" y="4941394"/>
            <a:ext cx="2087563" cy="576263"/>
          </a:xfrm>
          <a:prstGeom prst="rect">
            <a:avLst/>
          </a:prstGeom>
          <a:solidFill>
            <a:srgbClr val="CCFFFF"/>
          </a:solidFill>
          <a:ln w="9525" algn="ctr">
            <a:solidFill>
              <a:schemeClr val="tx1"/>
            </a:solidFill>
            <a:miter lim="800000"/>
            <a:headEnd/>
            <a:tailEnd/>
          </a:ln>
          <a:effectLst>
            <a:outerShdw dist="107763" dir="13500000" sx="75000" sy="75000" algn="tl" rotWithShape="0">
              <a:schemeClr val="bg2">
                <a:alpha val="50000"/>
              </a:schemeClr>
            </a:outerShdw>
          </a:effectLst>
        </p:spPr>
        <p:txBody>
          <a:bodyPr wrap="none" anchor="ctr"/>
          <a:lstStyle/>
          <a:p>
            <a:pPr algn="ctr"/>
            <a:r>
              <a:rPr lang="zh-CN" altLang="en-US" sz="2400" b="1" dirty="0" smtClean="0">
                <a:latin typeface="微软雅黑" pitchFamily="34" charset="-122"/>
                <a:ea typeface="微软雅黑" pitchFamily="34" charset="-122"/>
              </a:rPr>
              <a:t> </a:t>
            </a:r>
            <a:endParaRPr lang="zh-CN" altLang="en-US" sz="2400" b="1" dirty="0">
              <a:latin typeface="微软雅黑" pitchFamily="34" charset="-122"/>
              <a:ea typeface="微软雅黑" pitchFamily="34" charset="-122"/>
            </a:endParaRPr>
          </a:p>
        </p:txBody>
      </p:sp>
      <p:sp>
        <p:nvSpPr>
          <p:cNvPr id="67596" name="Line 12"/>
          <p:cNvSpPr>
            <a:spLocks noChangeShapeType="1"/>
          </p:cNvSpPr>
          <p:nvPr/>
        </p:nvSpPr>
        <p:spPr bwMode="auto">
          <a:xfrm>
            <a:off x="2987155" y="2852243"/>
            <a:ext cx="433388" cy="0"/>
          </a:xfrm>
          <a:prstGeom prst="line">
            <a:avLst/>
          </a:prstGeom>
          <a:noFill/>
          <a:ln w="9525">
            <a:solidFill>
              <a:schemeClr val="tx1"/>
            </a:solidFill>
            <a:round/>
            <a:headEnd/>
            <a:tailEnd type="triangle" w="med" len="med"/>
          </a:ln>
          <a:effectLst/>
        </p:spPr>
        <p:txBody>
          <a:bodyPr/>
          <a:lstStyle/>
          <a:p>
            <a:endParaRPr lang="zh-CN" altLang="en-US" b="1">
              <a:latin typeface="微软雅黑" pitchFamily="34" charset="-122"/>
              <a:ea typeface="微软雅黑" pitchFamily="34" charset="-122"/>
            </a:endParaRPr>
          </a:p>
        </p:txBody>
      </p:sp>
      <p:sp>
        <p:nvSpPr>
          <p:cNvPr id="67597" name="Line 13"/>
          <p:cNvSpPr>
            <a:spLocks noChangeShapeType="1"/>
          </p:cNvSpPr>
          <p:nvPr/>
        </p:nvSpPr>
        <p:spPr bwMode="auto">
          <a:xfrm>
            <a:off x="5508104" y="2852243"/>
            <a:ext cx="431800" cy="0"/>
          </a:xfrm>
          <a:prstGeom prst="line">
            <a:avLst/>
          </a:prstGeom>
          <a:noFill/>
          <a:ln w="9525">
            <a:solidFill>
              <a:schemeClr val="tx1"/>
            </a:solidFill>
            <a:round/>
            <a:headEnd/>
            <a:tailEnd type="triangle" w="med" len="med"/>
          </a:ln>
          <a:effectLst/>
        </p:spPr>
        <p:txBody>
          <a:bodyPr/>
          <a:lstStyle/>
          <a:p>
            <a:endParaRPr lang="zh-CN" altLang="en-US" b="1">
              <a:latin typeface="微软雅黑" pitchFamily="34" charset="-122"/>
              <a:ea typeface="微软雅黑" pitchFamily="34" charset="-122"/>
            </a:endParaRPr>
          </a:p>
        </p:txBody>
      </p:sp>
      <p:sp>
        <p:nvSpPr>
          <p:cNvPr id="67598" name="Line 14"/>
          <p:cNvSpPr>
            <a:spLocks noChangeShapeType="1"/>
          </p:cNvSpPr>
          <p:nvPr/>
        </p:nvSpPr>
        <p:spPr bwMode="auto">
          <a:xfrm flipH="1">
            <a:off x="5508104" y="3933329"/>
            <a:ext cx="431800" cy="0"/>
          </a:xfrm>
          <a:prstGeom prst="line">
            <a:avLst/>
          </a:prstGeom>
          <a:noFill/>
          <a:ln w="9525">
            <a:solidFill>
              <a:schemeClr val="tx1"/>
            </a:solidFill>
            <a:round/>
            <a:headEnd/>
            <a:tailEnd type="triangle" w="med" len="med"/>
          </a:ln>
          <a:effectLst/>
        </p:spPr>
        <p:txBody>
          <a:bodyPr/>
          <a:lstStyle/>
          <a:p>
            <a:endParaRPr lang="zh-CN" altLang="en-US" b="1">
              <a:latin typeface="微软雅黑" pitchFamily="34" charset="-122"/>
              <a:ea typeface="微软雅黑" pitchFamily="34" charset="-122"/>
            </a:endParaRPr>
          </a:p>
        </p:txBody>
      </p:sp>
      <p:sp>
        <p:nvSpPr>
          <p:cNvPr id="67599" name="Line 15"/>
          <p:cNvSpPr>
            <a:spLocks noChangeShapeType="1"/>
          </p:cNvSpPr>
          <p:nvPr/>
        </p:nvSpPr>
        <p:spPr bwMode="auto">
          <a:xfrm flipH="1">
            <a:off x="2987155" y="3933329"/>
            <a:ext cx="433388" cy="0"/>
          </a:xfrm>
          <a:prstGeom prst="line">
            <a:avLst/>
          </a:prstGeom>
          <a:noFill/>
          <a:ln w="9525">
            <a:solidFill>
              <a:schemeClr val="tx1"/>
            </a:solidFill>
            <a:round/>
            <a:headEnd/>
            <a:tailEnd type="triangle" w="med" len="med"/>
          </a:ln>
          <a:effectLst/>
        </p:spPr>
        <p:txBody>
          <a:bodyPr/>
          <a:lstStyle/>
          <a:p>
            <a:endParaRPr lang="zh-CN" altLang="en-US" b="1">
              <a:latin typeface="微软雅黑" pitchFamily="34" charset="-122"/>
              <a:ea typeface="微软雅黑" pitchFamily="34" charset="-122"/>
            </a:endParaRPr>
          </a:p>
        </p:txBody>
      </p:sp>
      <p:sp>
        <p:nvSpPr>
          <p:cNvPr id="67600" name="Line 16"/>
          <p:cNvSpPr>
            <a:spLocks noChangeShapeType="1"/>
          </p:cNvSpPr>
          <p:nvPr/>
        </p:nvSpPr>
        <p:spPr bwMode="auto">
          <a:xfrm>
            <a:off x="1907655" y="4220670"/>
            <a:ext cx="0" cy="936625"/>
          </a:xfrm>
          <a:prstGeom prst="line">
            <a:avLst/>
          </a:prstGeom>
          <a:noFill/>
          <a:ln w="9525">
            <a:solidFill>
              <a:schemeClr val="tx1"/>
            </a:solidFill>
            <a:round/>
            <a:headEnd/>
            <a:tailEnd/>
          </a:ln>
          <a:effectLst/>
        </p:spPr>
        <p:txBody>
          <a:bodyPr/>
          <a:lstStyle/>
          <a:p>
            <a:endParaRPr lang="zh-CN" altLang="en-US" b="1">
              <a:latin typeface="微软雅黑" pitchFamily="34" charset="-122"/>
              <a:ea typeface="微软雅黑" pitchFamily="34" charset="-122"/>
            </a:endParaRPr>
          </a:p>
        </p:txBody>
      </p:sp>
      <p:sp>
        <p:nvSpPr>
          <p:cNvPr id="67601" name="Line 17"/>
          <p:cNvSpPr>
            <a:spLocks noChangeShapeType="1"/>
          </p:cNvSpPr>
          <p:nvPr/>
        </p:nvSpPr>
        <p:spPr bwMode="auto">
          <a:xfrm>
            <a:off x="1907658" y="5157292"/>
            <a:ext cx="1439863" cy="0"/>
          </a:xfrm>
          <a:prstGeom prst="line">
            <a:avLst/>
          </a:prstGeom>
          <a:noFill/>
          <a:ln w="9525">
            <a:solidFill>
              <a:schemeClr val="tx1"/>
            </a:solidFill>
            <a:round/>
            <a:headEnd/>
            <a:tailEnd type="triangle" w="med" len="med"/>
          </a:ln>
          <a:effectLst/>
        </p:spPr>
        <p:txBody>
          <a:bodyPr/>
          <a:lstStyle/>
          <a:p>
            <a:endParaRPr lang="zh-CN" altLang="en-US" b="1">
              <a:latin typeface="微软雅黑" pitchFamily="34" charset="-122"/>
              <a:ea typeface="微软雅黑" pitchFamily="34" charset="-122"/>
            </a:endParaRPr>
          </a:p>
        </p:txBody>
      </p:sp>
      <p:sp>
        <p:nvSpPr>
          <p:cNvPr id="67602" name="Line 18"/>
          <p:cNvSpPr>
            <a:spLocks noChangeShapeType="1"/>
          </p:cNvSpPr>
          <p:nvPr/>
        </p:nvSpPr>
        <p:spPr bwMode="auto">
          <a:xfrm>
            <a:off x="6947967" y="3141167"/>
            <a:ext cx="0" cy="431800"/>
          </a:xfrm>
          <a:prstGeom prst="line">
            <a:avLst/>
          </a:prstGeom>
          <a:noFill/>
          <a:ln w="9525">
            <a:solidFill>
              <a:srgbClr val="FF6600"/>
            </a:solidFill>
            <a:round/>
            <a:headEnd/>
            <a:tailEnd type="triangle" w="med" len="med"/>
          </a:ln>
          <a:effectLst/>
        </p:spPr>
        <p:txBody>
          <a:bodyPr/>
          <a:lstStyle/>
          <a:p>
            <a:endParaRPr lang="zh-CN" altLang="en-US" b="1">
              <a:latin typeface="微软雅黑" pitchFamily="34" charset="-122"/>
              <a:ea typeface="微软雅黑" pitchFamily="34" charset="-122"/>
            </a:endParaRPr>
          </a:p>
        </p:txBody>
      </p:sp>
      <p:sp>
        <p:nvSpPr>
          <p:cNvPr id="17" name="标题 2"/>
          <p:cNvSpPr txBox="1">
            <a:spLocks/>
          </p:cNvSpPr>
          <p:nvPr/>
        </p:nvSpPr>
        <p:spPr>
          <a:xfrm>
            <a:off x="465259" y="375065"/>
            <a:ext cx="8232531" cy="648072"/>
          </a:xfrm>
          <a:prstGeom prst="rect">
            <a:avLst/>
          </a:prstGeom>
        </p:spPr>
        <p:txBody>
          <a:bodyPr/>
          <a:lstStyle/>
          <a:p>
            <a:pPr algn="ctr" fontAlgn="base">
              <a:spcBef>
                <a:spcPct val="0"/>
              </a:spcBef>
              <a:spcAft>
                <a:spcPct val="0"/>
              </a:spcAft>
              <a:defRPr/>
            </a:pPr>
            <a:r>
              <a:rPr kumimoji="1" lang="zh-CN" altLang="en-US" sz="3200" b="1" kern="0" dirty="0">
                <a:solidFill>
                  <a:srgbClr val="FF0000"/>
                </a:solidFill>
                <a:latin typeface="微软雅黑" pitchFamily="34" charset="-122"/>
                <a:ea typeface="微软雅黑" pitchFamily="34" charset="-122"/>
                <a:cs typeface="+mj-cs"/>
              </a:rPr>
              <a:t>生产计划的流程</a:t>
            </a:r>
            <a:endParaRPr lang="zh-CN" altLang="en-US" sz="3200" b="1" kern="0" dirty="0">
              <a:solidFill>
                <a:srgbClr val="FF0000"/>
              </a:solidFill>
              <a:latin typeface="微软雅黑" pitchFamily="34" charset="-122"/>
              <a:ea typeface="微软雅黑" pitchFamily="34" charset="-122"/>
              <a:cs typeface="+mj-cs"/>
            </a:endParaRPr>
          </a:p>
        </p:txBody>
      </p:sp>
      <p:sp>
        <p:nvSpPr>
          <p:cNvPr id="18" name="灯片编号占位符 3"/>
          <p:cNvSpPr>
            <a:spLocks noGrp="1"/>
          </p:cNvSpPr>
          <p:nvPr>
            <p:ph type="sldNum" sz="quarter" idx="4"/>
          </p:nvPr>
        </p:nvSpPr>
        <p:spPr/>
        <p:txBody>
          <a:bodyPr/>
          <a:lstStyle/>
          <a:p>
            <a:fld id="{8BA16DCC-C50E-4AD5-94C9-747C0058B3E1}" type="slidenum">
              <a:rPr lang="zh-CN" altLang="en-US" smtClean="0"/>
              <a:pPr/>
              <a:t>48</a:t>
            </a:fld>
            <a:endParaRPr lang="zh-CN"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589"/>
                                        </p:tgtEl>
                                        <p:attrNameLst>
                                          <p:attrName>style.visibility</p:attrName>
                                        </p:attrNameLst>
                                      </p:cBhvr>
                                      <p:to>
                                        <p:strVal val="visible"/>
                                      </p:to>
                                    </p:set>
                                    <p:animEffect transition="in" filter="blinds(horizontal)">
                                      <p:cBhvr>
                                        <p:cTn id="7" dur="500"/>
                                        <p:tgtEl>
                                          <p:spTgt spid="6758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7590"/>
                                        </p:tgtEl>
                                        <p:attrNameLst>
                                          <p:attrName>style.visibility</p:attrName>
                                        </p:attrNameLst>
                                      </p:cBhvr>
                                      <p:to>
                                        <p:strVal val="visible"/>
                                      </p:to>
                                    </p:set>
                                    <p:animEffect transition="in" filter="blinds(horizontal)">
                                      <p:cBhvr>
                                        <p:cTn id="12" dur="500"/>
                                        <p:tgtEl>
                                          <p:spTgt spid="6759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7596"/>
                                        </p:tgtEl>
                                        <p:attrNameLst>
                                          <p:attrName>style.visibility</p:attrName>
                                        </p:attrNameLst>
                                      </p:cBhvr>
                                      <p:to>
                                        <p:strVal val="visible"/>
                                      </p:to>
                                    </p:set>
                                    <p:animEffect transition="in" filter="blinds(horizontal)">
                                      <p:cBhvr>
                                        <p:cTn id="15" dur="500"/>
                                        <p:tgtEl>
                                          <p:spTgt spid="6759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7591"/>
                                        </p:tgtEl>
                                        <p:attrNameLst>
                                          <p:attrName>style.visibility</p:attrName>
                                        </p:attrNameLst>
                                      </p:cBhvr>
                                      <p:to>
                                        <p:strVal val="visible"/>
                                      </p:to>
                                    </p:set>
                                    <p:animEffect transition="in" filter="blinds(horizontal)">
                                      <p:cBhvr>
                                        <p:cTn id="20" dur="500"/>
                                        <p:tgtEl>
                                          <p:spTgt spid="67591"/>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67597"/>
                                        </p:tgtEl>
                                        <p:attrNameLst>
                                          <p:attrName>style.visibility</p:attrName>
                                        </p:attrNameLst>
                                      </p:cBhvr>
                                      <p:to>
                                        <p:strVal val="visible"/>
                                      </p:to>
                                    </p:set>
                                    <p:animEffect transition="in" filter="blinds(horizontal)">
                                      <p:cBhvr>
                                        <p:cTn id="23" dur="500"/>
                                        <p:tgtEl>
                                          <p:spTgt spid="6759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7594"/>
                                        </p:tgtEl>
                                        <p:attrNameLst>
                                          <p:attrName>style.visibility</p:attrName>
                                        </p:attrNameLst>
                                      </p:cBhvr>
                                      <p:to>
                                        <p:strVal val="visible"/>
                                      </p:to>
                                    </p:set>
                                    <p:animEffect transition="in" filter="blinds(horizontal)">
                                      <p:cBhvr>
                                        <p:cTn id="28" dur="500"/>
                                        <p:tgtEl>
                                          <p:spTgt spid="6759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67602"/>
                                        </p:tgtEl>
                                        <p:attrNameLst>
                                          <p:attrName>style.visibility</p:attrName>
                                        </p:attrNameLst>
                                      </p:cBhvr>
                                      <p:to>
                                        <p:strVal val="visible"/>
                                      </p:to>
                                    </p:set>
                                    <p:animEffect transition="in" filter="blinds(horizontal)">
                                      <p:cBhvr>
                                        <p:cTn id="31" dur="500"/>
                                        <p:tgtEl>
                                          <p:spTgt spid="67602"/>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67593"/>
                                        </p:tgtEl>
                                        <p:attrNameLst>
                                          <p:attrName>style.visibility</p:attrName>
                                        </p:attrNameLst>
                                      </p:cBhvr>
                                      <p:to>
                                        <p:strVal val="visible"/>
                                      </p:to>
                                    </p:set>
                                    <p:animEffect transition="in" filter="blinds(horizontal)">
                                      <p:cBhvr>
                                        <p:cTn id="36" dur="500"/>
                                        <p:tgtEl>
                                          <p:spTgt spid="67593"/>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67598"/>
                                        </p:tgtEl>
                                        <p:attrNameLst>
                                          <p:attrName>style.visibility</p:attrName>
                                        </p:attrNameLst>
                                      </p:cBhvr>
                                      <p:to>
                                        <p:strVal val="visible"/>
                                      </p:to>
                                    </p:set>
                                    <p:animEffect transition="in" filter="blinds(horizontal)">
                                      <p:cBhvr>
                                        <p:cTn id="39" dur="500"/>
                                        <p:tgtEl>
                                          <p:spTgt spid="6759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67592"/>
                                        </p:tgtEl>
                                        <p:attrNameLst>
                                          <p:attrName>style.visibility</p:attrName>
                                        </p:attrNameLst>
                                      </p:cBhvr>
                                      <p:to>
                                        <p:strVal val="visible"/>
                                      </p:to>
                                    </p:set>
                                    <p:animEffect transition="in" filter="blinds(horizontal)">
                                      <p:cBhvr>
                                        <p:cTn id="44" dur="500"/>
                                        <p:tgtEl>
                                          <p:spTgt spid="67592"/>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67599"/>
                                        </p:tgtEl>
                                        <p:attrNameLst>
                                          <p:attrName>style.visibility</p:attrName>
                                        </p:attrNameLst>
                                      </p:cBhvr>
                                      <p:to>
                                        <p:strVal val="visible"/>
                                      </p:to>
                                    </p:set>
                                    <p:animEffect transition="in" filter="blinds(horizontal)">
                                      <p:cBhvr>
                                        <p:cTn id="47" dur="500"/>
                                        <p:tgtEl>
                                          <p:spTgt spid="6759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7595"/>
                                        </p:tgtEl>
                                        <p:attrNameLst>
                                          <p:attrName>style.visibility</p:attrName>
                                        </p:attrNameLst>
                                      </p:cBhvr>
                                      <p:to>
                                        <p:strVal val="visible"/>
                                      </p:to>
                                    </p:set>
                                    <p:animEffect transition="in" filter="blinds(horizontal)">
                                      <p:cBhvr>
                                        <p:cTn id="52" dur="500"/>
                                        <p:tgtEl>
                                          <p:spTgt spid="67595"/>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67600"/>
                                        </p:tgtEl>
                                        <p:attrNameLst>
                                          <p:attrName>style.visibility</p:attrName>
                                        </p:attrNameLst>
                                      </p:cBhvr>
                                      <p:to>
                                        <p:strVal val="visible"/>
                                      </p:to>
                                    </p:set>
                                    <p:animEffect transition="in" filter="blinds(horizontal)">
                                      <p:cBhvr>
                                        <p:cTn id="55" dur="500"/>
                                        <p:tgtEl>
                                          <p:spTgt spid="67600"/>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67601"/>
                                        </p:tgtEl>
                                        <p:attrNameLst>
                                          <p:attrName>style.visibility</p:attrName>
                                        </p:attrNameLst>
                                      </p:cBhvr>
                                      <p:to>
                                        <p:strVal val="visible"/>
                                      </p:to>
                                    </p:set>
                                    <p:animEffect transition="in" filter="blinds(horizontal)">
                                      <p:cBhvr>
                                        <p:cTn id="58" dur="500"/>
                                        <p:tgtEl>
                                          <p:spTgt spid="67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animBg="1"/>
      <p:bldP spid="67590" grpId="0" animBg="1"/>
      <p:bldP spid="67591" grpId="0" animBg="1"/>
      <p:bldP spid="67592" grpId="0" animBg="1"/>
      <p:bldP spid="67593" grpId="0" animBg="1"/>
      <p:bldP spid="67594" grpId="0" animBg="1"/>
      <p:bldP spid="67595" grpId="0" animBg="1"/>
      <p:bldP spid="67596" grpId="0" animBg="1"/>
      <p:bldP spid="67597" grpId="0" animBg="1"/>
      <p:bldP spid="67598" grpId="0" animBg="1"/>
      <p:bldP spid="67599" grpId="0" animBg="1"/>
      <p:bldP spid="67600" grpId="0" animBg="1"/>
      <p:bldP spid="67601" grpId="0" animBg="1"/>
      <p:bldP spid="6760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2127253" y="2420943"/>
            <a:ext cx="5256213" cy="144463"/>
          </a:xfrm>
          <a:prstGeom prst="rect">
            <a:avLst/>
          </a:prstGeom>
          <a:gradFill rotWithShape="0">
            <a:gsLst>
              <a:gs pos="0">
                <a:srgbClr val="CBCBCB"/>
              </a:gs>
              <a:gs pos="100000">
                <a:srgbClr val="E7E3E7"/>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9220" name="Oval 4"/>
          <p:cNvSpPr>
            <a:spLocks noChangeArrowheads="1"/>
          </p:cNvSpPr>
          <p:nvPr/>
        </p:nvSpPr>
        <p:spPr bwMode="auto">
          <a:xfrm>
            <a:off x="1984377" y="2206628"/>
            <a:ext cx="542925" cy="542925"/>
          </a:xfrm>
          <a:prstGeom prst="ellipse">
            <a:avLst/>
          </a:prstGeom>
          <a:solidFill>
            <a:srgbClr val="FF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1" name="Text Box 5"/>
          <p:cNvSpPr txBox="1">
            <a:spLocks noChangeArrowheads="1"/>
          </p:cNvSpPr>
          <p:nvPr/>
        </p:nvSpPr>
        <p:spPr bwMode="auto">
          <a:xfrm>
            <a:off x="2054231" y="2276872"/>
            <a:ext cx="3413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chemeClr val="bg1"/>
                </a:solidFill>
                <a:latin typeface="+mn-ea"/>
              </a:rPr>
              <a:t>1</a:t>
            </a:r>
          </a:p>
        </p:txBody>
      </p:sp>
      <p:sp>
        <p:nvSpPr>
          <p:cNvPr id="9222" name="Text Box 6"/>
          <p:cNvSpPr txBox="1">
            <a:spLocks noChangeArrowheads="1"/>
          </p:cNvSpPr>
          <p:nvPr/>
        </p:nvSpPr>
        <p:spPr bwMode="auto">
          <a:xfrm>
            <a:off x="2592388" y="2733679"/>
            <a:ext cx="421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5602" indent="-455602">
              <a:defRPr/>
            </a:pPr>
            <a:r>
              <a:rPr lang="zh-CN" altLang="en-US" sz="2400" b="1" dirty="0">
                <a:latin typeface="微软雅黑" pitchFamily="34" charset="-122"/>
                <a:ea typeface="微软雅黑" pitchFamily="34" charset="-122"/>
              </a:rPr>
              <a:t>生产计划的准备</a:t>
            </a:r>
          </a:p>
        </p:txBody>
      </p:sp>
      <p:sp>
        <p:nvSpPr>
          <p:cNvPr id="9223" name="Rectangle 7"/>
          <p:cNvSpPr>
            <a:spLocks noChangeArrowheads="1"/>
          </p:cNvSpPr>
          <p:nvPr/>
        </p:nvSpPr>
        <p:spPr bwMode="auto">
          <a:xfrm>
            <a:off x="1393828" y="3481394"/>
            <a:ext cx="5256213" cy="144463"/>
          </a:xfrm>
          <a:prstGeom prst="rect">
            <a:avLst/>
          </a:prstGeom>
          <a:gradFill rotWithShape="0">
            <a:gsLst>
              <a:gs pos="0">
                <a:srgbClr val="CBCBCB"/>
              </a:gs>
              <a:gs pos="100000">
                <a:srgbClr val="E7E3E7"/>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4" name="Oval 8"/>
          <p:cNvSpPr>
            <a:spLocks noChangeArrowheads="1"/>
          </p:cNvSpPr>
          <p:nvPr/>
        </p:nvSpPr>
        <p:spPr bwMode="auto">
          <a:xfrm>
            <a:off x="1249363" y="3265488"/>
            <a:ext cx="544512" cy="544512"/>
          </a:xfrm>
          <a:prstGeom prst="ellipse">
            <a:avLst/>
          </a:prstGeom>
          <a:solidFill>
            <a:srgbClr val="6A8B2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5" name="Text Box 9"/>
          <p:cNvSpPr txBox="1">
            <a:spLocks noChangeArrowheads="1"/>
          </p:cNvSpPr>
          <p:nvPr/>
        </p:nvSpPr>
        <p:spPr bwMode="auto">
          <a:xfrm>
            <a:off x="1320806" y="3327375"/>
            <a:ext cx="341313"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dirty="0">
                <a:solidFill>
                  <a:schemeClr val="bg1"/>
                </a:solidFill>
                <a:latin typeface="+mn-ea"/>
              </a:rPr>
              <a:t>2</a:t>
            </a:r>
          </a:p>
        </p:txBody>
      </p:sp>
      <p:sp>
        <p:nvSpPr>
          <p:cNvPr id="9226" name="Text Box 10"/>
          <p:cNvSpPr txBox="1">
            <a:spLocks noChangeArrowheads="1"/>
          </p:cNvSpPr>
          <p:nvPr/>
        </p:nvSpPr>
        <p:spPr bwMode="auto">
          <a:xfrm>
            <a:off x="1865314" y="3790955"/>
            <a:ext cx="446405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455602" indent="-455602">
              <a:defRPr/>
            </a:pPr>
            <a:r>
              <a:rPr lang="zh-CN" altLang="en-US" sz="2400" b="1" dirty="0">
                <a:latin typeface="微软雅黑" pitchFamily="34" charset="-122"/>
                <a:ea typeface="微软雅黑" pitchFamily="34" charset="-122"/>
              </a:rPr>
              <a:t>基本生产计划的制定</a:t>
            </a:r>
          </a:p>
        </p:txBody>
      </p:sp>
      <p:sp>
        <p:nvSpPr>
          <p:cNvPr id="9227" name="Rectangle 11"/>
          <p:cNvSpPr>
            <a:spLocks noChangeArrowheads="1"/>
          </p:cNvSpPr>
          <p:nvPr/>
        </p:nvSpPr>
        <p:spPr bwMode="auto">
          <a:xfrm>
            <a:off x="731842" y="4613278"/>
            <a:ext cx="5256212" cy="142875"/>
          </a:xfrm>
          <a:prstGeom prst="rect">
            <a:avLst/>
          </a:prstGeom>
          <a:gradFill rotWithShape="0">
            <a:gsLst>
              <a:gs pos="0">
                <a:srgbClr val="CBCBCB"/>
              </a:gs>
              <a:gs pos="100000">
                <a:srgbClr val="E7E3E7"/>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8" name="Oval 12"/>
          <p:cNvSpPr>
            <a:spLocks noChangeArrowheads="1"/>
          </p:cNvSpPr>
          <p:nvPr/>
        </p:nvSpPr>
        <p:spPr bwMode="auto">
          <a:xfrm>
            <a:off x="587377" y="4397377"/>
            <a:ext cx="542925" cy="542925"/>
          </a:xfrm>
          <a:prstGeom prst="ellipse">
            <a:avLst/>
          </a:prstGeom>
          <a:solidFill>
            <a:schemeClr val="fo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9" name="Text Box 13"/>
          <p:cNvSpPr txBox="1">
            <a:spLocks noChangeArrowheads="1"/>
          </p:cNvSpPr>
          <p:nvPr/>
        </p:nvSpPr>
        <p:spPr bwMode="auto">
          <a:xfrm>
            <a:off x="657230" y="4437112"/>
            <a:ext cx="3429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dirty="0">
                <a:solidFill>
                  <a:schemeClr val="bg1"/>
                </a:solidFill>
                <a:latin typeface="+mn-ea"/>
              </a:rPr>
              <a:t>3</a:t>
            </a:r>
            <a:endParaRPr lang="zh-CN" altLang="en-US" sz="2400" dirty="0">
              <a:latin typeface="+mn-ea"/>
            </a:endParaRPr>
          </a:p>
        </p:txBody>
      </p:sp>
      <p:sp>
        <p:nvSpPr>
          <p:cNvPr id="9230" name="Text Box 14"/>
          <p:cNvSpPr txBox="1">
            <a:spLocks noChangeArrowheads="1"/>
          </p:cNvSpPr>
          <p:nvPr/>
        </p:nvSpPr>
        <p:spPr bwMode="auto">
          <a:xfrm>
            <a:off x="1322389" y="4921255"/>
            <a:ext cx="446563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455602" indent="-455602">
              <a:defRPr/>
            </a:pPr>
            <a:r>
              <a:rPr lang="zh-CN" altLang="en-US" sz="2400" b="1" dirty="0">
                <a:latin typeface="微软雅黑" pitchFamily="34" charset="-122"/>
                <a:ea typeface="微软雅黑" pitchFamily="34" charset="-122"/>
              </a:rPr>
              <a:t>计划需求预测的方法</a:t>
            </a:r>
          </a:p>
        </p:txBody>
      </p:sp>
      <p:sp>
        <p:nvSpPr>
          <p:cNvPr id="3" name="灯片编号占位符 2"/>
          <p:cNvSpPr>
            <a:spLocks noGrp="1"/>
          </p:cNvSpPr>
          <p:nvPr>
            <p:ph type="sldNum" sz="quarter" idx="4"/>
          </p:nvPr>
        </p:nvSpPr>
        <p:spPr/>
        <p:txBody>
          <a:bodyPr/>
          <a:lstStyle/>
          <a:p>
            <a:fld id="{D065990C-D54C-4FC3-B4C7-03BEB07D7E46}" type="slidenum">
              <a:rPr lang="zh-CN" altLang="en-US" smtClean="0"/>
              <a:pPr/>
              <a:t>49</a:t>
            </a:fld>
            <a:endParaRPr lang="zh-CN" altLang="en-US"/>
          </a:p>
        </p:txBody>
      </p:sp>
    </p:spTree>
    <p:extLst>
      <p:ext uri="{BB962C8B-B14F-4D97-AF65-F5344CB8AC3E}">
        <p14:creationId xmlns:p14="http://schemas.microsoft.com/office/powerpoint/2010/main" val="413955893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zh-CN" altLang="en-US" b="0">
                <a:latin typeface="微软雅黑" panose="020B0503020204020204" pitchFamily="34" charset="-122"/>
              </a:rPr>
              <a:t>课程结构  </a:t>
            </a:r>
            <a:r>
              <a:rPr lang="en-US" altLang="zh-CN" b="0">
                <a:ea typeface="黑体" panose="02010609060101010101" pitchFamily="49" charset="-122"/>
              </a:rPr>
              <a:t>Lecturer Instructors</a:t>
            </a:r>
          </a:p>
        </p:txBody>
      </p:sp>
      <p:sp>
        <p:nvSpPr>
          <p:cNvPr id="6147" name="椭圆 42"/>
          <p:cNvSpPr>
            <a:spLocks noChangeArrowheads="1"/>
          </p:cNvSpPr>
          <p:nvPr/>
        </p:nvSpPr>
        <p:spPr bwMode="auto">
          <a:xfrm>
            <a:off x="109543" y="2278068"/>
            <a:ext cx="3116263" cy="3116263"/>
          </a:xfrm>
          <a:prstGeom prst="ellipse">
            <a:avLst/>
          </a:prstGeom>
          <a:solidFill>
            <a:srgbClr val="83B02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1" tIns="46991" rIns="90171" bIns="46991"/>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fontAlgn="base">
              <a:spcBef>
                <a:spcPct val="0"/>
              </a:spcBef>
              <a:spcAft>
                <a:spcPct val="0"/>
              </a:spcAft>
              <a:buFont typeface="Arial" panose="020B0604020202020204" pitchFamily="34" charset="0"/>
              <a:buNone/>
            </a:pPr>
            <a:endParaRPr lang="zh-CN" altLang="en-US">
              <a:solidFill>
                <a:srgbClr val="000000"/>
              </a:solidFill>
              <a:latin typeface="Calibri" panose="020F0502020204030204" pitchFamily="34" charset="0"/>
              <a:ea typeface="方正姚体" panose="02010601030101010101" pitchFamily="2" charset="-122"/>
            </a:endParaRPr>
          </a:p>
        </p:txBody>
      </p:sp>
      <p:sp>
        <p:nvSpPr>
          <p:cNvPr id="6148" name="椭圆 43"/>
          <p:cNvSpPr>
            <a:spLocks noChangeArrowheads="1"/>
          </p:cNvSpPr>
          <p:nvPr/>
        </p:nvSpPr>
        <p:spPr bwMode="auto">
          <a:xfrm>
            <a:off x="352425" y="2533653"/>
            <a:ext cx="2641600" cy="2640013"/>
          </a:xfrm>
          <a:prstGeom prst="ellipse">
            <a:avLst/>
          </a:prstGeom>
          <a:solidFill>
            <a:srgbClr val="FF99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1" tIns="46991" rIns="90171" bIns="46991"/>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fontAlgn="base">
              <a:spcBef>
                <a:spcPct val="0"/>
              </a:spcBef>
              <a:spcAft>
                <a:spcPct val="0"/>
              </a:spcAft>
              <a:buFont typeface="Arial" panose="020B0604020202020204" pitchFamily="34" charset="0"/>
              <a:buNone/>
            </a:pPr>
            <a:endParaRPr lang="zh-CN" altLang="en-US">
              <a:solidFill>
                <a:srgbClr val="000000"/>
              </a:solidFill>
              <a:latin typeface="Calibri" panose="020F0502020204030204" pitchFamily="34" charset="0"/>
              <a:ea typeface="方正姚体" panose="02010601030101010101" pitchFamily="2" charset="-122"/>
            </a:endParaRPr>
          </a:p>
        </p:txBody>
      </p:sp>
      <p:sp>
        <p:nvSpPr>
          <p:cNvPr id="6149" name="矩形 30"/>
          <p:cNvSpPr>
            <a:spLocks noChangeArrowheads="1"/>
          </p:cNvSpPr>
          <p:nvPr/>
        </p:nvSpPr>
        <p:spPr bwMode="auto">
          <a:xfrm>
            <a:off x="3594102" y="4438652"/>
            <a:ext cx="490539" cy="877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fontAlgn="base">
              <a:lnSpc>
                <a:spcPct val="150000"/>
              </a:lnSpc>
              <a:spcBef>
                <a:spcPct val="0"/>
              </a:spcBef>
              <a:spcAft>
                <a:spcPct val="0"/>
              </a:spcAft>
              <a:buFont typeface="Arial" panose="020B0604020202020204" pitchFamily="34" charset="0"/>
              <a:buNone/>
            </a:pPr>
            <a:r>
              <a:rPr lang="en-US" altLang="zh-CN" sz="3400" b="1">
                <a:solidFill>
                  <a:srgbClr val="FFFFFF"/>
                </a:solidFill>
                <a:latin typeface="Calibri" panose="020F0502020204030204" pitchFamily="34" charset="0"/>
                <a:ea typeface="微软雅黑" panose="020B0503020204020204" pitchFamily="34" charset="-122"/>
              </a:rPr>
              <a:t>5</a:t>
            </a:r>
          </a:p>
        </p:txBody>
      </p:sp>
      <p:sp>
        <p:nvSpPr>
          <p:cNvPr id="6150" name="椭圆 105"/>
          <p:cNvSpPr>
            <a:spLocks noChangeArrowheads="1"/>
          </p:cNvSpPr>
          <p:nvPr/>
        </p:nvSpPr>
        <p:spPr bwMode="auto">
          <a:xfrm>
            <a:off x="461970" y="2638431"/>
            <a:ext cx="2416175" cy="2416175"/>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fontAlgn="base">
              <a:spcBef>
                <a:spcPct val="0"/>
              </a:spcBef>
              <a:spcAft>
                <a:spcPct val="0"/>
              </a:spcAft>
              <a:buFont typeface="Arial" panose="020B0604020202020204" pitchFamily="34" charset="0"/>
              <a:buNone/>
            </a:pPr>
            <a:endParaRPr lang="zh-CN" altLang="en-US">
              <a:solidFill>
                <a:srgbClr val="000000"/>
              </a:solidFill>
              <a:latin typeface="Calibri" panose="020F0502020204030204" pitchFamily="34" charset="0"/>
              <a:ea typeface="方正姚体" panose="02010601030101010101" pitchFamily="2" charset="-122"/>
            </a:endParaRPr>
          </a:p>
        </p:txBody>
      </p:sp>
      <p:pic>
        <p:nvPicPr>
          <p:cNvPr id="6151" name="图片 92" descr="bji0140_0045.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034" t="3751" r="5373" b="7603"/>
          <a:stretch>
            <a:fillRect/>
          </a:stretch>
        </p:blipFill>
        <p:spPr bwMode="auto">
          <a:xfrm>
            <a:off x="965205" y="2782888"/>
            <a:ext cx="1358900" cy="1941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2" name="Rectangle 8"/>
          <p:cNvSpPr>
            <a:spLocks noChangeArrowheads="1"/>
          </p:cNvSpPr>
          <p:nvPr/>
        </p:nvSpPr>
        <p:spPr bwMode="auto">
          <a:xfrm>
            <a:off x="2156507" y="2034426"/>
            <a:ext cx="6407151" cy="360363"/>
          </a:xfrm>
          <a:prstGeom prst="rect">
            <a:avLst/>
          </a:prstGeom>
          <a:solidFill>
            <a:srgbClr val="E2DE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53" name="Oval 9"/>
          <p:cNvSpPr>
            <a:spLocks noChangeArrowheads="1"/>
          </p:cNvSpPr>
          <p:nvPr/>
        </p:nvSpPr>
        <p:spPr bwMode="auto">
          <a:xfrm>
            <a:off x="2085065" y="1959813"/>
            <a:ext cx="503237" cy="503237"/>
          </a:xfrm>
          <a:prstGeom prst="ellipse">
            <a:avLst/>
          </a:prstGeom>
          <a:solidFill>
            <a:srgbClr val="FF9900"/>
          </a:solidFill>
          <a:ln w="63500" cap="flat" cmpd="sng">
            <a:solidFill>
              <a:srgbClr val="83B02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54" name="Text Box 10"/>
          <p:cNvSpPr txBox="1">
            <a:spLocks noChangeArrowheads="1"/>
          </p:cNvSpPr>
          <p:nvPr/>
        </p:nvSpPr>
        <p:spPr bwMode="auto">
          <a:xfrm>
            <a:off x="2137454" y="1904254"/>
            <a:ext cx="3095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buFont typeface="Arial" panose="020B0604020202020204" pitchFamily="34" charset="0"/>
              <a:buNone/>
            </a:pPr>
            <a:r>
              <a:rPr lang="zh-CN" altLang="en-US" sz="3200" b="1">
                <a:solidFill>
                  <a:srgbClr val="FFFFFF"/>
                </a:solidFill>
                <a:latin typeface="Calibri" panose="020F0502020204030204" pitchFamily="34" charset="0"/>
                <a:ea typeface="方正综艺简体" charset="-122"/>
              </a:rPr>
              <a:t>1</a:t>
            </a:r>
          </a:p>
        </p:txBody>
      </p:sp>
      <p:sp>
        <p:nvSpPr>
          <p:cNvPr id="6155" name="Text Box 11"/>
          <p:cNvSpPr txBox="1">
            <a:spLocks noChangeArrowheads="1"/>
          </p:cNvSpPr>
          <p:nvPr/>
        </p:nvSpPr>
        <p:spPr bwMode="auto">
          <a:xfrm>
            <a:off x="2605584" y="1995596"/>
            <a:ext cx="59753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buFont typeface="Arial" panose="020B0604020202020204" pitchFamily="34" charset="0"/>
              <a:buNone/>
            </a:pPr>
            <a:r>
              <a:rPr lang="zh-CN" altLang="en-US" sz="2000" b="1" dirty="0">
                <a:solidFill>
                  <a:srgbClr val="000000"/>
                </a:solidFill>
                <a:latin typeface="微软雅黑" pitchFamily="34" charset="-122"/>
              </a:rPr>
              <a:t>企业转型的契机</a:t>
            </a:r>
            <a:r>
              <a:rPr lang="en-US" altLang="zh-CN" sz="2000" b="1" dirty="0">
                <a:solidFill>
                  <a:srgbClr val="000000"/>
                </a:solidFill>
                <a:latin typeface="微软雅黑" pitchFamily="34" charset="-122"/>
              </a:rPr>
              <a:t>---</a:t>
            </a:r>
            <a:r>
              <a:rPr lang="zh-CN" altLang="en-US" sz="2000" b="1" dirty="0">
                <a:solidFill>
                  <a:srgbClr val="000000"/>
                </a:solidFill>
                <a:latin typeface="微软雅黑" pitchFamily="34" charset="-122"/>
              </a:rPr>
              <a:t>认识精益生产</a:t>
            </a:r>
          </a:p>
        </p:txBody>
      </p:sp>
      <p:sp>
        <p:nvSpPr>
          <p:cNvPr id="6156" name="Rectangle 12"/>
          <p:cNvSpPr>
            <a:spLocks noChangeArrowheads="1"/>
          </p:cNvSpPr>
          <p:nvPr/>
        </p:nvSpPr>
        <p:spPr bwMode="auto">
          <a:xfrm>
            <a:off x="2867666" y="2572931"/>
            <a:ext cx="5723431" cy="358775"/>
          </a:xfrm>
          <a:prstGeom prst="rect">
            <a:avLst/>
          </a:prstGeom>
          <a:solidFill>
            <a:srgbClr val="E2DE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57" name="Oval 13"/>
          <p:cNvSpPr>
            <a:spLocks noChangeArrowheads="1"/>
          </p:cNvSpPr>
          <p:nvPr/>
        </p:nvSpPr>
        <p:spPr bwMode="auto">
          <a:xfrm>
            <a:off x="2794642" y="2496731"/>
            <a:ext cx="504825" cy="504825"/>
          </a:xfrm>
          <a:prstGeom prst="ellipse">
            <a:avLst/>
          </a:prstGeom>
          <a:solidFill>
            <a:srgbClr val="FF9900"/>
          </a:solidFill>
          <a:ln w="63500" cap="flat" cmpd="sng">
            <a:solidFill>
              <a:srgbClr val="83B02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58" name="Text Box 14"/>
          <p:cNvSpPr txBox="1">
            <a:spLocks noChangeArrowheads="1"/>
          </p:cNvSpPr>
          <p:nvPr/>
        </p:nvSpPr>
        <p:spPr bwMode="auto">
          <a:xfrm>
            <a:off x="2853374" y="2442756"/>
            <a:ext cx="309563"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fontAlgn="base" hangingPunct="0">
              <a:spcBef>
                <a:spcPct val="0"/>
              </a:spcBef>
              <a:spcAft>
                <a:spcPct val="0"/>
              </a:spcAft>
              <a:buFont typeface="Arial" panose="020B0604020202020204" pitchFamily="34" charset="0"/>
              <a:buNone/>
            </a:pPr>
            <a:r>
              <a:rPr lang="zh-CN" altLang="en-US" sz="3200" b="1">
                <a:solidFill>
                  <a:srgbClr val="FFFFFF"/>
                </a:solidFill>
                <a:latin typeface="Calibri" panose="020F0502020204030204" pitchFamily="34" charset="0"/>
                <a:ea typeface="方正综艺简体" charset="-122"/>
              </a:rPr>
              <a:t>2</a:t>
            </a:r>
          </a:p>
        </p:txBody>
      </p:sp>
      <p:sp>
        <p:nvSpPr>
          <p:cNvPr id="6159" name="Text Box 15"/>
          <p:cNvSpPr txBox="1">
            <a:spLocks noChangeArrowheads="1"/>
          </p:cNvSpPr>
          <p:nvPr/>
        </p:nvSpPr>
        <p:spPr bwMode="auto">
          <a:xfrm>
            <a:off x="3391538" y="2547528"/>
            <a:ext cx="5182276"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0" fontAlgn="base" hangingPunct="0">
              <a:spcBef>
                <a:spcPct val="0"/>
              </a:spcBef>
              <a:spcAft>
                <a:spcPct val="0"/>
              </a:spcAft>
              <a:buFont typeface="Arial" panose="020B0604020202020204" pitchFamily="34" charset="0"/>
              <a:buNone/>
            </a:pPr>
            <a:r>
              <a:rPr lang="zh-CN" altLang="en-US" sz="2000" b="1" dirty="0">
                <a:solidFill>
                  <a:srgbClr val="000000"/>
                </a:solidFill>
                <a:latin typeface="微软雅黑" pitchFamily="34" charset="-122"/>
              </a:rPr>
              <a:t>生产管理与生产计划</a:t>
            </a:r>
            <a:endParaRPr lang="zh-CN" altLang="en-US" sz="2000" dirty="0">
              <a:solidFill>
                <a:srgbClr val="000000"/>
              </a:solidFill>
              <a:latin typeface="Calibri" panose="020F0502020204030204" pitchFamily="34" charset="0"/>
            </a:endParaRPr>
          </a:p>
        </p:txBody>
      </p:sp>
      <p:sp>
        <p:nvSpPr>
          <p:cNvPr id="6160" name="Rectangle 16"/>
          <p:cNvSpPr>
            <a:spLocks noChangeArrowheads="1"/>
          </p:cNvSpPr>
          <p:nvPr/>
        </p:nvSpPr>
        <p:spPr bwMode="auto">
          <a:xfrm>
            <a:off x="3186429" y="3105022"/>
            <a:ext cx="5394501" cy="358775"/>
          </a:xfrm>
          <a:prstGeom prst="rect">
            <a:avLst/>
          </a:prstGeom>
          <a:solidFill>
            <a:srgbClr val="E2DE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61" name="Oval 17"/>
          <p:cNvSpPr>
            <a:spLocks noChangeArrowheads="1"/>
          </p:cNvSpPr>
          <p:nvPr/>
        </p:nvSpPr>
        <p:spPr bwMode="auto">
          <a:xfrm>
            <a:off x="3113410" y="3028820"/>
            <a:ext cx="503239" cy="503239"/>
          </a:xfrm>
          <a:prstGeom prst="ellipse">
            <a:avLst/>
          </a:prstGeom>
          <a:solidFill>
            <a:srgbClr val="FF9900"/>
          </a:solidFill>
          <a:ln w="63500" cap="flat" cmpd="sng">
            <a:solidFill>
              <a:srgbClr val="83B02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62" name="Text Box 18"/>
          <p:cNvSpPr txBox="1">
            <a:spLocks noChangeArrowheads="1"/>
          </p:cNvSpPr>
          <p:nvPr/>
        </p:nvSpPr>
        <p:spPr bwMode="auto">
          <a:xfrm>
            <a:off x="3172142" y="2974846"/>
            <a:ext cx="309563"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fontAlgn="base" hangingPunct="0">
              <a:spcBef>
                <a:spcPct val="0"/>
              </a:spcBef>
              <a:spcAft>
                <a:spcPct val="0"/>
              </a:spcAft>
              <a:buFont typeface="Arial" panose="020B0604020202020204" pitchFamily="34" charset="0"/>
              <a:buNone/>
            </a:pPr>
            <a:r>
              <a:rPr lang="zh-CN" altLang="en-US" sz="3200" b="1">
                <a:solidFill>
                  <a:srgbClr val="FFFFFF"/>
                </a:solidFill>
                <a:latin typeface="Calibri" panose="020F0502020204030204" pitchFamily="34" charset="0"/>
                <a:ea typeface="方正综艺简体" charset="-122"/>
              </a:rPr>
              <a:t>3</a:t>
            </a:r>
            <a:endParaRPr lang="zh-CN" altLang="en-US">
              <a:solidFill>
                <a:srgbClr val="000000"/>
              </a:solidFill>
              <a:ea typeface="黑体" panose="02010609060101010101" pitchFamily="49" charset="-122"/>
            </a:endParaRPr>
          </a:p>
        </p:txBody>
      </p:sp>
      <p:sp>
        <p:nvSpPr>
          <p:cNvPr id="6163" name="Text Box 19"/>
          <p:cNvSpPr txBox="1">
            <a:spLocks noChangeArrowheads="1"/>
          </p:cNvSpPr>
          <p:nvPr/>
        </p:nvSpPr>
        <p:spPr bwMode="auto">
          <a:xfrm>
            <a:off x="3659218" y="3087619"/>
            <a:ext cx="4904436"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0" fontAlgn="base" hangingPunct="0">
              <a:spcBef>
                <a:spcPct val="0"/>
              </a:spcBef>
              <a:spcAft>
                <a:spcPct val="0"/>
              </a:spcAft>
              <a:buFont typeface="Arial" panose="020B0604020202020204" pitchFamily="34" charset="0"/>
              <a:buNone/>
            </a:pPr>
            <a:r>
              <a:rPr lang="zh-CN" altLang="en-US" sz="2000" b="1" dirty="0">
                <a:solidFill>
                  <a:srgbClr val="000000"/>
                </a:solidFill>
                <a:latin typeface="微软雅黑" pitchFamily="34" charset="-122"/>
              </a:rPr>
              <a:t>生产计划的准备与制定</a:t>
            </a:r>
          </a:p>
        </p:txBody>
      </p:sp>
      <p:sp>
        <p:nvSpPr>
          <p:cNvPr id="6164" name="Rectangle 20"/>
          <p:cNvSpPr>
            <a:spLocks noChangeArrowheads="1"/>
          </p:cNvSpPr>
          <p:nvPr/>
        </p:nvSpPr>
        <p:spPr bwMode="auto">
          <a:xfrm>
            <a:off x="3264427" y="3673652"/>
            <a:ext cx="5299231" cy="358775"/>
          </a:xfrm>
          <a:prstGeom prst="rect">
            <a:avLst/>
          </a:prstGeom>
          <a:solidFill>
            <a:srgbClr val="E2DE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65" name="Oval 21"/>
          <p:cNvSpPr>
            <a:spLocks noChangeArrowheads="1"/>
          </p:cNvSpPr>
          <p:nvPr/>
        </p:nvSpPr>
        <p:spPr bwMode="auto">
          <a:xfrm>
            <a:off x="3188227" y="3597451"/>
            <a:ext cx="504825" cy="503239"/>
          </a:xfrm>
          <a:prstGeom prst="ellipse">
            <a:avLst/>
          </a:prstGeom>
          <a:solidFill>
            <a:srgbClr val="FF9900"/>
          </a:solidFill>
          <a:ln w="63500" cap="flat" cmpd="sng">
            <a:solidFill>
              <a:srgbClr val="83B02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66" name="Text Box 22"/>
          <p:cNvSpPr txBox="1">
            <a:spLocks noChangeArrowheads="1"/>
          </p:cNvSpPr>
          <p:nvPr/>
        </p:nvSpPr>
        <p:spPr bwMode="auto">
          <a:xfrm>
            <a:off x="3248549" y="3543478"/>
            <a:ext cx="309563"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fontAlgn="base" hangingPunct="0">
              <a:spcBef>
                <a:spcPct val="0"/>
              </a:spcBef>
              <a:spcAft>
                <a:spcPct val="0"/>
              </a:spcAft>
              <a:buFont typeface="Arial" panose="020B0604020202020204" pitchFamily="34" charset="0"/>
              <a:buNone/>
            </a:pPr>
            <a:r>
              <a:rPr lang="zh-CN" altLang="en-US" sz="3200" b="1">
                <a:solidFill>
                  <a:srgbClr val="FFFFFF"/>
                </a:solidFill>
                <a:latin typeface="Calibri" panose="020F0502020204030204" pitchFamily="34" charset="0"/>
                <a:ea typeface="方正综艺简体" charset="-122"/>
              </a:rPr>
              <a:t>4</a:t>
            </a:r>
            <a:endParaRPr lang="zh-CN" altLang="en-US">
              <a:solidFill>
                <a:srgbClr val="000000"/>
              </a:solidFill>
              <a:ea typeface="黑体" panose="02010609060101010101" pitchFamily="49" charset="-122"/>
            </a:endParaRPr>
          </a:p>
        </p:txBody>
      </p:sp>
      <p:sp>
        <p:nvSpPr>
          <p:cNvPr id="6167" name="Text Box 23"/>
          <p:cNvSpPr txBox="1">
            <a:spLocks noChangeArrowheads="1"/>
          </p:cNvSpPr>
          <p:nvPr/>
        </p:nvSpPr>
        <p:spPr bwMode="auto">
          <a:xfrm>
            <a:off x="3785127" y="3646663"/>
            <a:ext cx="4778529"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0" fontAlgn="base" hangingPunct="0">
              <a:spcBef>
                <a:spcPct val="0"/>
              </a:spcBef>
              <a:spcAft>
                <a:spcPct val="0"/>
              </a:spcAft>
              <a:buFont typeface="Arial" panose="020B0604020202020204" pitchFamily="34" charset="0"/>
              <a:buNone/>
            </a:pPr>
            <a:r>
              <a:rPr lang="zh-CN" altLang="en-US" sz="2000" b="1" dirty="0">
                <a:solidFill>
                  <a:srgbClr val="000000"/>
                </a:solidFill>
                <a:latin typeface="微软雅黑" pitchFamily="34" charset="-122"/>
              </a:rPr>
              <a:t>生产计划的实施与控制</a:t>
            </a:r>
            <a:endParaRPr lang="en-US" altLang="zh-CN" sz="2000" b="1" dirty="0">
              <a:solidFill>
                <a:srgbClr val="000000"/>
              </a:solidFill>
              <a:latin typeface="微软雅黑" pitchFamily="34" charset="-122"/>
            </a:endParaRPr>
          </a:p>
        </p:txBody>
      </p:sp>
      <p:sp>
        <p:nvSpPr>
          <p:cNvPr id="6168" name="Rectangle 24"/>
          <p:cNvSpPr>
            <a:spLocks noChangeArrowheads="1"/>
          </p:cNvSpPr>
          <p:nvPr/>
        </p:nvSpPr>
        <p:spPr bwMode="auto">
          <a:xfrm>
            <a:off x="3476970" y="4238274"/>
            <a:ext cx="5096847" cy="358775"/>
          </a:xfrm>
          <a:prstGeom prst="rect">
            <a:avLst/>
          </a:prstGeom>
          <a:solidFill>
            <a:srgbClr val="E2DE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69" name="Oval 25"/>
          <p:cNvSpPr>
            <a:spLocks noChangeArrowheads="1"/>
          </p:cNvSpPr>
          <p:nvPr/>
        </p:nvSpPr>
        <p:spPr bwMode="auto">
          <a:xfrm>
            <a:off x="3083270" y="4182708"/>
            <a:ext cx="504825" cy="503237"/>
          </a:xfrm>
          <a:prstGeom prst="ellipse">
            <a:avLst/>
          </a:prstGeom>
          <a:solidFill>
            <a:srgbClr val="FF9900"/>
          </a:solidFill>
          <a:ln w="63500" cap="flat" cmpd="sng">
            <a:solidFill>
              <a:srgbClr val="83B02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70" name="Text Box 26"/>
          <p:cNvSpPr txBox="1">
            <a:spLocks noChangeArrowheads="1"/>
          </p:cNvSpPr>
          <p:nvPr/>
        </p:nvSpPr>
        <p:spPr bwMode="auto">
          <a:xfrm>
            <a:off x="3143590" y="4127851"/>
            <a:ext cx="309563"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fontAlgn="base" hangingPunct="0">
              <a:spcBef>
                <a:spcPct val="0"/>
              </a:spcBef>
              <a:spcAft>
                <a:spcPct val="0"/>
              </a:spcAft>
              <a:buFont typeface="Arial" panose="020B0604020202020204" pitchFamily="34" charset="0"/>
              <a:buNone/>
            </a:pPr>
            <a:r>
              <a:rPr lang="zh-CN" altLang="en-US" sz="3200" b="1" dirty="0">
                <a:solidFill>
                  <a:srgbClr val="FFFFFF"/>
                </a:solidFill>
                <a:latin typeface="Calibri" panose="020F0502020204030204" pitchFamily="34" charset="0"/>
                <a:ea typeface="方正综艺简体" charset="-122"/>
              </a:rPr>
              <a:t>5</a:t>
            </a:r>
            <a:endParaRPr lang="zh-CN" altLang="en-US" dirty="0">
              <a:solidFill>
                <a:srgbClr val="000000"/>
              </a:solidFill>
              <a:ea typeface="黑体" panose="02010609060101010101" pitchFamily="49" charset="-122"/>
            </a:endParaRPr>
          </a:p>
        </p:txBody>
      </p:sp>
      <p:sp>
        <p:nvSpPr>
          <p:cNvPr id="6171" name="Text Box 27"/>
          <p:cNvSpPr txBox="1">
            <a:spLocks noChangeArrowheads="1"/>
          </p:cNvSpPr>
          <p:nvPr/>
        </p:nvSpPr>
        <p:spPr bwMode="auto">
          <a:xfrm>
            <a:off x="3680170" y="4231920"/>
            <a:ext cx="4893647"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0" fontAlgn="base" hangingPunct="0">
              <a:spcBef>
                <a:spcPct val="0"/>
              </a:spcBef>
              <a:spcAft>
                <a:spcPct val="0"/>
              </a:spcAft>
              <a:buFont typeface="Arial" panose="020B0604020202020204" pitchFamily="34" charset="0"/>
              <a:buNone/>
            </a:pPr>
            <a:r>
              <a:rPr lang="zh-CN" altLang="en-US" sz="2000" b="1" dirty="0">
                <a:solidFill>
                  <a:srgbClr val="000000"/>
                </a:solidFill>
                <a:latin typeface="微软雅黑" pitchFamily="34" charset="-122"/>
              </a:rPr>
              <a:t>生产计划与物料控制采购篇</a:t>
            </a:r>
          </a:p>
        </p:txBody>
      </p:sp>
      <p:sp>
        <p:nvSpPr>
          <p:cNvPr id="6172" name="Rectangle 28"/>
          <p:cNvSpPr>
            <a:spLocks noChangeArrowheads="1"/>
          </p:cNvSpPr>
          <p:nvPr/>
        </p:nvSpPr>
        <p:spPr bwMode="auto">
          <a:xfrm>
            <a:off x="2818090" y="4771514"/>
            <a:ext cx="5745567" cy="360363"/>
          </a:xfrm>
          <a:prstGeom prst="rect">
            <a:avLst/>
          </a:prstGeom>
          <a:solidFill>
            <a:srgbClr val="E2DE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73" name="Oval 29"/>
          <p:cNvSpPr>
            <a:spLocks noChangeArrowheads="1"/>
          </p:cNvSpPr>
          <p:nvPr/>
        </p:nvSpPr>
        <p:spPr bwMode="auto">
          <a:xfrm>
            <a:off x="2745063" y="4696901"/>
            <a:ext cx="503239" cy="503237"/>
          </a:xfrm>
          <a:prstGeom prst="ellipse">
            <a:avLst/>
          </a:prstGeom>
          <a:solidFill>
            <a:srgbClr val="FF9900"/>
          </a:solidFill>
          <a:ln w="63500" cap="flat" cmpd="sng">
            <a:solidFill>
              <a:srgbClr val="83B02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74" name="Text Box 30"/>
          <p:cNvSpPr txBox="1">
            <a:spLocks noChangeArrowheads="1"/>
          </p:cNvSpPr>
          <p:nvPr/>
        </p:nvSpPr>
        <p:spPr bwMode="auto">
          <a:xfrm>
            <a:off x="2793638" y="4653091"/>
            <a:ext cx="309563"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fontAlgn="base" hangingPunct="0">
              <a:spcBef>
                <a:spcPct val="0"/>
              </a:spcBef>
              <a:spcAft>
                <a:spcPct val="0"/>
              </a:spcAft>
              <a:buFont typeface="Arial" panose="020B0604020202020204" pitchFamily="34" charset="0"/>
              <a:buNone/>
            </a:pPr>
            <a:r>
              <a:rPr lang="zh-CN" altLang="en-US" sz="3200" b="1">
                <a:solidFill>
                  <a:srgbClr val="FFFFFF"/>
                </a:solidFill>
                <a:latin typeface="Calibri" panose="020F0502020204030204" pitchFamily="34" charset="0"/>
                <a:ea typeface="方正综艺简体" charset="-122"/>
              </a:rPr>
              <a:t>6</a:t>
            </a:r>
            <a:endParaRPr lang="zh-CN" altLang="en-US">
              <a:solidFill>
                <a:srgbClr val="000000"/>
              </a:solidFill>
              <a:ea typeface="黑体" panose="02010609060101010101" pitchFamily="49" charset="-122"/>
            </a:endParaRPr>
          </a:p>
        </p:txBody>
      </p:sp>
      <p:sp>
        <p:nvSpPr>
          <p:cNvPr id="6175" name="Text Box 31"/>
          <p:cNvSpPr txBox="1">
            <a:spLocks noChangeArrowheads="1"/>
          </p:cNvSpPr>
          <p:nvPr/>
        </p:nvSpPr>
        <p:spPr bwMode="auto">
          <a:xfrm>
            <a:off x="3340378" y="4746115"/>
            <a:ext cx="5223279"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0" fontAlgn="base" hangingPunct="0">
              <a:spcBef>
                <a:spcPct val="0"/>
              </a:spcBef>
              <a:spcAft>
                <a:spcPct val="0"/>
              </a:spcAft>
              <a:buFont typeface="Arial" panose="020B0604020202020204" pitchFamily="34" charset="0"/>
              <a:buNone/>
            </a:pPr>
            <a:r>
              <a:rPr lang="zh-CN" altLang="en-US" sz="2000" b="1" dirty="0">
                <a:solidFill>
                  <a:srgbClr val="000000"/>
                </a:solidFill>
                <a:latin typeface="微软雅黑" pitchFamily="34" charset="-122"/>
              </a:rPr>
              <a:t>生产计划与物料控制管理篇</a:t>
            </a:r>
          </a:p>
        </p:txBody>
      </p:sp>
      <p:sp>
        <p:nvSpPr>
          <p:cNvPr id="32" name="Rectangle 28"/>
          <p:cNvSpPr>
            <a:spLocks noChangeArrowheads="1"/>
          </p:cNvSpPr>
          <p:nvPr/>
        </p:nvSpPr>
        <p:spPr bwMode="auto">
          <a:xfrm>
            <a:off x="2132810" y="5285710"/>
            <a:ext cx="6430847" cy="360363"/>
          </a:xfrm>
          <a:prstGeom prst="rect">
            <a:avLst/>
          </a:prstGeom>
          <a:solidFill>
            <a:srgbClr val="E2DE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33" name="Oval 29"/>
          <p:cNvSpPr>
            <a:spLocks noChangeArrowheads="1"/>
          </p:cNvSpPr>
          <p:nvPr/>
        </p:nvSpPr>
        <p:spPr bwMode="auto">
          <a:xfrm>
            <a:off x="2059783" y="5211097"/>
            <a:ext cx="503239" cy="503237"/>
          </a:xfrm>
          <a:prstGeom prst="ellipse">
            <a:avLst/>
          </a:prstGeom>
          <a:solidFill>
            <a:srgbClr val="FF9900"/>
          </a:solidFill>
          <a:ln w="63500" cap="flat" cmpd="sng">
            <a:solidFill>
              <a:srgbClr val="83B02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34" name="Text Box 30"/>
          <p:cNvSpPr txBox="1">
            <a:spLocks noChangeArrowheads="1"/>
          </p:cNvSpPr>
          <p:nvPr/>
        </p:nvSpPr>
        <p:spPr bwMode="auto">
          <a:xfrm>
            <a:off x="2118518" y="5157126"/>
            <a:ext cx="309563"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fontAlgn="base" hangingPunct="0">
              <a:spcBef>
                <a:spcPct val="0"/>
              </a:spcBef>
              <a:spcAft>
                <a:spcPct val="0"/>
              </a:spcAft>
              <a:buFont typeface="Arial" panose="020B0604020202020204" pitchFamily="34" charset="0"/>
              <a:buNone/>
            </a:pPr>
            <a:r>
              <a:rPr lang="en-US" altLang="zh-CN" sz="3200" b="1" dirty="0">
                <a:solidFill>
                  <a:srgbClr val="FFFFFF"/>
                </a:solidFill>
                <a:latin typeface="Calibri" panose="020F0502020204030204" pitchFamily="34" charset="0"/>
                <a:ea typeface="方正综艺简体" charset="-122"/>
              </a:rPr>
              <a:t>7</a:t>
            </a:r>
            <a:endParaRPr lang="zh-CN" altLang="en-US" dirty="0">
              <a:solidFill>
                <a:srgbClr val="000000"/>
              </a:solidFill>
              <a:ea typeface="黑体" panose="02010609060101010101" pitchFamily="49" charset="-122"/>
            </a:endParaRPr>
          </a:p>
        </p:txBody>
      </p:sp>
      <p:sp>
        <p:nvSpPr>
          <p:cNvPr id="35" name="Text Box 31"/>
          <p:cNvSpPr txBox="1">
            <a:spLocks noChangeArrowheads="1"/>
          </p:cNvSpPr>
          <p:nvPr/>
        </p:nvSpPr>
        <p:spPr bwMode="auto">
          <a:xfrm>
            <a:off x="2655098" y="5260311"/>
            <a:ext cx="5918719"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0" fontAlgn="base" hangingPunct="0">
              <a:spcBef>
                <a:spcPct val="0"/>
              </a:spcBef>
              <a:spcAft>
                <a:spcPct val="0"/>
              </a:spcAft>
              <a:buFont typeface="Arial" panose="020B0604020202020204" pitchFamily="34" charset="0"/>
              <a:buNone/>
            </a:pPr>
            <a:r>
              <a:rPr lang="zh-CN" altLang="en-US" sz="2000" b="1" dirty="0">
                <a:solidFill>
                  <a:srgbClr val="000000"/>
                </a:solidFill>
                <a:latin typeface="微软雅黑" pitchFamily="34" charset="-122"/>
              </a:rPr>
              <a:t>生产运作方式的提升</a:t>
            </a:r>
          </a:p>
        </p:txBody>
      </p:sp>
      <p:sp>
        <p:nvSpPr>
          <p:cNvPr id="2" name="灯片编号占位符 1"/>
          <p:cNvSpPr>
            <a:spLocks noGrp="1"/>
          </p:cNvSpPr>
          <p:nvPr>
            <p:ph type="sldNum" sz="quarter" idx="4"/>
          </p:nvPr>
        </p:nvSpPr>
        <p:spPr/>
        <p:txBody>
          <a:bodyPr/>
          <a:lstStyle/>
          <a:p>
            <a:fld id="{D065990C-D54C-4FC3-B4C7-03BEB07D7E46}" type="slidenum">
              <a:rPr lang="zh-CN" altLang="en-US" smtClean="0">
                <a:solidFill>
                  <a:srgbClr val="000000">
                    <a:tint val="75000"/>
                  </a:srgbClr>
                </a:solidFill>
              </a:rPr>
              <a:pPr/>
              <a:t>5</a:t>
            </a:fld>
            <a:endParaRPr lang="zh-CN" altLang="en-US">
              <a:solidFill>
                <a:srgbClr val="000000">
                  <a:tint val="75000"/>
                </a:srgbClr>
              </a:solidFill>
            </a:endParaRPr>
          </a:p>
        </p:txBody>
      </p:sp>
    </p:spTree>
    <p:extLst>
      <p:ext uri="{BB962C8B-B14F-4D97-AF65-F5344CB8AC3E}">
        <p14:creationId xmlns:p14="http://schemas.microsoft.com/office/powerpoint/2010/main" val="400557249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8BA16DCC-C50E-4AD5-94C9-747C0058B3E1}" type="slidenum">
              <a:rPr lang="zh-CN" altLang="en-US" smtClean="0"/>
              <a:pPr/>
              <a:t>50</a:t>
            </a:fld>
            <a:endParaRPr lang="zh-CN" altLang="en-US" dirty="0"/>
          </a:p>
        </p:txBody>
      </p:sp>
      <p:sp>
        <p:nvSpPr>
          <p:cNvPr id="3" name="Rectangle 2"/>
          <p:cNvSpPr txBox="1">
            <a:spLocks noChangeArrowheads="1"/>
          </p:cNvSpPr>
          <p:nvPr/>
        </p:nvSpPr>
        <p:spPr>
          <a:xfrm>
            <a:off x="927333" y="372621"/>
            <a:ext cx="7350125" cy="617984"/>
          </a:xfrm>
          <a:prstGeom prst="rect">
            <a:avLst/>
          </a:prstGeom>
          <a:noFill/>
          <a:ln/>
        </p:spPr>
        <p:txBody>
          <a:bodyPr/>
          <a:lstStyle/>
          <a:p>
            <a:pPr algn="ctr" fontAlgn="base">
              <a:spcBef>
                <a:spcPct val="0"/>
              </a:spcBef>
              <a:spcAft>
                <a:spcPct val="0"/>
              </a:spcAft>
              <a:defRPr/>
            </a:pPr>
            <a:r>
              <a:rPr lang="zh-CN" altLang="en-US" sz="3200" b="1" kern="0" dirty="0">
                <a:solidFill>
                  <a:srgbClr val="FF0000"/>
                </a:solidFill>
                <a:latin typeface="微软雅黑" pitchFamily="34" charset="-122"/>
                <a:ea typeface="微软雅黑" pitchFamily="34" charset="-122"/>
                <a:cs typeface="+mj-cs"/>
              </a:rPr>
              <a:t>生产计划制定的步骤</a:t>
            </a:r>
          </a:p>
        </p:txBody>
      </p:sp>
      <p:sp>
        <p:nvSpPr>
          <p:cNvPr id="4" name="TextBox 3"/>
          <p:cNvSpPr txBox="1"/>
          <p:nvPr/>
        </p:nvSpPr>
        <p:spPr>
          <a:xfrm>
            <a:off x="395536" y="1268761"/>
            <a:ext cx="8352928" cy="3970318"/>
          </a:xfrm>
          <a:prstGeom prst="rect">
            <a:avLst/>
          </a:prstGeom>
          <a:noFill/>
        </p:spPr>
        <p:txBody>
          <a:bodyPr wrap="square" rtlCol="0">
            <a:spAutoFit/>
          </a:bodyPr>
          <a:lstStyle/>
          <a:p>
            <a:pPr>
              <a:lnSpc>
                <a:spcPct val="150000"/>
              </a:lnSpc>
              <a:buFont typeface="Wingdings" pitchFamily="2" charset="2"/>
              <a:buChar char="Ø"/>
            </a:pPr>
            <a:r>
              <a:rPr lang="zh-CN" altLang="en-US" sz="2400" b="1" dirty="0">
                <a:latin typeface="微软雅黑" pitchFamily="34" charset="-122"/>
                <a:ea typeface="微软雅黑" pitchFamily="34" charset="-122"/>
              </a:rPr>
              <a:t>以生产计划、需求预测、客户订单为基础，制定主生产计划</a:t>
            </a:r>
            <a:r>
              <a:rPr lang="en-US" altLang="zh-CN" sz="2400" b="1" dirty="0">
                <a:solidFill>
                  <a:srgbClr val="FF0000"/>
                </a:solidFill>
                <a:latin typeface="微软雅黑" pitchFamily="34" charset="-122"/>
                <a:ea typeface="微软雅黑" pitchFamily="34" charset="-122"/>
              </a:rPr>
              <a:t>MPS</a:t>
            </a:r>
          </a:p>
          <a:p>
            <a:pPr>
              <a:lnSpc>
                <a:spcPct val="150000"/>
              </a:lnSpc>
              <a:buFont typeface="Wingdings" pitchFamily="2" charset="2"/>
              <a:buChar char="Ø"/>
            </a:pPr>
            <a:r>
              <a:rPr lang="zh-CN" altLang="en-US" sz="2400" b="1" dirty="0">
                <a:latin typeface="微软雅黑" pitchFamily="34" charset="-122"/>
                <a:ea typeface="微软雅黑" pitchFamily="34" charset="-122"/>
              </a:rPr>
              <a:t>根据企业的实际情况（作业人员、设备、资源、资金、物料等）验证是否能够满足主生产计划的需求，验证的手段就是产能与负荷的平衡</a:t>
            </a:r>
            <a:r>
              <a:rPr lang="en-US" altLang="zh-CN" sz="2400" b="1" dirty="0">
                <a:solidFill>
                  <a:srgbClr val="FF0000"/>
                </a:solidFill>
                <a:latin typeface="微软雅黑" pitchFamily="34" charset="-122"/>
                <a:ea typeface="微软雅黑" pitchFamily="34" charset="-122"/>
              </a:rPr>
              <a:t>CRP</a:t>
            </a:r>
          </a:p>
          <a:p>
            <a:pPr>
              <a:lnSpc>
                <a:spcPct val="150000"/>
              </a:lnSpc>
              <a:buFont typeface="Wingdings" pitchFamily="2" charset="2"/>
              <a:buChar char="Ø"/>
            </a:pPr>
            <a:r>
              <a:rPr lang="zh-CN" altLang="en-US" sz="2400" b="1" dirty="0">
                <a:latin typeface="微软雅黑" pitchFamily="34" charset="-122"/>
                <a:ea typeface="微软雅黑" pitchFamily="34" charset="-122"/>
              </a:rPr>
              <a:t>根据产能与负荷的平衡差异，采取手段消除差异，保障生产计划</a:t>
            </a:r>
            <a:r>
              <a:rPr lang="en-US" altLang="zh-CN" sz="2400" b="1" dirty="0">
                <a:latin typeface="微软雅黑" pitchFamily="34" charset="-122"/>
                <a:ea typeface="微软雅黑" pitchFamily="34" charset="-122"/>
              </a:rPr>
              <a:t>MPS</a:t>
            </a:r>
            <a:r>
              <a:rPr lang="zh-CN" altLang="en-US" sz="2400" b="1" dirty="0">
                <a:latin typeface="微软雅黑" pitchFamily="34" charset="-122"/>
                <a:ea typeface="微软雅黑" pitchFamily="34" charset="-122"/>
              </a:rPr>
              <a:t>的实施</a:t>
            </a:r>
          </a:p>
        </p:txBody>
      </p:sp>
      <p:sp>
        <p:nvSpPr>
          <p:cNvPr id="5" name="TextBox 4"/>
          <p:cNvSpPr txBox="1"/>
          <p:nvPr/>
        </p:nvSpPr>
        <p:spPr>
          <a:xfrm>
            <a:off x="611560" y="5517235"/>
            <a:ext cx="7981672" cy="584775"/>
          </a:xfrm>
          <a:prstGeom prst="rect">
            <a:avLst/>
          </a:prstGeom>
          <a:solidFill>
            <a:srgbClr val="FFCC66"/>
          </a:solidFill>
        </p:spPr>
        <p:txBody>
          <a:bodyPr wrap="none" rtlCol="0">
            <a:spAutoFit/>
          </a:bodyPr>
          <a:lstStyle/>
          <a:p>
            <a:r>
              <a:rPr lang="zh-CN" altLang="en-US" sz="3200" b="1" dirty="0">
                <a:solidFill>
                  <a:srgbClr val="002060"/>
                </a:solidFill>
                <a:latin typeface="微软雅黑" pitchFamily="34" charset="-122"/>
                <a:ea typeface="微软雅黑" pitchFamily="34" charset="-122"/>
              </a:rPr>
              <a:t>制定生产计划的前提就是产能与负荷的确认</a:t>
            </a: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1460666" y="404664"/>
            <a:ext cx="6192837" cy="563033"/>
          </a:xfrm>
        </p:spPr>
        <p:txBody>
          <a:bodyPr/>
          <a:lstStyle/>
          <a:p>
            <a:pPr algn="ctr"/>
            <a:r>
              <a:rPr lang="zh-CN" altLang="en-US" sz="3200" dirty="0">
                <a:solidFill>
                  <a:srgbClr val="FF0000"/>
                </a:solidFill>
              </a:rPr>
              <a:t>企业生产能力的概念</a:t>
            </a:r>
          </a:p>
        </p:txBody>
      </p:sp>
      <p:sp>
        <p:nvSpPr>
          <p:cNvPr id="301059" name="Rectangle 3"/>
          <p:cNvSpPr>
            <a:spLocks noGrp="1" noChangeArrowheads="1"/>
          </p:cNvSpPr>
          <p:nvPr>
            <p:ph idx="1"/>
          </p:nvPr>
        </p:nvSpPr>
        <p:spPr>
          <a:xfrm>
            <a:off x="251522" y="1340768"/>
            <a:ext cx="8611127" cy="4896544"/>
          </a:xfrm>
          <a:noFill/>
        </p:spPr>
        <p:txBody>
          <a:bodyPr/>
          <a:lstStyle/>
          <a:p>
            <a:pPr>
              <a:lnSpc>
                <a:spcPct val="150000"/>
              </a:lnSpc>
              <a:buFont typeface="Monotype Sorts" pitchFamily="2" charset="2"/>
              <a:buNone/>
            </a:pPr>
            <a:r>
              <a:rPr lang="zh-CN" altLang="en-US" sz="2000" dirty="0"/>
              <a:t>生产能力的定义</a:t>
            </a:r>
            <a:endParaRPr lang="en-US" altLang="zh-CN" sz="2000" dirty="0"/>
          </a:p>
          <a:p>
            <a:pPr>
              <a:lnSpc>
                <a:spcPct val="150000"/>
              </a:lnSpc>
              <a:buFont typeface="Monotype Sorts" pitchFamily="2" charset="2"/>
              <a:buNone/>
            </a:pPr>
            <a:r>
              <a:rPr lang="zh-CN" altLang="en-US" sz="2000" dirty="0"/>
              <a:t>     生产能力是指在一定时期内（通常是一年），企业的全部生产性固定资产，在先进合理的技术组织条件下，经过综合平衡后，所能生产的一定种类和一定质量的产品的最大数量，或者能够加工处理的一定原材料的最大数量</a:t>
            </a:r>
            <a:r>
              <a:rPr lang="zh-CN" altLang="en-US" sz="2000" dirty="0" smtClean="0"/>
              <a:t>。</a:t>
            </a:r>
            <a:endParaRPr lang="en-US" altLang="zh-CN" sz="2000" dirty="0" smtClean="0"/>
          </a:p>
          <a:p>
            <a:pPr>
              <a:lnSpc>
                <a:spcPct val="150000"/>
              </a:lnSpc>
              <a:buFont typeface="Monotype Sorts" pitchFamily="2" charset="2"/>
              <a:buNone/>
            </a:pPr>
            <a:r>
              <a:rPr lang="zh-CN" altLang="en-US" sz="2000" dirty="0" smtClean="0"/>
              <a:t>（</a:t>
            </a:r>
            <a:r>
              <a:rPr lang="en-US" altLang="zh-CN" sz="2000" dirty="0" smtClean="0"/>
              <a:t>1</a:t>
            </a:r>
            <a:r>
              <a:rPr lang="zh-CN" altLang="en-US" sz="2000" dirty="0" smtClean="0"/>
              <a:t>）</a:t>
            </a:r>
            <a:endParaRPr lang="en-US" altLang="zh-CN" sz="2000" dirty="0" smtClean="0"/>
          </a:p>
          <a:p>
            <a:pPr>
              <a:lnSpc>
                <a:spcPct val="150000"/>
              </a:lnSpc>
              <a:buFont typeface="Monotype Sorts" pitchFamily="2" charset="2"/>
              <a:buNone/>
            </a:pPr>
            <a:endParaRPr lang="en-US" altLang="zh-CN" sz="2000" dirty="0"/>
          </a:p>
          <a:p>
            <a:pPr>
              <a:lnSpc>
                <a:spcPct val="150000"/>
              </a:lnSpc>
              <a:buFont typeface="Monotype Sorts" pitchFamily="2" charset="2"/>
              <a:buNone/>
            </a:pPr>
            <a:r>
              <a:rPr lang="zh-CN" altLang="en-US" sz="2000" dirty="0" smtClean="0"/>
              <a:t>（</a:t>
            </a:r>
            <a:r>
              <a:rPr lang="en-US" altLang="zh-CN" sz="2000" dirty="0" smtClean="0"/>
              <a:t>2</a:t>
            </a:r>
            <a:r>
              <a:rPr lang="zh-CN" altLang="en-US" sz="2000" dirty="0" smtClean="0"/>
              <a:t>）</a:t>
            </a:r>
            <a:endParaRPr lang="en-US" altLang="zh-CN" sz="2000" dirty="0" smtClean="0"/>
          </a:p>
          <a:p>
            <a:pPr>
              <a:lnSpc>
                <a:spcPct val="150000"/>
              </a:lnSpc>
              <a:buFont typeface="Monotype Sorts" pitchFamily="2" charset="2"/>
              <a:buNone/>
            </a:pPr>
            <a:endParaRPr lang="en-US" altLang="zh-CN" sz="2000" dirty="0"/>
          </a:p>
          <a:p>
            <a:pPr>
              <a:lnSpc>
                <a:spcPct val="150000"/>
              </a:lnSpc>
              <a:buFont typeface="Monotype Sorts" pitchFamily="2" charset="2"/>
              <a:buNone/>
            </a:pPr>
            <a:r>
              <a:rPr lang="zh-CN" altLang="en-US" sz="2000" dirty="0" smtClean="0"/>
              <a:t>（</a:t>
            </a:r>
            <a:r>
              <a:rPr lang="en-US" altLang="zh-CN" sz="2000" dirty="0" smtClean="0"/>
              <a:t>3</a:t>
            </a:r>
            <a:r>
              <a:rPr lang="zh-CN" altLang="en-US" sz="2000" dirty="0" smtClean="0"/>
              <a:t>）</a:t>
            </a:r>
            <a:endParaRPr lang="zh-CN" altLang="en-US" sz="2000" dirty="0"/>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9" name="Rectangle 5"/>
          <p:cNvSpPr>
            <a:spLocks noGrp="1" noChangeArrowheads="1"/>
          </p:cNvSpPr>
          <p:nvPr>
            <p:ph type="title"/>
          </p:nvPr>
        </p:nvSpPr>
        <p:spPr>
          <a:xfrm>
            <a:off x="1439577" y="404664"/>
            <a:ext cx="6192837" cy="563033"/>
          </a:xfrm>
          <a:ln/>
        </p:spPr>
        <p:txBody>
          <a:bodyPr/>
          <a:lstStyle/>
          <a:p>
            <a:pPr algn="ctr" eaLnBrk="0" hangingPunct="0"/>
            <a:r>
              <a:rPr lang="zh-CN" altLang="en-US" sz="3200" dirty="0">
                <a:solidFill>
                  <a:srgbClr val="FF0000"/>
                </a:solidFill>
              </a:rPr>
              <a:t>生产能力的影响因素</a:t>
            </a:r>
          </a:p>
        </p:txBody>
      </p:sp>
      <p:sp>
        <p:nvSpPr>
          <p:cNvPr id="303106" name="Rectangle 2"/>
          <p:cNvSpPr>
            <a:spLocks noGrp="1" noChangeArrowheads="1"/>
          </p:cNvSpPr>
          <p:nvPr>
            <p:ph idx="1"/>
          </p:nvPr>
        </p:nvSpPr>
        <p:spPr>
          <a:xfrm>
            <a:off x="251520" y="1268760"/>
            <a:ext cx="8568952" cy="5040560"/>
          </a:xfrm>
          <a:noFill/>
          <a:ln>
            <a:noFill/>
          </a:ln>
        </p:spPr>
        <p:txBody>
          <a:bodyPr/>
          <a:lstStyle/>
          <a:p>
            <a:pPr>
              <a:lnSpc>
                <a:spcPct val="150000"/>
              </a:lnSpc>
              <a:buFont typeface="Monotype Sorts" pitchFamily="2" charset="2"/>
              <a:buNone/>
            </a:pPr>
            <a:r>
              <a:rPr lang="zh-CN" altLang="en-US" sz="2000" dirty="0"/>
              <a:t>（一</a:t>
            </a:r>
            <a:r>
              <a:rPr lang="zh-CN" altLang="en-US" sz="2000" dirty="0" smtClean="0"/>
              <a:t>）</a:t>
            </a:r>
            <a:endParaRPr lang="en-US" altLang="zh-CN" sz="2000" dirty="0" smtClean="0"/>
          </a:p>
          <a:p>
            <a:pPr>
              <a:lnSpc>
                <a:spcPct val="150000"/>
              </a:lnSpc>
              <a:buFont typeface="Monotype Sorts" pitchFamily="2" charset="2"/>
              <a:buNone/>
            </a:pPr>
            <a:endParaRPr lang="en-US" altLang="zh-CN" sz="2000" dirty="0"/>
          </a:p>
          <a:p>
            <a:pPr>
              <a:lnSpc>
                <a:spcPct val="150000"/>
              </a:lnSpc>
              <a:buFont typeface="Monotype Sorts" pitchFamily="2" charset="2"/>
              <a:buNone/>
            </a:pPr>
            <a:endParaRPr lang="en-US" altLang="zh-CN" sz="2000" dirty="0" smtClean="0"/>
          </a:p>
          <a:p>
            <a:pPr>
              <a:lnSpc>
                <a:spcPct val="150000"/>
              </a:lnSpc>
              <a:buFont typeface="Monotype Sorts" pitchFamily="2" charset="2"/>
              <a:buNone/>
            </a:pPr>
            <a:r>
              <a:rPr lang="zh-CN" altLang="en-US" sz="2000" dirty="0" smtClean="0"/>
              <a:t>（二）</a:t>
            </a:r>
            <a:endParaRPr lang="en-US" altLang="zh-CN" sz="2000" dirty="0" smtClean="0"/>
          </a:p>
          <a:p>
            <a:pPr>
              <a:lnSpc>
                <a:spcPct val="150000"/>
              </a:lnSpc>
              <a:buFont typeface="Monotype Sorts" pitchFamily="2" charset="2"/>
              <a:buNone/>
            </a:pPr>
            <a:endParaRPr lang="en-US" altLang="zh-CN" sz="2000" dirty="0" smtClean="0"/>
          </a:p>
          <a:p>
            <a:pPr>
              <a:lnSpc>
                <a:spcPct val="150000"/>
              </a:lnSpc>
              <a:buFont typeface="Monotype Sorts" pitchFamily="2" charset="2"/>
              <a:buNone/>
            </a:pPr>
            <a:endParaRPr lang="en-US" altLang="zh-CN" sz="2000" dirty="0"/>
          </a:p>
          <a:p>
            <a:pPr>
              <a:lnSpc>
                <a:spcPct val="150000"/>
              </a:lnSpc>
              <a:buFont typeface="Monotype Sorts" pitchFamily="2" charset="2"/>
              <a:buNone/>
            </a:pPr>
            <a:r>
              <a:rPr lang="zh-CN" altLang="en-US" sz="2000" dirty="0" smtClean="0"/>
              <a:t>（三）</a:t>
            </a:r>
            <a:endParaRPr lang="zh-CN" altLang="en-US" sz="1400" dirty="0"/>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19730" y="404664"/>
            <a:ext cx="8232531" cy="576064"/>
          </a:xfrm>
          <a:noFill/>
          <a:ln w="9525">
            <a:noFill/>
            <a:miter lim="800000"/>
            <a:headEnd/>
            <a:tailEnd/>
          </a:ln>
        </p:spPr>
        <p:txBody>
          <a:bodyPr vert="horz" wrap="square" lIns="91427" tIns="45712" rIns="91427" bIns="45712" numCol="1" anchor="ctr" anchorCtr="0" compatLnSpc="1">
            <a:prstTxWarp prst="textNoShape">
              <a:avLst/>
            </a:prstTxWarp>
          </a:bodyPr>
          <a:lstStyle/>
          <a:p>
            <a:pPr algn="ctr"/>
            <a:r>
              <a:rPr lang="zh-CN" altLang="en-US" sz="3200" dirty="0">
                <a:solidFill>
                  <a:srgbClr val="FF0000"/>
                </a:solidFill>
                <a:latin typeface="微软雅黑" pitchFamily="34" charset="-122"/>
                <a:ea typeface="微软雅黑" pitchFamily="34" charset="-122"/>
              </a:rPr>
              <a:t>生产能力的计算</a:t>
            </a:r>
          </a:p>
        </p:txBody>
      </p:sp>
      <p:sp>
        <p:nvSpPr>
          <p:cNvPr id="3" name="内容占位符 2"/>
          <p:cNvSpPr>
            <a:spLocks noGrp="1"/>
          </p:cNvSpPr>
          <p:nvPr>
            <p:ph idx="1"/>
          </p:nvPr>
        </p:nvSpPr>
        <p:spPr>
          <a:xfrm>
            <a:off x="251520" y="1412776"/>
            <a:ext cx="8568952" cy="4752528"/>
          </a:xfrm>
        </p:spPr>
        <p:txBody>
          <a:bodyPr/>
          <a:lstStyle/>
          <a:p>
            <a:pPr>
              <a:lnSpc>
                <a:spcPct val="150000"/>
              </a:lnSpc>
              <a:buNone/>
            </a:pPr>
            <a:r>
              <a:rPr lang="zh-CN" altLang="en-US" sz="2400" b="1" dirty="0">
                <a:latin typeface="微软雅黑" pitchFamily="34" charset="-122"/>
                <a:ea typeface="微软雅黑" pitchFamily="34" charset="-122"/>
              </a:rPr>
              <a:t>由于企业种类的广泛性，不同企业的产品和生产过程差别很大，在作生产能力计划以前，必须确定本企业的生产能力计量单位。常见的生产能力计量单位如下：</a:t>
            </a:r>
            <a:endParaRPr lang="en-US" altLang="zh-CN" sz="2400" b="1" dirty="0">
              <a:latin typeface="微软雅黑" pitchFamily="34" charset="-122"/>
              <a:ea typeface="微软雅黑" pitchFamily="34" charset="-122"/>
            </a:endParaRPr>
          </a:p>
          <a:p>
            <a:pPr marL="457189" indent="-457189">
              <a:lnSpc>
                <a:spcPct val="150000"/>
              </a:lnSpc>
              <a:buAutoNum type="alphaUcPeriod"/>
            </a:pPr>
            <a:r>
              <a:rPr lang="zh-CN" altLang="en-US" sz="2400" b="1" dirty="0">
                <a:solidFill>
                  <a:srgbClr val="FF0000"/>
                </a:solidFill>
                <a:latin typeface="微软雅黑" pitchFamily="34" charset="-122"/>
                <a:ea typeface="微软雅黑" pitchFamily="34" charset="-122"/>
              </a:rPr>
              <a:t>产出量</a:t>
            </a:r>
          </a:p>
          <a:p>
            <a:pPr>
              <a:lnSpc>
                <a:spcPct val="150000"/>
              </a:lnSpc>
              <a:buFont typeface="Wingdings" pitchFamily="2" charset="2"/>
              <a:buChar char="Ø"/>
            </a:pPr>
            <a:r>
              <a:rPr lang="zh-CN" altLang="en-US" sz="1800" b="1" dirty="0">
                <a:latin typeface="微软雅黑" pitchFamily="34" charset="-122"/>
                <a:ea typeface="微软雅黑" pitchFamily="34" charset="-122"/>
              </a:rPr>
              <a:t>如钢铁厂、水泥厂都以产品吨位作为生产能力；</a:t>
            </a:r>
            <a:endParaRPr lang="en-US" altLang="zh-CN" sz="1800" b="1" dirty="0">
              <a:latin typeface="微软雅黑" pitchFamily="34" charset="-122"/>
              <a:ea typeface="微软雅黑" pitchFamily="34" charset="-122"/>
            </a:endParaRPr>
          </a:p>
          <a:p>
            <a:pPr>
              <a:lnSpc>
                <a:spcPct val="150000"/>
              </a:lnSpc>
              <a:buFont typeface="Wingdings" pitchFamily="2" charset="2"/>
              <a:buChar char="Ø"/>
            </a:pPr>
            <a:r>
              <a:rPr lang="zh-CN" altLang="en-US" sz="1800" b="1" dirty="0">
                <a:latin typeface="微软雅黑" pitchFamily="34" charset="-122"/>
                <a:ea typeface="微软雅黑" pitchFamily="34" charset="-122"/>
              </a:rPr>
              <a:t>家电生产厂是以产品台数作为生产能力；</a:t>
            </a:r>
            <a:endParaRPr lang="en-US" altLang="zh-CN" sz="1800" b="1" dirty="0">
              <a:latin typeface="微软雅黑" pitchFamily="34" charset="-122"/>
              <a:ea typeface="微软雅黑" pitchFamily="34" charset="-122"/>
            </a:endParaRPr>
          </a:p>
          <a:p>
            <a:pPr>
              <a:lnSpc>
                <a:spcPct val="150000"/>
              </a:lnSpc>
              <a:buFont typeface="Wingdings" pitchFamily="2" charset="2"/>
              <a:buChar char="Ø"/>
            </a:pPr>
            <a:r>
              <a:rPr lang="zh-CN" altLang="en-US" sz="1800" b="1" dirty="0">
                <a:latin typeface="微软雅黑" pitchFamily="34" charset="-122"/>
                <a:ea typeface="微软雅黑" pitchFamily="34" charset="-122"/>
              </a:rPr>
              <a:t>这类企业它们的产出数量越大，能力也越大。</a:t>
            </a:r>
            <a:endParaRPr lang="en-US" altLang="zh-CN" sz="1800" b="1" dirty="0">
              <a:latin typeface="微软雅黑" pitchFamily="34" charset="-122"/>
              <a:ea typeface="微软雅黑" pitchFamily="34" charset="-122"/>
            </a:endParaRPr>
          </a:p>
          <a:p>
            <a:pPr>
              <a:lnSpc>
                <a:spcPct val="150000"/>
              </a:lnSpc>
              <a:buFont typeface="Wingdings" pitchFamily="2" charset="2"/>
              <a:buChar char="Ø"/>
            </a:pPr>
            <a:r>
              <a:rPr lang="zh-CN" altLang="en-US" sz="1800" b="1" dirty="0">
                <a:latin typeface="微软雅黑" pitchFamily="34" charset="-122"/>
                <a:ea typeface="微软雅黑" pitchFamily="34" charset="-122"/>
              </a:rPr>
              <a:t>若厂家生产多种产品，则选择代表企业专业方向，产量与工时定额乘积最大的产品作为代表产品，其他的产品可换算到代表产品。</a:t>
            </a:r>
          </a:p>
          <a:p>
            <a:pPr>
              <a:lnSpc>
                <a:spcPct val="150000"/>
              </a:lnSpc>
              <a:buNone/>
            </a:pPr>
            <a:endParaRPr lang="zh-CN" altLang="en-US" sz="2400" b="1" dirty="0">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ChangeArrowheads="1"/>
          </p:cNvSpPr>
          <p:nvPr>
            <p:ph type="title"/>
          </p:nvPr>
        </p:nvSpPr>
        <p:spPr>
          <a:xfrm>
            <a:off x="515933" y="332656"/>
            <a:ext cx="8232531" cy="720080"/>
          </a:xfrm>
          <a:noFill/>
          <a:ln w="9525">
            <a:noFill/>
            <a:miter lim="800000"/>
            <a:headEnd/>
            <a:tailEnd/>
          </a:ln>
        </p:spPr>
        <p:txBody>
          <a:bodyPr vert="horz" wrap="square" lIns="91427" tIns="45712" rIns="91427" bIns="45712" numCol="1" anchor="ctr" anchorCtr="0" compatLnSpc="1">
            <a:prstTxWarp prst="textNoShape">
              <a:avLst/>
            </a:prstTxWarp>
          </a:bodyPr>
          <a:lstStyle/>
          <a:p>
            <a:pPr algn="ctr"/>
            <a:r>
              <a:rPr lang="zh-CN" altLang="en-US" sz="3200" dirty="0">
                <a:solidFill>
                  <a:srgbClr val="FF0000"/>
                </a:solidFill>
                <a:latin typeface="微软雅黑" pitchFamily="34" charset="-122"/>
                <a:ea typeface="微软雅黑" pitchFamily="34" charset="-122"/>
              </a:rPr>
              <a:t>生产能力的计算</a:t>
            </a:r>
          </a:p>
        </p:txBody>
      </p:sp>
      <p:sp>
        <p:nvSpPr>
          <p:cNvPr id="8" name="矩形 7"/>
          <p:cNvSpPr/>
          <p:nvPr/>
        </p:nvSpPr>
        <p:spPr>
          <a:xfrm>
            <a:off x="323528" y="1340769"/>
            <a:ext cx="8424936" cy="4939814"/>
          </a:xfrm>
          <a:prstGeom prst="rect">
            <a:avLst/>
          </a:prstGeom>
        </p:spPr>
        <p:txBody>
          <a:bodyPr wrap="square">
            <a:spAutoFit/>
          </a:bodyPr>
          <a:lstStyle/>
          <a:p>
            <a:pPr>
              <a:lnSpc>
                <a:spcPct val="150000"/>
              </a:lnSpc>
            </a:pPr>
            <a:r>
              <a:rPr lang="en-US" altLang="zh-CN" sz="2400" b="1" dirty="0">
                <a:solidFill>
                  <a:srgbClr val="FF0000"/>
                </a:solidFill>
                <a:latin typeface="微软雅黑" pitchFamily="34" charset="-122"/>
                <a:ea typeface="微软雅黑" pitchFamily="34" charset="-122"/>
              </a:rPr>
              <a:t>B. </a:t>
            </a:r>
            <a:r>
              <a:rPr lang="zh-CN" altLang="en-US" sz="2400" b="1" dirty="0">
                <a:solidFill>
                  <a:srgbClr val="FF0000"/>
                </a:solidFill>
                <a:latin typeface="微软雅黑" pitchFamily="34" charset="-122"/>
                <a:ea typeface="微软雅黑" pitchFamily="34" charset="-122"/>
              </a:rPr>
              <a:t>原料处理量</a:t>
            </a:r>
            <a:endParaRPr lang="en-US" altLang="zh-CN" sz="2400" b="1" dirty="0">
              <a:solidFill>
                <a:srgbClr val="FF0000"/>
              </a:solidFill>
              <a:latin typeface="微软雅黑" pitchFamily="34" charset="-122"/>
              <a:ea typeface="微软雅黑" pitchFamily="34" charset="-122"/>
            </a:endParaRPr>
          </a:p>
          <a:p>
            <a:pPr>
              <a:lnSpc>
                <a:spcPct val="150000"/>
              </a:lnSpc>
              <a:buFont typeface="Wingdings" pitchFamily="2" charset="2"/>
              <a:buChar char="Ø"/>
            </a:pPr>
            <a:r>
              <a:rPr lang="zh-CN" altLang="en-US" b="1" dirty="0">
                <a:latin typeface="微软雅黑" pitchFamily="34" charset="-122"/>
                <a:ea typeface="微软雅黑" pitchFamily="34" charset="-122"/>
              </a:rPr>
              <a:t>使用单一的原料生产多种产品，这时以工厂年处理原料的数量作为生产能力的计量单位是比较合理的，如炼油厂以一年加工处理原油的吨位作为它的生产能力。</a:t>
            </a:r>
          </a:p>
          <a:p>
            <a:pPr>
              <a:lnSpc>
                <a:spcPct val="150000"/>
              </a:lnSpc>
            </a:pPr>
            <a:r>
              <a:rPr lang="en-US" altLang="zh-CN" sz="2400" b="1" dirty="0">
                <a:solidFill>
                  <a:srgbClr val="FF0000"/>
                </a:solidFill>
                <a:latin typeface="微软雅黑" pitchFamily="34" charset="-122"/>
                <a:ea typeface="微软雅黑" pitchFamily="34" charset="-122"/>
              </a:rPr>
              <a:t>C. </a:t>
            </a:r>
            <a:r>
              <a:rPr lang="zh-CN" altLang="en-US" sz="2400" b="1" dirty="0">
                <a:solidFill>
                  <a:srgbClr val="FF0000"/>
                </a:solidFill>
                <a:latin typeface="微软雅黑" pitchFamily="34" charset="-122"/>
                <a:ea typeface="微软雅黑" pitchFamily="34" charset="-122"/>
              </a:rPr>
              <a:t>投入量</a:t>
            </a:r>
          </a:p>
          <a:p>
            <a:pPr>
              <a:lnSpc>
                <a:spcPct val="150000"/>
              </a:lnSpc>
              <a:buFont typeface="Wingdings" pitchFamily="2" charset="2"/>
              <a:buChar char="Ø"/>
            </a:pPr>
            <a:r>
              <a:rPr lang="zh-CN" altLang="en-US" b="1" dirty="0">
                <a:latin typeface="微软雅黑" pitchFamily="34" charset="-122"/>
                <a:ea typeface="微软雅黑" pitchFamily="34" charset="-122"/>
              </a:rPr>
              <a:t>有些企业如果以产出量计量它的生产能力，则会使人感到不确切，不易把握。</a:t>
            </a:r>
            <a:endParaRPr lang="en-US" altLang="zh-CN" b="1" dirty="0">
              <a:latin typeface="微软雅黑" pitchFamily="34" charset="-122"/>
              <a:ea typeface="微软雅黑" pitchFamily="34" charset="-122"/>
            </a:endParaRPr>
          </a:p>
          <a:p>
            <a:pPr>
              <a:lnSpc>
                <a:spcPct val="150000"/>
              </a:lnSpc>
              <a:buFont typeface="Wingdings" pitchFamily="2" charset="2"/>
              <a:buChar char="Ø"/>
            </a:pPr>
            <a:r>
              <a:rPr lang="zh-CN" altLang="en-US" b="1" dirty="0">
                <a:latin typeface="微软雅黑" pitchFamily="34" charset="-122"/>
                <a:ea typeface="微软雅黑" pitchFamily="34" charset="-122"/>
              </a:rPr>
              <a:t>如发电厂，年发电量几十亿度电，巨大的天文数字不易比较判断，还不如用装机容量来计量更方便。</a:t>
            </a:r>
            <a:endParaRPr lang="en-US" altLang="zh-CN" b="1" dirty="0">
              <a:latin typeface="微软雅黑" pitchFamily="34" charset="-122"/>
              <a:ea typeface="微软雅黑" pitchFamily="34" charset="-122"/>
            </a:endParaRPr>
          </a:p>
          <a:p>
            <a:pPr>
              <a:lnSpc>
                <a:spcPct val="150000"/>
              </a:lnSpc>
              <a:buFont typeface="Wingdings" pitchFamily="2" charset="2"/>
              <a:buChar char="Ø"/>
            </a:pPr>
            <a:r>
              <a:rPr lang="zh-CN" altLang="en-US" b="1" dirty="0">
                <a:latin typeface="微软雅黑" pitchFamily="34" charset="-122"/>
                <a:ea typeface="微软雅黑" pitchFamily="34" charset="-122"/>
              </a:rPr>
              <a:t>如航空公司以飞机座位数量为计量单位，而不以运送的客流量为计量单位；</a:t>
            </a:r>
            <a:endParaRPr lang="en-US" altLang="zh-CN" b="1" dirty="0">
              <a:latin typeface="微软雅黑" pitchFamily="34" charset="-122"/>
              <a:ea typeface="微软雅黑" pitchFamily="34" charset="-122"/>
            </a:endParaRPr>
          </a:p>
          <a:p>
            <a:pPr>
              <a:lnSpc>
                <a:spcPct val="150000"/>
              </a:lnSpc>
              <a:buFont typeface="Wingdings" pitchFamily="2" charset="2"/>
              <a:buChar char="Ø"/>
            </a:pPr>
            <a:r>
              <a:rPr lang="zh-CN" altLang="en-US" b="1" dirty="0">
                <a:latin typeface="微软雅黑" pitchFamily="34" charset="-122"/>
                <a:ea typeface="微软雅黑" pitchFamily="34" charset="-122"/>
              </a:rPr>
              <a:t>医院以病床数而不是以诊疗的病人数；</a:t>
            </a:r>
            <a:endParaRPr lang="en-US" altLang="zh-CN" b="1" dirty="0">
              <a:latin typeface="微软雅黑" pitchFamily="34" charset="-122"/>
              <a:ea typeface="微软雅黑" pitchFamily="34" charset="-122"/>
            </a:endParaRPr>
          </a:p>
          <a:p>
            <a:pPr>
              <a:lnSpc>
                <a:spcPct val="150000"/>
              </a:lnSpc>
              <a:buFont typeface="Wingdings" pitchFamily="2" charset="2"/>
              <a:buChar char="Ø"/>
            </a:pPr>
            <a:r>
              <a:rPr lang="zh-CN" altLang="en-US" b="1" dirty="0">
                <a:latin typeface="微软雅黑" pitchFamily="34" charset="-122"/>
                <a:ea typeface="微软雅黑" pitchFamily="34" charset="-122"/>
              </a:rPr>
              <a:t>零售商店以营业面积，或者标准柜台数来计量，而不能用接受服务的顾客数；</a:t>
            </a:r>
            <a:endParaRPr lang="en-US" altLang="zh-CN" b="1" dirty="0">
              <a:latin typeface="微软雅黑" pitchFamily="34" charset="-122"/>
              <a:ea typeface="微软雅黑" pitchFamily="34" charset="-122"/>
            </a:endParaRPr>
          </a:p>
          <a:p>
            <a:pPr>
              <a:lnSpc>
                <a:spcPct val="150000"/>
              </a:lnSpc>
              <a:buFont typeface="Wingdings" pitchFamily="2" charset="2"/>
              <a:buChar char="Ø"/>
            </a:pPr>
            <a:r>
              <a:rPr lang="zh-CN" altLang="en-US" b="1" dirty="0">
                <a:latin typeface="微软雅黑" pitchFamily="34" charset="-122"/>
                <a:ea typeface="微软雅黑" pitchFamily="34" charset="-122"/>
              </a:rPr>
              <a:t>电话局以交换机容量表示，而不用接通电话的次数。</a:t>
            </a:r>
            <a:endParaRPr lang="en-US" altLang="zh-CN" b="1" dirty="0">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2"/>
          <p:cNvSpPr>
            <a:spLocks noGrp="1" noChangeArrowheads="1"/>
          </p:cNvSpPr>
          <p:nvPr>
            <p:ph type="title"/>
          </p:nvPr>
        </p:nvSpPr>
        <p:spPr>
          <a:noFill/>
          <a:ln w="9525">
            <a:noFill/>
            <a:miter lim="800000"/>
            <a:headEnd/>
            <a:tailEnd/>
          </a:ln>
        </p:spPr>
        <p:txBody>
          <a:bodyPr vert="horz" wrap="square" lIns="91427" tIns="45712" rIns="91427" bIns="45712" numCol="1" anchor="ctr" anchorCtr="0" compatLnSpc="1">
            <a:prstTxWarp prst="textNoShape">
              <a:avLst/>
            </a:prstTxWarp>
          </a:bodyPr>
          <a:lstStyle/>
          <a:p>
            <a:pPr algn="ctr"/>
            <a:r>
              <a:rPr lang="zh-CN" altLang="en-US" sz="3200" dirty="0" smtClean="0">
                <a:solidFill>
                  <a:srgbClr val="FF0000"/>
                </a:solidFill>
              </a:rPr>
              <a:t>生产能力的计算</a:t>
            </a:r>
            <a:endParaRPr lang="zh-CN" altLang="en-US" sz="3200" dirty="0">
              <a:solidFill>
                <a:srgbClr val="FF0000"/>
              </a:solidFill>
            </a:endParaRPr>
          </a:p>
        </p:txBody>
      </p:sp>
      <p:sp>
        <p:nvSpPr>
          <p:cNvPr id="921603" name="Rectangle 3"/>
          <p:cNvSpPr>
            <a:spLocks noGrp="1" noChangeArrowheads="1"/>
          </p:cNvSpPr>
          <p:nvPr>
            <p:ph idx="1"/>
          </p:nvPr>
        </p:nvSpPr>
        <p:spPr>
          <a:xfrm>
            <a:off x="323528" y="1412778"/>
            <a:ext cx="8280920" cy="4537075"/>
          </a:xfrm>
        </p:spPr>
        <p:txBody>
          <a:bodyPr/>
          <a:lstStyle/>
          <a:p>
            <a:pPr>
              <a:lnSpc>
                <a:spcPct val="150000"/>
              </a:lnSpc>
              <a:buFont typeface="Wingdings" panose="05000000000000000000" pitchFamily="2" charset="2"/>
              <a:buChar char="Ø"/>
            </a:pPr>
            <a:r>
              <a:rPr lang="zh-CN" altLang="en-US" sz="2000" dirty="0"/>
              <a:t>计划生产能力：是工人、机器、加工中心、设备或组织在单位时间所能生产的产品数量，产能通常以标准直接工时为单位。</a:t>
            </a:r>
            <a:endParaRPr lang="en-US" altLang="zh-CN" sz="2000" dirty="0"/>
          </a:p>
          <a:p>
            <a:pPr>
              <a:lnSpc>
                <a:spcPct val="150000"/>
              </a:lnSpc>
              <a:buFont typeface="Wingdings" panose="05000000000000000000" pitchFamily="2" charset="2"/>
              <a:buChar char="Ø"/>
            </a:pPr>
            <a:r>
              <a:rPr lang="zh-CN" altLang="en-US" sz="2000" dirty="0"/>
              <a:t>有效生产能力：是以计划生产能力为基础，减去因停机和良率所造成标准工时损失</a:t>
            </a:r>
            <a:endParaRPr lang="en-US" altLang="zh-CN" sz="2000" dirty="0"/>
          </a:p>
          <a:p>
            <a:pPr>
              <a:lnSpc>
                <a:spcPct val="150000"/>
              </a:lnSpc>
              <a:buFont typeface="Wingdings" panose="05000000000000000000" pitchFamily="2" charset="2"/>
              <a:buChar char="Ø"/>
            </a:pPr>
            <a:r>
              <a:rPr lang="zh-CN" altLang="en-US" sz="2000" dirty="0"/>
              <a:t>生产能力的确定：</a:t>
            </a:r>
            <a:endParaRPr lang="en-US" altLang="zh-CN" sz="2000" dirty="0"/>
          </a:p>
          <a:p>
            <a:pPr>
              <a:lnSpc>
                <a:spcPct val="150000"/>
              </a:lnSpc>
              <a:buNone/>
            </a:pPr>
            <a:r>
              <a:rPr lang="zh-CN" altLang="en-US" sz="1800" dirty="0"/>
              <a:t>（</a:t>
            </a:r>
            <a:r>
              <a:rPr lang="en-US" altLang="zh-CN" sz="1800" dirty="0"/>
              <a:t>1</a:t>
            </a:r>
            <a:r>
              <a:rPr lang="zh-CN" altLang="en-US" sz="1800" dirty="0"/>
              <a:t>）最小工序生产能力</a:t>
            </a:r>
          </a:p>
          <a:p>
            <a:pPr>
              <a:lnSpc>
                <a:spcPct val="150000"/>
              </a:lnSpc>
              <a:buNone/>
            </a:pPr>
            <a:r>
              <a:rPr lang="zh-CN" altLang="en-US" sz="1800" dirty="0"/>
              <a:t>（</a:t>
            </a:r>
            <a:r>
              <a:rPr lang="en-US" altLang="zh-CN" sz="1800" dirty="0"/>
              <a:t>2</a:t>
            </a:r>
            <a:r>
              <a:rPr lang="zh-CN" altLang="en-US" sz="1800" dirty="0"/>
              <a:t>）最小设备组或车间生产能力</a:t>
            </a:r>
          </a:p>
          <a:p>
            <a:pPr>
              <a:lnSpc>
                <a:spcPct val="150000"/>
              </a:lnSpc>
              <a:buNone/>
            </a:pPr>
            <a:r>
              <a:rPr lang="zh-CN" altLang="en-US" sz="1800" dirty="0"/>
              <a:t>（</a:t>
            </a:r>
            <a:r>
              <a:rPr lang="en-US" altLang="zh-CN" sz="1800" dirty="0"/>
              <a:t>3</a:t>
            </a:r>
            <a:r>
              <a:rPr lang="zh-CN" altLang="en-US" sz="1800" dirty="0"/>
              <a:t>）关键设备能力</a:t>
            </a:r>
          </a:p>
          <a:p>
            <a:pPr>
              <a:lnSpc>
                <a:spcPct val="150000"/>
              </a:lnSpc>
            </a:pPr>
            <a:endParaRPr lang="en-US" altLang="zh-CN" sz="2400" dirty="0"/>
          </a:p>
        </p:txBody>
      </p:sp>
      <p:pic>
        <p:nvPicPr>
          <p:cNvPr id="921608" name="Picture 8"/>
          <p:cNvPicPr>
            <a:picLocks noChangeAspect="1" noChangeArrowheads="1"/>
          </p:cNvPicPr>
          <p:nvPr/>
        </p:nvPicPr>
        <p:blipFill>
          <a:blip r:embed="rId2" cstate="print"/>
          <a:srcRect/>
          <a:stretch>
            <a:fillRect/>
          </a:stretch>
        </p:blipFill>
        <p:spPr bwMode="auto">
          <a:xfrm>
            <a:off x="4932041" y="3501010"/>
            <a:ext cx="3378324" cy="256437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2"/>
          <p:cNvSpPr>
            <a:spLocks noGrp="1" noChangeArrowheads="1"/>
          </p:cNvSpPr>
          <p:nvPr>
            <p:ph type="title"/>
          </p:nvPr>
        </p:nvSpPr>
        <p:spPr>
          <a:noFill/>
          <a:ln w="9525">
            <a:noFill/>
            <a:miter lim="800000"/>
            <a:headEnd/>
            <a:tailEnd/>
          </a:ln>
        </p:spPr>
        <p:txBody>
          <a:bodyPr vert="horz" wrap="square" lIns="91427" tIns="45712" rIns="91427" bIns="45712" numCol="1" anchor="ctr" anchorCtr="0" compatLnSpc="1">
            <a:prstTxWarp prst="textNoShape">
              <a:avLst/>
            </a:prstTxWarp>
          </a:bodyPr>
          <a:lstStyle/>
          <a:p>
            <a:pPr algn="ctr"/>
            <a:r>
              <a:rPr lang="zh-CN" altLang="en-US" sz="3200" dirty="0">
                <a:solidFill>
                  <a:srgbClr val="FF0000"/>
                </a:solidFill>
              </a:rPr>
              <a:t>负荷计划</a:t>
            </a:r>
          </a:p>
        </p:txBody>
      </p:sp>
      <p:sp>
        <p:nvSpPr>
          <p:cNvPr id="926723" name="Rectangle 3"/>
          <p:cNvSpPr>
            <a:spLocks noGrp="1" noChangeArrowheads="1"/>
          </p:cNvSpPr>
          <p:nvPr>
            <p:ph idx="1"/>
          </p:nvPr>
        </p:nvSpPr>
        <p:spPr>
          <a:xfrm>
            <a:off x="539552" y="1412776"/>
            <a:ext cx="7992888" cy="2808312"/>
          </a:xfrm>
        </p:spPr>
        <p:txBody>
          <a:bodyPr/>
          <a:lstStyle/>
          <a:p>
            <a:pPr>
              <a:lnSpc>
                <a:spcPct val="150000"/>
              </a:lnSpc>
              <a:buFont typeface="Wingdings" panose="05000000000000000000" pitchFamily="2" charset="2"/>
              <a:buChar char="Ø"/>
            </a:pPr>
            <a:r>
              <a:rPr lang="zh-CN" altLang="en-US" sz="2000" dirty="0">
                <a:latin typeface="+mn-ea"/>
              </a:rPr>
              <a:t>定义：又称工时需求计划，用来测定产品需要消耗的工时负荷状况</a:t>
            </a:r>
            <a:endParaRPr lang="en-US" altLang="zh-CN" sz="2000" dirty="0">
              <a:latin typeface="+mn-ea"/>
            </a:endParaRPr>
          </a:p>
          <a:p>
            <a:pPr marL="0" indent="0" eaLnBrk="1" hangingPunct="1">
              <a:lnSpc>
                <a:spcPct val="150000"/>
              </a:lnSpc>
              <a:buNone/>
            </a:pPr>
            <a:r>
              <a:rPr lang="zh-CN" altLang="en-US" sz="2000" dirty="0">
                <a:latin typeface="+mn-ea"/>
              </a:rPr>
              <a:t>     在生产计划里只是基本的机能。此计划为追求工作量（产能）与能力（人、机）的平衡而拟定</a:t>
            </a:r>
          </a:p>
          <a:p>
            <a:pPr eaLnBrk="1" hangingPunct="1">
              <a:lnSpc>
                <a:spcPct val="150000"/>
              </a:lnSpc>
              <a:buFont typeface="Wingdings" panose="05000000000000000000" pitchFamily="2" charset="2"/>
              <a:buChar char="Ø"/>
            </a:pPr>
            <a:r>
              <a:rPr lang="zh-CN" altLang="en-US" sz="2000" dirty="0">
                <a:latin typeface="+mn-ea"/>
              </a:rPr>
              <a:t>为使生产计划尤其是日程计划切实可行，有一可靠的负荷计划是必不可少的</a:t>
            </a:r>
          </a:p>
        </p:txBody>
      </p:sp>
      <p:pic>
        <p:nvPicPr>
          <p:cNvPr id="926727" name="Picture 7"/>
          <p:cNvPicPr>
            <a:picLocks noChangeAspect="1" noChangeArrowheads="1"/>
          </p:cNvPicPr>
          <p:nvPr/>
        </p:nvPicPr>
        <p:blipFill>
          <a:blip r:embed="rId2" cstate="print"/>
          <a:srcRect/>
          <a:stretch>
            <a:fillRect/>
          </a:stretch>
        </p:blipFill>
        <p:spPr bwMode="auto">
          <a:xfrm>
            <a:off x="1676400" y="3861048"/>
            <a:ext cx="5881688" cy="237626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sz="3200" dirty="0">
                <a:solidFill>
                  <a:srgbClr val="FF0000"/>
                </a:solidFill>
                <a:latin typeface="微软雅黑" pitchFamily="34" charset="-122"/>
                <a:ea typeface="微软雅黑" pitchFamily="34" charset="-122"/>
              </a:rPr>
              <a:t>标准工时的延伸</a:t>
            </a:r>
          </a:p>
        </p:txBody>
      </p:sp>
      <p:sp>
        <p:nvSpPr>
          <p:cNvPr id="4" name="矩形 3"/>
          <p:cNvSpPr/>
          <p:nvPr/>
        </p:nvSpPr>
        <p:spPr>
          <a:xfrm>
            <a:off x="323528" y="1412778"/>
            <a:ext cx="8280920" cy="5078313"/>
          </a:xfrm>
          <a:prstGeom prst="rect">
            <a:avLst/>
          </a:prstGeom>
        </p:spPr>
        <p:txBody>
          <a:bodyPr wrap="square">
            <a:spAutoFit/>
          </a:bodyPr>
          <a:lstStyle/>
          <a:p>
            <a:pPr>
              <a:lnSpc>
                <a:spcPct val="150000"/>
              </a:lnSpc>
            </a:pPr>
            <a:r>
              <a:rPr lang="zh-CN" altLang="en-US" sz="2400" b="1" dirty="0">
                <a:latin typeface="微软雅黑" pitchFamily="34" charset="-122"/>
                <a:ea typeface="微软雅黑" pitchFamily="34" charset="-122"/>
              </a:rPr>
              <a:t>标准工时的定义</a:t>
            </a:r>
            <a:r>
              <a:rPr lang="zh-CN" altLang="en-US" sz="2000" b="1" dirty="0">
                <a:latin typeface="微软雅黑" pitchFamily="34" charset="-122"/>
                <a:ea typeface="微软雅黑" pitchFamily="34" charset="-122"/>
              </a:rPr>
              <a:t/>
            </a:r>
            <a:br>
              <a:rPr lang="zh-CN" altLang="en-US" sz="2000" b="1" dirty="0">
                <a:latin typeface="微软雅黑" pitchFamily="34" charset="-122"/>
                <a:ea typeface="微软雅黑" pitchFamily="34" charset="-122"/>
              </a:rPr>
            </a:br>
            <a:r>
              <a:rPr lang="zh-CN" altLang="en-US" sz="2000" dirty="0">
                <a:latin typeface="微软雅黑" pitchFamily="34" charset="-122"/>
                <a:ea typeface="微软雅黑" pitchFamily="34" charset="-122"/>
              </a:rPr>
              <a:t>     所谓的标准工时，就是指在正常条件下，一位受过训练的熟练工作者，以规定的作业方法和用具，完成一定的质和量的工作所需的时间。</a:t>
            </a:r>
            <a:endParaRPr lang="en-US" altLang="zh-CN" sz="2000" dirty="0">
              <a:latin typeface="微软雅黑" pitchFamily="34" charset="-122"/>
              <a:ea typeface="微软雅黑" pitchFamily="34" charset="-122"/>
            </a:endParaRPr>
          </a:p>
          <a:p>
            <a:pPr>
              <a:lnSpc>
                <a:spcPct val="150000"/>
              </a:lnSpc>
            </a:pPr>
            <a:r>
              <a:rPr lang="zh-CN" altLang="en-US" sz="2400" b="1" dirty="0">
                <a:latin typeface="微软雅黑" pitchFamily="34" charset="-122"/>
                <a:ea typeface="微软雅黑" pitchFamily="34" charset="-122"/>
              </a:rPr>
              <a:t>标准工时的界定条件</a:t>
            </a:r>
            <a:r>
              <a:rPr lang="en-US" altLang="zh-CN" sz="2400" b="1" dirty="0">
                <a:latin typeface="微软雅黑" pitchFamily="34" charset="-122"/>
                <a:ea typeface="微软雅黑" pitchFamily="34" charset="-122"/>
              </a:rPr>
              <a:t>:</a:t>
            </a:r>
          </a:p>
          <a:p>
            <a:pPr>
              <a:lnSpc>
                <a:spcPct val="150000"/>
              </a:lnSpc>
              <a:buFont typeface="Wingdings" pitchFamily="2" charset="2"/>
              <a:buChar char="Ø"/>
            </a:pPr>
            <a:r>
              <a:rPr lang="en-US" altLang="zh-CN" sz="2000" b="1" dirty="0" smtClean="0">
                <a:latin typeface="微软雅黑" pitchFamily="34" charset="-122"/>
                <a:ea typeface="微软雅黑" pitchFamily="34" charset="-122"/>
              </a:rPr>
              <a:t> </a:t>
            </a:r>
          </a:p>
          <a:p>
            <a:pPr>
              <a:lnSpc>
                <a:spcPct val="150000"/>
              </a:lnSpc>
              <a:buFont typeface="Wingdings" pitchFamily="2" charset="2"/>
              <a:buChar char="Ø"/>
            </a:pPr>
            <a:r>
              <a:rPr lang="en-US" altLang="zh-CN" sz="2000" b="1" dirty="0">
                <a:latin typeface="微软雅黑" pitchFamily="34" charset="-122"/>
                <a:ea typeface="微软雅黑" pitchFamily="34" charset="-122"/>
              </a:rPr>
              <a:t> </a:t>
            </a:r>
            <a:endParaRPr lang="en-US" altLang="zh-CN" sz="2000" b="1" dirty="0" smtClean="0">
              <a:latin typeface="微软雅黑" pitchFamily="34" charset="-122"/>
              <a:ea typeface="微软雅黑" pitchFamily="34" charset="-122"/>
            </a:endParaRPr>
          </a:p>
          <a:p>
            <a:pPr>
              <a:lnSpc>
                <a:spcPct val="150000"/>
              </a:lnSpc>
              <a:buFont typeface="Wingdings" pitchFamily="2" charset="2"/>
              <a:buChar char="Ø"/>
            </a:pPr>
            <a:r>
              <a:rPr lang="en-US" altLang="zh-CN" sz="2000" b="1" dirty="0">
                <a:latin typeface="微软雅黑" pitchFamily="34" charset="-122"/>
                <a:ea typeface="微软雅黑" pitchFamily="34" charset="-122"/>
              </a:rPr>
              <a:t> </a:t>
            </a:r>
            <a:endParaRPr lang="en-US" altLang="zh-CN" sz="2000" b="1" dirty="0" smtClean="0">
              <a:latin typeface="微软雅黑" pitchFamily="34" charset="-122"/>
              <a:ea typeface="微软雅黑" pitchFamily="34" charset="-122"/>
            </a:endParaRPr>
          </a:p>
          <a:p>
            <a:pPr>
              <a:lnSpc>
                <a:spcPct val="150000"/>
              </a:lnSpc>
              <a:buFont typeface="Wingdings" pitchFamily="2" charset="2"/>
              <a:buChar char="Ø"/>
            </a:pPr>
            <a:r>
              <a:rPr lang="en-US" altLang="zh-CN" sz="2000" b="1" dirty="0">
                <a:latin typeface="微软雅黑" pitchFamily="34" charset="-122"/>
                <a:ea typeface="微软雅黑" pitchFamily="34" charset="-122"/>
              </a:rPr>
              <a:t> </a:t>
            </a:r>
            <a:endParaRPr lang="en-US" altLang="zh-CN" sz="2000" b="1" dirty="0" smtClean="0">
              <a:latin typeface="微软雅黑" pitchFamily="34" charset="-122"/>
              <a:ea typeface="微软雅黑" pitchFamily="34" charset="-122"/>
            </a:endParaRPr>
          </a:p>
          <a:p>
            <a:pPr>
              <a:lnSpc>
                <a:spcPct val="150000"/>
              </a:lnSpc>
              <a:buFont typeface="Wingdings" pitchFamily="2" charset="2"/>
              <a:buChar char="Ø"/>
            </a:pPr>
            <a:r>
              <a:rPr lang="en-US" altLang="zh-CN" sz="2000" b="1" dirty="0">
                <a:latin typeface="微软雅黑" pitchFamily="34" charset="-122"/>
                <a:ea typeface="微软雅黑" pitchFamily="34" charset="-122"/>
              </a:rPr>
              <a:t> </a:t>
            </a:r>
            <a:endParaRPr lang="en-US" altLang="zh-CN" sz="2000" b="1" dirty="0" smtClean="0">
              <a:latin typeface="微软雅黑" pitchFamily="34" charset="-122"/>
              <a:ea typeface="微软雅黑" pitchFamily="34" charset="-122"/>
            </a:endParaRPr>
          </a:p>
          <a:p>
            <a:pPr>
              <a:lnSpc>
                <a:spcPct val="150000"/>
              </a:lnSpc>
              <a:buFont typeface="Wingdings" pitchFamily="2" charset="2"/>
              <a:buChar char="Ø"/>
            </a:pPr>
            <a:r>
              <a:rPr lang="en-US" altLang="zh-CN" sz="2000" b="1" dirty="0">
                <a:latin typeface="微软雅黑" pitchFamily="34" charset="-122"/>
                <a:ea typeface="微软雅黑" pitchFamily="34" charset="-122"/>
              </a:rPr>
              <a:t> </a:t>
            </a:r>
            <a:endParaRPr lang="zh-CN" altLang="en-US" sz="2000" b="1" dirty="0">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blinds(horizontal)">
                                      <p:cBhvr>
                                        <p:cTn id="11" dur="1000"/>
                                        <p:tgtEl>
                                          <p:spTgt spid="4">
                                            <p:txEl>
                                              <p:pRg st="2" end="2"/>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blinds(horizontal)">
                                      <p:cBhvr>
                                        <p:cTn id="15" dur="1000"/>
                                        <p:tgtEl>
                                          <p:spTgt spid="4">
                                            <p:txEl>
                                              <p:pRg st="3" end="3"/>
                                            </p:txEl>
                                          </p:spTgt>
                                        </p:tgtEl>
                                      </p:cBhvr>
                                    </p:animEffect>
                                  </p:childTnLst>
                                </p:cTn>
                              </p:par>
                            </p:childTnLst>
                          </p:cTn>
                        </p:par>
                        <p:par>
                          <p:cTn id="16" fill="hold">
                            <p:stCondLst>
                              <p:cond delay="2500"/>
                            </p:stCondLst>
                            <p:childTnLst>
                              <p:par>
                                <p:cTn id="17" presetID="3" presetClass="entr" presetSubtype="10" fill="hold"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linds(horizontal)">
                                      <p:cBhvr>
                                        <p:cTn id="19" dur="1000"/>
                                        <p:tgtEl>
                                          <p:spTgt spid="4">
                                            <p:txEl>
                                              <p:pRg st="4" end="4"/>
                                            </p:txEl>
                                          </p:spTgt>
                                        </p:tgtEl>
                                      </p:cBhvr>
                                    </p:animEffect>
                                  </p:childTnLst>
                                </p:cTn>
                              </p:par>
                            </p:childTnLst>
                          </p:cTn>
                        </p:par>
                        <p:par>
                          <p:cTn id="20" fill="hold">
                            <p:stCondLst>
                              <p:cond delay="3500"/>
                            </p:stCondLst>
                            <p:childTnLst>
                              <p:par>
                                <p:cTn id="21" presetID="3" presetClass="entr" presetSubtype="10" fill="hold" nodeType="after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blinds(horizontal)">
                                      <p:cBhvr>
                                        <p:cTn id="23" dur="1000"/>
                                        <p:tgtEl>
                                          <p:spTgt spid="4">
                                            <p:txEl>
                                              <p:pRg st="5" end="5"/>
                                            </p:txEl>
                                          </p:spTgt>
                                        </p:tgtEl>
                                      </p:cBhvr>
                                    </p:animEffect>
                                  </p:childTnLst>
                                </p:cTn>
                              </p:par>
                            </p:childTnLst>
                          </p:cTn>
                        </p:par>
                        <p:par>
                          <p:cTn id="24" fill="hold">
                            <p:stCondLst>
                              <p:cond delay="4500"/>
                            </p:stCondLst>
                            <p:childTnLst>
                              <p:par>
                                <p:cTn id="25" presetID="3" presetClass="entr" presetSubtype="10" fill="hold" nodeType="after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blinds(horizontal)">
                                      <p:cBhvr>
                                        <p:cTn id="27" dur="1000"/>
                                        <p:tgtEl>
                                          <p:spTgt spid="4">
                                            <p:txEl>
                                              <p:pRg st="6" end="6"/>
                                            </p:txEl>
                                          </p:spTgt>
                                        </p:tgtEl>
                                      </p:cBhvr>
                                    </p:animEffect>
                                  </p:childTnLst>
                                </p:cTn>
                              </p:par>
                            </p:childTnLst>
                          </p:cTn>
                        </p:par>
                        <p:par>
                          <p:cTn id="28" fill="hold">
                            <p:stCondLst>
                              <p:cond delay="5500"/>
                            </p:stCondLst>
                            <p:childTnLst>
                              <p:par>
                                <p:cTn id="29" presetID="3" presetClass="entr" presetSubtype="10" fill="hold" nodeType="after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blinds(horizontal)">
                                      <p:cBhvr>
                                        <p:cTn id="31"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475581" y="404664"/>
            <a:ext cx="6192837" cy="563033"/>
          </a:xfrm>
          <a:noFill/>
          <a:ln w="9525">
            <a:noFill/>
            <a:miter lim="800000"/>
            <a:headEnd/>
            <a:tailEnd/>
          </a:ln>
        </p:spPr>
        <p:txBody>
          <a:bodyPr vert="horz" wrap="square" lIns="91427" tIns="45712" rIns="91427" bIns="45712" numCol="1" anchor="ctr" anchorCtr="0" compatLnSpc="1">
            <a:prstTxWarp prst="textNoShape">
              <a:avLst/>
            </a:prstTxWarp>
          </a:bodyPr>
          <a:lstStyle/>
          <a:p>
            <a:pPr algn="ctr"/>
            <a:r>
              <a:rPr lang="zh-CN" altLang="en-US" sz="3200" dirty="0" smtClean="0">
                <a:solidFill>
                  <a:srgbClr val="FF0000"/>
                </a:solidFill>
              </a:rPr>
              <a:t>产能与负荷计划平衡的要点</a:t>
            </a:r>
          </a:p>
        </p:txBody>
      </p:sp>
      <p:sp>
        <p:nvSpPr>
          <p:cNvPr id="18435" name="Rectangle 3"/>
          <p:cNvSpPr>
            <a:spLocks noGrp="1" noChangeArrowheads="1"/>
          </p:cNvSpPr>
          <p:nvPr>
            <p:ph idx="1"/>
          </p:nvPr>
        </p:nvSpPr>
        <p:spPr>
          <a:xfrm>
            <a:off x="395536" y="1340200"/>
            <a:ext cx="8352928" cy="4537075"/>
          </a:xfrm>
        </p:spPr>
        <p:txBody>
          <a:bodyPr/>
          <a:lstStyle/>
          <a:p>
            <a:pPr eaLnBrk="1" hangingPunct="1">
              <a:lnSpc>
                <a:spcPct val="150000"/>
              </a:lnSpc>
              <a:buFontTx/>
              <a:buNone/>
            </a:pPr>
            <a:r>
              <a:rPr lang="en-US" altLang="zh-CN" sz="2000" dirty="0">
                <a:latin typeface="+mn-ea"/>
              </a:rPr>
              <a:t>1. </a:t>
            </a:r>
            <a:r>
              <a:rPr lang="zh-CN" altLang="en-US" sz="2000" dirty="0">
                <a:latin typeface="+mn-ea"/>
              </a:rPr>
              <a:t>产能与负荷必须取得平衡</a:t>
            </a:r>
          </a:p>
          <a:p>
            <a:pPr eaLnBrk="1" hangingPunct="1">
              <a:lnSpc>
                <a:spcPct val="150000"/>
              </a:lnSpc>
              <a:buFontTx/>
              <a:buNone/>
            </a:pPr>
            <a:r>
              <a:rPr lang="zh-CN" altLang="en-US" sz="2000" dirty="0">
                <a:latin typeface="+mn-ea"/>
              </a:rPr>
              <a:t>    调整产能使之不集中于某一时段</a:t>
            </a:r>
            <a:r>
              <a:rPr lang="en-US" altLang="zh-CN" sz="2000" dirty="0">
                <a:latin typeface="+mn-ea"/>
              </a:rPr>
              <a:t>/</a:t>
            </a:r>
            <a:r>
              <a:rPr lang="zh-CN" altLang="en-US" sz="2000" dirty="0">
                <a:latin typeface="+mn-ea"/>
              </a:rPr>
              <a:t>工序。</a:t>
            </a:r>
          </a:p>
          <a:p>
            <a:pPr eaLnBrk="1" hangingPunct="1">
              <a:lnSpc>
                <a:spcPct val="150000"/>
              </a:lnSpc>
              <a:buFontTx/>
              <a:buNone/>
            </a:pPr>
            <a:r>
              <a:rPr lang="en-US" altLang="zh-CN" sz="2000" dirty="0">
                <a:latin typeface="+mn-ea"/>
              </a:rPr>
              <a:t>2. </a:t>
            </a:r>
            <a:r>
              <a:rPr lang="zh-CN" altLang="en-US" sz="2000" dirty="0">
                <a:latin typeface="+mn-ea"/>
              </a:rPr>
              <a:t>追求作业率的提高</a:t>
            </a:r>
          </a:p>
          <a:p>
            <a:pPr eaLnBrk="1" hangingPunct="1">
              <a:lnSpc>
                <a:spcPct val="150000"/>
              </a:lnSpc>
              <a:buFontTx/>
              <a:buNone/>
            </a:pPr>
            <a:r>
              <a:rPr lang="zh-CN" altLang="en-US" sz="2000" dirty="0">
                <a:latin typeface="+mn-ea"/>
              </a:rPr>
              <a:t>    工作量的分配不致于发生人或机械有等待的情形，尤其是重要的工序。</a:t>
            </a:r>
          </a:p>
          <a:p>
            <a:pPr eaLnBrk="1" hangingPunct="1">
              <a:lnSpc>
                <a:spcPct val="150000"/>
              </a:lnSpc>
              <a:buFontTx/>
              <a:buNone/>
            </a:pPr>
            <a:r>
              <a:rPr lang="en-US" altLang="zh-CN" sz="2000" dirty="0">
                <a:latin typeface="+mn-ea"/>
              </a:rPr>
              <a:t>3. </a:t>
            </a:r>
            <a:r>
              <a:rPr lang="zh-CN" altLang="en-US" sz="2000" dirty="0">
                <a:latin typeface="+mn-ea"/>
              </a:rPr>
              <a:t>使日程别（间）的负荷计划变动小</a:t>
            </a:r>
          </a:p>
          <a:p>
            <a:pPr eaLnBrk="1" hangingPunct="1">
              <a:lnSpc>
                <a:spcPct val="150000"/>
              </a:lnSpc>
              <a:buFontTx/>
              <a:buNone/>
            </a:pPr>
            <a:r>
              <a:rPr lang="zh-CN" altLang="en-US" sz="2000" dirty="0">
                <a:latin typeface="+mn-ea"/>
              </a:rPr>
              <a:t>    实际作业中，每日的负荷都会发生变动，为因应日程计划，须考虑可能出现的负荷量的误差。</a:t>
            </a: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77788" y="404664"/>
            <a:ext cx="7772400" cy="503239"/>
          </a:xfrm>
          <a:noFill/>
          <a:ln w="9525">
            <a:noFill/>
            <a:miter lim="800000"/>
            <a:headEnd/>
            <a:tailEnd/>
          </a:ln>
        </p:spPr>
        <p:txBody>
          <a:bodyPr vert="horz" wrap="square" lIns="91427" tIns="45712" rIns="91427" bIns="45712" numCol="1" anchor="ctr" anchorCtr="0" compatLnSpc="1">
            <a:prstTxWarp prst="textNoShape">
              <a:avLst/>
            </a:prstTxWarp>
          </a:bodyPr>
          <a:lstStyle/>
          <a:p>
            <a:pPr algn="ctr"/>
            <a:r>
              <a:rPr lang="zh-CN" altLang="en-US" sz="3200" dirty="0" smtClean="0">
                <a:solidFill>
                  <a:srgbClr val="FF0000"/>
                </a:solidFill>
              </a:rPr>
              <a:t>产能与负荷计划的平衡步骤</a:t>
            </a:r>
          </a:p>
        </p:txBody>
      </p:sp>
      <p:sp>
        <p:nvSpPr>
          <p:cNvPr id="25603" name="Rectangle 3"/>
          <p:cNvSpPr>
            <a:spLocks noGrp="1" noChangeArrowheads="1"/>
          </p:cNvSpPr>
          <p:nvPr>
            <p:ph idx="1"/>
          </p:nvPr>
        </p:nvSpPr>
        <p:spPr>
          <a:xfrm>
            <a:off x="539552" y="1340770"/>
            <a:ext cx="7848872" cy="4537075"/>
          </a:xfrm>
        </p:spPr>
        <p:txBody>
          <a:bodyPr/>
          <a:lstStyle/>
          <a:p>
            <a:pPr eaLnBrk="1" hangingPunct="1">
              <a:lnSpc>
                <a:spcPct val="150000"/>
              </a:lnSpc>
              <a:buFontTx/>
              <a:buNone/>
            </a:pPr>
            <a:r>
              <a:rPr lang="en-US" altLang="zh-CN" sz="2400" dirty="0"/>
              <a:t>1. </a:t>
            </a:r>
            <a:r>
              <a:rPr lang="zh-CN" altLang="en-US" sz="2400" dirty="0"/>
              <a:t>依产品别、制程别计算出负荷需求</a:t>
            </a:r>
          </a:p>
          <a:p>
            <a:pPr eaLnBrk="1" hangingPunct="1">
              <a:lnSpc>
                <a:spcPct val="150000"/>
              </a:lnSpc>
              <a:buFontTx/>
              <a:buNone/>
            </a:pPr>
            <a:r>
              <a:rPr lang="en-US" altLang="zh-CN" sz="2400" dirty="0"/>
              <a:t>2. </a:t>
            </a:r>
            <a:r>
              <a:rPr lang="zh-CN" altLang="en-US" sz="2400" dirty="0"/>
              <a:t>依机械（人员）别、制程别作负荷需求合计</a:t>
            </a:r>
          </a:p>
          <a:p>
            <a:pPr eaLnBrk="1" hangingPunct="1">
              <a:lnSpc>
                <a:spcPct val="150000"/>
              </a:lnSpc>
              <a:buFontTx/>
              <a:buNone/>
            </a:pPr>
            <a:r>
              <a:rPr lang="en-US" altLang="zh-CN" sz="2400" dirty="0"/>
              <a:t>3. </a:t>
            </a:r>
            <a:r>
              <a:rPr lang="zh-CN" altLang="en-US" sz="2400" dirty="0"/>
              <a:t>进行产能、负荷需求的比较、分析</a:t>
            </a:r>
          </a:p>
          <a:p>
            <a:pPr eaLnBrk="1" hangingPunct="1">
              <a:lnSpc>
                <a:spcPct val="150000"/>
              </a:lnSpc>
              <a:buFontTx/>
              <a:buNone/>
            </a:pPr>
            <a:r>
              <a:rPr lang="en-US" altLang="zh-CN" sz="2400" dirty="0"/>
              <a:t>4. </a:t>
            </a:r>
            <a:r>
              <a:rPr lang="zh-CN" altLang="en-US" sz="2400" dirty="0"/>
              <a:t>对产能、负荷需求进行调整，使之一致</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70" y="1917706"/>
            <a:ext cx="3273425" cy="3816351"/>
          </a:xfrm>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AutoShape 4"/>
          <p:cNvSpPr>
            <a:spLocks noChangeArrowheads="1"/>
          </p:cNvSpPr>
          <p:nvPr/>
        </p:nvSpPr>
        <p:spPr bwMode="auto">
          <a:xfrm>
            <a:off x="3595690" y="2060578"/>
            <a:ext cx="4895851" cy="433388"/>
          </a:xfrm>
          <a:prstGeom prst="flowChartAlternateProcess">
            <a:avLst/>
          </a:prstGeom>
          <a:gradFill rotWithShape="0">
            <a:gsLst>
              <a:gs pos="0">
                <a:srgbClr val="6A8B25"/>
              </a:gs>
              <a:gs pos="100000">
                <a:srgbClr val="83B02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8197" name="Rectangle 5"/>
          <p:cNvSpPr>
            <a:spLocks noChangeArrowheads="1"/>
          </p:cNvSpPr>
          <p:nvPr/>
        </p:nvSpPr>
        <p:spPr bwMode="auto">
          <a:xfrm>
            <a:off x="3595690" y="2420944"/>
            <a:ext cx="4895851" cy="3240087"/>
          </a:xfrm>
          <a:prstGeom prst="rect">
            <a:avLst/>
          </a:prstGeom>
          <a:gradFill rotWithShape="0">
            <a:gsLst>
              <a:gs pos="0">
                <a:schemeClr val="bg1"/>
              </a:gs>
              <a:gs pos="100000">
                <a:srgbClr val="CBCBC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algn="ctr" eaLnBrk="1" hangingPunct="1">
              <a:lnSpc>
                <a:spcPct val="200000"/>
              </a:lnSpc>
              <a:buFontTx/>
              <a:buNone/>
            </a:pPr>
            <a:r>
              <a:rPr lang="zh-CN" altLang="en-US" sz="2400" b="1" dirty="0">
                <a:latin typeface="+mj-ea"/>
                <a:ea typeface="+mj-ea"/>
              </a:rPr>
              <a:t>第一单元</a:t>
            </a:r>
            <a:endParaRPr lang="en-US" altLang="zh-CN" sz="2400" b="1" dirty="0">
              <a:latin typeface="+mj-ea"/>
              <a:ea typeface="+mj-ea"/>
            </a:endParaRPr>
          </a:p>
          <a:p>
            <a:pPr algn="ctr" eaLnBrk="1" hangingPunct="1">
              <a:lnSpc>
                <a:spcPct val="200000"/>
              </a:lnSpc>
              <a:buFontTx/>
              <a:buNone/>
            </a:pPr>
            <a:r>
              <a:rPr lang="zh-CN" altLang="en-US" sz="2400" b="1" dirty="0">
                <a:latin typeface="+mj-ea"/>
                <a:ea typeface="+mj-ea"/>
              </a:rPr>
              <a:t>企业转型的契机</a:t>
            </a:r>
            <a:r>
              <a:rPr lang="en-US" altLang="zh-CN" sz="2400" b="1" dirty="0">
                <a:latin typeface="+mj-ea"/>
                <a:ea typeface="+mj-ea"/>
              </a:rPr>
              <a:t>---</a:t>
            </a:r>
            <a:r>
              <a:rPr lang="zh-CN" altLang="en-US" sz="2400" b="1" dirty="0">
                <a:latin typeface="+mj-ea"/>
                <a:ea typeface="+mj-ea"/>
              </a:rPr>
              <a:t>认识精益生产</a:t>
            </a:r>
          </a:p>
        </p:txBody>
      </p:sp>
      <p:sp>
        <p:nvSpPr>
          <p:cNvPr id="9" name="标题 1"/>
          <p:cNvSpPr txBox="1">
            <a:spLocks/>
          </p:cNvSpPr>
          <p:nvPr/>
        </p:nvSpPr>
        <p:spPr bwMode="auto">
          <a:xfrm>
            <a:off x="959252" y="332656"/>
            <a:ext cx="7244545"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b="1" kern="1200">
                <a:solidFill>
                  <a:schemeClr val="tx1"/>
                </a:solidFill>
                <a:latin typeface="+mj-lt"/>
                <a:ea typeface="+mj-ea"/>
                <a:cs typeface="+mj-cs"/>
                <a:sym typeface="Arial" panose="020B0604020202020204" pitchFamily="34" charset="0"/>
              </a:defRPr>
            </a:lvl1pPr>
            <a:lvl2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4572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4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6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8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eaLnBrk="1" hangingPunct="1">
              <a:buFontTx/>
            </a:pPr>
            <a:r>
              <a:rPr lang="zh-CN" altLang="en-US" sz="2800" dirty="0">
                <a:effectLst>
                  <a:outerShdw blurRad="38100" dist="38100" dir="2700000" algn="tl">
                    <a:srgbClr val="C0C0C0"/>
                  </a:outerShdw>
                </a:effectLst>
                <a:latin typeface="+mn-ea"/>
                <a:ea typeface="+mn-ea"/>
              </a:rPr>
              <a:t>精益供应链课程</a:t>
            </a:r>
            <a:r>
              <a:rPr lang="en-US" altLang="zh-CN" sz="2800" dirty="0">
                <a:effectLst>
                  <a:outerShdw blurRad="38100" dist="38100" dir="2700000" algn="tl">
                    <a:srgbClr val="C0C0C0"/>
                  </a:outerShdw>
                </a:effectLst>
                <a:latin typeface="+mn-ea"/>
                <a:ea typeface="+mn-ea"/>
              </a:rPr>
              <a:t>—</a:t>
            </a:r>
            <a:r>
              <a:rPr lang="zh-CN" altLang="en-US" sz="2800" dirty="0">
                <a:effectLst>
                  <a:outerShdw blurRad="38100" dist="38100" dir="2700000" algn="tl">
                    <a:srgbClr val="C0C0C0"/>
                  </a:outerShdw>
                </a:effectLst>
                <a:latin typeface="+mn-ea"/>
                <a:ea typeface="+mn-ea"/>
              </a:rPr>
              <a:t>生产计划与物料控制</a:t>
            </a:r>
            <a:endParaRPr lang="zh-CN" altLang="en-US" sz="2800" dirty="0">
              <a:latin typeface="+mn-ea"/>
              <a:ea typeface="+mn-ea"/>
            </a:endParaRPr>
          </a:p>
        </p:txBody>
      </p:sp>
      <p:sp>
        <p:nvSpPr>
          <p:cNvPr id="3" name="灯片编号占位符 2"/>
          <p:cNvSpPr>
            <a:spLocks noGrp="1"/>
          </p:cNvSpPr>
          <p:nvPr>
            <p:ph type="sldNum" sz="quarter" idx="4"/>
          </p:nvPr>
        </p:nvSpPr>
        <p:spPr/>
        <p:txBody>
          <a:bodyPr/>
          <a:lstStyle/>
          <a:p>
            <a:fld id="{D065990C-D54C-4FC3-B4C7-03BEB07D7E46}" type="slidenum">
              <a:rPr lang="zh-CN" altLang="en-US" smtClean="0"/>
              <a:pPr/>
              <a:t>6</a:t>
            </a:fld>
            <a:endParaRPr lang="zh-CN" altLang="en-US"/>
          </a:p>
        </p:txBody>
      </p:sp>
    </p:spTree>
    <p:extLst>
      <p:ext uri="{BB962C8B-B14F-4D97-AF65-F5344CB8AC3E}">
        <p14:creationId xmlns:p14="http://schemas.microsoft.com/office/powerpoint/2010/main" val="1649732305"/>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a:xfrm>
            <a:off x="894705" y="438200"/>
            <a:ext cx="7350125" cy="576064"/>
          </a:xfrm>
          <a:noFill/>
          <a:ln/>
        </p:spPr>
        <p:txBody>
          <a:bodyPr/>
          <a:lstStyle/>
          <a:p>
            <a:pPr algn="ctr"/>
            <a:r>
              <a:rPr lang="zh-CN" altLang="en-US" sz="3200" dirty="0">
                <a:solidFill>
                  <a:srgbClr val="FF0000"/>
                </a:solidFill>
              </a:rPr>
              <a:t>产</a:t>
            </a:r>
            <a:r>
              <a:rPr lang="zh-CN" altLang="en-US" sz="3200" dirty="0" smtClean="0">
                <a:solidFill>
                  <a:srgbClr val="FF0000"/>
                </a:solidFill>
              </a:rPr>
              <a:t>能与负荷平衡的</a:t>
            </a:r>
            <a:r>
              <a:rPr lang="zh-CN" altLang="en-US" sz="3200" dirty="0">
                <a:solidFill>
                  <a:srgbClr val="FF0000"/>
                </a:solidFill>
              </a:rPr>
              <a:t>影响因素</a:t>
            </a:r>
          </a:p>
        </p:txBody>
      </p:sp>
      <p:sp>
        <p:nvSpPr>
          <p:cNvPr id="388099" name="Rectangle 3"/>
          <p:cNvSpPr>
            <a:spLocks noGrp="1" noChangeArrowheads="1"/>
          </p:cNvSpPr>
          <p:nvPr>
            <p:ph idx="1"/>
          </p:nvPr>
        </p:nvSpPr>
        <p:spPr>
          <a:xfrm>
            <a:off x="683568" y="1412776"/>
            <a:ext cx="7772400" cy="4114800"/>
          </a:xfrm>
          <a:noFill/>
          <a:ln/>
        </p:spPr>
        <p:txBody>
          <a:bodyPr/>
          <a:lstStyle/>
          <a:p>
            <a:pPr algn="just">
              <a:lnSpc>
                <a:spcPct val="150000"/>
              </a:lnSpc>
              <a:buFont typeface="Wingdings" panose="05000000000000000000" pitchFamily="2" charset="2"/>
              <a:buChar char="Ø"/>
            </a:pPr>
            <a:r>
              <a:rPr lang="zh-CN" altLang="en-US" sz="2400" b="1" dirty="0"/>
              <a:t>物料</a:t>
            </a:r>
            <a:r>
              <a:rPr lang="zh-CN" altLang="en-US" sz="2400" dirty="0"/>
              <a:t>：</a:t>
            </a:r>
            <a:r>
              <a:rPr lang="zh-CN" altLang="en-US" sz="2400" b="1" dirty="0"/>
              <a:t>供应情形、物料搬运方式等</a:t>
            </a:r>
          </a:p>
          <a:p>
            <a:pPr algn="just">
              <a:lnSpc>
                <a:spcPct val="150000"/>
              </a:lnSpc>
              <a:buFont typeface="Wingdings" panose="05000000000000000000" pitchFamily="2" charset="2"/>
              <a:buChar char="Ø"/>
            </a:pPr>
            <a:r>
              <a:rPr lang="zh-CN" altLang="en-US" sz="2400" b="1" dirty="0"/>
              <a:t>制程</a:t>
            </a:r>
            <a:r>
              <a:rPr lang="zh-CN" altLang="en-US" sz="2400" dirty="0"/>
              <a:t>：</a:t>
            </a:r>
            <a:r>
              <a:rPr lang="zh-CN" altLang="en-US" sz="2400" b="1" dirty="0"/>
              <a:t>工厂布置、作业方法、瓶颈现象等</a:t>
            </a:r>
          </a:p>
          <a:p>
            <a:pPr algn="just">
              <a:lnSpc>
                <a:spcPct val="150000"/>
              </a:lnSpc>
              <a:buFont typeface="Wingdings" panose="05000000000000000000" pitchFamily="2" charset="2"/>
              <a:buChar char="Ø"/>
            </a:pPr>
            <a:r>
              <a:rPr lang="zh-CN" altLang="en-US" sz="2400" b="1" dirty="0"/>
              <a:t>设备</a:t>
            </a:r>
            <a:r>
              <a:rPr lang="zh-CN" altLang="en-US" sz="2400" dirty="0"/>
              <a:t>：</a:t>
            </a:r>
            <a:r>
              <a:rPr lang="zh-CN" altLang="en-US" sz="2400" b="1" dirty="0"/>
              <a:t>维护工作安排、故障频率等</a:t>
            </a:r>
          </a:p>
          <a:p>
            <a:pPr algn="just">
              <a:lnSpc>
                <a:spcPct val="150000"/>
              </a:lnSpc>
              <a:buFont typeface="Wingdings" panose="05000000000000000000" pitchFamily="2" charset="2"/>
              <a:buChar char="Ø"/>
            </a:pPr>
            <a:r>
              <a:rPr lang="zh-CN" altLang="en-US" sz="2400" b="1" dirty="0"/>
              <a:t>品质</a:t>
            </a:r>
            <a:r>
              <a:rPr lang="zh-CN" altLang="en-US" sz="2400" dirty="0"/>
              <a:t>：</a:t>
            </a:r>
            <a:r>
              <a:rPr lang="zh-CN" altLang="en-US" sz="2400" b="1" dirty="0"/>
              <a:t>不良率、报废率等</a:t>
            </a:r>
          </a:p>
          <a:p>
            <a:pPr algn="just">
              <a:lnSpc>
                <a:spcPct val="150000"/>
              </a:lnSpc>
              <a:buFont typeface="Wingdings" panose="05000000000000000000" pitchFamily="2" charset="2"/>
              <a:buChar char="Ø"/>
            </a:pPr>
            <a:r>
              <a:rPr lang="zh-CN" altLang="en-US" sz="2400" b="1" dirty="0"/>
              <a:t>其他</a:t>
            </a:r>
            <a:r>
              <a:rPr lang="zh-CN" altLang="en-US" sz="2400" dirty="0"/>
              <a:t>：</a:t>
            </a:r>
            <a:r>
              <a:rPr lang="zh-CN" altLang="en-US" sz="2400" b="1" dirty="0"/>
              <a:t>准备时间、工作环境、效率等</a:t>
            </a:r>
          </a:p>
          <a:p>
            <a:pPr>
              <a:lnSpc>
                <a:spcPct val="150000"/>
              </a:lnSpc>
              <a:buFont typeface="Wingdings" panose="05000000000000000000" pitchFamily="2" charset="2"/>
              <a:buChar char="Ø"/>
            </a:pPr>
            <a:endParaRPr lang="en-US" altLang="zh-CN" sz="2400" b="1" dirty="0"/>
          </a:p>
        </p:txBody>
      </p:sp>
      <p:sp>
        <p:nvSpPr>
          <p:cNvPr id="5" name="灯片编号占位符 4"/>
          <p:cNvSpPr>
            <a:spLocks noGrp="1"/>
          </p:cNvSpPr>
          <p:nvPr>
            <p:ph type="sldNum" sz="quarter" idx="4"/>
          </p:nvPr>
        </p:nvSpPr>
        <p:spPr>
          <a:xfrm>
            <a:off x="6553200" y="6324600"/>
            <a:ext cx="1905000" cy="457200"/>
          </a:xfrm>
          <a:prstGeom prst="rect">
            <a:avLst/>
          </a:prstGeom>
        </p:spPr>
        <p:txBody>
          <a:bodyPr/>
          <a:lstStyle/>
          <a:p>
            <a:fld id="{0CA2B79B-F6D1-483F-96D6-DAEA531F3ACB}" type="slidenum">
              <a:rPr lang="zh-TW" altLang="en-US"/>
              <a:pPr/>
              <a:t>60</a:t>
            </a:fld>
            <a:endParaRPr lang="en-US" altLang="zh-TW"/>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a:xfrm>
            <a:off x="3198638" y="476051"/>
            <a:ext cx="2664296" cy="503239"/>
          </a:xfrm>
          <a:noFill/>
        </p:spPr>
        <p:txBody>
          <a:bodyPr/>
          <a:lstStyle/>
          <a:p>
            <a:r>
              <a:rPr lang="zh-CN" altLang="en-US" sz="3200" dirty="0">
                <a:solidFill>
                  <a:srgbClr val="FF0000"/>
                </a:solidFill>
              </a:rPr>
              <a:t>案例计算练习</a:t>
            </a:r>
          </a:p>
        </p:txBody>
      </p:sp>
      <p:sp>
        <p:nvSpPr>
          <p:cNvPr id="582" name="灯片编号占位符 4"/>
          <p:cNvSpPr>
            <a:spLocks noGrp="1"/>
          </p:cNvSpPr>
          <p:nvPr>
            <p:ph type="sldNum" sz="quarter" idx="4"/>
          </p:nvPr>
        </p:nvSpPr>
        <p:spPr>
          <a:xfrm>
            <a:off x="6553200" y="6324600"/>
            <a:ext cx="1905000" cy="457200"/>
          </a:xfrm>
          <a:prstGeom prst="rect">
            <a:avLst/>
          </a:prstGeom>
        </p:spPr>
        <p:txBody>
          <a:bodyPr/>
          <a:lstStyle/>
          <a:p>
            <a:fld id="{E2B5514C-C444-4572-93E2-A216AA8D4BC4}" type="slidenum">
              <a:rPr lang="zh-TW" altLang="en-US"/>
              <a:pPr/>
              <a:t>61</a:t>
            </a:fld>
            <a:endParaRPr lang="en-US" altLang="zh-TW"/>
          </a:p>
        </p:txBody>
      </p:sp>
      <p:grpSp>
        <p:nvGrpSpPr>
          <p:cNvPr id="2" name="Group 4"/>
          <p:cNvGrpSpPr>
            <a:grpSpLocks/>
          </p:cNvGrpSpPr>
          <p:nvPr/>
        </p:nvGrpSpPr>
        <p:grpSpPr bwMode="auto">
          <a:xfrm>
            <a:off x="468313" y="1484316"/>
            <a:ext cx="7924800" cy="3311525"/>
            <a:chOff x="-3" y="-3"/>
            <a:chExt cx="3930" cy="4422"/>
          </a:xfrm>
        </p:grpSpPr>
        <p:grpSp>
          <p:nvGrpSpPr>
            <p:cNvPr id="3" name="Group 5"/>
            <p:cNvGrpSpPr>
              <a:grpSpLocks/>
            </p:cNvGrpSpPr>
            <p:nvPr/>
          </p:nvGrpSpPr>
          <p:grpSpPr bwMode="auto">
            <a:xfrm>
              <a:off x="0" y="0"/>
              <a:ext cx="3924" cy="4416"/>
              <a:chOff x="0" y="0"/>
              <a:chExt cx="3924" cy="4416"/>
            </a:xfrm>
          </p:grpSpPr>
          <p:grpSp>
            <p:nvGrpSpPr>
              <p:cNvPr id="4" name="Group 6"/>
              <p:cNvGrpSpPr>
                <a:grpSpLocks/>
              </p:cNvGrpSpPr>
              <p:nvPr/>
            </p:nvGrpSpPr>
            <p:grpSpPr bwMode="auto">
              <a:xfrm>
                <a:off x="0" y="0"/>
                <a:ext cx="654" cy="384"/>
                <a:chOff x="0" y="0"/>
                <a:chExt cx="654" cy="384"/>
              </a:xfrm>
            </p:grpSpPr>
            <p:sp>
              <p:nvSpPr>
                <p:cNvPr id="456711" name="Rectangle 7"/>
                <p:cNvSpPr>
                  <a:spLocks noChangeArrowheads="1"/>
                </p:cNvSpPr>
                <p:nvPr/>
              </p:nvSpPr>
              <p:spPr bwMode="auto">
                <a:xfrm>
                  <a:off x="43" y="0"/>
                  <a:ext cx="568" cy="384"/>
                </a:xfrm>
                <a:prstGeom prst="rect">
                  <a:avLst/>
                </a:prstGeom>
                <a:noFill/>
                <a:ln w="9525">
                  <a:noFill/>
                  <a:miter lim="800000"/>
                  <a:headEnd/>
                  <a:tailEnd/>
                </a:ln>
                <a:effectLst/>
              </p:spPr>
              <p:txBody>
                <a:bodyPr/>
                <a:lstStyle/>
                <a:p>
                  <a:pPr algn="just">
                    <a:spcBef>
                      <a:spcPct val="0"/>
                    </a:spcBef>
                    <a:tabLst>
                      <a:tab pos="390516" algn="l"/>
                    </a:tabLst>
                  </a:pPr>
                  <a:r>
                    <a:rPr kumimoji="1" lang="zh-CN" altLang="en-US" sz="1400"/>
                    <a:t>产品</a:t>
                  </a:r>
                </a:p>
                <a:p>
                  <a:pPr algn="just">
                    <a:spcBef>
                      <a:spcPct val="0"/>
                    </a:spcBef>
                    <a:tabLst>
                      <a:tab pos="390516" algn="l"/>
                    </a:tabLst>
                  </a:pPr>
                  <a:endParaRPr kumimoji="1" lang="en-US" altLang="zh-CN" sz="1400"/>
                </a:p>
              </p:txBody>
            </p:sp>
            <p:sp>
              <p:nvSpPr>
                <p:cNvPr id="456712" name="Rectangle 8"/>
                <p:cNvSpPr>
                  <a:spLocks noChangeArrowheads="1"/>
                </p:cNvSpPr>
                <p:nvPr/>
              </p:nvSpPr>
              <p:spPr bwMode="auto">
                <a:xfrm>
                  <a:off x="0" y="0"/>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5" name="Group 9"/>
              <p:cNvGrpSpPr>
                <a:grpSpLocks/>
              </p:cNvGrpSpPr>
              <p:nvPr/>
            </p:nvGrpSpPr>
            <p:grpSpPr bwMode="auto">
              <a:xfrm>
                <a:off x="654" y="0"/>
                <a:ext cx="654" cy="384"/>
                <a:chOff x="654" y="0"/>
                <a:chExt cx="654" cy="384"/>
              </a:xfrm>
            </p:grpSpPr>
            <p:sp>
              <p:nvSpPr>
                <p:cNvPr id="456714" name="Rectangle 10"/>
                <p:cNvSpPr>
                  <a:spLocks noChangeArrowheads="1"/>
                </p:cNvSpPr>
                <p:nvPr/>
              </p:nvSpPr>
              <p:spPr bwMode="auto">
                <a:xfrm>
                  <a:off x="697" y="0"/>
                  <a:ext cx="568" cy="384"/>
                </a:xfrm>
                <a:prstGeom prst="rect">
                  <a:avLst/>
                </a:prstGeom>
                <a:noFill/>
                <a:ln w="9525">
                  <a:noFill/>
                  <a:miter lim="800000"/>
                  <a:headEnd/>
                  <a:tailEnd/>
                </a:ln>
                <a:effectLst/>
              </p:spPr>
              <p:txBody>
                <a:bodyPr/>
                <a:lstStyle/>
                <a:p>
                  <a:pPr algn="just">
                    <a:spcBef>
                      <a:spcPct val="0"/>
                    </a:spcBef>
                    <a:tabLst>
                      <a:tab pos="390516" algn="l"/>
                    </a:tabLst>
                  </a:pPr>
                  <a:r>
                    <a:rPr kumimoji="1" lang="zh-CN" altLang="en-US" sz="1400"/>
                    <a:t>批量</a:t>
                  </a:r>
                  <a:r>
                    <a:rPr kumimoji="1" lang="en-US" altLang="zh-CN" sz="1400"/>
                    <a:t>(PCS)</a:t>
                  </a:r>
                </a:p>
                <a:p>
                  <a:pPr algn="just">
                    <a:spcBef>
                      <a:spcPct val="0"/>
                    </a:spcBef>
                    <a:tabLst>
                      <a:tab pos="390516" algn="l"/>
                    </a:tabLst>
                  </a:pPr>
                  <a:endParaRPr kumimoji="1" lang="en-US" altLang="zh-CN" sz="1400"/>
                </a:p>
              </p:txBody>
            </p:sp>
            <p:sp>
              <p:nvSpPr>
                <p:cNvPr id="456715" name="Rectangle 11"/>
                <p:cNvSpPr>
                  <a:spLocks noChangeArrowheads="1"/>
                </p:cNvSpPr>
                <p:nvPr/>
              </p:nvSpPr>
              <p:spPr bwMode="auto">
                <a:xfrm>
                  <a:off x="654" y="0"/>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6" name="Group 12"/>
              <p:cNvGrpSpPr>
                <a:grpSpLocks/>
              </p:cNvGrpSpPr>
              <p:nvPr/>
            </p:nvGrpSpPr>
            <p:grpSpPr bwMode="auto">
              <a:xfrm>
                <a:off x="1308" y="0"/>
                <a:ext cx="654" cy="384"/>
                <a:chOff x="1308" y="0"/>
                <a:chExt cx="654" cy="384"/>
              </a:xfrm>
            </p:grpSpPr>
            <p:sp>
              <p:nvSpPr>
                <p:cNvPr id="456717" name="Rectangle 13"/>
                <p:cNvSpPr>
                  <a:spLocks noChangeArrowheads="1"/>
                </p:cNvSpPr>
                <p:nvPr/>
              </p:nvSpPr>
              <p:spPr bwMode="auto">
                <a:xfrm>
                  <a:off x="1351" y="0"/>
                  <a:ext cx="568" cy="384"/>
                </a:xfrm>
                <a:prstGeom prst="rect">
                  <a:avLst/>
                </a:prstGeom>
                <a:noFill/>
                <a:ln w="9525">
                  <a:noFill/>
                  <a:miter lim="800000"/>
                  <a:headEnd/>
                  <a:tailEnd/>
                </a:ln>
                <a:effectLst/>
              </p:spPr>
              <p:txBody>
                <a:bodyPr/>
                <a:lstStyle/>
                <a:p>
                  <a:pPr algn="just">
                    <a:spcBef>
                      <a:spcPct val="0"/>
                    </a:spcBef>
                    <a:tabLst>
                      <a:tab pos="390516" algn="l"/>
                    </a:tabLst>
                  </a:pPr>
                  <a:r>
                    <a:rPr kumimoji="1" lang="zh-CN" altLang="en-US" sz="1400"/>
                    <a:t>制程</a:t>
                  </a:r>
                </a:p>
                <a:p>
                  <a:pPr algn="just">
                    <a:spcBef>
                      <a:spcPct val="0"/>
                    </a:spcBef>
                    <a:tabLst>
                      <a:tab pos="390516" algn="l"/>
                    </a:tabLst>
                  </a:pPr>
                  <a:endParaRPr kumimoji="1" lang="en-US" altLang="zh-CN" sz="1400"/>
                </a:p>
              </p:txBody>
            </p:sp>
            <p:sp>
              <p:nvSpPr>
                <p:cNvPr id="456718" name="Rectangle 14"/>
                <p:cNvSpPr>
                  <a:spLocks noChangeArrowheads="1"/>
                </p:cNvSpPr>
                <p:nvPr/>
              </p:nvSpPr>
              <p:spPr bwMode="auto">
                <a:xfrm>
                  <a:off x="1308" y="0"/>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7" name="Group 15"/>
              <p:cNvGrpSpPr>
                <a:grpSpLocks/>
              </p:cNvGrpSpPr>
              <p:nvPr/>
            </p:nvGrpSpPr>
            <p:grpSpPr bwMode="auto">
              <a:xfrm>
                <a:off x="1962" y="0"/>
                <a:ext cx="441" cy="384"/>
                <a:chOff x="1962" y="0"/>
                <a:chExt cx="441" cy="384"/>
              </a:xfrm>
            </p:grpSpPr>
            <p:sp>
              <p:nvSpPr>
                <p:cNvPr id="456720" name="Rectangle 16"/>
                <p:cNvSpPr>
                  <a:spLocks noChangeArrowheads="1"/>
                </p:cNvSpPr>
                <p:nvPr/>
              </p:nvSpPr>
              <p:spPr bwMode="auto">
                <a:xfrm>
                  <a:off x="2005" y="0"/>
                  <a:ext cx="355" cy="384"/>
                </a:xfrm>
                <a:prstGeom prst="rect">
                  <a:avLst/>
                </a:prstGeom>
                <a:noFill/>
                <a:ln w="9525">
                  <a:noFill/>
                  <a:miter lim="800000"/>
                  <a:headEnd/>
                  <a:tailEnd/>
                </a:ln>
                <a:effectLst/>
              </p:spPr>
              <p:txBody>
                <a:bodyPr/>
                <a:lstStyle/>
                <a:p>
                  <a:pPr algn="just">
                    <a:spcBef>
                      <a:spcPct val="0"/>
                    </a:spcBef>
                    <a:tabLst>
                      <a:tab pos="390516" algn="l"/>
                    </a:tabLst>
                  </a:pPr>
                  <a:r>
                    <a:rPr kumimoji="1" lang="zh-CN" altLang="en-US" sz="1400"/>
                    <a:t>设备</a:t>
                  </a:r>
                </a:p>
                <a:p>
                  <a:pPr algn="just">
                    <a:spcBef>
                      <a:spcPct val="0"/>
                    </a:spcBef>
                    <a:tabLst>
                      <a:tab pos="390516" algn="l"/>
                    </a:tabLst>
                  </a:pPr>
                  <a:endParaRPr kumimoji="1" lang="en-US" altLang="zh-CN" sz="1400"/>
                </a:p>
              </p:txBody>
            </p:sp>
            <p:sp>
              <p:nvSpPr>
                <p:cNvPr id="456721" name="Rectangle 17"/>
                <p:cNvSpPr>
                  <a:spLocks noChangeArrowheads="1"/>
                </p:cNvSpPr>
                <p:nvPr/>
              </p:nvSpPr>
              <p:spPr bwMode="auto">
                <a:xfrm>
                  <a:off x="1962" y="0"/>
                  <a:ext cx="441" cy="384"/>
                </a:xfrm>
                <a:prstGeom prst="rect">
                  <a:avLst/>
                </a:prstGeom>
                <a:noFill/>
                <a:ln w="7">
                  <a:solidFill>
                    <a:srgbClr val="A0A0A0"/>
                  </a:solidFill>
                  <a:miter lim="800000"/>
                  <a:headEnd/>
                  <a:tailEnd/>
                </a:ln>
                <a:effectLst/>
              </p:spPr>
              <p:txBody>
                <a:bodyPr/>
                <a:lstStyle/>
                <a:p>
                  <a:endParaRPr lang="zh-CN" altLang="en-US"/>
                </a:p>
              </p:txBody>
            </p:sp>
          </p:grpSp>
          <p:grpSp>
            <p:nvGrpSpPr>
              <p:cNvPr id="8" name="Group 18"/>
              <p:cNvGrpSpPr>
                <a:grpSpLocks/>
              </p:cNvGrpSpPr>
              <p:nvPr/>
            </p:nvGrpSpPr>
            <p:grpSpPr bwMode="auto">
              <a:xfrm>
                <a:off x="2403" y="0"/>
                <a:ext cx="867" cy="384"/>
                <a:chOff x="2403" y="0"/>
                <a:chExt cx="867" cy="384"/>
              </a:xfrm>
            </p:grpSpPr>
            <p:sp>
              <p:nvSpPr>
                <p:cNvPr id="456723" name="Rectangle 19"/>
                <p:cNvSpPr>
                  <a:spLocks noChangeArrowheads="1"/>
                </p:cNvSpPr>
                <p:nvPr/>
              </p:nvSpPr>
              <p:spPr bwMode="auto">
                <a:xfrm>
                  <a:off x="2446" y="0"/>
                  <a:ext cx="781" cy="384"/>
                </a:xfrm>
                <a:prstGeom prst="rect">
                  <a:avLst/>
                </a:prstGeom>
                <a:noFill/>
                <a:ln w="9525">
                  <a:noFill/>
                  <a:miter lim="800000"/>
                  <a:headEnd/>
                  <a:tailEnd/>
                </a:ln>
                <a:effectLst/>
              </p:spPr>
              <p:txBody>
                <a:bodyPr/>
                <a:lstStyle/>
                <a:p>
                  <a:pPr algn="just">
                    <a:spcBef>
                      <a:spcPct val="0"/>
                    </a:spcBef>
                    <a:tabLst>
                      <a:tab pos="390516" algn="l"/>
                    </a:tabLst>
                  </a:pPr>
                  <a:r>
                    <a:rPr kumimoji="1" lang="zh-CN" altLang="en-US" sz="1400"/>
                    <a:t>工时</a:t>
                  </a:r>
                  <a:r>
                    <a:rPr kumimoji="1" lang="en-US" altLang="zh-CN" sz="1400"/>
                    <a:t>(HRS/PCS)</a:t>
                  </a:r>
                </a:p>
                <a:p>
                  <a:pPr algn="just">
                    <a:spcBef>
                      <a:spcPct val="0"/>
                    </a:spcBef>
                    <a:tabLst>
                      <a:tab pos="390516" algn="l"/>
                    </a:tabLst>
                  </a:pPr>
                  <a:endParaRPr kumimoji="1" lang="en-US" altLang="zh-CN" sz="1400"/>
                </a:p>
              </p:txBody>
            </p:sp>
            <p:sp>
              <p:nvSpPr>
                <p:cNvPr id="456724" name="Rectangle 20"/>
                <p:cNvSpPr>
                  <a:spLocks noChangeArrowheads="1"/>
                </p:cNvSpPr>
                <p:nvPr/>
              </p:nvSpPr>
              <p:spPr bwMode="auto">
                <a:xfrm>
                  <a:off x="2403" y="0"/>
                  <a:ext cx="867" cy="384"/>
                </a:xfrm>
                <a:prstGeom prst="rect">
                  <a:avLst/>
                </a:prstGeom>
                <a:noFill/>
                <a:ln w="7">
                  <a:solidFill>
                    <a:srgbClr val="A0A0A0"/>
                  </a:solidFill>
                  <a:miter lim="800000"/>
                  <a:headEnd/>
                  <a:tailEnd/>
                </a:ln>
                <a:effectLst/>
              </p:spPr>
              <p:txBody>
                <a:bodyPr/>
                <a:lstStyle/>
                <a:p>
                  <a:endParaRPr lang="zh-CN" altLang="en-US"/>
                </a:p>
              </p:txBody>
            </p:sp>
          </p:grpSp>
          <p:grpSp>
            <p:nvGrpSpPr>
              <p:cNvPr id="9" name="Group 21"/>
              <p:cNvGrpSpPr>
                <a:grpSpLocks/>
              </p:cNvGrpSpPr>
              <p:nvPr/>
            </p:nvGrpSpPr>
            <p:grpSpPr bwMode="auto">
              <a:xfrm>
                <a:off x="3270" y="0"/>
                <a:ext cx="654" cy="384"/>
                <a:chOff x="3270" y="0"/>
                <a:chExt cx="654" cy="384"/>
              </a:xfrm>
            </p:grpSpPr>
            <p:sp>
              <p:nvSpPr>
                <p:cNvPr id="456726" name="Rectangle 22"/>
                <p:cNvSpPr>
                  <a:spLocks noChangeArrowheads="1"/>
                </p:cNvSpPr>
                <p:nvPr/>
              </p:nvSpPr>
              <p:spPr bwMode="auto">
                <a:xfrm>
                  <a:off x="3313" y="0"/>
                  <a:ext cx="568" cy="384"/>
                </a:xfrm>
                <a:prstGeom prst="rect">
                  <a:avLst/>
                </a:prstGeom>
                <a:noFill/>
                <a:ln w="9525">
                  <a:noFill/>
                  <a:miter lim="800000"/>
                  <a:headEnd/>
                  <a:tailEnd/>
                </a:ln>
                <a:effectLst/>
              </p:spPr>
              <p:txBody>
                <a:bodyPr/>
                <a:lstStyle/>
                <a:p>
                  <a:pPr algn="just">
                    <a:spcBef>
                      <a:spcPct val="0"/>
                    </a:spcBef>
                    <a:tabLst>
                      <a:tab pos="390516" algn="l"/>
                    </a:tabLst>
                  </a:pPr>
                  <a:r>
                    <a:rPr kumimoji="1" lang="zh-CN" altLang="en-US" sz="1200"/>
                    <a:t>负荷数</a:t>
                  </a:r>
                  <a:r>
                    <a:rPr kumimoji="1" lang="en-US" altLang="zh-CN" sz="1200"/>
                    <a:t>(HRS</a:t>
                  </a:r>
                  <a:r>
                    <a:rPr kumimoji="1" lang="en-US" altLang="zh-CN" sz="1400"/>
                    <a:t>)</a:t>
                  </a:r>
                </a:p>
                <a:p>
                  <a:pPr algn="just">
                    <a:spcBef>
                      <a:spcPct val="0"/>
                    </a:spcBef>
                    <a:tabLst>
                      <a:tab pos="390516" algn="l"/>
                    </a:tabLst>
                  </a:pPr>
                  <a:endParaRPr kumimoji="1" lang="en-US" altLang="zh-CN" sz="1400"/>
                </a:p>
              </p:txBody>
            </p:sp>
            <p:sp>
              <p:nvSpPr>
                <p:cNvPr id="456727" name="Rectangle 23"/>
                <p:cNvSpPr>
                  <a:spLocks noChangeArrowheads="1"/>
                </p:cNvSpPr>
                <p:nvPr/>
              </p:nvSpPr>
              <p:spPr bwMode="auto">
                <a:xfrm>
                  <a:off x="3270" y="0"/>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10" name="Group 24"/>
              <p:cNvGrpSpPr>
                <a:grpSpLocks/>
              </p:cNvGrpSpPr>
              <p:nvPr/>
            </p:nvGrpSpPr>
            <p:grpSpPr bwMode="auto">
              <a:xfrm>
                <a:off x="0" y="384"/>
                <a:ext cx="654" cy="1632"/>
                <a:chOff x="0" y="384"/>
                <a:chExt cx="654" cy="1632"/>
              </a:xfrm>
            </p:grpSpPr>
            <p:sp>
              <p:nvSpPr>
                <p:cNvPr id="456729" name="Rectangle 25"/>
                <p:cNvSpPr>
                  <a:spLocks noChangeArrowheads="1"/>
                </p:cNvSpPr>
                <p:nvPr/>
              </p:nvSpPr>
              <p:spPr bwMode="auto">
                <a:xfrm>
                  <a:off x="43" y="384"/>
                  <a:ext cx="568" cy="1632"/>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A</a:t>
                  </a:r>
                </a:p>
                <a:p>
                  <a:pPr algn="just">
                    <a:spcBef>
                      <a:spcPct val="0"/>
                    </a:spcBef>
                    <a:tabLst>
                      <a:tab pos="390516" algn="l"/>
                    </a:tabLst>
                  </a:pPr>
                  <a:endParaRPr kumimoji="1" lang="en-US" altLang="zh-CN" sz="1400"/>
                </a:p>
              </p:txBody>
            </p:sp>
            <p:sp>
              <p:nvSpPr>
                <p:cNvPr id="456730" name="Rectangle 26"/>
                <p:cNvSpPr>
                  <a:spLocks noChangeArrowheads="1"/>
                </p:cNvSpPr>
                <p:nvPr/>
              </p:nvSpPr>
              <p:spPr bwMode="auto">
                <a:xfrm>
                  <a:off x="0" y="384"/>
                  <a:ext cx="654" cy="1632"/>
                </a:xfrm>
                <a:prstGeom prst="rect">
                  <a:avLst/>
                </a:prstGeom>
                <a:noFill/>
                <a:ln w="7">
                  <a:solidFill>
                    <a:srgbClr val="A0A0A0"/>
                  </a:solidFill>
                  <a:miter lim="800000"/>
                  <a:headEnd/>
                  <a:tailEnd/>
                </a:ln>
                <a:effectLst/>
              </p:spPr>
              <p:txBody>
                <a:bodyPr/>
                <a:lstStyle/>
                <a:p>
                  <a:endParaRPr lang="zh-CN" altLang="en-US"/>
                </a:p>
              </p:txBody>
            </p:sp>
          </p:grpSp>
          <p:grpSp>
            <p:nvGrpSpPr>
              <p:cNvPr id="11" name="Group 27"/>
              <p:cNvGrpSpPr>
                <a:grpSpLocks/>
              </p:cNvGrpSpPr>
              <p:nvPr/>
            </p:nvGrpSpPr>
            <p:grpSpPr bwMode="auto">
              <a:xfrm>
                <a:off x="654" y="384"/>
                <a:ext cx="654" cy="1632"/>
                <a:chOff x="654" y="384"/>
                <a:chExt cx="654" cy="1632"/>
              </a:xfrm>
            </p:grpSpPr>
            <p:sp>
              <p:nvSpPr>
                <p:cNvPr id="456732" name="Rectangle 28"/>
                <p:cNvSpPr>
                  <a:spLocks noChangeArrowheads="1"/>
                </p:cNvSpPr>
                <p:nvPr/>
              </p:nvSpPr>
              <p:spPr bwMode="auto">
                <a:xfrm>
                  <a:off x="697" y="384"/>
                  <a:ext cx="568" cy="1632"/>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400</a:t>
                  </a:r>
                </a:p>
                <a:p>
                  <a:pPr algn="just">
                    <a:spcBef>
                      <a:spcPct val="0"/>
                    </a:spcBef>
                    <a:tabLst>
                      <a:tab pos="390516" algn="l"/>
                    </a:tabLst>
                  </a:pPr>
                  <a:r>
                    <a:rPr kumimoji="1" lang="en-US" altLang="zh-CN" sz="1400"/>
                    <a:t> </a:t>
                  </a:r>
                </a:p>
                <a:p>
                  <a:pPr algn="just">
                    <a:spcBef>
                      <a:spcPct val="0"/>
                    </a:spcBef>
                    <a:tabLst>
                      <a:tab pos="390516" algn="l"/>
                    </a:tabLst>
                  </a:pPr>
                  <a:r>
                    <a:rPr kumimoji="1" lang="en-US" altLang="zh-CN" sz="1400"/>
                    <a:t> </a:t>
                  </a:r>
                </a:p>
                <a:p>
                  <a:pPr algn="just">
                    <a:spcBef>
                      <a:spcPct val="0"/>
                    </a:spcBef>
                    <a:tabLst>
                      <a:tab pos="390516" algn="l"/>
                    </a:tabLst>
                  </a:pPr>
                  <a:endParaRPr kumimoji="1" lang="en-US" altLang="zh-CN" sz="1400"/>
                </a:p>
              </p:txBody>
            </p:sp>
            <p:sp>
              <p:nvSpPr>
                <p:cNvPr id="456733" name="Rectangle 29"/>
                <p:cNvSpPr>
                  <a:spLocks noChangeArrowheads="1"/>
                </p:cNvSpPr>
                <p:nvPr/>
              </p:nvSpPr>
              <p:spPr bwMode="auto">
                <a:xfrm>
                  <a:off x="654" y="384"/>
                  <a:ext cx="654" cy="1632"/>
                </a:xfrm>
                <a:prstGeom prst="rect">
                  <a:avLst/>
                </a:prstGeom>
                <a:noFill/>
                <a:ln w="7">
                  <a:solidFill>
                    <a:srgbClr val="A0A0A0"/>
                  </a:solidFill>
                  <a:miter lim="800000"/>
                  <a:headEnd/>
                  <a:tailEnd/>
                </a:ln>
                <a:effectLst/>
              </p:spPr>
              <p:txBody>
                <a:bodyPr/>
                <a:lstStyle/>
                <a:p>
                  <a:endParaRPr lang="zh-CN" altLang="en-US"/>
                </a:p>
              </p:txBody>
            </p:sp>
          </p:grpSp>
          <p:grpSp>
            <p:nvGrpSpPr>
              <p:cNvPr id="12" name="Group 30"/>
              <p:cNvGrpSpPr>
                <a:grpSpLocks/>
              </p:cNvGrpSpPr>
              <p:nvPr/>
            </p:nvGrpSpPr>
            <p:grpSpPr bwMode="auto">
              <a:xfrm>
                <a:off x="1308" y="384"/>
                <a:ext cx="654" cy="480"/>
                <a:chOff x="1308" y="384"/>
                <a:chExt cx="654" cy="480"/>
              </a:xfrm>
            </p:grpSpPr>
            <p:sp>
              <p:nvSpPr>
                <p:cNvPr id="456735" name="Rectangle 31"/>
                <p:cNvSpPr>
                  <a:spLocks noChangeArrowheads="1"/>
                </p:cNvSpPr>
                <p:nvPr/>
              </p:nvSpPr>
              <p:spPr bwMode="auto">
                <a:xfrm>
                  <a:off x="1351" y="384"/>
                  <a:ext cx="568" cy="480"/>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1</a:t>
                  </a:r>
                </a:p>
                <a:p>
                  <a:pPr algn="just">
                    <a:spcBef>
                      <a:spcPct val="0"/>
                    </a:spcBef>
                    <a:tabLst>
                      <a:tab pos="390516" algn="l"/>
                    </a:tabLst>
                  </a:pPr>
                  <a:r>
                    <a:rPr kumimoji="1" lang="en-US" altLang="zh-CN" sz="1400"/>
                    <a:t> </a:t>
                  </a:r>
                </a:p>
                <a:p>
                  <a:pPr algn="just">
                    <a:spcBef>
                      <a:spcPct val="0"/>
                    </a:spcBef>
                    <a:tabLst>
                      <a:tab pos="390516" algn="l"/>
                    </a:tabLst>
                  </a:pPr>
                  <a:endParaRPr kumimoji="1" lang="en-US" altLang="zh-CN" sz="1400"/>
                </a:p>
              </p:txBody>
            </p:sp>
            <p:sp>
              <p:nvSpPr>
                <p:cNvPr id="456736" name="Rectangle 32"/>
                <p:cNvSpPr>
                  <a:spLocks noChangeArrowheads="1"/>
                </p:cNvSpPr>
                <p:nvPr/>
              </p:nvSpPr>
              <p:spPr bwMode="auto">
                <a:xfrm>
                  <a:off x="1308" y="384"/>
                  <a:ext cx="654" cy="480"/>
                </a:xfrm>
                <a:prstGeom prst="rect">
                  <a:avLst/>
                </a:prstGeom>
                <a:noFill/>
                <a:ln w="7">
                  <a:solidFill>
                    <a:srgbClr val="A0A0A0"/>
                  </a:solidFill>
                  <a:miter lim="800000"/>
                  <a:headEnd/>
                  <a:tailEnd/>
                </a:ln>
                <a:effectLst/>
              </p:spPr>
              <p:txBody>
                <a:bodyPr/>
                <a:lstStyle/>
                <a:p>
                  <a:endParaRPr lang="zh-CN" altLang="en-US"/>
                </a:p>
              </p:txBody>
            </p:sp>
          </p:grpSp>
          <p:grpSp>
            <p:nvGrpSpPr>
              <p:cNvPr id="13" name="Group 33"/>
              <p:cNvGrpSpPr>
                <a:grpSpLocks/>
              </p:cNvGrpSpPr>
              <p:nvPr/>
            </p:nvGrpSpPr>
            <p:grpSpPr bwMode="auto">
              <a:xfrm>
                <a:off x="1962" y="384"/>
                <a:ext cx="441" cy="480"/>
                <a:chOff x="1962" y="384"/>
                <a:chExt cx="441" cy="480"/>
              </a:xfrm>
            </p:grpSpPr>
            <p:sp>
              <p:nvSpPr>
                <p:cNvPr id="456738" name="Rectangle 34"/>
                <p:cNvSpPr>
                  <a:spLocks noChangeArrowheads="1"/>
                </p:cNvSpPr>
                <p:nvPr/>
              </p:nvSpPr>
              <p:spPr bwMode="auto">
                <a:xfrm>
                  <a:off x="2005" y="384"/>
                  <a:ext cx="355" cy="480"/>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L</a:t>
                  </a:r>
                </a:p>
                <a:p>
                  <a:pPr algn="just">
                    <a:spcBef>
                      <a:spcPct val="0"/>
                    </a:spcBef>
                    <a:tabLst>
                      <a:tab pos="390516" algn="l"/>
                    </a:tabLst>
                  </a:pPr>
                  <a:endParaRPr kumimoji="1" lang="en-US" altLang="zh-CN" sz="1400"/>
                </a:p>
              </p:txBody>
            </p:sp>
            <p:sp>
              <p:nvSpPr>
                <p:cNvPr id="456739" name="Rectangle 35"/>
                <p:cNvSpPr>
                  <a:spLocks noChangeArrowheads="1"/>
                </p:cNvSpPr>
                <p:nvPr/>
              </p:nvSpPr>
              <p:spPr bwMode="auto">
                <a:xfrm>
                  <a:off x="1962" y="384"/>
                  <a:ext cx="441" cy="480"/>
                </a:xfrm>
                <a:prstGeom prst="rect">
                  <a:avLst/>
                </a:prstGeom>
                <a:noFill/>
                <a:ln w="7">
                  <a:solidFill>
                    <a:srgbClr val="A0A0A0"/>
                  </a:solidFill>
                  <a:miter lim="800000"/>
                  <a:headEnd/>
                  <a:tailEnd/>
                </a:ln>
                <a:effectLst/>
              </p:spPr>
              <p:txBody>
                <a:bodyPr/>
                <a:lstStyle/>
                <a:p>
                  <a:endParaRPr lang="zh-CN" altLang="en-US"/>
                </a:p>
              </p:txBody>
            </p:sp>
          </p:grpSp>
          <p:grpSp>
            <p:nvGrpSpPr>
              <p:cNvPr id="14" name="Group 36"/>
              <p:cNvGrpSpPr>
                <a:grpSpLocks/>
              </p:cNvGrpSpPr>
              <p:nvPr/>
            </p:nvGrpSpPr>
            <p:grpSpPr bwMode="auto">
              <a:xfrm>
                <a:off x="2403" y="384"/>
                <a:ext cx="867" cy="480"/>
                <a:chOff x="2403" y="384"/>
                <a:chExt cx="867" cy="480"/>
              </a:xfrm>
            </p:grpSpPr>
            <p:sp>
              <p:nvSpPr>
                <p:cNvPr id="456741" name="Rectangle 37"/>
                <p:cNvSpPr>
                  <a:spLocks noChangeArrowheads="1"/>
                </p:cNvSpPr>
                <p:nvPr/>
              </p:nvSpPr>
              <p:spPr bwMode="auto">
                <a:xfrm>
                  <a:off x="2446" y="384"/>
                  <a:ext cx="781" cy="480"/>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0.32</a:t>
                  </a:r>
                </a:p>
                <a:p>
                  <a:pPr algn="just">
                    <a:spcBef>
                      <a:spcPct val="0"/>
                    </a:spcBef>
                    <a:tabLst>
                      <a:tab pos="390516" algn="l"/>
                    </a:tabLst>
                  </a:pPr>
                  <a:endParaRPr kumimoji="1" lang="en-US" altLang="zh-CN" sz="1400"/>
                </a:p>
              </p:txBody>
            </p:sp>
            <p:sp>
              <p:nvSpPr>
                <p:cNvPr id="456742" name="Rectangle 38"/>
                <p:cNvSpPr>
                  <a:spLocks noChangeArrowheads="1"/>
                </p:cNvSpPr>
                <p:nvPr/>
              </p:nvSpPr>
              <p:spPr bwMode="auto">
                <a:xfrm>
                  <a:off x="2403" y="384"/>
                  <a:ext cx="867" cy="480"/>
                </a:xfrm>
                <a:prstGeom prst="rect">
                  <a:avLst/>
                </a:prstGeom>
                <a:noFill/>
                <a:ln w="7">
                  <a:solidFill>
                    <a:srgbClr val="A0A0A0"/>
                  </a:solidFill>
                  <a:miter lim="800000"/>
                  <a:headEnd/>
                  <a:tailEnd/>
                </a:ln>
                <a:effectLst/>
              </p:spPr>
              <p:txBody>
                <a:bodyPr/>
                <a:lstStyle/>
                <a:p>
                  <a:endParaRPr lang="zh-CN" altLang="en-US"/>
                </a:p>
              </p:txBody>
            </p:sp>
          </p:grpSp>
          <p:grpSp>
            <p:nvGrpSpPr>
              <p:cNvPr id="15" name="Group 39"/>
              <p:cNvGrpSpPr>
                <a:grpSpLocks/>
              </p:cNvGrpSpPr>
              <p:nvPr/>
            </p:nvGrpSpPr>
            <p:grpSpPr bwMode="auto">
              <a:xfrm>
                <a:off x="3270" y="384"/>
                <a:ext cx="654" cy="480"/>
                <a:chOff x="3270" y="384"/>
                <a:chExt cx="654" cy="480"/>
              </a:xfrm>
            </p:grpSpPr>
            <p:sp>
              <p:nvSpPr>
                <p:cNvPr id="456744" name="Rectangle 40"/>
                <p:cNvSpPr>
                  <a:spLocks noChangeArrowheads="1"/>
                </p:cNvSpPr>
                <p:nvPr/>
              </p:nvSpPr>
              <p:spPr bwMode="auto">
                <a:xfrm>
                  <a:off x="3313" y="384"/>
                  <a:ext cx="568" cy="480"/>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128</a:t>
                  </a:r>
                </a:p>
                <a:p>
                  <a:pPr algn="just">
                    <a:spcBef>
                      <a:spcPct val="0"/>
                    </a:spcBef>
                    <a:tabLst>
                      <a:tab pos="390516" algn="l"/>
                    </a:tabLst>
                  </a:pPr>
                  <a:endParaRPr kumimoji="1" lang="en-US" altLang="zh-CN" sz="1400"/>
                </a:p>
              </p:txBody>
            </p:sp>
            <p:sp>
              <p:nvSpPr>
                <p:cNvPr id="456745" name="Rectangle 41"/>
                <p:cNvSpPr>
                  <a:spLocks noChangeArrowheads="1"/>
                </p:cNvSpPr>
                <p:nvPr/>
              </p:nvSpPr>
              <p:spPr bwMode="auto">
                <a:xfrm>
                  <a:off x="3270" y="384"/>
                  <a:ext cx="654" cy="480"/>
                </a:xfrm>
                <a:prstGeom prst="rect">
                  <a:avLst/>
                </a:prstGeom>
                <a:noFill/>
                <a:ln w="7">
                  <a:solidFill>
                    <a:srgbClr val="A0A0A0"/>
                  </a:solidFill>
                  <a:miter lim="800000"/>
                  <a:headEnd/>
                  <a:tailEnd/>
                </a:ln>
                <a:effectLst/>
              </p:spPr>
              <p:txBody>
                <a:bodyPr/>
                <a:lstStyle/>
                <a:p>
                  <a:endParaRPr lang="zh-CN" altLang="en-US"/>
                </a:p>
              </p:txBody>
            </p:sp>
          </p:grpSp>
          <p:grpSp>
            <p:nvGrpSpPr>
              <p:cNvPr id="16" name="Group 42"/>
              <p:cNvGrpSpPr>
                <a:grpSpLocks/>
              </p:cNvGrpSpPr>
              <p:nvPr/>
            </p:nvGrpSpPr>
            <p:grpSpPr bwMode="auto">
              <a:xfrm>
                <a:off x="1308" y="864"/>
                <a:ext cx="654" cy="384"/>
                <a:chOff x="1308" y="864"/>
                <a:chExt cx="654" cy="384"/>
              </a:xfrm>
            </p:grpSpPr>
            <p:sp>
              <p:nvSpPr>
                <p:cNvPr id="456747" name="Rectangle 43"/>
                <p:cNvSpPr>
                  <a:spLocks noChangeArrowheads="1"/>
                </p:cNvSpPr>
                <p:nvPr/>
              </p:nvSpPr>
              <p:spPr bwMode="auto">
                <a:xfrm>
                  <a:off x="1351" y="864"/>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2</a:t>
                  </a:r>
                </a:p>
                <a:p>
                  <a:pPr algn="just">
                    <a:spcBef>
                      <a:spcPct val="0"/>
                    </a:spcBef>
                    <a:tabLst>
                      <a:tab pos="390516" algn="l"/>
                    </a:tabLst>
                  </a:pPr>
                  <a:endParaRPr kumimoji="1" lang="en-US" altLang="zh-CN" sz="1400"/>
                </a:p>
              </p:txBody>
            </p:sp>
            <p:sp>
              <p:nvSpPr>
                <p:cNvPr id="456748" name="Rectangle 44"/>
                <p:cNvSpPr>
                  <a:spLocks noChangeArrowheads="1"/>
                </p:cNvSpPr>
                <p:nvPr/>
              </p:nvSpPr>
              <p:spPr bwMode="auto">
                <a:xfrm>
                  <a:off x="1308" y="864"/>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17" name="Group 45"/>
              <p:cNvGrpSpPr>
                <a:grpSpLocks/>
              </p:cNvGrpSpPr>
              <p:nvPr/>
            </p:nvGrpSpPr>
            <p:grpSpPr bwMode="auto">
              <a:xfrm>
                <a:off x="1962" y="864"/>
                <a:ext cx="441" cy="384"/>
                <a:chOff x="1962" y="864"/>
                <a:chExt cx="441" cy="384"/>
              </a:xfrm>
            </p:grpSpPr>
            <p:sp>
              <p:nvSpPr>
                <p:cNvPr id="456750" name="Rectangle 46"/>
                <p:cNvSpPr>
                  <a:spLocks noChangeArrowheads="1"/>
                </p:cNvSpPr>
                <p:nvPr/>
              </p:nvSpPr>
              <p:spPr bwMode="auto">
                <a:xfrm>
                  <a:off x="2005" y="864"/>
                  <a:ext cx="355"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M</a:t>
                  </a:r>
                </a:p>
                <a:p>
                  <a:pPr algn="just">
                    <a:spcBef>
                      <a:spcPct val="0"/>
                    </a:spcBef>
                    <a:tabLst>
                      <a:tab pos="390516" algn="l"/>
                    </a:tabLst>
                  </a:pPr>
                  <a:endParaRPr kumimoji="1" lang="en-US" altLang="zh-CN" sz="1400"/>
                </a:p>
              </p:txBody>
            </p:sp>
            <p:sp>
              <p:nvSpPr>
                <p:cNvPr id="456751" name="Rectangle 47"/>
                <p:cNvSpPr>
                  <a:spLocks noChangeArrowheads="1"/>
                </p:cNvSpPr>
                <p:nvPr/>
              </p:nvSpPr>
              <p:spPr bwMode="auto">
                <a:xfrm>
                  <a:off x="1962" y="864"/>
                  <a:ext cx="441" cy="384"/>
                </a:xfrm>
                <a:prstGeom prst="rect">
                  <a:avLst/>
                </a:prstGeom>
                <a:noFill/>
                <a:ln w="7">
                  <a:solidFill>
                    <a:srgbClr val="A0A0A0"/>
                  </a:solidFill>
                  <a:miter lim="800000"/>
                  <a:headEnd/>
                  <a:tailEnd/>
                </a:ln>
                <a:effectLst/>
              </p:spPr>
              <p:txBody>
                <a:bodyPr/>
                <a:lstStyle/>
                <a:p>
                  <a:endParaRPr lang="zh-CN" altLang="en-US"/>
                </a:p>
              </p:txBody>
            </p:sp>
          </p:grpSp>
          <p:grpSp>
            <p:nvGrpSpPr>
              <p:cNvPr id="18" name="Group 48"/>
              <p:cNvGrpSpPr>
                <a:grpSpLocks/>
              </p:cNvGrpSpPr>
              <p:nvPr/>
            </p:nvGrpSpPr>
            <p:grpSpPr bwMode="auto">
              <a:xfrm>
                <a:off x="2403" y="864"/>
                <a:ext cx="867" cy="384"/>
                <a:chOff x="2403" y="864"/>
                <a:chExt cx="867" cy="384"/>
              </a:xfrm>
            </p:grpSpPr>
            <p:sp>
              <p:nvSpPr>
                <p:cNvPr id="456753" name="Rectangle 49"/>
                <p:cNvSpPr>
                  <a:spLocks noChangeArrowheads="1"/>
                </p:cNvSpPr>
                <p:nvPr/>
              </p:nvSpPr>
              <p:spPr bwMode="auto">
                <a:xfrm>
                  <a:off x="2446" y="864"/>
                  <a:ext cx="781"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0.24</a:t>
                  </a:r>
                </a:p>
                <a:p>
                  <a:pPr algn="just">
                    <a:spcBef>
                      <a:spcPct val="0"/>
                    </a:spcBef>
                    <a:tabLst>
                      <a:tab pos="390516" algn="l"/>
                    </a:tabLst>
                  </a:pPr>
                  <a:endParaRPr kumimoji="1" lang="en-US" altLang="zh-CN" sz="1400"/>
                </a:p>
              </p:txBody>
            </p:sp>
            <p:sp>
              <p:nvSpPr>
                <p:cNvPr id="456754" name="Rectangle 50"/>
                <p:cNvSpPr>
                  <a:spLocks noChangeArrowheads="1"/>
                </p:cNvSpPr>
                <p:nvPr/>
              </p:nvSpPr>
              <p:spPr bwMode="auto">
                <a:xfrm>
                  <a:off x="2403" y="864"/>
                  <a:ext cx="867" cy="384"/>
                </a:xfrm>
                <a:prstGeom prst="rect">
                  <a:avLst/>
                </a:prstGeom>
                <a:noFill/>
                <a:ln w="7">
                  <a:solidFill>
                    <a:srgbClr val="A0A0A0"/>
                  </a:solidFill>
                  <a:miter lim="800000"/>
                  <a:headEnd/>
                  <a:tailEnd/>
                </a:ln>
                <a:effectLst/>
              </p:spPr>
              <p:txBody>
                <a:bodyPr/>
                <a:lstStyle/>
                <a:p>
                  <a:endParaRPr lang="zh-CN" altLang="en-US"/>
                </a:p>
              </p:txBody>
            </p:sp>
          </p:grpSp>
          <p:grpSp>
            <p:nvGrpSpPr>
              <p:cNvPr id="19" name="Group 51"/>
              <p:cNvGrpSpPr>
                <a:grpSpLocks/>
              </p:cNvGrpSpPr>
              <p:nvPr/>
            </p:nvGrpSpPr>
            <p:grpSpPr bwMode="auto">
              <a:xfrm>
                <a:off x="3270" y="864"/>
                <a:ext cx="654" cy="384"/>
                <a:chOff x="3270" y="864"/>
                <a:chExt cx="654" cy="384"/>
              </a:xfrm>
            </p:grpSpPr>
            <p:sp>
              <p:nvSpPr>
                <p:cNvPr id="456756" name="Rectangle 52"/>
                <p:cNvSpPr>
                  <a:spLocks noChangeArrowheads="1"/>
                </p:cNvSpPr>
                <p:nvPr/>
              </p:nvSpPr>
              <p:spPr bwMode="auto">
                <a:xfrm>
                  <a:off x="3313" y="864"/>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96</a:t>
                  </a:r>
                </a:p>
                <a:p>
                  <a:pPr algn="just">
                    <a:spcBef>
                      <a:spcPct val="0"/>
                    </a:spcBef>
                    <a:tabLst>
                      <a:tab pos="390516" algn="l"/>
                    </a:tabLst>
                  </a:pPr>
                  <a:endParaRPr kumimoji="1" lang="en-US" altLang="zh-CN" sz="1400"/>
                </a:p>
              </p:txBody>
            </p:sp>
            <p:sp>
              <p:nvSpPr>
                <p:cNvPr id="456757" name="Rectangle 53"/>
                <p:cNvSpPr>
                  <a:spLocks noChangeArrowheads="1"/>
                </p:cNvSpPr>
                <p:nvPr/>
              </p:nvSpPr>
              <p:spPr bwMode="auto">
                <a:xfrm>
                  <a:off x="3270" y="864"/>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20" name="Group 54"/>
              <p:cNvGrpSpPr>
                <a:grpSpLocks/>
              </p:cNvGrpSpPr>
              <p:nvPr/>
            </p:nvGrpSpPr>
            <p:grpSpPr bwMode="auto">
              <a:xfrm>
                <a:off x="1308" y="1248"/>
                <a:ext cx="654" cy="384"/>
                <a:chOff x="1308" y="1248"/>
                <a:chExt cx="654" cy="384"/>
              </a:xfrm>
            </p:grpSpPr>
            <p:sp>
              <p:nvSpPr>
                <p:cNvPr id="456759" name="Rectangle 55"/>
                <p:cNvSpPr>
                  <a:spLocks noChangeArrowheads="1"/>
                </p:cNvSpPr>
                <p:nvPr/>
              </p:nvSpPr>
              <p:spPr bwMode="auto">
                <a:xfrm>
                  <a:off x="1351" y="1248"/>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3</a:t>
                  </a:r>
                </a:p>
                <a:p>
                  <a:pPr algn="just">
                    <a:spcBef>
                      <a:spcPct val="0"/>
                    </a:spcBef>
                    <a:tabLst>
                      <a:tab pos="390516" algn="l"/>
                    </a:tabLst>
                  </a:pPr>
                  <a:endParaRPr kumimoji="1" lang="en-US" altLang="zh-CN" sz="1400"/>
                </a:p>
              </p:txBody>
            </p:sp>
            <p:sp>
              <p:nvSpPr>
                <p:cNvPr id="456760" name="Rectangle 56"/>
                <p:cNvSpPr>
                  <a:spLocks noChangeArrowheads="1"/>
                </p:cNvSpPr>
                <p:nvPr/>
              </p:nvSpPr>
              <p:spPr bwMode="auto">
                <a:xfrm>
                  <a:off x="1308" y="1248"/>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21" name="Group 57"/>
              <p:cNvGrpSpPr>
                <a:grpSpLocks/>
              </p:cNvGrpSpPr>
              <p:nvPr/>
            </p:nvGrpSpPr>
            <p:grpSpPr bwMode="auto">
              <a:xfrm>
                <a:off x="1962" y="1248"/>
                <a:ext cx="441" cy="384"/>
                <a:chOff x="1962" y="1248"/>
                <a:chExt cx="441" cy="384"/>
              </a:xfrm>
            </p:grpSpPr>
            <p:sp>
              <p:nvSpPr>
                <p:cNvPr id="456762" name="Rectangle 58"/>
                <p:cNvSpPr>
                  <a:spLocks noChangeArrowheads="1"/>
                </p:cNvSpPr>
                <p:nvPr/>
              </p:nvSpPr>
              <p:spPr bwMode="auto">
                <a:xfrm>
                  <a:off x="2005" y="1248"/>
                  <a:ext cx="355"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D</a:t>
                  </a:r>
                </a:p>
                <a:p>
                  <a:pPr algn="just">
                    <a:spcBef>
                      <a:spcPct val="0"/>
                    </a:spcBef>
                    <a:tabLst>
                      <a:tab pos="390516" algn="l"/>
                    </a:tabLst>
                  </a:pPr>
                  <a:endParaRPr kumimoji="1" lang="en-US" altLang="zh-CN" sz="1400"/>
                </a:p>
              </p:txBody>
            </p:sp>
            <p:sp>
              <p:nvSpPr>
                <p:cNvPr id="456763" name="Rectangle 59"/>
                <p:cNvSpPr>
                  <a:spLocks noChangeArrowheads="1"/>
                </p:cNvSpPr>
                <p:nvPr/>
              </p:nvSpPr>
              <p:spPr bwMode="auto">
                <a:xfrm>
                  <a:off x="1962" y="1248"/>
                  <a:ext cx="441" cy="384"/>
                </a:xfrm>
                <a:prstGeom prst="rect">
                  <a:avLst/>
                </a:prstGeom>
                <a:noFill/>
                <a:ln w="7">
                  <a:solidFill>
                    <a:srgbClr val="A0A0A0"/>
                  </a:solidFill>
                  <a:miter lim="800000"/>
                  <a:headEnd/>
                  <a:tailEnd/>
                </a:ln>
                <a:effectLst/>
              </p:spPr>
              <p:txBody>
                <a:bodyPr/>
                <a:lstStyle/>
                <a:p>
                  <a:endParaRPr lang="zh-CN" altLang="en-US"/>
                </a:p>
              </p:txBody>
            </p:sp>
          </p:grpSp>
          <p:grpSp>
            <p:nvGrpSpPr>
              <p:cNvPr id="22" name="Group 60"/>
              <p:cNvGrpSpPr>
                <a:grpSpLocks/>
              </p:cNvGrpSpPr>
              <p:nvPr/>
            </p:nvGrpSpPr>
            <p:grpSpPr bwMode="auto">
              <a:xfrm>
                <a:off x="2403" y="1248"/>
                <a:ext cx="867" cy="384"/>
                <a:chOff x="2403" y="1248"/>
                <a:chExt cx="867" cy="384"/>
              </a:xfrm>
            </p:grpSpPr>
            <p:sp>
              <p:nvSpPr>
                <p:cNvPr id="456765" name="Rectangle 61"/>
                <p:cNvSpPr>
                  <a:spLocks noChangeArrowheads="1"/>
                </p:cNvSpPr>
                <p:nvPr/>
              </p:nvSpPr>
              <p:spPr bwMode="auto">
                <a:xfrm>
                  <a:off x="2446" y="1248"/>
                  <a:ext cx="781"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0.16</a:t>
                  </a:r>
                </a:p>
                <a:p>
                  <a:pPr algn="just">
                    <a:spcBef>
                      <a:spcPct val="0"/>
                    </a:spcBef>
                    <a:tabLst>
                      <a:tab pos="390516" algn="l"/>
                    </a:tabLst>
                  </a:pPr>
                  <a:endParaRPr kumimoji="1" lang="en-US" altLang="zh-CN" sz="1400"/>
                </a:p>
              </p:txBody>
            </p:sp>
            <p:sp>
              <p:nvSpPr>
                <p:cNvPr id="456766" name="Rectangle 62"/>
                <p:cNvSpPr>
                  <a:spLocks noChangeArrowheads="1"/>
                </p:cNvSpPr>
                <p:nvPr/>
              </p:nvSpPr>
              <p:spPr bwMode="auto">
                <a:xfrm>
                  <a:off x="2403" y="1248"/>
                  <a:ext cx="867" cy="384"/>
                </a:xfrm>
                <a:prstGeom prst="rect">
                  <a:avLst/>
                </a:prstGeom>
                <a:noFill/>
                <a:ln w="7">
                  <a:solidFill>
                    <a:srgbClr val="A0A0A0"/>
                  </a:solidFill>
                  <a:miter lim="800000"/>
                  <a:headEnd/>
                  <a:tailEnd/>
                </a:ln>
                <a:effectLst/>
              </p:spPr>
              <p:txBody>
                <a:bodyPr/>
                <a:lstStyle/>
                <a:p>
                  <a:endParaRPr lang="zh-CN" altLang="en-US"/>
                </a:p>
              </p:txBody>
            </p:sp>
          </p:grpSp>
          <p:grpSp>
            <p:nvGrpSpPr>
              <p:cNvPr id="23" name="Group 63"/>
              <p:cNvGrpSpPr>
                <a:grpSpLocks/>
              </p:cNvGrpSpPr>
              <p:nvPr/>
            </p:nvGrpSpPr>
            <p:grpSpPr bwMode="auto">
              <a:xfrm>
                <a:off x="3270" y="1248"/>
                <a:ext cx="654" cy="384"/>
                <a:chOff x="3270" y="1248"/>
                <a:chExt cx="654" cy="384"/>
              </a:xfrm>
            </p:grpSpPr>
            <p:sp>
              <p:nvSpPr>
                <p:cNvPr id="456768" name="Rectangle 64"/>
                <p:cNvSpPr>
                  <a:spLocks noChangeArrowheads="1"/>
                </p:cNvSpPr>
                <p:nvPr/>
              </p:nvSpPr>
              <p:spPr bwMode="auto">
                <a:xfrm>
                  <a:off x="3313" y="1248"/>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64</a:t>
                  </a:r>
                </a:p>
                <a:p>
                  <a:pPr algn="just">
                    <a:spcBef>
                      <a:spcPct val="0"/>
                    </a:spcBef>
                    <a:tabLst>
                      <a:tab pos="390516" algn="l"/>
                    </a:tabLst>
                  </a:pPr>
                  <a:endParaRPr kumimoji="1" lang="en-US" altLang="zh-CN" sz="1400"/>
                </a:p>
              </p:txBody>
            </p:sp>
            <p:sp>
              <p:nvSpPr>
                <p:cNvPr id="456769" name="Rectangle 65"/>
                <p:cNvSpPr>
                  <a:spLocks noChangeArrowheads="1"/>
                </p:cNvSpPr>
                <p:nvPr/>
              </p:nvSpPr>
              <p:spPr bwMode="auto">
                <a:xfrm>
                  <a:off x="3270" y="1248"/>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24" name="Group 66"/>
              <p:cNvGrpSpPr>
                <a:grpSpLocks/>
              </p:cNvGrpSpPr>
              <p:nvPr/>
            </p:nvGrpSpPr>
            <p:grpSpPr bwMode="auto">
              <a:xfrm>
                <a:off x="1308" y="1632"/>
                <a:ext cx="1095" cy="384"/>
                <a:chOff x="1308" y="1632"/>
                <a:chExt cx="1095" cy="384"/>
              </a:xfrm>
            </p:grpSpPr>
            <p:sp>
              <p:nvSpPr>
                <p:cNvPr id="456771" name="Rectangle 67"/>
                <p:cNvSpPr>
                  <a:spLocks noChangeArrowheads="1"/>
                </p:cNvSpPr>
                <p:nvPr/>
              </p:nvSpPr>
              <p:spPr bwMode="auto">
                <a:xfrm>
                  <a:off x="1351" y="1632"/>
                  <a:ext cx="1009" cy="384"/>
                </a:xfrm>
                <a:prstGeom prst="rect">
                  <a:avLst/>
                </a:prstGeom>
                <a:noFill/>
                <a:ln w="9525">
                  <a:noFill/>
                  <a:miter lim="800000"/>
                  <a:headEnd/>
                  <a:tailEnd/>
                </a:ln>
                <a:effectLst/>
              </p:spPr>
              <p:txBody>
                <a:bodyPr/>
                <a:lstStyle/>
                <a:p>
                  <a:pPr algn="just">
                    <a:spcBef>
                      <a:spcPct val="0"/>
                    </a:spcBef>
                    <a:tabLst>
                      <a:tab pos="390516" algn="l"/>
                    </a:tabLst>
                  </a:pPr>
                  <a:r>
                    <a:rPr kumimoji="1" lang="zh-CN" altLang="en-US" sz="1400"/>
                    <a:t>小计</a:t>
                  </a:r>
                </a:p>
                <a:p>
                  <a:pPr algn="just">
                    <a:spcBef>
                      <a:spcPct val="0"/>
                    </a:spcBef>
                    <a:tabLst>
                      <a:tab pos="390516" algn="l"/>
                    </a:tabLst>
                  </a:pPr>
                  <a:endParaRPr kumimoji="1" lang="en-US" altLang="zh-CN" sz="1400"/>
                </a:p>
              </p:txBody>
            </p:sp>
            <p:sp>
              <p:nvSpPr>
                <p:cNvPr id="456772" name="Rectangle 68"/>
                <p:cNvSpPr>
                  <a:spLocks noChangeArrowheads="1"/>
                </p:cNvSpPr>
                <p:nvPr/>
              </p:nvSpPr>
              <p:spPr bwMode="auto">
                <a:xfrm>
                  <a:off x="1308" y="1632"/>
                  <a:ext cx="1095" cy="384"/>
                </a:xfrm>
                <a:prstGeom prst="rect">
                  <a:avLst/>
                </a:prstGeom>
                <a:noFill/>
                <a:ln w="7">
                  <a:solidFill>
                    <a:srgbClr val="A0A0A0"/>
                  </a:solidFill>
                  <a:miter lim="800000"/>
                  <a:headEnd/>
                  <a:tailEnd/>
                </a:ln>
                <a:effectLst/>
              </p:spPr>
              <p:txBody>
                <a:bodyPr/>
                <a:lstStyle/>
                <a:p>
                  <a:endParaRPr lang="zh-CN" altLang="en-US"/>
                </a:p>
              </p:txBody>
            </p:sp>
          </p:grpSp>
          <p:grpSp>
            <p:nvGrpSpPr>
              <p:cNvPr id="25" name="Group 69"/>
              <p:cNvGrpSpPr>
                <a:grpSpLocks/>
              </p:cNvGrpSpPr>
              <p:nvPr/>
            </p:nvGrpSpPr>
            <p:grpSpPr bwMode="auto">
              <a:xfrm>
                <a:off x="2403" y="1632"/>
                <a:ext cx="867" cy="384"/>
                <a:chOff x="2403" y="1632"/>
                <a:chExt cx="867" cy="384"/>
              </a:xfrm>
            </p:grpSpPr>
            <p:sp>
              <p:nvSpPr>
                <p:cNvPr id="456774" name="Rectangle 70"/>
                <p:cNvSpPr>
                  <a:spLocks noChangeArrowheads="1"/>
                </p:cNvSpPr>
                <p:nvPr/>
              </p:nvSpPr>
              <p:spPr bwMode="auto">
                <a:xfrm>
                  <a:off x="2446" y="1632"/>
                  <a:ext cx="781"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0.72</a:t>
                  </a:r>
                </a:p>
                <a:p>
                  <a:pPr algn="just">
                    <a:spcBef>
                      <a:spcPct val="0"/>
                    </a:spcBef>
                    <a:tabLst>
                      <a:tab pos="390516" algn="l"/>
                    </a:tabLst>
                  </a:pPr>
                  <a:endParaRPr kumimoji="1" lang="en-US" altLang="zh-CN" sz="1400"/>
                </a:p>
              </p:txBody>
            </p:sp>
            <p:sp>
              <p:nvSpPr>
                <p:cNvPr id="456775" name="Rectangle 71"/>
                <p:cNvSpPr>
                  <a:spLocks noChangeArrowheads="1"/>
                </p:cNvSpPr>
                <p:nvPr/>
              </p:nvSpPr>
              <p:spPr bwMode="auto">
                <a:xfrm>
                  <a:off x="2403" y="1632"/>
                  <a:ext cx="867" cy="384"/>
                </a:xfrm>
                <a:prstGeom prst="rect">
                  <a:avLst/>
                </a:prstGeom>
                <a:noFill/>
                <a:ln w="7">
                  <a:solidFill>
                    <a:srgbClr val="A0A0A0"/>
                  </a:solidFill>
                  <a:miter lim="800000"/>
                  <a:headEnd/>
                  <a:tailEnd/>
                </a:ln>
                <a:effectLst/>
              </p:spPr>
              <p:txBody>
                <a:bodyPr/>
                <a:lstStyle/>
                <a:p>
                  <a:endParaRPr lang="zh-CN" altLang="en-US"/>
                </a:p>
              </p:txBody>
            </p:sp>
          </p:grpSp>
          <p:grpSp>
            <p:nvGrpSpPr>
              <p:cNvPr id="26" name="Group 72"/>
              <p:cNvGrpSpPr>
                <a:grpSpLocks/>
              </p:cNvGrpSpPr>
              <p:nvPr/>
            </p:nvGrpSpPr>
            <p:grpSpPr bwMode="auto">
              <a:xfrm>
                <a:off x="3270" y="1632"/>
                <a:ext cx="654" cy="384"/>
                <a:chOff x="3270" y="1632"/>
                <a:chExt cx="654" cy="384"/>
              </a:xfrm>
            </p:grpSpPr>
            <p:sp>
              <p:nvSpPr>
                <p:cNvPr id="456777" name="Rectangle 73"/>
                <p:cNvSpPr>
                  <a:spLocks noChangeArrowheads="1"/>
                </p:cNvSpPr>
                <p:nvPr/>
              </p:nvSpPr>
              <p:spPr bwMode="auto">
                <a:xfrm>
                  <a:off x="3313" y="1632"/>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288</a:t>
                  </a:r>
                </a:p>
                <a:p>
                  <a:pPr algn="just">
                    <a:spcBef>
                      <a:spcPct val="0"/>
                    </a:spcBef>
                    <a:tabLst>
                      <a:tab pos="390516" algn="l"/>
                    </a:tabLst>
                  </a:pPr>
                  <a:endParaRPr kumimoji="1" lang="en-US" altLang="zh-CN" sz="1400"/>
                </a:p>
              </p:txBody>
            </p:sp>
            <p:sp>
              <p:nvSpPr>
                <p:cNvPr id="456778" name="Rectangle 74"/>
                <p:cNvSpPr>
                  <a:spLocks noChangeArrowheads="1"/>
                </p:cNvSpPr>
                <p:nvPr/>
              </p:nvSpPr>
              <p:spPr bwMode="auto">
                <a:xfrm>
                  <a:off x="3270" y="1632"/>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27" name="Group 75"/>
              <p:cNvGrpSpPr>
                <a:grpSpLocks/>
              </p:cNvGrpSpPr>
              <p:nvPr/>
            </p:nvGrpSpPr>
            <p:grpSpPr bwMode="auto">
              <a:xfrm>
                <a:off x="0" y="2016"/>
                <a:ext cx="654" cy="2016"/>
                <a:chOff x="0" y="2016"/>
                <a:chExt cx="654" cy="2016"/>
              </a:xfrm>
            </p:grpSpPr>
            <p:sp>
              <p:nvSpPr>
                <p:cNvPr id="456780" name="Rectangle 76"/>
                <p:cNvSpPr>
                  <a:spLocks noChangeArrowheads="1"/>
                </p:cNvSpPr>
                <p:nvPr/>
              </p:nvSpPr>
              <p:spPr bwMode="auto">
                <a:xfrm>
                  <a:off x="43" y="2016"/>
                  <a:ext cx="568" cy="2016"/>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B</a:t>
                  </a:r>
                </a:p>
                <a:p>
                  <a:pPr algn="just">
                    <a:spcBef>
                      <a:spcPct val="0"/>
                    </a:spcBef>
                    <a:tabLst>
                      <a:tab pos="390516" algn="l"/>
                    </a:tabLst>
                  </a:pPr>
                  <a:endParaRPr kumimoji="1" lang="en-US" altLang="zh-CN" sz="1400"/>
                </a:p>
              </p:txBody>
            </p:sp>
            <p:sp>
              <p:nvSpPr>
                <p:cNvPr id="456781" name="Rectangle 77"/>
                <p:cNvSpPr>
                  <a:spLocks noChangeArrowheads="1"/>
                </p:cNvSpPr>
                <p:nvPr/>
              </p:nvSpPr>
              <p:spPr bwMode="auto">
                <a:xfrm>
                  <a:off x="0" y="2016"/>
                  <a:ext cx="654" cy="2016"/>
                </a:xfrm>
                <a:prstGeom prst="rect">
                  <a:avLst/>
                </a:prstGeom>
                <a:noFill/>
                <a:ln w="7">
                  <a:solidFill>
                    <a:srgbClr val="A0A0A0"/>
                  </a:solidFill>
                  <a:miter lim="800000"/>
                  <a:headEnd/>
                  <a:tailEnd/>
                </a:ln>
                <a:effectLst/>
              </p:spPr>
              <p:txBody>
                <a:bodyPr/>
                <a:lstStyle/>
                <a:p>
                  <a:endParaRPr lang="zh-CN" altLang="en-US"/>
                </a:p>
              </p:txBody>
            </p:sp>
          </p:grpSp>
          <p:grpSp>
            <p:nvGrpSpPr>
              <p:cNvPr id="28" name="Group 78"/>
              <p:cNvGrpSpPr>
                <a:grpSpLocks/>
              </p:cNvGrpSpPr>
              <p:nvPr/>
            </p:nvGrpSpPr>
            <p:grpSpPr bwMode="auto">
              <a:xfrm>
                <a:off x="654" y="2016"/>
                <a:ext cx="654" cy="2016"/>
                <a:chOff x="654" y="2016"/>
                <a:chExt cx="654" cy="2016"/>
              </a:xfrm>
            </p:grpSpPr>
            <p:sp>
              <p:nvSpPr>
                <p:cNvPr id="456783" name="Rectangle 79"/>
                <p:cNvSpPr>
                  <a:spLocks noChangeArrowheads="1"/>
                </p:cNvSpPr>
                <p:nvPr/>
              </p:nvSpPr>
              <p:spPr bwMode="auto">
                <a:xfrm>
                  <a:off x="697" y="2016"/>
                  <a:ext cx="568" cy="2016"/>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600</a:t>
                  </a:r>
                </a:p>
                <a:p>
                  <a:pPr algn="just">
                    <a:spcBef>
                      <a:spcPct val="0"/>
                    </a:spcBef>
                    <a:tabLst>
                      <a:tab pos="390516" algn="l"/>
                    </a:tabLst>
                  </a:pPr>
                  <a:r>
                    <a:rPr kumimoji="1" lang="en-US" altLang="zh-CN" sz="1400"/>
                    <a:t> </a:t>
                  </a:r>
                </a:p>
                <a:p>
                  <a:pPr algn="just">
                    <a:spcBef>
                      <a:spcPct val="0"/>
                    </a:spcBef>
                    <a:tabLst>
                      <a:tab pos="390516" algn="l"/>
                    </a:tabLst>
                  </a:pPr>
                  <a:r>
                    <a:rPr kumimoji="1" lang="en-US" altLang="zh-CN" sz="1400"/>
                    <a:t> </a:t>
                  </a:r>
                </a:p>
                <a:p>
                  <a:pPr algn="just">
                    <a:spcBef>
                      <a:spcPct val="0"/>
                    </a:spcBef>
                    <a:tabLst>
                      <a:tab pos="390516" algn="l"/>
                    </a:tabLst>
                  </a:pPr>
                  <a:endParaRPr kumimoji="1" lang="en-US" altLang="zh-CN" sz="1400"/>
                </a:p>
              </p:txBody>
            </p:sp>
            <p:sp>
              <p:nvSpPr>
                <p:cNvPr id="456784" name="Rectangle 80"/>
                <p:cNvSpPr>
                  <a:spLocks noChangeArrowheads="1"/>
                </p:cNvSpPr>
                <p:nvPr/>
              </p:nvSpPr>
              <p:spPr bwMode="auto">
                <a:xfrm>
                  <a:off x="654" y="2016"/>
                  <a:ext cx="654" cy="2016"/>
                </a:xfrm>
                <a:prstGeom prst="rect">
                  <a:avLst/>
                </a:prstGeom>
                <a:noFill/>
                <a:ln w="7">
                  <a:solidFill>
                    <a:srgbClr val="A0A0A0"/>
                  </a:solidFill>
                  <a:miter lim="800000"/>
                  <a:headEnd/>
                  <a:tailEnd/>
                </a:ln>
                <a:effectLst/>
              </p:spPr>
              <p:txBody>
                <a:bodyPr/>
                <a:lstStyle/>
                <a:p>
                  <a:endParaRPr lang="zh-CN" altLang="en-US"/>
                </a:p>
              </p:txBody>
            </p:sp>
          </p:grpSp>
          <p:grpSp>
            <p:nvGrpSpPr>
              <p:cNvPr id="29" name="Group 81"/>
              <p:cNvGrpSpPr>
                <a:grpSpLocks/>
              </p:cNvGrpSpPr>
              <p:nvPr/>
            </p:nvGrpSpPr>
            <p:grpSpPr bwMode="auto">
              <a:xfrm>
                <a:off x="1308" y="2016"/>
                <a:ext cx="654" cy="384"/>
                <a:chOff x="1308" y="2016"/>
                <a:chExt cx="654" cy="384"/>
              </a:xfrm>
            </p:grpSpPr>
            <p:sp>
              <p:nvSpPr>
                <p:cNvPr id="456786" name="Rectangle 82"/>
                <p:cNvSpPr>
                  <a:spLocks noChangeArrowheads="1"/>
                </p:cNvSpPr>
                <p:nvPr/>
              </p:nvSpPr>
              <p:spPr bwMode="auto">
                <a:xfrm>
                  <a:off x="1351" y="2016"/>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1</a:t>
                  </a:r>
                </a:p>
                <a:p>
                  <a:pPr algn="just">
                    <a:spcBef>
                      <a:spcPct val="0"/>
                    </a:spcBef>
                    <a:tabLst>
                      <a:tab pos="390516" algn="l"/>
                    </a:tabLst>
                  </a:pPr>
                  <a:endParaRPr kumimoji="1" lang="en-US" altLang="zh-CN" sz="1400"/>
                </a:p>
              </p:txBody>
            </p:sp>
            <p:sp>
              <p:nvSpPr>
                <p:cNvPr id="456787" name="Rectangle 83"/>
                <p:cNvSpPr>
                  <a:spLocks noChangeArrowheads="1"/>
                </p:cNvSpPr>
                <p:nvPr/>
              </p:nvSpPr>
              <p:spPr bwMode="auto">
                <a:xfrm>
                  <a:off x="1308" y="2016"/>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30" name="Group 84"/>
              <p:cNvGrpSpPr>
                <a:grpSpLocks/>
              </p:cNvGrpSpPr>
              <p:nvPr/>
            </p:nvGrpSpPr>
            <p:grpSpPr bwMode="auto">
              <a:xfrm>
                <a:off x="1962" y="2016"/>
                <a:ext cx="441" cy="384"/>
                <a:chOff x="1962" y="2016"/>
                <a:chExt cx="441" cy="384"/>
              </a:xfrm>
            </p:grpSpPr>
            <p:sp>
              <p:nvSpPr>
                <p:cNvPr id="456789" name="Rectangle 85"/>
                <p:cNvSpPr>
                  <a:spLocks noChangeArrowheads="1"/>
                </p:cNvSpPr>
                <p:nvPr/>
              </p:nvSpPr>
              <p:spPr bwMode="auto">
                <a:xfrm>
                  <a:off x="2005" y="2016"/>
                  <a:ext cx="355"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L</a:t>
                  </a:r>
                </a:p>
                <a:p>
                  <a:pPr algn="just">
                    <a:spcBef>
                      <a:spcPct val="0"/>
                    </a:spcBef>
                    <a:tabLst>
                      <a:tab pos="390516" algn="l"/>
                    </a:tabLst>
                  </a:pPr>
                  <a:endParaRPr kumimoji="1" lang="en-US" altLang="zh-CN" sz="1400"/>
                </a:p>
              </p:txBody>
            </p:sp>
            <p:sp>
              <p:nvSpPr>
                <p:cNvPr id="456790" name="Rectangle 86"/>
                <p:cNvSpPr>
                  <a:spLocks noChangeArrowheads="1"/>
                </p:cNvSpPr>
                <p:nvPr/>
              </p:nvSpPr>
              <p:spPr bwMode="auto">
                <a:xfrm>
                  <a:off x="1962" y="2016"/>
                  <a:ext cx="441" cy="384"/>
                </a:xfrm>
                <a:prstGeom prst="rect">
                  <a:avLst/>
                </a:prstGeom>
                <a:noFill/>
                <a:ln w="7">
                  <a:solidFill>
                    <a:srgbClr val="A0A0A0"/>
                  </a:solidFill>
                  <a:miter lim="800000"/>
                  <a:headEnd/>
                  <a:tailEnd/>
                </a:ln>
                <a:effectLst/>
              </p:spPr>
              <p:txBody>
                <a:bodyPr/>
                <a:lstStyle/>
                <a:p>
                  <a:endParaRPr lang="zh-CN" altLang="en-US"/>
                </a:p>
              </p:txBody>
            </p:sp>
          </p:grpSp>
          <p:grpSp>
            <p:nvGrpSpPr>
              <p:cNvPr id="31" name="Group 87"/>
              <p:cNvGrpSpPr>
                <a:grpSpLocks/>
              </p:cNvGrpSpPr>
              <p:nvPr/>
            </p:nvGrpSpPr>
            <p:grpSpPr bwMode="auto">
              <a:xfrm>
                <a:off x="2403" y="2016"/>
                <a:ext cx="867" cy="384"/>
                <a:chOff x="2403" y="2016"/>
                <a:chExt cx="867" cy="384"/>
              </a:xfrm>
            </p:grpSpPr>
            <p:sp>
              <p:nvSpPr>
                <p:cNvPr id="456792" name="Rectangle 88"/>
                <p:cNvSpPr>
                  <a:spLocks noChangeArrowheads="1"/>
                </p:cNvSpPr>
                <p:nvPr/>
              </p:nvSpPr>
              <p:spPr bwMode="auto">
                <a:xfrm>
                  <a:off x="2446" y="2016"/>
                  <a:ext cx="781"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0.33</a:t>
                  </a:r>
                </a:p>
                <a:p>
                  <a:pPr algn="just">
                    <a:spcBef>
                      <a:spcPct val="0"/>
                    </a:spcBef>
                    <a:tabLst>
                      <a:tab pos="390516" algn="l"/>
                    </a:tabLst>
                  </a:pPr>
                  <a:endParaRPr kumimoji="1" lang="en-US" altLang="zh-CN" sz="1400"/>
                </a:p>
              </p:txBody>
            </p:sp>
            <p:sp>
              <p:nvSpPr>
                <p:cNvPr id="456793" name="Rectangle 89"/>
                <p:cNvSpPr>
                  <a:spLocks noChangeArrowheads="1"/>
                </p:cNvSpPr>
                <p:nvPr/>
              </p:nvSpPr>
              <p:spPr bwMode="auto">
                <a:xfrm>
                  <a:off x="2403" y="2016"/>
                  <a:ext cx="867" cy="384"/>
                </a:xfrm>
                <a:prstGeom prst="rect">
                  <a:avLst/>
                </a:prstGeom>
                <a:noFill/>
                <a:ln w="7">
                  <a:solidFill>
                    <a:srgbClr val="A0A0A0"/>
                  </a:solidFill>
                  <a:miter lim="800000"/>
                  <a:headEnd/>
                  <a:tailEnd/>
                </a:ln>
                <a:effectLst/>
              </p:spPr>
              <p:txBody>
                <a:bodyPr/>
                <a:lstStyle/>
                <a:p>
                  <a:endParaRPr lang="zh-CN" altLang="en-US"/>
                </a:p>
              </p:txBody>
            </p:sp>
          </p:grpSp>
          <p:grpSp>
            <p:nvGrpSpPr>
              <p:cNvPr id="457056" name="Group 90"/>
              <p:cNvGrpSpPr>
                <a:grpSpLocks/>
              </p:cNvGrpSpPr>
              <p:nvPr/>
            </p:nvGrpSpPr>
            <p:grpSpPr bwMode="auto">
              <a:xfrm>
                <a:off x="3270" y="2016"/>
                <a:ext cx="654" cy="384"/>
                <a:chOff x="3270" y="2016"/>
                <a:chExt cx="654" cy="384"/>
              </a:xfrm>
            </p:grpSpPr>
            <p:sp>
              <p:nvSpPr>
                <p:cNvPr id="456795" name="Rectangle 91"/>
                <p:cNvSpPr>
                  <a:spLocks noChangeArrowheads="1"/>
                </p:cNvSpPr>
                <p:nvPr/>
              </p:nvSpPr>
              <p:spPr bwMode="auto">
                <a:xfrm>
                  <a:off x="3313" y="2016"/>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198</a:t>
                  </a:r>
                </a:p>
                <a:p>
                  <a:pPr algn="just">
                    <a:spcBef>
                      <a:spcPct val="0"/>
                    </a:spcBef>
                    <a:tabLst>
                      <a:tab pos="390516" algn="l"/>
                    </a:tabLst>
                  </a:pPr>
                  <a:endParaRPr kumimoji="1" lang="en-US" altLang="zh-CN" sz="1400"/>
                </a:p>
              </p:txBody>
            </p:sp>
            <p:sp>
              <p:nvSpPr>
                <p:cNvPr id="456796" name="Rectangle 92"/>
                <p:cNvSpPr>
                  <a:spLocks noChangeArrowheads="1"/>
                </p:cNvSpPr>
                <p:nvPr/>
              </p:nvSpPr>
              <p:spPr bwMode="auto">
                <a:xfrm>
                  <a:off x="3270" y="2016"/>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7059" name="Group 93"/>
              <p:cNvGrpSpPr>
                <a:grpSpLocks/>
              </p:cNvGrpSpPr>
              <p:nvPr/>
            </p:nvGrpSpPr>
            <p:grpSpPr bwMode="auto">
              <a:xfrm>
                <a:off x="1308" y="2400"/>
                <a:ext cx="654" cy="480"/>
                <a:chOff x="1308" y="2400"/>
                <a:chExt cx="654" cy="480"/>
              </a:xfrm>
            </p:grpSpPr>
            <p:sp>
              <p:nvSpPr>
                <p:cNvPr id="456798" name="Rectangle 94"/>
                <p:cNvSpPr>
                  <a:spLocks noChangeArrowheads="1"/>
                </p:cNvSpPr>
                <p:nvPr/>
              </p:nvSpPr>
              <p:spPr bwMode="auto">
                <a:xfrm>
                  <a:off x="1351" y="2400"/>
                  <a:ext cx="568" cy="480"/>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2</a:t>
                  </a:r>
                </a:p>
                <a:p>
                  <a:pPr algn="just">
                    <a:spcBef>
                      <a:spcPct val="0"/>
                    </a:spcBef>
                    <a:tabLst>
                      <a:tab pos="390516" algn="l"/>
                    </a:tabLst>
                  </a:pPr>
                  <a:endParaRPr kumimoji="1" lang="en-US" altLang="zh-CN" sz="1400"/>
                </a:p>
              </p:txBody>
            </p:sp>
            <p:sp>
              <p:nvSpPr>
                <p:cNvPr id="456799" name="Rectangle 95"/>
                <p:cNvSpPr>
                  <a:spLocks noChangeArrowheads="1"/>
                </p:cNvSpPr>
                <p:nvPr/>
              </p:nvSpPr>
              <p:spPr bwMode="auto">
                <a:xfrm>
                  <a:off x="1308" y="2400"/>
                  <a:ext cx="654" cy="480"/>
                </a:xfrm>
                <a:prstGeom prst="rect">
                  <a:avLst/>
                </a:prstGeom>
                <a:noFill/>
                <a:ln w="7">
                  <a:solidFill>
                    <a:srgbClr val="A0A0A0"/>
                  </a:solidFill>
                  <a:miter lim="800000"/>
                  <a:headEnd/>
                  <a:tailEnd/>
                </a:ln>
                <a:effectLst/>
              </p:spPr>
              <p:txBody>
                <a:bodyPr/>
                <a:lstStyle/>
                <a:p>
                  <a:endParaRPr lang="zh-CN" altLang="en-US"/>
                </a:p>
              </p:txBody>
            </p:sp>
          </p:grpSp>
          <p:grpSp>
            <p:nvGrpSpPr>
              <p:cNvPr id="457062" name="Group 96"/>
              <p:cNvGrpSpPr>
                <a:grpSpLocks/>
              </p:cNvGrpSpPr>
              <p:nvPr/>
            </p:nvGrpSpPr>
            <p:grpSpPr bwMode="auto">
              <a:xfrm>
                <a:off x="1962" y="2400"/>
                <a:ext cx="441" cy="480"/>
                <a:chOff x="1962" y="2400"/>
                <a:chExt cx="441" cy="480"/>
              </a:xfrm>
            </p:grpSpPr>
            <p:sp>
              <p:nvSpPr>
                <p:cNvPr id="456801" name="Rectangle 97"/>
                <p:cNvSpPr>
                  <a:spLocks noChangeArrowheads="1"/>
                </p:cNvSpPr>
                <p:nvPr/>
              </p:nvSpPr>
              <p:spPr bwMode="auto">
                <a:xfrm>
                  <a:off x="2005" y="2400"/>
                  <a:ext cx="355" cy="480"/>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M</a:t>
                  </a:r>
                </a:p>
                <a:p>
                  <a:pPr algn="just">
                    <a:spcBef>
                      <a:spcPct val="0"/>
                    </a:spcBef>
                    <a:tabLst>
                      <a:tab pos="390516" algn="l"/>
                    </a:tabLst>
                  </a:pPr>
                  <a:endParaRPr kumimoji="1" lang="en-US" altLang="zh-CN" sz="1400"/>
                </a:p>
              </p:txBody>
            </p:sp>
            <p:sp>
              <p:nvSpPr>
                <p:cNvPr id="456802" name="Rectangle 98"/>
                <p:cNvSpPr>
                  <a:spLocks noChangeArrowheads="1"/>
                </p:cNvSpPr>
                <p:nvPr/>
              </p:nvSpPr>
              <p:spPr bwMode="auto">
                <a:xfrm>
                  <a:off x="1962" y="2400"/>
                  <a:ext cx="441" cy="480"/>
                </a:xfrm>
                <a:prstGeom prst="rect">
                  <a:avLst/>
                </a:prstGeom>
                <a:noFill/>
                <a:ln w="7">
                  <a:solidFill>
                    <a:srgbClr val="A0A0A0"/>
                  </a:solidFill>
                  <a:miter lim="800000"/>
                  <a:headEnd/>
                  <a:tailEnd/>
                </a:ln>
                <a:effectLst/>
              </p:spPr>
              <p:txBody>
                <a:bodyPr/>
                <a:lstStyle/>
                <a:p>
                  <a:endParaRPr lang="zh-CN" altLang="en-US"/>
                </a:p>
              </p:txBody>
            </p:sp>
          </p:grpSp>
          <p:grpSp>
            <p:nvGrpSpPr>
              <p:cNvPr id="457065" name="Group 99"/>
              <p:cNvGrpSpPr>
                <a:grpSpLocks/>
              </p:cNvGrpSpPr>
              <p:nvPr/>
            </p:nvGrpSpPr>
            <p:grpSpPr bwMode="auto">
              <a:xfrm>
                <a:off x="2403" y="2400"/>
                <a:ext cx="867" cy="480"/>
                <a:chOff x="2403" y="2400"/>
                <a:chExt cx="867" cy="480"/>
              </a:xfrm>
            </p:grpSpPr>
            <p:sp>
              <p:nvSpPr>
                <p:cNvPr id="456804" name="Rectangle 100"/>
                <p:cNvSpPr>
                  <a:spLocks noChangeArrowheads="1"/>
                </p:cNvSpPr>
                <p:nvPr/>
              </p:nvSpPr>
              <p:spPr bwMode="auto">
                <a:xfrm>
                  <a:off x="2446" y="2400"/>
                  <a:ext cx="781" cy="480"/>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0.18</a:t>
                  </a:r>
                </a:p>
                <a:p>
                  <a:pPr algn="just">
                    <a:spcBef>
                      <a:spcPct val="0"/>
                    </a:spcBef>
                    <a:tabLst>
                      <a:tab pos="390516" algn="l"/>
                    </a:tabLst>
                  </a:pPr>
                  <a:endParaRPr kumimoji="1" lang="en-US" altLang="zh-CN" sz="1400"/>
                </a:p>
              </p:txBody>
            </p:sp>
            <p:sp>
              <p:nvSpPr>
                <p:cNvPr id="456805" name="Rectangle 101"/>
                <p:cNvSpPr>
                  <a:spLocks noChangeArrowheads="1"/>
                </p:cNvSpPr>
                <p:nvPr/>
              </p:nvSpPr>
              <p:spPr bwMode="auto">
                <a:xfrm>
                  <a:off x="2403" y="2400"/>
                  <a:ext cx="867" cy="480"/>
                </a:xfrm>
                <a:prstGeom prst="rect">
                  <a:avLst/>
                </a:prstGeom>
                <a:noFill/>
                <a:ln w="7">
                  <a:solidFill>
                    <a:srgbClr val="A0A0A0"/>
                  </a:solidFill>
                  <a:miter lim="800000"/>
                  <a:headEnd/>
                  <a:tailEnd/>
                </a:ln>
                <a:effectLst/>
              </p:spPr>
              <p:txBody>
                <a:bodyPr/>
                <a:lstStyle/>
                <a:p>
                  <a:endParaRPr lang="zh-CN" altLang="en-US"/>
                </a:p>
              </p:txBody>
            </p:sp>
          </p:grpSp>
          <p:grpSp>
            <p:nvGrpSpPr>
              <p:cNvPr id="457068" name="Group 102"/>
              <p:cNvGrpSpPr>
                <a:grpSpLocks/>
              </p:cNvGrpSpPr>
              <p:nvPr/>
            </p:nvGrpSpPr>
            <p:grpSpPr bwMode="auto">
              <a:xfrm>
                <a:off x="3270" y="2400"/>
                <a:ext cx="654" cy="480"/>
                <a:chOff x="3270" y="2400"/>
                <a:chExt cx="654" cy="480"/>
              </a:xfrm>
            </p:grpSpPr>
            <p:sp>
              <p:nvSpPr>
                <p:cNvPr id="456807" name="Rectangle 103"/>
                <p:cNvSpPr>
                  <a:spLocks noChangeArrowheads="1"/>
                </p:cNvSpPr>
                <p:nvPr/>
              </p:nvSpPr>
              <p:spPr bwMode="auto">
                <a:xfrm>
                  <a:off x="3313" y="2400"/>
                  <a:ext cx="568" cy="480"/>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108</a:t>
                  </a:r>
                </a:p>
                <a:p>
                  <a:pPr algn="just">
                    <a:spcBef>
                      <a:spcPct val="0"/>
                    </a:spcBef>
                    <a:tabLst>
                      <a:tab pos="390516" algn="l"/>
                    </a:tabLst>
                  </a:pPr>
                  <a:endParaRPr kumimoji="1" lang="en-US" altLang="zh-CN" sz="1400"/>
                </a:p>
              </p:txBody>
            </p:sp>
            <p:sp>
              <p:nvSpPr>
                <p:cNvPr id="456808" name="Rectangle 104"/>
                <p:cNvSpPr>
                  <a:spLocks noChangeArrowheads="1"/>
                </p:cNvSpPr>
                <p:nvPr/>
              </p:nvSpPr>
              <p:spPr bwMode="auto">
                <a:xfrm>
                  <a:off x="3270" y="2400"/>
                  <a:ext cx="654" cy="480"/>
                </a:xfrm>
                <a:prstGeom prst="rect">
                  <a:avLst/>
                </a:prstGeom>
                <a:noFill/>
                <a:ln w="7">
                  <a:solidFill>
                    <a:srgbClr val="A0A0A0"/>
                  </a:solidFill>
                  <a:miter lim="800000"/>
                  <a:headEnd/>
                  <a:tailEnd/>
                </a:ln>
                <a:effectLst/>
              </p:spPr>
              <p:txBody>
                <a:bodyPr/>
                <a:lstStyle/>
                <a:p>
                  <a:endParaRPr lang="zh-CN" altLang="en-US"/>
                </a:p>
              </p:txBody>
            </p:sp>
          </p:grpSp>
          <p:grpSp>
            <p:nvGrpSpPr>
              <p:cNvPr id="457071" name="Group 105"/>
              <p:cNvGrpSpPr>
                <a:grpSpLocks/>
              </p:cNvGrpSpPr>
              <p:nvPr/>
            </p:nvGrpSpPr>
            <p:grpSpPr bwMode="auto">
              <a:xfrm>
                <a:off x="1308" y="2880"/>
                <a:ext cx="654" cy="384"/>
                <a:chOff x="1308" y="2880"/>
                <a:chExt cx="654" cy="384"/>
              </a:xfrm>
            </p:grpSpPr>
            <p:sp>
              <p:nvSpPr>
                <p:cNvPr id="456810" name="Rectangle 106"/>
                <p:cNvSpPr>
                  <a:spLocks noChangeArrowheads="1"/>
                </p:cNvSpPr>
                <p:nvPr/>
              </p:nvSpPr>
              <p:spPr bwMode="auto">
                <a:xfrm>
                  <a:off x="1351" y="2880"/>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3</a:t>
                  </a:r>
                </a:p>
                <a:p>
                  <a:pPr algn="just">
                    <a:spcBef>
                      <a:spcPct val="0"/>
                    </a:spcBef>
                    <a:tabLst>
                      <a:tab pos="390516" algn="l"/>
                    </a:tabLst>
                  </a:pPr>
                  <a:endParaRPr kumimoji="1" lang="en-US" altLang="zh-CN" sz="1400"/>
                </a:p>
              </p:txBody>
            </p:sp>
            <p:sp>
              <p:nvSpPr>
                <p:cNvPr id="456811" name="Rectangle 107"/>
                <p:cNvSpPr>
                  <a:spLocks noChangeArrowheads="1"/>
                </p:cNvSpPr>
                <p:nvPr/>
              </p:nvSpPr>
              <p:spPr bwMode="auto">
                <a:xfrm>
                  <a:off x="1308" y="2880"/>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7074" name="Group 108"/>
              <p:cNvGrpSpPr>
                <a:grpSpLocks/>
              </p:cNvGrpSpPr>
              <p:nvPr/>
            </p:nvGrpSpPr>
            <p:grpSpPr bwMode="auto">
              <a:xfrm>
                <a:off x="1962" y="2880"/>
                <a:ext cx="441" cy="384"/>
                <a:chOff x="1962" y="2880"/>
                <a:chExt cx="441" cy="384"/>
              </a:xfrm>
            </p:grpSpPr>
            <p:sp>
              <p:nvSpPr>
                <p:cNvPr id="456813" name="Rectangle 109"/>
                <p:cNvSpPr>
                  <a:spLocks noChangeArrowheads="1"/>
                </p:cNvSpPr>
                <p:nvPr/>
              </p:nvSpPr>
              <p:spPr bwMode="auto">
                <a:xfrm>
                  <a:off x="2005" y="2880"/>
                  <a:ext cx="355"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L</a:t>
                  </a:r>
                </a:p>
                <a:p>
                  <a:pPr algn="just">
                    <a:spcBef>
                      <a:spcPct val="0"/>
                    </a:spcBef>
                    <a:tabLst>
                      <a:tab pos="390516" algn="l"/>
                    </a:tabLst>
                  </a:pPr>
                  <a:endParaRPr kumimoji="1" lang="en-US" altLang="zh-CN" sz="1400"/>
                </a:p>
              </p:txBody>
            </p:sp>
            <p:sp>
              <p:nvSpPr>
                <p:cNvPr id="456814" name="Rectangle 110"/>
                <p:cNvSpPr>
                  <a:spLocks noChangeArrowheads="1"/>
                </p:cNvSpPr>
                <p:nvPr/>
              </p:nvSpPr>
              <p:spPr bwMode="auto">
                <a:xfrm>
                  <a:off x="1962" y="2880"/>
                  <a:ext cx="441" cy="384"/>
                </a:xfrm>
                <a:prstGeom prst="rect">
                  <a:avLst/>
                </a:prstGeom>
                <a:noFill/>
                <a:ln w="7">
                  <a:solidFill>
                    <a:srgbClr val="A0A0A0"/>
                  </a:solidFill>
                  <a:miter lim="800000"/>
                  <a:headEnd/>
                  <a:tailEnd/>
                </a:ln>
                <a:effectLst/>
              </p:spPr>
              <p:txBody>
                <a:bodyPr/>
                <a:lstStyle/>
                <a:p>
                  <a:endParaRPr lang="zh-CN" altLang="en-US"/>
                </a:p>
              </p:txBody>
            </p:sp>
          </p:grpSp>
          <p:grpSp>
            <p:nvGrpSpPr>
              <p:cNvPr id="457077" name="Group 111"/>
              <p:cNvGrpSpPr>
                <a:grpSpLocks/>
              </p:cNvGrpSpPr>
              <p:nvPr/>
            </p:nvGrpSpPr>
            <p:grpSpPr bwMode="auto">
              <a:xfrm>
                <a:off x="2403" y="2880"/>
                <a:ext cx="867" cy="384"/>
                <a:chOff x="2403" y="2880"/>
                <a:chExt cx="867" cy="384"/>
              </a:xfrm>
            </p:grpSpPr>
            <p:sp>
              <p:nvSpPr>
                <p:cNvPr id="456816" name="Rectangle 112"/>
                <p:cNvSpPr>
                  <a:spLocks noChangeArrowheads="1"/>
                </p:cNvSpPr>
                <p:nvPr/>
              </p:nvSpPr>
              <p:spPr bwMode="auto">
                <a:xfrm>
                  <a:off x="2446" y="2880"/>
                  <a:ext cx="781"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0.22</a:t>
                  </a:r>
                </a:p>
                <a:p>
                  <a:pPr algn="just">
                    <a:spcBef>
                      <a:spcPct val="0"/>
                    </a:spcBef>
                    <a:tabLst>
                      <a:tab pos="390516" algn="l"/>
                    </a:tabLst>
                  </a:pPr>
                  <a:endParaRPr kumimoji="1" lang="en-US" altLang="zh-CN" sz="1400"/>
                </a:p>
              </p:txBody>
            </p:sp>
            <p:sp>
              <p:nvSpPr>
                <p:cNvPr id="456817" name="Rectangle 113"/>
                <p:cNvSpPr>
                  <a:spLocks noChangeArrowheads="1"/>
                </p:cNvSpPr>
                <p:nvPr/>
              </p:nvSpPr>
              <p:spPr bwMode="auto">
                <a:xfrm>
                  <a:off x="2403" y="2880"/>
                  <a:ext cx="867" cy="384"/>
                </a:xfrm>
                <a:prstGeom prst="rect">
                  <a:avLst/>
                </a:prstGeom>
                <a:noFill/>
                <a:ln w="7">
                  <a:solidFill>
                    <a:srgbClr val="A0A0A0"/>
                  </a:solidFill>
                  <a:miter lim="800000"/>
                  <a:headEnd/>
                  <a:tailEnd/>
                </a:ln>
                <a:effectLst/>
              </p:spPr>
              <p:txBody>
                <a:bodyPr/>
                <a:lstStyle/>
                <a:p>
                  <a:endParaRPr lang="zh-CN" altLang="en-US"/>
                </a:p>
              </p:txBody>
            </p:sp>
          </p:grpSp>
          <p:grpSp>
            <p:nvGrpSpPr>
              <p:cNvPr id="457080" name="Group 114"/>
              <p:cNvGrpSpPr>
                <a:grpSpLocks/>
              </p:cNvGrpSpPr>
              <p:nvPr/>
            </p:nvGrpSpPr>
            <p:grpSpPr bwMode="auto">
              <a:xfrm>
                <a:off x="3270" y="2880"/>
                <a:ext cx="654" cy="384"/>
                <a:chOff x="3270" y="2880"/>
                <a:chExt cx="654" cy="384"/>
              </a:xfrm>
            </p:grpSpPr>
            <p:sp>
              <p:nvSpPr>
                <p:cNvPr id="456819" name="Rectangle 115"/>
                <p:cNvSpPr>
                  <a:spLocks noChangeArrowheads="1"/>
                </p:cNvSpPr>
                <p:nvPr/>
              </p:nvSpPr>
              <p:spPr bwMode="auto">
                <a:xfrm>
                  <a:off x="3313" y="2880"/>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132</a:t>
                  </a:r>
                </a:p>
                <a:p>
                  <a:pPr algn="just">
                    <a:spcBef>
                      <a:spcPct val="0"/>
                    </a:spcBef>
                    <a:tabLst>
                      <a:tab pos="390516" algn="l"/>
                    </a:tabLst>
                  </a:pPr>
                  <a:endParaRPr kumimoji="1" lang="en-US" altLang="zh-CN" sz="1400"/>
                </a:p>
              </p:txBody>
            </p:sp>
            <p:sp>
              <p:nvSpPr>
                <p:cNvPr id="456820" name="Rectangle 116"/>
                <p:cNvSpPr>
                  <a:spLocks noChangeArrowheads="1"/>
                </p:cNvSpPr>
                <p:nvPr/>
              </p:nvSpPr>
              <p:spPr bwMode="auto">
                <a:xfrm>
                  <a:off x="3270" y="2880"/>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7083" name="Group 117"/>
              <p:cNvGrpSpPr>
                <a:grpSpLocks/>
              </p:cNvGrpSpPr>
              <p:nvPr/>
            </p:nvGrpSpPr>
            <p:grpSpPr bwMode="auto">
              <a:xfrm>
                <a:off x="1308" y="3264"/>
                <a:ext cx="654" cy="384"/>
                <a:chOff x="1308" y="3264"/>
                <a:chExt cx="654" cy="384"/>
              </a:xfrm>
            </p:grpSpPr>
            <p:sp>
              <p:nvSpPr>
                <p:cNvPr id="456822" name="Rectangle 118"/>
                <p:cNvSpPr>
                  <a:spLocks noChangeArrowheads="1"/>
                </p:cNvSpPr>
                <p:nvPr/>
              </p:nvSpPr>
              <p:spPr bwMode="auto">
                <a:xfrm>
                  <a:off x="1351" y="3264"/>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4</a:t>
                  </a:r>
                </a:p>
                <a:p>
                  <a:pPr algn="just">
                    <a:spcBef>
                      <a:spcPct val="0"/>
                    </a:spcBef>
                    <a:tabLst>
                      <a:tab pos="390516" algn="l"/>
                    </a:tabLst>
                  </a:pPr>
                  <a:endParaRPr kumimoji="1" lang="en-US" altLang="zh-CN" sz="1400"/>
                </a:p>
              </p:txBody>
            </p:sp>
            <p:sp>
              <p:nvSpPr>
                <p:cNvPr id="456823" name="Rectangle 119"/>
                <p:cNvSpPr>
                  <a:spLocks noChangeArrowheads="1"/>
                </p:cNvSpPr>
                <p:nvPr/>
              </p:nvSpPr>
              <p:spPr bwMode="auto">
                <a:xfrm>
                  <a:off x="1308" y="3264"/>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7086" name="Group 120"/>
              <p:cNvGrpSpPr>
                <a:grpSpLocks/>
              </p:cNvGrpSpPr>
              <p:nvPr/>
            </p:nvGrpSpPr>
            <p:grpSpPr bwMode="auto">
              <a:xfrm>
                <a:off x="1962" y="3264"/>
                <a:ext cx="441" cy="384"/>
                <a:chOff x="1962" y="3264"/>
                <a:chExt cx="441" cy="384"/>
              </a:xfrm>
            </p:grpSpPr>
            <p:sp>
              <p:nvSpPr>
                <p:cNvPr id="456825" name="Rectangle 121"/>
                <p:cNvSpPr>
                  <a:spLocks noChangeArrowheads="1"/>
                </p:cNvSpPr>
                <p:nvPr/>
              </p:nvSpPr>
              <p:spPr bwMode="auto">
                <a:xfrm>
                  <a:off x="2005" y="3264"/>
                  <a:ext cx="355"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D</a:t>
                  </a:r>
                </a:p>
                <a:p>
                  <a:pPr algn="just">
                    <a:spcBef>
                      <a:spcPct val="0"/>
                    </a:spcBef>
                    <a:tabLst>
                      <a:tab pos="390516" algn="l"/>
                    </a:tabLst>
                  </a:pPr>
                  <a:endParaRPr kumimoji="1" lang="en-US" altLang="zh-CN" sz="1400"/>
                </a:p>
              </p:txBody>
            </p:sp>
            <p:sp>
              <p:nvSpPr>
                <p:cNvPr id="456826" name="Rectangle 122"/>
                <p:cNvSpPr>
                  <a:spLocks noChangeArrowheads="1"/>
                </p:cNvSpPr>
                <p:nvPr/>
              </p:nvSpPr>
              <p:spPr bwMode="auto">
                <a:xfrm>
                  <a:off x="1962" y="3264"/>
                  <a:ext cx="441" cy="384"/>
                </a:xfrm>
                <a:prstGeom prst="rect">
                  <a:avLst/>
                </a:prstGeom>
                <a:noFill/>
                <a:ln w="7">
                  <a:solidFill>
                    <a:srgbClr val="A0A0A0"/>
                  </a:solidFill>
                  <a:miter lim="800000"/>
                  <a:headEnd/>
                  <a:tailEnd/>
                </a:ln>
                <a:effectLst/>
              </p:spPr>
              <p:txBody>
                <a:bodyPr/>
                <a:lstStyle/>
                <a:p>
                  <a:endParaRPr lang="zh-CN" altLang="en-US"/>
                </a:p>
              </p:txBody>
            </p:sp>
          </p:grpSp>
          <p:grpSp>
            <p:nvGrpSpPr>
              <p:cNvPr id="457089" name="Group 123"/>
              <p:cNvGrpSpPr>
                <a:grpSpLocks/>
              </p:cNvGrpSpPr>
              <p:nvPr/>
            </p:nvGrpSpPr>
            <p:grpSpPr bwMode="auto">
              <a:xfrm>
                <a:off x="2403" y="3264"/>
                <a:ext cx="867" cy="384"/>
                <a:chOff x="2403" y="3264"/>
                <a:chExt cx="867" cy="384"/>
              </a:xfrm>
            </p:grpSpPr>
            <p:sp>
              <p:nvSpPr>
                <p:cNvPr id="456828" name="Rectangle 124"/>
                <p:cNvSpPr>
                  <a:spLocks noChangeArrowheads="1"/>
                </p:cNvSpPr>
                <p:nvPr/>
              </p:nvSpPr>
              <p:spPr bwMode="auto">
                <a:xfrm>
                  <a:off x="2446" y="3264"/>
                  <a:ext cx="781"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0.28</a:t>
                  </a:r>
                </a:p>
                <a:p>
                  <a:pPr algn="just">
                    <a:spcBef>
                      <a:spcPct val="0"/>
                    </a:spcBef>
                    <a:tabLst>
                      <a:tab pos="390516" algn="l"/>
                    </a:tabLst>
                  </a:pPr>
                  <a:endParaRPr kumimoji="1" lang="en-US" altLang="zh-CN" sz="1400"/>
                </a:p>
              </p:txBody>
            </p:sp>
            <p:sp>
              <p:nvSpPr>
                <p:cNvPr id="456829" name="Rectangle 125"/>
                <p:cNvSpPr>
                  <a:spLocks noChangeArrowheads="1"/>
                </p:cNvSpPr>
                <p:nvPr/>
              </p:nvSpPr>
              <p:spPr bwMode="auto">
                <a:xfrm>
                  <a:off x="2403" y="3264"/>
                  <a:ext cx="867" cy="384"/>
                </a:xfrm>
                <a:prstGeom prst="rect">
                  <a:avLst/>
                </a:prstGeom>
                <a:noFill/>
                <a:ln w="7">
                  <a:solidFill>
                    <a:srgbClr val="A0A0A0"/>
                  </a:solidFill>
                  <a:miter lim="800000"/>
                  <a:headEnd/>
                  <a:tailEnd/>
                </a:ln>
                <a:effectLst/>
              </p:spPr>
              <p:txBody>
                <a:bodyPr/>
                <a:lstStyle/>
                <a:p>
                  <a:endParaRPr lang="zh-CN" altLang="en-US"/>
                </a:p>
              </p:txBody>
            </p:sp>
          </p:grpSp>
          <p:grpSp>
            <p:nvGrpSpPr>
              <p:cNvPr id="457092" name="Group 126"/>
              <p:cNvGrpSpPr>
                <a:grpSpLocks/>
              </p:cNvGrpSpPr>
              <p:nvPr/>
            </p:nvGrpSpPr>
            <p:grpSpPr bwMode="auto">
              <a:xfrm>
                <a:off x="3270" y="3264"/>
                <a:ext cx="654" cy="384"/>
                <a:chOff x="3270" y="3264"/>
                <a:chExt cx="654" cy="384"/>
              </a:xfrm>
            </p:grpSpPr>
            <p:sp>
              <p:nvSpPr>
                <p:cNvPr id="456831" name="Rectangle 127"/>
                <p:cNvSpPr>
                  <a:spLocks noChangeArrowheads="1"/>
                </p:cNvSpPr>
                <p:nvPr/>
              </p:nvSpPr>
              <p:spPr bwMode="auto">
                <a:xfrm>
                  <a:off x="3313" y="3264"/>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168</a:t>
                  </a:r>
                </a:p>
                <a:p>
                  <a:pPr algn="just">
                    <a:spcBef>
                      <a:spcPct val="0"/>
                    </a:spcBef>
                    <a:tabLst>
                      <a:tab pos="390516" algn="l"/>
                    </a:tabLst>
                  </a:pPr>
                  <a:endParaRPr kumimoji="1" lang="en-US" altLang="zh-CN" sz="1400"/>
                </a:p>
              </p:txBody>
            </p:sp>
            <p:sp>
              <p:nvSpPr>
                <p:cNvPr id="456832" name="Rectangle 128"/>
                <p:cNvSpPr>
                  <a:spLocks noChangeArrowheads="1"/>
                </p:cNvSpPr>
                <p:nvPr/>
              </p:nvSpPr>
              <p:spPr bwMode="auto">
                <a:xfrm>
                  <a:off x="3270" y="3264"/>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7095" name="Group 129"/>
              <p:cNvGrpSpPr>
                <a:grpSpLocks/>
              </p:cNvGrpSpPr>
              <p:nvPr/>
            </p:nvGrpSpPr>
            <p:grpSpPr bwMode="auto">
              <a:xfrm>
                <a:off x="1308" y="3648"/>
                <a:ext cx="1095" cy="384"/>
                <a:chOff x="1308" y="3648"/>
                <a:chExt cx="1095" cy="384"/>
              </a:xfrm>
            </p:grpSpPr>
            <p:sp>
              <p:nvSpPr>
                <p:cNvPr id="456834" name="Rectangle 130"/>
                <p:cNvSpPr>
                  <a:spLocks noChangeArrowheads="1"/>
                </p:cNvSpPr>
                <p:nvPr/>
              </p:nvSpPr>
              <p:spPr bwMode="auto">
                <a:xfrm>
                  <a:off x="1351" y="3648"/>
                  <a:ext cx="1009" cy="384"/>
                </a:xfrm>
                <a:prstGeom prst="rect">
                  <a:avLst/>
                </a:prstGeom>
                <a:noFill/>
                <a:ln w="9525">
                  <a:noFill/>
                  <a:miter lim="800000"/>
                  <a:headEnd/>
                  <a:tailEnd/>
                </a:ln>
                <a:effectLst/>
              </p:spPr>
              <p:txBody>
                <a:bodyPr/>
                <a:lstStyle/>
                <a:p>
                  <a:pPr algn="just">
                    <a:spcBef>
                      <a:spcPct val="0"/>
                    </a:spcBef>
                    <a:tabLst>
                      <a:tab pos="390516" algn="l"/>
                    </a:tabLst>
                  </a:pPr>
                  <a:r>
                    <a:rPr kumimoji="1" lang="zh-CN" altLang="en-US" sz="1400"/>
                    <a:t>小计</a:t>
                  </a:r>
                </a:p>
                <a:p>
                  <a:pPr algn="just">
                    <a:spcBef>
                      <a:spcPct val="0"/>
                    </a:spcBef>
                    <a:tabLst>
                      <a:tab pos="390516" algn="l"/>
                    </a:tabLst>
                  </a:pPr>
                  <a:endParaRPr kumimoji="1" lang="en-US" altLang="zh-CN" sz="1400"/>
                </a:p>
              </p:txBody>
            </p:sp>
            <p:sp>
              <p:nvSpPr>
                <p:cNvPr id="456835" name="Rectangle 131"/>
                <p:cNvSpPr>
                  <a:spLocks noChangeArrowheads="1"/>
                </p:cNvSpPr>
                <p:nvPr/>
              </p:nvSpPr>
              <p:spPr bwMode="auto">
                <a:xfrm>
                  <a:off x="1308" y="3648"/>
                  <a:ext cx="1095" cy="384"/>
                </a:xfrm>
                <a:prstGeom prst="rect">
                  <a:avLst/>
                </a:prstGeom>
                <a:noFill/>
                <a:ln w="7">
                  <a:solidFill>
                    <a:srgbClr val="A0A0A0"/>
                  </a:solidFill>
                  <a:miter lim="800000"/>
                  <a:headEnd/>
                  <a:tailEnd/>
                </a:ln>
                <a:effectLst/>
              </p:spPr>
              <p:txBody>
                <a:bodyPr/>
                <a:lstStyle/>
                <a:p>
                  <a:endParaRPr lang="zh-CN" altLang="en-US"/>
                </a:p>
              </p:txBody>
            </p:sp>
          </p:grpSp>
          <p:grpSp>
            <p:nvGrpSpPr>
              <p:cNvPr id="457098" name="Group 132"/>
              <p:cNvGrpSpPr>
                <a:grpSpLocks/>
              </p:cNvGrpSpPr>
              <p:nvPr/>
            </p:nvGrpSpPr>
            <p:grpSpPr bwMode="auto">
              <a:xfrm>
                <a:off x="2403" y="3648"/>
                <a:ext cx="867" cy="384"/>
                <a:chOff x="2403" y="3648"/>
                <a:chExt cx="867" cy="384"/>
              </a:xfrm>
            </p:grpSpPr>
            <p:sp>
              <p:nvSpPr>
                <p:cNvPr id="456837" name="Rectangle 133"/>
                <p:cNvSpPr>
                  <a:spLocks noChangeArrowheads="1"/>
                </p:cNvSpPr>
                <p:nvPr/>
              </p:nvSpPr>
              <p:spPr bwMode="auto">
                <a:xfrm>
                  <a:off x="2446" y="3648"/>
                  <a:ext cx="781"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1.01</a:t>
                  </a:r>
                </a:p>
                <a:p>
                  <a:pPr algn="just">
                    <a:spcBef>
                      <a:spcPct val="0"/>
                    </a:spcBef>
                    <a:tabLst>
                      <a:tab pos="390516" algn="l"/>
                    </a:tabLst>
                  </a:pPr>
                  <a:endParaRPr kumimoji="1" lang="en-US" altLang="zh-CN" sz="1400"/>
                </a:p>
              </p:txBody>
            </p:sp>
            <p:sp>
              <p:nvSpPr>
                <p:cNvPr id="456838" name="Rectangle 134"/>
                <p:cNvSpPr>
                  <a:spLocks noChangeArrowheads="1"/>
                </p:cNvSpPr>
                <p:nvPr/>
              </p:nvSpPr>
              <p:spPr bwMode="auto">
                <a:xfrm>
                  <a:off x="2403" y="3648"/>
                  <a:ext cx="867" cy="384"/>
                </a:xfrm>
                <a:prstGeom prst="rect">
                  <a:avLst/>
                </a:prstGeom>
                <a:noFill/>
                <a:ln w="7">
                  <a:solidFill>
                    <a:srgbClr val="A0A0A0"/>
                  </a:solidFill>
                  <a:miter lim="800000"/>
                  <a:headEnd/>
                  <a:tailEnd/>
                </a:ln>
                <a:effectLst/>
              </p:spPr>
              <p:txBody>
                <a:bodyPr/>
                <a:lstStyle/>
                <a:p>
                  <a:endParaRPr lang="zh-CN" altLang="en-US"/>
                </a:p>
              </p:txBody>
            </p:sp>
          </p:grpSp>
          <p:grpSp>
            <p:nvGrpSpPr>
              <p:cNvPr id="457101" name="Group 135"/>
              <p:cNvGrpSpPr>
                <a:grpSpLocks/>
              </p:cNvGrpSpPr>
              <p:nvPr/>
            </p:nvGrpSpPr>
            <p:grpSpPr bwMode="auto">
              <a:xfrm>
                <a:off x="3270" y="3648"/>
                <a:ext cx="654" cy="384"/>
                <a:chOff x="3270" y="3648"/>
                <a:chExt cx="654" cy="384"/>
              </a:xfrm>
            </p:grpSpPr>
            <p:sp>
              <p:nvSpPr>
                <p:cNvPr id="456840" name="Rectangle 136"/>
                <p:cNvSpPr>
                  <a:spLocks noChangeArrowheads="1"/>
                </p:cNvSpPr>
                <p:nvPr/>
              </p:nvSpPr>
              <p:spPr bwMode="auto">
                <a:xfrm>
                  <a:off x="3313" y="3648"/>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606</a:t>
                  </a:r>
                </a:p>
                <a:p>
                  <a:pPr algn="just">
                    <a:spcBef>
                      <a:spcPct val="0"/>
                    </a:spcBef>
                    <a:tabLst>
                      <a:tab pos="390516" algn="l"/>
                    </a:tabLst>
                  </a:pPr>
                  <a:endParaRPr kumimoji="1" lang="en-US" altLang="zh-CN" sz="1400"/>
                </a:p>
              </p:txBody>
            </p:sp>
            <p:sp>
              <p:nvSpPr>
                <p:cNvPr id="456841" name="Rectangle 137"/>
                <p:cNvSpPr>
                  <a:spLocks noChangeArrowheads="1"/>
                </p:cNvSpPr>
                <p:nvPr/>
              </p:nvSpPr>
              <p:spPr bwMode="auto">
                <a:xfrm>
                  <a:off x="3270" y="3648"/>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7104" name="Group 138"/>
              <p:cNvGrpSpPr>
                <a:grpSpLocks/>
              </p:cNvGrpSpPr>
              <p:nvPr/>
            </p:nvGrpSpPr>
            <p:grpSpPr bwMode="auto">
              <a:xfrm>
                <a:off x="0" y="4032"/>
                <a:ext cx="2403" cy="384"/>
                <a:chOff x="0" y="4032"/>
                <a:chExt cx="2403" cy="384"/>
              </a:xfrm>
            </p:grpSpPr>
            <p:sp>
              <p:nvSpPr>
                <p:cNvPr id="456843" name="Rectangle 139"/>
                <p:cNvSpPr>
                  <a:spLocks noChangeArrowheads="1"/>
                </p:cNvSpPr>
                <p:nvPr/>
              </p:nvSpPr>
              <p:spPr bwMode="auto">
                <a:xfrm>
                  <a:off x="43" y="4032"/>
                  <a:ext cx="2317" cy="384"/>
                </a:xfrm>
                <a:prstGeom prst="rect">
                  <a:avLst/>
                </a:prstGeom>
                <a:noFill/>
                <a:ln w="9525">
                  <a:noFill/>
                  <a:miter lim="800000"/>
                  <a:headEnd/>
                  <a:tailEnd/>
                </a:ln>
                <a:effectLst/>
              </p:spPr>
              <p:txBody>
                <a:bodyPr/>
                <a:lstStyle/>
                <a:p>
                  <a:pPr algn="just">
                    <a:spcBef>
                      <a:spcPct val="0"/>
                    </a:spcBef>
                    <a:tabLst>
                      <a:tab pos="390516" algn="l"/>
                    </a:tabLst>
                  </a:pPr>
                  <a:r>
                    <a:rPr kumimoji="1" lang="zh-CN" altLang="en-US" sz="1400"/>
                    <a:t>合计</a:t>
                  </a:r>
                </a:p>
                <a:p>
                  <a:pPr algn="just">
                    <a:spcBef>
                      <a:spcPct val="0"/>
                    </a:spcBef>
                    <a:tabLst>
                      <a:tab pos="390516" algn="l"/>
                    </a:tabLst>
                  </a:pPr>
                  <a:endParaRPr kumimoji="1" lang="en-US" altLang="zh-CN" sz="1400"/>
                </a:p>
              </p:txBody>
            </p:sp>
            <p:sp>
              <p:nvSpPr>
                <p:cNvPr id="456844" name="Rectangle 140"/>
                <p:cNvSpPr>
                  <a:spLocks noChangeArrowheads="1"/>
                </p:cNvSpPr>
                <p:nvPr/>
              </p:nvSpPr>
              <p:spPr bwMode="auto">
                <a:xfrm>
                  <a:off x="0" y="4032"/>
                  <a:ext cx="2403" cy="384"/>
                </a:xfrm>
                <a:prstGeom prst="rect">
                  <a:avLst/>
                </a:prstGeom>
                <a:noFill/>
                <a:ln w="7">
                  <a:solidFill>
                    <a:srgbClr val="A0A0A0"/>
                  </a:solidFill>
                  <a:miter lim="800000"/>
                  <a:headEnd/>
                  <a:tailEnd/>
                </a:ln>
                <a:effectLst/>
              </p:spPr>
              <p:txBody>
                <a:bodyPr/>
                <a:lstStyle/>
                <a:p>
                  <a:endParaRPr lang="zh-CN" altLang="en-US"/>
                </a:p>
              </p:txBody>
            </p:sp>
          </p:grpSp>
          <p:grpSp>
            <p:nvGrpSpPr>
              <p:cNvPr id="457107" name="Group 141"/>
              <p:cNvGrpSpPr>
                <a:grpSpLocks/>
              </p:cNvGrpSpPr>
              <p:nvPr/>
            </p:nvGrpSpPr>
            <p:grpSpPr bwMode="auto">
              <a:xfrm>
                <a:off x="2403" y="4032"/>
                <a:ext cx="867" cy="384"/>
                <a:chOff x="2403" y="4032"/>
                <a:chExt cx="867" cy="384"/>
              </a:xfrm>
            </p:grpSpPr>
            <p:sp>
              <p:nvSpPr>
                <p:cNvPr id="456846" name="Rectangle 142"/>
                <p:cNvSpPr>
                  <a:spLocks noChangeArrowheads="1"/>
                </p:cNvSpPr>
                <p:nvPr/>
              </p:nvSpPr>
              <p:spPr bwMode="auto">
                <a:xfrm>
                  <a:off x="2446" y="4032"/>
                  <a:ext cx="781"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 </a:t>
                  </a:r>
                </a:p>
                <a:p>
                  <a:pPr algn="just">
                    <a:spcBef>
                      <a:spcPct val="0"/>
                    </a:spcBef>
                    <a:tabLst>
                      <a:tab pos="390516" algn="l"/>
                    </a:tabLst>
                  </a:pPr>
                  <a:endParaRPr kumimoji="1" lang="en-US" altLang="zh-CN" sz="1400"/>
                </a:p>
              </p:txBody>
            </p:sp>
            <p:sp>
              <p:nvSpPr>
                <p:cNvPr id="456847" name="Rectangle 143"/>
                <p:cNvSpPr>
                  <a:spLocks noChangeArrowheads="1"/>
                </p:cNvSpPr>
                <p:nvPr/>
              </p:nvSpPr>
              <p:spPr bwMode="auto">
                <a:xfrm>
                  <a:off x="2403" y="4032"/>
                  <a:ext cx="867" cy="384"/>
                </a:xfrm>
                <a:prstGeom prst="rect">
                  <a:avLst/>
                </a:prstGeom>
                <a:noFill/>
                <a:ln w="7">
                  <a:solidFill>
                    <a:srgbClr val="A0A0A0"/>
                  </a:solidFill>
                  <a:miter lim="800000"/>
                  <a:headEnd/>
                  <a:tailEnd/>
                </a:ln>
                <a:effectLst/>
              </p:spPr>
              <p:txBody>
                <a:bodyPr/>
                <a:lstStyle/>
                <a:p>
                  <a:endParaRPr lang="zh-CN" altLang="en-US"/>
                </a:p>
              </p:txBody>
            </p:sp>
          </p:grpSp>
          <p:grpSp>
            <p:nvGrpSpPr>
              <p:cNvPr id="457110" name="Group 144"/>
              <p:cNvGrpSpPr>
                <a:grpSpLocks/>
              </p:cNvGrpSpPr>
              <p:nvPr/>
            </p:nvGrpSpPr>
            <p:grpSpPr bwMode="auto">
              <a:xfrm>
                <a:off x="3270" y="4032"/>
                <a:ext cx="654" cy="384"/>
                <a:chOff x="3270" y="4032"/>
                <a:chExt cx="654" cy="384"/>
              </a:xfrm>
            </p:grpSpPr>
            <p:sp>
              <p:nvSpPr>
                <p:cNvPr id="456849" name="Rectangle 145"/>
                <p:cNvSpPr>
                  <a:spLocks noChangeArrowheads="1"/>
                </p:cNvSpPr>
                <p:nvPr/>
              </p:nvSpPr>
              <p:spPr bwMode="auto">
                <a:xfrm>
                  <a:off x="3313" y="4032"/>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894</a:t>
                  </a:r>
                </a:p>
                <a:p>
                  <a:pPr algn="just">
                    <a:spcBef>
                      <a:spcPct val="0"/>
                    </a:spcBef>
                    <a:tabLst>
                      <a:tab pos="390516" algn="l"/>
                    </a:tabLst>
                  </a:pPr>
                  <a:endParaRPr kumimoji="1" lang="en-US" altLang="zh-CN" sz="1400"/>
                </a:p>
              </p:txBody>
            </p:sp>
            <p:sp>
              <p:nvSpPr>
                <p:cNvPr id="456850" name="Rectangle 146"/>
                <p:cNvSpPr>
                  <a:spLocks noChangeArrowheads="1"/>
                </p:cNvSpPr>
                <p:nvPr/>
              </p:nvSpPr>
              <p:spPr bwMode="auto">
                <a:xfrm>
                  <a:off x="3270" y="4032"/>
                  <a:ext cx="654" cy="384"/>
                </a:xfrm>
                <a:prstGeom prst="rect">
                  <a:avLst/>
                </a:prstGeom>
                <a:noFill/>
                <a:ln w="7">
                  <a:solidFill>
                    <a:srgbClr val="A0A0A0"/>
                  </a:solidFill>
                  <a:miter lim="800000"/>
                  <a:headEnd/>
                  <a:tailEnd/>
                </a:ln>
                <a:effectLst/>
              </p:spPr>
              <p:txBody>
                <a:bodyPr/>
                <a:lstStyle/>
                <a:p>
                  <a:endParaRPr lang="zh-CN" altLang="en-US"/>
                </a:p>
              </p:txBody>
            </p:sp>
          </p:grpSp>
        </p:grpSp>
        <p:sp>
          <p:nvSpPr>
            <p:cNvPr id="456851" name="Rectangle 147"/>
            <p:cNvSpPr>
              <a:spLocks noChangeArrowheads="1"/>
            </p:cNvSpPr>
            <p:nvPr/>
          </p:nvSpPr>
          <p:spPr bwMode="auto">
            <a:xfrm>
              <a:off x="-3" y="-3"/>
              <a:ext cx="3930" cy="4422"/>
            </a:xfrm>
            <a:prstGeom prst="rect">
              <a:avLst/>
            </a:prstGeom>
            <a:noFill/>
            <a:ln w="9525">
              <a:solidFill>
                <a:srgbClr val="A0A0A0"/>
              </a:solidFill>
              <a:miter lim="800000"/>
              <a:headEnd/>
              <a:tailEnd/>
            </a:ln>
            <a:effectLst/>
          </p:spPr>
          <p:txBody>
            <a:bodyPr/>
            <a:lstStyle/>
            <a:p>
              <a:endParaRPr lang="zh-CN" altLang="en-US"/>
            </a:p>
          </p:txBody>
        </p:sp>
      </p:grpSp>
      <p:sp>
        <p:nvSpPr>
          <p:cNvPr id="456852" name="Rectangle 148"/>
          <p:cNvSpPr>
            <a:spLocks noChangeArrowheads="1"/>
          </p:cNvSpPr>
          <p:nvPr/>
        </p:nvSpPr>
        <p:spPr bwMode="auto">
          <a:xfrm>
            <a:off x="467544" y="4797152"/>
            <a:ext cx="8424936" cy="1440160"/>
          </a:xfrm>
          <a:prstGeom prst="rect">
            <a:avLst/>
          </a:prstGeom>
          <a:noFill/>
          <a:ln w="9525">
            <a:noFill/>
            <a:miter lim="800000"/>
            <a:headEnd/>
            <a:tailEnd/>
          </a:ln>
          <a:effectLst/>
        </p:spPr>
        <p:txBody>
          <a:bodyPr/>
          <a:lstStyle/>
          <a:p>
            <a:pPr marL="342891" indent="-342891">
              <a:lnSpc>
                <a:spcPct val="150000"/>
              </a:lnSpc>
              <a:spcBef>
                <a:spcPct val="20000"/>
              </a:spcBef>
              <a:buFont typeface="Wingdings" pitchFamily="2" charset="2"/>
              <a:buChar char="Ø"/>
            </a:pPr>
            <a:r>
              <a:rPr kumimoji="1" lang="zh-CN" altLang="en-US" sz="2000" b="1" dirty="0">
                <a:latin typeface="微软雅黑" pitchFamily="34" charset="-122"/>
                <a:ea typeface="微软雅黑" pitchFamily="34" charset="-122"/>
              </a:rPr>
              <a:t>企业有</a:t>
            </a:r>
            <a:r>
              <a:rPr kumimoji="1" lang="en-US" altLang="zh-CN" sz="2000" b="1" dirty="0">
                <a:latin typeface="微软雅黑" pitchFamily="34" charset="-122"/>
                <a:ea typeface="微软雅黑" pitchFamily="34" charset="-122"/>
              </a:rPr>
              <a:t>3</a:t>
            </a:r>
            <a:r>
              <a:rPr kumimoji="1" lang="zh-CN" altLang="en-US" sz="2000" b="1" dirty="0">
                <a:latin typeface="微软雅黑" pitchFamily="34" charset="-122"/>
                <a:ea typeface="微软雅黑" pitchFamily="34" charset="-122"/>
              </a:rPr>
              <a:t>台</a:t>
            </a:r>
            <a:r>
              <a:rPr kumimoji="1" lang="en-US" altLang="zh-CN" sz="2000" b="1" dirty="0">
                <a:latin typeface="微软雅黑" pitchFamily="34" charset="-122"/>
                <a:ea typeface="微软雅黑" pitchFamily="34" charset="-122"/>
              </a:rPr>
              <a:t>L</a:t>
            </a:r>
            <a:r>
              <a:rPr kumimoji="1" lang="zh-CN" altLang="en-US" sz="2000" b="1" dirty="0">
                <a:latin typeface="微软雅黑" pitchFamily="34" charset="-122"/>
                <a:ea typeface="微软雅黑" pitchFamily="34" charset="-122"/>
              </a:rPr>
              <a:t>设备，</a:t>
            </a:r>
            <a:r>
              <a:rPr kumimoji="1" lang="en-US" altLang="zh-CN" sz="2000" b="1" dirty="0">
                <a:latin typeface="微软雅黑" pitchFamily="34" charset="-122"/>
                <a:ea typeface="微软雅黑" pitchFamily="34" charset="-122"/>
              </a:rPr>
              <a:t>2</a:t>
            </a:r>
            <a:r>
              <a:rPr kumimoji="1" lang="zh-CN" altLang="en-US" sz="2000" b="1" dirty="0">
                <a:latin typeface="微软雅黑" pitchFamily="34" charset="-122"/>
                <a:ea typeface="微软雅黑" pitchFamily="34" charset="-122"/>
              </a:rPr>
              <a:t>台</a:t>
            </a:r>
            <a:r>
              <a:rPr kumimoji="1" lang="en-US" altLang="zh-CN" sz="2000" b="1" dirty="0">
                <a:latin typeface="微软雅黑" pitchFamily="34" charset="-122"/>
                <a:ea typeface="微软雅黑" pitchFamily="34" charset="-122"/>
              </a:rPr>
              <a:t>M</a:t>
            </a:r>
            <a:r>
              <a:rPr kumimoji="1" lang="zh-CN" altLang="en-US" sz="2000" b="1" dirty="0">
                <a:latin typeface="微软雅黑" pitchFamily="34" charset="-122"/>
                <a:ea typeface="微软雅黑" pitchFamily="34" charset="-122"/>
              </a:rPr>
              <a:t>设备， </a:t>
            </a:r>
            <a:r>
              <a:rPr kumimoji="1" lang="en-US" altLang="zh-CN" sz="2000" b="1" dirty="0">
                <a:latin typeface="微软雅黑" pitchFamily="34" charset="-122"/>
                <a:ea typeface="微软雅黑" pitchFamily="34" charset="-122"/>
              </a:rPr>
              <a:t>1</a:t>
            </a:r>
            <a:r>
              <a:rPr kumimoji="1" lang="zh-CN" altLang="en-US" sz="2000" b="1" dirty="0">
                <a:latin typeface="微软雅黑" pitchFamily="34" charset="-122"/>
                <a:ea typeface="微软雅黑" pitchFamily="34" charset="-122"/>
              </a:rPr>
              <a:t>台</a:t>
            </a:r>
            <a:r>
              <a:rPr kumimoji="1" lang="en-US" altLang="zh-CN" sz="2000" b="1" dirty="0">
                <a:latin typeface="微软雅黑" pitchFamily="34" charset="-122"/>
                <a:ea typeface="微软雅黑" pitchFamily="34" charset="-122"/>
              </a:rPr>
              <a:t>D</a:t>
            </a:r>
            <a:r>
              <a:rPr kumimoji="1" lang="zh-CN" altLang="en-US" sz="2000" b="1" dirty="0">
                <a:latin typeface="微软雅黑" pitchFamily="34" charset="-122"/>
                <a:ea typeface="微软雅黑" pitchFamily="34" charset="-122"/>
              </a:rPr>
              <a:t>设备，正常情况下每月上班</a:t>
            </a:r>
            <a:r>
              <a:rPr kumimoji="1" lang="en-US" altLang="zh-CN" sz="2000" b="1" dirty="0">
                <a:latin typeface="微软雅黑" pitchFamily="34" charset="-122"/>
                <a:ea typeface="微软雅黑" pitchFamily="34" charset="-122"/>
              </a:rPr>
              <a:t>25</a:t>
            </a:r>
            <a:r>
              <a:rPr kumimoji="1" lang="zh-CN" altLang="en-US" sz="2000" b="1" dirty="0">
                <a:latin typeface="微软雅黑" pitchFamily="34" charset="-122"/>
                <a:ea typeface="微软雅黑" pitchFamily="34" charset="-122"/>
              </a:rPr>
              <a:t>天，每天</a:t>
            </a:r>
            <a:r>
              <a:rPr kumimoji="1" lang="en-US" altLang="zh-CN" sz="2000" b="1" dirty="0">
                <a:latin typeface="微软雅黑" pitchFamily="34" charset="-122"/>
                <a:ea typeface="微软雅黑" pitchFamily="34" charset="-122"/>
              </a:rPr>
              <a:t>8</a:t>
            </a:r>
            <a:r>
              <a:rPr kumimoji="1" lang="zh-CN" altLang="en-US" sz="2000" b="1" dirty="0">
                <a:latin typeface="微软雅黑" pitchFamily="34" charset="-122"/>
                <a:ea typeface="微软雅黑" pitchFamily="34" charset="-122"/>
              </a:rPr>
              <a:t>小时，平均设备故障率为</a:t>
            </a:r>
            <a:r>
              <a:rPr kumimoji="1" lang="en-US" altLang="zh-CN" sz="2000" b="1" dirty="0">
                <a:latin typeface="微软雅黑" pitchFamily="34" charset="-122"/>
                <a:ea typeface="微软雅黑" pitchFamily="34" charset="-122"/>
              </a:rPr>
              <a:t>10%</a:t>
            </a:r>
          </a:p>
          <a:p>
            <a:pPr marL="342891" indent="-342891">
              <a:lnSpc>
                <a:spcPct val="150000"/>
              </a:lnSpc>
              <a:spcBef>
                <a:spcPct val="20000"/>
              </a:spcBef>
              <a:buFont typeface="Wingdings" pitchFamily="2" charset="2"/>
              <a:buChar char="Ø"/>
            </a:pPr>
            <a:r>
              <a:rPr kumimoji="1" lang="zh-CN" altLang="en-US" sz="2000" b="1" dirty="0">
                <a:latin typeface="微软雅黑" pitchFamily="34" charset="-122"/>
                <a:ea typeface="微软雅黑" pitchFamily="34" charset="-122"/>
              </a:rPr>
              <a:t>要求：请进行产能负荷分析并做出月生产计划</a:t>
            </a:r>
          </a:p>
        </p:txBody>
      </p:sp>
      <p:grpSp>
        <p:nvGrpSpPr>
          <p:cNvPr id="457113" name="Group 149"/>
          <p:cNvGrpSpPr>
            <a:grpSpLocks/>
          </p:cNvGrpSpPr>
          <p:nvPr/>
        </p:nvGrpSpPr>
        <p:grpSpPr bwMode="auto">
          <a:xfrm>
            <a:off x="468313" y="1484316"/>
            <a:ext cx="7924800" cy="3311525"/>
            <a:chOff x="-3" y="-3"/>
            <a:chExt cx="3930" cy="4422"/>
          </a:xfrm>
        </p:grpSpPr>
        <p:grpSp>
          <p:nvGrpSpPr>
            <p:cNvPr id="457116" name="Group 150"/>
            <p:cNvGrpSpPr>
              <a:grpSpLocks/>
            </p:cNvGrpSpPr>
            <p:nvPr/>
          </p:nvGrpSpPr>
          <p:grpSpPr bwMode="auto">
            <a:xfrm>
              <a:off x="0" y="0"/>
              <a:ext cx="3924" cy="4416"/>
              <a:chOff x="0" y="0"/>
              <a:chExt cx="3924" cy="4416"/>
            </a:xfrm>
          </p:grpSpPr>
          <p:grpSp>
            <p:nvGrpSpPr>
              <p:cNvPr id="457119" name="Group 151"/>
              <p:cNvGrpSpPr>
                <a:grpSpLocks/>
              </p:cNvGrpSpPr>
              <p:nvPr/>
            </p:nvGrpSpPr>
            <p:grpSpPr bwMode="auto">
              <a:xfrm>
                <a:off x="0" y="0"/>
                <a:ext cx="654" cy="384"/>
                <a:chOff x="0" y="0"/>
                <a:chExt cx="654" cy="384"/>
              </a:xfrm>
            </p:grpSpPr>
            <p:sp>
              <p:nvSpPr>
                <p:cNvPr id="456856" name="Rectangle 152"/>
                <p:cNvSpPr>
                  <a:spLocks noChangeArrowheads="1"/>
                </p:cNvSpPr>
                <p:nvPr/>
              </p:nvSpPr>
              <p:spPr bwMode="auto">
                <a:xfrm>
                  <a:off x="43" y="0"/>
                  <a:ext cx="568" cy="384"/>
                </a:xfrm>
                <a:prstGeom prst="rect">
                  <a:avLst/>
                </a:prstGeom>
                <a:noFill/>
                <a:ln w="9525">
                  <a:noFill/>
                  <a:miter lim="800000"/>
                  <a:headEnd/>
                  <a:tailEnd/>
                </a:ln>
                <a:effectLst/>
              </p:spPr>
              <p:txBody>
                <a:bodyPr/>
                <a:lstStyle/>
                <a:p>
                  <a:pPr algn="just">
                    <a:spcBef>
                      <a:spcPct val="0"/>
                    </a:spcBef>
                    <a:tabLst>
                      <a:tab pos="390516" algn="l"/>
                    </a:tabLst>
                  </a:pPr>
                  <a:r>
                    <a:rPr kumimoji="1" lang="zh-CN" altLang="en-US" sz="1400"/>
                    <a:t>产品</a:t>
                  </a:r>
                </a:p>
                <a:p>
                  <a:pPr algn="just">
                    <a:spcBef>
                      <a:spcPct val="0"/>
                    </a:spcBef>
                    <a:tabLst>
                      <a:tab pos="390516" algn="l"/>
                    </a:tabLst>
                  </a:pPr>
                  <a:endParaRPr kumimoji="1" lang="en-US" altLang="zh-CN" sz="1400"/>
                </a:p>
              </p:txBody>
            </p:sp>
            <p:sp>
              <p:nvSpPr>
                <p:cNvPr id="456857" name="Rectangle 153"/>
                <p:cNvSpPr>
                  <a:spLocks noChangeArrowheads="1"/>
                </p:cNvSpPr>
                <p:nvPr/>
              </p:nvSpPr>
              <p:spPr bwMode="auto">
                <a:xfrm>
                  <a:off x="0" y="0"/>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7122" name="Group 154"/>
              <p:cNvGrpSpPr>
                <a:grpSpLocks/>
              </p:cNvGrpSpPr>
              <p:nvPr/>
            </p:nvGrpSpPr>
            <p:grpSpPr bwMode="auto">
              <a:xfrm>
                <a:off x="654" y="0"/>
                <a:ext cx="654" cy="384"/>
                <a:chOff x="654" y="0"/>
                <a:chExt cx="654" cy="384"/>
              </a:xfrm>
            </p:grpSpPr>
            <p:sp>
              <p:nvSpPr>
                <p:cNvPr id="456859" name="Rectangle 155"/>
                <p:cNvSpPr>
                  <a:spLocks noChangeArrowheads="1"/>
                </p:cNvSpPr>
                <p:nvPr/>
              </p:nvSpPr>
              <p:spPr bwMode="auto">
                <a:xfrm>
                  <a:off x="697" y="0"/>
                  <a:ext cx="568" cy="384"/>
                </a:xfrm>
                <a:prstGeom prst="rect">
                  <a:avLst/>
                </a:prstGeom>
                <a:noFill/>
                <a:ln w="9525">
                  <a:noFill/>
                  <a:miter lim="800000"/>
                  <a:headEnd/>
                  <a:tailEnd/>
                </a:ln>
                <a:effectLst/>
              </p:spPr>
              <p:txBody>
                <a:bodyPr/>
                <a:lstStyle/>
                <a:p>
                  <a:pPr algn="just">
                    <a:spcBef>
                      <a:spcPct val="0"/>
                    </a:spcBef>
                    <a:tabLst>
                      <a:tab pos="390516" algn="l"/>
                    </a:tabLst>
                  </a:pPr>
                  <a:r>
                    <a:rPr kumimoji="1" lang="zh-CN" altLang="en-US" sz="1400"/>
                    <a:t>批量</a:t>
                  </a:r>
                  <a:r>
                    <a:rPr kumimoji="1" lang="en-US" altLang="zh-CN" sz="1400"/>
                    <a:t>(PCS)</a:t>
                  </a:r>
                </a:p>
                <a:p>
                  <a:pPr algn="just">
                    <a:spcBef>
                      <a:spcPct val="0"/>
                    </a:spcBef>
                    <a:tabLst>
                      <a:tab pos="390516" algn="l"/>
                    </a:tabLst>
                  </a:pPr>
                  <a:endParaRPr kumimoji="1" lang="en-US" altLang="zh-CN" sz="1400"/>
                </a:p>
              </p:txBody>
            </p:sp>
            <p:sp>
              <p:nvSpPr>
                <p:cNvPr id="456860" name="Rectangle 156"/>
                <p:cNvSpPr>
                  <a:spLocks noChangeArrowheads="1"/>
                </p:cNvSpPr>
                <p:nvPr/>
              </p:nvSpPr>
              <p:spPr bwMode="auto">
                <a:xfrm>
                  <a:off x="654" y="0"/>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7125" name="Group 157"/>
              <p:cNvGrpSpPr>
                <a:grpSpLocks/>
              </p:cNvGrpSpPr>
              <p:nvPr/>
            </p:nvGrpSpPr>
            <p:grpSpPr bwMode="auto">
              <a:xfrm>
                <a:off x="1308" y="0"/>
                <a:ext cx="654" cy="384"/>
                <a:chOff x="1308" y="0"/>
                <a:chExt cx="654" cy="384"/>
              </a:xfrm>
            </p:grpSpPr>
            <p:sp>
              <p:nvSpPr>
                <p:cNvPr id="456862" name="Rectangle 158"/>
                <p:cNvSpPr>
                  <a:spLocks noChangeArrowheads="1"/>
                </p:cNvSpPr>
                <p:nvPr/>
              </p:nvSpPr>
              <p:spPr bwMode="auto">
                <a:xfrm>
                  <a:off x="1351" y="0"/>
                  <a:ext cx="568" cy="384"/>
                </a:xfrm>
                <a:prstGeom prst="rect">
                  <a:avLst/>
                </a:prstGeom>
                <a:noFill/>
                <a:ln w="9525">
                  <a:noFill/>
                  <a:miter lim="800000"/>
                  <a:headEnd/>
                  <a:tailEnd/>
                </a:ln>
                <a:effectLst/>
              </p:spPr>
              <p:txBody>
                <a:bodyPr/>
                <a:lstStyle/>
                <a:p>
                  <a:pPr algn="just">
                    <a:spcBef>
                      <a:spcPct val="0"/>
                    </a:spcBef>
                    <a:tabLst>
                      <a:tab pos="390516" algn="l"/>
                    </a:tabLst>
                  </a:pPr>
                  <a:r>
                    <a:rPr kumimoji="1" lang="zh-CN" altLang="en-US" sz="1400"/>
                    <a:t>制程</a:t>
                  </a:r>
                </a:p>
                <a:p>
                  <a:pPr algn="just">
                    <a:spcBef>
                      <a:spcPct val="0"/>
                    </a:spcBef>
                    <a:tabLst>
                      <a:tab pos="390516" algn="l"/>
                    </a:tabLst>
                  </a:pPr>
                  <a:endParaRPr kumimoji="1" lang="en-US" altLang="zh-CN" sz="1400"/>
                </a:p>
              </p:txBody>
            </p:sp>
            <p:sp>
              <p:nvSpPr>
                <p:cNvPr id="456863" name="Rectangle 159"/>
                <p:cNvSpPr>
                  <a:spLocks noChangeArrowheads="1"/>
                </p:cNvSpPr>
                <p:nvPr/>
              </p:nvSpPr>
              <p:spPr bwMode="auto">
                <a:xfrm>
                  <a:off x="1308" y="0"/>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7128" name="Group 160"/>
              <p:cNvGrpSpPr>
                <a:grpSpLocks/>
              </p:cNvGrpSpPr>
              <p:nvPr/>
            </p:nvGrpSpPr>
            <p:grpSpPr bwMode="auto">
              <a:xfrm>
                <a:off x="1962" y="0"/>
                <a:ext cx="441" cy="384"/>
                <a:chOff x="1962" y="0"/>
                <a:chExt cx="441" cy="384"/>
              </a:xfrm>
            </p:grpSpPr>
            <p:sp>
              <p:nvSpPr>
                <p:cNvPr id="456865" name="Rectangle 161"/>
                <p:cNvSpPr>
                  <a:spLocks noChangeArrowheads="1"/>
                </p:cNvSpPr>
                <p:nvPr/>
              </p:nvSpPr>
              <p:spPr bwMode="auto">
                <a:xfrm>
                  <a:off x="2005" y="0"/>
                  <a:ext cx="355" cy="384"/>
                </a:xfrm>
                <a:prstGeom prst="rect">
                  <a:avLst/>
                </a:prstGeom>
                <a:noFill/>
                <a:ln w="9525">
                  <a:noFill/>
                  <a:miter lim="800000"/>
                  <a:headEnd/>
                  <a:tailEnd/>
                </a:ln>
                <a:effectLst/>
              </p:spPr>
              <p:txBody>
                <a:bodyPr/>
                <a:lstStyle/>
                <a:p>
                  <a:pPr algn="just">
                    <a:spcBef>
                      <a:spcPct val="0"/>
                    </a:spcBef>
                    <a:tabLst>
                      <a:tab pos="390516" algn="l"/>
                    </a:tabLst>
                  </a:pPr>
                  <a:r>
                    <a:rPr kumimoji="1" lang="zh-CN" altLang="en-US" sz="1400"/>
                    <a:t>设备</a:t>
                  </a:r>
                </a:p>
                <a:p>
                  <a:pPr algn="just">
                    <a:spcBef>
                      <a:spcPct val="0"/>
                    </a:spcBef>
                    <a:tabLst>
                      <a:tab pos="390516" algn="l"/>
                    </a:tabLst>
                  </a:pPr>
                  <a:endParaRPr kumimoji="1" lang="en-US" altLang="zh-CN" sz="1400"/>
                </a:p>
              </p:txBody>
            </p:sp>
            <p:sp>
              <p:nvSpPr>
                <p:cNvPr id="456866" name="Rectangle 162"/>
                <p:cNvSpPr>
                  <a:spLocks noChangeArrowheads="1"/>
                </p:cNvSpPr>
                <p:nvPr/>
              </p:nvSpPr>
              <p:spPr bwMode="auto">
                <a:xfrm>
                  <a:off x="1962" y="0"/>
                  <a:ext cx="441" cy="384"/>
                </a:xfrm>
                <a:prstGeom prst="rect">
                  <a:avLst/>
                </a:prstGeom>
                <a:noFill/>
                <a:ln w="7">
                  <a:solidFill>
                    <a:srgbClr val="A0A0A0"/>
                  </a:solidFill>
                  <a:miter lim="800000"/>
                  <a:headEnd/>
                  <a:tailEnd/>
                </a:ln>
                <a:effectLst/>
              </p:spPr>
              <p:txBody>
                <a:bodyPr/>
                <a:lstStyle/>
                <a:p>
                  <a:endParaRPr lang="zh-CN" altLang="en-US"/>
                </a:p>
              </p:txBody>
            </p:sp>
          </p:grpSp>
          <p:grpSp>
            <p:nvGrpSpPr>
              <p:cNvPr id="457131" name="Group 163"/>
              <p:cNvGrpSpPr>
                <a:grpSpLocks/>
              </p:cNvGrpSpPr>
              <p:nvPr/>
            </p:nvGrpSpPr>
            <p:grpSpPr bwMode="auto">
              <a:xfrm>
                <a:off x="2403" y="0"/>
                <a:ext cx="867" cy="384"/>
                <a:chOff x="2403" y="0"/>
                <a:chExt cx="867" cy="384"/>
              </a:xfrm>
            </p:grpSpPr>
            <p:sp>
              <p:nvSpPr>
                <p:cNvPr id="456868" name="Rectangle 164"/>
                <p:cNvSpPr>
                  <a:spLocks noChangeArrowheads="1"/>
                </p:cNvSpPr>
                <p:nvPr/>
              </p:nvSpPr>
              <p:spPr bwMode="auto">
                <a:xfrm>
                  <a:off x="2446" y="0"/>
                  <a:ext cx="781" cy="384"/>
                </a:xfrm>
                <a:prstGeom prst="rect">
                  <a:avLst/>
                </a:prstGeom>
                <a:noFill/>
                <a:ln w="9525">
                  <a:noFill/>
                  <a:miter lim="800000"/>
                  <a:headEnd/>
                  <a:tailEnd/>
                </a:ln>
                <a:effectLst/>
              </p:spPr>
              <p:txBody>
                <a:bodyPr/>
                <a:lstStyle/>
                <a:p>
                  <a:pPr algn="just">
                    <a:spcBef>
                      <a:spcPct val="0"/>
                    </a:spcBef>
                    <a:tabLst>
                      <a:tab pos="390516" algn="l"/>
                    </a:tabLst>
                  </a:pPr>
                  <a:r>
                    <a:rPr kumimoji="1" lang="zh-CN" altLang="en-US" sz="1400"/>
                    <a:t>工时</a:t>
                  </a:r>
                  <a:r>
                    <a:rPr kumimoji="1" lang="en-US" altLang="zh-CN" sz="1400"/>
                    <a:t>(HRS/PCS)</a:t>
                  </a:r>
                </a:p>
                <a:p>
                  <a:pPr algn="just">
                    <a:spcBef>
                      <a:spcPct val="0"/>
                    </a:spcBef>
                    <a:tabLst>
                      <a:tab pos="390516" algn="l"/>
                    </a:tabLst>
                  </a:pPr>
                  <a:endParaRPr kumimoji="1" lang="en-US" altLang="zh-CN" sz="1400"/>
                </a:p>
              </p:txBody>
            </p:sp>
            <p:sp>
              <p:nvSpPr>
                <p:cNvPr id="456869" name="Rectangle 165"/>
                <p:cNvSpPr>
                  <a:spLocks noChangeArrowheads="1"/>
                </p:cNvSpPr>
                <p:nvPr/>
              </p:nvSpPr>
              <p:spPr bwMode="auto">
                <a:xfrm>
                  <a:off x="2403" y="0"/>
                  <a:ext cx="867" cy="384"/>
                </a:xfrm>
                <a:prstGeom prst="rect">
                  <a:avLst/>
                </a:prstGeom>
                <a:noFill/>
                <a:ln w="7">
                  <a:solidFill>
                    <a:srgbClr val="A0A0A0"/>
                  </a:solidFill>
                  <a:miter lim="800000"/>
                  <a:headEnd/>
                  <a:tailEnd/>
                </a:ln>
                <a:effectLst/>
              </p:spPr>
              <p:txBody>
                <a:bodyPr/>
                <a:lstStyle/>
                <a:p>
                  <a:endParaRPr lang="zh-CN" altLang="en-US"/>
                </a:p>
              </p:txBody>
            </p:sp>
          </p:grpSp>
          <p:grpSp>
            <p:nvGrpSpPr>
              <p:cNvPr id="457134" name="Group 166"/>
              <p:cNvGrpSpPr>
                <a:grpSpLocks/>
              </p:cNvGrpSpPr>
              <p:nvPr/>
            </p:nvGrpSpPr>
            <p:grpSpPr bwMode="auto">
              <a:xfrm>
                <a:off x="3270" y="0"/>
                <a:ext cx="654" cy="384"/>
                <a:chOff x="3270" y="0"/>
                <a:chExt cx="654" cy="384"/>
              </a:xfrm>
            </p:grpSpPr>
            <p:sp>
              <p:nvSpPr>
                <p:cNvPr id="456871" name="Rectangle 167"/>
                <p:cNvSpPr>
                  <a:spLocks noChangeArrowheads="1"/>
                </p:cNvSpPr>
                <p:nvPr/>
              </p:nvSpPr>
              <p:spPr bwMode="auto">
                <a:xfrm>
                  <a:off x="3313" y="0"/>
                  <a:ext cx="568" cy="384"/>
                </a:xfrm>
                <a:prstGeom prst="rect">
                  <a:avLst/>
                </a:prstGeom>
                <a:noFill/>
                <a:ln w="9525">
                  <a:noFill/>
                  <a:miter lim="800000"/>
                  <a:headEnd/>
                  <a:tailEnd/>
                </a:ln>
                <a:effectLst/>
              </p:spPr>
              <p:txBody>
                <a:bodyPr/>
                <a:lstStyle/>
                <a:p>
                  <a:pPr algn="just">
                    <a:spcBef>
                      <a:spcPct val="0"/>
                    </a:spcBef>
                    <a:tabLst>
                      <a:tab pos="390516" algn="l"/>
                    </a:tabLst>
                  </a:pPr>
                  <a:r>
                    <a:rPr kumimoji="1" lang="zh-CN" altLang="en-US" sz="1200"/>
                    <a:t>负荷数</a:t>
                  </a:r>
                  <a:r>
                    <a:rPr kumimoji="1" lang="en-US" altLang="zh-CN" sz="1200"/>
                    <a:t>(HRS</a:t>
                  </a:r>
                  <a:r>
                    <a:rPr kumimoji="1" lang="en-US" altLang="zh-CN" sz="1400"/>
                    <a:t>)</a:t>
                  </a:r>
                </a:p>
                <a:p>
                  <a:pPr algn="just">
                    <a:spcBef>
                      <a:spcPct val="0"/>
                    </a:spcBef>
                    <a:tabLst>
                      <a:tab pos="390516" algn="l"/>
                    </a:tabLst>
                  </a:pPr>
                  <a:endParaRPr kumimoji="1" lang="en-US" altLang="zh-CN" sz="1400"/>
                </a:p>
              </p:txBody>
            </p:sp>
            <p:sp>
              <p:nvSpPr>
                <p:cNvPr id="456872" name="Rectangle 168"/>
                <p:cNvSpPr>
                  <a:spLocks noChangeArrowheads="1"/>
                </p:cNvSpPr>
                <p:nvPr/>
              </p:nvSpPr>
              <p:spPr bwMode="auto">
                <a:xfrm>
                  <a:off x="3270" y="0"/>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7137" name="Group 169"/>
              <p:cNvGrpSpPr>
                <a:grpSpLocks/>
              </p:cNvGrpSpPr>
              <p:nvPr/>
            </p:nvGrpSpPr>
            <p:grpSpPr bwMode="auto">
              <a:xfrm>
                <a:off x="0" y="384"/>
                <a:ext cx="654" cy="1632"/>
                <a:chOff x="0" y="384"/>
                <a:chExt cx="654" cy="1632"/>
              </a:xfrm>
            </p:grpSpPr>
            <p:sp>
              <p:nvSpPr>
                <p:cNvPr id="456874" name="Rectangle 170"/>
                <p:cNvSpPr>
                  <a:spLocks noChangeArrowheads="1"/>
                </p:cNvSpPr>
                <p:nvPr/>
              </p:nvSpPr>
              <p:spPr bwMode="auto">
                <a:xfrm>
                  <a:off x="43" y="384"/>
                  <a:ext cx="568" cy="1632"/>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A</a:t>
                  </a:r>
                </a:p>
                <a:p>
                  <a:pPr algn="just">
                    <a:spcBef>
                      <a:spcPct val="0"/>
                    </a:spcBef>
                    <a:tabLst>
                      <a:tab pos="390516" algn="l"/>
                    </a:tabLst>
                  </a:pPr>
                  <a:endParaRPr kumimoji="1" lang="en-US" altLang="zh-CN" sz="1400"/>
                </a:p>
              </p:txBody>
            </p:sp>
            <p:sp>
              <p:nvSpPr>
                <p:cNvPr id="456875" name="Rectangle 171"/>
                <p:cNvSpPr>
                  <a:spLocks noChangeArrowheads="1"/>
                </p:cNvSpPr>
                <p:nvPr/>
              </p:nvSpPr>
              <p:spPr bwMode="auto">
                <a:xfrm>
                  <a:off x="0" y="384"/>
                  <a:ext cx="654" cy="1632"/>
                </a:xfrm>
                <a:prstGeom prst="rect">
                  <a:avLst/>
                </a:prstGeom>
                <a:noFill/>
                <a:ln w="7">
                  <a:solidFill>
                    <a:srgbClr val="A0A0A0"/>
                  </a:solidFill>
                  <a:miter lim="800000"/>
                  <a:headEnd/>
                  <a:tailEnd/>
                </a:ln>
                <a:effectLst/>
              </p:spPr>
              <p:txBody>
                <a:bodyPr/>
                <a:lstStyle/>
                <a:p>
                  <a:endParaRPr lang="zh-CN" altLang="en-US"/>
                </a:p>
              </p:txBody>
            </p:sp>
          </p:grpSp>
          <p:grpSp>
            <p:nvGrpSpPr>
              <p:cNvPr id="457141" name="Group 172"/>
              <p:cNvGrpSpPr>
                <a:grpSpLocks/>
              </p:cNvGrpSpPr>
              <p:nvPr/>
            </p:nvGrpSpPr>
            <p:grpSpPr bwMode="auto">
              <a:xfrm>
                <a:off x="654" y="384"/>
                <a:ext cx="654" cy="1632"/>
                <a:chOff x="654" y="384"/>
                <a:chExt cx="654" cy="1632"/>
              </a:xfrm>
            </p:grpSpPr>
            <p:sp>
              <p:nvSpPr>
                <p:cNvPr id="456877" name="Rectangle 173"/>
                <p:cNvSpPr>
                  <a:spLocks noChangeArrowheads="1"/>
                </p:cNvSpPr>
                <p:nvPr/>
              </p:nvSpPr>
              <p:spPr bwMode="auto">
                <a:xfrm>
                  <a:off x="697" y="384"/>
                  <a:ext cx="568" cy="1632"/>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400</a:t>
                  </a:r>
                </a:p>
                <a:p>
                  <a:pPr algn="just">
                    <a:spcBef>
                      <a:spcPct val="0"/>
                    </a:spcBef>
                    <a:tabLst>
                      <a:tab pos="390516" algn="l"/>
                    </a:tabLst>
                  </a:pPr>
                  <a:r>
                    <a:rPr kumimoji="1" lang="en-US" altLang="zh-CN" sz="1400"/>
                    <a:t> </a:t>
                  </a:r>
                </a:p>
                <a:p>
                  <a:pPr algn="just">
                    <a:spcBef>
                      <a:spcPct val="0"/>
                    </a:spcBef>
                    <a:tabLst>
                      <a:tab pos="390516" algn="l"/>
                    </a:tabLst>
                  </a:pPr>
                  <a:r>
                    <a:rPr kumimoji="1" lang="en-US" altLang="zh-CN" sz="1400"/>
                    <a:t> </a:t>
                  </a:r>
                </a:p>
                <a:p>
                  <a:pPr algn="just">
                    <a:spcBef>
                      <a:spcPct val="0"/>
                    </a:spcBef>
                    <a:tabLst>
                      <a:tab pos="390516" algn="l"/>
                    </a:tabLst>
                  </a:pPr>
                  <a:endParaRPr kumimoji="1" lang="en-US" altLang="zh-CN" sz="1400"/>
                </a:p>
              </p:txBody>
            </p:sp>
            <p:sp>
              <p:nvSpPr>
                <p:cNvPr id="456878" name="Rectangle 174"/>
                <p:cNvSpPr>
                  <a:spLocks noChangeArrowheads="1"/>
                </p:cNvSpPr>
                <p:nvPr/>
              </p:nvSpPr>
              <p:spPr bwMode="auto">
                <a:xfrm>
                  <a:off x="654" y="384"/>
                  <a:ext cx="654" cy="1632"/>
                </a:xfrm>
                <a:prstGeom prst="rect">
                  <a:avLst/>
                </a:prstGeom>
                <a:noFill/>
                <a:ln w="7">
                  <a:solidFill>
                    <a:srgbClr val="A0A0A0"/>
                  </a:solidFill>
                  <a:miter lim="800000"/>
                  <a:headEnd/>
                  <a:tailEnd/>
                </a:ln>
                <a:effectLst/>
              </p:spPr>
              <p:txBody>
                <a:bodyPr/>
                <a:lstStyle/>
                <a:p>
                  <a:endParaRPr lang="zh-CN" altLang="en-US"/>
                </a:p>
              </p:txBody>
            </p:sp>
          </p:grpSp>
          <p:grpSp>
            <p:nvGrpSpPr>
              <p:cNvPr id="457142" name="Group 175"/>
              <p:cNvGrpSpPr>
                <a:grpSpLocks/>
              </p:cNvGrpSpPr>
              <p:nvPr/>
            </p:nvGrpSpPr>
            <p:grpSpPr bwMode="auto">
              <a:xfrm>
                <a:off x="1308" y="384"/>
                <a:ext cx="654" cy="480"/>
                <a:chOff x="1308" y="384"/>
                <a:chExt cx="654" cy="480"/>
              </a:xfrm>
            </p:grpSpPr>
            <p:sp>
              <p:nvSpPr>
                <p:cNvPr id="456880" name="Rectangle 176"/>
                <p:cNvSpPr>
                  <a:spLocks noChangeArrowheads="1"/>
                </p:cNvSpPr>
                <p:nvPr/>
              </p:nvSpPr>
              <p:spPr bwMode="auto">
                <a:xfrm>
                  <a:off x="1351" y="384"/>
                  <a:ext cx="568" cy="480"/>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1</a:t>
                  </a:r>
                </a:p>
                <a:p>
                  <a:pPr algn="just">
                    <a:spcBef>
                      <a:spcPct val="0"/>
                    </a:spcBef>
                    <a:tabLst>
                      <a:tab pos="390516" algn="l"/>
                    </a:tabLst>
                  </a:pPr>
                  <a:r>
                    <a:rPr kumimoji="1" lang="en-US" altLang="zh-CN" sz="1400"/>
                    <a:t> </a:t>
                  </a:r>
                </a:p>
                <a:p>
                  <a:pPr algn="just">
                    <a:spcBef>
                      <a:spcPct val="0"/>
                    </a:spcBef>
                    <a:tabLst>
                      <a:tab pos="390516" algn="l"/>
                    </a:tabLst>
                  </a:pPr>
                  <a:endParaRPr kumimoji="1" lang="en-US" altLang="zh-CN" sz="1400"/>
                </a:p>
              </p:txBody>
            </p:sp>
            <p:sp>
              <p:nvSpPr>
                <p:cNvPr id="456881" name="Rectangle 177"/>
                <p:cNvSpPr>
                  <a:spLocks noChangeArrowheads="1"/>
                </p:cNvSpPr>
                <p:nvPr/>
              </p:nvSpPr>
              <p:spPr bwMode="auto">
                <a:xfrm>
                  <a:off x="1308" y="384"/>
                  <a:ext cx="654" cy="480"/>
                </a:xfrm>
                <a:prstGeom prst="rect">
                  <a:avLst/>
                </a:prstGeom>
                <a:noFill/>
                <a:ln w="7">
                  <a:solidFill>
                    <a:srgbClr val="A0A0A0"/>
                  </a:solidFill>
                  <a:miter lim="800000"/>
                  <a:headEnd/>
                  <a:tailEnd/>
                </a:ln>
                <a:effectLst/>
              </p:spPr>
              <p:txBody>
                <a:bodyPr/>
                <a:lstStyle/>
                <a:p>
                  <a:endParaRPr lang="zh-CN" altLang="en-US"/>
                </a:p>
              </p:txBody>
            </p:sp>
          </p:grpSp>
          <p:grpSp>
            <p:nvGrpSpPr>
              <p:cNvPr id="457143" name="Group 178"/>
              <p:cNvGrpSpPr>
                <a:grpSpLocks/>
              </p:cNvGrpSpPr>
              <p:nvPr/>
            </p:nvGrpSpPr>
            <p:grpSpPr bwMode="auto">
              <a:xfrm>
                <a:off x="1962" y="384"/>
                <a:ext cx="441" cy="480"/>
                <a:chOff x="1962" y="384"/>
                <a:chExt cx="441" cy="480"/>
              </a:xfrm>
            </p:grpSpPr>
            <p:sp>
              <p:nvSpPr>
                <p:cNvPr id="456883" name="Rectangle 179"/>
                <p:cNvSpPr>
                  <a:spLocks noChangeArrowheads="1"/>
                </p:cNvSpPr>
                <p:nvPr/>
              </p:nvSpPr>
              <p:spPr bwMode="auto">
                <a:xfrm>
                  <a:off x="2005" y="384"/>
                  <a:ext cx="355" cy="480"/>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L</a:t>
                  </a:r>
                </a:p>
                <a:p>
                  <a:pPr algn="just">
                    <a:spcBef>
                      <a:spcPct val="0"/>
                    </a:spcBef>
                    <a:tabLst>
                      <a:tab pos="390516" algn="l"/>
                    </a:tabLst>
                  </a:pPr>
                  <a:endParaRPr kumimoji="1" lang="en-US" altLang="zh-CN" sz="1400"/>
                </a:p>
              </p:txBody>
            </p:sp>
            <p:sp>
              <p:nvSpPr>
                <p:cNvPr id="456884" name="Rectangle 180"/>
                <p:cNvSpPr>
                  <a:spLocks noChangeArrowheads="1"/>
                </p:cNvSpPr>
                <p:nvPr/>
              </p:nvSpPr>
              <p:spPr bwMode="auto">
                <a:xfrm>
                  <a:off x="1962" y="384"/>
                  <a:ext cx="441" cy="480"/>
                </a:xfrm>
                <a:prstGeom prst="rect">
                  <a:avLst/>
                </a:prstGeom>
                <a:noFill/>
                <a:ln w="7">
                  <a:solidFill>
                    <a:srgbClr val="A0A0A0"/>
                  </a:solidFill>
                  <a:miter lim="800000"/>
                  <a:headEnd/>
                  <a:tailEnd/>
                </a:ln>
                <a:effectLst/>
              </p:spPr>
              <p:txBody>
                <a:bodyPr/>
                <a:lstStyle/>
                <a:p>
                  <a:endParaRPr lang="zh-CN" altLang="en-US"/>
                </a:p>
              </p:txBody>
            </p:sp>
          </p:grpSp>
          <p:grpSp>
            <p:nvGrpSpPr>
              <p:cNvPr id="457146" name="Group 181"/>
              <p:cNvGrpSpPr>
                <a:grpSpLocks/>
              </p:cNvGrpSpPr>
              <p:nvPr/>
            </p:nvGrpSpPr>
            <p:grpSpPr bwMode="auto">
              <a:xfrm>
                <a:off x="2403" y="384"/>
                <a:ext cx="867" cy="480"/>
                <a:chOff x="2403" y="384"/>
                <a:chExt cx="867" cy="480"/>
              </a:xfrm>
            </p:grpSpPr>
            <p:sp>
              <p:nvSpPr>
                <p:cNvPr id="456886" name="Rectangle 182"/>
                <p:cNvSpPr>
                  <a:spLocks noChangeArrowheads="1"/>
                </p:cNvSpPr>
                <p:nvPr/>
              </p:nvSpPr>
              <p:spPr bwMode="auto">
                <a:xfrm>
                  <a:off x="2446" y="384"/>
                  <a:ext cx="781" cy="480"/>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0.32</a:t>
                  </a:r>
                </a:p>
                <a:p>
                  <a:pPr algn="just">
                    <a:spcBef>
                      <a:spcPct val="0"/>
                    </a:spcBef>
                    <a:tabLst>
                      <a:tab pos="390516" algn="l"/>
                    </a:tabLst>
                  </a:pPr>
                  <a:endParaRPr kumimoji="1" lang="en-US" altLang="zh-CN" sz="1400"/>
                </a:p>
              </p:txBody>
            </p:sp>
            <p:sp>
              <p:nvSpPr>
                <p:cNvPr id="456887" name="Rectangle 183"/>
                <p:cNvSpPr>
                  <a:spLocks noChangeArrowheads="1"/>
                </p:cNvSpPr>
                <p:nvPr/>
              </p:nvSpPr>
              <p:spPr bwMode="auto">
                <a:xfrm>
                  <a:off x="2403" y="384"/>
                  <a:ext cx="867" cy="480"/>
                </a:xfrm>
                <a:prstGeom prst="rect">
                  <a:avLst/>
                </a:prstGeom>
                <a:noFill/>
                <a:ln w="7">
                  <a:solidFill>
                    <a:srgbClr val="A0A0A0"/>
                  </a:solidFill>
                  <a:miter lim="800000"/>
                  <a:headEnd/>
                  <a:tailEnd/>
                </a:ln>
                <a:effectLst/>
              </p:spPr>
              <p:txBody>
                <a:bodyPr/>
                <a:lstStyle/>
                <a:p>
                  <a:endParaRPr lang="zh-CN" altLang="en-US"/>
                </a:p>
              </p:txBody>
            </p:sp>
          </p:grpSp>
          <p:grpSp>
            <p:nvGrpSpPr>
              <p:cNvPr id="457149" name="Group 184"/>
              <p:cNvGrpSpPr>
                <a:grpSpLocks/>
              </p:cNvGrpSpPr>
              <p:nvPr/>
            </p:nvGrpSpPr>
            <p:grpSpPr bwMode="auto">
              <a:xfrm>
                <a:off x="3270" y="384"/>
                <a:ext cx="654" cy="480"/>
                <a:chOff x="3270" y="384"/>
                <a:chExt cx="654" cy="480"/>
              </a:xfrm>
            </p:grpSpPr>
            <p:sp>
              <p:nvSpPr>
                <p:cNvPr id="456889" name="Rectangle 185"/>
                <p:cNvSpPr>
                  <a:spLocks noChangeArrowheads="1"/>
                </p:cNvSpPr>
                <p:nvPr/>
              </p:nvSpPr>
              <p:spPr bwMode="auto">
                <a:xfrm>
                  <a:off x="3313" y="384"/>
                  <a:ext cx="568" cy="480"/>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128</a:t>
                  </a:r>
                </a:p>
                <a:p>
                  <a:pPr algn="just">
                    <a:spcBef>
                      <a:spcPct val="0"/>
                    </a:spcBef>
                    <a:tabLst>
                      <a:tab pos="390516" algn="l"/>
                    </a:tabLst>
                  </a:pPr>
                  <a:endParaRPr kumimoji="1" lang="en-US" altLang="zh-CN" sz="1400"/>
                </a:p>
              </p:txBody>
            </p:sp>
            <p:sp>
              <p:nvSpPr>
                <p:cNvPr id="456890" name="Rectangle 186"/>
                <p:cNvSpPr>
                  <a:spLocks noChangeArrowheads="1"/>
                </p:cNvSpPr>
                <p:nvPr/>
              </p:nvSpPr>
              <p:spPr bwMode="auto">
                <a:xfrm>
                  <a:off x="3270" y="384"/>
                  <a:ext cx="654" cy="480"/>
                </a:xfrm>
                <a:prstGeom prst="rect">
                  <a:avLst/>
                </a:prstGeom>
                <a:noFill/>
                <a:ln w="7">
                  <a:solidFill>
                    <a:srgbClr val="A0A0A0"/>
                  </a:solidFill>
                  <a:miter lim="800000"/>
                  <a:headEnd/>
                  <a:tailEnd/>
                </a:ln>
                <a:effectLst/>
              </p:spPr>
              <p:txBody>
                <a:bodyPr/>
                <a:lstStyle/>
                <a:p>
                  <a:endParaRPr lang="zh-CN" altLang="en-US"/>
                </a:p>
              </p:txBody>
            </p:sp>
          </p:grpSp>
          <p:grpSp>
            <p:nvGrpSpPr>
              <p:cNvPr id="457152" name="Group 187"/>
              <p:cNvGrpSpPr>
                <a:grpSpLocks/>
              </p:cNvGrpSpPr>
              <p:nvPr/>
            </p:nvGrpSpPr>
            <p:grpSpPr bwMode="auto">
              <a:xfrm>
                <a:off x="1308" y="864"/>
                <a:ext cx="654" cy="384"/>
                <a:chOff x="1308" y="864"/>
                <a:chExt cx="654" cy="384"/>
              </a:xfrm>
            </p:grpSpPr>
            <p:sp>
              <p:nvSpPr>
                <p:cNvPr id="456892" name="Rectangle 188"/>
                <p:cNvSpPr>
                  <a:spLocks noChangeArrowheads="1"/>
                </p:cNvSpPr>
                <p:nvPr/>
              </p:nvSpPr>
              <p:spPr bwMode="auto">
                <a:xfrm>
                  <a:off x="1351" y="864"/>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2</a:t>
                  </a:r>
                </a:p>
                <a:p>
                  <a:pPr algn="just">
                    <a:spcBef>
                      <a:spcPct val="0"/>
                    </a:spcBef>
                    <a:tabLst>
                      <a:tab pos="390516" algn="l"/>
                    </a:tabLst>
                  </a:pPr>
                  <a:endParaRPr kumimoji="1" lang="en-US" altLang="zh-CN" sz="1400"/>
                </a:p>
              </p:txBody>
            </p:sp>
            <p:sp>
              <p:nvSpPr>
                <p:cNvPr id="456893" name="Rectangle 189"/>
                <p:cNvSpPr>
                  <a:spLocks noChangeArrowheads="1"/>
                </p:cNvSpPr>
                <p:nvPr/>
              </p:nvSpPr>
              <p:spPr bwMode="auto">
                <a:xfrm>
                  <a:off x="1308" y="864"/>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7155" name="Group 190"/>
              <p:cNvGrpSpPr>
                <a:grpSpLocks/>
              </p:cNvGrpSpPr>
              <p:nvPr/>
            </p:nvGrpSpPr>
            <p:grpSpPr bwMode="auto">
              <a:xfrm>
                <a:off x="1962" y="864"/>
                <a:ext cx="441" cy="384"/>
                <a:chOff x="1962" y="864"/>
                <a:chExt cx="441" cy="384"/>
              </a:xfrm>
            </p:grpSpPr>
            <p:sp>
              <p:nvSpPr>
                <p:cNvPr id="456895" name="Rectangle 191"/>
                <p:cNvSpPr>
                  <a:spLocks noChangeArrowheads="1"/>
                </p:cNvSpPr>
                <p:nvPr/>
              </p:nvSpPr>
              <p:spPr bwMode="auto">
                <a:xfrm>
                  <a:off x="2005" y="864"/>
                  <a:ext cx="355"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M</a:t>
                  </a:r>
                </a:p>
                <a:p>
                  <a:pPr algn="just">
                    <a:spcBef>
                      <a:spcPct val="0"/>
                    </a:spcBef>
                    <a:tabLst>
                      <a:tab pos="390516" algn="l"/>
                    </a:tabLst>
                  </a:pPr>
                  <a:endParaRPr kumimoji="1" lang="en-US" altLang="zh-CN" sz="1400"/>
                </a:p>
              </p:txBody>
            </p:sp>
            <p:sp>
              <p:nvSpPr>
                <p:cNvPr id="456896" name="Rectangle 192"/>
                <p:cNvSpPr>
                  <a:spLocks noChangeArrowheads="1"/>
                </p:cNvSpPr>
                <p:nvPr/>
              </p:nvSpPr>
              <p:spPr bwMode="auto">
                <a:xfrm>
                  <a:off x="1962" y="864"/>
                  <a:ext cx="441" cy="384"/>
                </a:xfrm>
                <a:prstGeom prst="rect">
                  <a:avLst/>
                </a:prstGeom>
                <a:noFill/>
                <a:ln w="7">
                  <a:solidFill>
                    <a:srgbClr val="A0A0A0"/>
                  </a:solidFill>
                  <a:miter lim="800000"/>
                  <a:headEnd/>
                  <a:tailEnd/>
                </a:ln>
                <a:effectLst/>
              </p:spPr>
              <p:txBody>
                <a:bodyPr/>
                <a:lstStyle/>
                <a:p>
                  <a:endParaRPr lang="zh-CN" altLang="en-US"/>
                </a:p>
              </p:txBody>
            </p:sp>
          </p:grpSp>
          <p:grpSp>
            <p:nvGrpSpPr>
              <p:cNvPr id="457158" name="Group 193"/>
              <p:cNvGrpSpPr>
                <a:grpSpLocks/>
              </p:cNvGrpSpPr>
              <p:nvPr/>
            </p:nvGrpSpPr>
            <p:grpSpPr bwMode="auto">
              <a:xfrm>
                <a:off x="2403" y="864"/>
                <a:ext cx="867" cy="384"/>
                <a:chOff x="2403" y="864"/>
                <a:chExt cx="867" cy="384"/>
              </a:xfrm>
            </p:grpSpPr>
            <p:sp>
              <p:nvSpPr>
                <p:cNvPr id="456898" name="Rectangle 194"/>
                <p:cNvSpPr>
                  <a:spLocks noChangeArrowheads="1"/>
                </p:cNvSpPr>
                <p:nvPr/>
              </p:nvSpPr>
              <p:spPr bwMode="auto">
                <a:xfrm>
                  <a:off x="2446" y="864"/>
                  <a:ext cx="781"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0.24</a:t>
                  </a:r>
                </a:p>
                <a:p>
                  <a:pPr algn="just">
                    <a:spcBef>
                      <a:spcPct val="0"/>
                    </a:spcBef>
                    <a:tabLst>
                      <a:tab pos="390516" algn="l"/>
                    </a:tabLst>
                  </a:pPr>
                  <a:endParaRPr kumimoji="1" lang="en-US" altLang="zh-CN" sz="1400"/>
                </a:p>
              </p:txBody>
            </p:sp>
            <p:sp>
              <p:nvSpPr>
                <p:cNvPr id="456899" name="Rectangle 195"/>
                <p:cNvSpPr>
                  <a:spLocks noChangeArrowheads="1"/>
                </p:cNvSpPr>
                <p:nvPr/>
              </p:nvSpPr>
              <p:spPr bwMode="auto">
                <a:xfrm>
                  <a:off x="2403" y="864"/>
                  <a:ext cx="867" cy="384"/>
                </a:xfrm>
                <a:prstGeom prst="rect">
                  <a:avLst/>
                </a:prstGeom>
                <a:noFill/>
                <a:ln w="7">
                  <a:solidFill>
                    <a:srgbClr val="A0A0A0"/>
                  </a:solidFill>
                  <a:miter lim="800000"/>
                  <a:headEnd/>
                  <a:tailEnd/>
                </a:ln>
                <a:effectLst/>
              </p:spPr>
              <p:txBody>
                <a:bodyPr/>
                <a:lstStyle/>
                <a:p>
                  <a:endParaRPr lang="zh-CN" altLang="en-US"/>
                </a:p>
              </p:txBody>
            </p:sp>
          </p:grpSp>
          <p:grpSp>
            <p:nvGrpSpPr>
              <p:cNvPr id="457161" name="Group 196"/>
              <p:cNvGrpSpPr>
                <a:grpSpLocks/>
              </p:cNvGrpSpPr>
              <p:nvPr/>
            </p:nvGrpSpPr>
            <p:grpSpPr bwMode="auto">
              <a:xfrm>
                <a:off x="3270" y="864"/>
                <a:ext cx="654" cy="384"/>
                <a:chOff x="3270" y="864"/>
                <a:chExt cx="654" cy="384"/>
              </a:xfrm>
            </p:grpSpPr>
            <p:sp>
              <p:nvSpPr>
                <p:cNvPr id="456901" name="Rectangle 197"/>
                <p:cNvSpPr>
                  <a:spLocks noChangeArrowheads="1"/>
                </p:cNvSpPr>
                <p:nvPr/>
              </p:nvSpPr>
              <p:spPr bwMode="auto">
                <a:xfrm>
                  <a:off x="3313" y="864"/>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96</a:t>
                  </a:r>
                </a:p>
                <a:p>
                  <a:pPr algn="just">
                    <a:spcBef>
                      <a:spcPct val="0"/>
                    </a:spcBef>
                    <a:tabLst>
                      <a:tab pos="390516" algn="l"/>
                    </a:tabLst>
                  </a:pPr>
                  <a:endParaRPr kumimoji="1" lang="en-US" altLang="zh-CN" sz="1400"/>
                </a:p>
              </p:txBody>
            </p:sp>
            <p:sp>
              <p:nvSpPr>
                <p:cNvPr id="456902" name="Rectangle 198"/>
                <p:cNvSpPr>
                  <a:spLocks noChangeArrowheads="1"/>
                </p:cNvSpPr>
                <p:nvPr/>
              </p:nvSpPr>
              <p:spPr bwMode="auto">
                <a:xfrm>
                  <a:off x="3270" y="864"/>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7164" name="Group 199"/>
              <p:cNvGrpSpPr>
                <a:grpSpLocks/>
              </p:cNvGrpSpPr>
              <p:nvPr/>
            </p:nvGrpSpPr>
            <p:grpSpPr bwMode="auto">
              <a:xfrm>
                <a:off x="1308" y="1248"/>
                <a:ext cx="654" cy="384"/>
                <a:chOff x="1308" y="1248"/>
                <a:chExt cx="654" cy="384"/>
              </a:xfrm>
            </p:grpSpPr>
            <p:sp>
              <p:nvSpPr>
                <p:cNvPr id="456904" name="Rectangle 200"/>
                <p:cNvSpPr>
                  <a:spLocks noChangeArrowheads="1"/>
                </p:cNvSpPr>
                <p:nvPr/>
              </p:nvSpPr>
              <p:spPr bwMode="auto">
                <a:xfrm>
                  <a:off x="1351" y="1248"/>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3</a:t>
                  </a:r>
                </a:p>
                <a:p>
                  <a:pPr algn="just">
                    <a:spcBef>
                      <a:spcPct val="0"/>
                    </a:spcBef>
                    <a:tabLst>
                      <a:tab pos="390516" algn="l"/>
                    </a:tabLst>
                  </a:pPr>
                  <a:endParaRPr kumimoji="1" lang="en-US" altLang="zh-CN" sz="1400"/>
                </a:p>
              </p:txBody>
            </p:sp>
            <p:sp>
              <p:nvSpPr>
                <p:cNvPr id="456905" name="Rectangle 201"/>
                <p:cNvSpPr>
                  <a:spLocks noChangeArrowheads="1"/>
                </p:cNvSpPr>
                <p:nvPr/>
              </p:nvSpPr>
              <p:spPr bwMode="auto">
                <a:xfrm>
                  <a:off x="1308" y="1248"/>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7167" name="Group 202"/>
              <p:cNvGrpSpPr>
                <a:grpSpLocks/>
              </p:cNvGrpSpPr>
              <p:nvPr/>
            </p:nvGrpSpPr>
            <p:grpSpPr bwMode="auto">
              <a:xfrm>
                <a:off x="1962" y="1248"/>
                <a:ext cx="441" cy="384"/>
                <a:chOff x="1962" y="1248"/>
                <a:chExt cx="441" cy="384"/>
              </a:xfrm>
            </p:grpSpPr>
            <p:sp>
              <p:nvSpPr>
                <p:cNvPr id="456907" name="Rectangle 203"/>
                <p:cNvSpPr>
                  <a:spLocks noChangeArrowheads="1"/>
                </p:cNvSpPr>
                <p:nvPr/>
              </p:nvSpPr>
              <p:spPr bwMode="auto">
                <a:xfrm>
                  <a:off x="2005" y="1248"/>
                  <a:ext cx="355"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D</a:t>
                  </a:r>
                </a:p>
                <a:p>
                  <a:pPr algn="just">
                    <a:spcBef>
                      <a:spcPct val="0"/>
                    </a:spcBef>
                    <a:tabLst>
                      <a:tab pos="390516" algn="l"/>
                    </a:tabLst>
                  </a:pPr>
                  <a:endParaRPr kumimoji="1" lang="en-US" altLang="zh-CN" sz="1400"/>
                </a:p>
              </p:txBody>
            </p:sp>
            <p:sp>
              <p:nvSpPr>
                <p:cNvPr id="456908" name="Rectangle 204"/>
                <p:cNvSpPr>
                  <a:spLocks noChangeArrowheads="1"/>
                </p:cNvSpPr>
                <p:nvPr/>
              </p:nvSpPr>
              <p:spPr bwMode="auto">
                <a:xfrm>
                  <a:off x="1962" y="1248"/>
                  <a:ext cx="441" cy="384"/>
                </a:xfrm>
                <a:prstGeom prst="rect">
                  <a:avLst/>
                </a:prstGeom>
                <a:noFill/>
                <a:ln w="7">
                  <a:solidFill>
                    <a:srgbClr val="A0A0A0"/>
                  </a:solidFill>
                  <a:miter lim="800000"/>
                  <a:headEnd/>
                  <a:tailEnd/>
                </a:ln>
                <a:effectLst/>
              </p:spPr>
              <p:txBody>
                <a:bodyPr/>
                <a:lstStyle/>
                <a:p>
                  <a:endParaRPr lang="zh-CN" altLang="en-US"/>
                </a:p>
              </p:txBody>
            </p:sp>
          </p:grpSp>
          <p:grpSp>
            <p:nvGrpSpPr>
              <p:cNvPr id="457170" name="Group 205"/>
              <p:cNvGrpSpPr>
                <a:grpSpLocks/>
              </p:cNvGrpSpPr>
              <p:nvPr/>
            </p:nvGrpSpPr>
            <p:grpSpPr bwMode="auto">
              <a:xfrm>
                <a:off x="2403" y="1248"/>
                <a:ext cx="867" cy="384"/>
                <a:chOff x="2403" y="1248"/>
                <a:chExt cx="867" cy="384"/>
              </a:xfrm>
            </p:grpSpPr>
            <p:sp>
              <p:nvSpPr>
                <p:cNvPr id="456910" name="Rectangle 206"/>
                <p:cNvSpPr>
                  <a:spLocks noChangeArrowheads="1"/>
                </p:cNvSpPr>
                <p:nvPr/>
              </p:nvSpPr>
              <p:spPr bwMode="auto">
                <a:xfrm>
                  <a:off x="2446" y="1248"/>
                  <a:ext cx="781"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0.16</a:t>
                  </a:r>
                </a:p>
                <a:p>
                  <a:pPr algn="just">
                    <a:spcBef>
                      <a:spcPct val="0"/>
                    </a:spcBef>
                    <a:tabLst>
                      <a:tab pos="390516" algn="l"/>
                    </a:tabLst>
                  </a:pPr>
                  <a:endParaRPr kumimoji="1" lang="en-US" altLang="zh-CN" sz="1400"/>
                </a:p>
              </p:txBody>
            </p:sp>
            <p:sp>
              <p:nvSpPr>
                <p:cNvPr id="456911" name="Rectangle 207"/>
                <p:cNvSpPr>
                  <a:spLocks noChangeArrowheads="1"/>
                </p:cNvSpPr>
                <p:nvPr/>
              </p:nvSpPr>
              <p:spPr bwMode="auto">
                <a:xfrm>
                  <a:off x="2403" y="1248"/>
                  <a:ext cx="867" cy="384"/>
                </a:xfrm>
                <a:prstGeom prst="rect">
                  <a:avLst/>
                </a:prstGeom>
                <a:noFill/>
                <a:ln w="7">
                  <a:solidFill>
                    <a:srgbClr val="A0A0A0"/>
                  </a:solidFill>
                  <a:miter lim="800000"/>
                  <a:headEnd/>
                  <a:tailEnd/>
                </a:ln>
                <a:effectLst/>
              </p:spPr>
              <p:txBody>
                <a:bodyPr/>
                <a:lstStyle/>
                <a:p>
                  <a:endParaRPr lang="zh-CN" altLang="en-US"/>
                </a:p>
              </p:txBody>
            </p:sp>
          </p:grpSp>
          <p:grpSp>
            <p:nvGrpSpPr>
              <p:cNvPr id="457173" name="Group 208"/>
              <p:cNvGrpSpPr>
                <a:grpSpLocks/>
              </p:cNvGrpSpPr>
              <p:nvPr/>
            </p:nvGrpSpPr>
            <p:grpSpPr bwMode="auto">
              <a:xfrm>
                <a:off x="3270" y="1248"/>
                <a:ext cx="654" cy="384"/>
                <a:chOff x="3270" y="1248"/>
                <a:chExt cx="654" cy="384"/>
              </a:xfrm>
            </p:grpSpPr>
            <p:sp>
              <p:nvSpPr>
                <p:cNvPr id="456913" name="Rectangle 209"/>
                <p:cNvSpPr>
                  <a:spLocks noChangeArrowheads="1"/>
                </p:cNvSpPr>
                <p:nvPr/>
              </p:nvSpPr>
              <p:spPr bwMode="auto">
                <a:xfrm>
                  <a:off x="3313" y="1248"/>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64</a:t>
                  </a:r>
                </a:p>
                <a:p>
                  <a:pPr algn="just">
                    <a:spcBef>
                      <a:spcPct val="0"/>
                    </a:spcBef>
                    <a:tabLst>
                      <a:tab pos="390516" algn="l"/>
                    </a:tabLst>
                  </a:pPr>
                  <a:endParaRPr kumimoji="1" lang="en-US" altLang="zh-CN" sz="1400"/>
                </a:p>
              </p:txBody>
            </p:sp>
            <p:sp>
              <p:nvSpPr>
                <p:cNvPr id="456914" name="Rectangle 210"/>
                <p:cNvSpPr>
                  <a:spLocks noChangeArrowheads="1"/>
                </p:cNvSpPr>
                <p:nvPr/>
              </p:nvSpPr>
              <p:spPr bwMode="auto">
                <a:xfrm>
                  <a:off x="3270" y="1248"/>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7176" name="Group 211"/>
              <p:cNvGrpSpPr>
                <a:grpSpLocks/>
              </p:cNvGrpSpPr>
              <p:nvPr/>
            </p:nvGrpSpPr>
            <p:grpSpPr bwMode="auto">
              <a:xfrm>
                <a:off x="1308" y="1632"/>
                <a:ext cx="1095" cy="384"/>
                <a:chOff x="1308" y="1632"/>
                <a:chExt cx="1095" cy="384"/>
              </a:xfrm>
            </p:grpSpPr>
            <p:sp>
              <p:nvSpPr>
                <p:cNvPr id="456916" name="Rectangle 212"/>
                <p:cNvSpPr>
                  <a:spLocks noChangeArrowheads="1"/>
                </p:cNvSpPr>
                <p:nvPr/>
              </p:nvSpPr>
              <p:spPr bwMode="auto">
                <a:xfrm>
                  <a:off x="1351" y="1632"/>
                  <a:ext cx="1009" cy="384"/>
                </a:xfrm>
                <a:prstGeom prst="rect">
                  <a:avLst/>
                </a:prstGeom>
                <a:noFill/>
                <a:ln w="9525">
                  <a:noFill/>
                  <a:miter lim="800000"/>
                  <a:headEnd/>
                  <a:tailEnd/>
                </a:ln>
                <a:effectLst/>
              </p:spPr>
              <p:txBody>
                <a:bodyPr/>
                <a:lstStyle/>
                <a:p>
                  <a:pPr algn="just">
                    <a:spcBef>
                      <a:spcPct val="0"/>
                    </a:spcBef>
                    <a:tabLst>
                      <a:tab pos="390516" algn="l"/>
                    </a:tabLst>
                  </a:pPr>
                  <a:r>
                    <a:rPr kumimoji="1" lang="zh-CN" altLang="en-US" sz="1400"/>
                    <a:t>小计</a:t>
                  </a:r>
                </a:p>
                <a:p>
                  <a:pPr algn="just">
                    <a:spcBef>
                      <a:spcPct val="0"/>
                    </a:spcBef>
                    <a:tabLst>
                      <a:tab pos="390516" algn="l"/>
                    </a:tabLst>
                  </a:pPr>
                  <a:endParaRPr kumimoji="1" lang="en-US" altLang="zh-CN" sz="1400"/>
                </a:p>
              </p:txBody>
            </p:sp>
            <p:sp>
              <p:nvSpPr>
                <p:cNvPr id="456917" name="Rectangle 213"/>
                <p:cNvSpPr>
                  <a:spLocks noChangeArrowheads="1"/>
                </p:cNvSpPr>
                <p:nvPr/>
              </p:nvSpPr>
              <p:spPr bwMode="auto">
                <a:xfrm>
                  <a:off x="1308" y="1632"/>
                  <a:ext cx="1095" cy="384"/>
                </a:xfrm>
                <a:prstGeom prst="rect">
                  <a:avLst/>
                </a:prstGeom>
                <a:noFill/>
                <a:ln w="7">
                  <a:solidFill>
                    <a:srgbClr val="A0A0A0"/>
                  </a:solidFill>
                  <a:miter lim="800000"/>
                  <a:headEnd/>
                  <a:tailEnd/>
                </a:ln>
                <a:effectLst/>
              </p:spPr>
              <p:txBody>
                <a:bodyPr/>
                <a:lstStyle/>
                <a:p>
                  <a:endParaRPr lang="zh-CN" altLang="en-US"/>
                </a:p>
              </p:txBody>
            </p:sp>
          </p:grpSp>
          <p:grpSp>
            <p:nvGrpSpPr>
              <p:cNvPr id="457179" name="Group 214"/>
              <p:cNvGrpSpPr>
                <a:grpSpLocks/>
              </p:cNvGrpSpPr>
              <p:nvPr/>
            </p:nvGrpSpPr>
            <p:grpSpPr bwMode="auto">
              <a:xfrm>
                <a:off x="2403" y="1632"/>
                <a:ext cx="867" cy="384"/>
                <a:chOff x="2403" y="1632"/>
                <a:chExt cx="867" cy="384"/>
              </a:xfrm>
            </p:grpSpPr>
            <p:sp>
              <p:nvSpPr>
                <p:cNvPr id="456919" name="Rectangle 215"/>
                <p:cNvSpPr>
                  <a:spLocks noChangeArrowheads="1"/>
                </p:cNvSpPr>
                <p:nvPr/>
              </p:nvSpPr>
              <p:spPr bwMode="auto">
                <a:xfrm>
                  <a:off x="2446" y="1632"/>
                  <a:ext cx="781"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0.72</a:t>
                  </a:r>
                </a:p>
                <a:p>
                  <a:pPr algn="just">
                    <a:spcBef>
                      <a:spcPct val="0"/>
                    </a:spcBef>
                    <a:tabLst>
                      <a:tab pos="390516" algn="l"/>
                    </a:tabLst>
                  </a:pPr>
                  <a:endParaRPr kumimoji="1" lang="en-US" altLang="zh-CN" sz="1400"/>
                </a:p>
              </p:txBody>
            </p:sp>
            <p:sp>
              <p:nvSpPr>
                <p:cNvPr id="456920" name="Rectangle 216"/>
                <p:cNvSpPr>
                  <a:spLocks noChangeArrowheads="1"/>
                </p:cNvSpPr>
                <p:nvPr/>
              </p:nvSpPr>
              <p:spPr bwMode="auto">
                <a:xfrm>
                  <a:off x="2403" y="1632"/>
                  <a:ext cx="867" cy="384"/>
                </a:xfrm>
                <a:prstGeom prst="rect">
                  <a:avLst/>
                </a:prstGeom>
                <a:noFill/>
                <a:ln w="7">
                  <a:solidFill>
                    <a:srgbClr val="A0A0A0"/>
                  </a:solidFill>
                  <a:miter lim="800000"/>
                  <a:headEnd/>
                  <a:tailEnd/>
                </a:ln>
                <a:effectLst/>
              </p:spPr>
              <p:txBody>
                <a:bodyPr/>
                <a:lstStyle/>
                <a:p>
                  <a:endParaRPr lang="zh-CN" altLang="en-US"/>
                </a:p>
              </p:txBody>
            </p:sp>
          </p:grpSp>
          <p:grpSp>
            <p:nvGrpSpPr>
              <p:cNvPr id="457182" name="Group 217"/>
              <p:cNvGrpSpPr>
                <a:grpSpLocks/>
              </p:cNvGrpSpPr>
              <p:nvPr/>
            </p:nvGrpSpPr>
            <p:grpSpPr bwMode="auto">
              <a:xfrm>
                <a:off x="3270" y="1632"/>
                <a:ext cx="654" cy="384"/>
                <a:chOff x="3270" y="1632"/>
                <a:chExt cx="654" cy="384"/>
              </a:xfrm>
            </p:grpSpPr>
            <p:sp>
              <p:nvSpPr>
                <p:cNvPr id="456922" name="Rectangle 218"/>
                <p:cNvSpPr>
                  <a:spLocks noChangeArrowheads="1"/>
                </p:cNvSpPr>
                <p:nvPr/>
              </p:nvSpPr>
              <p:spPr bwMode="auto">
                <a:xfrm>
                  <a:off x="3313" y="1632"/>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288</a:t>
                  </a:r>
                </a:p>
                <a:p>
                  <a:pPr algn="just">
                    <a:spcBef>
                      <a:spcPct val="0"/>
                    </a:spcBef>
                    <a:tabLst>
                      <a:tab pos="390516" algn="l"/>
                    </a:tabLst>
                  </a:pPr>
                  <a:endParaRPr kumimoji="1" lang="en-US" altLang="zh-CN" sz="1400"/>
                </a:p>
              </p:txBody>
            </p:sp>
            <p:sp>
              <p:nvSpPr>
                <p:cNvPr id="456923" name="Rectangle 219"/>
                <p:cNvSpPr>
                  <a:spLocks noChangeArrowheads="1"/>
                </p:cNvSpPr>
                <p:nvPr/>
              </p:nvSpPr>
              <p:spPr bwMode="auto">
                <a:xfrm>
                  <a:off x="3270" y="1632"/>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7185" name="Group 220"/>
              <p:cNvGrpSpPr>
                <a:grpSpLocks/>
              </p:cNvGrpSpPr>
              <p:nvPr/>
            </p:nvGrpSpPr>
            <p:grpSpPr bwMode="auto">
              <a:xfrm>
                <a:off x="0" y="2016"/>
                <a:ext cx="654" cy="2016"/>
                <a:chOff x="0" y="2016"/>
                <a:chExt cx="654" cy="2016"/>
              </a:xfrm>
            </p:grpSpPr>
            <p:sp>
              <p:nvSpPr>
                <p:cNvPr id="456925" name="Rectangle 221"/>
                <p:cNvSpPr>
                  <a:spLocks noChangeArrowheads="1"/>
                </p:cNvSpPr>
                <p:nvPr/>
              </p:nvSpPr>
              <p:spPr bwMode="auto">
                <a:xfrm>
                  <a:off x="43" y="2016"/>
                  <a:ext cx="568" cy="2016"/>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B</a:t>
                  </a:r>
                </a:p>
                <a:p>
                  <a:pPr algn="just">
                    <a:spcBef>
                      <a:spcPct val="0"/>
                    </a:spcBef>
                    <a:tabLst>
                      <a:tab pos="390516" algn="l"/>
                    </a:tabLst>
                  </a:pPr>
                  <a:endParaRPr kumimoji="1" lang="en-US" altLang="zh-CN" sz="1400"/>
                </a:p>
              </p:txBody>
            </p:sp>
            <p:sp>
              <p:nvSpPr>
                <p:cNvPr id="456926" name="Rectangle 222"/>
                <p:cNvSpPr>
                  <a:spLocks noChangeArrowheads="1"/>
                </p:cNvSpPr>
                <p:nvPr/>
              </p:nvSpPr>
              <p:spPr bwMode="auto">
                <a:xfrm>
                  <a:off x="0" y="2016"/>
                  <a:ext cx="654" cy="2016"/>
                </a:xfrm>
                <a:prstGeom prst="rect">
                  <a:avLst/>
                </a:prstGeom>
                <a:noFill/>
                <a:ln w="7">
                  <a:solidFill>
                    <a:srgbClr val="A0A0A0"/>
                  </a:solidFill>
                  <a:miter lim="800000"/>
                  <a:headEnd/>
                  <a:tailEnd/>
                </a:ln>
                <a:effectLst/>
              </p:spPr>
              <p:txBody>
                <a:bodyPr/>
                <a:lstStyle/>
                <a:p>
                  <a:endParaRPr lang="zh-CN" altLang="en-US"/>
                </a:p>
              </p:txBody>
            </p:sp>
          </p:grpSp>
          <p:grpSp>
            <p:nvGrpSpPr>
              <p:cNvPr id="457188" name="Group 223"/>
              <p:cNvGrpSpPr>
                <a:grpSpLocks/>
              </p:cNvGrpSpPr>
              <p:nvPr/>
            </p:nvGrpSpPr>
            <p:grpSpPr bwMode="auto">
              <a:xfrm>
                <a:off x="654" y="2016"/>
                <a:ext cx="654" cy="2016"/>
                <a:chOff x="654" y="2016"/>
                <a:chExt cx="654" cy="2016"/>
              </a:xfrm>
            </p:grpSpPr>
            <p:sp>
              <p:nvSpPr>
                <p:cNvPr id="456928" name="Rectangle 224"/>
                <p:cNvSpPr>
                  <a:spLocks noChangeArrowheads="1"/>
                </p:cNvSpPr>
                <p:nvPr/>
              </p:nvSpPr>
              <p:spPr bwMode="auto">
                <a:xfrm>
                  <a:off x="697" y="2016"/>
                  <a:ext cx="568" cy="2016"/>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600</a:t>
                  </a:r>
                </a:p>
                <a:p>
                  <a:pPr algn="just">
                    <a:spcBef>
                      <a:spcPct val="0"/>
                    </a:spcBef>
                    <a:tabLst>
                      <a:tab pos="390516" algn="l"/>
                    </a:tabLst>
                  </a:pPr>
                  <a:r>
                    <a:rPr kumimoji="1" lang="en-US" altLang="zh-CN" sz="1400"/>
                    <a:t> </a:t>
                  </a:r>
                </a:p>
                <a:p>
                  <a:pPr algn="just">
                    <a:spcBef>
                      <a:spcPct val="0"/>
                    </a:spcBef>
                    <a:tabLst>
                      <a:tab pos="390516" algn="l"/>
                    </a:tabLst>
                  </a:pPr>
                  <a:r>
                    <a:rPr kumimoji="1" lang="en-US" altLang="zh-CN" sz="1400"/>
                    <a:t> </a:t>
                  </a:r>
                </a:p>
                <a:p>
                  <a:pPr algn="just">
                    <a:spcBef>
                      <a:spcPct val="0"/>
                    </a:spcBef>
                    <a:tabLst>
                      <a:tab pos="390516" algn="l"/>
                    </a:tabLst>
                  </a:pPr>
                  <a:endParaRPr kumimoji="1" lang="en-US" altLang="zh-CN" sz="1400"/>
                </a:p>
              </p:txBody>
            </p:sp>
            <p:sp>
              <p:nvSpPr>
                <p:cNvPr id="456929" name="Rectangle 225"/>
                <p:cNvSpPr>
                  <a:spLocks noChangeArrowheads="1"/>
                </p:cNvSpPr>
                <p:nvPr/>
              </p:nvSpPr>
              <p:spPr bwMode="auto">
                <a:xfrm>
                  <a:off x="654" y="2016"/>
                  <a:ext cx="654" cy="2016"/>
                </a:xfrm>
                <a:prstGeom prst="rect">
                  <a:avLst/>
                </a:prstGeom>
                <a:noFill/>
                <a:ln w="7">
                  <a:solidFill>
                    <a:srgbClr val="A0A0A0"/>
                  </a:solidFill>
                  <a:miter lim="800000"/>
                  <a:headEnd/>
                  <a:tailEnd/>
                </a:ln>
                <a:effectLst/>
              </p:spPr>
              <p:txBody>
                <a:bodyPr/>
                <a:lstStyle/>
                <a:p>
                  <a:endParaRPr lang="zh-CN" altLang="en-US"/>
                </a:p>
              </p:txBody>
            </p:sp>
          </p:grpSp>
          <p:grpSp>
            <p:nvGrpSpPr>
              <p:cNvPr id="457191" name="Group 226"/>
              <p:cNvGrpSpPr>
                <a:grpSpLocks/>
              </p:cNvGrpSpPr>
              <p:nvPr/>
            </p:nvGrpSpPr>
            <p:grpSpPr bwMode="auto">
              <a:xfrm>
                <a:off x="1308" y="2016"/>
                <a:ext cx="654" cy="384"/>
                <a:chOff x="1308" y="2016"/>
                <a:chExt cx="654" cy="384"/>
              </a:xfrm>
            </p:grpSpPr>
            <p:sp>
              <p:nvSpPr>
                <p:cNvPr id="456931" name="Rectangle 227"/>
                <p:cNvSpPr>
                  <a:spLocks noChangeArrowheads="1"/>
                </p:cNvSpPr>
                <p:nvPr/>
              </p:nvSpPr>
              <p:spPr bwMode="auto">
                <a:xfrm>
                  <a:off x="1351" y="2016"/>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1</a:t>
                  </a:r>
                </a:p>
                <a:p>
                  <a:pPr algn="just">
                    <a:spcBef>
                      <a:spcPct val="0"/>
                    </a:spcBef>
                    <a:tabLst>
                      <a:tab pos="390516" algn="l"/>
                    </a:tabLst>
                  </a:pPr>
                  <a:endParaRPr kumimoji="1" lang="en-US" altLang="zh-CN" sz="1400"/>
                </a:p>
              </p:txBody>
            </p:sp>
            <p:sp>
              <p:nvSpPr>
                <p:cNvPr id="456932" name="Rectangle 228"/>
                <p:cNvSpPr>
                  <a:spLocks noChangeArrowheads="1"/>
                </p:cNvSpPr>
                <p:nvPr/>
              </p:nvSpPr>
              <p:spPr bwMode="auto">
                <a:xfrm>
                  <a:off x="1308" y="2016"/>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7194" name="Group 229"/>
              <p:cNvGrpSpPr>
                <a:grpSpLocks/>
              </p:cNvGrpSpPr>
              <p:nvPr/>
            </p:nvGrpSpPr>
            <p:grpSpPr bwMode="auto">
              <a:xfrm>
                <a:off x="1962" y="2016"/>
                <a:ext cx="441" cy="384"/>
                <a:chOff x="1962" y="2016"/>
                <a:chExt cx="441" cy="384"/>
              </a:xfrm>
            </p:grpSpPr>
            <p:sp>
              <p:nvSpPr>
                <p:cNvPr id="456934" name="Rectangle 230"/>
                <p:cNvSpPr>
                  <a:spLocks noChangeArrowheads="1"/>
                </p:cNvSpPr>
                <p:nvPr/>
              </p:nvSpPr>
              <p:spPr bwMode="auto">
                <a:xfrm>
                  <a:off x="2005" y="2016"/>
                  <a:ext cx="355"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L</a:t>
                  </a:r>
                </a:p>
                <a:p>
                  <a:pPr algn="just">
                    <a:spcBef>
                      <a:spcPct val="0"/>
                    </a:spcBef>
                    <a:tabLst>
                      <a:tab pos="390516" algn="l"/>
                    </a:tabLst>
                  </a:pPr>
                  <a:endParaRPr kumimoji="1" lang="en-US" altLang="zh-CN" sz="1400"/>
                </a:p>
              </p:txBody>
            </p:sp>
            <p:sp>
              <p:nvSpPr>
                <p:cNvPr id="456935" name="Rectangle 231"/>
                <p:cNvSpPr>
                  <a:spLocks noChangeArrowheads="1"/>
                </p:cNvSpPr>
                <p:nvPr/>
              </p:nvSpPr>
              <p:spPr bwMode="auto">
                <a:xfrm>
                  <a:off x="1962" y="2016"/>
                  <a:ext cx="441" cy="384"/>
                </a:xfrm>
                <a:prstGeom prst="rect">
                  <a:avLst/>
                </a:prstGeom>
                <a:noFill/>
                <a:ln w="7">
                  <a:solidFill>
                    <a:srgbClr val="A0A0A0"/>
                  </a:solidFill>
                  <a:miter lim="800000"/>
                  <a:headEnd/>
                  <a:tailEnd/>
                </a:ln>
                <a:effectLst/>
              </p:spPr>
              <p:txBody>
                <a:bodyPr/>
                <a:lstStyle/>
                <a:p>
                  <a:endParaRPr lang="zh-CN" altLang="en-US"/>
                </a:p>
              </p:txBody>
            </p:sp>
          </p:grpSp>
          <p:grpSp>
            <p:nvGrpSpPr>
              <p:cNvPr id="457197" name="Group 232"/>
              <p:cNvGrpSpPr>
                <a:grpSpLocks/>
              </p:cNvGrpSpPr>
              <p:nvPr/>
            </p:nvGrpSpPr>
            <p:grpSpPr bwMode="auto">
              <a:xfrm>
                <a:off x="2403" y="2016"/>
                <a:ext cx="867" cy="384"/>
                <a:chOff x="2403" y="2016"/>
                <a:chExt cx="867" cy="384"/>
              </a:xfrm>
            </p:grpSpPr>
            <p:sp>
              <p:nvSpPr>
                <p:cNvPr id="456937" name="Rectangle 233"/>
                <p:cNvSpPr>
                  <a:spLocks noChangeArrowheads="1"/>
                </p:cNvSpPr>
                <p:nvPr/>
              </p:nvSpPr>
              <p:spPr bwMode="auto">
                <a:xfrm>
                  <a:off x="2446" y="2016"/>
                  <a:ext cx="781"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0.33</a:t>
                  </a:r>
                </a:p>
                <a:p>
                  <a:pPr algn="just">
                    <a:spcBef>
                      <a:spcPct val="0"/>
                    </a:spcBef>
                    <a:tabLst>
                      <a:tab pos="390516" algn="l"/>
                    </a:tabLst>
                  </a:pPr>
                  <a:endParaRPr kumimoji="1" lang="en-US" altLang="zh-CN" sz="1400"/>
                </a:p>
              </p:txBody>
            </p:sp>
            <p:sp>
              <p:nvSpPr>
                <p:cNvPr id="456938" name="Rectangle 234"/>
                <p:cNvSpPr>
                  <a:spLocks noChangeArrowheads="1"/>
                </p:cNvSpPr>
                <p:nvPr/>
              </p:nvSpPr>
              <p:spPr bwMode="auto">
                <a:xfrm>
                  <a:off x="2403" y="2016"/>
                  <a:ext cx="867" cy="384"/>
                </a:xfrm>
                <a:prstGeom prst="rect">
                  <a:avLst/>
                </a:prstGeom>
                <a:noFill/>
                <a:ln w="7">
                  <a:solidFill>
                    <a:srgbClr val="A0A0A0"/>
                  </a:solidFill>
                  <a:miter lim="800000"/>
                  <a:headEnd/>
                  <a:tailEnd/>
                </a:ln>
                <a:effectLst/>
              </p:spPr>
              <p:txBody>
                <a:bodyPr/>
                <a:lstStyle/>
                <a:p>
                  <a:endParaRPr lang="zh-CN" altLang="en-US"/>
                </a:p>
              </p:txBody>
            </p:sp>
          </p:grpSp>
          <p:grpSp>
            <p:nvGrpSpPr>
              <p:cNvPr id="457200" name="Group 235"/>
              <p:cNvGrpSpPr>
                <a:grpSpLocks/>
              </p:cNvGrpSpPr>
              <p:nvPr/>
            </p:nvGrpSpPr>
            <p:grpSpPr bwMode="auto">
              <a:xfrm>
                <a:off x="3270" y="2016"/>
                <a:ext cx="654" cy="384"/>
                <a:chOff x="3270" y="2016"/>
                <a:chExt cx="654" cy="384"/>
              </a:xfrm>
            </p:grpSpPr>
            <p:sp>
              <p:nvSpPr>
                <p:cNvPr id="456940" name="Rectangle 236"/>
                <p:cNvSpPr>
                  <a:spLocks noChangeArrowheads="1"/>
                </p:cNvSpPr>
                <p:nvPr/>
              </p:nvSpPr>
              <p:spPr bwMode="auto">
                <a:xfrm>
                  <a:off x="3313" y="2016"/>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198</a:t>
                  </a:r>
                </a:p>
                <a:p>
                  <a:pPr algn="just">
                    <a:spcBef>
                      <a:spcPct val="0"/>
                    </a:spcBef>
                    <a:tabLst>
                      <a:tab pos="390516" algn="l"/>
                    </a:tabLst>
                  </a:pPr>
                  <a:endParaRPr kumimoji="1" lang="en-US" altLang="zh-CN" sz="1400"/>
                </a:p>
              </p:txBody>
            </p:sp>
            <p:sp>
              <p:nvSpPr>
                <p:cNvPr id="456941" name="Rectangle 237"/>
                <p:cNvSpPr>
                  <a:spLocks noChangeArrowheads="1"/>
                </p:cNvSpPr>
                <p:nvPr/>
              </p:nvSpPr>
              <p:spPr bwMode="auto">
                <a:xfrm>
                  <a:off x="3270" y="2016"/>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7203" name="Group 238"/>
              <p:cNvGrpSpPr>
                <a:grpSpLocks/>
              </p:cNvGrpSpPr>
              <p:nvPr/>
            </p:nvGrpSpPr>
            <p:grpSpPr bwMode="auto">
              <a:xfrm>
                <a:off x="1308" y="2400"/>
                <a:ext cx="654" cy="480"/>
                <a:chOff x="1308" y="2400"/>
                <a:chExt cx="654" cy="480"/>
              </a:xfrm>
            </p:grpSpPr>
            <p:sp>
              <p:nvSpPr>
                <p:cNvPr id="456943" name="Rectangle 239"/>
                <p:cNvSpPr>
                  <a:spLocks noChangeArrowheads="1"/>
                </p:cNvSpPr>
                <p:nvPr/>
              </p:nvSpPr>
              <p:spPr bwMode="auto">
                <a:xfrm>
                  <a:off x="1351" y="2400"/>
                  <a:ext cx="568" cy="480"/>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2</a:t>
                  </a:r>
                </a:p>
                <a:p>
                  <a:pPr algn="just">
                    <a:spcBef>
                      <a:spcPct val="0"/>
                    </a:spcBef>
                    <a:tabLst>
                      <a:tab pos="390516" algn="l"/>
                    </a:tabLst>
                  </a:pPr>
                  <a:endParaRPr kumimoji="1" lang="en-US" altLang="zh-CN" sz="1400"/>
                </a:p>
              </p:txBody>
            </p:sp>
            <p:sp>
              <p:nvSpPr>
                <p:cNvPr id="456944" name="Rectangle 240"/>
                <p:cNvSpPr>
                  <a:spLocks noChangeArrowheads="1"/>
                </p:cNvSpPr>
                <p:nvPr/>
              </p:nvSpPr>
              <p:spPr bwMode="auto">
                <a:xfrm>
                  <a:off x="1308" y="2400"/>
                  <a:ext cx="654" cy="480"/>
                </a:xfrm>
                <a:prstGeom prst="rect">
                  <a:avLst/>
                </a:prstGeom>
                <a:noFill/>
                <a:ln w="7">
                  <a:solidFill>
                    <a:srgbClr val="A0A0A0"/>
                  </a:solidFill>
                  <a:miter lim="800000"/>
                  <a:headEnd/>
                  <a:tailEnd/>
                </a:ln>
                <a:effectLst/>
              </p:spPr>
              <p:txBody>
                <a:bodyPr/>
                <a:lstStyle/>
                <a:p>
                  <a:endParaRPr lang="zh-CN" altLang="en-US"/>
                </a:p>
              </p:txBody>
            </p:sp>
          </p:grpSp>
          <p:grpSp>
            <p:nvGrpSpPr>
              <p:cNvPr id="457206" name="Group 241"/>
              <p:cNvGrpSpPr>
                <a:grpSpLocks/>
              </p:cNvGrpSpPr>
              <p:nvPr/>
            </p:nvGrpSpPr>
            <p:grpSpPr bwMode="auto">
              <a:xfrm>
                <a:off x="1962" y="2400"/>
                <a:ext cx="441" cy="480"/>
                <a:chOff x="1962" y="2400"/>
                <a:chExt cx="441" cy="480"/>
              </a:xfrm>
            </p:grpSpPr>
            <p:sp>
              <p:nvSpPr>
                <p:cNvPr id="456946" name="Rectangle 242"/>
                <p:cNvSpPr>
                  <a:spLocks noChangeArrowheads="1"/>
                </p:cNvSpPr>
                <p:nvPr/>
              </p:nvSpPr>
              <p:spPr bwMode="auto">
                <a:xfrm>
                  <a:off x="2005" y="2400"/>
                  <a:ext cx="355" cy="480"/>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M</a:t>
                  </a:r>
                </a:p>
                <a:p>
                  <a:pPr algn="just">
                    <a:spcBef>
                      <a:spcPct val="0"/>
                    </a:spcBef>
                    <a:tabLst>
                      <a:tab pos="390516" algn="l"/>
                    </a:tabLst>
                  </a:pPr>
                  <a:endParaRPr kumimoji="1" lang="en-US" altLang="zh-CN" sz="1400"/>
                </a:p>
              </p:txBody>
            </p:sp>
            <p:sp>
              <p:nvSpPr>
                <p:cNvPr id="456947" name="Rectangle 243"/>
                <p:cNvSpPr>
                  <a:spLocks noChangeArrowheads="1"/>
                </p:cNvSpPr>
                <p:nvPr/>
              </p:nvSpPr>
              <p:spPr bwMode="auto">
                <a:xfrm>
                  <a:off x="1962" y="2400"/>
                  <a:ext cx="441" cy="480"/>
                </a:xfrm>
                <a:prstGeom prst="rect">
                  <a:avLst/>
                </a:prstGeom>
                <a:noFill/>
                <a:ln w="7">
                  <a:solidFill>
                    <a:srgbClr val="A0A0A0"/>
                  </a:solidFill>
                  <a:miter lim="800000"/>
                  <a:headEnd/>
                  <a:tailEnd/>
                </a:ln>
                <a:effectLst/>
              </p:spPr>
              <p:txBody>
                <a:bodyPr/>
                <a:lstStyle/>
                <a:p>
                  <a:endParaRPr lang="zh-CN" altLang="en-US"/>
                </a:p>
              </p:txBody>
            </p:sp>
          </p:grpSp>
          <p:grpSp>
            <p:nvGrpSpPr>
              <p:cNvPr id="457209" name="Group 244"/>
              <p:cNvGrpSpPr>
                <a:grpSpLocks/>
              </p:cNvGrpSpPr>
              <p:nvPr/>
            </p:nvGrpSpPr>
            <p:grpSpPr bwMode="auto">
              <a:xfrm>
                <a:off x="2403" y="2400"/>
                <a:ext cx="867" cy="480"/>
                <a:chOff x="2403" y="2400"/>
                <a:chExt cx="867" cy="480"/>
              </a:xfrm>
            </p:grpSpPr>
            <p:sp>
              <p:nvSpPr>
                <p:cNvPr id="456949" name="Rectangle 245"/>
                <p:cNvSpPr>
                  <a:spLocks noChangeArrowheads="1"/>
                </p:cNvSpPr>
                <p:nvPr/>
              </p:nvSpPr>
              <p:spPr bwMode="auto">
                <a:xfrm>
                  <a:off x="2446" y="2400"/>
                  <a:ext cx="781" cy="480"/>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0.18</a:t>
                  </a:r>
                </a:p>
                <a:p>
                  <a:pPr algn="just">
                    <a:spcBef>
                      <a:spcPct val="0"/>
                    </a:spcBef>
                    <a:tabLst>
                      <a:tab pos="390516" algn="l"/>
                    </a:tabLst>
                  </a:pPr>
                  <a:endParaRPr kumimoji="1" lang="en-US" altLang="zh-CN" sz="1400"/>
                </a:p>
              </p:txBody>
            </p:sp>
            <p:sp>
              <p:nvSpPr>
                <p:cNvPr id="456950" name="Rectangle 246"/>
                <p:cNvSpPr>
                  <a:spLocks noChangeArrowheads="1"/>
                </p:cNvSpPr>
                <p:nvPr/>
              </p:nvSpPr>
              <p:spPr bwMode="auto">
                <a:xfrm>
                  <a:off x="2403" y="2400"/>
                  <a:ext cx="867" cy="480"/>
                </a:xfrm>
                <a:prstGeom prst="rect">
                  <a:avLst/>
                </a:prstGeom>
                <a:noFill/>
                <a:ln w="7">
                  <a:solidFill>
                    <a:srgbClr val="A0A0A0"/>
                  </a:solidFill>
                  <a:miter lim="800000"/>
                  <a:headEnd/>
                  <a:tailEnd/>
                </a:ln>
                <a:effectLst/>
              </p:spPr>
              <p:txBody>
                <a:bodyPr/>
                <a:lstStyle/>
                <a:p>
                  <a:endParaRPr lang="zh-CN" altLang="en-US"/>
                </a:p>
              </p:txBody>
            </p:sp>
          </p:grpSp>
          <p:grpSp>
            <p:nvGrpSpPr>
              <p:cNvPr id="457212" name="Group 247"/>
              <p:cNvGrpSpPr>
                <a:grpSpLocks/>
              </p:cNvGrpSpPr>
              <p:nvPr/>
            </p:nvGrpSpPr>
            <p:grpSpPr bwMode="auto">
              <a:xfrm>
                <a:off x="3270" y="2400"/>
                <a:ext cx="654" cy="480"/>
                <a:chOff x="3270" y="2400"/>
                <a:chExt cx="654" cy="480"/>
              </a:xfrm>
            </p:grpSpPr>
            <p:sp>
              <p:nvSpPr>
                <p:cNvPr id="456952" name="Rectangle 248"/>
                <p:cNvSpPr>
                  <a:spLocks noChangeArrowheads="1"/>
                </p:cNvSpPr>
                <p:nvPr/>
              </p:nvSpPr>
              <p:spPr bwMode="auto">
                <a:xfrm>
                  <a:off x="3313" y="2400"/>
                  <a:ext cx="568" cy="480"/>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108</a:t>
                  </a:r>
                </a:p>
                <a:p>
                  <a:pPr algn="just">
                    <a:spcBef>
                      <a:spcPct val="0"/>
                    </a:spcBef>
                    <a:tabLst>
                      <a:tab pos="390516" algn="l"/>
                    </a:tabLst>
                  </a:pPr>
                  <a:endParaRPr kumimoji="1" lang="en-US" altLang="zh-CN" sz="1400"/>
                </a:p>
              </p:txBody>
            </p:sp>
            <p:sp>
              <p:nvSpPr>
                <p:cNvPr id="456953" name="Rectangle 249"/>
                <p:cNvSpPr>
                  <a:spLocks noChangeArrowheads="1"/>
                </p:cNvSpPr>
                <p:nvPr/>
              </p:nvSpPr>
              <p:spPr bwMode="auto">
                <a:xfrm>
                  <a:off x="3270" y="2400"/>
                  <a:ext cx="654" cy="480"/>
                </a:xfrm>
                <a:prstGeom prst="rect">
                  <a:avLst/>
                </a:prstGeom>
                <a:noFill/>
                <a:ln w="7">
                  <a:solidFill>
                    <a:srgbClr val="A0A0A0"/>
                  </a:solidFill>
                  <a:miter lim="800000"/>
                  <a:headEnd/>
                  <a:tailEnd/>
                </a:ln>
                <a:effectLst/>
              </p:spPr>
              <p:txBody>
                <a:bodyPr/>
                <a:lstStyle/>
                <a:p>
                  <a:endParaRPr lang="zh-CN" altLang="en-US"/>
                </a:p>
              </p:txBody>
            </p:sp>
          </p:grpSp>
          <p:grpSp>
            <p:nvGrpSpPr>
              <p:cNvPr id="457215" name="Group 250"/>
              <p:cNvGrpSpPr>
                <a:grpSpLocks/>
              </p:cNvGrpSpPr>
              <p:nvPr/>
            </p:nvGrpSpPr>
            <p:grpSpPr bwMode="auto">
              <a:xfrm>
                <a:off x="1308" y="2880"/>
                <a:ext cx="654" cy="384"/>
                <a:chOff x="1308" y="2880"/>
                <a:chExt cx="654" cy="384"/>
              </a:xfrm>
            </p:grpSpPr>
            <p:sp>
              <p:nvSpPr>
                <p:cNvPr id="456955" name="Rectangle 251"/>
                <p:cNvSpPr>
                  <a:spLocks noChangeArrowheads="1"/>
                </p:cNvSpPr>
                <p:nvPr/>
              </p:nvSpPr>
              <p:spPr bwMode="auto">
                <a:xfrm>
                  <a:off x="1351" y="2880"/>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3</a:t>
                  </a:r>
                </a:p>
                <a:p>
                  <a:pPr algn="just">
                    <a:spcBef>
                      <a:spcPct val="0"/>
                    </a:spcBef>
                    <a:tabLst>
                      <a:tab pos="390516" algn="l"/>
                    </a:tabLst>
                  </a:pPr>
                  <a:endParaRPr kumimoji="1" lang="en-US" altLang="zh-CN" sz="1400"/>
                </a:p>
              </p:txBody>
            </p:sp>
            <p:sp>
              <p:nvSpPr>
                <p:cNvPr id="456956" name="Rectangle 252"/>
                <p:cNvSpPr>
                  <a:spLocks noChangeArrowheads="1"/>
                </p:cNvSpPr>
                <p:nvPr/>
              </p:nvSpPr>
              <p:spPr bwMode="auto">
                <a:xfrm>
                  <a:off x="1308" y="2880"/>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7218" name="Group 253"/>
              <p:cNvGrpSpPr>
                <a:grpSpLocks/>
              </p:cNvGrpSpPr>
              <p:nvPr/>
            </p:nvGrpSpPr>
            <p:grpSpPr bwMode="auto">
              <a:xfrm>
                <a:off x="1962" y="2880"/>
                <a:ext cx="441" cy="384"/>
                <a:chOff x="1962" y="2880"/>
                <a:chExt cx="441" cy="384"/>
              </a:xfrm>
            </p:grpSpPr>
            <p:sp>
              <p:nvSpPr>
                <p:cNvPr id="456958" name="Rectangle 254"/>
                <p:cNvSpPr>
                  <a:spLocks noChangeArrowheads="1"/>
                </p:cNvSpPr>
                <p:nvPr/>
              </p:nvSpPr>
              <p:spPr bwMode="auto">
                <a:xfrm>
                  <a:off x="2005" y="2880"/>
                  <a:ext cx="355"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L</a:t>
                  </a:r>
                </a:p>
                <a:p>
                  <a:pPr algn="just">
                    <a:spcBef>
                      <a:spcPct val="0"/>
                    </a:spcBef>
                    <a:tabLst>
                      <a:tab pos="390516" algn="l"/>
                    </a:tabLst>
                  </a:pPr>
                  <a:endParaRPr kumimoji="1" lang="en-US" altLang="zh-CN" sz="1400"/>
                </a:p>
              </p:txBody>
            </p:sp>
            <p:sp>
              <p:nvSpPr>
                <p:cNvPr id="456959" name="Rectangle 255"/>
                <p:cNvSpPr>
                  <a:spLocks noChangeArrowheads="1"/>
                </p:cNvSpPr>
                <p:nvPr/>
              </p:nvSpPr>
              <p:spPr bwMode="auto">
                <a:xfrm>
                  <a:off x="1962" y="2880"/>
                  <a:ext cx="441" cy="384"/>
                </a:xfrm>
                <a:prstGeom prst="rect">
                  <a:avLst/>
                </a:prstGeom>
                <a:noFill/>
                <a:ln w="7">
                  <a:solidFill>
                    <a:srgbClr val="A0A0A0"/>
                  </a:solidFill>
                  <a:miter lim="800000"/>
                  <a:headEnd/>
                  <a:tailEnd/>
                </a:ln>
                <a:effectLst/>
              </p:spPr>
              <p:txBody>
                <a:bodyPr/>
                <a:lstStyle/>
                <a:p>
                  <a:endParaRPr lang="zh-CN" altLang="en-US"/>
                </a:p>
              </p:txBody>
            </p:sp>
          </p:grpSp>
          <p:grpSp>
            <p:nvGrpSpPr>
              <p:cNvPr id="457221" name="Group 256"/>
              <p:cNvGrpSpPr>
                <a:grpSpLocks/>
              </p:cNvGrpSpPr>
              <p:nvPr/>
            </p:nvGrpSpPr>
            <p:grpSpPr bwMode="auto">
              <a:xfrm>
                <a:off x="2403" y="2880"/>
                <a:ext cx="867" cy="384"/>
                <a:chOff x="2403" y="2880"/>
                <a:chExt cx="867" cy="384"/>
              </a:xfrm>
            </p:grpSpPr>
            <p:sp>
              <p:nvSpPr>
                <p:cNvPr id="456961" name="Rectangle 257"/>
                <p:cNvSpPr>
                  <a:spLocks noChangeArrowheads="1"/>
                </p:cNvSpPr>
                <p:nvPr/>
              </p:nvSpPr>
              <p:spPr bwMode="auto">
                <a:xfrm>
                  <a:off x="2446" y="2880"/>
                  <a:ext cx="781"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0.22</a:t>
                  </a:r>
                </a:p>
                <a:p>
                  <a:pPr algn="just">
                    <a:spcBef>
                      <a:spcPct val="0"/>
                    </a:spcBef>
                    <a:tabLst>
                      <a:tab pos="390516" algn="l"/>
                    </a:tabLst>
                  </a:pPr>
                  <a:endParaRPr kumimoji="1" lang="en-US" altLang="zh-CN" sz="1400"/>
                </a:p>
              </p:txBody>
            </p:sp>
            <p:sp>
              <p:nvSpPr>
                <p:cNvPr id="456962" name="Rectangle 258"/>
                <p:cNvSpPr>
                  <a:spLocks noChangeArrowheads="1"/>
                </p:cNvSpPr>
                <p:nvPr/>
              </p:nvSpPr>
              <p:spPr bwMode="auto">
                <a:xfrm>
                  <a:off x="2403" y="2880"/>
                  <a:ext cx="867" cy="384"/>
                </a:xfrm>
                <a:prstGeom prst="rect">
                  <a:avLst/>
                </a:prstGeom>
                <a:noFill/>
                <a:ln w="7">
                  <a:solidFill>
                    <a:srgbClr val="A0A0A0"/>
                  </a:solidFill>
                  <a:miter lim="800000"/>
                  <a:headEnd/>
                  <a:tailEnd/>
                </a:ln>
                <a:effectLst/>
              </p:spPr>
              <p:txBody>
                <a:bodyPr/>
                <a:lstStyle/>
                <a:p>
                  <a:endParaRPr lang="zh-CN" altLang="en-US"/>
                </a:p>
              </p:txBody>
            </p:sp>
          </p:grpSp>
          <p:grpSp>
            <p:nvGrpSpPr>
              <p:cNvPr id="457224" name="Group 259"/>
              <p:cNvGrpSpPr>
                <a:grpSpLocks/>
              </p:cNvGrpSpPr>
              <p:nvPr/>
            </p:nvGrpSpPr>
            <p:grpSpPr bwMode="auto">
              <a:xfrm>
                <a:off x="3270" y="2880"/>
                <a:ext cx="654" cy="384"/>
                <a:chOff x="3270" y="2880"/>
                <a:chExt cx="654" cy="384"/>
              </a:xfrm>
            </p:grpSpPr>
            <p:sp>
              <p:nvSpPr>
                <p:cNvPr id="456964" name="Rectangle 260"/>
                <p:cNvSpPr>
                  <a:spLocks noChangeArrowheads="1"/>
                </p:cNvSpPr>
                <p:nvPr/>
              </p:nvSpPr>
              <p:spPr bwMode="auto">
                <a:xfrm>
                  <a:off x="3313" y="2880"/>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132</a:t>
                  </a:r>
                </a:p>
                <a:p>
                  <a:pPr algn="just">
                    <a:spcBef>
                      <a:spcPct val="0"/>
                    </a:spcBef>
                    <a:tabLst>
                      <a:tab pos="390516" algn="l"/>
                    </a:tabLst>
                  </a:pPr>
                  <a:endParaRPr kumimoji="1" lang="en-US" altLang="zh-CN" sz="1400"/>
                </a:p>
              </p:txBody>
            </p:sp>
            <p:sp>
              <p:nvSpPr>
                <p:cNvPr id="456965" name="Rectangle 261"/>
                <p:cNvSpPr>
                  <a:spLocks noChangeArrowheads="1"/>
                </p:cNvSpPr>
                <p:nvPr/>
              </p:nvSpPr>
              <p:spPr bwMode="auto">
                <a:xfrm>
                  <a:off x="3270" y="2880"/>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7227" name="Group 262"/>
              <p:cNvGrpSpPr>
                <a:grpSpLocks/>
              </p:cNvGrpSpPr>
              <p:nvPr/>
            </p:nvGrpSpPr>
            <p:grpSpPr bwMode="auto">
              <a:xfrm>
                <a:off x="1308" y="3264"/>
                <a:ext cx="654" cy="384"/>
                <a:chOff x="1308" y="3264"/>
                <a:chExt cx="654" cy="384"/>
              </a:xfrm>
            </p:grpSpPr>
            <p:sp>
              <p:nvSpPr>
                <p:cNvPr id="456967" name="Rectangle 263"/>
                <p:cNvSpPr>
                  <a:spLocks noChangeArrowheads="1"/>
                </p:cNvSpPr>
                <p:nvPr/>
              </p:nvSpPr>
              <p:spPr bwMode="auto">
                <a:xfrm>
                  <a:off x="1351" y="3264"/>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4</a:t>
                  </a:r>
                </a:p>
                <a:p>
                  <a:pPr algn="just">
                    <a:spcBef>
                      <a:spcPct val="0"/>
                    </a:spcBef>
                    <a:tabLst>
                      <a:tab pos="390516" algn="l"/>
                    </a:tabLst>
                  </a:pPr>
                  <a:endParaRPr kumimoji="1" lang="en-US" altLang="zh-CN" sz="1400"/>
                </a:p>
              </p:txBody>
            </p:sp>
            <p:sp>
              <p:nvSpPr>
                <p:cNvPr id="456968" name="Rectangle 264"/>
                <p:cNvSpPr>
                  <a:spLocks noChangeArrowheads="1"/>
                </p:cNvSpPr>
                <p:nvPr/>
              </p:nvSpPr>
              <p:spPr bwMode="auto">
                <a:xfrm>
                  <a:off x="1308" y="3264"/>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7230" name="Group 265"/>
              <p:cNvGrpSpPr>
                <a:grpSpLocks/>
              </p:cNvGrpSpPr>
              <p:nvPr/>
            </p:nvGrpSpPr>
            <p:grpSpPr bwMode="auto">
              <a:xfrm>
                <a:off x="1962" y="3264"/>
                <a:ext cx="441" cy="384"/>
                <a:chOff x="1962" y="3264"/>
                <a:chExt cx="441" cy="384"/>
              </a:xfrm>
            </p:grpSpPr>
            <p:sp>
              <p:nvSpPr>
                <p:cNvPr id="456970" name="Rectangle 266"/>
                <p:cNvSpPr>
                  <a:spLocks noChangeArrowheads="1"/>
                </p:cNvSpPr>
                <p:nvPr/>
              </p:nvSpPr>
              <p:spPr bwMode="auto">
                <a:xfrm>
                  <a:off x="2005" y="3264"/>
                  <a:ext cx="355"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D</a:t>
                  </a:r>
                </a:p>
                <a:p>
                  <a:pPr algn="just">
                    <a:spcBef>
                      <a:spcPct val="0"/>
                    </a:spcBef>
                    <a:tabLst>
                      <a:tab pos="390516" algn="l"/>
                    </a:tabLst>
                  </a:pPr>
                  <a:endParaRPr kumimoji="1" lang="en-US" altLang="zh-CN" sz="1400"/>
                </a:p>
              </p:txBody>
            </p:sp>
            <p:sp>
              <p:nvSpPr>
                <p:cNvPr id="456971" name="Rectangle 267"/>
                <p:cNvSpPr>
                  <a:spLocks noChangeArrowheads="1"/>
                </p:cNvSpPr>
                <p:nvPr/>
              </p:nvSpPr>
              <p:spPr bwMode="auto">
                <a:xfrm>
                  <a:off x="1962" y="3264"/>
                  <a:ext cx="441" cy="384"/>
                </a:xfrm>
                <a:prstGeom prst="rect">
                  <a:avLst/>
                </a:prstGeom>
                <a:noFill/>
                <a:ln w="7">
                  <a:solidFill>
                    <a:srgbClr val="A0A0A0"/>
                  </a:solidFill>
                  <a:miter lim="800000"/>
                  <a:headEnd/>
                  <a:tailEnd/>
                </a:ln>
                <a:effectLst/>
              </p:spPr>
              <p:txBody>
                <a:bodyPr/>
                <a:lstStyle/>
                <a:p>
                  <a:endParaRPr lang="zh-CN" altLang="en-US"/>
                </a:p>
              </p:txBody>
            </p:sp>
          </p:grpSp>
          <p:grpSp>
            <p:nvGrpSpPr>
              <p:cNvPr id="457233" name="Group 268"/>
              <p:cNvGrpSpPr>
                <a:grpSpLocks/>
              </p:cNvGrpSpPr>
              <p:nvPr/>
            </p:nvGrpSpPr>
            <p:grpSpPr bwMode="auto">
              <a:xfrm>
                <a:off x="2403" y="3264"/>
                <a:ext cx="867" cy="384"/>
                <a:chOff x="2403" y="3264"/>
                <a:chExt cx="867" cy="384"/>
              </a:xfrm>
            </p:grpSpPr>
            <p:sp>
              <p:nvSpPr>
                <p:cNvPr id="456973" name="Rectangle 269"/>
                <p:cNvSpPr>
                  <a:spLocks noChangeArrowheads="1"/>
                </p:cNvSpPr>
                <p:nvPr/>
              </p:nvSpPr>
              <p:spPr bwMode="auto">
                <a:xfrm>
                  <a:off x="2446" y="3264"/>
                  <a:ext cx="781"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0.28</a:t>
                  </a:r>
                </a:p>
                <a:p>
                  <a:pPr algn="just">
                    <a:spcBef>
                      <a:spcPct val="0"/>
                    </a:spcBef>
                    <a:tabLst>
                      <a:tab pos="390516" algn="l"/>
                    </a:tabLst>
                  </a:pPr>
                  <a:endParaRPr kumimoji="1" lang="en-US" altLang="zh-CN" sz="1400"/>
                </a:p>
              </p:txBody>
            </p:sp>
            <p:sp>
              <p:nvSpPr>
                <p:cNvPr id="456974" name="Rectangle 270"/>
                <p:cNvSpPr>
                  <a:spLocks noChangeArrowheads="1"/>
                </p:cNvSpPr>
                <p:nvPr/>
              </p:nvSpPr>
              <p:spPr bwMode="auto">
                <a:xfrm>
                  <a:off x="2403" y="3264"/>
                  <a:ext cx="867" cy="384"/>
                </a:xfrm>
                <a:prstGeom prst="rect">
                  <a:avLst/>
                </a:prstGeom>
                <a:noFill/>
                <a:ln w="7">
                  <a:solidFill>
                    <a:srgbClr val="A0A0A0"/>
                  </a:solidFill>
                  <a:miter lim="800000"/>
                  <a:headEnd/>
                  <a:tailEnd/>
                </a:ln>
                <a:effectLst/>
              </p:spPr>
              <p:txBody>
                <a:bodyPr/>
                <a:lstStyle/>
                <a:p>
                  <a:endParaRPr lang="zh-CN" altLang="en-US"/>
                </a:p>
              </p:txBody>
            </p:sp>
          </p:grpSp>
          <p:grpSp>
            <p:nvGrpSpPr>
              <p:cNvPr id="457236" name="Group 271"/>
              <p:cNvGrpSpPr>
                <a:grpSpLocks/>
              </p:cNvGrpSpPr>
              <p:nvPr/>
            </p:nvGrpSpPr>
            <p:grpSpPr bwMode="auto">
              <a:xfrm>
                <a:off x="3270" y="3264"/>
                <a:ext cx="654" cy="384"/>
                <a:chOff x="3270" y="3264"/>
                <a:chExt cx="654" cy="384"/>
              </a:xfrm>
            </p:grpSpPr>
            <p:sp>
              <p:nvSpPr>
                <p:cNvPr id="456976" name="Rectangle 272"/>
                <p:cNvSpPr>
                  <a:spLocks noChangeArrowheads="1"/>
                </p:cNvSpPr>
                <p:nvPr/>
              </p:nvSpPr>
              <p:spPr bwMode="auto">
                <a:xfrm>
                  <a:off x="3313" y="3264"/>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168</a:t>
                  </a:r>
                </a:p>
                <a:p>
                  <a:pPr algn="just">
                    <a:spcBef>
                      <a:spcPct val="0"/>
                    </a:spcBef>
                    <a:tabLst>
                      <a:tab pos="390516" algn="l"/>
                    </a:tabLst>
                  </a:pPr>
                  <a:endParaRPr kumimoji="1" lang="en-US" altLang="zh-CN" sz="1400"/>
                </a:p>
              </p:txBody>
            </p:sp>
            <p:sp>
              <p:nvSpPr>
                <p:cNvPr id="456977" name="Rectangle 273"/>
                <p:cNvSpPr>
                  <a:spLocks noChangeArrowheads="1"/>
                </p:cNvSpPr>
                <p:nvPr/>
              </p:nvSpPr>
              <p:spPr bwMode="auto">
                <a:xfrm>
                  <a:off x="3270" y="3264"/>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7239" name="Group 274"/>
              <p:cNvGrpSpPr>
                <a:grpSpLocks/>
              </p:cNvGrpSpPr>
              <p:nvPr/>
            </p:nvGrpSpPr>
            <p:grpSpPr bwMode="auto">
              <a:xfrm>
                <a:off x="1308" y="3648"/>
                <a:ext cx="1095" cy="384"/>
                <a:chOff x="1308" y="3648"/>
                <a:chExt cx="1095" cy="384"/>
              </a:xfrm>
            </p:grpSpPr>
            <p:sp>
              <p:nvSpPr>
                <p:cNvPr id="456979" name="Rectangle 275"/>
                <p:cNvSpPr>
                  <a:spLocks noChangeArrowheads="1"/>
                </p:cNvSpPr>
                <p:nvPr/>
              </p:nvSpPr>
              <p:spPr bwMode="auto">
                <a:xfrm>
                  <a:off x="1351" y="3648"/>
                  <a:ext cx="1009" cy="384"/>
                </a:xfrm>
                <a:prstGeom prst="rect">
                  <a:avLst/>
                </a:prstGeom>
                <a:noFill/>
                <a:ln w="9525">
                  <a:noFill/>
                  <a:miter lim="800000"/>
                  <a:headEnd/>
                  <a:tailEnd/>
                </a:ln>
                <a:effectLst/>
              </p:spPr>
              <p:txBody>
                <a:bodyPr/>
                <a:lstStyle/>
                <a:p>
                  <a:pPr algn="just">
                    <a:spcBef>
                      <a:spcPct val="0"/>
                    </a:spcBef>
                    <a:tabLst>
                      <a:tab pos="390516" algn="l"/>
                    </a:tabLst>
                  </a:pPr>
                  <a:r>
                    <a:rPr kumimoji="1" lang="zh-CN" altLang="en-US" sz="1400"/>
                    <a:t>小计</a:t>
                  </a:r>
                </a:p>
                <a:p>
                  <a:pPr algn="just">
                    <a:spcBef>
                      <a:spcPct val="0"/>
                    </a:spcBef>
                    <a:tabLst>
                      <a:tab pos="390516" algn="l"/>
                    </a:tabLst>
                  </a:pPr>
                  <a:endParaRPr kumimoji="1" lang="en-US" altLang="zh-CN" sz="1400"/>
                </a:p>
              </p:txBody>
            </p:sp>
            <p:sp>
              <p:nvSpPr>
                <p:cNvPr id="456980" name="Rectangle 276"/>
                <p:cNvSpPr>
                  <a:spLocks noChangeArrowheads="1"/>
                </p:cNvSpPr>
                <p:nvPr/>
              </p:nvSpPr>
              <p:spPr bwMode="auto">
                <a:xfrm>
                  <a:off x="1308" y="3648"/>
                  <a:ext cx="1095" cy="384"/>
                </a:xfrm>
                <a:prstGeom prst="rect">
                  <a:avLst/>
                </a:prstGeom>
                <a:noFill/>
                <a:ln w="7">
                  <a:solidFill>
                    <a:srgbClr val="A0A0A0"/>
                  </a:solidFill>
                  <a:miter lim="800000"/>
                  <a:headEnd/>
                  <a:tailEnd/>
                </a:ln>
                <a:effectLst/>
              </p:spPr>
              <p:txBody>
                <a:bodyPr/>
                <a:lstStyle/>
                <a:p>
                  <a:endParaRPr lang="zh-CN" altLang="en-US"/>
                </a:p>
              </p:txBody>
            </p:sp>
          </p:grpSp>
          <p:grpSp>
            <p:nvGrpSpPr>
              <p:cNvPr id="457242" name="Group 277"/>
              <p:cNvGrpSpPr>
                <a:grpSpLocks/>
              </p:cNvGrpSpPr>
              <p:nvPr/>
            </p:nvGrpSpPr>
            <p:grpSpPr bwMode="auto">
              <a:xfrm>
                <a:off x="2403" y="3648"/>
                <a:ext cx="867" cy="384"/>
                <a:chOff x="2403" y="3648"/>
                <a:chExt cx="867" cy="384"/>
              </a:xfrm>
            </p:grpSpPr>
            <p:sp>
              <p:nvSpPr>
                <p:cNvPr id="456982" name="Rectangle 278"/>
                <p:cNvSpPr>
                  <a:spLocks noChangeArrowheads="1"/>
                </p:cNvSpPr>
                <p:nvPr/>
              </p:nvSpPr>
              <p:spPr bwMode="auto">
                <a:xfrm>
                  <a:off x="2446" y="3648"/>
                  <a:ext cx="781"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1.01</a:t>
                  </a:r>
                </a:p>
                <a:p>
                  <a:pPr algn="just">
                    <a:spcBef>
                      <a:spcPct val="0"/>
                    </a:spcBef>
                    <a:tabLst>
                      <a:tab pos="390516" algn="l"/>
                    </a:tabLst>
                  </a:pPr>
                  <a:endParaRPr kumimoji="1" lang="en-US" altLang="zh-CN" sz="1400"/>
                </a:p>
              </p:txBody>
            </p:sp>
            <p:sp>
              <p:nvSpPr>
                <p:cNvPr id="456983" name="Rectangle 279"/>
                <p:cNvSpPr>
                  <a:spLocks noChangeArrowheads="1"/>
                </p:cNvSpPr>
                <p:nvPr/>
              </p:nvSpPr>
              <p:spPr bwMode="auto">
                <a:xfrm>
                  <a:off x="2403" y="3648"/>
                  <a:ext cx="867" cy="384"/>
                </a:xfrm>
                <a:prstGeom prst="rect">
                  <a:avLst/>
                </a:prstGeom>
                <a:noFill/>
                <a:ln w="7">
                  <a:solidFill>
                    <a:srgbClr val="A0A0A0"/>
                  </a:solidFill>
                  <a:miter lim="800000"/>
                  <a:headEnd/>
                  <a:tailEnd/>
                </a:ln>
                <a:effectLst/>
              </p:spPr>
              <p:txBody>
                <a:bodyPr/>
                <a:lstStyle/>
                <a:p>
                  <a:endParaRPr lang="zh-CN" altLang="en-US"/>
                </a:p>
              </p:txBody>
            </p:sp>
          </p:grpSp>
          <p:grpSp>
            <p:nvGrpSpPr>
              <p:cNvPr id="457245" name="Group 280"/>
              <p:cNvGrpSpPr>
                <a:grpSpLocks/>
              </p:cNvGrpSpPr>
              <p:nvPr/>
            </p:nvGrpSpPr>
            <p:grpSpPr bwMode="auto">
              <a:xfrm>
                <a:off x="3270" y="3648"/>
                <a:ext cx="654" cy="384"/>
                <a:chOff x="3270" y="3648"/>
                <a:chExt cx="654" cy="384"/>
              </a:xfrm>
            </p:grpSpPr>
            <p:sp>
              <p:nvSpPr>
                <p:cNvPr id="456985" name="Rectangle 281"/>
                <p:cNvSpPr>
                  <a:spLocks noChangeArrowheads="1"/>
                </p:cNvSpPr>
                <p:nvPr/>
              </p:nvSpPr>
              <p:spPr bwMode="auto">
                <a:xfrm>
                  <a:off x="3313" y="3648"/>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606</a:t>
                  </a:r>
                </a:p>
                <a:p>
                  <a:pPr algn="just">
                    <a:spcBef>
                      <a:spcPct val="0"/>
                    </a:spcBef>
                    <a:tabLst>
                      <a:tab pos="390516" algn="l"/>
                    </a:tabLst>
                  </a:pPr>
                  <a:endParaRPr kumimoji="1" lang="en-US" altLang="zh-CN" sz="1400"/>
                </a:p>
              </p:txBody>
            </p:sp>
            <p:sp>
              <p:nvSpPr>
                <p:cNvPr id="456986" name="Rectangle 282"/>
                <p:cNvSpPr>
                  <a:spLocks noChangeArrowheads="1"/>
                </p:cNvSpPr>
                <p:nvPr/>
              </p:nvSpPr>
              <p:spPr bwMode="auto">
                <a:xfrm>
                  <a:off x="3270" y="3648"/>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7248" name="Group 283"/>
              <p:cNvGrpSpPr>
                <a:grpSpLocks/>
              </p:cNvGrpSpPr>
              <p:nvPr/>
            </p:nvGrpSpPr>
            <p:grpSpPr bwMode="auto">
              <a:xfrm>
                <a:off x="0" y="4032"/>
                <a:ext cx="2403" cy="384"/>
                <a:chOff x="0" y="4032"/>
                <a:chExt cx="2403" cy="384"/>
              </a:xfrm>
            </p:grpSpPr>
            <p:sp>
              <p:nvSpPr>
                <p:cNvPr id="456988" name="Rectangle 284"/>
                <p:cNvSpPr>
                  <a:spLocks noChangeArrowheads="1"/>
                </p:cNvSpPr>
                <p:nvPr/>
              </p:nvSpPr>
              <p:spPr bwMode="auto">
                <a:xfrm>
                  <a:off x="43" y="4032"/>
                  <a:ext cx="2317" cy="384"/>
                </a:xfrm>
                <a:prstGeom prst="rect">
                  <a:avLst/>
                </a:prstGeom>
                <a:noFill/>
                <a:ln w="9525">
                  <a:noFill/>
                  <a:miter lim="800000"/>
                  <a:headEnd/>
                  <a:tailEnd/>
                </a:ln>
                <a:effectLst/>
              </p:spPr>
              <p:txBody>
                <a:bodyPr/>
                <a:lstStyle/>
                <a:p>
                  <a:pPr algn="just">
                    <a:spcBef>
                      <a:spcPct val="0"/>
                    </a:spcBef>
                    <a:tabLst>
                      <a:tab pos="390516" algn="l"/>
                    </a:tabLst>
                  </a:pPr>
                  <a:r>
                    <a:rPr kumimoji="1" lang="zh-CN" altLang="en-US" sz="1400"/>
                    <a:t>合计</a:t>
                  </a:r>
                </a:p>
                <a:p>
                  <a:pPr algn="just">
                    <a:spcBef>
                      <a:spcPct val="0"/>
                    </a:spcBef>
                    <a:tabLst>
                      <a:tab pos="390516" algn="l"/>
                    </a:tabLst>
                  </a:pPr>
                  <a:endParaRPr kumimoji="1" lang="en-US" altLang="zh-CN" sz="1400"/>
                </a:p>
              </p:txBody>
            </p:sp>
            <p:sp>
              <p:nvSpPr>
                <p:cNvPr id="456989" name="Rectangle 285"/>
                <p:cNvSpPr>
                  <a:spLocks noChangeArrowheads="1"/>
                </p:cNvSpPr>
                <p:nvPr/>
              </p:nvSpPr>
              <p:spPr bwMode="auto">
                <a:xfrm>
                  <a:off x="0" y="4032"/>
                  <a:ext cx="2403" cy="384"/>
                </a:xfrm>
                <a:prstGeom prst="rect">
                  <a:avLst/>
                </a:prstGeom>
                <a:noFill/>
                <a:ln w="7">
                  <a:solidFill>
                    <a:srgbClr val="A0A0A0"/>
                  </a:solidFill>
                  <a:miter lim="800000"/>
                  <a:headEnd/>
                  <a:tailEnd/>
                </a:ln>
                <a:effectLst/>
              </p:spPr>
              <p:txBody>
                <a:bodyPr/>
                <a:lstStyle/>
                <a:p>
                  <a:endParaRPr lang="zh-CN" altLang="en-US"/>
                </a:p>
              </p:txBody>
            </p:sp>
          </p:grpSp>
          <p:grpSp>
            <p:nvGrpSpPr>
              <p:cNvPr id="457251" name="Group 286"/>
              <p:cNvGrpSpPr>
                <a:grpSpLocks/>
              </p:cNvGrpSpPr>
              <p:nvPr/>
            </p:nvGrpSpPr>
            <p:grpSpPr bwMode="auto">
              <a:xfrm>
                <a:off x="2403" y="4032"/>
                <a:ext cx="867" cy="384"/>
                <a:chOff x="2403" y="4032"/>
                <a:chExt cx="867" cy="384"/>
              </a:xfrm>
            </p:grpSpPr>
            <p:sp>
              <p:nvSpPr>
                <p:cNvPr id="456991" name="Rectangle 287"/>
                <p:cNvSpPr>
                  <a:spLocks noChangeArrowheads="1"/>
                </p:cNvSpPr>
                <p:nvPr/>
              </p:nvSpPr>
              <p:spPr bwMode="auto">
                <a:xfrm>
                  <a:off x="2446" y="4032"/>
                  <a:ext cx="781"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 </a:t>
                  </a:r>
                </a:p>
                <a:p>
                  <a:pPr algn="just">
                    <a:spcBef>
                      <a:spcPct val="0"/>
                    </a:spcBef>
                    <a:tabLst>
                      <a:tab pos="390516" algn="l"/>
                    </a:tabLst>
                  </a:pPr>
                  <a:endParaRPr kumimoji="1" lang="en-US" altLang="zh-CN" sz="1400"/>
                </a:p>
              </p:txBody>
            </p:sp>
            <p:sp>
              <p:nvSpPr>
                <p:cNvPr id="456992" name="Rectangle 288"/>
                <p:cNvSpPr>
                  <a:spLocks noChangeArrowheads="1"/>
                </p:cNvSpPr>
                <p:nvPr/>
              </p:nvSpPr>
              <p:spPr bwMode="auto">
                <a:xfrm>
                  <a:off x="2403" y="4032"/>
                  <a:ext cx="867" cy="384"/>
                </a:xfrm>
                <a:prstGeom prst="rect">
                  <a:avLst/>
                </a:prstGeom>
                <a:noFill/>
                <a:ln w="7">
                  <a:solidFill>
                    <a:srgbClr val="A0A0A0"/>
                  </a:solidFill>
                  <a:miter lim="800000"/>
                  <a:headEnd/>
                  <a:tailEnd/>
                </a:ln>
                <a:effectLst/>
              </p:spPr>
              <p:txBody>
                <a:bodyPr/>
                <a:lstStyle/>
                <a:p>
                  <a:endParaRPr lang="zh-CN" altLang="en-US"/>
                </a:p>
              </p:txBody>
            </p:sp>
          </p:grpSp>
          <p:grpSp>
            <p:nvGrpSpPr>
              <p:cNvPr id="457254" name="Group 289"/>
              <p:cNvGrpSpPr>
                <a:grpSpLocks/>
              </p:cNvGrpSpPr>
              <p:nvPr/>
            </p:nvGrpSpPr>
            <p:grpSpPr bwMode="auto">
              <a:xfrm>
                <a:off x="3270" y="4032"/>
                <a:ext cx="654" cy="384"/>
                <a:chOff x="3270" y="4032"/>
                <a:chExt cx="654" cy="384"/>
              </a:xfrm>
            </p:grpSpPr>
            <p:sp>
              <p:nvSpPr>
                <p:cNvPr id="456994" name="Rectangle 290"/>
                <p:cNvSpPr>
                  <a:spLocks noChangeArrowheads="1"/>
                </p:cNvSpPr>
                <p:nvPr/>
              </p:nvSpPr>
              <p:spPr bwMode="auto">
                <a:xfrm>
                  <a:off x="3313" y="4032"/>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894</a:t>
                  </a:r>
                </a:p>
                <a:p>
                  <a:pPr algn="just">
                    <a:spcBef>
                      <a:spcPct val="0"/>
                    </a:spcBef>
                    <a:tabLst>
                      <a:tab pos="390516" algn="l"/>
                    </a:tabLst>
                  </a:pPr>
                  <a:endParaRPr kumimoji="1" lang="en-US" altLang="zh-CN" sz="1400"/>
                </a:p>
              </p:txBody>
            </p:sp>
            <p:sp>
              <p:nvSpPr>
                <p:cNvPr id="456995" name="Rectangle 291"/>
                <p:cNvSpPr>
                  <a:spLocks noChangeArrowheads="1"/>
                </p:cNvSpPr>
                <p:nvPr/>
              </p:nvSpPr>
              <p:spPr bwMode="auto">
                <a:xfrm>
                  <a:off x="3270" y="4032"/>
                  <a:ext cx="654" cy="384"/>
                </a:xfrm>
                <a:prstGeom prst="rect">
                  <a:avLst/>
                </a:prstGeom>
                <a:noFill/>
                <a:ln w="7">
                  <a:solidFill>
                    <a:srgbClr val="A0A0A0"/>
                  </a:solidFill>
                  <a:miter lim="800000"/>
                  <a:headEnd/>
                  <a:tailEnd/>
                </a:ln>
                <a:effectLst/>
              </p:spPr>
              <p:txBody>
                <a:bodyPr/>
                <a:lstStyle/>
                <a:p>
                  <a:endParaRPr lang="zh-CN" altLang="en-US"/>
                </a:p>
              </p:txBody>
            </p:sp>
          </p:grpSp>
        </p:grpSp>
        <p:sp>
          <p:nvSpPr>
            <p:cNvPr id="456996" name="Rectangle 292"/>
            <p:cNvSpPr>
              <a:spLocks noChangeArrowheads="1"/>
            </p:cNvSpPr>
            <p:nvPr/>
          </p:nvSpPr>
          <p:spPr bwMode="auto">
            <a:xfrm>
              <a:off x="-3" y="-3"/>
              <a:ext cx="3930" cy="4422"/>
            </a:xfrm>
            <a:prstGeom prst="rect">
              <a:avLst/>
            </a:prstGeom>
            <a:noFill/>
            <a:ln w="9525">
              <a:solidFill>
                <a:srgbClr val="A0A0A0"/>
              </a:solidFill>
              <a:miter lim="800000"/>
              <a:headEnd/>
              <a:tailEnd/>
            </a:ln>
            <a:effectLst/>
          </p:spPr>
          <p:txBody>
            <a:bodyPr/>
            <a:lstStyle/>
            <a:p>
              <a:endParaRPr lang="zh-CN" altLang="en-US"/>
            </a:p>
          </p:txBody>
        </p:sp>
      </p:grpSp>
      <p:grpSp>
        <p:nvGrpSpPr>
          <p:cNvPr id="457257" name="Group 293"/>
          <p:cNvGrpSpPr>
            <a:grpSpLocks/>
          </p:cNvGrpSpPr>
          <p:nvPr/>
        </p:nvGrpSpPr>
        <p:grpSpPr bwMode="auto">
          <a:xfrm>
            <a:off x="468313" y="1484316"/>
            <a:ext cx="7924800" cy="3311525"/>
            <a:chOff x="-3" y="-3"/>
            <a:chExt cx="3930" cy="4422"/>
          </a:xfrm>
        </p:grpSpPr>
        <p:grpSp>
          <p:nvGrpSpPr>
            <p:cNvPr id="457260" name="Group 294"/>
            <p:cNvGrpSpPr>
              <a:grpSpLocks/>
            </p:cNvGrpSpPr>
            <p:nvPr/>
          </p:nvGrpSpPr>
          <p:grpSpPr bwMode="auto">
            <a:xfrm>
              <a:off x="0" y="0"/>
              <a:ext cx="3924" cy="4416"/>
              <a:chOff x="0" y="0"/>
              <a:chExt cx="3924" cy="4416"/>
            </a:xfrm>
          </p:grpSpPr>
          <p:grpSp>
            <p:nvGrpSpPr>
              <p:cNvPr id="457263" name="Group 295"/>
              <p:cNvGrpSpPr>
                <a:grpSpLocks/>
              </p:cNvGrpSpPr>
              <p:nvPr/>
            </p:nvGrpSpPr>
            <p:grpSpPr bwMode="auto">
              <a:xfrm>
                <a:off x="0" y="0"/>
                <a:ext cx="654" cy="384"/>
                <a:chOff x="0" y="0"/>
                <a:chExt cx="654" cy="384"/>
              </a:xfrm>
            </p:grpSpPr>
            <p:sp>
              <p:nvSpPr>
                <p:cNvPr id="457000" name="Rectangle 296"/>
                <p:cNvSpPr>
                  <a:spLocks noChangeArrowheads="1"/>
                </p:cNvSpPr>
                <p:nvPr/>
              </p:nvSpPr>
              <p:spPr bwMode="auto">
                <a:xfrm>
                  <a:off x="43" y="0"/>
                  <a:ext cx="568" cy="384"/>
                </a:xfrm>
                <a:prstGeom prst="rect">
                  <a:avLst/>
                </a:prstGeom>
                <a:noFill/>
                <a:ln w="9525">
                  <a:noFill/>
                  <a:miter lim="800000"/>
                  <a:headEnd/>
                  <a:tailEnd/>
                </a:ln>
                <a:effectLst/>
              </p:spPr>
              <p:txBody>
                <a:bodyPr/>
                <a:lstStyle/>
                <a:p>
                  <a:pPr algn="just">
                    <a:spcBef>
                      <a:spcPct val="0"/>
                    </a:spcBef>
                    <a:tabLst>
                      <a:tab pos="390516" algn="l"/>
                    </a:tabLst>
                  </a:pPr>
                  <a:r>
                    <a:rPr kumimoji="1" lang="zh-CN" altLang="en-US" sz="1400"/>
                    <a:t>产品</a:t>
                  </a:r>
                </a:p>
                <a:p>
                  <a:pPr algn="just">
                    <a:spcBef>
                      <a:spcPct val="0"/>
                    </a:spcBef>
                    <a:tabLst>
                      <a:tab pos="390516" algn="l"/>
                    </a:tabLst>
                  </a:pPr>
                  <a:endParaRPr kumimoji="1" lang="en-US" altLang="zh-CN" sz="1400"/>
                </a:p>
              </p:txBody>
            </p:sp>
            <p:sp>
              <p:nvSpPr>
                <p:cNvPr id="457001" name="Rectangle 297"/>
                <p:cNvSpPr>
                  <a:spLocks noChangeArrowheads="1"/>
                </p:cNvSpPr>
                <p:nvPr/>
              </p:nvSpPr>
              <p:spPr bwMode="auto">
                <a:xfrm>
                  <a:off x="0" y="0"/>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7266" name="Group 298"/>
              <p:cNvGrpSpPr>
                <a:grpSpLocks/>
              </p:cNvGrpSpPr>
              <p:nvPr/>
            </p:nvGrpSpPr>
            <p:grpSpPr bwMode="auto">
              <a:xfrm>
                <a:off x="654" y="0"/>
                <a:ext cx="654" cy="384"/>
                <a:chOff x="654" y="0"/>
                <a:chExt cx="654" cy="384"/>
              </a:xfrm>
            </p:grpSpPr>
            <p:sp>
              <p:nvSpPr>
                <p:cNvPr id="457003" name="Rectangle 299"/>
                <p:cNvSpPr>
                  <a:spLocks noChangeArrowheads="1"/>
                </p:cNvSpPr>
                <p:nvPr/>
              </p:nvSpPr>
              <p:spPr bwMode="auto">
                <a:xfrm>
                  <a:off x="697" y="0"/>
                  <a:ext cx="568" cy="384"/>
                </a:xfrm>
                <a:prstGeom prst="rect">
                  <a:avLst/>
                </a:prstGeom>
                <a:noFill/>
                <a:ln w="9525">
                  <a:noFill/>
                  <a:miter lim="800000"/>
                  <a:headEnd/>
                  <a:tailEnd/>
                </a:ln>
                <a:effectLst/>
              </p:spPr>
              <p:txBody>
                <a:bodyPr/>
                <a:lstStyle/>
                <a:p>
                  <a:pPr algn="just">
                    <a:spcBef>
                      <a:spcPct val="0"/>
                    </a:spcBef>
                    <a:tabLst>
                      <a:tab pos="390516" algn="l"/>
                    </a:tabLst>
                  </a:pPr>
                  <a:r>
                    <a:rPr kumimoji="1" lang="zh-CN" altLang="en-US" sz="1400"/>
                    <a:t>批量</a:t>
                  </a:r>
                  <a:r>
                    <a:rPr kumimoji="1" lang="en-US" altLang="zh-CN" sz="1400"/>
                    <a:t>(PCS)</a:t>
                  </a:r>
                </a:p>
                <a:p>
                  <a:pPr algn="just">
                    <a:spcBef>
                      <a:spcPct val="0"/>
                    </a:spcBef>
                    <a:tabLst>
                      <a:tab pos="390516" algn="l"/>
                    </a:tabLst>
                  </a:pPr>
                  <a:endParaRPr kumimoji="1" lang="en-US" altLang="zh-CN" sz="1400"/>
                </a:p>
              </p:txBody>
            </p:sp>
            <p:sp>
              <p:nvSpPr>
                <p:cNvPr id="457004" name="Rectangle 300"/>
                <p:cNvSpPr>
                  <a:spLocks noChangeArrowheads="1"/>
                </p:cNvSpPr>
                <p:nvPr/>
              </p:nvSpPr>
              <p:spPr bwMode="auto">
                <a:xfrm>
                  <a:off x="654" y="0"/>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7269" name="Group 301"/>
              <p:cNvGrpSpPr>
                <a:grpSpLocks/>
              </p:cNvGrpSpPr>
              <p:nvPr/>
            </p:nvGrpSpPr>
            <p:grpSpPr bwMode="auto">
              <a:xfrm>
                <a:off x="1308" y="0"/>
                <a:ext cx="654" cy="384"/>
                <a:chOff x="1308" y="0"/>
                <a:chExt cx="654" cy="384"/>
              </a:xfrm>
            </p:grpSpPr>
            <p:sp>
              <p:nvSpPr>
                <p:cNvPr id="457006" name="Rectangle 302"/>
                <p:cNvSpPr>
                  <a:spLocks noChangeArrowheads="1"/>
                </p:cNvSpPr>
                <p:nvPr/>
              </p:nvSpPr>
              <p:spPr bwMode="auto">
                <a:xfrm>
                  <a:off x="1351" y="0"/>
                  <a:ext cx="568" cy="384"/>
                </a:xfrm>
                <a:prstGeom prst="rect">
                  <a:avLst/>
                </a:prstGeom>
                <a:noFill/>
                <a:ln w="9525">
                  <a:noFill/>
                  <a:miter lim="800000"/>
                  <a:headEnd/>
                  <a:tailEnd/>
                </a:ln>
                <a:effectLst/>
              </p:spPr>
              <p:txBody>
                <a:bodyPr/>
                <a:lstStyle/>
                <a:p>
                  <a:pPr algn="just">
                    <a:spcBef>
                      <a:spcPct val="0"/>
                    </a:spcBef>
                    <a:tabLst>
                      <a:tab pos="390516" algn="l"/>
                    </a:tabLst>
                  </a:pPr>
                  <a:r>
                    <a:rPr kumimoji="1" lang="zh-CN" altLang="en-US" sz="1400"/>
                    <a:t>制程</a:t>
                  </a:r>
                </a:p>
                <a:p>
                  <a:pPr algn="just">
                    <a:spcBef>
                      <a:spcPct val="0"/>
                    </a:spcBef>
                    <a:tabLst>
                      <a:tab pos="390516" algn="l"/>
                    </a:tabLst>
                  </a:pPr>
                  <a:endParaRPr kumimoji="1" lang="en-US" altLang="zh-CN" sz="1400"/>
                </a:p>
              </p:txBody>
            </p:sp>
            <p:sp>
              <p:nvSpPr>
                <p:cNvPr id="457007" name="Rectangle 303"/>
                <p:cNvSpPr>
                  <a:spLocks noChangeArrowheads="1"/>
                </p:cNvSpPr>
                <p:nvPr/>
              </p:nvSpPr>
              <p:spPr bwMode="auto">
                <a:xfrm>
                  <a:off x="1308" y="0"/>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7272" name="Group 304"/>
              <p:cNvGrpSpPr>
                <a:grpSpLocks/>
              </p:cNvGrpSpPr>
              <p:nvPr/>
            </p:nvGrpSpPr>
            <p:grpSpPr bwMode="auto">
              <a:xfrm>
                <a:off x="1962" y="0"/>
                <a:ext cx="441" cy="384"/>
                <a:chOff x="1962" y="0"/>
                <a:chExt cx="441" cy="384"/>
              </a:xfrm>
            </p:grpSpPr>
            <p:sp>
              <p:nvSpPr>
                <p:cNvPr id="457009" name="Rectangle 305"/>
                <p:cNvSpPr>
                  <a:spLocks noChangeArrowheads="1"/>
                </p:cNvSpPr>
                <p:nvPr/>
              </p:nvSpPr>
              <p:spPr bwMode="auto">
                <a:xfrm>
                  <a:off x="2005" y="0"/>
                  <a:ext cx="355" cy="384"/>
                </a:xfrm>
                <a:prstGeom prst="rect">
                  <a:avLst/>
                </a:prstGeom>
                <a:noFill/>
                <a:ln w="9525">
                  <a:noFill/>
                  <a:miter lim="800000"/>
                  <a:headEnd/>
                  <a:tailEnd/>
                </a:ln>
                <a:effectLst/>
              </p:spPr>
              <p:txBody>
                <a:bodyPr/>
                <a:lstStyle/>
                <a:p>
                  <a:pPr algn="just">
                    <a:spcBef>
                      <a:spcPct val="0"/>
                    </a:spcBef>
                    <a:tabLst>
                      <a:tab pos="390516" algn="l"/>
                    </a:tabLst>
                  </a:pPr>
                  <a:r>
                    <a:rPr kumimoji="1" lang="zh-CN" altLang="en-US" sz="1400"/>
                    <a:t>设备</a:t>
                  </a:r>
                </a:p>
                <a:p>
                  <a:pPr algn="just">
                    <a:spcBef>
                      <a:spcPct val="0"/>
                    </a:spcBef>
                    <a:tabLst>
                      <a:tab pos="390516" algn="l"/>
                    </a:tabLst>
                  </a:pPr>
                  <a:endParaRPr kumimoji="1" lang="en-US" altLang="zh-CN" sz="1400"/>
                </a:p>
              </p:txBody>
            </p:sp>
            <p:sp>
              <p:nvSpPr>
                <p:cNvPr id="457010" name="Rectangle 306"/>
                <p:cNvSpPr>
                  <a:spLocks noChangeArrowheads="1"/>
                </p:cNvSpPr>
                <p:nvPr/>
              </p:nvSpPr>
              <p:spPr bwMode="auto">
                <a:xfrm>
                  <a:off x="1962" y="0"/>
                  <a:ext cx="441" cy="384"/>
                </a:xfrm>
                <a:prstGeom prst="rect">
                  <a:avLst/>
                </a:prstGeom>
                <a:noFill/>
                <a:ln w="7">
                  <a:solidFill>
                    <a:srgbClr val="A0A0A0"/>
                  </a:solidFill>
                  <a:miter lim="800000"/>
                  <a:headEnd/>
                  <a:tailEnd/>
                </a:ln>
                <a:effectLst/>
              </p:spPr>
              <p:txBody>
                <a:bodyPr/>
                <a:lstStyle/>
                <a:p>
                  <a:endParaRPr lang="zh-CN" altLang="en-US"/>
                </a:p>
              </p:txBody>
            </p:sp>
          </p:grpSp>
          <p:grpSp>
            <p:nvGrpSpPr>
              <p:cNvPr id="457275" name="Group 307"/>
              <p:cNvGrpSpPr>
                <a:grpSpLocks/>
              </p:cNvGrpSpPr>
              <p:nvPr/>
            </p:nvGrpSpPr>
            <p:grpSpPr bwMode="auto">
              <a:xfrm>
                <a:off x="2403" y="0"/>
                <a:ext cx="867" cy="384"/>
                <a:chOff x="2403" y="0"/>
                <a:chExt cx="867" cy="384"/>
              </a:xfrm>
            </p:grpSpPr>
            <p:sp>
              <p:nvSpPr>
                <p:cNvPr id="457012" name="Rectangle 308"/>
                <p:cNvSpPr>
                  <a:spLocks noChangeArrowheads="1"/>
                </p:cNvSpPr>
                <p:nvPr/>
              </p:nvSpPr>
              <p:spPr bwMode="auto">
                <a:xfrm>
                  <a:off x="2446" y="0"/>
                  <a:ext cx="781" cy="384"/>
                </a:xfrm>
                <a:prstGeom prst="rect">
                  <a:avLst/>
                </a:prstGeom>
                <a:noFill/>
                <a:ln w="9525">
                  <a:noFill/>
                  <a:miter lim="800000"/>
                  <a:headEnd/>
                  <a:tailEnd/>
                </a:ln>
                <a:effectLst/>
              </p:spPr>
              <p:txBody>
                <a:bodyPr/>
                <a:lstStyle/>
                <a:p>
                  <a:pPr algn="just">
                    <a:spcBef>
                      <a:spcPct val="0"/>
                    </a:spcBef>
                    <a:tabLst>
                      <a:tab pos="390516" algn="l"/>
                    </a:tabLst>
                  </a:pPr>
                  <a:r>
                    <a:rPr kumimoji="1" lang="zh-CN" altLang="en-US" sz="1400"/>
                    <a:t>工时</a:t>
                  </a:r>
                  <a:r>
                    <a:rPr kumimoji="1" lang="en-US" altLang="zh-CN" sz="1400"/>
                    <a:t>(HRS/PCS)</a:t>
                  </a:r>
                </a:p>
                <a:p>
                  <a:pPr algn="just">
                    <a:spcBef>
                      <a:spcPct val="0"/>
                    </a:spcBef>
                    <a:tabLst>
                      <a:tab pos="390516" algn="l"/>
                    </a:tabLst>
                  </a:pPr>
                  <a:endParaRPr kumimoji="1" lang="en-US" altLang="zh-CN" sz="1400"/>
                </a:p>
              </p:txBody>
            </p:sp>
            <p:sp>
              <p:nvSpPr>
                <p:cNvPr id="457013" name="Rectangle 309"/>
                <p:cNvSpPr>
                  <a:spLocks noChangeArrowheads="1"/>
                </p:cNvSpPr>
                <p:nvPr/>
              </p:nvSpPr>
              <p:spPr bwMode="auto">
                <a:xfrm>
                  <a:off x="2403" y="0"/>
                  <a:ext cx="867" cy="384"/>
                </a:xfrm>
                <a:prstGeom prst="rect">
                  <a:avLst/>
                </a:prstGeom>
                <a:noFill/>
                <a:ln w="7">
                  <a:solidFill>
                    <a:srgbClr val="A0A0A0"/>
                  </a:solidFill>
                  <a:miter lim="800000"/>
                  <a:headEnd/>
                  <a:tailEnd/>
                </a:ln>
                <a:effectLst/>
              </p:spPr>
              <p:txBody>
                <a:bodyPr/>
                <a:lstStyle/>
                <a:p>
                  <a:endParaRPr lang="zh-CN" altLang="en-US"/>
                </a:p>
              </p:txBody>
            </p:sp>
          </p:grpSp>
          <p:grpSp>
            <p:nvGrpSpPr>
              <p:cNvPr id="457278" name="Group 310"/>
              <p:cNvGrpSpPr>
                <a:grpSpLocks/>
              </p:cNvGrpSpPr>
              <p:nvPr/>
            </p:nvGrpSpPr>
            <p:grpSpPr bwMode="auto">
              <a:xfrm>
                <a:off x="3270" y="0"/>
                <a:ext cx="654" cy="384"/>
                <a:chOff x="3270" y="0"/>
                <a:chExt cx="654" cy="384"/>
              </a:xfrm>
            </p:grpSpPr>
            <p:sp>
              <p:nvSpPr>
                <p:cNvPr id="457015" name="Rectangle 311"/>
                <p:cNvSpPr>
                  <a:spLocks noChangeArrowheads="1"/>
                </p:cNvSpPr>
                <p:nvPr/>
              </p:nvSpPr>
              <p:spPr bwMode="auto">
                <a:xfrm>
                  <a:off x="3313" y="0"/>
                  <a:ext cx="568" cy="384"/>
                </a:xfrm>
                <a:prstGeom prst="rect">
                  <a:avLst/>
                </a:prstGeom>
                <a:noFill/>
                <a:ln w="9525">
                  <a:noFill/>
                  <a:miter lim="800000"/>
                  <a:headEnd/>
                  <a:tailEnd/>
                </a:ln>
                <a:effectLst/>
              </p:spPr>
              <p:txBody>
                <a:bodyPr/>
                <a:lstStyle/>
                <a:p>
                  <a:pPr algn="just">
                    <a:spcBef>
                      <a:spcPct val="0"/>
                    </a:spcBef>
                    <a:tabLst>
                      <a:tab pos="390516" algn="l"/>
                    </a:tabLst>
                  </a:pPr>
                  <a:r>
                    <a:rPr kumimoji="1" lang="zh-CN" altLang="en-US" sz="1200"/>
                    <a:t>负荷数</a:t>
                  </a:r>
                  <a:r>
                    <a:rPr kumimoji="1" lang="en-US" altLang="zh-CN" sz="1200"/>
                    <a:t>(HRS</a:t>
                  </a:r>
                  <a:r>
                    <a:rPr kumimoji="1" lang="en-US" altLang="zh-CN" sz="1400"/>
                    <a:t>)</a:t>
                  </a:r>
                </a:p>
                <a:p>
                  <a:pPr algn="just">
                    <a:spcBef>
                      <a:spcPct val="0"/>
                    </a:spcBef>
                    <a:tabLst>
                      <a:tab pos="390516" algn="l"/>
                    </a:tabLst>
                  </a:pPr>
                  <a:endParaRPr kumimoji="1" lang="en-US" altLang="zh-CN" sz="1400"/>
                </a:p>
              </p:txBody>
            </p:sp>
            <p:sp>
              <p:nvSpPr>
                <p:cNvPr id="457016" name="Rectangle 312"/>
                <p:cNvSpPr>
                  <a:spLocks noChangeArrowheads="1"/>
                </p:cNvSpPr>
                <p:nvPr/>
              </p:nvSpPr>
              <p:spPr bwMode="auto">
                <a:xfrm>
                  <a:off x="3270" y="0"/>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7281" name="Group 313"/>
              <p:cNvGrpSpPr>
                <a:grpSpLocks/>
              </p:cNvGrpSpPr>
              <p:nvPr/>
            </p:nvGrpSpPr>
            <p:grpSpPr bwMode="auto">
              <a:xfrm>
                <a:off x="0" y="384"/>
                <a:ext cx="654" cy="1632"/>
                <a:chOff x="0" y="384"/>
                <a:chExt cx="654" cy="1632"/>
              </a:xfrm>
            </p:grpSpPr>
            <p:sp>
              <p:nvSpPr>
                <p:cNvPr id="457018" name="Rectangle 314"/>
                <p:cNvSpPr>
                  <a:spLocks noChangeArrowheads="1"/>
                </p:cNvSpPr>
                <p:nvPr/>
              </p:nvSpPr>
              <p:spPr bwMode="auto">
                <a:xfrm>
                  <a:off x="43" y="384"/>
                  <a:ext cx="568" cy="1632"/>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A</a:t>
                  </a:r>
                </a:p>
                <a:p>
                  <a:pPr algn="just">
                    <a:spcBef>
                      <a:spcPct val="0"/>
                    </a:spcBef>
                    <a:tabLst>
                      <a:tab pos="390516" algn="l"/>
                    </a:tabLst>
                  </a:pPr>
                  <a:endParaRPr kumimoji="1" lang="en-US" altLang="zh-CN" sz="1400"/>
                </a:p>
              </p:txBody>
            </p:sp>
            <p:sp>
              <p:nvSpPr>
                <p:cNvPr id="457019" name="Rectangle 315"/>
                <p:cNvSpPr>
                  <a:spLocks noChangeArrowheads="1"/>
                </p:cNvSpPr>
                <p:nvPr/>
              </p:nvSpPr>
              <p:spPr bwMode="auto">
                <a:xfrm>
                  <a:off x="0" y="384"/>
                  <a:ext cx="654" cy="1632"/>
                </a:xfrm>
                <a:prstGeom prst="rect">
                  <a:avLst/>
                </a:prstGeom>
                <a:noFill/>
                <a:ln w="7">
                  <a:solidFill>
                    <a:srgbClr val="A0A0A0"/>
                  </a:solidFill>
                  <a:miter lim="800000"/>
                  <a:headEnd/>
                  <a:tailEnd/>
                </a:ln>
                <a:effectLst/>
              </p:spPr>
              <p:txBody>
                <a:bodyPr/>
                <a:lstStyle/>
                <a:p>
                  <a:endParaRPr lang="zh-CN" altLang="en-US"/>
                </a:p>
              </p:txBody>
            </p:sp>
          </p:grpSp>
          <p:grpSp>
            <p:nvGrpSpPr>
              <p:cNvPr id="457285" name="Group 316"/>
              <p:cNvGrpSpPr>
                <a:grpSpLocks/>
              </p:cNvGrpSpPr>
              <p:nvPr/>
            </p:nvGrpSpPr>
            <p:grpSpPr bwMode="auto">
              <a:xfrm>
                <a:off x="654" y="384"/>
                <a:ext cx="654" cy="1632"/>
                <a:chOff x="654" y="384"/>
                <a:chExt cx="654" cy="1632"/>
              </a:xfrm>
            </p:grpSpPr>
            <p:sp>
              <p:nvSpPr>
                <p:cNvPr id="457021" name="Rectangle 317"/>
                <p:cNvSpPr>
                  <a:spLocks noChangeArrowheads="1"/>
                </p:cNvSpPr>
                <p:nvPr/>
              </p:nvSpPr>
              <p:spPr bwMode="auto">
                <a:xfrm>
                  <a:off x="697" y="384"/>
                  <a:ext cx="568" cy="1632"/>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400</a:t>
                  </a:r>
                </a:p>
                <a:p>
                  <a:pPr algn="just">
                    <a:spcBef>
                      <a:spcPct val="0"/>
                    </a:spcBef>
                    <a:tabLst>
                      <a:tab pos="390516" algn="l"/>
                    </a:tabLst>
                  </a:pPr>
                  <a:r>
                    <a:rPr kumimoji="1" lang="en-US" altLang="zh-CN" sz="1400"/>
                    <a:t> </a:t>
                  </a:r>
                </a:p>
                <a:p>
                  <a:pPr algn="just">
                    <a:spcBef>
                      <a:spcPct val="0"/>
                    </a:spcBef>
                    <a:tabLst>
                      <a:tab pos="390516" algn="l"/>
                    </a:tabLst>
                  </a:pPr>
                  <a:r>
                    <a:rPr kumimoji="1" lang="en-US" altLang="zh-CN" sz="1400"/>
                    <a:t> </a:t>
                  </a:r>
                </a:p>
                <a:p>
                  <a:pPr algn="just">
                    <a:spcBef>
                      <a:spcPct val="0"/>
                    </a:spcBef>
                    <a:tabLst>
                      <a:tab pos="390516" algn="l"/>
                    </a:tabLst>
                  </a:pPr>
                  <a:endParaRPr kumimoji="1" lang="en-US" altLang="zh-CN" sz="1400"/>
                </a:p>
              </p:txBody>
            </p:sp>
            <p:sp>
              <p:nvSpPr>
                <p:cNvPr id="457022" name="Rectangle 318"/>
                <p:cNvSpPr>
                  <a:spLocks noChangeArrowheads="1"/>
                </p:cNvSpPr>
                <p:nvPr/>
              </p:nvSpPr>
              <p:spPr bwMode="auto">
                <a:xfrm>
                  <a:off x="654" y="384"/>
                  <a:ext cx="654" cy="1632"/>
                </a:xfrm>
                <a:prstGeom prst="rect">
                  <a:avLst/>
                </a:prstGeom>
                <a:noFill/>
                <a:ln w="7">
                  <a:solidFill>
                    <a:srgbClr val="A0A0A0"/>
                  </a:solidFill>
                  <a:miter lim="800000"/>
                  <a:headEnd/>
                  <a:tailEnd/>
                </a:ln>
                <a:effectLst/>
              </p:spPr>
              <p:txBody>
                <a:bodyPr/>
                <a:lstStyle/>
                <a:p>
                  <a:endParaRPr lang="zh-CN" altLang="en-US"/>
                </a:p>
              </p:txBody>
            </p:sp>
          </p:grpSp>
          <p:grpSp>
            <p:nvGrpSpPr>
              <p:cNvPr id="457286" name="Group 319"/>
              <p:cNvGrpSpPr>
                <a:grpSpLocks/>
              </p:cNvGrpSpPr>
              <p:nvPr/>
            </p:nvGrpSpPr>
            <p:grpSpPr bwMode="auto">
              <a:xfrm>
                <a:off x="1308" y="384"/>
                <a:ext cx="654" cy="480"/>
                <a:chOff x="1308" y="384"/>
                <a:chExt cx="654" cy="480"/>
              </a:xfrm>
            </p:grpSpPr>
            <p:sp>
              <p:nvSpPr>
                <p:cNvPr id="457024" name="Rectangle 320"/>
                <p:cNvSpPr>
                  <a:spLocks noChangeArrowheads="1"/>
                </p:cNvSpPr>
                <p:nvPr/>
              </p:nvSpPr>
              <p:spPr bwMode="auto">
                <a:xfrm>
                  <a:off x="1351" y="384"/>
                  <a:ext cx="568" cy="480"/>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1</a:t>
                  </a:r>
                </a:p>
                <a:p>
                  <a:pPr algn="just">
                    <a:spcBef>
                      <a:spcPct val="0"/>
                    </a:spcBef>
                    <a:tabLst>
                      <a:tab pos="390516" algn="l"/>
                    </a:tabLst>
                  </a:pPr>
                  <a:r>
                    <a:rPr kumimoji="1" lang="en-US" altLang="zh-CN" sz="1400"/>
                    <a:t> </a:t>
                  </a:r>
                </a:p>
                <a:p>
                  <a:pPr algn="just">
                    <a:spcBef>
                      <a:spcPct val="0"/>
                    </a:spcBef>
                    <a:tabLst>
                      <a:tab pos="390516" algn="l"/>
                    </a:tabLst>
                  </a:pPr>
                  <a:endParaRPr kumimoji="1" lang="en-US" altLang="zh-CN" sz="1400"/>
                </a:p>
              </p:txBody>
            </p:sp>
            <p:sp>
              <p:nvSpPr>
                <p:cNvPr id="457025" name="Rectangle 321"/>
                <p:cNvSpPr>
                  <a:spLocks noChangeArrowheads="1"/>
                </p:cNvSpPr>
                <p:nvPr/>
              </p:nvSpPr>
              <p:spPr bwMode="auto">
                <a:xfrm>
                  <a:off x="1308" y="384"/>
                  <a:ext cx="654" cy="480"/>
                </a:xfrm>
                <a:prstGeom prst="rect">
                  <a:avLst/>
                </a:prstGeom>
                <a:noFill/>
                <a:ln w="7">
                  <a:solidFill>
                    <a:srgbClr val="A0A0A0"/>
                  </a:solidFill>
                  <a:miter lim="800000"/>
                  <a:headEnd/>
                  <a:tailEnd/>
                </a:ln>
                <a:effectLst/>
              </p:spPr>
              <p:txBody>
                <a:bodyPr/>
                <a:lstStyle/>
                <a:p>
                  <a:endParaRPr lang="zh-CN" altLang="en-US"/>
                </a:p>
              </p:txBody>
            </p:sp>
          </p:grpSp>
          <p:grpSp>
            <p:nvGrpSpPr>
              <p:cNvPr id="457287" name="Group 322"/>
              <p:cNvGrpSpPr>
                <a:grpSpLocks/>
              </p:cNvGrpSpPr>
              <p:nvPr/>
            </p:nvGrpSpPr>
            <p:grpSpPr bwMode="auto">
              <a:xfrm>
                <a:off x="1962" y="384"/>
                <a:ext cx="441" cy="480"/>
                <a:chOff x="1962" y="384"/>
                <a:chExt cx="441" cy="480"/>
              </a:xfrm>
            </p:grpSpPr>
            <p:sp>
              <p:nvSpPr>
                <p:cNvPr id="457027" name="Rectangle 323"/>
                <p:cNvSpPr>
                  <a:spLocks noChangeArrowheads="1"/>
                </p:cNvSpPr>
                <p:nvPr/>
              </p:nvSpPr>
              <p:spPr bwMode="auto">
                <a:xfrm>
                  <a:off x="2005" y="384"/>
                  <a:ext cx="355" cy="480"/>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L</a:t>
                  </a:r>
                </a:p>
                <a:p>
                  <a:pPr algn="just">
                    <a:spcBef>
                      <a:spcPct val="0"/>
                    </a:spcBef>
                    <a:tabLst>
                      <a:tab pos="390516" algn="l"/>
                    </a:tabLst>
                  </a:pPr>
                  <a:endParaRPr kumimoji="1" lang="en-US" altLang="zh-CN" sz="1400"/>
                </a:p>
              </p:txBody>
            </p:sp>
            <p:sp>
              <p:nvSpPr>
                <p:cNvPr id="457028" name="Rectangle 324"/>
                <p:cNvSpPr>
                  <a:spLocks noChangeArrowheads="1"/>
                </p:cNvSpPr>
                <p:nvPr/>
              </p:nvSpPr>
              <p:spPr bwMode="auto">
                <a:xfrm>
                  <a:off x="1962" y="384"/>
                  <a:ext cx="441" cy="480"/>
                </a:xfrm>
                <a:prstGeom prst="rect">
                  <a:avLst/>
                </a:prstGeom>
                <a:noFill/>
                <a:ln w="7">
                  <a:solidFill>
                    <a:srgbClr val="A0A0A0"/>
                  </a:solidFill>
                  <a:miter lim="800000"/>
                  <a:headEnd/>
                  <a:tailEnd/>
                </a:ln>
                <a:effectLst/>
              </p:spPr>
              <p:txBody>
                <a:bodyPr/>
                <a:lstStyle/>
                <a:p>
                  <a:endParaRPr lang="zh-CN" altLang="en-US"/>
                </a:p>
              </p:txBody>
            </p:sp>
          </p:grpSp>
          <p:grpSp>
            <p:nvGrpSpPr>
              <p:cNvPr id="457288" name="Group 325"/>
              <p:cNvGrpSpPr>
                <a:grpSpLocks/>
              </p:cNvGrpSpPr>
              <p:nvPr/>
            </p:nvGrpSpPr>
            <p:grpSpPr bwMode="auto">
              <a:xfrm>
                <a:off x="2403" y="384"/>
                <a:ext cx="867" cy="480"/>
                <a:chOff x="2403" y="384"/>
                <a:chExt cx="867" cy="480"/>
              </a:xfrm>
            </p:grpSpPr>
            <p:sp>
              <p:nvSpPr>
                <p:cNvPr id="457030" name="Rectangle 326"/>
                <p:cNvSpPr>
                  <a:spLocks noChangeArrowheads="1"/>
                </p:cNvSpPr>
                <p:nvPr/>
              </p:nvSpPr>
              <p:spPr bwMode="auto">
                <a:xfrm>
                  <a:off x="2446" y="384"/>
                  <a:ext cx="781" cy="480"/>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0.32</a:t>
                  </a:r>
                </a:p>
                <a:p>
                  <a:pPr algn="just">
                    <a:spcBef>
                      <a:spcPct val="0"/>
                    </a:spcBef>
                    <a:tabLst>
                      <a:tab pos="390516" algn="l"/>
                    </a:tabLst>
                  </a:pPr>
                  <a:endParaRPr kumimoji="1" lang="en-US" altLang="zh-CN" sz="1400"/>
                </a:p>
              </p:txBody>
            </p:sp>
            <p:sp>
              <p:nvSpPr>
                <p:cNvPr id="457031" name="Rectangle 327"/>
                <p:cNvSpPr>
                  <a:spLocks noChangeArrowheads="1"/>
                </p:cNvSpPr>
                <p:nvPr/>
              </p:nvSpPr>
              <p:spPr bwMode="auto">
                <a:xfrm>
                  <a:off x="2403" y="384"/>
                  <a:ext cx="867" cy="480"/>
                </a:xfrm>
                <a:prstGeom prst="rect">
                  <a:avLst/>
                </a:prstGeom>
                <a:noFill/>
                <a:ln w="7">
                  <a:solidFill>
                    <a:srgbClr val="A0A0A0"/>
                  </a:solidFill>
                  <a:miter lim="800000"/>
                  <a:headEnd/>
                  <a:tailEnd/>
                </a:ln>
                <a:effectLst/>
              </p:spPr>
              <p:txBody>
                <a:bodyPr/>
                <a:lstStyle/>
                <a:p>
                  <a:endParaRPr lang="zh-CN" altLang="en-US"/>
                </a:p>
              </p:txBody>
            </p:sp>
          </p:grpSp>
          <p:grpSp>
            <p:nvGrpSpPr>
              <p:cNvPr id="457289" name="Group 328"/>
              <p:cNvGrpSpPr>
                <a:grpSpLocks/>
              </p:cNvGrpSpPr>
              <p:nvPr/>
            </p:nvGrpSpPr>
            <p:grpSpPr bwMode="auto">
              <a:xfrm>
                <a:off x="3270" y="384"/>
                <a:ext cx="654" cy="480"/>
                <a:chOff x="3270" y="384"/>
                <a:chExt cx="654" cy="480"/>
              </a:xfrm>
            </p:grpSpPr>
            <p:sp>
              <p:nvSpPr>
                <p:cNvPr id="457033" name="Rectangle 329"/>
                <p:cNvSpPr>
                  <a:spLocks noChangeArrowheads="1"/>
                </p:cNvSpPr>
                <p:nvPr/>
              </p:nvSpPr>
              <p:spPr bwMode="auto">
                <a:xfrm>
                  <a:off x="3313" y="384"/>
                  <a:ext cx="568" cy="480"/>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128</a:t>
                  </a:r>
                </a:p>
                <a:p>
                  <a:pPr algn="just">
                    <a:spcBef>
                      <a:spcPct val="0"/>
                    </a:spcBef>
                    <a:tabLst>
                      <a:tab pos="390516" algn="l"/>
                    </a:tabLst>
                  </a:pPr>
                  <a:endParaRPr kumimoji="1" lang="en-US" altLang="zh-CN" sz="1400"/>
                </a:p>
              </p:txBody>
            </p:sp>
            <p:sp>
              <p:nvSpPr>
                <p:cNvPr id="457034" name="Rectangle 330"/>
                <p:cNvSpPr>
                  <a:spLocks noChangeArrowheads="1"/>
                </p:cNvSpPr>
                <p:nvPr/>
              </p:nvSpPr>
              <p:spPr bwMode="auto">
                <a:xfrm>
                  <a:off x="3270" y="384"/>
                  <a:ext cx="654" cy="480"/>
                </a:xfrm>
                <a:prstGeom prst="rect">
                  <a:avLst/>
                </a:prstGeom>
                <a:noFill/>
                <a:ln w="7">
                  <a:solidFill>
                    <a:srgbClr val="A0A0A0"/>
                  </a:solidFill>
                  <a:miter lim="800000"/>
                  <a:headEnd/>
                  <a:tailEnd/>
                </a:ln>
                <a:effectLst/>
              </p:spPr>
              <p:txBody>
                <a:bodyPr/>
                <a:lstStyle/>
                <a:p>
                  <a:endParaRPr lang="zh-CN" altLang="en-US"/>
                </a:p>
              </p:txBody>
            </p:sp>
          </p:grpSp>
          <p:grpSp>
            <p:nvGrpSpPr>
              <p:cNvPr id="457290" name="Group 331"/>
              <p:cNvGrpSpPr>
                <a:grpSpLocks/>
              </p:cNvGrpSpPr>
              <p:nvPr/>
            </p:nvGrpSpPr>
            <p:grpSpPr bwMode="auto">
              <a:xfrm>
                <a:off x="1308" y="864"/>
                <a:ext cx="654" cy="384"/>
                <a:chOff x="1308" y="864"/>
                <a:chExt cx="654" cy="384"/>
              </a:xfrm>
            </p:grpSpPr>
            <p:sp>
              <p:nvSpPr>
                <p:cNvPr id="457036" name="Rectangle 332"/>
                <p:cNvSpPr>
                  <a:spLocks noChangeArrowheads="1"/>
                </p:cNvSpPr>
                <p:nvPr/>
              </p:nvSpPr>
              <p:spPr bwMode="auto">
                <a:xfrm>
                  <a:off x="1351" y="864"/>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2</a:t>
                  </a:r>
                </a:p>
                <a:p>
                  <a:pPr algn="just">
                    <a:spcBef>
                      <a:spcPct val="0"/>
                    </a:spcBef>
                    <a:tabLst>
                      <a:tab pos="390516" algn="l"/>
                    </a:tabLst>
                  </a:pPr>
                  <a:endParaRPr kumimoji="1" lang="en-US" altLang="zh-CN" sz="1400"/>
                </a:p>
              </p:txBody>
            </p:sp>
            <p:sp>
              <p:nvSpPr>
                <p:cNvPr id="457037" name="Rectangle 333"/>
                <p:cNvSpPr>
                  <a:spLocks noChangeArrowheads="1"/>
                </p:cNvSpPr>
                <p:nvPr/>
              </p:nvSpPr>
              <p:spPr bwMode="auto">
                <a:xfrm>
                  <a:off x="1308" y="864"/>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7291" name="Group 334"/>
              <p:cNvGrpSpPr>
                <a:grpSpLocks/>
              </p:cNvGrpSpPr>
              <p:nvPr/>
            </p:nvGrpSpPr>
            <p:grpSpPr bwMode="auto">
              <a:xfrm>
                <a:off x="1962" y="864"/>
                <a:ext cx="441" cy="384"/>
                <a:chOff x="1962" y="864"/>
                <a:chExt cx="441" cy="384"/>
              </a:xfrm>
            </p:grpSpPr>
            <p:sp>
              <p:nvSpPr>
                <p:cNvPr id="457039" name="Rectangle 335"/>
                <p:cNvSpPr>
                  <a:spLocks noChangeArrowheads="1"/>
                </p:cNvSpPr>
                <p:nvPr/>
              </p:nvSpPr>
              <p:spPr bwMode="auto">
                <a:xfrm>
                  <a:off x="2005" y="864"/>
                  <a:ext cx="355"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M</a:t>
                  </a:r>
                </a:p>
                <a:p>
                  <a:pPr algn="just">
                    <a:spcBef>
                      <a:spcPct val="0"/>
                    </a:spcBef>
                    <a:tabLst>
                      <a:tab pos="390516" algn="l"/>
                    </a:tabLst>
                  </a:pPr>
                  <a:endParaRPr kumimoji="1" lang="en-US" altLang="zh-CN" sz="1400"/>
                </a:p>
              </p:txBody>
            </p:sp>
            <p:sp>
              <p:nvSpPr>
                <p:cNvPr id="457040" name="Rectangle 336"/>
                <p:cNvSpPr>
                  <a:spLocks noChangeArrowheads="1"/>
                </p:cNvSpPr>
                <p:nvPr/>
              </p:nvSpPr>
              <p:spPr bwMode="auto">
                <a:xfrm>
                  <a:off x="1962" y="864"/>
                  <a:ext cx="441" cy="384"/>
                </a:xfrm>
                <a:prstGeom prst="rect">
                  <a:avLst/>
                </a:prstGeom>
                <a:noFill/>
                <a:ln w="7">
                  <a:solidFill>
                    <a:srgbClr val="A0A0A0"/>
                  </a:solidFill>
                  <a:miter lim="800000"/>
                  <a:headEnd/>
                  <a:tailEnd/>
                </a:ln>
                <a:effectLst/>
              </p:spPr>
              <p:txBody>
                <a:bodyPr/>
                <a:lstStyle/>
                <a:p>
                  <a:endParaRPr lang="zh-CN" altLang="en-US"/>
                </a:p>
              </p:txBody>
            </p:sp>
          </p:grpSp>
          <p:grpSp>
            <p:nvGrpSpPr>
              <p:cNvPr id="457292" name="Group 337"/>
              <p:cNvGrpSpPr>
                <a:grpSpLocks/>
              </p:cNvGrpSpPr>
              <p:nvPr/>
            </p:nvGrpSpPr>
            <p:grpSpPr bwMode="auto">
              <a:xfrm>
                <a:off x="2403" y="864"/>
                <a:ext cx="867" cy="384"/>
                <a:chOff x="2403" y="864"/>
                <a:chExt cx="867" cy="384"/>
              </a:xfrm>
            </p:grpSpPr>
            <p:sp>
              <p:nvSpPr>
                <p:cNvPr id="457042" name="Rectangle 338"/>
                <p:cNvSpPr>
                  <a:spLocks noChangeArrowheads="1"/>
                </p:cNvSpPr>
                <p:nvPr/>
              </p:nvSpPr>
              <p:spPr bwMode="auto">
                <a:xfrm>
                  <a:off x="2446" y="864"/>
                  <a:ext cx="781"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0.24</a:t>
                  </a:r>
                </a:p>
                <a:p>
                  <a:pPr algn="just">
                    <a:spcBef>
                      <a:spcPct val="0"/>
                    </a:spcBef>
                    <a:tabLst>
                      <a:tab pos="390516" algn="l"/>
                    </a:tabLst>
                  </a:pPr>
                  <a:endParaRPr kumimoji="1" lang="en-US" altLang="zh-CN" sz="1400"/>
                </a:p>
              </p:txBody>
            </p:sp>
            <p:sp>
              <p:nvSpPr>
                <p:cNvPr id="457043" name="Rectangle 339"/>
                <p:cNvSpPr>
                  <a:spLocks noChangeArrowheads="1"/>
                </p:cNvSpPr>
                <p:nvPr/>
              </p:nvSpPr>
              <p:spPr bwMode="auto">
                <a:xfrm>
                  <a:off x="2403" y="864"/>
                  <a:ext cx="867" cy="384"/>
                </a:xfrm>
                <a:prstGeom prst="rect">
                  <a:avLst/>
                </a:prstGeom>
                <a:noFill/>
                <a:ln w="7">
                  <a:solidFill>
                    <a:srgbClr val="A0A0A0"/>
                  </a:solidFill>
                  <a:miter lim="800000"/>
                  <a:headEnd/>
                  <a:tailEnd/>
                </a:ln>
                <a:effectLst/>
              </p:spPr>
              <p:txBody>
                <a:bodyPr/>
                <a:lstStyle/>
                <a:p>
                  <a:endParaRPr lang="zh-CN" altLang="en-US"/>
                </a:p>
              </p:txBody>
            </p:sp>
          </p:grpSp>
          <p:grpSp>
            <p:nvGrpSpPr>
              <p:cNvPr id="457293" name="Group 340"/>
              <p:cNvGrpSpPr>
                <a:grpSpLocks/>
              </p:cNvGrpSpPr>
              <p:nvPr/>
            </p:nvGrpSpPr>
            <p:grpSpPr bwMode="auto">
              <a:xfrm>
                <a:off x="3270" y="864"/>
                <a:ext cx="654" cy="384"/>
                <a:chOff x="3270" y="864"/>
                <a:chExt cx="654" cy="384"/>
              </a:xfrm>
            </p:grpSpPr>
            <p:sp>
              <p:nvSpPr>
                <p:cNvPr id="457045" name="Rectangle 341"/>
                <p:cNvSpPr>
                  <a:spLocks noChangeArrowheads="1"/>
                </p:cNvSpPr>
                <p:nvPr/>
              </p:nvSpPr>
              <p:spPr bwMode="auto">
                <a:xfrm>
                  <a:off x="3313" y="864"/>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96</a:t>
                  </a:r>
                </a:p>
                <a:p>
                  <a:pPr algn="just">
                    <a:spcBef>
                      <a:spcPct val="0"/>
                    </a:spcBef>
                    <a:tabLst>
                      <a:tab pos="390516" algn="l"/>
                    </a:tabLst>
                  </a:pPr>
                  <a:endParaRPr kumimoji="1" lang="en-US" altLang="zh-CN" sz="1400"/>
                </a:p>
              </p:txBody>
            </p:sp>
            <p:sp>
              <p:nvSpPr>
                <p:cNvPr id="457046" name="Rectangle 342"/>
                <p:cNvSpPr>
                  <a:spLocks noChangeArrowheads="1"/>
                </p:cNvSpPr>
                <p:nvPr/>
              </p:nvSpPr>
              <p:spPr bwMode="auto">
                <a:xfrm>
                  <a:off x="3270" y="864"/>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7294" name="Group 343"/>
              <p:cNvGrpSpPr>
                <a:grpSpLocks/>
              </p:cNvGrpSpPr>
              <p:nvPr/>
            </p:nvGrpSpPr>
            <p:grpSpPr bwMode="auto">
              <a:xfrm>
                <a:off x="1308" y="1248"/>
                <a:ext cx="654" cy="384"/>
                <a:chOff x="1308" y="1248"/>
                <a:chExt cx="654" cy="384"/>
              </a:xfrm>
            </p:grpSpPr>
            <p:sp>
              <p:nvSpPr>
                <p:cNvPr id="457048" name="Rectangle 344"/>
                <p:cNvSpPr>
                  <a:spLocks noChangeArrowheads="1"/>
                </p:cNvSpPr>
                <p:nvPr/>
              </p:nvSpPr>
              <p:spPr bwMode="auto">
                <a:xfrm>
                  <a:off x="1351" y="1248"/>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3</a:t>
                  </a:r>
                </a:p>
                <a:p>
                  <a:pPr algn="just">
                    <a:spcBef>
                      <a:spcPct val="0"/>
                    </a:spcBef>
                    <a:tabLst>
                      <a:tab pos="390516" algn="l"/>
                    </a:tabLst>
                  </a:pPr>
                  <a:endParaRPr kumimoji="1" lang="en-US" altLang="zh-CN" sz="1400"/>
                </a:p>
              </p:txBody>
            </p:sp>
            <p:sp>
              <p:nvSpPr>
                <p:cNvPr id="457049" name="Rectangle 345"/>
                <p:cNvSpPr>
                  <a:spLocks noChangeArrowheads="1"/>
                </p:cNvSpPr>
                <p:nvPr/>
              </p:nvSpPr>
              <p:spPr bwMode="auto">
                <a:xfrm>
                  <a:off x="1308" y="1248"/>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7295" name="Group 346"/>
              <p:cNvGrpSpPr>
                <a:grpSpLocks/>
              </p:cNvGrpSpPr>
              <p:nvPr/>
            </p:nvGrpSpPr>
            <p:grpSpPr bwMode="auto">
              <a:xfrm>
                <a:off x="1962" y="1248"/>
                <a:ext cx="441" cy="384"/>
                <a:chOff x="1962" y="1248"/>
                <a:chExt cx="441" cy="384"/>
              </a:xfrm>
            </p:grpSpPr>
            <p:sp>
              <p:nvSpPr>
                <p:cNvPr id="457051" name="Rectangle 347"/>
                <p:cNvSpPr>
                  <a:spLocks noChangeArrowheads="1"/>
                </p:cNvSpPr>
                <p:nvPr/>
              </p:nvSpPr>
              <p:spPr bwMode="auto">
                <a:xfrm>
                  <a:off x="2005" y="1248"/>
                  <a:ext cx="355"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D</a:t>
                  </a:r>
                </a:p>
                <a:p>
                  <a:pPr algn="just">
                    <a:spcBef>
                      <a:spcPct val="0"/>
                    </a:spcBef>
                    <a:tabLst>
                      <a:tab pos="390516" algn="l"/>
                    </a:tabLst>
                  </a:pPr>
                  <a:endParaRPr kumimoji="1" lang="en-US" altLang="zh-CN" sz="1400"/>
                </a:p>
              </p:txBody>
            </p:sp>
            <p:sp>
              <p:nvSpPr>
                <p:cNvPr id="457052" name="Rectangle 348"/>
                <p:cNvSpPr>
                  <a:spLocks noChangeArrowheads="1"/>
                </p:cNvSpPr>
                <p:nvPr/>
              </p:nvSpPr>
              <p:spPr bwMode="auto">
                <a:xfrm>
                  <a:off x="1962" y="1248"/>
                  <a:ext cx="441" cy="384"/>
                </a:xfrm>
                <a:prstGeom prst="rect">
                  <a:avLst/>
                </a:prstGeom>
                <a:noFill/>
                <a:ln w="7">
                  <a:solidFill>
                    <a:srgbClr val="A0A0A0"/>
                  </a:solidFill>
                  <a:miter lim="800000"/>
                  <a:headEnd/>
                  <a:tailEnd/>
                </a:ln>
                <a:effectLst/>
              </p:spPr>
              <p:txBody>
                <a:bodyPr/>
                <a:lstStyle/>
                <a:p>
                  <a:endParaRPr lang="zh-CN" altLang="en-US"/>
                </a:p>
              </p:txBody>
            </p:sp>
          </p:grpSp>
          <p:grpSp>
            <p:nvGrpSpPr>
              <p:cNvPr id="457296" name="Group 349"/>
              <p:cNvGrpSpPr>
                <a:grpSpLocks/>
              </p:cNvGrpSpPr>
              <p:nvPr/>
            </p:nvGrpSpPr>
            <p:grpSpPr bwMode="auto">
              <a:xfrm>
                <a:off x="2403" y="1248"/>
                <a:ext cx="867" cy="384"/>
                <a:chOff x="2403" y="1248"/>
                <a:chExt cx="867" cy="384"/>
              </a:xfrm>
            </p:grpSpPr>
            <p:sp>
              <p:nvSpPr>
                <p:cNvPr id="457054" name="Rectangle 350"/>
                <p:cNvSpPr>
                  <a:spLocks noChangeArrowheads="1"/>
                </p:cNvSpPr>
                <p:nvPr/>
              </p:nvSpPr>
              <p:spPr bwMode="auto">
                <a:xfrm>
                  <a:off x="2446" y="1248"/>
                  <a:ext cx="781"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0.16</a:t>
                  </a:r>
                </a:p>
                <a:p>
                  <a:pPr algn="just">
                    <a:spcBef>
                      <a:spcPct val="0"/>
                    </a:spcBef>
                    <a:tabLst>
                      <a:tab pos="390516" algn="l"/>
                    </a:tabLst>
                  </a:pPr>
                  <a:endParaRPr kumimoji="1" lang="en-US" altLang="zh-CN" sz="1400"/>
                </a:p>
              </p:txBody>
            </p:sp>
            <p:sp>
              <p:nvSpPr>
                <p:cNvPr id="457055" name="Rectangle 351"/>
                <p:cNvSpPr>
                  <a:spLocks noChangeArrowheads="1"/>
                </p:cNvSpPr>
                <p:nvPr/>
              </p:nvSpPr>
              <p:spPr bwMode="auto">
                <a:xfrm>
                  <a:off x="2403" y="1248"/>
                  <a:ext cx="867" cy="384"/>
                </a:xfrm>
                <a:prstGeom prst="rect">
                  <a:avLst/>
                </a:prstGeom>
                <a:noFill/>
                <a:ln w="7">
                  <a:solidFill>
                    <a:srgbClr val="A0A0A0"/>
                  </a:solidFill>
                  <a:miter lim="800000"/>
                  <a:headEnd/>
                  <a:tailEnd/>
                </a:ln>
                <a:effectLst/>
              </p:spPr>
              <p:txBody>
                <a:bodyPr/>
                <a:lstStyle/>
                <a:p>
                  <a:endParaRPr lang="zh-CN" altLang="en-US"/>
                </a:p>
              </p:txBody>
            </p:sp>
          </p:grpSp>
          <p:grpSp>
            <p:nvGrpSpPr>
              <p:cNvPr id="457297" name="Group 352"/>
              <p:cNvGrpSpPr>
                <a:grpSpLocks/>
              </p:cNvGrpSpPr>
              <p:nvPr/>
            </p:nvGrpSpPr>
            <p:grpSpPr bwMode="auto">
              <a:xfrm>
                <a:off x="3270" y="1248"/>
                <a:ext cx="654" cy="384"/>
                <a:chOff x="3270" y="1248"/>
                <a:chExt cx="654" cy="384"/>
              </a:xfrm>
            </p:grpSpPr>
            <p:sp>
              <p:nvSpPr>
                <p:cNvPr id="457057" name="Rectangle 353"/>
                <p:cNvSpPr>
                  <a:spLocks noChangeArrowheads="1"/>
                </p:cNvSpPr>
                <p:nvPr/>
              </p:nvSpPr>
              <p:spPr bwMode="auto">
                <a:xfrm>
                  <a:off x="3313" y="1248"/>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64</a:t>
                  </a:r>
                </a:p>
                <a:p>
                  <a:pPr algn="just">
                    <a:spcBef>
                      <a:spcPct val="0"/>
                    </a:spcBef>
                    <a:tabLst>
                      <a:tab pos="390516" algn="l"/>
                    </a:tabLst>
                  </a:pPr>
                  <a:endParaRPr kumimoji="1" lang="en-US" altLang="zh-CN" sz="1400"/>
                </a:p>
              </p:txBody>
            </p:sp>
            <p:sp>
              <p:nvSpPr>
                <p:cNvPr id="457058" name="Rectangle 354"/>
                <p:cNvSpPr>
                  <a:spLocks noChangeArrowheads="1"/>
                </p:cNvSpPr>
                <p:nvPr/>
              </p:nvSpPr>
              <p:spPr bwMode="auto">
                <a:xfrm>
                  <a:off x="3270" y="1248"/>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7298" name="Group 355"/>
              <p:cNvGrpSpPr>
                <a:grpSpLocks/>
              </p:cNvGrpSpPr>
              <p:nvPr/>
            </p:nvGrpSpPr>
            <p:grpSpPr bwMode="auto">
              <a:xfrm>
                <a:off x="1308" y="1632"/>
                <a:ext cx="1095" cy="384"/>
                <a:chOff x="1308" y="1632"/>
                <a:chExt cx="1095" cy="384"/>
              </a:xfrm>
            </p:grpSpPr>
            <p:sp>
              <p:nvSpPr>
                <p:cNvPr id="457060" name="Rectangle 356"/>
                <p:cNvSpPr>
                  <a:spLocks noChangeArrowheads="1"/>
                </p:cNvSpPr>
                <p:nvPr/>
              </p:nvSpPr>
              <p:spPr bwMode="auto">
                <a:xfrm>
                  <a:off x="1351" y="1632"/>
                  <a:ext cx="1009" cy="384"/>
                </a:xfrm>
                <a:prstGeom prst="rect">
                  <a:avLst/>
                </a:prstGeom>
                <a:noFill/>
                <a:ln w="9525">
                  <a:noFill/>
                  <a:miter lim="800000"/>
                  <a:headEnd/>
                  <a:tailEnd/>
                </a:ln>
                <a:effectLst/>
              </p:spPr>
              <p:txBody>
                <a:bodyPr/>
                <a:lstStyle/>
                <a:p>
                  <a:pPr algn="just">
                    <a:spcBef>
                      <a:spcPct val="0"/>
                    </a:spcBef>
                    <a:tabLst>
                      <a:tab pos="390516" algn="l"/>
                    </a:tabLst>
                  </a:pPr>
                  <a:r>
                    <a:rPr kumimoji="1" lang="zh-CN" altLang="en-US" sz="1400"/>
                    <a:t>小计</a:t>
                  </a:r>
                </a:p>
                <a:p>
                  <a:pPr algn="just">
                    <a:spcBef>
                      <a:spcPct val="0"/>
                    </a:spcBef>
                    <a:tabLst>
                      <a:tab pos="390516" algn="l"/>
                    </a:tabLst>
                  </a:pPr>
                  <a:endParaRPr kumimoji="1" lang="en-US" altLang="zh-CN" sz="1400"/>
                </a:p>
              </p:txBody>
            </p:sp>
            <p:sp>
              <p:nvSpPr>
                <p:cNvPr id="457061" name="Rectangle 357"/>
                <p:cNvSpPr>
                  <a:spLocks noChangeArrowheads="1"/>
                </p:cNvSpPr>
                <p:nvPr/>
              </p:nvSpPr>
              <p:spPr bwMode="auto">
                <a:xfrm>
                  <a:off x="1308" y="1632"/>
                  <a:ext cx="1095" cy="384"/>
                </a:xfrm>
                <a:prstGeom prst="rect">
                  <a:avLst/>
                </a:prstGeom>
                <a:noFill/>
                <a:ln w="7">
                  <a:solidFill>
                    <a:srgbClr val="A0A0A0"/>
                  </a:solidFill>
                  <a:miter lim="800000"/>
                  <a:headEnd/>
                  <a:tailEnd/>
                </a:ln>
                <a:effectLst/>
              </p:spPr>
              <p:txBody>
                <a:bodyPr/>
                <a:lstStyle/>
                <a:p>
                  <a:endParaRPr lang="zh-CN" altLang="en-US"/>
                </a:p>
              </p:txBody>
            </p:sp>
          </p:grpSp>
          <p:grpSp>
            <p:nvGrpSpPr>
              <p:cNvPr id="457299" name="Group 358"/>
              <p:cNvGrpSpPr>
                <a:grpSpLocks/>
              </p:cNvGrpSpPr>
              <p:nvPr/>
            </p:nvGrpSpPr>
            <p:grpSpPr bwMode="auto">
              <a:xfrm>
                <a:off x="2403" y="1632"/>
                <a:ext cx="867" cy="384"/>
                <a:chOff x="2403" y="1632"/>
                <a:chExt cx="867" cy="384"/>
              </a:xfrm>
            </p:grpSpPr>
            <p:sp>
              <p:nvSpPr>
                <p:cNvPr id="457063" name="Rectangle 359"/>
                <p:cNvSpPr>
                  <a:spLocks noChangeArrowheads="1"/>
                </p:cNvSpPr>
                <p:nvPr/>
              </p:nvSpPr>
              <p:spPr bwMode="auto">
                <a:xfrm>
                  <a:off x="2446" y="1632"/>
                  <a:ext cx="781"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0.72</a:t>
                  </a:r>
                </a:p>
                <a:p>
                  <a:pPr algn="just">
                    <a:spcBef>
                      <a:spcPct val="0"/>
                    </a:spcBef>
                    <a:tabLst>
                      <a:tab pos="390516" algn="l"/>
                    </a:tabLst>
                  </a:pPr>
                  <a:endParaRPr kumimoji="1" lang="en-US" altLang="zh-CN" sz="1400"/>
                </a:p>
              </p:txBody>
            </p:sp>
            <p:sp>
              <p:nvSpPr>
                <p:cNvPr id="457064" name="Rectangle 360"/>
                <p:cNvSpPr>
                  <a:spLocks noChangeArrowheads="1"/>
                </p:cNvSpPr>
                <p:nvPr/>
              </p:nvSpPr>
              <p:spPr bwMode="auto">
                <a:xfrm>
                  <a:off x="2403" y="1632"/>
                  <a:ext cx="867" cy="384"/>
                </a:xfrm>
                <a:prstGeom prst="rect">
                  <a:avLst/>
                </a:prstGeom>
                <a:noFill/>
                <a:ln w="7">
                  <a:solidFill>
                    <a:srgbClr val="A0A0A0"/>
                  </a:solidFill>
                  <a:miter lim="800000"/>
                  <a:headEnd/>
                  <a:tailEnd/>
                </a:ln>
                <a:effectLst/>
              </p:spPr>
              <p:txBody>
                <a:bodyPr/>
                <a:lstStyle/>
                <a:p>
                  <a:endParaRPr lang="zh-CN" altLang="en-US"/>
                </a:p>
              </p:txBody>
            </p:sp>
          </p:grpSp>
          <p:grpSp>
            <p:nvGrpSpPr>
              <p:cNvPr id="457300" name="Group 361"/>
              <p:cNvGrpSpPr>
                <a:grpSpLocks/>
              </p:cNvGrpSpPr>
              <p:nvPr/>
            </p:nvGrpSpPr>
            <p:grpSpPr bwMode="auto">
              <a:xfrm>
                <a:off x="3270" y="1632"/>
                <a:ext cx="654" cy="384"/>
                <a:chOff x="3270" y="1632"/>
                <a:chExt cx="654" cy="384"/>
              </a:xfrm>
            </p:grpSpPr>
            <p:sp>
              <p:nvSpPr>
                <p:cNvPr id="457066" name="Rectangle 362"/>
                <p:cNvSpPr>
                  <a:spLocks noChangeArrowheads="1"/>
                </p:cNvSpPr>
                <p:nvPr/>
              </p:nvSpPr>
              <p:spPr bwMode="auto">
                <a:xfrm>
                  <a:off x="3313" y="1632"/>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288</a:t>
                  </a:r>
                </a:p>
                <a:p>
                  <a:pPr algn="just">
                    <a:spcBef>
                      <a:spcPct val="0"/>
                    </a:spcBef>
                    <a:tabLst>
                      <a:tab pos="390516" algn="l"/>
                    </a:tabLst>
                  </a:pPr>
                  <a:endParaRPr kumimoji="1" lang="en-US" altLang="zh-CN" sz="1400"/>
                </a:p>
              </p:txBody>
            </p:sp>
            <p:sp>
              <p:nvSpPr>
                <p:cNvPr id="457067" name="Rectangle 363"/>
                <p:cNvSpPr>
                  <a:spLocks noChangeArrowheads="1"/>
                </p:cNvSpPr>
                <p:nvPr/>
              </p:nvSpPr>
              <p:spPr bwMode="auto">
                <a:xfrm>
                  <a:off x="3270" y="1632"/>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7301" name="Group 364"/>
              <p:cNvGrpSpPr>
                <a:grpSpLocks/>
              </p:cNvGrpSpPr>
              <p:nvPr/>
            </p:nvGrpSpPr>
            <p:grpSpPr bwMode="auto">
              <a:xfrm>
                <a:off x="0" y="2016"/>
                <a:ext cx="654" cy="2016"/>
                <a:chOff x="0" y="2016"/>
                <a:chExt cx="654" cy="2016"/>
              </a:xfrm>
            </p:grpSpPr>
            <p:sp>
              <p:nvSpPr>
                <p:cNvPr id="457069" name="Rectangle 365"/>
                <p:cNvSpPr>
                  <a:spLocks noChangeArrowheads="1"/>
                </p:cNvSpPr>
                <p:nvPr/>
              </p:nvSpPr>
              <p:spPr bwMode="auto">
                <a:xfrm>
                  <a:off x="43" y="2016"/>
                  <a:ext cx="568" cy="2016"/>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B</a:t>
                  </a:r>
                </a:p>
                <a:p>
                  <a:pPr algn="just">
                    <a:spcBef>
                      <a:spcPct val="0"/>
                    </a:spcBef>
                    <a:tabLst>
                      <a:tab pos="390516" algn="l"/>
                    </a:tabLst>
                  </a:pPr>
                  <a:endParaRPr kumimoji="1" lang="en-US" altLang="zh-CN" sz="1400"/>
                </a:p>
              </p:txBody>
            </p:sp>
            <p:sp>
              <p:nvSpPr>
                <p:cNvPr id="457070" name="Rectangle 366"/>
                <p:cNvSpPr>
                  <a:spLocks noChangeArrowheads="1"/>
                </p:cNvSpPr>
                <p:nvPr/>
              </p:nvSpPr>
              <p:spPr bwMode="auto">
                <a:xfrm>
                  <a:off x="0" y="2016"/>
                  <a:ext cx="654" cy="2016"/>
                </a:xfrm>
                <a:prstGeom prst="rect">
                  <a:avLst/>
                </a:prstGeom>
                <a:noFill/>
                <a:ln w="7">
                  <a:solidFill>
                    <a:srgbClr val="A0A0A0"/>
                  </a:solidFill>
                  <a:miter lim="800000"/>
                  <a:headEnd/>
                  <a:tailEnd/>
                </a:ln>
                <a:effectLst/>
              </p:spPr>
              <p:txBody>
                <a:bodyPr/>
                <a:lstStyle/>
                <a:p>
                  <a:endParaRPr lang="zh-CN" altLang="en-US"/>
                </a:p>
              </p:txBody>
            </p:sp>
          </p:grpSp>
          <p:grpSp>
            <p:nvGrpSpPr>
              <p:cNvPr id="457302" name="Group 367"/>
              <p:cNvGrpSpPr>
                <a:grpSpLocks/>
              </p:cNvGrpSpPr>
              <p:nvPr/>
            </p:nvGrpSpPr>
            <p:grpSpPr bwMode="auto">
              <a:xfrm>
                <a:off x="654" y="2016"/>
                <a:ext cx="654" cy="2016"/>
                <a:chOff x="654" y="2016"/>
                <a:chExt cx="654" cy="2016"/>
              </a:xfrm>
            </p:grpSpPr>
            <p:sp>
              <p:nvSpPr>
                <p:cNvPr id="457072" name="Rectangle 368"/>
                <p:cNvSpPr>
                  <a:spLocks noChangeArrowheads="1"/>
                </p:cNvSpPr>
                <p:nvPr/>
              </p:nvSpPr>
              <p:spPr bwMode="auto">
                <a:xfrm>
                  <a:off x="697" y="2016"/>
                  <a:ext cx="568" cy="2016"/>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600</a:t>
                  </a:r>
                </a:p>
                <a:p>
                  <a:pPr algn="just">
                    <a:spcBef>
                      <a:spcPct val="0"/>
                    </a:spcBef>
                    <a:tabLst>
                      <a:tab pos="390516" algn="l"/>
                    </a:tabLst>
                  </a:pPr>
                  <a:r>
                    <a:rPr kumimoji="1" lang="en-US" altLang="zh-CN" sz="1400"/>
                    <a:t> </a:t>
                  </a:r>
                </a:p>
                <a:p>
                  <a:pPr algn="just">
                    <a:spcBef>
                      <a:spcPct val="0"/>
                    </a:spcBef>
                    <a:tabLst>
                      <a:tab pos="390516" algn="l"/>
                    </a:tabLst>
                  </a:pPr>
                  <a:r>
                    <a:rPr kumimoji="1" lang="en-US" altLang="zh-CN" sz="1400"/>
                    <a:t> </a:t>
                  </a:r>
                </a:p>
                <a:p>
                  <a:pPr algn="just">
                    <a:spcBef>
                      <a:spcPct val="0"/>
                    </a:spcBef>
                    <a:tabLst>
                      <a:tab pos="390516" algn="l"/>
                    </a:tabLst>
                  </a:pPr>
                  <a:endParaRPr kumimoji="1" lang="en-US" altLang="zh-CN" sz="1400"/>
                </a:p>
              </p:txBody>
            </p:sp>
            <p:sp>
              <p:nvSpPr>
                <p:cNvPr id="457073" name="Rectangle 369"/>
                <p:cNvSpPr>
                  <a:spLocks noChangeArrowheads="1"/>
                </p:cNvSpPr>
                <p:nvPr/>
              </p:nvSpPr>
              <p:spPr bwMode="auto">
                <a:xfrm>
                  <a:off x="654" y="2016"/>
                  <a:ext cx="654" cy="2016"/>
                </a:xfrm>
                <a:prstGeom prst="rect">
                  <a:avLst/>
                </a:prstGeom>
                <a:noFill/>
                <a:ln w="7">
                  <a:solidFill>
                    <a:srgbClr val="A0A0A0"/>
                  </a:solidFill>
                  <a:miter lim="800000"/>
                  <a:headEnd/>
                  <a:tailEnd/>
                </a:ln>
                <a:effectLst/>
              </p:spPr>
              <p:txBody>
                <a:bodyPr/>
                <a:lstStyle/>
                <a:p>
                  <a:endParaRPr lang="zh-CN" altLang="en-US"/>
                </a:p>
              </p:txBody>
            </p:sp>
          </p:grpSp>
          <p:grpSp>
            <p:nvGrpSpPr>
              <p:cNvPr id="457303" name="Group 370"/>
              <p:cNvGrpSpPr>
                <a:grpSpLocks/>
              </p:cNvGrpSpPr>
              <p:nvPr/>
            </p:nvGrpSpPr>
            <p:grpSpPr bwMode="auto">
              <a:xfrm>
                <a:off x="1308" y="2016"/>
                <a:ext cx="654" cy="384"/>
                <a:chOff x="1308" y="2016"/>
                <a:chExt cx="654" cy="384"/>
              </a:xfrm>
            </p:grpSpPr>
            <p:sp>
              <p:nvSpPr>
                <p:cNvPr id="457075" name="Rectangle 371"/>
                <p:cNvSpPr>
                  <a:spLocks noChangeArrowheads="1"/>
                </p:cNvSpPr>
                <p:nvPr/>
              </p:nvSpPr>
              <p:spPr bwMode="auto">
                <a:xfrm>
                  <a:off x="1351" y="2016"/>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1</a:t>
                  </a:r>
                </a:p>
                <a:p>
                  <a:pPr algn="just">
                    <a:spcBef>
                      <a:spcPct val="0"/>
                    </a:spcBef>
                    <a:tabLst>
                      <a:tab pos="390516" algn="l"/>
                    </a:tabLst>
                  </a:pPr>
                  <a:endParaRPr kumimoji="1" lang="en-US" altLang="zh-CN" sz="1400"/>
                </a:p>
              </p:txBody>
            </p:sp>
            <p:sp>
              <p:nvSpPr>
                <p:cNvPr id="457076" name="Rectangle 372"/>
                <p:cNvSpPr>
                  <a:spLocks noChangeArrowheads="1"/>
                </p:cNvSpPr>
                <p:nvPr/>
              </p:nvSpPr>
              <p:spPr bwMode="auto">
                <a:xfrm>
                  <a:off x="1308" y="2016"/>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7304" name="Group 373"/>
              <p:cNvGrpSpPr>
                <a:grpSpLocks/>
              </p:cNvGrpSpPr>
              <p:nvPr/>
            </p:nvGrpSpPr>
            <p:grpSpPr bwMode="auto">
              <a:xfrm>
                <a:off x="1962" y="2016"/>
                <a:ext cx="441" cy="384"/>
                <a:chOff x="1962" y="2016"/>
                <a:chExt cx="441" cy="384"/>
              </a:xfrm>
            </p:grpSpPr>
            <p:sp>
              <p:nvSpPr>
                <p:cNvPr id="457078" name="Rectangle 374"/>
                <p:cNvSpPr>
                  <a:spLocks noChangeArrowheads="1"/>
                </p:cNvSpPr>
                <p:nvPr/>
              </p:nvSpPr>
              <p:spPr bwMode="auto">
                <a:xfrm>
                  <a:off x="2005" y="2016"/>
                  <a:ext cx="355"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L</a:t>
                  </a:r>
                </a:p>
                <a:p>
                  <a:pPr algn="just">
                    <a:spcBef>
                      <a:spcPct val="0"/>
                    </a:spcBef>
                    <a:tabLst>
                      <a:tab pos="390516" algn="l"/>
                    </a:tabLst>
                  </a:pPr>
                  <a:endParaRPr kumimoji="1" lang="en-US" altLang="zh-CN" sz="1400"/>
                </a:p>
              </p:txBody>
            </p:sp>
            <p:sp>
              <p:nvSpPr>
                <p:cNvPr id="457079" name="Rectangle 375"/>
                <p:cNvSpPr>
                  <a:spLocks noChangeArrowheads="1"/>
                </p:cNvSpPr>
                <p:nvPr/>
              </p:nvSpPr>
              <p:spPr bwMode="auto">
                <a:xfrm>
                  <a:off x="1962" y="2016"/>
                  <a:ext cx="441" cy="384"/>
                </a:xfrm>
                <a:prstGeom prst="rect">
                  <a:avLst/>
                </a:prstGeom>
                <a:noFill/>
                <a:ln w="7">
                  <a:solidFill>
                    <a:srgbClr val="A0A0A0"/>
                  </a:solidFill>
                  <a:miter lim="800000"/>
                  <a:headEnd/>
                  <a:tailEnd/>
                </a:ln>
                <a:effectLst/>
              </p:spPr>
              <p:txBody>
                <a:bodyPr/>
                <a:lstStyle/>
                <a:p>
                  <a:endParaRPr lang="zh-CN" altLang="en-US"/>
                </a:p>
              </p:txBody>
            </p:sp>
          </p:grpSp>
          <p:grpSp>
            <p:nvGrpSpPr>
              <p:cNvPr id="457305" name="Group 376"/>
              <p:cNvGrpSpPr>
                <a:grpSpLocks/>
              </p:cNvGrpSpPr>
              <p:nvPr/>
            </p:nvGrpSpPr>
            <p:grpSpPr bwMode="auto">
              <a:xfrm>
                <a:off x="2403" y="2016"/>
                <a:ext cx="867" cy="384"/>
                <a:chOff x="2403" y="2016"/>
                <a:chExt cx="867" cy="384"/>
              </a:xfrm>
            </p:grpSpPr>
            <p:sp>
              <p:nvSpPr>
                <p:cNvPr id="457081" name="Rectangle 377"/>
                <p:cNvSpPr>
                  <a:spLocks noChangeArrowheads="1"/>
                </p:cNvSpPr>
                <p:nvPr/>
              </p:nvSpPr>
              <p:spPr bwMode="auto">
                <a:xfrm>
                  <a:off x="2446" y="2016"/>
                  <a:ext cx="781"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0.33</a:t>
                  </a:r>
                </a:p>
                <a:p>
                  <a:pPr algn="just">
                    <a:spcBef>
                      <a:spcPct val="0"/>
                    </a:spcBef>
                    <a:tabLst>
                      <a:tab pos="390516" algn="l"/>
                    </a:tabLst>
                  </a:pPr>
                  <a:endParaRPr kumimoji="1" lang="en-US" altLang="zh-CN" sz="1400"/>
                </a:p>
              </p:txBody>
            </p:sp>
            <p:sp>
              <p:nvSpPr>
                <p:cNvPr id="457082" name="Rectangle 378"/>
                <p:cNvSpPr>
                  <a:spLocks noChangeArrowheads="1"/>
                </p:cNvSpPr>
                <p:nvPr/>
              </p:nvSpPr>
              <p:spPr bwMode="auto">
                <a:xfrm>
                  <a:off x="2403" y="2016"/>
                  <a:ext cx="867" cy="384"/>
                </a:xfrm>
                <a:prstGeom prst="rect">
                  <a:avLst/>
                </a:prstGeom>
                <a:noFill/>
                <a:ln w="7">
                  <a:solidFill>
                    <a:srgbClr val="A0A0A0"/>
                  </a:solidFill>
                  <a:miter lim="800000"/>
                  <a:headEnd/>
                  <a:tailEnd/>
                </a:ln>
                <a:effectLst/>
              </p:spPr>
              <p:txBody>
                <a:bodyPr/>
                <a:lstStyle/>
                <a:p>
                  <a:endParaRPr lang="zh-CN" altLang="en-US"/>
                </a:p>
              </p:txBody>
            </p:sp>
          </p:grpSp>
          <p:grpSp>
            <p:nvGrpSpPr>
              <p:cNvPr id="457306" name="Group 379"/>
              <p:cNvGrpSpPr>
                <a:grpSpLocks/>
              </p:cNvGrpSpPr>
              <p:nvPr/>
            </p:nvGrpSpPr>
            <p:grpSpPr bwMode="auto">
              <a:xfrm>
                <a:off x="3270" y="2016"/>
                <a:ext cx="654" cy="384"/>
                <a:chOff x="3270" y="2016"/>
                <a:chExt cx="654" cy="384"/>
              </a:xfrm>
            </p:grpSpPr>
            <p:sp>
              <p:nvSpPr>
                <p:cNvPr id="457084" name="Rectangle 380"/>
                <p:cNvSpPr>
                  <a:spLocks noChangeArrowheads="1"/>
                </p:cNvSpPr>
                <p:nvPr/>
              </p:nvSpPr>
              <p:spPr bwMode="auto">
                <a:xfrm>
                  <a:off x="3313" y="2016"/>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198</a:t>
                  </a:r>
                </a:p>
                <a:p>
                  <a:pPr algn="just">
                    <a:spcBef>
                      <a:spcPct val="0"/>
                    </a:spcBef>
                    <a:tabLst>
                      <a:tab pos="390516" algn="l"/>
                    </a:tabLst>
                  </a:pPr>
                  <a:endParaRPr kumimoji="1" lang="en-US" altLang="zh-CN" sz="1400"/>
                </a:p>
              </p:txBody>
            </p:sp>
            <p:sp>
              <p:nvSpPr>
                <p:cNvPr id="457085" name="Rectangle 381"/>
                <p:cNvSpPr>
                  <a:spLocks noChangeArrowheads="1"/>
                </p:cNvSpPr>
                <p:nvPr/>
              </p:nvSpPr>
              <p:spPr bwMode="auto">
                <a:xfrm>
                  <a:off x="3270" y="2016"/>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7307" name="Group 382"/>
              <p:cNvGrpSpPr>
                <a:grpSpLocks/>
              </p:cNvGrpSpPr>
              <p:nvPr/>
            </p:nvGrpSpPr>
            <p:grpSpPr bwMode="auto">
              <a:xfrm>
                <a:off x="1308" y="2400"/>
                <a:ext cx="654" cy="480"/>
                <a:chOff x="1308" y="2400"/>
                <a:chExt cx="654" cy="480"/>
              </a:xfrm>
            </p:grpSpPr>
            <p:sp>
              <p:nvSpPr>
                <p:cNvPr id="457087" name="Rectangle 383"/>
                <p:cNvSpPr>
                  <a:spLocks noChangeArrowheads="1"/>
                </p:cNvSpPr>
                <p:nvPr/>
              </p:nvSpPr>
              <p:spPr bwMode="auto">
                <a:xfrm>
                  <a:off x="1351" y="2400"/>
                  <a:ext cx="568" cy="480"/>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2</a:t>
                  </a:r>
                </a:p>
                <a:p>
                  <a:pPr algn="just">
                    <a:spcBef>
                      <a:spcPct val="0"/>
                    </a:spcBef>
                    <a:tabLst>
                      <a:tab pos="390516" algn="l"/>
                    </a:tabLst>
                  </a:pPr>
                  <a:endParaRPr kumimoji="1" lang="en-US" altLang="zh-CN" sz="1400"/>
                </a:p>
              </p:txBody>
            </p:sp>
            <p:sp>
              <p:nvSpPr>
                <p:cNvPr id="457088" name="Rectangle 384"/>
                <p:cNvSpPr>
                  <a:spLocks noChangeArrowheads="1"/>
                </p:cNvSpPr>
                <p:nvPr/>
              </p:nvSpPr>
              <p:spPr bwMode="auto">
                <a:xfrm>
                  <a:off x="1308" y="2400"/>
                  <a:ext cx="654" cy="480"/>
                </a:xfrm>
                <a:prstGeom prst="rect">
                  <a:avLst/>
                </a:prstGeom>
                <a:noFill/>
                <a:ln w="7">
                  <a:solidFill>
                    <a:srgbClr val="A0A0A0"/>
                  </a:solidFill>
                  <a:miter lim="800000"/>
                  <a:headEnd/>
                  <a:tailEnd/>
                </a:ln>
                <a:effectLst/>
              </p:spPr>
              <p:txBody>
                <a:bodyPr/>
                <a:lstStyle/>
                <a:p>
                  <a:endParaRPr lang="zh-CN" altLang="en-US"/>
                </a:p>
              </p:txBody>
            </p:sp>
          </p:grpSp>
          <p:grpSp>
            <p:nvGrpSpPr>
              <p:cNvPr id="457308" name="Group 385"/>
              <p:cNvGrpSpPr>
                <a:grpSpLocks/>
              </p:cNvGrpSpPr>
              <p:nvPr/>
            </p:nvGrpSpPr>
            <p:grpSpPr bwMode="auto">
              <a:xfrm>
                <a:off x="1962" y="2400"/>
                <a:ext cx="441" cy="480"/>
                <a:chOff x="1962" y="2400"/>
                <a:chExt cx="441" cy="480"/>
              </a:xfrm>
            </p:grpSpPr>
            <p:sp>
              <p:nvSpPr>
                <p:cNvPr id="457090" name="Rectangle 386"/>
                <p:cNvSpPr>
                  <a:spLocks noChangeArrowheads="1"/>
                </p:cNvSpPr>
                <p:nvPr/>
              </p:nvSpPr>
              <p:spPr bwMode="auto">
                <a:xfrm>
                  <a:off x="2005" y="2400"/>
                  <a:ext cx="355" cy="480"/>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M</a:t>
                  </a:r>
                </a:p>
                <a:p>
                  <a:pPr algn="just">
                    <a:spcBef>
                      <a:spcPct val="0"/>
                    </a:spcBef>
                    <a:tabLst>
                      <a:tab pos="390516" algn="l"/>
                    </a:tabLst>
                  </a:pPr>
                  <a:endParaRPr kumimoji="1" lang="en-US" altLang="zh-CN" sz="1400"/>
                </a:p>
              </p:txBody>
            </p:sp>
            <p:sp>
              <p:nvSpPr>
                <p:cNvPr id="457091" name="Rectangle 387"/>
                <p:cNvSpPr>
                  <a:spLocks noChangeArrowheads="1"/>
                </p:cNvSpPr>
                <p:nvPr/>
              </p:nvSpPr>
              <p:spPr bwMode="auto">
                <a:xfrm>
                  <a:off x="1962" y="2400"/>
                  <a:ext cx="441" cy="480"/>
                </a:xfrm>
                <a:prstGeom prst="rect">
                  <a:avLst/>
                </a:prstGeom>
                <a:noFill/>
                <a:ln w="7">
                  <a:solidFill>
                    <a:srgbClr val="A0A0A0"/>
                  </a:solidFill>
                  <a:miter lim="800000"/>
                  <a:headEnd/>
                  <a:tailEnd/>
                </a:ln>
                <a:effectLst/>
              </p:spPr>
              <p:txBody>
                <a:bodyPr/>
                <a:lstStyle/>
                <a:p>
                  <a:endParaRPr lang="zh-CN" altLang="en-US"/>
                </a:p>
              </p:txBody>
            </p:sp>
          </p:grpSp>
          <p:grpSp>
            <p:nvGrpSpPr>
              <p:cNvPr id="457309" name="Group 388"/>
              <p:cNvGrpSpPr>
                <a:grpSpLocks/>
              </p:cNvGrpSpPr>
              <p:nvPr/>
            </p:nvGrpSpPr>
            <p:grpSpPr bwMode="auto">
              <a:xfrm>
                <a:off x="2403" y="2400"/>
                <a:ext cx="867" cy="480"/>
                <a:chOff x="2403" y="2400"/>
                <a:chExt cx="867" cy="480"/>
              </a:xfrm>
            </p:grpSpPr>
            <p:sp>
              <p:nvSpPr>
                <p:cNvPr id="457093" name="Rectangle 389"/>
                <p:cNvSpPr>
                  <a:spLocks noChangeArrowheads="1"/>
                </p:cNvSpPr>
                <p:nvPr/>
              </p:nvSpPr>
              <p:spPr bwMode="auto">
                <a:xfrm>
                  <a:off x="2446" y="2400"/>
                  <a:ext cx="781" cy="480"/>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0.18</a:t>
                  </a:r>
                </a:p>
                <a:p>
                  <a:pPr algn="just">
                    <a:spcBef>
                      <a:spcPct val="0"/>
                    </a:spcBef>
                    <a:tabLst>
                      <a:tab pos="390516" algn="l"/>
                    </a:tabLst>
                  </a:pPr>
                  <a:endParaRPr kumimoji="1" lang="en-US" altLang="zh-CN" sz="1400"/>
                </a:p>
              </p:txBody>
            </p:sp>
            <p:sp>
              <p:nvSpPr>
                <p:cNvPr id="457094" name="Rectangle 390"/>
                <p:cNvSpPr>
                  <a:spLocks noChangeArrowheads="1"/>
                </p:cNvSpPr>
                <p:nvPr/>
              </p:nvSpPr>
              <p:spPr bwMode="auto">
                <a:xfrm>
                  <a:off x="2403" y="2400"/>
                  <a:ext cx="867" cy="480"/>
                </a:xfrm>
                <a:prstGeom prst="rect">
                  <a:avLst/>
                </a:prstGeom>
                <a:noFill/>
                <a:ln w="7">
                  <a:solidFill>
                    <a:srgbClr val="A0A0A0"/>
                  </a:solidFill>
                  <a:miter lim="800000"/>
                  <a:headEnd/>
                  <a:tailEnd/>
                </a:ln>
                <a:effectLst/>
              </p:spPr>
              <p:txBody>
                <a:bodyPr/>
                <a:lstStyle/>
                <a:p>
                  <a:endParaRPr lang="zh-CN" altLang="en-US"/>
                </a:p>
              </p:txBody>
            </p:sp>
          </p:grpSp>
          <p:grpSp>
            <p:nvGrpSpPr>
              <p:cNvPr id="457310" name="Group 391"/>
              <p:cNvGrpSpPr>
                <a:grpSpLocks/>
              </p:cNvGrpSpPr>
              <p:nvPr/>
            </p:nvGrpSpPr>
            <p:grpSpPr bwMode="auto">
              <a:xfrm>
                <a:off x="3270" y="2400"/>
                <a:ext cx="654" cy="480"/>
                <a:chOff x="3270" y="2400"/>
                <a:chExt cx="654" cy="480"/>
              </a:xfrm>
            </p:grpSpPr>
            <p:sp>
              <p:nvSpPr>
                <p:cNvPr id="457096" name="Rectangle 392"/>
                <p:cNvSpPr>
                  <a:spLocks noChangeArrowheads="1"/>
                </p:cNvSpPr>
                <p:nvPr/>
              </p:nvSpPr>
              <p:spPr bwMode="auto">
                <a:xfrm>
                  <a:off x="3313" y="2400"/>
                  <a:ext cx="568" cy="480"/>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108</a:t>
                  </a:r>
                </a:p>
                <a:p>
                  <a:pPr algn="just">
                    <a:spcBef>
                      <a:spcPct val="0"/>
                    </a:spcBef>
                    <a:tabLst>
                      <a:tab pos="390516" algn="l"/>
                    </a:tabLst>
                  </a:pPr>
                  <a:endParaRPr kumimoji="1" lang="en-US" altLang="zh-CN" sz="1400"/>
                </a:p>
              </p:txBody>
            </p:sp>
            <p:sp>
              <p:nvSpPr>
                <p:cNvPr id="457097" name="Rectangle 393"/>
                <p:cNvSpPr>
                  <a:spLocks noChangeArrowheads="1"/>
                </p:cNvSpPr>
                <p:nvPr/>
              </p:nvSpPr>
              <p:spPr bwMode="auto">
                <a:xfrm>
                  <a:off x="3270" y="2400"/>
                  <a:ext cx="654" cy="480"/>
                </a:xfrm>
                <a:prstGeom prst="rect">
                  <a:avLst/>
                </a:prstGeom>
                <a:noFill/>
                <a:ln w="7">
                  <a:solidFill>
                    <a:srgbClr val="A0A0A0"/>
                  </a:solidFill>
                  <a:miter lim="800000"/>
                  <a:headEnd/>
                  <a:tailEnd/>
                </a:ln>
                <a:effectLst/>
              </p:spPr>
              <p:txBody>
                <a:bodyPr/>
                <a:lstStyle/>
                <a:p>
                  <a:endParaRPr lang="zh-CN" altLang="en-US"/>
                </a:p>
              </p:txBody>
            </p:sp>
          </p:grpSp>
          <p:grpSp>
            <p:nvGrpSpPr>
              <p:cNvPr id="457311" name="Group 394"/>
              <p:cNvGrpSpPr>
                <a:grpSpLocks/>
              </p:cNvGrpSpPr>
              <p:nvPr/>
            </p:nvGrpSpPr>
            <p:grpSpPr bwMode="auto">
              <a:xfrm>
                <a:off x="1308" y="2880"/>
                <a:ext cx="654" cy="384"/>
                <a:chOff x="1308" y="2880"/>
                <a:chExt cx="654" cy="384"/>
              </a:xfrm>
            </p:grpSpPr>
            <p:sp>
              <p:nvSpPr>
                <p:cNvPr id="457099" name="Rectangle 395"/>
                <p:cNvSpPr>
                  <a:spLocks noChangeArrowheads="1"/>
                </p:cNvSpPr>
                <p:nvPr/>
              </p:nvSpPr>
              <p:spPr bwMode="auto">
                <a:xfrm>
                  <a:off x="1351" y="2880"/>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3</a:t>
                  </a:r>
                </a:p>
                <a:p>
                  <a:pPr algn="just">
                    <a:spcBef>
                      <a:spcPct val="0"/>
                    </a:spcBef>
                    <a:tabLst>
                      <a:tab pos="390516" algn="l"/>
                    </a:tabLst>
                  </a:pPr>
                  <a:endParaRPr kumimoji="1" lang="en-US" altLang="zh-CN" sz="1400"/>
                </a:p>
              </p:txBody>
            </p:sp>
            <p:sp>
              <p:nvSpPr>
                <p:cNvPr id="457100" name="Rectangle 396"/>
                <p:cNvSpPr>
                  <a:spLocks noChangeArrowheads="1"/>
                </p:cNvSpPr>
                <p:nvPr/>
              </p:nvSpPr>
              <p:spPr bwMode="auto">
                <a:xfrm>
                  <a:off x="1308" y="2880"/>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6704" name="Group 397"/>
              <p:cNvGrpSpPr>
                <a:grpSpLocks/>
              </p:cNvGrpSpPr>
              <p:nvPr/>
            </p:nvGrpSpPr>
            <p:grpSpPr bwMode="auto">
              <a:xfrm>
                <a:off x="1962" y="2880"/>
                <a:ext cx="441" cy="384"/>
                <a:chOff x="1962" y="2880"/>
                <a:chExt cx="441" cy="384"/>
              </a:xfrm>
            </p:grpSpPr>
            <p:sp>
              <p:nvSpPr>
                <p:cNvPr id="457102" name="Rectangle 398"/>
                <p:cNvSpPr>
                  <a:spLocks noChangeArrowheads="1"/>
                </p:cNvSpPr>
                <p:nvPr/>
              </p:nvSpPr>
              <p:spPr bwMode="auto">
                <a:xfrm>
                  <a:off x="2005" y="2880"/>
                  <a:ext cx="355"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L</a:t>
                  </a:r>
                </a:p>
                <a:p>
                  <a:pPr algn="just">
                    <a:spcBef>
                      <a:spcPct val="0"/>
                    </a:spcBef>
                    <a:tabLst>
                      <a:tab pos="390516" algn="l"/>
                    </a:tabLst>
                  </a:pPr>
                  <a:endParaRPr kumimoji="1" lang="en-US" altLang="zh-CN" sz="1400"/>
                </a:p>
              </p:txBody>
            </p:sp>
            <p:sp>
              <p:nvSpPr>
                <p:cNvPr id="457103" name="Rectangle 399"/>
                <p:cNvSpPr>
                  <a:spLocks noChangeArrowheads="1"/>
                </p:cNvSpPr>
                <p:nvPr/>
              </p:nvSpPr>
              <p:spPr bwMode="auto">
                <a:xfrm>
                  <a:off x="1962" y="2880"/>
                  <a:ext cx="441" cy="384"/>
                </a:xfrm>
                <a:prstGeom prst="rect">
                  <a:avLst/>
                </a:prstGeom>
                <a:noFill/>
                <a:ln w="7">
                  <a:solidFill>
                    <a:srgbClr val="A0A0A0"/>
                  </a:solidFill>
                  <a:miter lim="800000"/>
                  <a:headEnd/>
                  <a:tailEnd/>
                </a:ln>
                <a:effectLst/>
              </p:spPr>
              <p:txBody>
                <a:bodyPr/>
                <a:lstStyle/>
                <a:p>
                  <a:endParaRPr lang="zh-CN" altLang="en-US"/>
                </a:p>
              </p:txBody>
            </p:sp>
          </p:grpSp>
          <p:grpSp>
            <p:nvGrpSpPr>
              <p:cNvPr id="456705" name="Group 400"/>
              <p:cNvGrpSpPr>
                <a:grpSpLocks/>
              </p:cNvGrpSpPr>
              <p:nvPr/>
            </p:nvGrpSpPr>
            <p:grpSpPr bwMode="auto">
              <a:xfrm>
                <a:off x="2403" y="2880"/>
                <a:ext cx="867" cy="384"/>
                <a:chOff x="2403" y="2880"/>
                <a:chExt cx="867" cy="384"/>
              </a:xfrm>
            </p:grpSpPr>
            <p:sp>
              <p:nvSpPr>
                <p:cNvPr id="457105" name="Rectangle 401"/>
                <p:cNvSpPr>
                  <a:spLocks noChangeArrowheads="1"/>
                </p:cNvSpPr>
                <p:nvPr/>
              </p:nvSpPr>
              <p:spPr bwMode="auto">
                <a:xfrm>
                  <a:off x="2446" y="2880"/>
                  <a:ext cx="781"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0.22</a:t>
                  </a:r>
                </a:p>
                <a:p>
                  <a:pPr algn="just">
                    <a:spcBef>
                      <a:spcPct val="0"/>
                    </a:spcBef>
                    <a:tabLst>
                      <a:tab pos="390516" algn="l"/>
                    </a:tabLst>
                  </a:pPr>
                  <a:endParaRPr kumimoji="1" lang="en-US" altLang="zh-CN" sz="1400"/>
                </a:p>
              </p:txBody>
            </p:sp>
            <p:sp>
              <p:nvSpPr>
                <p:cNvPr id="457106" name="Rectangle 402"/>
                <p:cNvSpPr>
                  <a:spLocks noChangeArrowheads="1"/>
                </p:cNvSpPr>
                <p:nvPr/>
              </p:nvSpPr>
              <p:spPr bwMode="auto">
                <a:xfrm>
                  <a:off x="2403" y="2880"/>
                  <a:ext cx="867" cy="384"/>
                </a:xfrm>
                <a:prstGeom prst="rect">
                  <a:avLst/>
                </a:prstGeom>
                <a:noFill/>
                <a:ln w="7">
                  <a:solidFill>
                    <a:srgbClr val="A0A0A0"/>
                  </a:solidFill>
                  <a:miter lim="800000"/>
                  <a:headEnd/>
                  <a:tailEnd/>
                </a:ln>
                <a:effectLst/>
              </p:spPr>
              <p:txBody>
                <a:bodyPr/>
                <a:lstStyle/>
                <a:p>
                  <a:endParaRPr lang="zh-CN" altLang="en-US"/>
                </a:p>
              </p:txBody>
            </p:sp>
          </p:grpSp>
          <p:grpSp>
            <p:nvGrpSpPr>
              <p:cNvPr id="456708" name="Group 403"/>
              <p:cNvGrpSpPr>
                <a:grpSpLocks/>
              </p:cNvGrpSpPr>
              <p:nvPr/>
            </p:nvGrpSpPr>
            <p:grpSpPr bwMode="auto">
              <a:xfrm>
                <a:off x="3270" y="2880"/>
                <a:ext cx="654" cy="384"/>
                <a:chOff x="3270" y="2880"/>
                <a:chExt cx="654" cy="384"/>
              </a:xfrm>
            </p:grpSpPr>
            <p:sp>
              <p:nvSpPr>
                <p:cNvPr id="457108" name="Rectangle 404"/>
                <p:cNvSpPr>
                  <a:spLocks noChangeArrowheads="1"/>
                </p:cNvSpPr>
                <p:nvPr/>
              </p:nvSpPr>
              <p:spPr bwMode="auto">
                <a:xfrm>
                  <a:off x="3313" y="2880"/>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132</a:t>
                  </a:r>
                </a:p>
                <a:p>
                  <a:pPr algn="just">
                    <a:spcBef>
                      <a:spcPct val="0"/>
                    </a:spcBef>
                    <a:tabLst>
                      <a:tab pos="390516" algn="l"/>
                    </a:tabLst>
                  </a:pPr>
                  <a:endParaRPr kumimoji="1" lang="en-US" altLang="zh-CN" sz="1400"/>
                </a:p>
              </p:txBody>
            </p:sp>
            <p:sp>
              <p:nvSpPr>
                <p:cNvPr id="457109" name="Rectangle 405"/>
                <p:cNvSpPr>
                  <a:spLocks noChangeArrowheads="1"/>
                </p:cNvSpPr>
                <p:nvPr/>
              </p:nvSpPr>
              <p:spPr bwMode="auto">
                <a:xfrm>
                  <a:off x="3270" y="2880"/>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6709" name="Group 406"/>
              <p:cNvGrpSpPr>
                <a:grpSpLocks/>
              </p:cNvGrpSpPr>
              <p:nvPr/>
            </p:nvGrpSpPr>
            <p:grpSpPr bwMode="auto">
              <a:xfrm>
                <a:off x="1308" y="3264"/>
                <a:ext cx="654" cy="384"/>
                <a:chOff x="1308" y="3264"/>
                <a:chExt cx="654" cy="384"/>
              </a:xfrm>
            </p:grpSpPr>
            <p:sp>
              <p:nvSpPr>
                <p:cNvPr id="457111" name="Rectangle 407"/>
                <p:cNvSpPr>
                  <a:spLocks noChangeArrowheads="1"/>
                </p:cNvSpPr>
                <p:nvPr/>
              </p:nvSpPr>
              <p:spPr bwMode="auto">
                <a:xfrm>
                  <a:off x="1351" y="3264"/>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4</a:t>
                  </a:r>
                </a:p>
                <a:p>
                  <a:pPr algn="just">
                    <a:spcBef>
                      <a:spcPct val="0"/>
                    </a:spcBef>
                    <a:tabLst>
                      <a:tab pos="390516" algn="l"/>
                    </a:tabLst>
                  </a:pPr>
                  <a:endParaRPr kumimoji="1" lang="en-US" altLang="zh-CN" sz="1400"/>
                </a:p>
              </p:txBody>
            </p:sp>
            <p:sp>
              <p:nvSpPr>
                <p:cNvPr id="457112" name="Rectangle 408"/>
                <p:cNvSpPr>
                  <a:spLocks noChangeArrowheads="1"/>
                </p:cNvSpPr>
                <p:nvPr/>
              </p:nvSpPr>
              <p:spPr bwMode="auto">
                <a:xfrm>
                  <a:off x="1308" y="3264"/>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6710" name="Group 409"/>
              <p:cNvGrpSpPr>
                <a:grpSpLocks/>
              </p:cNvGrpSpPr>
              <p:nvPr/>
            </p:nvGrpSpPr>
            <p:grpSpPr bwMode="auto">
              <a:xfrm>
                <a:off x="1962" y="3264"/>
                <a:ext cx="441" cy="384"/>
                <a:chOff x="1962" y="3264"/>
                <a:chExt cx="441" cy="384"/>
              </a:xfrm>
            </p:grpSpPr>
            <p:sp>
              <p:nvSpPr>
                <p:cNvPr id="457114" name="Rectangle 410"/>
                <p:cNvSpPr>
                  <a:spLocks noChangeArrowheads="1"/>
                </p:cNvSpPr>
                <p:nvPr/>
              </p:nvSpPr>
              <p:spPr bwMode="auto">
                <a:xfrm>
                  <a:off x="2005" y="3264"/>
                  <a:ext cx="355"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D</a:t>
                  </a:r>
                </a:p>
                <a:p>
                  <a:pPr algn="just">
                    <a:spcBef>
                      <a:spcPct val="0"/>
                    </a:spcBef>
                    <a:tabLst>
                      <a:tab pos="390516" algn="l"/>
                    </a:tabLst>
                  </a:pPr>
                  <a:endParaRPr kumimoji="1" lang="en-US" altLang="zh-CN" sz="1400"/>
                </a:p>
              </p:txBody>
            </p:sp>
            <p:sp>
              <p:nvSpPr>
                <p:cNvPr id="457115" name="Rectangle 411"/>
                <p:cNvSpPr>
                  <a:spLocks noChangeArrowheads="1"/>
                </p:cNvSpPr>
                <p:nvPr/>
              </p:nvSpPr>
              <p:spPr bwMode="auto">
                <a:xfrm>
                  <a:off x="1962" y="3264"/>
                  <a:ext cx="441" cy="384"/>
                </a:xfrm>
                <a:prstGeom prst="rect">
                  <a:avLst/>
                </a:prstGeom>
                <a:noFill/>
                <a:ln w="7">
                  <a:solidFill>
                    <a:srgbClr val="A0A0A0"/>
                  </a:solidFill>
                  <a:miter lim="800000"/>
                  <a:headEnd/>
                  <a:tailEnd/>
                </a:ln>
                <a:effectLst/>
              </p:spPr>
              <p:txBody>
                <a:bodyPr/>
                <a:lstStyle/>
                <a:p>
                  <a:endParaRPr lang="zh-CN" altLang="en-US"/>
                </a:p>
              </p:txBody>
            </p:sp>
          </p:grpSp>
          <p:grpSp>
            <p:nvGrpSpPr>
              <p:cNvPr id="456713" name="Group 412"/>
              <p:cNvGrpSpPr>
                <a:grpSpLocks/>
              </p:cNvGrpSpPr>
              <p:nvPr/>
            </p:nvGrpSpPr>
            <p:grpSpPr bwMode="auto">
              <a:xfrm>
                <a:off x="2403" y="3264"/>
                <a:ext cx="867" cy="384"/>
                <a:chOff x="2403" y="3264"/>
                <a:chExt cx="867" cy="384"/>
              </a:xfrm>
            </p:grpSpPr>
            <p:sp>
              <p:nvSpPr>
                <p:cNvPr id="457117" name="Rectangle 413"/>
                <p:cNvSpPr>
                  <a:spLocks noChangeArrowheads="1"/>
                </p:cNvSpPr>
                <p:nvPr/>
              </p:nvSpPr>
              <p:spPr bwMode="auto">
                <a:xfrm>
                  <a:off x="2446" y="3264"/>
                  <a:ext cx="781"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0.28</a:t>
                  </a:r>
                </a:p>
                <a:p>
                  <a:pPr algn="just">
                    <a:spcBef>
                      <a:spcPct val="0"/>
                    </a:spcBef>
                    <a:tabLst>
                      <a:tab pos="390516" algn="l"/>
                    </a:tabLst>
                  </a:pPr>
                  <a:endParaRPr kumimoji="1" lang="en-US" altLang="zh-CN" sz="1400"/>
                </a:p>
              </p:txBody>
            </p:sp>
            <p:sp>
              <p:nvSpPr>
                <p:cNvPr id="457118" name="Rectangle 414"/>
                <p:cNvSpPr>
                  <a:spLocks noChangeArrowheads="1"/>
                </p:cNvSpPr>
                <p:nvPr/>
              </p:nvSpPr>
              <p:spPr bwMode="auto">
                <a:xfrm>
                  <a:off x="2403" y="3264"/>
                  <a:ext cx="867" cy="384"/>
                </a:xfrm>
                <a:prstGeom prst="rect">
                  <a:avLst/>
                </a:prstGeom>
                <a:noFill/>
                <a:ln w="7">
                  <a:solidFill>
                    <a:srgbClr val="A0A0A0"/>
                  </a:solidFill>
                  <a:miter lim="800000"/>
                  <a:headEnd/>
                  <a:tailEnd/>
                </a:ln>
                <a:effectLst/>
              </p:spPr>
              <p:txBody>
                <a:bodyPr/>
                <a:lstStyle/>
                <a:p>
                  <a:endParaRPr lang="zh-CN" altLang="en-US"/>
                </a:p>
              </p:txBody>
            </p:sp>
          </p:grpSp>
          <p:grpSp>
            <p:nvGrpSpPr>
              <p:cNvPr id="456716" name="Group 415"/>
              <p:cNvGrpSpPr>
                <a:grpSpLocks/>
              </p:cNvGrpSpPr>
              <p:nvPr/>
            </p:nvGrpSpPr>
            <p:grpSpPr bwMode="auto">
              <a:xfrm>
                <a:off x="3270" y="3264"/>
                <a:ext cx="654" cy="384"/>
                <a:chOff x="3270" y="3264"/>
                <a:chExt cx="654" cy="384"/>
              </a:xfrm>
            </p:grpSpPr>
            <p:sp>
              <p:nvSpPr>
                <p:cNvPr id="457120" name="Rectangle 416"/>
                <p:cNvSpPr>
                  <a:spLocks noChangeArrowheads="1"/>
                </p:cNvSpPr>
                <p:nvPr/>
              </p:nvSpPr>
              <p:spPr bwMode="auto">
                <a:xfrm>
                  <a:off x="3313" y="3264"/>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168</a:t>
                  </a:r>
                </a:p>
                <a:p>
                  <a:pPr algn="just">
                    <a:spcBef>
                      <a:spcPct val="0"/>
                    </a:spcBef>
                    <a:tabLst>
                      <a:tab pos="390516" algn="l"/>
                    </a:tabLst>
                  </a:pPr>
                  <a:endParaRPr kumimoji="1" lang="en-US" altLang="zh-CN" sz="1400"/>
                </a:p>
              </p:txBody>
            </p:sp>
            <p:sp>
              <p:nvSpPr>
                <p:cNvPr id="457121" name="Rectangle 417"/>
                <p:cNvSpPr>
                  <a:spLocks noChangeArrowheads="1"/>
                </p:cNvSpPr>
                <p:nvPr/>
              </p:nvSpPr>
              <p:spPr bwMode="auto">
                <a:xfrm>
                  <a:off x="3270" y="3264"/>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6719" name="Group 418"/>
              <p:cNvGrpSpPr>
                <a:grpSpLocks/>
              </p:cNvGrpSpPr>
              <p:nvPr/>
            </p:nvGrpSpPr>
            <p:grpSpPr bwMode="auto">
              <a:xfrm>
                <a:off x="1308" y="3648"/>
                <a:ext cx="1095" cy="384"/>
                <a:chOff x="1308" y="3648"/>
                <a:chExt cx="1095" cy="384"/>
              </a:xfrm>
            </p:grpSpPr>
            <p:sp>
              <p:nvSpPr>
                <p:cNvPr id="457123" name="Rectangle 419"/>
                <p:cNvSpPr>
                  <a:spLocks noChangeArrowheads="1"/>
                </p:cNvSpPr>
                <p:nvPr/>
              </p:nvSpPr>
              <p:spPr bwMode="auto">
                <a:xfrm>
                  <a:off x="1351" y="3648"/>
                  <a:ext cx="1009" cy="384"/>
                </a:xfrm>
                <a:prstGeom prst="rect">
                  <a:avLst/>
                </a:prstGeom>
                <a:noFill/>
                <a:ln w="9525">
                  <a:noFill/>
                  <a:miter lim="800000"/>
                  <a:headEnd/>
                  <a:tailEnd/>
                </a:ln>
                <a:effectLst/>
              </p:spPr>
              <p:txBody>
                <a:bodyPr/>
                <a:lstStyle/>
                <a:p>
                  <a:pPr algn="just">
                    <a:spcBef>
                      <a:spcPct val="0"/>
                    </a:spcBef>
                    <a:tabLst>
                      <a:tab pos="390516" algn="l"/>
                    </a:tabLst>
                  </a:pPr>
                  <a:r>
                    <a:rPr kumimoji="1" lang="zh-CN" altLang="en-US" sz="1400"/>
                    <a:t>小计</a:t>
                  </a:r>
                </a:p>
                <a:p>
                  <a:pPr algn="just">
                    <a:spcBef>
                      <a:spcPct val="0"/>
                    </a:spcBef>
                    <a:tabLst>
                      <a:tab pos="390516" algn="l"/>
                    </a:tabLst>
                  </a:pPr>
                  <a:endParaRPr kumimoji="1" lang="en-US" altLang="zh-CN" sz="1400"/>
                </a:p>
              </p:txBody>
            </p:sp>
            <p:sp>
              <p:nvSpPr>
                <p:cNvPr id="457124" name="Rectangle 420"/>
                <p:cNvSpPr>
                  <a:spLocks noChangeArrowheads="1"/>
                </p:cNvSpPr>
                <p:nvPr/>
              </p:nvSpPr>
              <p:spPr bwMode="auto">
                <a:xfrm>
                  <a:off x="1308" y="3648"/>
                  <a:ext cx="1095" cy="384"/>
                </a:xfrm>
                <a:prstGeom prst="rect">
                  <a:avLst/>
                </a:prstGeom>
                <a:noFill/>
                <a:ln w="7">
                  <a:solidFill>
                    <a:srgbClr val="A0A0A0"/>
                  </a:solidFill>
                  <a:miter lim="800000"/>
                  <a:headEnd/>
                  <a:tailEnd/>
                </a:ln>
                <a:effectLst/>
              </p:spPr>
              <p:txBody>
                <a:bodyPr/>
                <a:lstStyle/>
                <a:p>
                  <a:endParaRPr lang="zh-CN" altLang="en-US"/>
                </a:p>
              </p:txBody>
            </p:sp>
          </p:grpSp>
          <p:grpSp>
            <p:nvGrpSpPr>
              <p:cNvPr id="456722" name="Group 421"/>
              <p:cNvGrpSpPr>
                <a:grpSpLocks/>
              </p:cNvGrpSpPr>
              <p:nvPr/>
            </p:nvGrpSpPr>
            <p:grpSpPr bwMode="auto">
              <a:xfrm>
                <a:off x="2403" y="3648"/>
                <a:ext cx="867" cy="384"/>
                <a:chOff x="2403" y="3648"/>
                <a:chExt cx="867" cy="384"/>
              </a:xfrm>
            </p:grpSpPr>
            <p:sp>
              <p:nvSpPr>
                <p:cNvPr id="457126" name="Rectangle 422"/>
                <p:cNvSpPr>
                  <a:spLocks noChangeArrowheads="1"/>
                </p:cNvSpPr>
                <p:nvPr/>
              </p:nvSpPr>
              <p:spPr bwMode="auto">
                <a:xfrm>
                  <a:off x="2446" y="3648"/>
                  <a:ext cx="781"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1.01</a:t>
                  </a:r>
                </a:p>
                <a:p>
                  <a:pPr algn="just">
                    <a:spcBef>
                      <a:spcPct val="0"/>
                    </a:spcBef>
                    <a:tabLst>
                      <a:tab pos="390516" algn="l"/>
                    </a:tabLst>
                  </a:pPr>
                  <a:endParaRPr kumimoji="1" lang="en-US" altLang="zh-CN" sz="1400"/>
                </a:p>
              </p:txBody>
            </p:sp>
            <p:sp>
              <p:nvSpPr>
                <p:cNvPr id="457127" name="Rectangle 423"/>
                <p:cNvSpPr>
                  <a:spLocks noChangeArrowheads="1"/>
                </p:cNvSpPr>
                <p:nvPr/>
              </p:nvSpPr>
              <p:spPr bwMode="auto">
                <a:xfrm>
                  <a:off x="2403" y="3648"/>
                  <a:ext cx="867" cy="384"/>
                </a:xfrm>
                <a:prstGeom prst="rect">
                  <a:avLst/>
                </a:prstGeom>
                <a:noFill/>
                <a:ln w="7">
                  <a:solidFill>
                    <a:srgbClr val="A0A0A0"/>
                  </a:solidFill>
                  <a:miter lim="800000"/>
                  <a:headEnd/>
                  <a:tailEnd/>
                </a:ln>
                <a:effectLst/>
              </p:spPr>
              <p:txBody>
                <a:bodyPr/>
                <a:lstStyle/>
                <a:p>
                  <a:endParaRPr lang="zh-CN" altLang="en-US"/>
                </a:p>
              </p:txBody>
            </p:sp>
          </p:grpSp>
          <p:grpSp>
            <p:nvGrpSpPr>
              <p:cNvPr id="456725" name="Group 424"/>
              <p:cNvGrpSpPr>
                <a:grpSpLocks/>
              </p:cNvGrpSpPr>
              <p:nvPr/>
            </p:nvGrpSpPr>
            <p:grpSpPr bwMode="auto">
              <a:xfrm>
                <a:off x="3270" y="3648"/>
                <a:ext cx="654" cy="384"/>
                <a:chOff x="3270" y="3648"/>
                <a:chExt cx="654" cy="384"/>
              </a:xfrm>
            </p:grpSpPr>
            <p:sp>
              <p:nvSpPr>
                <p:cNvPr id="457129" name="Rectangle 425"/>
                <p:cNvSpPr>
                  <a:spLocks noChangeArrowheads="1"/>
                </p:cNvSpPr>
                <p:nvPr/>
              </p:nvSpPr>
              <p:spPr bwMode="auto">
                <a:xfrm>
                  <a:off x="3313" y="3648"/>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606</a:t>
                  </a:r>
                </a:p>
                <a:p>
                  <a:pPr algn="just">
                    <a:spcBef>
                      <a:spcPct val="0"/>
                    </a:spcBef>
                    <a:tabLst>
                      <a:tab pos="390516" algn="l"/>
                    </a:tabLst>
                  </a:pPr>
                  <a:endParaRPr kumimoji="1" lang="en-US" altLang="zh-CN" sz="1400"/>
                </a:p>
              </p:txBody>
            </p:sp>
            <p:sp>
              <p:nvSpPr>
                <p:cNvPr id="457130" name="Rectangle 426"/>
                <p:cNvSpPr>
                  <a:spLocks noChangeArrowheads="1"/>
                </p:cNvSpPr>
                <p:nvPr/>
              </p:nvSpPr>
              <p:spPr bwMode="auto">
                <a:xfrm>
                  <a:off x="3270" y="3648"/>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6728" name="Group 427"/>
              <p:cNvGrpSpPr>
                <a:grpSpLocks/>
              </p:cNvGrpSpPr>
              <p:nvPr/>
            </p:nvGrpSpPr>
            <p:grpSpPr bwMode="auto">
              <a:xfrm>
                <a:off x="0" y="4032"/>
                <a:ext cx="2403" cy="384"/>
                <a:chOff x="0" y="4032"/>
                <a:chExt cx="2403" cy="384"/>
              </a:xfrm>
            </p:grpSpPr>
            <p:sp>
              <p:nvSpPr>
                <p:cNvPr id="457132" name="Rectangle 428"/>
                <p:cNvSpPr>
                  <a:spLocks noChangeArrowheads="1"/>
                </p:cNvSpPr>
                <p:nvPr/>
              </p:nvSpPr>
              <p:spPr bwMode="auto">
                <a:xfrm>
                  <a:off x="43" y="4032"/>
                  <a:ext cx="2317" cy="384"/>
                </a:xfrm>
                <a:prstGeom prst="rect">
                  <a:avLst/>
                </a:prstGeom>
                <a:noFill/>
                <a:ln w="9525">
                  <a:noFill/>
                  <a:miter lim="800000"/>
                  <a:headEnd/>
                  <a:tailEnd/>
                </a:ln>
                <a:effectLst/>
              </p:spPr>
              <p:txBody>
                <a:bodyPr/>
                <a:lstStyle/>
                <a:p>
                  <a:pPr algn="just">
                    <a:spcBef>
                      <a:spcPct val="0"/>
                    </a:spcBef>
                    <a:tabLst>
                      <a:tab pos="390516" algn="l"/>
                    </a:tabLst>
                  </a:pPr>
                  <a:r>
                    <a:rPr kumimoji="1" lang="zh-CN" altLang="en-US" sz="1400"/>
                    <a:t>合计</a:t>
                  </a:r>
                </a:p>
                <a:p>
                  <a:pPr algn="just">
                    <a:spcBef>
                      <a:spcPct val="0"/>
                    </a:spcBef>
                    <a:tabLst>
                      <a:tab pos="390516" algn="l"/>
                    </a:tabLst>
                  </a:pPr>
                  <a:endParaRPr kumimoji="1" lang="en-US" altLang="zh-CN" sz="1400"/>
                </a:p>
              </p:txBody>
            </p:sp>
            <p:sp>
              <p:nvSpPr>
                <p:cNvPr id="457133" name="Rectangle 429"/>
                <p:cNvSpPr>
                  <a:spLocks noChangeArrowheads="1"/>
                </p:cNvSpPr>
                <p:nvPr/>
              </p:nvSpPr>
              <p:spPr bwMode="auto">
                <a:xfrm>
                  <a:off x="0" y="4032"/>
                  <a:ext cx="2403" cy="384"/>
                </a:xfrm>
                <a:prstGeom prst="rect">
                  <a:avLst/>
                </a:prstGeom>
                <a:noFill/>
                <a:ln w="7">
                  <a:solidFill>
                    <a:srgbClr val="A0A0A0"/>
                  </a:solidFill>
                  <a:miter lim="800000"/>
                  <a:headEnd/>
                  <a:tailEnd/>
                </a:ln>
                <a:effectLst/>
              </p:spPr>
              <p:txBody>
                <a:bodyPr/>
                <a:lstStyle/>
                <a:p>
                  <a:endParaRPr lang="zh-CN" altLang="en-US"/>
                </a:p>
              </p:txBody>
            </p:sp>
          </p:grpSp>
          <p:grpSp>
            <p:nvGrpSpPr>
              <p:cNvPr id="456731" name="Group 430"/>
              <p:cNvGrpSpPr>
                <a:grpSpLocks/>
              </p:cNvGrpSpPr>
              <p:nvPr/>
            </p:nvGrpSpPr>
            <p:grpSpPr bwMode="auto">
              <a:xfrm>
                <a:off x="2403" y="4032"/>
                <a:ext cx="867" cy="384"/>
                <a:chOff x="2403" y="4032"/>
                <a:chExt cx="867" cy="384"/>
              </a:xfrm>
            </p:grpSpPr>
            <p:sp>
              <p:nvSpPr>
                <p:cNvPr id="457135" name="Rectangle 431"/>
                <p:cNvSpPr>
                  <a:spLocks noChangeArrowheads="1"/>
                </p:cNvSpPr>
                <p:nvPr/>
              </p:nvSpPr>
              <p:spPr bwMode="auto">
                <a:xfrm>
                  <a:off x="2446" y="4032"/>
                  <a:ext cx="781"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 </a:t>
                  </a:r>
                </a:p>
                <a:p>
                  <a:pPr algn="just">
                    <a:spcBef>
                      <a:spcPct val="0"/>
                    </a:spcBef>
                    <a:tabLst>
                      <a:tab pos="390516" algn="l"/>
                    </a:tabLst>
                  </a:pPr>
                  <a:endParaRPr kumimoji="1" lang="en-US" altLang="zh-CN" sz="1400"/>
                </a:p>
              </p:txBody>
            </p:sp>
            <p:sp>
              <p:nvSpPr>
                <p:cNvPr id="457136" name="Rectangle 432"/>
                <p:cNvSpPr>
                  <a:spLocks noChangeArrowheads="1"/>
                </p:cNvSpPr>
                <p:nvPr/>
              </p:nvSpPr>
              <p:spPr bwMode="auto">
                <a:xfrm>
                  <a:off x="2403" y="4032"/>
                  <a:ext cx="867" cy="384"/>
                </a:xfrm>
                <a:prstGeom prst="rect">
                  <a:avLst/>
                </a:prstGeom>
                <a:noFill/>
                <a:ln w="7">
                  <a:solidFill>
                    <a:srgbClr val="A0A0A0"/>
                  </a:solidFill>
                  <a:miter lim="800000"/>
                  <a:headEnd/>
                  <a:tailEnd/>
                </a:ln>
                <a:effectLst/>
              </p:spPr>
              <p:txBody>
                <a:bodyPr/>
                <a:lstStyle/>
                <a:p>
                  <a:endParaRPr lang="zh-CN" altLang="en-US"/>
                </a:p>
              </p:txBody>
            </p:sp>
          </p:grpSp>
          <p:grpSp>
            <p:nvGrpSpPr>
              <p:cNvPr id="456734" name="Group 433"/>
              <p:cNvGrpSpPr>
                <a:grpSpLocks/>
              </p:cNvGrpSpPr>
              <p:nvPr/>
            </p:nvGrpSpPr>
            <p:grpSpPr bwMode="auto">
              <a:xfrm>
                <a:off x="3270" y="4032"/>
                <a:ext cx="654" cy="384"/>
                <a:chOff x="3270" y="4032"/>
                <a:chExt cx="654" cy="384"/>
              </a:xfrm>
            </p:grpSpPr>
            <p:sp>
              <p:nvSpPr>
                <p:cNvPr id="457138" name="Rectangle 434"/>
                <p:cNvSpPr>
                  <a:spLocks noChangeArrowheads="1"/>
                </p:cNvSpPr>
                <p:nvPr/>
              </p:nvSpPr>
              <p:spPr bwMode="auto">
                <a:xfrm>
                  <a:off x="3313" y="4032"/>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894</a:t>
                  </a:r>
                </a:p>
                <a:p>
                  <a:pPr algn="just">
                    <a:spcBef>
                      <a:spcPct val="0"/>
                    </a:spcBef>
                    <a:tabLst>
                      <a:tab pos="390516" algn="l"/>
                    </a:tabLst>
                  </a:pPr>
                  <a:endParaRPr kumimoji="1" lang="en-US" altLang="zh-CN" sz="1400"/>
                </a:p>
              </p:txBody>
            </p:sp>
            <p:sp>
              <p:nvSpPr>
                <p:cNvPr id="457139" name="Rectangle 435"/>
                <p:cNvSpPr>
                  <a:spLocks noChangeArrowheads="1"/>
                </p:cNvSpPr>
                <p:nvPr/>
              </p:nvSpPr>
              <p:spPr bwMode="auto">
                <a:xfrm>
                  <a:off x="3270" y="4032"/>
                  <a:ext cx="654" cy="384"/>
                </a:xfrm>
                <a:prstGeom prst="rect">
                  <a:avLst/>
                </a:prstGeom>
                <a:noFill/>
                <a:ln w="7">
                  <a:solidFill>
                    <a:srgbClr val="A0A0A0"/>
                  </a:solidFill>
                  <a:miter lim="800000"/>
                  <a:headEnd/>
                  <a:tailEnd/>
                </a:ln>
                <a:effectLst/>
              </p:spPr>
              <p:txBody>
                <a:bodyPr/>
                <a:lstStyle/>
                <a:p>
                  <a:endParaRPr lang="zh-CN" altLang="en-US"/>
                </a:p>
              </p:txBody>
            </p:sp>
          </p:grpSp>
        </p:grpSp>
        <p:sp>
          <p:nvSpPr>
            <p:cNvPr id="457140" name="Rectangle 436"/>
            <p:cNvSpPr>
              <a:spLocks noChangeArrowheads="1"/>
            </p:cNvSpPr>
            <p:nvPr/>
          </p:nvSpPr>
          <p:spPr bwMode="auto">
            <a:xfrm>
              <a:off x="-3" y="-3"/>
              <a:ext cx="3930" cy="4422"/>
            </a:xfrm>
            <a:prstGeom prst="rect">
              <a:avLst/>
            </a:prstGeom>
            <a:noFill/>
            <a:ln w="9525">
              <a:solidFill>
                <a:srgbClr val="A0A0A0"/>
              </a:solidFill>
              <a:miter lim="800000"/>
              <a:headEnd/>
              <a:tailEnd/>
            </a:ln>
            <a:effectLst/>
          </p:spPr>
          <p:txBody>
            <a:bodyPr/>
            <a:lstStyle/>
            <a:p>
              <a:endParaRPr lang="zh-CN" altLang="en-US"/>
            </a:p>
          </p:txBody>
        </p:sp>
      </p:grpSp>
      <p:grpSp>
        <p:nvGrpSpPr>
          <p:cNvPr id="456740" name="Group 438"/>
          <p:cNvGrpSpPr>
            <a:grpSpLocks/>
          </p:cNvGrpSpPr>
          <p:nvPr/>
        </p:nvGrpSpPr>
        <p:grpSpPr bwMode="auto">
          <a:xfrm>
            <a:off x="474365" y="1486560"/>
            <a:ext cx="7912701" cy="3307032"/>
            <a:chOff x="0" y="0"/>
            <a:chExt cx="3924" cy="4416"/>
          </a:xfrm>
        </p:grpSpPr>
        <p:grpSp>
          <p:nvGrpSpPr>
            <p:cNvPr id="456743" name="Group 439"/>
            <p:cNvGrpSpPr>
              <a:grpSpLocks/>
            </p:cNvGrpSpPr>
            <p:nvPr/>
          </p:nvGrpSpPr>
          <p:grpSpPr bwMode="auto">
            <a:xfrm>
              <a:off x="0" y="0"/>
              <a:ext cx="654" cy="384"/>
              <a:chOff x="0" y="0"/>
              <a:chExt cx="654" cy="384"/>
            </a:xfrm>
          </p:grpSpPr>
          <p:sp>
            <p:nvSpPr>
              <p:cNvPr id="457144" name="Rectangle 440"/>
              <p:cNvSpPr>
                <a:spLocks noChangeArrowheads="1"/>
              </p:cNvSpPr>
              <p:nvPr/>
            </p:nvSpPr>
            <p:spPr bwMode="auto">
              <a:xfrm>
                <a:off x="43" y="0"/>
                <a:ext cx="568" cy="384"/>
              </a:xfrm>
              <a:prstGeom prst="rect">
                <a:avLst/>
              </a:prstGeom>
              <a:noFill/>
              <a:ln w="9525">
                <a:noFill/>
                <a:miter lim="800000"/>
                <a:headEnd/>
                <a:tailEnd/>
              </a:ln>
              <a:effectLst/>
            </p:spPr>
            <p:txBody>
              <a:bodyPr/>
              <a:lstStyle/>
              <a:p>
                <a:pPr algn="just">
                  <a:spcBef>
                    <a:spcPct val="0"/>
                  </a:spcBef>
                  <a:tabLst>
                    <a:tab pos="390516" algn="l"/>
                  </a:tabLst>
                </a:pPr>
                <a:r>
                  <a:rPr kumimoji="1" lang="zh-CN" altLang="en-US" sz="1400"/>
                  <a:t>产品</a:t>
                </a:r>
              </a:p>
              <a:p>
                <a:pPr algn="just">
                  <a:spcBef>
                    <a:spcPct val="0"/>
                  </a:spcBef>
                  <a:tabLst>
                    <a:tab pos="390516" algn="l"/>
                  </a:tabLst>
                </a:pPr>
                <a:endParaRPr kumimoji="1" lang="en-US" altLang="zh-CN" sz="1400"/>
              </a:p>
            </p:txBody>
          </p:sp>
          <p:sp>
            <p:nvSpPr>
              <p:cNvPr id="457145" name="Rectangle 441"/>
              <p:cNvSpPr>
                <a:spLocks noChangeArrowheads="1"/>
              </p:cNvSpPr>
              <p:nvPr/>
            </p:nvSpPr>
            <p:spPr bwMode="auto">
              <a:xfrm>
                <a:off x="0" y="0"/>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6746" name="Group 442"/>
            <p:cNvGrpSpPr>
              <a:grpSpLocks/>
            </p:cNvGrpSpPr>
            <p:nvPr/>
          </p:nvGrpSpPr>
          <p:grpSpPr bwMode="auto">
            <a:xfrm>
              <a:off x="654" y="0"/>
              <a:ext cx="654" cy="384"/>
              <a:chOff x="654" y="0"/>
              <a:chExt cx="654" cy="384"/>
            </a:xfrm>
          </p:grpSpPr>
          <p:sp>
            <p:nvSpPr>
              <p:cNvPr id="457147" name="Rectangle 443"/>
              <p:cNvSpPr>
                <a:spLocks noChangeArrowheads="1"/>
              </p:cNvSpPr>
              <p:nvPr/>
            </p:nvSpPr>
            <p:spPr bwMode="auto">
              <a:xfrm>
                <a:off x="697" y="0"/>
                <a:ext cx="568" cy="384"/>
              </a:xfrm>
              <a:prstGeom prst="rect">
                <a:avLst/>
              </a:prstGeom>
              <a:noFill/>
              <a:ln w="9525">
                <a:noFill/>
                <a:miter lim="800000"/>
                <a:headEnd/>
                <a:tailEnd/>
              </a:ln>
              <a:effectLst/>
            </p:spPr>
            <p:txBody>
              <a:bodyPr/>
              <a:lstStyle/>
              <a:p>
                <a:pPr algn="just">
                  <a:spcBef>
                    <a:spcPct val="0"/>
                  </a:spcBef>
                  <a:tabLst>
                    <a:tab pos="390516" algn="l"/>
                  </a:tabLst>
                </a:pPr>
                <a:r>
                  <a:rPr kumimoji="1" lang="zh-CN" altLang="en-US" sz="1400"/>
                  <a:t>批量</a:t>
                </a:r>
                <a:r>
                  <a:rPr kumimoji="1" lang="en-US" altLang="zh-CN" sz="1400"/>
                  <a:t>(PCS)</a:t>
                </a:r>
              </a:p>
              <a:p>
                <a:pPr algn="just">
                  <a:spcBef>
                    <a:spcPct val="0"/>
                  </a:spcBef>
                  <a:tabLst>
                    <a:tab pos="390516" algn="l"/>
                  </a:tabLst>
                </a:pPr>
                <a:endParaRPr kumimoji="1" lang="en-US" altLang="zh-CN" sz="1400"/>
              </a:p>
            </p:txBody>
          </p:sp>
          <p:sp>
            <p:nvSpPr>
              <p:cNvPr id="457148" name="Rectangle 444"/>
              <p:cNvSpPr>
                <a:spLocks noChangeArrowheads="1"/>
              </p:cNvSpPr>
              <p:nvPr/>
            </p:nvSpPr>
            <p:spPr bwMode="auto">
              <a:xfrm>
                <a:off x="654" y="0"/>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6749" name="Group 445"/>
            <p:cNvGrpSpPr>
              <a:grpSpLocks/>
            </p:cNvGrpSpPr>
            <p:nvPr/>
          </p:nvGrpSpPr>
          <p:grpSpPr bwMode="auto">
            <a:xfrm>
              <a:off x="1308" y="0"/>
              <a:ext cx="654" cy="384"/>
              <a:chOff x="1308" y="0"/>
              <a:chExt cx="654" cy="384"/>
            </a:xfrm>
          </p:grpSpPr>
          <p:sp>
            <p:nvSpPr>
              <p:cNvPr id="457150" name="Rectangle 446"/>
              <p:cNvSpPr>
                <a:spLocks noChangeArrowheads="1"/>
              </p:cNvSpPr>
              <p:nvPr/>
            </p:nvSpPr>
            <p:spPr bwMode="auto">
              <a:xfrm>
                <a:off x="1351" y="0"/>
                <a:ext cx="568" cy="384"/>
              </a:xfrm>
              <a:prstGeom prst="rect">
                <a:avLst/>
              </a:prstGeom>
              <a:noFill/>
              <a:ln w="9525">
                <a:noFill/>
                <a:miter lim="800000"/>
                <a:headEnd/>
                <a:tailEnd/>
              </a:ln>
              <a:effectLst/>
            </p:spPr>
            <p:txBody>
              <a:bodyPr/>
              <a:lstStyle/>
              <a:p>
                <a:pPr algn="just">
                  <a:spcBef>
                    <a:spcPct val="0"/>
                  </a:spcBef>
                  <a:tabLst>
                    <a:tab pos="390516" algn="l"/>
                  </a:tabLst>
                </a:pPr>
                <a:r>
                  <a:rPr kumimoji="1" lang="zh-CN" altLang="en-US" sz="1400"/>
                  <a:t>制程</a:t>
                </a:r>
              </a:p>
              <a:p>
                <a:pPr algn="just">
                  <a:spcBef>
                    <a:spcPct val="0"/>
                  </a:spcBef>
                  <a:tabLst>
                    <a:tab pos="390516" algn="l"/>
                  </a:tabLst>
                </a:pPr>
                <a:endParaRPr kumimoji="1" lang="en-US" altLang="zh-CN" sz="1400"/>
              </a:p>
            </p:txBody>
          </p:sp>
          <p:sp>
            <p:nvSpPr>
              <p:cNvPr id="457151" name="Rectangle 447"/>
              <p:cNvSpPr>
                <a:spLocks noChangeArrowheads="1"/>
              </p:cNvSpPr>
              <p:nvPr/>
            </p:nvSpPr>
            <p:spPr bwMode="auto">
              <a:xfrm>
                <a:off x="1308" y="0"/>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6752" name="Group 448"/>
            <p:cNvGrpSpPr>
              <a:grpSpLocks/>
            </p:cNvGrpSpPr>
            <p:nvPr/>
          </p:nvGrpSpPr>
          <p:grpSpPr bwMode="auto">
            <a:xfrm>
              <a:off x="1962" y="0"/>
              <a:ext cx="441" cy="384"/>
              <a:chOff x="1962" y="0"/>
              <a:chExt cx="441" cy="384"/>
            </a:xfrm>
          </p:grpSpPr>
          <p:sp>
            <p:nvSpPr>
              <p:cNvPr id="457153" name="Rectangle 449"/>
              <p:cNvSpPr>
                <a:spLocks noChangeArrowheads="1"/>
              </p:cNvSpPr>
              <p:nvPr/>
            </p:nvSpPr>
            <p:spPr bwMode="auto">
              <a:xfrm>
                <a:off x="2005" y="0"/>
                <a:ext cx="355" cy="384"/>
              </a:xfrm>
              <a:prstGeom prst="rect">
                <a:avLst/>
              </a:prstGeom>
              <a:noFill/>
              <a:ln w="9525">
                <a:noFill/>
                <a:miter lim="800000"/>
                <a:headEnd/>
                <a:tailEnd/>
              </a:ln>
              <a:effectLst/>
            </p:spPr>
            <p:txBody>
              <a:bodyPr/>
              <a:lstStyle/>
              <a:p>
                <a:pPr algn="just">
                  <a:spcBef>
                    <a:spcPct val="0"/>
                  </a:spcBef>
                  <a:tabLst>
                    <a:tab pos="390516" algn="l"/>
                  </a:tabLst>
                </a:pPr>
                <a:r>
                  <a:rPr kumimoji="1" lang="zh-CN" altLang="en-US" sz="1400"/>
                  <a:t>设备</a:t>
                </a:r>
              </a:p>
              <a:p>
                <a:pPr algn="just">
                  <a:spcBef>
                    <a:spcPct val="0"/>
                  </a:spcBef>
                  <a:tabLst>
                    <a:tab pos="390516" algn="l"/>
                  </a:tabLst>
                </a:pPr>
                <a:endParaRPr kumimoji="1" lang="en-US" altLang="zh-CN" sz="1400"/>
              </a:p>
            </p:txBody>
          </p:sp>
          <p:sp>
            <p:nvSpPr>
              <p:cNvPr id="457154" name="Rectangle 450"/>
              <p:cNvSpPr>
                <a:spLocks noChangeArrowheads="1"/>
              </p:cNvSpPr>
              <p:nvPr/>
            </p:nvSpPr>
            <p:spPr bwMode="auto">
              <a:xfrm>
                <a:off x="1962" y="0"/>
                <a:ext cx="441" cy="384"/>
              </a:xfrm>
              <a:prstGeom prst="rect">
                <a:avLst/>
              </a:prstGeom>
              <a:noFill/>
              <a:ln w="7">
                <a:solidFill>
                  <a:srgbClr val="A0A0A0"/>
                </a:solidFill>
                <a:miter lim="800000"/>
                <a:headEnd/>
                <a:tailEnd/>
              </a:ln>
              <a:effectLst/>
            </p:spPr>
            <p:txBody>
              <a:bodyPr/>
              <a:lstStyle/>
              <a:p>
                <a:endParaRPr lang="zh-CN" altLang="en-US"/>
              </a:p>
            </p:txBody>
          </p:sp>
        </p:grpSp>
        <p:grpSp>
          <p:nvGrpSpPr>
            <p:cNvPr id="456755" name="Group 451"/>
            <p:cNvGrpSpPr>
              <a:grpSpLocks/>
            </p:cNvGrpSpPr>
            <p:nvPr/>
          </p:nvGrpSpPr>
          <p:grpSpPr bwMode="auto">
            <a:xfrm>
              <a:off x="2403" y="0"/>
              <a:ext cx="867" cy="384"/>
              <a:chOff x="2403" y="0"/>
              <a:chExt cx="867" cy="384"/>
            </a:xfrm>
          </p:grpSpPr>
          <p:sp>
            <p:nvSpPr>
              <p:cNvPr id="457156" name="Rectangle 452"/>
              <p:cNvSpPr>
                <a:spLocks noChangeArrowheads="1"/>
              </p:cNvSpPr>
              <p:nvPr/>
            </p:nvSpPr>
            <p:spPr bwMode="auto">
              <a:xfrm>
                <a:off x="2446" y="0"/>
                <a:ext cx="781" cy="384"/>
              </a:xfrm>
              <a:prstGeom prst="rect">
                <a:avLst/>
              </a:prstGeom>
              <a:noFill/>
              <a:ln w="9525">
                <a:noFill/>
                <a:miter lim="800000"/>
                <a:headEnd/>
                <a:tailEnd/>
              </a:ln>
              <a:effectLst/>
            </p:spPr>
            <p:txBody>
              <a:bodyPr/>
              <a:lstStyle/>
              <a:p>
                <a:pPr algn="just">
                  <a:spcBef>
                    <a:spcPct val="0"/>
                  </a:spcBef>
                  <a:tabLst>
                    <a:tab pos="390516" algn="l"/>
                  </a:tabLst>
                </a:pPr>
                <a:r>
                  <a:rPr kumimoji="1" lang="zh-CN" altLang="en-US" sz="1400"/>
                  <a:t>工时</a:t>
                </a:r>
                <a:r>
                  <a:rPr kumimoji="1" lang="en-US" altLang="zh-CN" sz="1400"/>
                  <a:t>(HRS/PCS)</a:t>
                </a:r>
              </a:p>
              <a:p>
                <a:pPr algn="just">
                  <a:spcBef>
                    <a:spcPct val="0"/>
                  </a:spcBef>
                  <a:tabLst>
                    <a:tab pos="390516" algn="l"/>
                  </a:tabLst>
                </a:pPr>
                <a:endParaRPr kumimoji="1" lang="en-US" altLang="zh-CN" sz="1400"/>
              </a:p>
            </p:txBody>
          </p:sp>
          <p:sp>
            <p:nvSpPr>
              <p:cNvPr id="457157" name="Rectangle 453"/>
              <p:cNvSpPr>
                <a:spLocks noChangeArrowheads="1"/>
              </p:cNvSpPr>
              <p:nvPr/>
            </p:nvSpPr>
            <p:spPr bwMode="auto">
              <a:xfrm>
                <a:off x="2403" y="0"/>
                <a:ext cx="867" cy="384"/>
              </a:xfrm>
              <a:prstGeom prst="rect">
                <a:avLst/>
              </a:prstGeom>
              <a:noFill/>
              <a:ln w="7">
                <a:solidFill>
                  <a:srgbClr val="A0A0A0"/>
                </a:solidFill>
                <a:miter lim="800000"/>
                <a:headEnd/>
                <a:tailEnd/>
              </a:ln>
              <a:effectLst/>
            </p:spPr>
            <p:txBody>
              <a:bodyPr/>
              <a:lstStyle/>
              <a:p>
                <a:endParaRPr lang="zh-CN" altLang="en-US"/>
              </a:p>
            </p:txBody>
          </p:sp>
        </p:grpSp>
        <p:grpSp>
          <p:nvGrpSpPr>
            <p:cNvPr id="456758" name="Group 454"/>
            <p:cNvGrpSpPr>
              <a:grpSpLocks/>
            </p:cNvGrpSpPr>
            <p:nvPr/>
          </p:nvGrpSpPr>
          <p:grpSpPr bwMode="auto">
            <a:xfrm>
              <a:off x="3270" y="0"/>
              <a:ext cx="654" cy="384"/>
              <a:chOff x="3270" y="0"/>
              <a:chExt cx="654" cy="384"/>
            </a:xfrm>
          </p:grpSpPr>
          <p:sp>
            <p:nvSpPr>
              <p:cNvPr id="457159" name="Rectangle 455"/>
              <p:cNvSpPr>
                <a:spLocks noChangeArrowheads="1"/>
              </p:cNvSpPr>
              <p:nvPr/>
            </p:nvSpPr>
            <p:spPr bwMode="auto">
              <a:xfrm>
                <a:off x="3313" y="0"/>
                <a:ext cx="568" cy="384"/>
              </a:xfrm>
              <a:prstGeom prst="rect">
                <a:avLst/>
              </a:prstGeom>
              <a:noFill/>
              <a:ln w="9525">
                <a:noFill/>
                <a:miter lim="800000"/>
                <a:headEnd/>
                <a:tailEnd/>
              </a:ln>
              <a:effectLst/>
            </p:spPr>
            <p:txBody>
              <a:bodyPr/>
              <a:lstStyle/>
              <a:p>
                <a:pPr algn="just">
                  <a:spcBef>
                    <a:spcPct val="0"/>
                  </a:spcBef>
                  <a:tabLst>
                    <a:tab pos="390516" algn="l"/>
                  </a:tabLst>
                </a:pPr>
                <a:r>
                  <a:rPr kumimoji="1" lang="zh-CN" altLang="en-US" sz="1200"/>
                  <a:t>负荷数</a:t>
                </a:r>
                <a:r>
                  <a:rPr kumimoji="1" lang="en-US" altLang="zh-CN" sz="1200"/>
                  <a:t>(HRS</a:t>
                </a:r>
                <a:r>
                  <a:rPr kumimoji="1" lang="en-US" altLang="zh-CN" sz="1400"/>
                  <a:t>)</a:t>
                </a:r>
              </a:p>
              <a:p>
                <a:pPr algn="just">
                  <a:spcBef>
                    <a:spcPct val="0"/>
                  </a:spcBef>
                  <a:tabLst>
                    <a:tab pos="390516" algn="l"/>
                  </a:tabLst>
                </a:pPr>
                <a:endParaRPr kumimoji="1" lang="en-US" altLang="zh-CN" sz="1400"/>
              </a:p>
            </p:txBody>
          </p:sp>
          <p:sp>
            <p:nvSpPr>
              <p:cNvPr id="457160" name="Rectangle 456"/>
              <p:cNvSpPr>
                <a:spLocks noChangeArrowheads="1"/>
              </p:cNvSpPr>
              <p:nvPr/>
            </p:nvSpPr>
            <p:spPr bwMode="auto">
              <a:xfrm>
                <a:off x="3270" y="0"/>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6761" name="Group 457"/>
            <p:cNvGrpSpPr>
              <a:grpSpLocks/>
            </p:cNvGrpSpPr>
            <p:nvPr/>
          </p:nvGrpSpPr>
          <p:grpSpPr bwMode="auto">
            <a:xfrm>
              <a:off x="0" y="384"/>
              <a:ext cx="654" cy="1632"/>
              <a:chOff x="0" y="384"/>
              <a:chExt cx="654" cy="1632"/>
            </a:xfrm>
          </p:grpSpPr>
          <p:sp>
            <p:nvSpPr>
              <p:cNvPr id="457162" name="Rectangle 458"/>
              <p:cNvSpPr>
                <a:spLocks noChangeArrowheads="1"/>
              </p:cNvSpPr>
              <p:nvPr/>
            </p:nvSpPr>
            <p:spPr bwMode="auto">
              <a:xfrm>
                <a:off x="43" y="384"/>
                <a:ext cx="568" cy="1632"/>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A</a:t>
                </a:r>
              </a:p>
              <a:p>
                <a:pPr algn="just">
                  <a:spcBef>
                    <a:spcPct val="0"/>
                  </a:spcBef>
                  <a:tabLst>
                    <a:tab pos="390516" algn="l"/>
                  </a:tabLst>
                </a:pPr>
                <a:endParaRPr kumimoji="1" lang="en-US" altLang="zh-CN" sz="1400"/>
              </a:p>
            </p:txBody>
          </p:sp>
          <p:sp>
            <p:nvSpPr>
              <p:cNvPr id="457163" name="Rectangle 459"/>
              <p:cNvSpPr>
                <a:spLocks noChangeArrowheads="1"/>
              </p:cNvSpPr>
              <p:nvPr/>
            </p:nvSpPr>
            <p:spPr bwMode="auto">
              <a:xfrm>
                <a:off x="0" y="384"/>
                <a:ext cx="654" cy="1632"/>
              </a:xfrm>
              <a:prstGeom prst="rect">
                <a:avLst/>
              </a:prstGeom>
              <a:noFill/>
              <a:ln w="7">
                <a:solidFill>
                  <a:srgbClr val="A0A0A0"/>
                </a:solidFill>
                <a:miter lim="800000"/>
                <a:headEnd/>
                <a:tailEnd/>
              </a:ln>
              <a:effectLst/>
            </p:spPr>
            <p:txBody>
              <a:bodyPr/>
              <a:lstStyle/>
              <a:p>
                <a:endParaRPr lang="zh-CN" altLang="en-US"/>
              </a:p>
            </p:txBody>
          </p:sp>
        </p:grpSp>
        <p:grpSp>
          <p:nvGrpSpPr>
            <p:cNvPr id="456764" name="Group 460"/>
            <p:cNvGrpSpPr>
              <a:grpSpLocks/>
            </p:cNvGrpSpPr>
            <p:nvPr/>
          </p:nvGrpSpPr>
          <p:grpSpPr bwMode="auto">
            <a:xfrm>
              <a:off x="654" y="384"/>
              <a:ext cx="654" cy="1632"/>
              <a:chOff x="654" y="384"/>
              <a:chExt cx="654" cy="1632"/>
            </a:xfrm>
          </p:grpSpPr>
          <p:sp>
            <p:nvSpPr>
              <p:cNvPr id="457165" name="Rectangle 461"/>
              <p:cNvSpPr>
                <a:spLocks noChangeArrowheads="1"/>
              </p:cNvSpPr>
              <p:nvPr/>
            </p:nvSpPr>
            <p:spPr bwMode="auto">
              <a:xfrm>
                <a:off x="697" y="384"/>
                <a:ext cx="568" cy="1632"/>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dirty="0"/>
                  <a:t>400</a:t>
                </a:r>
              </a:p>
              <a:p>
                <a:pPr algn="just">
                  <a:spcBef>
                    <a:spcPct val="0"/>
                  </a:spcBef>
                  <a:tabLst>
                    <a:tab pos="390516" algn="l"/>
                  </a:tabLst>
                </a:pPr>
                <a:r>
                  <a:rPr kumimoji="1" lang="en-US" altLang="zh-CN" sz="1400" dirty="0"/>
                  <a:t> </a:t>
                </a:r>
              </a:p>
              <a:p>
                <a:pPr algn="just">
                  <a:spcBef>
                    <a:spcPct val="0"/>
                  </a:spcBef>
                  <a:tabLst>
                    <a:tab pos="390516" algn="l"/>
                  </a:tabLst>
                </a:pPr>
                <a:r>
                  <a:rPr kumimoji="1" lang="en-US" altLang="zh-CN" sz="1400" dirty="0"/>
                  <a:t> </a:t>
                </a:r>
              </a:p>
              <a:p>
                <a:pPr algn="just">
                  <a:spcBef>
                    <a:spcPct val="0"/>
                  </a:spcBef>
                  <a:tabLst>
                    <a:tab pos="390516" algn="l"/>
                  </a:tabLst>
                </a:pPr>
                <a:endParaRPr kumimoji="1" lang="en-US" altLang="zh-CN" sz="1400" dirty="0"/>
              </a:p>
            </p:txBody>
          </p:sp>
          <p:sp>
            <p:nvSpPr>
              <p:cNvPr id="457166" name="Rectangle 462"/>
              <p:cNvSpPr>
                <a:spLocks noChangeArrowheads="1"/>
              </p:cNvSpPr>
              <p:nvPr/>
            </p:nvSpPr>
            <p:spPr bwMode="auto">
              <a:xfrm>
                <a:off x="654" y="384"/>
                <a:ext cx="654" cy="1632"/>
              </a:xfrm>
              <a:prstGeom prst="rect">
                <a:avLst/>
              </a:prstGeom>
              <a:noFill/>
              <a:ln w="7">
                <a:solidFill>
                  <a:srgbClr val="A0A0A0"/>
                </a:solidFill>
                <a:miter lim="800000"/>
                <a:headEnd/>
                <a:tailEnd/>
              </a:ln>
              <a:effectLst/>
            </p:spPr>
            <p:txBody>
              <a:bodyPr/>
              <a:lstStyle/>
              <a:p>
                <a:endParaRPr lang="zh-CN" altLang="en-US"/>
              </a:p>
            </p:txBody>
          </p:sp>
        </p:grpSp>
        <p:grpSp>
          <p:nvGrpSpPr>
            <p:cNvPr id="456767" name="Group 463"/>
            <p:cNvGrpSpPr>
              <a:grpSpLocks/>
            </p:cNvGrpSpPr>
            <p:nvPr/>
          </p:nvGrpSpPr>
          <p:grpSpPr bwMode="auto">
            <a:xfrm>
              <a:off x="1308" y="384"/>
              <a:ext cx="654" cy="480"/>
              <a:chOff x="1308" y="384"/>
              <a:chExt cx="654" cy="480"/>
            </a:xfrm>
          </p:grpSpPr>
          <p:sp>
            <p:nvSpPr>
              <p:cNvPr id="457168" name="Rectangle 464"/>
              <p:cNvSpPr>
                <a:spLocks noChangeArrowheads="1"/>
              </p:cNvSpPr>
              <p:nvPr/>
            </p:nvSpPr>
            <p:spPr bwMode="auto">
              <a:xfrm>
                <a:off x="1351" y="384"/>
                <a:ext cx="568" cy="480"/>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1</a:t>
                </a:r>
              </a:p>
              <a:p>
                <a:pPr algn="just">
                  <a:spcBef>
                    <a:spcPct val="0"/>
                  </a:spcBef>
                  <a:tabLst>
                    <a:tab pos="390516" algn="l"/>
                  </a:tabLst>
                </a:pPr>
                <a:r>
                  <a:rPr kumimoji="1" lang="en-US" altLang="zh-CN" sz="1400"/>
                  <a:t> </a:t>
                </a:r>
              </a:p>
              <a:p>
                <a:pPr algn="just">
                  <a:spcBef>
                    <a:spcPct val="0"/>
                  </a:spcBef>
                  <a:tabLst>
                    <a:tab pos="390516" algn="l"/>
                  </a:tabLst>
                </a:pPr>
                <a:endParaRPr kumimoji="1" lang="en-US" altLang="zh-CN" sz="1400"/>
              </a:p>
            </p:txBody>
          </p:sp>
          <p:sp>
            <p:nvSpPr>
              <p:cNvPr id="457169" name="Rectangle 465"/>
              <p:cNvSpPr>
                <a:spLocks noChangeArrowheads="1"/>
              </p:cNvSpPr>
              <p:nvPr/>
            </p:nvSpPr>
            <p:spPr bwMode="auto">
              <a:xfrm>
                <a:off x="1308" y="384"/>
                <a:ext cx="654" cy="480"/>
              </a:xfrm>
              <a:prstGeom prst="rect">
                <a:avLst/>
              </a:prstGeom>
              <a:noFill/>
              <a:ln w="7">
                <a:solidFill>
                  <a:srgbClr val="A0A0A0"/>
                </a:solidFill>
                <a:miter lim="800000"/>
                <a:headEnd/>
                <a:tailEnd/>
              </a:ln>
              <a:effectLst/>
            </p:spPr>
            <p:txBody>
              <a:bodyPr/>
              <a:lstStyle/>
              <a:p>
                <a:endParaRPr lang="zh-CN" altLang="en-US"/>
              </a:p>
            </p:txBody>
          </p:sp>
        </p:grpSp>
        <p:grpSp>
          <p:nvGrpSpPr>
            <p:cNvPr id="456770" name="Group 466"/>
            <p:cNvGrpSpPr>
              <a:grpSpLocks/>
            </p:cNvGrpSpPr>
            <p:nvPr/>
          </p:nvGrpSpPr>
          <p:grpSpPr bwMode="auto">
            <a:xfrm>
              <a:off x="1962" y="384"/>
              <a:ext cx="441" cy="480"/>
              <a:chOff x="1962" y="384"/>
              <a:chExt cx="441" cy="480"/>
            </a:xfrm>
          </p:grpSpPr>
          <p:sp>
            <p:nvSpPr>
              <p:cNvPr id="457171" name="Rectangle 467"/>
              <p:cNvSpPr>
                <a:spLocks noChangeArrowheads="1"/>
              </p:cNvSpPr>
              <p:nvPr/>
            </p:nvSpPr>
            <p:spPr bwMode="auto">
              <a:xfrm>
                <a:off x="2005" y="384"/>
                <a:ext cx="355" cy="480"/>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L</a:t>
                </a:r>
              </a:p>
              <a:p>
                <a:pPr algn="just">
                  <a:spcBef>
                    <a:spcPct val="0"/>
                  </a:spcBef>
                  <a:tabLst>
                    <a:tab pos="390516" algn="l"/>
                  </a:tabLst>
                </a:pPr>
                <a:endParaRPr kumimoji="1" lang="en-US" altLang="zh-CN" sz="1400"/>
              </a:p>
            </p:txBody>
          </p:sp>
          <p:sp>
            <p:nvSpPr>
              <p:cNvPr id="457172" name="Rectangle 468"/>
              <p:cNvSpPr>
                <a:spLocks noChangeArrowheads="1"/>
              </p:cNvSpPr>
              <p:nvPr/>
            </p:nvSpPr>
            <p:spPr bwMode="auto">
              <a:xfrm>
                <a:off x="1962" y="384"/>
                <a:ext cx="441" cy="480"/>
              </a:xfrm>
              <a:prstGeom prst="rect">
                <a:avLst/>
              </a:prstGeom>
              <a:noFill/>
              <a:ln w="7">
                <a:solidFill>
                  <a:srgbClr val="A0A0A0"/>
                </a:solidFill>
                <a:miter lim="800000"/>
                <a:headEnd/>
                <a:tailEnd/>
              </a:ln>
              <a:effectLst/>
            </p:spPr>
            <p:txBody>
              <a:bodyPr/>
              <a:lstStyle/>
              <a:p>
                <a:endParaRPr lang="zh-CN" altLang="en-US"/>
              </a:p>
            </p:txBody>
          </p:sp>
        </p:grpSp>
        <p:grpSp>
          <p:nvGrpSpPr>
            <p:cNvPr id="456773" name="Group 469"/>
            <p:cNvGrpSpPr>
              <a:grpSpLocks/>
            </p:cNvGrpSpPr>
            <p:nvPr/>
          </p:nvGrpSpPr>
          <p:grpSpPr bwMode="auto">
            <a:xfrm>
              <a:off x="2403" y="384"/>
              <a:ext cx="867" cy="480"/>
              <a:chOff x="2403" y="384"/>
              <a:chExt cx="867" cy="480"/>
            </a:xfrm>
          </p:grpSpPr>
          <p:sp>
            <p:nvSpPr>
              <p:cNvPr id="457174" name="Rectangle 470"/>
              <p:cNvSpPr>
                <a:spLocks noChangeArrowheads="1"/>
              </p:cNvSpPr>
              <p:nvPr/>
            </p:nvSpPr>
            <p:spPr bwMode="auto">
              <a:xfrm>
                <a:off x="2446" y="384"/>
                <a:ext cx="781" cy="480"/>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0.32</a:t>
                </a:r>
              </a:p>
              <a:p>
                <a:pPr algn="just">
                  <a:spcBef>
                    <a:spcPct val="0"/>
                  </a:spcBef>
                  <a:tabLst>
                    <a:tab pos="390516" algn="l"/>
                  </a:tabLst>
                </a:pPr>
                <a:endParaRPr kumimoji="1" lang="en-US" altLang="zh-CN" sz="1400"/>
              </a:p>
            </p:txBody>
          </p:sp>
          <p:sp>
            <p:nvSpPr>
              <p:cNvPr id="457175" name="Rectangle 471"/>
              <p:cNvSpPr>
                <a:spLocks noChangeArrowheads="1"/>
              </p:cNvSpPr>
              <p:nvPr/>
            </p:nvSpPr>
            <p:spPr bwMode="auto">
              <a:xfrm>
                <a:off x="2403" y="384"/>
                <a:ext cx="867" cy="480"/>
              </a:xfrm>
              <a:prstGeom prst="rect">
                <a:avLst/>
              </a:prstGeom>
              <a:noFill/>
              <a:ln w="7">
                <a:solidFill>
                  <a:srgbClr val="A0A0A0"/>
                </a:solidFill>
                <a:miter lim="800000"/>
                <a:headEnd/>
                <a:tailEnd/>
              </a:ln>
              <a:effectLst/>
            </p:spPr>
            <p:txBody>
              <a:bodyPr/>
              <a:lstStyle/>
              <a:p>
                <a:endParaRPr lang="zh-CN" altLang="en-US"/>
              </a:p>
            </p:txBody>
          </p:sp>
        </p:grpSp>
        <p:grpSp>
          <p:nvGrpSpPr>
            <p:cNvPr id="456776" name="Group 472"/>
            <p:cNvGrpSpPr>
              <a:grpSpLocks/>
            </p:cNvGrpSpPr>
            <p:nvPr/>
          </p:nvGrpSpPr>
          <p:grpSpPr bwMode="auto">
            <a:xfrm>
              <a:off x="3270" y="384"/>
              <a:ext cx="654" cy="480"/>
              <a:chOff x="3270" y="384"/>
              <a:chExt cx="654" cy="480"/>
            </a:xfrm>
          </p:grpSpPr>
          <p:sp>
            <p:nvSpPr>
              <p:cNvPr id="457177" name="Rectangle 473"/>
              <p:cNvSpPr>
                <a:spLocks noChangeArrowheads="1"/>
              </p:cNvSpPr>
              <p:nvPr/>
            </p:nvSpPr>
            <p:spPr bwMode="auto">
              <a:xfrm>
                <a:off x="3313" y="384"/>
                <a:ext cx="568" cy="480"/>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128</a:t>
                </a:r>
              </a:p>
              <a:p>
                <a:pPr algn="just">
                  <a:spcBef>
                    <a:spcPct val="0"/>
                  </a:spcBef>
                  <a:tabLst>
                    <a:tab pos="390516" algn="l"/>
                  </a:tabLst>
                </a:pPr>
                <a:endParaRPr kumimoji="1" lang="en-US" altLang="zh-CN" sz="1400"/>
              </a:p>
            </p:txBody>
          </p:sp>
          <p:sp>
            <p:nvSpPr>
              <p:cNvPr id="457178" name="Rectangle 474"/>
              <p:cNvSpPr>
                <a:spLocks noChangeArrowheads="1"/>
              </p:cNvSpPr>
              <p:nvPr/>
            </p:nvSpPr>
            <p:spPr bwMode="auto">
              <a:xfrm>
                <a:off x="3270" y="384"/>
                <a:ext cx="654" cy="480"/>
              </a:xfrm>
              <a:prstGeom prst="rect">
                <a:avLst/>
              </a:prstGeom>
              <a:noFill/>
              <a:ln w="7">
                <a:solidFill>
                  <a:srgbClr val="A0A0A0"/>
                </a:solidFill>
                <a:miter lim="800000"/>
                <a:headEnd/>
                <a:tailEnd/>
              </a:ln>
              <a:effectLst/>
            </p:spPr>
            <p:txBody>
              <a:bodyPr/>
              <a:lstStyle/>
              <a:p>
                <a:endParaRPr lang="zh-CN" altLang="en-US"/>
              </a:p>
            </p:txBody>
          </p:sp>
        </p:grpSp>
        <p:grpSp>
          <p:nvGrpSpPr>
            <p:cNvPr id="456779" name="Group 475"/>
            <p:cNvGrpSpPr>
              <a:grpSpLocks/>
            </p:cNvGrpSpPr>
            <p:nvPr/>
          </p:nvGrpSpPr>
          <p:grpSpPr bwMode="auto">
            <a:xfrm>
              <a:off x="1308" y="864"/>
              <a:ext cx="654" cy="384"/>
              <a:chOff x="1308" y="864"/>
              <a:chExt cx="654" cy="384"/>
            </a:xfrm>
          </p:grpSpPr>
          <p:sp>
            <p:nvSpPr>
              <p:cNvPr id="457180" name="Rectangle 476"/>
              <p:cNvSpPr>
                <a:spLocks noChangeArrowheads="1"/>
              </p:cNvSpPr>
              <p:nvPr/>
            </p:nvSpPr>
            <p:spPr bwMode="auto">
              <a:xfrm>
                <a:off x="1351" y="864"/>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2</a:t>
                </a:r>
              </a:p>
              <a:p>
                <a:pPr algn="just">
                  <a:spcBef>
                    <a:spcPct val="0"/>
                  </a:spcBef>
                  <a:tabLst>
                    <a:tab pos="390516" algn="l"/>
                  </a:tabLst>
                </a:pPr>
                <a:endParaRPr kumimoji="1" lang="en-US" altLang="zh-CN" sz="1400"/>
              </a:p>
            </p:txBody>
          </p:sp>
          <p:sp>
            <p:nvSpPr>
              <p:cNvPr id="457181" name="Rectangle 477"/>
              <p:cNvSpPr>
                <a:spLocks noChangeArrowheads="1"/>
              </p:cNvSpPr>
              <p:nvPr/>
            </p:nvSpPr>
            <p:spPr bwMode="auto">
              <a:xfrm>
                <a:off x="1308" y="864"/>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6782" name="Group 478"/>
            <p:cNvGrpSpPr>
              <a:grpSpLocks/>
            </p:cNvGrpSpPr>
            <p:nvPr/>
          </p:nvGrpSpPr>
          <p:grpSpPr bwMode="auto">
            <a:xfrm>
              <a:off x="1962" y="864"/>
              <a:ext cx="441" cy="384"/>
              <a:chOff x="1962" y="864"/>
              <a:chExt cx="441" cy="384"/>
            </a:xfrm>
          </p:grpSpPr>
          <p:sp>
            <p:nvSpPr>
              <p:cNvPr id="457183" name="Rectangle 479"/>
              <p:cNvSpPr>
                <a:spLocks noChangeArrowheads="1"/>
              </p:cNvSpPr>
              <p:nvPr/>
            </p:nvSpPr>
            <p:spPr bwMode="auto">
              <a:xfrm>
                <a:off x="2005" y="864"/>
                <a:ext cx="355"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M</a:t>
                </a:r>
              </a:p>
              <a:p>
                <a:pPr algn="just">
                  <a:spcBef>
                    <a:spcPct val="0"/>
                  </a:spcBef>
                  <a:tabLst>
                    <a:tab pos="390516" algn="l"/>
                  </a:tabLst>
                </a:pPr>
                <a:endParaRPr kumimoji="1" lang="en-US" altLang="zh-CN" sz="1400"/>
              </a:p>
            </p:txBody>
          </p:sp>
          <p:sp>
            <p:nvSpPr>
              <p:cNvPr id="457184" name="Rectangle 480"/>
              <p:cNvSpPr>
                <a:spLocks noChangeArrowheads="1"/>
              </p:cNvSpPr>
              <p:nvPr/>
            </p:nvSpPr>
            <p:spPr bwMode="auto">
              <a:xfrm>
                <a:off x="1962" y="864"/>
                <a:ext cx="441" cy="384"/>
              </a:xfrm>
              <a:prstGeom prst="rect">
                <a:avLst/>
              </a:prstGeom>
              <a:noFill/>
              <a:ln w="7">
                <a:solidFill>
                  <a:srgbClr val="A0A0A0"/>
                </a:solidFill>
                <a:miter lim="800000"/>
                <a:headEnd/>
                <a:tailEnd/>
              </a:ln>
              <a:effectLst/>
            </p:spPr>
            <p:txBody>
              <a:bodyPr/>
              <a:lstStyle/>
              <a:p>
                <a:endParaRPr lang="zh-CN" altLang="en-US"/>
              </a:p>
            </p:txBody>
          </p:sp>
        </p:grpSp>
        <p:grpSp>
          <p:nvGrpSpPr>
            <p:cNvPr id="456785" name="Group 481"/>
            <p:cNvGrpSpPr>
              <a:grpSpLocks/>
            </p:cNvGrpSpPr>
            <p:nvPr/>
          </p:nvGrpSpPr>
          <p:grpSpPr bwMode="auto">
            <a:xfrm>
              <a:off x="2403" y="864"/>
              <a:ext cx="867" cy="384"/>
              <a:chOff x="2403" y="864"/>
              <a:chExt cx="867" cy="384"/>
            </a:xfrm>
          </p:grpSpPr>
          <p:sp>
            <p:nvSpPr>
              <p:cNvPr id="457186" name="Rectangle 482"/>
              <p:cNvSpPr>
                <a:spLocks noChangeArrowheads="1"/>
              </p:cNvSpPr>
              <p:nvPr/>
            </p:nvSpPr>
            <p:spPr bwMode="auto">
              <a:xfrm>
                <a:off x="2446" y="864"/>
                <a:ext cx="781"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0.24</a:t>
                </a:r>
              </a:p>
              <a:p>
                <a:pPr algn="just">
                  <a:spcBef>
                    <a:spcPct val="0"/>
                  </a:spcBef>
                  <a:tabLst>
                    <a:tab pos="390516" algn="l"/>
                  </a:tabLst>
                </a:pPr>
                <a:endParaRPr kumimoji="1" lang="en-US" altLang="zh-CN" sz="1400"/>
              </a:p>
            </p:txBody>
          </p:sp>
          <p:sp>
            <p:nvSpPr>
              <p:cNvPr id="457187" name="Rectangle 483"/>
              <p:cNvSpPr>
                <a:spLocks noChangeArrowheads="1"/>
              </p:cNvSpPr>
              <p:nvPr/>
            </p:nvSpPr>
            <p:spPr bwMode="auto">
              <a:xfrm>
                <a:off x="2403" y="864"/>
                <a:ext cx="867" cy="384"/>
              </a:xfrm>
              <a:prstGeom prst="rect">
                <a:avLst/>
              </a:prstGeom>
              <a:noFill/>
              <a:ln w="7">
                <a:solidFill>
                  <a:srgbClr val="A0A0A0"/>
                </a:solidFill>
                <a:miter lim="800000"/>
                <a:headEnd/>
                <a:tailEnd/>
              </a:ln>
              <a:effectLst/>
            </p:spPr>
            <p:txBody>
              <a:bodyPr/>
              <a:lstStyle/>
              <a:p>
                <a:endParaRPr lang="zh-CN" altLang="en-US"/>
              </a:p>
            </p:txBody>
          </p:sp>
        </p:grpSp>
        <p:grpSp>
          <p:nvGrpSpPr>
            <p:cNvPr id="456788" name="Group 484"/>
            <p:cNvGrpSpPr>
              <a:grpSpLocks/>
            </p:cNvGrpSpPr>
            <p:nvPr/>
          </p:nvGrpSpPr>
          <p:grpSpPr bwMode="auto">
            <a:xfrm>
              <a:off x="3270" y="864"/>
              <a:ext cx="654" cy="384"/>
              <a:chOff x="3270" y="864"/>
              <a:chExt cx="654" cy="384"/>
            </a:xfrm>
          </p:grpSpPr>
          <p:sp>
            <p:nvSpPr>
              <p:cNvPr id="457189" name="Rectangle 485"/>
              <p:cNvSpPr>
                <a:spLocks noChangeArrowheads="1"/>
              </p:cNvSpPr>
              <p:nvPr/>
            </p:nvSpPr>
            <p:spPr bwMode="auto">
              <a:xfrm>
                <a:off x="3313" y="864"/>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96</a:t>
                </a:r>
              </a:p>
              <a:p>
                <a:pPr algn="just">
                  <a:spcBef>
                    <a:spcPct val="0"/>
                  </a:spcBef>
                  <a:tabLst>
                    <a:tab pos="390516" algn="l"/>
                  </a:tabLst>
                </a:pPr>
                <a:endParaRPr kumimoji="1" lang="en-US" altLang="zh-CN" sz="1400"/>
              </a:p>
            </p:txBody>
          </p:sp>
          <p:sp>
            <p:nvSpPr>
              <p:cNvPr id="457190" name="Rectangle 486"/>
              <p:cNvSpPr>
                <a:spLocks noChangeArrowheads="1"/>
              </p:cNvSpPr>
              <p:nvPr/>
            </p:nvSpPr>
            <p:spPr bwMode="auto">
              <a:xfrm>
                <a:off x="3270" y="864"/>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6791" name="Group 487"/>
            <p:cNvGrpSpPr>
              <a:grpSpLocks/>
            </p:cNvGrpSpPr>
            <p:nvPr/>
          </p:nvGrpSpPr>
          <p:grpSpPr bwMode="auto">
            <a:xfrm>
              <a:off x="1308" y="1248"/>
              <a:ext cx="654" cy="384"/>
              <a:chOff x="1308" y="1248"/>
              <a:chExt cx="654" cy="384"/>
            </a:xfrm>
          </p:grpSpPr>
          <p:sp>
            <p:nvSpPr>
              <p:cNvPr id="457192" name="Rectangle 488"/>
              <p:cNvSpPr>
                <a:spLocks noChangeArrowheads="1"/>
              </p:cNvSpPr>
              <p:nvPr/>
            </p:nvSpPr>
            <p:spPr bwMode="auto">
              <a:xfrm>
                <a:off x="1351" y="1248"/>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3</a:t>
                </a:r>
              </a:p>
              <a:p>
                <a:pPr algn="just">
                  <a:spcBef>
                    <a:spcPct val="0"/>
                  </a:spcBef>
                  <a:tabLst>
                    <a:tab pos="390516" algn="l"/>
                  </a:tabLst>
                </a:pPr>
                <a:endParaRPr kumimoji="1" lang="en-US" altLang="zh-CN" sz="1400"/>
              </a:p>
            </p:txBody>
          </p:sp>
          <p:sp>
            <p:nvSpPr>
              <p:cNvPr id="457193" name="Rectangle 489"/>
              <p:cNvSpPr>
                <a:spLocks noChangeArrowheads="1"/>
              </p:cNvSpPr>
              <p:nvPr/>
            </p:nvSpPr>
            <p:spPr bwMode="auto">
              <a:xfrm>
                <a:off x="1308" y="1248"/>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6794" name="Group 490"/>
            <p:cNvGrpSpPr>
              <a:grpSpLocks/>
            </p:cNvGrpSpPr>
            <p:nvPr/>
          </p:nvGrpSpPr>
          <p:grpSpPr bwMode="auto">
            <a:xfrm>
              <a:off x="1962" y="1248"/>
              <a:ext cx="441" cy="384"/>
              <a:chOff x="1962" y="1248"/>
              <a:chExt cx="441" cy="384"/>
            </a:xfrm>
          </p:grpSpPr>
          <p:sp>
            <p:nvSpPr>
              <p:cNvPr id="457195" name="Rectangle 491"/>
              <p:cNvSpPr>
                <a:spLocks noChangeArrowheads="1"/>
              </p:cNvSpPr>
              <p:nvPr/>
            </p:nvSpPr>
            <p:spPr bwMode="auto">
              <a:xfrm>
                <a:off x="2005" y="1248"/>
                <a:ext cx="355"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D</a:t>
                </a:r>
              </a:p>
              <a:p>
                <a:pPr algn="just">
                  <a:spcBef>
                    <a:spcPct val="0"/>
                  </a:spcBef>
                  <a:tabLst>
                    <a:tab pos="390516" algn="l"/>
                  </a:tabLst>
                </a:pPr>
                <a:endParaRPr kumimoji="1" lang="en-US" altLang="zh-CN" sz="1400"/>
              </a:p>
            </p:txBody>
          </p:sp>
          <p:sp>
            <p:nvSpPr>
              <p:cNvPr id="457196" name="Rectangle 492"/>
              <p:cNvSpPr>
                <a:spLocks noChangeArrowheads="1"/>
              </p:cNvSpPr>
              <p:nvPr/>
            </p:nvSpPr>
            <p:spPr bwMode="auto">
              <a:xfrm>
                <a:off x="1962" y="1248"/>
                <a:ext cx="441" cy="384"/>
              </a:xfrm>
              <a:prstGeom prst="rect">
                <a:avLst/>
              </a:prstGeom>
              <a:noFill/>
              <a:ln w="7">
                <a:solidFill>
                  <a:srgbClr val="A0A0A0"/>
                </a:solidFill>
                <a:miter lim="800000"/>
                <a:headEnd/>
                <a:tailEnd/>
              </a:ln>
              <a:effectLst/>
            </p:spPr>
            <p:txBody>
              <a:bodyPr/>
              <a:lstStyle/>
              <a:p>
                <a:endParaRPr lang="zh-CN" altLang="en-US"/>
              </a:p>
            </p:txBody>
          </p:sp>
        </p:grpSp>
        <p:grpSp>
          <p:nvGrpSpPr>
            <p:cNvPr id="456797" name="Group 493"/>
            <p:cNvGrpSpPr>
              <a:grpSpLocks/>
            </p:cNvGrpSpPr>
            <p:nvPr/>
          </p:nvGrpSpPr>
          <p:grpSpPr bwMode="auto">
            <a:xfrm>
              <a:off x="2403" y="1248"/>
              <a:ext cx="867" cy="384"/>
              <a:chOff x="2403" y="1248"/>
              <a:chExt cx="867" cy="384"/>
            </a:xfrm>
          </p:grpSpPr>
          <p:sp>
            <p:nvSpPr>
              <p:cNvPr id="457198" name="Rectangle 494"/>
              <p:cNvSpPr>
                <a:spLocks noChangeArrowheads="1"/>
              </p:cNvSpPr>
              <p:nvPr/>
            </p:nvSpPr>
            <p:spPr bwMode="auto">
              <a:xfrm>
                <a:off x="2446" y="1248"/>
                <a:ext cx="781"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0.16</a:t>
                </a:r>
              </a:p>
              <a:p>
                <a:pPr algn="just">
                  <a:spcBef>
                    <a:spcPct val="0"/>
                  </a:spcBef>
                  <a:tabLst>
                    <a:tab pos="390516" algn="l"/>
                  </a:tabLst>
                </a:pPr>
                <a:endParaRPr kumimoji="1" lang="en-US" altLang="zh-CN" sz="1400"/>
              </a:p>
            </p:txBody>
          </p:sp>
          <p:sp>
            <p:nvSpPr>
              <p:cNvPr id="457199" name="Rectangle 495"/>
              <p:cNvSpPr>
                <a:spLocks noChangeArrowheads="1"/>
              </p:cNvSpPr>
              <p:nvPr/>
            </p:nvSpPr>
            <p:spPr bwMode="auto">
              <a:xfrm>
                <a:off x="2403" y="1248"/>
                <a:ext cx="867" cy="384"/>
              </a:xfrm>
              <a:prstGeom prst="rect">
                <a:avLst/>
              </a:prstGeom>
              <a:noFill/>
              <a:ln w="7">
                <a:solidFill>
                  <a:srgbClr val="A0A0A0"/>
                </a:solidFill>
                <a:miter lim="800000"/>
                <a:headEnd/>
                <a:tailEnd/>
              </a:ln>
              <a:effectLst/>
            </p:spPr>
            <p:txBody>
              <a:bodyPr/>
              <a:lstStyle/>
              <a:p>
                <a:endParaRPr lang="zh-CN" altLang="en-US"/>
              </a:p>
            </p:txBody>
          </p:sp>
        </p:grpSp>
        <p:grpSp>
          <p:nvGrpSpPr>
            <p:cNvPr id="456800" name="Group 496"/>
            <p:cNvGrpSpPr>
              <a:grpSpLocks/>
            </p:cNvGrpSpPr>
            <p:nvPr/>
          </p:nvGrpSpPr>
          <p:grpSpPr bwMode="auto">
            <a:xfrm>
              <a:off x="3270" y="1248"/>
              <a:ext cx="654" cy="384"/>
              <a:chOff x="3270" y="1248"/>
              <a:chExt cx="654" cy="384"/>
            </a:xfrm>
          </p:grpSpPr>
          <p:sp>
            <p:nvSpPr>
              <p:cNvPr id="457201" name="Rectangle 497"/>
              <p:cNvSpPr>
                <a:spLocks noChangeArrowheads="1"/>
              </p:cNvSpPr>
              <p:nvPr/>
            </p:nvSpPr>
            <p:spPr bwMode="auto">
              <a:xfrm>
                <a:off x="3313" y="1248"/>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64</a:t>
                </a:r>
              </a:p>
              <a:p>
                <a:pPr algn="just">
                  <a:spcBef>
                    <a:spcPct val="0"/>
                  </a:spcBef>
                  <a:tabLst>
                    <a:tab pos="390516" algn="l"/>
                  </a:tabLst>
                </a:pPr>
                <a:endParaRPr kumimoji="1" lang="en-US" altLang="zh-CN" sz="1400"/>
              </a:p>
            </p:txBody>
          </p:sp>
          <p:sp>
            <p:nvSpPr>
              <p:cNvPr id="457202" name="Rectangle 498"/>
              <p:cNvSpPr>
                <a:spLocks noChangeArrowheads="1"/>
              </p:cNvSpPr>
              <p:nvPr/>
            </p:nvSpPr>
            <p:spPr bwMode="auto">
              <a:xfrm>
                <a:off x="3270" y="1248"/>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6803" name="Group 499"/>
            <p:cNvGrpSpPr>
              <a:grpSpLocks/>
            </p:cNvGrpSpPr>
            <p:nvPr/>
          </p:nvGrpSpPr>
          <p:grpSpPr bwMode="auto">
            <a:xfrm>
              <a:off x="1308" y="1632"/>
              <a:ext cx="1095" cy="384"/>
              <a:chOff x="1308" y="1632"/>
              <a:chExt cx="1095" cy="384"/>
            </a:xfrm>
          </p:grpSpPr>
          <p:sp>
            <p:nvSpPr>
              <p:cNvPr id="457204" name="Rectangle 500"/>
              <p:cNvSpPr>
                <a:spLocks noChangeArrowheads="1"/>
              </p:cNvSpPr>
              <p:nvPr/>
            </p:nvSpPr>
            <p:spPr bwMode="auto">
              <a:xfrm>
                <a:off x="1351" y="1632"/>
                <a:ext cx="1009" cy="384"/>
              </a:xfrm>
              <a:prstGeom prst="rect">
                <a:avLst/>
              </a:prstGeom>
              <a:noFill/>
              <a:ln w="9525">
                <a:noFill/>
                <a:miter lim="800000"/>
                <a:headEnd/>
                <a:tailEnd/>
              </a:ln>
              <a:effectLst/>
            </p:spPr>
            <p:txBody>
              <a:bodyPr/>
              <a:lstStyle/>
              <a:p>
                <a:pPr algn="just">
                  <a:spcBef>
                    <a:spcPct val="0"/>
                  </a:spcBef>
                  <a:tabLst>
                    <a:tab pos="390516" algn="l"/>
                  </a:tabLst>
                </a:pPr>
                <a:r>
                  <a:rPr kumimoji="1" lang="zh-CN" altLang="en-US" sz="1400"/>
                  <a:t>小计</a:t>
                </a:r>
              </a:p>
              <a:p>
                <a:pPr algn="just">
                  <a:spcBef>
                    <a:spcPct val="0"/>
                  </a:spcBef>
                  <a:tabLst>
                    <a:tab pos="390516" algn="l"/>
                  </a:tabLst>
                </a:pPr>
                <a:endParaRPr kumimoji="1" lang="en-US" altLang="zh-CN" sz="1400"/>
              </a:p>
            </p:txBody>
          </p:sp>
          <p:sp>
            <p:nvSpPr>
              <p:cNvPr id="457205" name="Rectangle 501"/>
              <p:cNvSpPr>
                <a:spLocks noChangeArrowheads="1"/>
              </p:cNvSpPr>
              <p:nvPr/>
            </p:nvSpPr>
            <p:spPr bwMode="auto">
              <a:xfrm>
                <a:off x="1308" y="1632"/>
                <a:ext cx="1095" cy="384"/>
              </a:xfrm>
              <a:prstGeom prst="rect">
                <a:avLst/>
              </a:prstGeom>
              <a:noFill/>
              <a:ln w="7">
                <a:solidFill>
                  <a:srgbClr val="A0A0A0"/>
                </a:solidFill>
                <a:miter lim="800000"/>
                <a:headEnd/>
                <a:tailEnd/>
              </a:ln>
              <a:effectLst/>
            </p:spPr>
            <p:txBody>
              <a:bodyPr/>
              <a:lstStyle/>
              <a:p>
                <a:endParaRPr lang="zh-CN" altLang="en-US"/>
              </a:p>
            </p:txBody>
          </p:sp>
        </p:grpSp>
        <p:grpSp>
          <p:nvGrpSpPr>
            <p:cNvPr id="456806" name="Group 502"/>
            <p:cNvGrpSpPr>
              <a:grpSpLocks/>
            </p:cNvGrpSpPr>
            <p:nvPr/>
          </p:nvGrpSpPr>
          <p:grpSpPr bwMode="auto">
            <a:xfrm>
              <a:off x="2403" y="1632"/>
              <a:ext cx="867" cy="384"/>
              <a:chOff x="2403" y="1632"/>
              <a:chExt cx="867" cy="384"/>
            </a:xfrm>
          </p:grpSpPr>
          <p:sp>
            <p:nvSpPr>
              <p:cNvPr id="457207" name="Rectangle 503"/>
              <p:cNvSpPr>
                <a:spLocks noChangeArrowheads="1"/>
              </p:cNvSpPr>
              <p:nvPr/>
            </p:nvSpPr>
            <p:spPr bwMode="auto">
              <a:xfrm>
                <a:off x="2446" y="1632"/>
                <a:ext cx="781"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0.72</a:t>
                </a:r>
              </a:p>
              <a:p>
                <a:pPr algn="just">
                  <a:spcBef>
                    <a:spcPct val="0"/>
                  </a:spcBef>
                  <a:tabLst>
                    <a:tab pos="390516" algn="l"/>
                  </a:tabLst>
                </a:pPr>
                <a:endParaRPr kumimoji="1" lang="en-US" altLang="zh-CN" sz="1400"/>
              </a:p>
            </p:txBody>
          </p:sp>
          <p:sp>
            <p:nvSpPr>
              <p:cNvPr id="457208" name="Rectangle 504"/>
              <p:cNvSpPr>
                <a:spLocks noChangeArrowheads="1"/>
              </p:cNvSpPr>
              <p:nvPr/>
            </p:nvSpPr>
            <p:spPr bwMode="auto">
              <a:xfrm>
                <a:off x="2403" y="1632"/>
                <a:ext cx="867" cy="384"/>
              </a:xfrm>
              <a:prstGeom prst="rect">
                <a:avLst/>
              </a:prstGeom>
              <a:noFill/>
              <a:ln w="7">
                <a:solidFill>
                  <a:srgbClr val="A0A0A0"/>
                </a:solidFill>
                <a:miter lim="800000"/>
                <a:headEnd/>
                <a:tailEnd/>
              </a:ln>
              <a:effectLst/>
            </p:spPr>
            <p:txBody>
              <a:bodyPr/>
              <a:lstStyle/>
              <a:p>
                <a:endParaRPr lang="zh-CN" altLang="en-US"/>
              </a:p>
            </p:txBody>
          </p:sp>
        </p:grpSp>
        <p:grpSp>
          <p:nvGrpSpPr>
            <p:cNvPr id="456809" name="Group 505"/>
            <p:cNvGrpSpPr>
              <a:grpSpLocks/>
            </p:cNvGrpSpPr>
            <p:nvPr/>
          </p:nvGrpSpPr>
          <p:grpSpPr bwMode="auto">
            <a:xfrm>
              <a:off x="3270" y="1632"/>
              <a:ext cx="654" cy="384"/>
              <a:chOff x="3270" y="1632"/>
              <a:chExt cx="654" cy="384"/>
            </a:xfrm>
          </p:grpSpPr>
          <p:sp>
            <p:nvSpPr>
              <p:cNvPr id="457210" name="Rectangle 506"/>
              <p:cNvSpPr>
                <a:spLocks noChangeArrowheads="1"/>
              </p:cNvSpPr>
              <p:nvPr/>
            </p:nvSpPr>
            <p:spPr bwMode="auto">
              <a:xfrm>
                <a:off x="3313" y="1632"/>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288</a:t>
                </a:r>
              </a:p>
              <a:p>
                <a:pPr algn="just">
                  <a:spcBef>
                    <a:spcPct val="0"/>
                  </a:spcBef>
                  <a:tabLst>
                    <a:tab pos="390516" algn="l"/>
                  </a:tabLst>
                </a:pPr>
                <a:endParaRPr kumimoji="1" lang="en-US" altLang="zh-CN" sz="1400"/>
              </a:p>
            </p:txBody>
          </p:sp>
          <p:sp>
            <p:nvSpPr>
              <p:cNvPr id="457211" name="Rectangle 507"/>
              <p:cNvSpPr>
                <a:spLocks noChangeArrowheads="1"/>
              </p:cNvSpPr>
              <p:nvPr/>
            </p:nvSpPr>
            <p:spPr bwMode="auto">
              <a:xfrm>
                <a:off x="3270" y="1632"/>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6812" name="Group 508"/>
            <p:cNvGrpSpPr>
              <a:grpSpLocks/>
            </p:cNvGrpSpPr>
            <p:nvPr/>
          </p:nvGrpSpPr>
          <p:grpSpPr bwMode="auto">
            <a:xfrm>
              <a:off x="0" y="2016"/>
              <a:ext cx="654" cy="2016"/>
              <a:chOff x="0" y="2016"/>
              <a:chExt cx="654" cy="2016"/>
            </a:xfrm>
          </p:grpSpPr>
          <p:sp>
            <p:nvSpPr>
              <p:cNvPr id="457213" name="Rectangle 509"/>
              <p:cNvSpPr>
                <a:spLocks noChangeArrowheads="1"/>
              </p:cNvSpPr>
              <p:nvPr/>
            </p:nvSpPr>
            <p:spPr bwMode="auto">
              <a:xfrm>
                <a:off x="43" y="2016"/>
                <a:ext cx="568" cy="2016"/>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B</a:t>
                </a:r>
              </a:p>
              <a:p>
                <a:pPr algn="just">
                  <a:spcBef>
                    <a:spcPct val="0"/>
                  </a:spcBef>
                  <a:tabLst>
                    <a:tab pos="390516" algn="l"/>
                  </a:tabLst>
                </a:pPr>
                <a:endParaRPr kumimoji="1" lang="en-US" altLang="zh-CN" sz="1400"/>
              </a:p>
            </p:txBody>
          </p:sp>
          <p:sp>
            <p:nvSpPr>
              <p:cNvPr id="457214" name="Rectangle 510"/>
              <p:cNvSpPr>
                <a:spLocks noChangeArrowheads="1"/>
              </p:cNvSpPr>
              <p:nvPr/>
            </p:nvSpPr>
            <p:spPr bwMode="auto">
              <a:xfrm>
                <a:off x="0" y="2016"/>
                <a:ext cx="654" cy="2016"/>
              </a:xfrm>
              <a:prstGeom prst="rect">
                <a:avLst/>
              </a:prstGeom>
              <a:noFill/>
              <a:ln w="7">
                <a:solidFill>
                  <a:srgbClr val="A0A0A0"/>
                </a:solidFill>
                <a:miter lim="800000"/>
                <a:headEnd/>
                <a:tailEnd/>
              </a:ln>
              <a:effectLst/>
            </p:spPr>
            <p:txBody>
              <a:bodyPr/>
              <a:lstStyle/>
              <a:p>
                <a:endParaRPr lang="zh-CN" altLang="en-US"/>
              </a:p>
            </p:txBody>
          </p:sp>
        </p:grpSp>
        <p:grpSp>
          <p:nvGrpSpPr>
            <p:cNvPr id="456815" name="Group 511"/>
            <p:cNvGrpSpPr>
              <a:grpSpLocks/>
            </p:cNvGrpSpPr>
            <p:nvPr/>
          </p:nvGrpSpPr>
          <p:grpSpPr bwMode="auto">
            <a:xfrm>
              <a:off x="654" y="2016"/>
              <a:ext cx="654" cy="2016"/>
              <a:chOff x="654" y="2016"/>
              <a:chExt cx="654" cy="2016"/>
            </a:xfrm>
          </p:grpSpPr>
          <p:sp>
            <p:nvSpPr>
              <p:cNvPr id="457216" name="Rectangle 512"/>
              <p:cNvSpPr>
                <a:spLocks noChangeArrowheads="1"/>
              </p:cNvSpPr>
              <p:nvPr/>
            </p:nvSpPr>
            <p:spPr bwMode="auto">
              <a:xfrm>
                <a:off x="697" y="2016"/>
                <a:ext cx="568" cy="2016"/>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600</a:t>
                </a:r>
              </a:p>
              <a:p>
                <a:pPr algn="just">
                  <a:spcBef>
                    <a:spcPct val="0"/>
                  </a:spcBef>
                  <a:tabLst>
                    <a:tab pos="390516" algn="l"/>
                  </a:tabLst>
                </a:pPr>
                <a:r>
                  <a:rPr kumimoji="1" lang="en-US" altLang="zh-CN" sz="1400"/>
                  <a:t> </a:t>
                </a:r>
              </a:p>
              <a:p>
                <a:pPr algn="just">
                  <a:spcBef>
                    <a:spcPct val="0"/>
                  </a:spcBef>
                  <a:tabLst>
                    <a:tab pos="390516" algn="l"/>
                  </a:tabLst>
                </a:pPr>
                <a:r>
                  <a:rPr kumimoji="1" lang="en-US" altLang="zh-CN" sz="1400"/>
                  <a:t> </a:t>
                </a:r>
              </a:p>
              <a:p>
                <a:pPr algn="just">
                  <a:spcBef>
                    <a:spcPct val="0"/>
                  </a:spcBef>
                  <a:tabLst>
                    <a:tab pos="390516" algn="l"/>
                  </a:tabLst>
                </a:pPr>
                <a:endParaRPr kumimoji="1" lang="en-US" altLang="zh-CN" sz="1400"/>
              </a:p>
            </p:txBody>
          </p:sp>
          <p:sp>
            <p:nvSpPr>
              <p:cNvPr id="457217" name="Rectangle 513"/>
              <p:cNvSpPr>
                <a:spLocks noChangeArrowheads="1"/>
              </p:cNvSpPr>
              <p:nvPr/>
            </p:nvSpPr>
            <p:spPr bwMode="auto">
              <a:xfrm>
                <a:off x="654" y="2016"/>
                <a:ext cx="654" cy="2016"/>
              </a:xfrm>
              <a:prstGeom prst="rect">
                <a:avLst/>
              </a:prstGeom>
              <a:noFill/>
              <a:ln w="7">
                <a:solidFill>
                  <a:srgbClr val="A0A0A0"/>
                </a:solidFill>
                <a:miter lim="800000"/>
                <a:headEnd/>
                <a:tailEnd/>
              </a:ln>
              <a:effectLst/>
            </p:spPr>
            <p:txBody>
              <a:bodyPr/>
              <a:lstStyle/>
              <a:p>
                <a:endParaRPr lang="zh-CN" altLang="en-US"/>
              </a:p>
            </p:txBody>
          </p:sp>
        </p:grpSp>
        <p:grpSp>
          <p:nvGrpSpPr>
            <p:cNvPr id="456818" name="Group 514"/>
            <p:cNvGrpSpPr>
              <a:grpSpLocks/>
            </p:cNvGrpSpPr>
            <p:nvPr/>
          </p:nvGrpSpPr>
          <p:grpSpPr bwMode="auto">
            <a:xfrm>
              <a:off x="1308" y="2016"/>
              <a:ext cx="654" cy="384"/>
              <a:chOff x="1308" y="2016"/>
              <a:chExt cx="654" cy="384"/>
            </a:xfrm>
          </p:grpSpPr>
          <p:sp>
            <p:nvSpPr>
              <p:cNvPr id="457219" name="Rectangle 515"/>
              <p:cNvSpPr>
                <a:spLocks noChangeArrowheads="1"/>
              </p:cNvSpPr>
              <p:nvPr/>
            </p:nvSpPr>
            <p:spPr bwMode="auto">
              <a:xfrm>
                <a:off x="1351" y="2016"/>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1</a:t>
                </a:r>
              </a:p>
              <a:p>
                <a:pPr algn="just">
                  <a:spcBef>
                    <a:spcPct val="0"/>
                  </a:spcBef>
                  <a:tabLst>
                    <a:tab pos="390516" algn="l"/>
                  </a:tabLst>
                </a:pPr>
                <a:endParaRPr kumimoji="1" lang="en-US" altLang="zh-CN" sz="1400"/>
              </a:p>
            </p:txBody>
          </p:sp>
          <p:sp>
            <p:nvSpPr>
              <p:cNvPr id="457220" name="Rectangle 516"/>
              <p:cNvSpPr>
                <a:spLocks noChangeArrowheads="1"/>
              </p:cNvSpPr>
              <p:nvPr/>
            </p:nvSpPr>
            <p:spPr bwMode="auto">
              <a:xfrm>
                <a:off x="1308" y="2016"/>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6821" name="Group 517"/>
            <p:cNvGrpSpPr>
              <a:grpSpLocks/>
            </p:cNvGrpSpPr>
            <p:nvPr/>
          </p:nvGrpSpPr>
          <p:grpSpPr bwMode="auto">
            <a:xfrm>
              <a:off x="1962" y="2016"/>
              <a:ext cx="441" cy="384"/>
              <a:chOff x="1962" y="2016"/>
              <a:chExt cx="441" cy="384"/>
            </a:xfrm>
          </p:grpSpPr>
          <p:sp>
            <p:nvSpPr>
              <p:cNvPr id="457222" name="Rectangle 518"/>
              <p:cNvSpPr>
                <a:spLocks noChangeArrowheads="1"/>
              </p:cNvSpPr>
              <p:nvPr/>
            </p:nvSpPr>
            <p:spPr bwMode="auto">
              <a:xfrm>
                <a:off x="2005" y="2016"/>
                <a:ext cx="355"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L</a:t>
                </a:r>
              </a:p>
              <a:p>
                <a:pPr algn="just">
                  <a:spcBef>
                    <a:spcPct val="0"/>
                  </a:spcBef>
                  <a:tabLst>
                    <a:tab pos="390516" algn="l"/>
                  </a:tabLst>
                </a:pPr>
                <a:endParaRPr kumimoji="1" lang="en-US" altLang="zh-CN" sz="1400"/>
              </a:p>
            </p:txBody>
          </p:sp>
          <p:sp>
            <p:nvSpPr>
              <p:cNvPr id="457223" name="Rectangle 519"/>
              <p:cNvSpPr>
                <a:spLocks noChangeArrowheads="1"/>
              </p:cNvSpPr>
              <p:nvPr/>
            </p:nvSpPr>
            <p:spPr bwMode="auto">
              <a:xfrm>
                <a:off x="1962" y="2016"/>
                <a:ext cx="441" cy="384"/>
              </a:xfrm>
              <a:prstGeom prst="rect">
                <a:avLst/>
              </a:prstGeom>
              <a:noFill/>
              <a:ln w="7">
                <a:solidFill>
                  <a:srgbClr val="A0A0A0"/>
                </a:solidFill>
                <a:miter lim="800000"/>
                <a:headEnd/>
                <a:tailEnd/>
              </a:ln>
              <a:effectLst/>
            </p:spPr>
            <p:txBody>
              <a:bodyPr/>
              <a:lstStyle/>
              <a:p>
                <a:endParaRPr lang="zh-CN" altLang="en-US"/>
              </a:p>
            </p:txBody>
          </p:sp>
        </p:grpSp>
        <p:grpSp>
          <p:nvGrpSpPr>
            <p:cNvPr id="456824" name="Group 520"/>
            <p:cNvGrpSpPr>
              <a:grpSpLocks/>
            </p:cNvGrpSpPr>
            <p:nvPr/>
          </p:nvGrpSpPr>
          <p:grpSpPr bwMode="auto">
            <a:xfrm>
              <a:off x="2403" y="2016"/>
              <a:ext cx="867" cy="384"/>
              <a:chOff x="2403" y="2016"/>
              <a:chExt cx="867" cy="384"/>
            </a:xfrm>
          </p:grpSpPr>
          <p:sp>
            <p:nvSpPr>
              <p:cNvPr id="457225" name="Rectangle 521"/>
              <p:cNvSpPr>
                <a:spLocks noChangeArrowheads="1"/>
              </p:cNvSpPr>
              <p:nvPr/>
            </p:nvSpPr>
            <p:spPr bwMode="auto">
              <a:xfrm>
                <a:off x="2446" y="2016"/>
                <a:ext cx="781"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0.33</a:t>
                </a:r>
              </a:p>
              <a:p>
                <a:pPr algn="just">
                  <a:spcBef>
                    <a:spcPct val="0"/>
                  </a:spcBef>
                  <a:tabLst>
                    <a:tab pos="390516" algn="l"/>
                  </a:tabLst>
                </a:pPr>
                <a:endParaRPr kumimoji="1" lang="en-US" altLang="zh-CN" sz="1400"/>
              </a:p>
            </p:txBody>
          </p:sp>
          <p:sp>
            <p:nvSpPr>
              <p:cNvPr id="457226" name="Rectangle 522"/>
              <p:cNvSpPr>
                <a:spLocks noChangeArrowheads="1"/>
              </p:cNvSpPr>
              <p:nvPr/>
            </p:nvSpPr>
            <p:spPr bwMode="auto">
              <a:xfrm>
                <a:off x="2403" y="2016"/>
                <a:ext cx="867" cy="384"/>
              </a:xfrm>
              <a:prstGeom prst="rect">
                <a:avLst/>
              </a:prstGeom>
              <a:noFill/>
              <a:ln w="7">
                <a:solidFill>
                  <a:srgbClr val="A0A0A0"/>
                </a:solidFill>
                <a:miter lim="800000"/>
                <a:headEnd/>
                <a:tailEnd/>
              </a:ln>
              <a:effectLst/>
            </p:spPr>
            <p:txBody>
              <a:bodyPr/>
              <a:lstStyle/>
              <a:p>
                <a:endParaRPr lang="zh-CN" altLang="en-US"/>
              </a:p>
            </p:txBody>
          </p:sp>
        </p:grpSp>
        <p:grpSp>
          <p:nvGrpSpPr>
            <p:cNvPr id="456827" name="Group 523"/>
            <p:cNvGrpSpPr>
              <a:grpSpLocks/>
            </p:cNvGrpSpPr>
            <p:nvPr/>
          </p:nvGrpSpPr>
          <p:grpSpPr bwMode="auto">
            <a:xfrm>
              <a:off x="3270" y="2016"/>
              <a:ext cx="654" cy="384"/>
              <a:chOff x="3270" y="2016"/>
              <a:chExt cx="654" cy="384"/>
            </a:xfrm>
          </p:grpSpPr>
          <p:sp>
            <p:nvSpPr>
              <p:cNvPr id="457228" name="Rectangle 524"/>
              <p:cNvSpPr>
                <a:spLocks noChangeArrowheads="1"/>
              </p:cNvSpPr>
              <p:nvPr/>
            </p:nvSpPr>
            <p:spPr bwMode="auto">
              <a:xfrm>
                <a:off x="3313" y="2016"/>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198</a:t>
                </a:r>
              </a:p>
              <a:p>
                <a:pPr algn="just">
                  <a:spcBef>
                    <a:spcPct val="0"/>
                  </a:spcBef>
                  <a:tabLst>
                    <a:tab pos="390516" algn="l"/>
                  </a:tabLst>
                </a:pPr>
                <a:endParaRPr kumimoji="1" lang="en-US" altLang="zh-CN" sz="1400"/>
              </a:p>
            </p:txBody>
          </p:sp>
          <p:sp>
            <p:nvSpPr>
              <p:cNvPr id="457229" name="Rectangle 525"/>
              <p:cNvSpPr>
                <a:spLocks noChangeArrowheads="1"/>
              </p:cNvSpPr>
              <p:nvPr/>
            </p:nvSpPr>
            <p:spPr bwMode="auto">
              <a:xfrm>
                <a:off x="3270" y="2016"/>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6830" name="Group 526"/>
            <p:cNvGrpSpPr>
              <a:grpSpLocks/>
            </p:cNvGrpSpPr>
            <p:nvPr/>
          </p:nvGrpSpPr>
          <p:grpSpPr bwMode="auto">
            <a:xfrm>
              <a:off x="1308" y="2400"/>
              <a:ext cx="654" cy="480"/>
              <a:chOff x="1308" y="2400"/>
              <a:chExt cx="654" cy="480"/>
            </a:xfrm>
          </p:grpSpPr>
          <p:sp>
            <p:nvSpPr>
              <p:cNvPr id="457231" name="Rectangle 527"/>
              <p:cNvSpPr>
                <a:spLocks noChangeArrowheads="1"/>
              </p:cNvSpPr>
              <p:nvPr/>
            </p:nvSpPr>
            <p:spPr bwMode="auto">
              <a:xfrm>
                <a:off x="1351" y="2400"/>
                <a:ext cx="568" cy="480"/>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2</a:t>
                </a:r>
              </a:p>
              <a:p>
                <a:pPr algn="just">
                  <a:spcBef>
                    <a:spcPct val="0"/>
                  </a:spcBef>
                  <a:tabLst>
                    <a:tab pos="390516" algn="l"/>
                  </a:tabLst>
                </a:pPr>
                <a:endParaRPr kumimoji="1" lang="en-US" altLang="zh-CN" sz="1400"/>
              </a:p>
            </p:txBody>
          </p:sp>
          <p:sp>
            <p:nvSpPr>
              <p:cNvPr id="457232" name="Rectangle 528"/>
              <p:cNvSpPr>
                <a:spLocks noChangeArrowheads="1"/>
              </p:cNvSpPr>
              <p:nvPr/>
            </p:nvSpPr>
            <p:spPr bwMode="auto">
              <a:xfrm>
                <a:off x="1308" y="2400"/>
                <a:ext cx="654" cy="480"/>
              </a:xfrm>
              <a:prstGeom prst="rect">
                <a:avLst/>
              </a:prstGeom>
              <a:noFill/>
              <a:ln w="7">
                <a:solidFill>
                  <a:srgbClr val="A0A0A0"/>
                </a:solidFill>
                <a:miter lim="800000"/>
                <a:headEnd/>
                <a:tailEnd/>
              </a:ln>
              <a:effectLst/>
            </p:spPr>
            <p:txBody>
              <a:bodyPr/>
              <a:lstStyle/>
              <a:p>
                <a:endParaRPr lang="zh-CN" altLang="en-US"/>
              </a:p>
            </p:txBody>
          </p:sp>
        </p:grpSp>
        <p:grpSp>
          <p:nvGrpSpPr>
            <p:cNvPr id="456833" name="Group 529"/>
            <p:cNvGrpSpPr>
              <a:grpSpLocks/>
            </p:cNvGrpSpPr>
            <p:nvPr/>
          </p:nvGrpSpPr>
          <p:grpSpPr bwMode="auto">
            <a:xfrm>
              <a:off x="1962" y="2400"/>
              <a:ext cx="441" cy="480"/>
              <a:chOff x="1962" y="2400"/>
              <a:chExt cx="441" cy="480"/>
            </a:xfrm>
          </p:grpSpPr>
          <p:sp>
            <p:nvSpPr>
              <p:cNvPr id="457234" name="Rectangle 530"/>
              <p:cNvSpPr>
                <a:spLocks noChangeArrowheads="1"/>
              </p:cNvSpPr>
              <p:nvPr/>
            </p:nvSpPr>
            <p:spPr bwMode="auto">
              <a:xfrm>
                <a:off x="2005" y="2400"/>
                <a:ext cx="355" cy="480"/>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M</a:t>
                </a:r>
              </a:p>
              <a:p>
                <a:pPr algn="just">
                  <a:spcBef>
                    <a:spcPct val="0"/>
                  </a:spcBef>
                  <a:tabLst>
                    <a:tab pos="390516" algn="l"/>
                  </a:tabLst>
                </a:pPr>
                <a:endParaRPr kumimoji="1" lang="en-US" altLang="zh-CN" sz="1400"/>
              </a:p>
            </p:txBody>
          </p:sp>
          <p:sp>
            <p:nvSpPr>
              <p:cNvPr id="457235" name="Rectangle 531"/>
              <p:cNvSpPr>
                <a:spLocks noChangeArrowheads="1"/>
              </p:cNvSpPr>
              <p:nvPr/>
            </p:nvSpPr>
            <p:spPr bwMode="auto">
              <a:xfrm>
                <a:off x="1962" y="2400"/>
                <a:ext cx="441" cy="480"/>
              </a:xfrm>
              <a:prstGeom prst="rect">
                <a:avLst/>
              </a:prstGeom>
              <a:noFill/>
              <a:ln w="7">
                <a:solidFill>
                  <a:srgbClr val="A0A0A0"/>
                </a:solidFill>
                <a:miter lim="800000"/>
                <a:headEnd/>
                <a:tailEnd/>
              </a:ln>
              <a:effectLst/>
            </p:spPr>
            <p:txBody>
              <a:bodyPr/>
              <a:lstStyle/>
              <a:p>
                <a:endParaRPr lang="zh-CN" altLang="en-US"/>
              </a:p>
            </p:txBody>
          </p:sp>
        </p:grpSp>
        <p:grpSp>
          <p:nvGrpSpPr>
            <p:cNvPr id="456836" name="Group 532"/>
            <p:cNvGrpSpPr>
              <a:grpSpLocks/>
            </p:cNvGrpSpPr>
            <p:nvPr/>
          </p:nvGrpSpPr>
          <p:grpSpPr bwMode="auto">
            <a:xfrm>
              <a:off x="2403" y="2400"/>
              <a:ext cx="867" cy="480"/>
              <a:chOff x="2403" y="2400"/>
              <a:chExt cx="867" cy="480"/>
            </a:xfrm>
          </p:grpSpPr>
          <p:sp>
            <p:nvSpPr>
              <p:cNvPr id="457237" name="Rectangle 533"/>
              <p:cNvSpPr>
                <a:spLocks noChangeArrowheads="1"/>
              </p:cNvSpPr>
              <p:nvPr/>
            </p:nvSpPr>
            <p:spPr bwMode="auto">
              <a:xfrm>
                <a:off x="2446" y="2400"/>
                <a:ext cx="781" cy="480"/>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0.18</a:t>
                </a:r>
              </a:p>
              <a:p>
                <a:pPr algn="just">
                  <a:spcBef>
                    <a:spcPct val="0"/>
                  </a:spcBef>
                  <a:tabLst>
                    <a:tab pos="390516" algn="l"/>
                  </a:tabLst>
                </a:pPr>
                <a:endParaRPr kumimoji="1" lang="en-US" altLang="zh-CN" sz="1400"/>
              </a:p>
            </p:txBody>
          </p:sp>
          <p:sp>
            <p:nvSpPr>
              <p:cNvPr id="457238" name="Rectangle 534"/>
              <p:cNvSpPr>
                <a:spLocks noChangeArrowheads="1"/>
              </p:cNvSpPr>
              <p:nvPr/>
            </p:nvSpPr>
            <p:spPr bwMode="auto">
              <a:xfrm>
                <a:off x="2403" y="2400"/>
                <a:ext cx="867" cy="480"/>
              </a:xfrm>
              <a:prstGeom prst="rect">
                <a:avLst/>
              </a:prstGeom>
              <a:noFill/>
              <a:ln w="7">
                <a:solidFill>
                  <a:srgbClr val="A0A0A0"/>
                </a:solidFill>
                <a:miter lim="800000"/>
                <a:headEnd/>
                <a:tailEnd/>
              </a:ln>
              <a:effectLst/>
            </p:spPr>
            <p:txBody>
              <a:bodyPr/>
              <a:lstStyle/>
              <a:p>
                <a:endParaRPr lang="zh-CN" altLang="en-US"/>
              </a:p>
            </p:txBody>
          </p:sp>
        </p:grpSp>
        <p:grpSp>
          <p:nvGrpSpPr>
            <p:cNvPr id="456839" name="Group 535"/>
            <p:cNvGrpSpPr>
              <a:grpSpLocks/>
            </p:cNvGrpSpPr>
            <p:nvPr/>
          </p:nvGrpSpPr>
          <p:grpSpPr bwMode="auto">
            <a:xfrm>
              <a:off x="3270" y="2400"/>
              <a:ext cx="654" cy="480"/>
              <a:chOff x="3270" y="2400"/>
              <a:chExt cx="654" cy="480"/>
            </a:xfrm>
          </p:grpSpPr>
          <p:sp>
            <p:nvSpPr>
              <p:cNvPr id="457240" name="Rectangle 536"/>
              <p:cNvSpPr>
                <a:spLocks noChangeArrowheads="1"/>
              </p:cNvSpPr>
              <p:nvPr/>
            </p:nvSpPr>
            <p:spPr bwMode="auto">
              <a:xfrm>
                <a:off x="3313" y="2400"/>
                <a:ext cx="568" cy="480"/>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108</a:t>
                </a:r>
              </a:p>
              <a:p>
                <a:pPr algn="just">
                  <a:spcBef>
                    <a:spcPct val="0"/>
                  </a:spcBef>
                  <a:tabLst>
                    <a:tab pos="390516" algn="l"/>
                  </a:tabLst>
                </a:pPr>
                <a:endParaRPr kumimoji="1" lang="en-US" altLang="zh-CN" sz="1400"/>
              </a:p>
            </p:txBody>
          </p:sp>
          <p:sp>
            <p:nvSpPr>
              <p:cNvPr id="457241" name="Rectangle 537"/>
              <p:cNvSpPr>
                <a:spLocks noChangeArrowheads="1"/>
              </p:cNvSpPr>
              <p:nvPr/>
            </p:nvSpPr>
            <p:spPr bwMode="auto">
              <a:xfrm>
                <a:off x="3270" y="2400"/>
                <a:ext cx="654" cy="480"/>
              </a:xfrm>
              <a:prstGeom prst="rect">
                <a:avLst/>
              </a:prstGeom>
              <a:noFill/>
              <a:ln w="7">
                <a:solidFill>
                  <a:srgbClr val="A0A0A0"/>
                </a:solidFill>
                <a:miter lim="800000"/>
                <a:headEnd/>
                <a:tailEnd/>
              </a:ln>
              <a:effectLst/>
            </p:spPr>
            <p:txBody>
              <a:bodyPr/>
              <a:lstStyle/>
              <a:p>
                <a:endParaRPr lang="zh-CN" altLang="en-US"/>
              </a:p>
            </p:txBody>
          </p:sp>
        </p:grpSp>
        <p:grpSp>
          <p:nvGrpSpPr>
            <p:cNvPr id="456842" name="Group 538"/>
            <p:cNvGrpSpPr>
              <a:grpSpLocks/>
            </p:cNvGrpSpPr>
            <p:nvPr/>
          </p:nvGrpSpPr>
          <p:grpSpPr bwMode="auto">
            <a:xfrm>
              <a:off x="1308" y="2880"/>
              <a:ext cx="654" cy="384"/>
              <a:chOff x="1308" y="2880"/>
              <a:chExt cx="654" cy="384"/>
            </a:xfrm>
          </p:grpSpPr>
          <p:sp>
            <p:nvSpPr>
              <p:cNvPr id="457243" name="Rectangle 539"/>
              <p:cNvSpPr>
                <a:spLocks noChangeArrowheads="1"/>
              </p:cNvSpPr>
              <p:nvPr/>
            </p:nvSpPr>
            <p:spPr bwMode="auto">
              <a:xfrm>
                <a:off x="1351" y="2880"/>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3</a:t>
                </a:r>
              </a:p>
              <a:p>
                <a:pPr algn="just">
                  <a:spcBef>
                    <a:spcPct val="0"/>
                  </a:spcBef>
                  <a:tabLst>
                    <a:tab pos="390516" algn="l"/>
                  </a:tabLst>
                </a:pPr>
                <a:endParaRPr kumimoji="1" lang="en-US" altLang="zh-CN" sz="1400"/>
              </a:p>
            </p:txBody>
          </p:sp>
          <p:sp>
            <p:nvSpPr>
              <p:cNvPr id="457244" name="Rectangle 540"/>
              <p:cNvSpPr>
                <a:spLocks noChangeArrowheads="1"/>
              </p:cNvSpPr>
              <p:nvPr/>
            </p:nvSpPr>
            <p:spPr bwMode="auto">
              <a:xfrm>
                <a:off x="1308" y="2880"/>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6845" name="Group 541"/>
            <p:cNvGrpSpPr>
              <a:grpSpLocks/>
            </p:cNvGrpSpPr>
            <p:nvPr/>
          </p:nvGrpSpPr>
          <p:grpSpPr bwMode="auto">
            <a:xfrm>
              <a:off x="1962" y="2880"/>
              <a:ext cx="441" cy="384"/>
              <a:chOff x="1962" y="2880"/>
              <a:chExt cx="441" cy="384"/>
            </a:xfrm>
          </p:grpSpPr>
          <p:sp>
            <p:nvSpPr>
              <p:cNvPr id="457246" name="Rectangle 542"/>
              <p:cNvSpPr>
                <a:spLocks noChangeArrowheads="1"/>
              </p:cNvSpPr>
              <p:nvPr/>
            </p:nvSpPr>
            <p:spPr bwMode="auto">
              <a:xfrm>
                <a:off x="2005" y="2880"/>
                <a:ext cx="355"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L</a:t>
                </a:r>
              </a:p>
              <a:p>
                <a:pPr algn="just">
                  <a:spcBef>
                    <a:spcPct val="0"/>
                  </a:spcBef>
                  <a:tabLst>
                    <a:tab pos="390516" algn="l"/>
                  </a:tabLst>
                </a:pPr>
                <a:endParaRPr kumimoji="1" lang="en-US" altLang="zh-CN" sz="1400"/>
              </a:p>
            </p:txBody>
          </p:sp>
          <p:sp>
            <p:nvSpPr>
              <p:cNvPr id="457247" name="Rectangle 543"/>
              <p:cNvSpPr>
                <a:spLocks noChangeArrowheads="1"/>
              </p:cNvSpPr>
              <p:nvPr/>
            </p:nvSpPr>
            <p:spPr bwMode="auto">
              <a:xfrm>
                <a:off x="1962" y="2880"/>
                <a:ext cx="441" cy="384"/>
              </a:xfrm>
              <a:prstGeom prst="rect">
                <a:avLst/>
              </a:prstGeom>
              <a:noFill/>
              <a:ln w="7">
                <a:solidFill>
                  <a:srgbClr val="A0A0A0"/>
                </a:solidFill>
                <a:miter lim="800000"/>
                <a:headEnd/>
                <a:tailEnd/>
              </a:ln>
              <a:effectLst/>
            </p:spPr>
            <p:txBody>
              <a:bodyPr/>
              <a:lstStyle/>
              <a:p>
                <a:endParaRPr lang="zh-CN" altLang="en-US"/>
              </a:p>
            </p:txBody>
          </p:sp>
        </p:grpSp>
        <p:grpSp>
          <p:nvGrpSpPr>
            <p:cNvPr id="456848" name="Group 544"/>
            <p:cNvGrpSpPr>
              <a:grpSpLocks/>
            </p:cNvGrpSpPr>
            <p:nvPr/>
          </p:nvGrpSpPr>
          <p:grpSpPr bwMode="auto">
            <a:xfrm>
              <a:off x="2403" y="2880"/>
              <a:ext cx="867" cy="384"/>
              <a:chOff x="2403" y="2880"/>
              <a:chExt cx="867" cy="384"/>
            </a:xfrm>
          </p:grpSpPr>
          <p:sp>
            <p:nvSpPr>
              <p:cNvPr id="457249" name="Rectangle 545"/>
              <p:cNvSpPr>
                <a:spLocks noChangeArrowheads="1"/>
              </p:cNvSpPr>
              <p:nvPr/>
            </p:nvSpPr>
            <p:spPr bwMode="auto">
              <a:xfrm>
                <a:off x="2446" y="2880"/>
                <a:ext cx="781"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0.22</a:t>
                </a:r>
              </a:p>
              <a:p>
                <a:pPr algn="just">
                  <a:spcBef>
                    <a:spcPct val="0"/>
                  </a:spcBef>
                  <a:tabLst>
                    <a:tab pos="390516" algn="l"/>
                  </a:tabLst>
                </a:pPr>
                <a:endParaRPr kumimoji="1" lang="en-US" altLang="zh-CN" sz="1400"/>
              </a:p>
            </p:txBody>
          </p:sp>
          <p:sp>
            <p:nvSpPr>
              <p:cNvPr id="457250" name="Rectangle 546"/>
              <p:cNvSpPr>
                <a:spLocks noChangeArrowheads="1"/>
              </p:cNvSpPr>
              <p:nvPr/>
            </p:nvSpPr>
            <p:spPr bwMode="auto">
              <a:xfrm>
                <a:off x="2403" y="2880"/>
                <a:ext cx="867" cy="384"/>
              </a:xfrm>
              <a:prstGeom prst="rect">
                <a:avLst/>
              </a:prstGeom>
              <a:noFill/>
              <a:ln w="7">
                <a:solidFill>
                  <a:srgbClr val="A0A0A0"/>
                </a:solidFill>
                <a:miter lim="800000"/>
                <a:headEnd/>
                <a:tailEnd/>
              </a:ln>
              <a:effectLst/>
            </p:spPr>
            <p:txBody>
              <a:bodyPr/>
              <a:lstStyle/>
              <a:p>
                <a:endParaRPr lang="zh-CN" altLang="en-US"/>
              </a:p>
            </p:txBody>
          </p:sp>
        </p:grpSp>
        <p:grpSp>
          <p:nvGrpSpPr>
            <p:cNvPr id="456853" name="Group 547"/>
            <p:cNvGrpSpPr>
              <a:grpSpLocks/>
            </p:cNvGrpSpPr>
            <p:nvPr/>
          </p:nvGrpSpPr>
          <p:grpSpPr bwMode="auto">
            <a:xfrm>
              <a:off x="3270" y="2880"/>
              <a:ext cx="654" cy="384"/>
              <a:chOff x="3270" y="2880"/>
              <a:chExt cx="654" cy="384"/>
            </a:xfrm>
          </p:grpSpPr>
          <p:sp>
            <p:nvSpPr>
              <p:cNvPr id="457252" name="Rectangle 548"/>
              <p:cNvSpPr>
                <a:spLocks noChangeArrowheads="1"/>
              </p:cNvSpPr>
              <p:nvPr/>
            </p:nvSpPr>
            <p:spPr bwMode="auto">
              <a:xfrm>
                <a:off x="3313" y="2880"/>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132</a:t>
                </a:r>
              </a:p>
              <a:p>
                <a:pPr algn="just">
                  <a:spcBef>
                    <a:spcPct val="0"/>
                  </a:spcBef>
                  <a:tabLst>
                    <a:tab pos="390516" algn="l"/>
                  </a:tabLst>
                </a:pPr>
                <a:endParaRPr kumimoji="1" lang="en-US" altLang="zh-CN" sz="1400"/>
              </a:p>
            </p:txBody>
          </p:sp>
          <p:sp>
            <p:nvSpPr>
              <p:cNvPr id="457253" name="Rectangle 549"/>
              <p:cNvSpPr>
                <a:spLocks noChangeArrowheads="1"/>
              </p:cNvSpPr>
              <p:nvPr/>
            </p:nvSpPr>
            <p:spPr bwMode="auto">
              <a:xfrm>
                <a:off x="3270" y="2880"/>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6854" name="Group 550"/>
            <p:cNvGrpSpPr>
              <a:grpSpLocks/>
            </p:cNvGrpSpPr>
            <p:nvPr/>
          </p:nvGrpSpPr>
          <p:grpSpPr bwMode="auto">
            <a:xfrm>
              <a:off x="1308" y="3264"/>
              <a:ext cx="654" cy="384"/>
              <a:chOff x="1308" y="3264"/>
              <a:chExt cx="654" cy="384"/>
            </a:xfrm>
          </p:grpSpPr>
          <p:sp>
            <p:nvSpPr>
              <p:cNvPr id="457255" name="Rectangle 551"/>
              <p:cNvSpPr>
                <a:spLocks noChangeArrowheads="1"/>
              </p:cNvSpPr>
              <p:nvPr/>
            </p:nvSpPr>
            <p:spPr bwMode="auto">
              <a:xfrm>
                <a:off x="1351" y="3264"/>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4</a:t>
                </a:r>
              </a:p>
              <a:p>
                <a:pPr algn="just">
                  <a:spcBef>
                    <a:spcPct val="0"/>
                  </a:spcBef>
                  <a:tabLst>
                    <a:tab pos="390516" algn="l"/>
                  </a:tabLst>
                </a:pPr>
                <a:endParaRPr kumimoji="1" lang="en-US" altLang="zh-CN" sz="1400"/>
              </a:p>
            </p:txBody>
          </p:sp>
          <p:sp>
            <p:nvSpPr>
              <p:cNvPr id="457256" name="Rectangle 552"/>
              <p:cNvSpPr>
                <a:spLocks noChangeArrowheads="1"/>
              </p:cNvSpPr>
              <p:nvPr/>
            </p:nvSpPr>
            <p:spPr bwMode="auto">
              <a:xfrm>
                <a:off x="1308" y="3264"/>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6855" name="Group 553"/>
            <p:cNvGrpSpPr>
              <a:grpSpLocks/>
            </p:cNvGrpSpPr>
            <p:nvPr/>
          </p:nvGrpSpPr>
          <p:grpSpPr bwMode="auto">
            <a:xfrm>
              <a:off x="1962" y="3264"/>
              <a:ext cx="441" cy="384"/>
              <a:chOff x="1962" y="3264"/>
              <a:chExt cx="441" cy="384"/>
            </a:xfrm>
          </p:grpSpPr>
          <p:sp>
            <p:nvSpPr>
              <p:cNvPr id="457258" name="Rectangle 554"/>
              <p:cNvSpPr>
                <a:spLocks noChangeArrowheads="1"/>
              </p:cNvSpPr>
              <p:nvPr/>
            </p:nvSpPr>
            <p:spPr bwMode="auto">
              <a:xfrm>
                <a:off x="2005" y="3264"/>
                <a:ext cx="355"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D</a:t>
                </a:r>
              </a:p>
              <a:p>
                <a:pPr algn="just">
                  <a:spcBef>
                    <a:spcPct val="0"/>
                  </a:spcBef>
                  <a:tabLst>
                    <a:tab pos="390516" algn="l"/>
                  </a:tabLst>
                </a:pPr>
                <a:endParaRPr kumimoji="1" lang="en-US" altLang="zh-CN" sz="1400"/>
              </a:p>
            </p:txBody>
          </p:sp>
          <p:sp>
            <p:nvSpPr>
              <p:cNvPr id="457259" name="Rectangle 555"/>
              <p:cNvSpPr>
                <a:spLocks noChangeArrowheads="1"/>
              </p:cNvSpPr>
              <p:nvPr/>
            </p:nvSpPr>
            <p:spPr bwMode="auto">
              <a:xfrm>
                <a:off x="1962" y="3264"/>
                <a:ext cx="441" cy="384"/>
              </a:xfrm>
              <a:prstGeom prst="rect">
                <a:avLst/>
              </a:prstGeom>
              <a:noFill/>
              <a:ln w="7">
                <a:solidFill>
                  <a:srgbClr val="A0A0A0"/>
                </a:solidFill>
                <a:miter lim="800000"/>
                <a:headEnd/>
                <a:tailEnd/>
              </a:ln>
              <a:effectLst/>
            </p:spPr>
            <p:txBody>
              <a:bodyPr/>
              <a:lstStyle/>
              <a:p>
                <a:endParaRPr lang="zh-CN" altLang="en-US"/>
              </a:p>
            </p:txBody>
          </p:sp>
        </p:grpSp>
        <p:grpSp>
          <p:nvGrpSpPr>
            <p:cNvPr id="456858" name="Group 556"/>
            <p:cNvGrpSpPr>
              <a:grpSpLocks/>
            </p:cNvGrpSpPr>
            <p:nvPr/>
          </p:nvGrpSpPr>
          <p:grpSpPr bwMode="auto">
            <a:xfrm>
              <a:off x="2403" y="3264"/>
              <a:ext cx="867" cy="384"/>
              <a:chOff x="2403" y="3264"/>
              <a:chExt cx="867" cy="384"/>
            </a:xfrm>
          </p:grpSpPr>
          <p:sp>
            <p:nvSpPr>
              <p:cNvPr id="457261" name="Rectangle 557"/>
              <p:cNvSpPr>
                <a:spLocks noChangeArrowheads="1"/>
              </p:cNvSpPr>
              <p:nvPr/>
            </p:nvSpPr>
            <p:spPr bwMode="auto">
              <a:xfrm>
                <a:off x="2446" y="3264"/>
                <a:ext cx="781"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0.28</a:t>
                </a:r>
              </a:p>
              <a:p>
                <a:pPr algn="just">
                  <a:spcBef>
                    <a:spcPct val="0"/>
                  </a:spcBef>
                  <a:tabLst>
                    <a:tab pos="390516" algn="l"/>
                  </a:tabLst>
                </a:pPr>
                <a:endParaRPr kumimoji="1" lang="en-US" altLang="zh-CN" sz="1400"/>
              </a:p>
            </p:txBody>
          </p:sp>
          <p:sp>
            <p:nvSpPr>
              <p:cNvPr id="457262" name="Rectangle 558"/>
              <p:cNvSpPr>
                <a:spLocks noChangeArrowheads="1"/>
              </p:cNvSpPr>
              <p:nvPr/>
            </p:nvSpPr>
            <p:spPr bwMode="auto">
              <a:xfrm>
                <a:off x="2403" y="3264"/>
                <a:ext cx="867" cy="384"/>
              </a:xfrm>
              <a:prstGeom prst="rect">
                <a:avLst/>
              </a:prstGeom>
              <a:noFill/>
              <a:ln w="7">
                <a:solidFill>
                  <a:srgbClr val="A0A0A0"/>
                </a:solidFill>
                <a:miter lim="800000"/>
                <a:headEnd/>
                <a:tailEnd/>
              </a:ln>
              <a:effectLst/>
            </p:spPr>
            <p:txBody>
              <a:bodyPr/>
              <a:lstStyle/>
              <a:p>
                <a:endParaRPr lang="zh-CN" altLang="en-US"/>
              </a:p>
            </p:txBody>
          </p:sp>
        </p:grpSp>
        <p:grpSp>
          <p:nvGrpSpPr>
            <p:cNvPr id="456861" name="Group 559"/>
            <p:cNvGrpSpPr>
              <a:grpSpLocks/>
            </p:cNvGrpSpPr>
            <p:nvPr/>
          </p:nvGrpSpPr>
          <p:grpSpPr bwMode="auto">
            <a:xfrm>
              <a:off x="3270" y="3264"/>
              <a:ext cx="654" cy="384"/>
              <a:chOff x="3270" y="3264"/>
              <a:chExt cx="654" cy="384"/>
            </a:xfrm>
          </p:grpSpPr>
          <p:sp>
            <p:nvSpPr>
              <p:cNvPr id="457264" name="Rectangle 560"/>
              <p:cNvSpPr>
                <a:spLocks noChangeArrowheads="1"/>
              </p:cNvSpPr>
              <p:nvPr/>
            </p:nvSpPr>
            <p:spPr bwMode="auto">
              <a:xfrm>
                <a:off x="3313" y="3264"/>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168</a:t>
                </a:r>
              </a:p>
              <a:p>
                <a:pPr algn="just">
                  <a:spcBef>
                    <a:spcPct val="0"/>
                  </a:spcBef>
                  <a:tabLst>
                    <a:tab pos="390516" algn="l"/>
                  </a:tabLst>
                </a:pPr>
                <a:endParaRPr kumimoji="1" lang="en-US" altLang="zh-CN" sz="1400"/>
              </a:p>
            </p:txBody>
          </p:sp>
          <p:sp>
            <p:nvSpPr>
              <p:cNvPr id="457265" name="Rectangle 561"/>
              <p:cNvSpPr>
                <a:spLocks noChangeArrowheads="1"/>
              </p:cNvSpPr>
              <p:nvPr/>
            </p:nvSpPr>
            <p:spPr bwMode="auto">
              <a:xfrm>
                <a:off x="3270" y="3264"/>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6864" name="Group 562"/>
            <p:cNvGrpSpPr>
              <a:grpSpLocks/>
            </p:cNvGrpSpPr>
            <p:nvPr/>
          </p:nvGrpSpPr>
          <p:grpSpPr bwMode="auto">
            <a:xfrm>
              <a:off x="1308" y="3648"/>
              <a:ext cx="1095" cy="384"/>
              <a:chOff x="1308" y="3648"/>
              <a:chExt cx="1095" cy="384"/>
            </a:xfrm>
          </p:grpSpPr>
          <p:sp>
            <p:nvSpPr>
              <p:cNvPr id="457267" name="Rectangle 563"/>
              <p:cNvSpPr>
                <a:spLocks noChangeArrowheads="1"/>
              </p:cNvSpPr>
              <p:nvPr/>
            </p:nvSpPr>
            <p:spPr bwMode="auto">
              <a:xfrm>
                <a:off x="1351" y="3648"/>
                <a:ext cx="1009" cy="384"/>
              </a:xfrm>
              <a:prstGeom prst="rect">
                <a:avLst/>
              </a:prstGeom>
              <a:noFill/>
              <a:ln w="9525">
                <a:noFill/>
                <a:miter lim="800000"/>
                <a:headEnd/>
                <a:tailEnd/>
              </a:ln>
              <a:effectLst/>
            </p:spPr>
            <p:txBody>
              <a:bodyPr/>
              <a:lstStyle/>
              <a:p>
                <a:pPr algn="just">
                  <a:spcBef>
                    <a:spcPct val="0"/>
                  </a:spcBef>
                  <a:tabLst>
                    <a:tab pos="390516" algn="l"/>
                  </a:tabLst>
                </a:pPr>
                <a:r>
                  <a:rPr kumimoji="1" lang="zh-CN" altLang="en-US" sz="1400"/>
                  <a:t>小计</a:t>
                </a:r>
              </a:p>
              <a:p>
                <a:pPr algn="just">
                  <a:spcBef>
                    <a:spcPct val="0"/>
                  </a:spcBef>
                  <a:tabLst>
                    <a:tab pos="390516" algn="l"/>
                  </a:tabLst>
                </a:pPr>
                <a:endParaRPr kumimoji="1" lang="en-US" altLang="zh-CN" sz="1400"/>
              </a:p>
            </p:txBody>
          </p:sp>
          <p:sp>
            <p:nvSpPr>
              <p:cNvPr id="457268" name="Rectangle 564"/>
              <p:cNvSpPr>
                <a:spLocks noChangeArrowheads="1"/>
              </p:cNvSpPr>
              <p:nvPr/>
            </p:nvSpPr>
            <p:spPr bwMode="auto">
              <a:xfrm>
                <a:off x="1308" y="3648"/>
                <a:ext cx="1095" cy="384"/>
              </a:xfrm>
              <a:prstGeom prst="rect">
                <a:avLst/>
              </a:prstGeom>
              <a:noFill/>
              <a:ln w="7">
                <a:solidFill>
                  <a:srgbClr val="A0A0A0"/>
                </a:solidFill>
                <a:miter lim="800000"/>
                <a:headEnd/>
                <a:tailEnd/>
              </a:ln>
              <a:effectLst/>
            </p:spPr>
            <p:txBody>
              <a:bodyPr/>
              <a:lstStyle/>
              <a:p>
                <a:endParaRPr lang="zh-CN" altLang="en-US"/>
              </a:p>
            </p:txBody>
          </p:sp>
        </p:grpSp>
        <p:grpSp>
          <p:nvGrpSpPr>
            <p:cNvPr id="456867" name="Group 565"/>
            <p:cNvGrpSpPr>
              <a:grpSpLocks/>
            </p:cNvGrpSpPr>
            <p:nvPr/>
          </p:nvGrpSpPr>
          <p:grpSpPr bwMode="auto">
            <a:xfrm>
              <a:off x="2403" y="3648"/>
              <a:ext cx="867" cy="384"/>
              <a:chOff x="2403" y="3648"/>
              <a:chExt cx="867" cy="384"/>
            </a:xfrm>
          </p:grpSpPr>
          <p:sp>
            <p:nvSpPr>
              <p:cNvPr id="457270" name="Rectangle 566"/>
              <p:cNvSpPr>
                <a:spLocks noChangeArrowheads="1"/>
              </p:cNvSpPr>
              <p:nvPr/>
            </p:nvSpPr>
            <p:spPr bwMode="auto">
              <a:xfrm>
                <a:off x="2446" y="3648"/>
                <a:ext cx="781"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1.01</a:t>
                </a:r>
              </a:p>
              <a:p>
                <a:pPr algn="just">
                  <a:spcBef>
                    <a:spcPct val="0"/>
                  </a:spcBef>
                  <a:tabLst>
                    <a:tab pos="390516" algn="l"/>
                  </a:tabLst>
                </a:pPr>
                <a:endParaRPr kumimoji="1" lang="en-US" altLang="zh-CN" sz="1400"/>
              </a:p>
            </p:txBody>
          </p:sp>
          <p:sp>
            <p:nvSpPr>
              <p:cNvPr id="457271" name="Rectangle 567"/>
              <p:cNvSpPr>
                <a:spLocks noChangeArrowheads="1"/>
              </p:cNvSpPr>
              <p:nvPr/>
            </p:nvSpPr>
            <p:spPr bwMode="auto">
              <a:xfrm>
                <a:off x="2403" y="3648"/>
                <a:ext cx="867" cy="384"/>
              </a:xfrm>
              <a:prstGeom prst="rect">
                <a:avLst/>
              </a:prstGeom>
              <a:noFill/>
              <a:ln w="7">
                <a:solidFill>
                  <a:srgbClr val="A0A0A0"/>
                </a:solidFill>
                <a:miter lim="800000"/>
                <a:headEnd/>
                <a:tailEnd/>
              </a:ln>
              <a:effectLst/>
            </p:spPr>
            <p:txBody>
              <a:bodyPr/>
              <a:lstStyle/>
              <a:p>
                <a:endParaRPr lang="zh-CN" altLang="en-US"/>
              </a:p>
            </p:txBody>
          </p:sp>
        </p:grpSp>
        <p:grpSp>
          <p:nvGrpSpPr>
            <p:cNvPr id="456870" name="Group 568"/>
            <p:cNvGrpSpPr>
              <a:grpSpLocks/>
            </p:cNvGrpSpPr>
            <p:nvPr/>
          </p:nvGrpSpPr>
          <p:grpSpPr bwMode="auto">
            <a:xfrm>
              <a:off x="3270" y="3648"/>
              <a:ext cx="654" cy="384"/>
              <a:chOff x="3270" y="3648"/>
              <a:chExt cx="654" cy="384"/>
            </a:xfrm>
          </p:grpSpPr>
          <p:sp>
            <p:nvSpPr>
              <p:cNvPr id="457273" name="Rectangle 569"/>
              <p:cNvSpPr>
                <a:spLocks noChangeArrowheads="1"/>
              </p:cNvSpPr>
              <p:nvPr/>
            </p:nvSpPr>
            <p:spPr bwMode="auto">
              <a:xfrm>
                <a:off x="3313" y="3648"/>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606</a:t>
                </a:r>
              </a:p>
              <a:p>
                <a:pPr algn="just">
                  <a:spcBef>
                    <a:spcPct val="0"/>
                  </a:spcBef>
                  <a:tabLst>
                    <a:tab pos="390516" algn="l"/>
                  </a:tabLst>
                </a:pPr>
                <a:endParaRPr kumimoji="1" lang="en-US" altLang="zh-CN" sz="1400"/>
              </a:p>
            </p:txBody>
          </p:sp>
          <p:sp>
            <p:nvSpPr>
              <p:cNvPr id="457274" name="Rectangle 570"/>
              <p:cNvSpPr>
                <a:spLocks noChangeArrowheads="1"/>
              </p:cNvSpPr>
              <p:nvPr/>
            </p:nvSpPr>
            <p:spPr bwMode="auto">
              <a:xfrm>
                <a:off x="3270" y="3648"/>
                <a:ext cx="654" cy="384"/>
              </a:xfrm>
              <a:prstGeom prst="rect">
                <a:avLst/>
              </a:prstGeom>
              <a:noFill/>
              <a:ln w="7">
                <a:solidFill>
                  <a:srgbClr val="A0A0A0"/>
                </a:solidFill>
                <a:miter lim="800000"/>
                <a:headEnd/>
                <a:tailEnd/>
              </a:ln>
              <a:effectLst/>
            </p:spPr>
            <p:txBody>
              <a:bodyPr/>
              <a:lstStyle/>
              <a:p>
                <a:endParaRPr lang="zh-CN" altLang="en-US"/>
              </a:p>
            </p:txBody>
          </p:sp>
        </p:grpSp>
        <p:grpSp>
          <p:nvGrpSpPr>
            <p:cNvPr id="456873" name="Group 571"/>
            <p:cNvGrpSpPr>
              <a:grpSpLocks/>
            </p:cNvGrpSpPr>
            <p:nvPr/>
          </p:nvGrpSpPr>
          <p:grpSpPr bwMode="auto">
            <a:xfrm>
              <a:off x="0" y="4032"/>
              <a:ext cx="2403" cy="384"/>
              <a:chOff x="0" y="4032"/>
              <a:chExt cx="2403" cy="384"/>
            </a:xfrm>
          </p:grpSpPr>
          <p:sp>
            <p:nvSpPr>
              <p:cNvPr id="457276" name="Rectangle 572"/>
              <p:cNvSpPr>
                <a:spLocks noChangeArrowheads="1"/>
              </p:cNvSpPr>
              <p:nvPr/>
            </p:nvSpPr>
            <p:spPr bwMode="auto">
              <a:xfrm>
                <a:off x="43" y="4032"/>
                <a:ext cx="2317" cy="384"/>
              </a:xfrm>
              <a:prstGeom prst="rect">
                <a:avLst/>
              </a:prstGeom>
              <a:noFill/>
              <a:ln w="9525">
                <a:noFill/>
                <a:miter lim="800000"/>
                <a:headEnd/>
                <a:tailEnd/>
              </a:ln>
              <a:effectLst/>
            </p:spPr>
            <p:txBody>
              <a:bodyPr/>
              <a:lstStyle/>
              <a:p>
                <a:pPr algn="just">
                  <a:spcBef>
                    <a:spcPct val="0"/>
                  </a:spcBef>
                  <a:tabLst>
                    <a:tab pos="390516" algn="l"/>
                  </a:tabLst>
                </a:pPr>
                <a:r>
                  <a:rPr kumimoji="1" lang="zh-CN" altLang="en-US" sz="1400"/>
                  <a:t>合计</a:t>
                </a:r>
              </a:p>
              <a:p>
                <a:pPr algn="just">
                  <a:spcBef>
                    <a:spcPct val="0"/>
                  </a:spcBef>
                  <a:tabLst>
                    <a:tab pos="390516" algn="l"/>
                  </a:tabLst>
                </a:pPr>
                <a:endParaRPr kumimoji="1" lang="en-US" altLang="zh-CN" sz="1400"/>
              </a:p>
            </p:txBody>
          </p:sp>
          <p:sp>
            <p:nvSpPr>
              <p:cNvPr id="457277" name="Rectangle 573"/>
              <p:cNvSpPr>
                <a:spLocks noChangeArrowheads="1"/>
              </p:cNvSpPr>
              <p:nvPr/>
            </p:nvSpPr>
            <p:spPr bwMode="auto">
              <a:xfrm>
                <a:off x="0" y="4032"/>
                <a:ext cx="2403" cy="384"/>
              </a:xfrm>
              <a:prstGeom prst="rect">
                <a:avLst/>
              </a:prstGeom>
              <a:noFill/>
              <a:ln w="7">
                <a:solidFill>
                  <a:srgbClr val="A0A0A0"/>
                </a:solidFill>
                <a:miter lim="800000"/>
                <a:headEnd/>
                <a:tailEnd/>
              </a:ln>
              <a:effectLst/>
            </p:spPr>
            <p:txBody>
              <a:bodyPr/>
              <a:lstStyle/>
              <a:p>
                <a:endParaRPr lang="zh-CN" altLang="en-US"/>
              </a:p>
            </p:txBody>
          </p:sp>
        </p:grpSp>
        <p:grpSp>
          <p:nvGrpSpPr>
            <p:cNvPr id="456876" name="Group 574"/>
            <p:cNvGrpSpPr>
              <a:grpSpLocks/>
            </p:cNvGrpSpPr>
            <p:nvPr/>
          </p:nvGrpSpPr>
          <p:grpSpPr bwMode="auto">
            <a:xfrm>
              <a:off x="2403" y="4032"/>
              <a:ext cx="867" cy="384"/>
              <a:chOff x="2403" y="4032"/>
              <a:chExt cx="867" cy="384"/>
            </a:xfrm>
          </p:grpSpPr>
          <p:sp>
            <p:nvSpPr>
              <p:cNvPr id="457279" name="Rectangle 575"/>
              <p:cNvSpPr>
                <a:spLocks noChangeArrowheads="1"/>
              </p:cNvSpPr>
              <p:nvPr/>
            </p:nvSpPr>
            <p:spPr bwMode="auto">
              <a:xfrm>
                <a:off x="2446" y="4032"/>
                <a:ext cx="781"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a:t> </a:t>
                </a:r>
              </a:p>
              <a:p>
                <a:pPr algn="just">
                  <a:spcBef>
                    <a:spcPct val="0"/>
                  </a:spcBef>
                  <a:tabLst>
                    <a:tab pos="390516" algn="l"/>
                  </a:tabLst>
                </a:pPr>
                <a:endParaRPr kumimoji="1" lang="en-US" altLang="zh-CN" sz="1400"/>
              </a:p>
            </p:txBody>
          </p:sp>
          <p:sp>
            <p:nvSpPr>
              <p:cNvPr id="457280" name="Rectangle 576"/>
              <p:cNvSpPr>
                <a:spLocks noChangeArrowheads="1"/>
              </p:cNvSpPr>
              <p:nvPr/>
            </p:nvSpPr>
            <p:spPr bwMode="auto">
              <a:xfrm>
                <a:off x="2403" y="4032"/>
                <a:ext cx="867" cy="384"/>
              </a:xfrm>
              <a:prstGeom prst="rect">
                <a:avLst/>
              </a:prstGeom>
              <a:noFill/>
              <a:ln w="7">
                <a:solidFill>
                  <a:srgbClr val="A0A0A0"/>
                </a:solidFill>
                <a:miter lim="800000"/>
                <a:headEnd/>
                <a:tailEnd/>
              </a:ln>
              <a:effectLst/>
            </p:spPr>
            <p:txBody>
              <a:bodyPr/>
              <a:lstStyle/>
              <a:p>
                <a:endParaRPr lang="zh-CN" altLang="en-US"/>
              </a:p>
            </p:txBody>
          </p:sp>
        </p:grpSp>
        <p:grpSp>
          <p:nvGrpSpPr>
            <p:cNvPr id="456879" name="Group 577"/>
            <p:cNvGrpSpPr>
              <a:grpSpLocks/>
            </p:cNvGrpSpPr>
            <p:nvPr/>
          </p:nvGrpSpPr>
          <p:grpSpPr bwMode="auto">
            <a:xfrm>
              <a:off x="3270" y="4032"/>
              <a:ext cx="654" cy="384"/>
              <a:chOff x="3270" y="4032"/>
              <a:chExt cx="654" cy="384"/>
            </a:xfrm>
          </p:grpSpPr>
          <p:sp>
            <p:nvSpPr>
              <p:cNvPr id="457282" name="Rectangle 578"/>
              <p:cNvSpPr>
                <a:spLocks noChangeArrowheads="1"/>
              </p:cNvSpPr>
              <p:nvPr/>
            </p:nvSpPr>
            <p:spPr bwMode="auto">
              <a:xfrm>
                <a:off x="3313" y="4032"/>
                <a:ext cx="568" cy="384"/>
              </a:xfrm>
              <a:prstGeom prst="rect">
                <a:avLst/>
              </a:prstGeom>
              <a:noFill/>
              <a:ln w="9525">
                <a:noFill/>
                <a:miter lim="800000"/>
                <a:headEnd/>
                <a:tailEnd/>
              </a:ln>
              <a:effectLst/>
            </p:spPr>
            <p:txBody>
              <a:bodyPr/>
              <a:lstStyle/>
              <a:p>
                <a:pPr algn="just">
                  <a:spcBef>
                    <a:spcPct val="0"/>
                  </a:spcBef>
                  <a:tabLst>
                    <a:tab pos="390516" algn="l"/>
                  </a:tabLst>
                </a:pPr>
                <a:r>
                  <a:rPr kumimoji="1" lang="en-US" altLang="zh-CN" sz="1400" dirty="0"/>
                  <a:t>894</a:t>
                </a:r>
              </a:p>
              <a:p>
                <a:pPr algn="just">
                  <a:spcBef>
                    <a:spcPct val="0"/>
                  </a:spcBef>
                  <a:tabLst>
                    <a:tab pos="390516" algn="l"/>
                  </a:tabLst>
                </a:pPr>
                <a:endParaRPr kumimoji="1" lang="en-US" altLang="zh-CN" sz="1400" dirty="0"/>
              </a:p>
            </p:txBody>
          </p:sp>
          <p:sp>
            <p:nvSpPr>
              <p:cNvPr id="457283" name="Rectangle 579"/>
              <p:cNvSpPr>
                <a:spLocks noChangeArrowheads="1"/>
              </p:cNvSpPr>
              <p:nvPr/>
            </p:nvSpPr>
            <p:spPr bwMode="auto">
              <a:xfrm>
                <a:off x="3270" y="4032"/>
                <a:ext cx="654" cy="384"/>
              </a:xfrm>
              <a:prstGeom prst="rect">
                <a:avLst/>
              </a:prstGeom>
              <a:noFill/>
              <a:ln w="7">
                <a:solidFill>
                  <a:srgbClr val="A0A0A0"/>
                </a:solidFill>
                <a:miter lim="800000"/>
                <a:headEnd/>
                <a:tailEnd/>
              </a:ln>
              <a:effectLst/>
            </p:spPr>
            <p:txBody>
              <a:bodyPr/>
              <a:lstStyle/>
              <a:p>
                <a:endParaRPr lang="zh-CN" altLang="en-US"/>
              </a:p>
            </p:txBody>
          </p:sp>
        </p:grpSp>
      </p:gr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2"/>
          <p:cNvSpPr>
            <a:spLocks noGrp="1" noChangeArrowheads="1"/>
          </p:cNvSpPr>
          <p:nvPr>
            <p:ph type="title"/>
          </p:nvPr>
        </p:nvSpPr>
        <p:spPr>
          <a:xfrm>
            <a:off x="466725" y="332656"/>
            <a:ext cx="8232531" cy="576064"/>
          </a:xfrm>
        </p:spPr>
        <p:txBody>
          <a:bodyPr/>
          <a:lstStyle/>
          <a:p>
            <a:pPr algn="ctr"/>
            <a:r>
              <a:rPr lang="zh-CN" altLang="en-US" sz="3200" dirty="0" smtClean="0">
                <a:solidFill>
                  <a:srgbClr val="FF0000"/>
                </a:solidFill>
              </a:rPr>
              <a:t>不同</a:t>
            </a:r>
            <a:r>
              <a:rPr lang="zh-CN" altLang="en-US" sz="3200" dirty="0">
                <a:solidFill>
                  <a:srgbClr val="FF0000"/>
                </a:solidFill>
              </a:rPr>
              <a:t>生产类型的计划特点</a:t>
            </a:r>
          </a:p>
        </p:txBody>
      </p:sp>
      <p:sp>
        <p:nvSpPr>
          <p:cNvPr id="879619" name="Rectangle 3"/>
          <p:cNvSpPr>
            <a:spLocks noGrp="1" noChangeArrowheads="1"/>
          </p:cNvSpPr>
          <p:nvPr>
            <p:ph idx="1"/>
          </p:nvPr>
        </p:nvSpPr>
        <p:spPr>
          <a:ln/>
        </p:spPr>
        <p:txBody>
          <a:bodyPr/>
          <a:lstStyle/>
          <a:p>
            <a:pPr>
              <a:lnSpc>
                <a:spcPct val="150000"/>
              </a:lnSpc>
              <a:buFont typeface="Wingdings" panose="05000000000000000000" pitchFamily="2" charset="2"/>
              <a:buChar char="Ø"/>
            </a:pPr>
            <a:r>
              <a:rPr lang="zh-CN" altLang="en-US" sz="2400" dirty="0"/>
              <a:t>流程生产类型的生产管理特征</a:t>
            </a:r>
          </a:p>
          <a:p>
            <a:pPr lvl="1">
              <a:lnSpc>
                <a:spcPct val="150000"/>
              </a:lnSpc>
            </a:pPr>
            <a:r>
              <a:rPr lang="zh-CN" altLang="en-US" sz="2000" dirty="0"/>
              <a:t>保证原料、动力不间断地连续供应</a:t>
            </a:r>
          </a:p>
          <a:p>
            <a:pPr lvl="1">
              <a:lnSpc>
                <a:spcPct val="150000"/>
              </a:lnSpc>
            </a:pPr>
            <a:r>
              <a:rPr lang="zh-CN" altLang="en-US" sz="2000" dirty="0"/>
              <a:t>加强设备维修保养工作</a:t>
            </a:r>
          </a:p>
          <a:p>
            <a:pPr lvl="1">
              <a:lnSpc>
                <a:spcPct val="150000"/>
              </a:lnSpc>
            </a:pPr>
            <a:r>
              <a:rPr lang="zh-CN" altLang="en-US" sz="2000" dirty="0"/>
              <a:t>对生产过程实行监控</a:t>
            </a:r>
          </a:p>
          <a:p>
            <a:pPr lvl="1">
              <a:lnSpc>
                <a:spcPct val="150000"/>
              </a:lnSpc>
            </a:pPr>
            <a:r>
              <a:rPr lang="zh-CN" altLang="en-US" sz="2000" dirty="0"/>
              <a:t>生产计划由企业集中编制，根据市场需求的波动和变化及时调整生产的品种规格</a:t>
            </a:r>
          </a:p>
          <a:p>
            <a:pPr lvl="1">
              <a:lnSpc>
                <a:spcPct val="150000"/>
              </a:lnSpc>
            </a:pPr>
            <a:r>
              <a:rPr lang="zh-CN" altLang="en-US" sz="2000" dirty="0"/>
              <a:t>尽量维持均衡生产，规定合理的生产批量，控制必要库存</a:t>
            </a:r>
          </a:p>
          <a:p>
            <a:pPr lvl="1">
              <a:lnSpc>
                <a:spcPct val="150000"/>
              </a:lnSpc>
            </a:pPr>
            <a:r>
              <a:rPr lang="zh-CN" altLang="en-US" sz="2000" dirty="0"/>
              <a:t>避免生产频繁调整，充分发挥企业的生产能力</a:t>
            </a:r>
          </a:p>
        </p:txBody>
      </p:sp>
      <p:sp>
        <p:nvSpPr>
          <p:cNvPr id="5" name="灯片编号占位符 5"/>
          <p:cNvSpPr>
            <a:spLocks noGrp="1"/>
          </p:cNvSpPr>
          <p:nvPr>
            <p:ph type="sldNum" sz="quarter" idx="4"/>
          </p:nvPr>
        </p:nvSpPr>
        <p:spPr/>
        <p:txBody>
          <a:bodyPr/>
          <a:lstStyle/>
          <a:p>
            <a:fld id="{62C48098-BBA2-4BCC-9099-C8A885F308B7}" type="slidenum">
              <a:rPr lang="zh-CN" altLang="en-US"/>
              <a:pPr/>
              <a:t>62</a:t>
            </a:fld>
            <a:endParaRPr lang="zh-CN" altLang="en-US"/>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55736" y="332656"/>
            <a:ext cx="8232531" cy="576064"/>
          </a:xfrm>
        </p:spPr>
        <p:txBody>
          <a:bodyPr/>
          <a:lstStyle/>
          <a:p>
            <a:pPr algn="ctr"/>
            <a:r>
              <a:rPr lang="zh-CN" altLang="en-US" sz="3200" dirty="0">
                <a:solidFill>
                  <a:srgbClr val="FF0000"/>
                </a:solidFill>
                <a:latin typeface="微软雅黑" pitchFamily="34" charset="-122"/>
                <a:ea typeface="微软雅黑" pitchFamily="34" charset="-122"/>
              </a:rPr>
              <a:t>不同生产类型的计划特点</a:t>
            </a:r>
          </a:p>
        </p:txBody>
      </p:sp>
      <p:graphicFrame>
        <p:nvGraphicFramePr>
          <p:cNvPr id="880741" name="Group 101"/>
          <p:cNvGraphicFramePr>
            <a:graphicFrameLocks noGrp="1"/>
          </p:cNvGraphicFramePr>
          <p:nvPr>
            <p:ph type="tbl" idx="1"/>
          </p:nvPr>
        </p:nvGraphicFramePr>
        <p:xfrm>
          <a:off x="251520" y="1916832"/>
          <a:ext cx="8640961" cy="4261104"/>
        </p:xfrm>
        <a:graphic>
          <a:graphicData uri="http://schemas.openxmlformats.org/drawingml/2006/table">
            <a:tbl>
              <a:tblPr/>
              <a:tblGrid>
                <a:gridCol w="1109848"/>
                <a:gridCol w="1744047"/>
                <a:gridCol w="3408819"/>
                <a:gridCol w="2378247"/>
              </a:tblGrid>
              <a:tr h="335280">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Char char="Ø"/>
                        <a:tabLst/>
                      </a:pPr>
                      <a:endParaRPr kumimoji="1" lang="zh-CN" altLang="en-US" sz="1600" b="0"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28575" cap="flat" cmpd="sng" algn="ctr">
                      <a:solidFill>
                        <a:srgbClr val="66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28575" cap="flat" cmpd="sng" algn="ctr">
                      <a:solidFill>
                        <a:srgbClr val="6600FF"/>
                      </a:solidFill>
                      <a:prstDash val="solid"/>
                      <a:round/>
                      <a:headEnd type="none" w="med" len="med"/>
                      <a:tailEnd type="none" w="med" len="lg"/>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1" lang="zh-CN" altLang="en-US" sz="1600" b="1" i="0" u="none" strike="noStrike" cap="none" normalizeH="0" baseline="0" dirty="0" smtClean="0">
                          <a:ln>
                            <a:noFill/>
                          </a:ln>
                          <a:solidFill>
                            <a:schemeClr val="bg1"/>
                          </a:solidFill>
                          <a:effectLst/>
                          <a:latin typeface="微软雅黑" pitchFamily="34" charset="-122"/>
                          <a:ea typeface="微软雅黑" pitchFamily="34" charset="-122"/>
                        </a:rPr>
                        <a:t>大量生产</a:t>
                      </a: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28575" cap="flat" cmpd="sng" algn="ctr">
                      <a:solidFill>
                        <a:srgbClr val="6600FF"/>
                      </a:solidFill>
                      <a:prstDash val="solid"/>
                      <a:round/>
                      <a:headEnd type="none" w="med" len="med"/>
                      <a:tailEnd type="none" w="med" len="lg"/>
                    </a:lnT>
                    <a:lnB w="12700" cap="flat" cmpd="sng" algn="ctr">
                      <a:solidFill>
                        <a:srgbClr val="FF00FF"/>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1" lang="zh-CN" altLang="en-US" sz="1600" b="1" i="0" u="none" strike="noStrike" cap="none" normalizeH="0" baseline="0" dirty="0" smtClean="0">
                          <a:ln>
                            <a:noFill/>
                          </a:ln>
                          <a:solidFill>
                            <a:schemeClr val="bg1"/>
                          </a:solidFill>
                          <a:effectLst/>
                          <a:latin typeface="微软雅黑" pitchFamily="34" charset="-122"/>
                          <a:ea typeface="微软雅黑" pitchFamily="34" charset="-122"/>
                        </a:rPr>
                        <a:t>成批生产</a:t>
                      </a: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28575" cap="flat" cmpd="sng" algn="ctr">
                      <a:solidFill>
                        <a:srgbClr val="6600FF"/>
                      </a:solidFill>
                      <a:prstDash val="solid"/>
                      <a:round/>
                      <a:headEnd type="none" w="med" len="med"/>
                      <a:tailEnd type="none" w="med" len="lg"/>
                    </a:lnT>
                    <a:lnB w="12700" cap="flat" cmpd="sng" algn="ctr">
                      <a:solidFill>
                        <a:srgbClr val="FF00FF"/>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1" lang="zh-CN" altLang="en-US" sz="1600" b="1" i="0" u="none" strike="noStrike" cap="none" normalizeH="0" baseline="0" dirty="0" smtClean="0">
                          <a:ln>
                            <a:noFill/>
                          </a:ln>
                          <a:solidFill>
                            <a:schemeClr val="bg1"/>
                          </a:solidFill>
                          <a:effectLst/>
                          <a:latin typeface="微软雅黑" pitchFamily="34" charset="-122"/>
                          <a:ea typeface="微软雅黑" pitchFamily="34" charset="-122"/>
                        </a:rPr>
                        <a:t>单件小批生产</a:t>
                      </a:r>
                    </a:p>
                  </a:txBody>
                  <a:tcPr horzOverflow="overflow">
                    <a:lnL w="12700" cap="flat" cmpd="sng" algn="ctr">
                      <a:solidFill>
                        <a:srgbClr val="FF00FF"/>
                      </a:solidFill>
                      <a:prstDash val="solid"/>
                      <a:round/>
                      <a:headEnd type="none" w="med" len="med"/>
                      <a:tailEnd type="none" w="med" len="med"/>
                    </a:lnL>
                    <a:lnR w="28575" cap="flat" cmpd="sng" algn="ctr">
                      <a:solidFill>
                        <a:srgbClr val="6600FF"/>
                      </a:solidFill>
                      <a:prstDash val="solid"/>
                      <a:round/>
                      <a:headEnd type="none" w="med" len="med"/>
                      <a:tailEnd type="none" w="med" len="med"/>
                    </a:lnR>
                    <a:lnT w="28575" cap="flat" cmpd="sng" algn="ctr">
                      <a:solidFill>
                        <a:srgbClr val="6600FF"/>
                      </a:solidFill>
                      <a:prstDash val="solid"/>
                      <a:round/>
                      <a:headEnd type="none" w="med" len="med"/>
                      <a:tailEnd type="none" w="med" len="lg"/>
                    </a:lnT>
                    <a:lnB w="12700" cap="flat" cmpd="sng" algn="ctr">
                      <a:solidFill>
                        <a:srgbClr val="FF00FF"/>
                      </a:solidFill>
                      <a:prstDash val="solid"/>
                      <a:round/>
                      <a:headEnd type="none" w="med" len="med"/>
                      <a:tailEnd type="none" w="med" len="med"/>
                    </a:lnB>
                    <a:lnTlToBr>
                      <a:noFill/>
                    </a:lnTlToBr>
                    <a:lnBlToTr>
                      <a:noFill/>
                    </a:lnBlToTr>
                    <a:solidFill>
                      <a:schemeClr val="accent2"/>
                    </a:solidFill>
                  </a:tcPr>
                </a:tc>
              </a:tr>
              <a:tr h="1213104">
                <a:tc>
                  <a:txBody>
                    <a:bodyPr/>
                    <a:lstStyle/>
                    <a:p>
                      <a:pPr marL="0" marR="0" lvl="0" indent="0" algn="l" defTabSz="914400" rtl="0" eaLnBrk="1" fontAlgn="b" latinLnBrk="0" hangingPunct="1">
                        <a:lnSpc>
                          <a:spcPct val="100000"/>
                        </a:lnSpc>
                        <a:spcBef>
                          <a:spcPct val="20000"/>
                        </a:spcBef>
                        <a:spcAft>
                          <a:spcPct val="0"/>
                        </a:spcAft>
                        <a:buClr>
                          <a:srgbClr val="CC0000"/>
                        </a:buClr>
                        <a:buSzTx/>
                        <a:buFont typeface="Wingdings" pitchFamily="2" charset="2"/>
                        <a:buNone/>
                        <a:tabLst/>
                      </a:pPr>
                      <a:r>
                        <a:rPr kumimoji="1" lang="zh-CN" altLang="en-US" sz="1600" b="0" i="0" u="none" strike="noStrike" cap="none" normalizeH="0" baseline="0" dirty="0" smtClean="0">
                          <a:ln>
                            <a:noFill/>
                          </a:ln>
                          <a:solidFill>
                            <a:schemeClr val="tx1"/>
                          </a:solidFill>
                          <a:effectLst/>
                          <a:latin typeface="微软雅黑" pitchFamily="34" charset="-122"/>
                          <a:ea typeface="微软雅黑" pitchFamily="34" charset="-122"/>
                        </a:rPr>
                        <a:t>组织形式</a:t>
                      </a:r>
                    </a:p>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Char char="Ø"/>
                        <a:tabLst/>
                      </a:pPr>
                      <a:endParaRPr kumimoji="1" lang="zh-CN" altLang="en-US" sz="1600" b="0" i="0" u="none" strike="noStrike" cap="none" normalizeH="0" baseline="0" dirty="0" smtClean="0">
                        <a:ln>
                          <a:noFill/>
                        </a:ln>
                        <a:solidFill>
                          <a:schemeClr val="tx1"/>
                        </a:solidFill>
                        <a:effectLst/>
                        <a:latin typeface="微软雅黑" pitchFamily="34" charset="-122"/>
                        <a:ea typeface="微软雅黑" pitchFamily="34" charset="-122"/>
                      </a:endParaRPr>
                    </a:p>
                  </a:txBody>
                  <a:tcPr anchor="ctr" anchorCtr="1" horzOverflow="overflow">
                    <a:lnL w="28575" cap="flat" cmpd="sng" algn="ctr">
                      <a:solidFill>
                        <a:srgbClr val="66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Char char="Ø"/>
                        <a:tabLst/>
                      </a:pPr>
                      <a:r>
                        <a:rPr kumimoji="1" lang="zh-CN" altLang="en-US" sz="1600" b="0" i="0" u="none" strike="noStrike" cap="none" normalizeH="0" baseline="0" smtClean="0">
                          <a:ln>
                            <a:noFill/>
                          </a:ln>
                          <a:solidFill>
                            <a:schemeClr val="tx1"/>
                          </a:solidFill>
                          <a:effectLst/>
                          <a:latin typeface="微软雅黑" pitchFamily="34" charset="-122"/>
                          <a:ea typeface="微软雅黑" pitchFamily="34" charset="-122"/>
                        </a:rPr>
                        <a:t>流水生产线</a:t>
                      </a:r>
                    </a:p>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Char char="Ø"/>
                        <a:tabLst/>
                      </a:pPr>
                      <a:r>
                        <a:rPr kumimoji="1" lang="zh-CN" altLang="en-US" sz="1600" b="0" i="0" u="none" strike="noStrike" cap="none" normalizeH="0" baseline="0" smtClean="0">
                          <a:ln>
                            <a:noFill/>
                          </a:ln>
                          <a:solidFill>
                            <a:schemeClr val="tx1"/>
                          </a:solidFill>
                          <a:effectLst/>
                          <a:latin typeface="微软雅黑" pitchFamily="34" charset="-122"/>
                          <a:ea typeface="微软雅黑" pitchFamily="34" charset="-122"/>
                        </a:rPr>
                        <a:t>自动生产线</a:t>
                      </a:r>
                    </a:p>
                  </a:txBody>
                  <a:tcPr marL="38100" marR="0"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CC00"/>
                        </a:buClr>
                        <a:buSzTx/>
                        <a:buFont typeface="Wingdings" pitchFamily="2" charset="2"/>
                        <a:buChar char="Ø"/>
                        <a:tabLst/>
                      </a:pPr>
                      <a:r>
                        <a:rPr kumimoji="1" lang="zh-CN" altLang="en-US" sz="1600" b="0" i="0" u="none" strike="noStrike" cap="none" normalizeH="0" baseline="0" dirty="0" smtClean="0">
                          <a:ln>
                            <a:noFill/>
                          </a:ln>
                          <a:solidFill>
                            <a:schemeClr val="tx1"/>
                          </a:solidFill>
                          <a:effectLst/>
                          <a:latin typeface="微软雅黑" pitchFamily="34" charset="-122"/>
                          <a:ea typeface="微软雅黑" pitchFamily="34" charset="-122"/>
                        </a:rPr>
                        <a:t>按对象专业化原则建立生产单位</a:t>
                      </a:r>
                    </a:p>
                    <a:p>
                      <a:pPr marL="0" marR="0" lvl="0" indent="0" algn="l" defTabSz="914400" rtl="0" eaLnBrk="1" fontAlgn="base" latinLnBrk="0" hangingPunct="1">
                        <a:lnSpc>
                          <a:spcPct val="100000"/>
                        </a:lnSpc>
                        <a:spcBef>
                          <a:spcPct val="20000"/>
                        </a:spcBef>
                        <a:spcAft>
                          <a:spcPct val="0"/>
                        </a:spcAft>
                        <a:buClr>
                          <a:srgbClr val="00CC00"/>
                        </a:buClr>
                        <a:buSzTx/>
                        <a:buFont typeface="Wingdings" pitchFamily="2" charset="2"/>
                        <a:buChar char="Ø"/>
                        <a:tabLst/>
                      </a:pPr>
                      <a:r>
                        <a:rPr kumimoji="1" lang="zh-CN" altLang="en-US" sz="1600" b="0" i="0" u="none" strike="noStrike" cap="none" normalizeH="0" baseline="0" dirty="0" smtClean="0">
                          <a:ln>
                            <a:noFill/>
                          </a:ln>
                          <a:solidFill>
                            <a:schemeClr val="tx1"/>
                          </a:solidFill>
                          <a:effectLst/>
                          <a:latin typeface="微软雅黑" pitchFamily="34" charset="-122"/>
                          <a:ea typeface="微软雅黑" pitchFamily="34" charset="-122"/>
                        </a:rPr>
                        <a:t>多对象和可变流水线</a:t>
                      </a:r>
                    </a:p>
                    <a:p>
                      <a:pPr marL="0" marR="0" lvl="0" indent="0" algn="l" defTabSz="914400" rtl="0" eaLnBrk="1" fontAlgn="base" latinLnBrk="0" hangingPunct="1">
                        <a:lnSpc>
                          <a:spcPct val="100000"/>
                        </a:lnSpc>
                        <a:spcBef>
                          <a:spcPct val="20000"/>
                        </a:spcBef>
                        <a:spcAft>
                          <a:spcPct val="0"/>
                        </a:spcAft>
                        <a:buClr>
                          <a:srgbClr val="00CC00"/>
                        </a:buClr>
                        <a:buSzTx/>
                        <a:buFont typeface="Wingdings" pitchFamily="2" charset="2"/>
                        <a:buChar char="Ø"/>
                        <a:tabLst/>
                      </a:pPr>
                      <a:r>
                        <a:rPr kumimoji="1" lang="zh-CN" altLang="en-US" sz="1600" b="0" i="0" u="none" strike="noStrike" cap="none" normalizeH="0" baseline="0" dirty="0" smtClean="0">
                          <a:ln>
                            <a:noFill/>
                          </a:ln>
                          <a:solidFill>
                            <a:schemeClr val="tx1"/>
                          </a:solidFill>
                          <a:effectLst/>
                          <a:latin typeface="微软雅黑" pitchFamily="34" charset="-122"/>
                          <a:ea typeface="微软雅黑" pitchFamily="34" charset="-122"/>
                        </a:rPr>
                        <a:t>建立成组生产单元</a:t>
                      </a:r>
                    </a:p>
                    <a:p>
                      <a:pPr marL="0" marR="0" lvl="0" indent="0" algn="l" defTabSz="914400" rtl="0" eaLnBrk="1" fontAlgn="base" latinLnBrk="0" hangingPunct="1">
                        <a:lnSpc>
                          <a:spcPct val="100000"/>
                        </a:lnSpc>
                        <a:spcBef>
                          <a:spcPct val="20000"/>
                        </a:spcBef>
                        <a:spcAft>
                          <a:spcPct val="0"/>
                        </a:spcAft>
                        <a:buClr>
                          <a:srgbClr val="00CC00"/>
                        </a:buClr>
                        <a:buSzTx/>
                        <a:buFont typeface="Wingdings" pitchFamily="2" charset="2"/>
                        <a:buChar char="Ø"/>
                        <a:tabLst/>
                      </a:pPr>
                      <a:r>
                        <a:rPr kumimoji="1" lang="zh-CN" altLang="en-US" sz="1600" b="0" i="0" u="none" strike="noStrike" cap="none" normalizeH="0" baseline="0" dirty="0" smtClean="0">
                          <a:ln>
                            <a:noFill/>
                          </a:ln>
                          <a:solidFill>
                            <a:schemeClr val="tx1"/>
                          </a:solidFill>
                          <a:effectLst/>
                          <a:latin typeface="微软雅黑" pitchFamily="34" charset="-122"/>
                          <a:ea typeface="微软雅黑" pitchFamily="34" charset="-122"/>
                        </a:rPr>
                        <a:t>采用柔性制造系统</a:t>
                      </a:r>
                    </a:p>
                  </a:txBody>
                  <a:tcPr marL="38100" marR="0"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FF"/>
                        </a:buClr>
                        <a:buSzPct val="50000"/>
                        <a:buFont typeface="Wingdings" pitchFamily="2" charset="2"/>
                        <a:buChar char="Ø"/>
                        <a:tabLst/>
                      </a:pPr>
                      <a:r>
                        <a:rPr kumimoji="1" lang="zh-CN" altLang="en-US" sz="1600" b="0" i="0" u="none" strike="noStrike" cap="none" normalizeH="0" baseline="0" dirty="0" smtClean="0">
                          <a:ln>
                            <a:noFill/>
                          </a:ln>
                          <a:solidFill>
                            <a:schemeClr val="tx1"/>
                          </a:solidFill>
                          <a:effectLst/>
                          <a:latin typeface="微软雅黑" pitchFamily="34" charset="-122"/>
                          <a:ea typeface="微软雅黑" pitchFamily="34" charset="-122"/>
                        </a:rPr>
                        <a:t>按工艺专业化原则建立生产单位</a:t>
                      </a:r>
                    </a:p>
                    <a:p>
                      <a:pPr marL="0" marR="0" lvl="0" indent="0" algn="l" defTabSz="914400" rtl="0" eaLnBrk="1" fontAlgn="base" latinLnBrk="0" hangingPunct="1">
                        <a:lnSpc>
                          <a:spcPct val="100000"/>
                        </a:lnSpc>
                        <a:spcBef>
                          <a:spcPct val="20000"/>
                        </a:spcBef>
                        <a:spcAft>
                          <a:spcPct val="0"/>
                        </a:spcAft>
                        <a:buClr>
                          <a:srgbClr val="0000FF"/>
                        </a:buClr>
                        <a:buSzPct val="50000"/>
                        <a:buFont typeface="Wingdings" pitchFamily="2" charset="2"/>
                        <a:buChar char="Ø"/>
                        <a:tabLst/>
                      </a:pPr>
                      <a:r>
                        <a:rPr kumimoji="1" lang="zh-CN" altLang="en-US" sz="1600" b="0" i="0" u="none" strike="noStrike" cap="none" normalizeH="0" baseline="0" dirty="0" smtClean="0">
                          <a:ln>
                            <a:noFill/>
                          </a:ln>
                          <a:solidFill>
                            <a:schemeClr val="tx1"/>
                          </a:solidFill>
                          <a:effectLst/>
                          <a:latin typeface="微软雅黑" pitchFamily="34" charset="-122"/>
                          <a:ea typeface="微软雅黑" pitchFamily="34" charset="-122"/>
                        </a:rPr>
                        <a:t>建立成组生产单元</a:t>
                      </a:r>
                    </a:p>
                    <a:p>
                      <a:pPr marL="0" marR="0" lvl="0" indent="0" algn="l" defTabSz="914400" rtl="0" eaLnBrk="1" fontAlgn="base" latinLnBrk="0" hangingPunct="1">
                        <a:lnSpc>
                          <a:spcPct val="100000"/>
                        </a:lnSpc>
                        <a:spcBef>
                          <a:spcPct val="20000"/>
                        </a:spcBef>
                        <a:spcAft>
                          <a:spcPct val="0"/>
                        </a:spcAft>
                        <a:buClr>
                          <a:srgbClr val="0000FF"/>
                        </a:buClr>
                        <a:buSzPct val="50000"/>
                        <a:buFont typeface="Wingdings" pitchFamily="2" charset="2"/>
                        <a:buChar char="Ø"/>
                        <a:tabLst/>
                      </a:pPr>
                      <a:r>
                        <a:rPr kumimoji="1" lang="zh-CN" altLang="en-US" sz="1600" b="0" i="0" u="none" strike="noStrike" cap="none" normalizeH="0" baseline="0" dirty="0" smtClean="0">
                          <a:ln>
                            <a:noFill/>
                          </a:ln>
                          <a:solidFill>
                            <a:schemeClr val="tx1"/>
                          </a:solidFill>
                          <a:effectLst/>
                          <a:latin typeface="微软雅黑" pitchFamily="34" charset="-122"/>
                          <a:ea typeface="微软雅黑" pitchFamily="34" charset="-122"/>
                        </a:rPr>
                        <a:t>采用柔性制造系统</a:t>
                      </a:r>
                    </a:p>
                  </a:txBody>
                  <a:tcPr marL="38100" marR="0" horzOverflow="overflow">
                    <a:lnL w="12700" cap="flat" cmpd="sng" algn="ctr">
                      <a:solidFill>
                        <a:srgbClr val="FF00FF"/>
                      </a:solidFill>
                      <a:prstDash val="solid"/>
                      <a:round/>
                      <a:headEnd type="none" w="med" len="med"/>
                      <a:tailEnd type="none" w="med" len="med"/>
                    </a:lnL>
                    <a:lnR w="28575" cap="flat" cmpd="sng" algn="ctr">
                      <a:solidFill>
                        <a:srgbClr val="66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r h="627888">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1" lang="zh-CN" altLang="en-US" sz="1600" b="0" i="0" u="none" strike="noStrike" cap="none" normalizeH="0" baseline="0" dirty="0" smtClean="0">
                          <a:ln>
                            <a:noFill/>
                          </a:ln>
                          <a:solidFill>
                            <a:schemeClr val="tx1"/>
                          </a:solidFill>
                          <a:effectLst/>
                          <a:latin typeface="微软雅黑" pitchFamily="34" charset="-122"/>
                          <a:ea typeface="微软雅黑" pitchFamily="34" charset="-122"/>
                        </a:rPr>
                        <a:t>提高竞争力的关键</a:t>
                      </a:r>
                    </a:p>
                  </a:txBody>
                  <a:tcPr anchor="ctr" anchorCtr="1" horzOverflow="overflow">
                    <a:lnL w="28575" cap="flat" cmpd="sng" algn="ctr">
                      <a:solidFill>
                        <a:srgbClr val="66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Char char="Ø"/>
                        <a:tabLst/>
                      </a:pPr>
                      <a:r>
                        <a:rPr kumimoji="1" lang="zh-CN" altLang="en-US" sz="1600" b="0" i="0" u="none" strike="noStrike" cap="none" normalizeH="0" baseline="0" smtClean="0">
                          <a:ln>
                            <a:noFill/>
                          </a:ln>
                          <a:solidFill>
                            <a:schemeClr val="tx1"/>
                          </a:solidFill>
                          <a:effectLst/>
                          <a:latin typeface="微软雅黑" pitchFamily="34" charset="-122"/>
                          <a:ea typeface="微软雅黑" pitchFamily="34" charset="-122"/>
                        </a:rPr>
                        <a:t>优质、优价、备件充分、维修方便</a:t>
                      </a:r>
                    </a:p>
                  </a:txBody>
                  <a:tcPr marL="38100" marR="0"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CC00"/>
                        </a:buClr>
                        <a:buSzTx/>
                        <a:buFont typeface="Wingdings" pitchFamily="2" charset="2"/>
                        <a:buChar char="Ø"/>
                        <a:tabLst/>
                      </a:pPr>
                      <a:r>
                        <a:rPr kumimoji="1" lang="zh-CN" altLang="en-US" sz="1600" b="0" i="0" u="none" strike="noStrike" cap="none" normalizeH="0" baseline="0" smtClean="0">
                          <a:ln>
                            <a:noFill/>
                          </a:ln>
                          <a:solidFill>
                            <a:schemeClr val="tx1"/>
                          </a:solidFill>
                          <a:effectLst/>
                          <a:latin typeface="微软雅黑" pitchFamily="34" charset="-122"/>
                          <a:ea typeface="微软雅黑" pitchFamily="34" charset="-122"/>
                        </a:rPr>
                        <a:t>产品不断更新换代</a:t>
                      </a:r>
                    </a:p>
                    <a:p>
                      <a:pPr marL="0" marR="0" lvl="0" indent="0" algn="l" defTabSz="914400" rtl="0" eaLnBrk="1" fontAlgn="base" latinLnBrk="0" hangingPunct="1">
                        <a:lnSpc>
                          <a:spcPct val="100000"/>
                        </a:lnSpc>
                        <a:spcBef>
                          <a:spcPct val="20000"/>
                        </a:spcBef>
                        <a:spcAft>
                          <a:spcPct val="0"/>
                        </a:spcAft>
                        <a:buClr>
                          <a:srgbClr val="00CC00"/>
                        </a:buClr>
                        <a:buSzTx/>
                        <a:buFont typeface="Wingdings" pitchFamily="2" charset="2"/>
                        <a:buChar char="Ø"/>
                        <a:tabLst/>
                      </a:pPr>
                      <a:r>
                        <a:rPr kumimoji="1" lang="zh-CN" altLang="en-US" sz="1600" b="0" i="0" u="none" strike="noStrike" cap="none" normalizeH="0" baseline="0" smtClean="0">
                          <a:ln>
                            <a:noFill/>
                          </a:ln>
                          <a:solidFill>
                            <a:schemeClr val="tx1"/>
                          </a:solidFill>
                          <a:effectLst/>
                          <a:latin typeface="微软雅黑" pitchFamily="34" charset="-122"/>
                          <a:ea typeface="微软雅黑" pitchFamily="34" charset="-122"/>
                        </a:rPr>
                        <a:t>提高质量满足市场需求</a:t>
                      </a:r>
                    </a:p>
                  </a:txBody>
                  <a:tcPr marL="38100" marR="0"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FF"/>
                        </a:buClr>
                        <a:buSzPct val="50000"/>
                        <a:buFont typeface="Wingdings" pitchFamily="2" charset="2"/>
                        <a:buChar char="Ø"/>
                        <a:tabLst/>
                      </a:pPr>
                      <a:r>
                        <a:rPr kumimoji="1" lang="zh-CN" altLang="en-US" sz="1600" b="0" i="0" u="none" strike="noStrike" cap="none" normalizeH="0" baseline="0" smtClean="0">
                          <a:ln>
                            <a:noFill/>
                          </a:ln>
                          <a:solidFill>
                            <a:schemeClr val="tx1"/>
                          </a:solidFill>
                          <a:effectLst/>
                          <a:latin typeface="微软雅黑" pitchFamily="34" charset="-122"/>
                          <a:ea typeface="微软雅黑" pitchFamily="34" charset="-122"/>
                        </a:rPr>
                        <a:t>强大的设计能力、良好的售后服务</a:t>
                      </a:r>
                    </a:p>
                  </a:txBody>
                  <a:tcPr marL="38100" marR="0" horzOverflow="overflow">
                    <a:lnL w="12700" cap="flat" cmpd="sng" algn="ctr">
                      <a:solidFill>
                        <a:srgbClr val="FF00FF"/>
                      </a:solidFill>
                      <a:prstDash val="solid"/>
                      <a:round/>
                      <a:headEnd type="none" w="med" len="med"/>
                      <a:tailEnd type="none" w="med" len="med"/>
                    </a:lnL>
                    <a:lnR w="28575" cap="flat" cmpd="sng" algn="ctr">
                      <a:solidFill>
                        <a:srgbClr val="66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r h="1749552">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1" lang="zh-CN" altLang="en-US" sz="1600" b="0" i="0" u="none" strike="noStrike" cap="none" normalizeH="0" baseline="0" dirty="0" smtClean="0">
                          <a:ln>
                            <a:noFill/>
                          </a:ln>
                          <a:solidFill>
                            <a:schemeClr val="tx1"/>
                          </a:solidFill>
                          <a:effectLst/>
                          <a:latin typeface="微软雅黑" pitchFamily="34" charset="-122"/>
                          <a:ea typeface="微软雅黑" pitchFamily="34" charset="-122"/>
                        </a:rPr>
                        <a:t>生产管理重点</a:t>
                      </a:r>
                    </a:p>
                  </a:txBody>
                  <a:tcPr anchor="ctr" anchorCtr="1" horzOverflow="overflow">
                    <a:lnL w="28575" cap="flat" cmpd="sng" algn="ctr">
                      <a:solidFill>
                        <a:srgbClr val="66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lg"/>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Char char="Ø"/>
                        <a:tabLst/>
                      </a:pPr>
                      <a:r>
                        <a:rPr kumimoji="1" lang="zh-CN" altLang="en-US" sz="1600" b="0" i="0" u="none" strike="noStrike" cap="none" normalizeH="0" baseline="0" smtClean="0">
                          <a:ln>
                            <a:noFill/>
                          </a:ln>
                          <a:solidFill>
                            <a:schemeClr val="tx1"/>
                          </a:solidFill>
                          <a:effectLst/>
                          <a:latin typeface="微软雅黑" pitchFamily="34" charset="-122"/>
                          <a:ea typeface="微软雅黑" pitchFamily="34" charset="-122"/>
                        </a:rPr>
                        <a:t>保证供应</a:t>
                      </a:r>
                    </a:p>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Char char="Ø"/>
                        <a:tabLst/>
                      </a:pPr>
                      <a:r>
                        <a:rPr kumimoji="1" lang="zh-CN" altLang="en-US" sz="1600" b="0" i="0" u="none" strike="noStrike" cap="none" normalizeH="0" baseline="0" smtClean="0">
                          <a:ln>
                            <a:noFill/>
                          </a:ln>
                          <a:solidFill>
                            <a:schemeClr val="tx1"/>
                          </a:solidFill>
                          <a:effectLst/>
                          <a:latin typeface="微软雅黑" pitchFamily="34" charset="-122"/>
                          <a:ea typeface="微软雅黑" pitchFamily="34" charset="-122"/>
                        </a:rPr>
                        <a:t>设备不出故障</a:t>
                      </a:r>
                    </a:p>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Char char="Ø"/>
                        <a:tabLst/>
                      </a:pPr>
                      <a:r>
                        <a:rPr kumimoji="1" lang="zh-CN" altLang="en-US" sz="1600" b="0" i="0" u="none" strike="noStrike" cap="none" normalizeH="0" baseline="0" smtClean="0">
                          <a:ln>
                            <a:noFill/>
                          </a:ln>
                          <a:solidFill>
                            <a:schemeClr val="tx1"/>
                          </a:solidFill>
                          <a:effectLst/>
                          <a:latin typeface="微软雅黑" pitchFamily="34" charset="-122"/>
                          <a:ea typeface="微软雅黑" pitchFamily="34" charset="-122"/>
                        </a:rPr>
                        <a:t>应用标准计划</a:t>
                      </a:r>
                    </a:p>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Char char="Ø"/>
                        <a:tabLst/>
                      </a:pPr>
                      <a:r>
                        <a:rPr kumimoji="1" lang="zh-CN" altLang="en-US" sz="1600" b="0" i="0" u="none" strike="noStrike" cap="none" normalizeH="0" baseline="0" smtClean="0">
                          <a:ln>
                            <a:noFill/>
                          </a:ln>
                          <a:solidFill>
                            <a:schemeClr val="tx1"/>
                          </a:solidFill>
                          <a:effectLst/>
                          <a:latin typeface="微软雅黑" pitchFamily="34" charset="-122"/>
                          <a:ea typeface="微软雅黑" pitchFamily="34" charset="-122"/>
                        </a:rPr>
                        <a:t>保障均衡生产</a:t>
                      </a:r>
                    </a:p>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Char char="Ø"/>
                        <a:tabLst/>
                      </a:pPr>
                      <a:r>
                        <a:rPr kumimoji="1" lang="zh-CN" altLang="en-US" sz="1600" b="0" i="0" u="none" strike="noStrike" cap="none" normalizeH="0" baseline="0" smtClean="0">
                          <a:ln>
                            <a:noFill/>
                          </a:ln>
                          <a:solidFill>
                            <a:schemeClr val="tx1"/>
                          </a:solidFill>
                          <a:effectLst/>
                          <a:latin typeface="微软雅黑" pitchFamily="34" charset="-122"/>
                          <a:ea typeface="微软雅黑" pitchFamily="34" charset="-122"/>
                        </a:rPr>
                        <a:t>降低消耗和产品成本</a:t>
                      </a:r>
                    </a:p>
                  </a:txBody>
                  <a:tcPr marL="38100" marR="0"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CC00"/>
                        </a:buClr>
                        <a:buSzTx/>
                        <a:buFont typeface="Wingdings" pitchFamily="2" charset="2"/>
                        <a:buChar char="Ø"/>
                        <a:tabLst/>
                      </a:pPr>
                      <a:r>
                        <a:rPr kumimoji="1" lang="zh-CN" altLang="en-US" sz="1600" b="0" i="0" u="none" strike="noStrike" cap="none" normalizeH="0" baseline="0" smtClean="0">
                          <a:ln>
                            <a:noFill/>
                          </a:ln>
                          <a:solidFill>
                            <a:schemeClr val="tx1"/>
                          </a:solidFill>
                          <a:effectLst/>
                          <a:latin typeface="微软雅黑" pitchFamily="34" charset="-122"/>
                          <a:ea typeface="微软雅黑" pitchFamily="34" charset="-122"/>
                        </a:rPr>
                        <a:t>优化产品组合</a:t>
                      </a:r>
                    </a:p>
                    <a:p>
                      <a:pPr marL="0" marR="0" lvl="0" indent="0" algn="l" defTabSz="914400" rtl="0" eaLnBrk="1" fontAlgn="base" latinLnBrk="0" hangingPunct="1">
                        <a:lnSpc>
                          <a:spcPct val="100000"/>
                        </a:lnSpc>
                        <a:spcBef>
                          <a:spcPct val="20000"/>
                        </a:spcBef>
                        <a:spcAft>
                          <a:spcPct val="0"/>
                        </a:spcAft>
                        <a:buClr>
                          <a:srgbClr val="00CC00"/>
                        </a:buClr>
                        <a:buSzTx/>
                        <a:buFont typeface="Wingdings" pitchFamily="2" charset="2"/>
                        <a:buChar char="Ø"/>
                        <a:tabLst/>
                      </a:pPr>
                      <a:r>
                        <a:rPr kumimoji="1" lang="zh-CN" altLang="en-US" sz="1600" b="0" i="0" u="none" strike="noStrike" cap="none" normalizeH="0" baseline="0" smtClean="0">
                          <a:ln>
                            <a:noFill/>
                          </a:ln>
                          <a:solidFill>
                            <a:schemeClr val="tx1"/>
                          </a:solidFill>
                          <a:effectLst/>
                          <a:latin typeface="微软雅黑" pitchFamily="34" charset="-122"/>
                          <a:ea typeface="微软雅黑" pitchFamily="34" charset="-122"/>
                        </a:rPr>
                        <a:t>制定科学的生产批量和生产间隔期</a:t>
                      </a:r>
                    </a:p>
                    <a:p>
                      <a:pPr marL="0" marR="0" lvl="0" indent="0" algn="l" defTabSz="914400" rtl="0" eaLnBrk="1" fontAlgn="base" latinLnBrk="0" hangingPunct="1">
                        <a:lnSpc>
                          <a:spcPct val="100000"/>
                        </a:lnSpc>
                        <a:spcBef>
                          <a:spcPct val="20000"/>
                        </a:spcBef>
                        <a:spcAft>
                          <a:spcPct val="0"/>
                        </a:spcAft>
                        <a:buClr>
                          <a:srgbClr val="00CC00"/>
                        </a:buClr>
                        <a:buSzTx/>
                        <a:buFont typeface="Wingdings" pitchFamily="2" charset="2"/>
                        <a:buChar char="Ø"/>
                        <a:tabLst/>
                      </a:pPr>
                      <a:r>
                        <a:rPr kumimoji="1" lang="zh-CN" altLang="en-US" sz="1600" b="0" i="0" u="none" strike="noStrike" cap="none" normalizeH="0" baseline="0" smtClean="0">
                          <a:ln>
                            <a:noFill/>
                          </a:ln>
                          <a:solidFill>
                            <a:schemeClr val="tx1"/>
                          </a:solidFill>
                          <a:effectLst/>
                          <a:latin typeface="微软雅黑" pitchFamily="34" charset="-122"/>
                          <a:ea typeface="微软雅黑" pitchFamily="34" charset="-122"/>
                        </a:rPr>
                        <a:t>简化零件进度计划、改善零件加工过程和工序之间的衔接</a:t>
                      </a:r>
                    </a:p>
                    <a:p>
                      <a:pPr marL="0" marR="0" lvl="0" indent="0" algn="l" defTabSz="914400" rtl="0" eaLnBrk="1" fontAlgn="base" latinLnBrk="0" hangingPunct="1">
                        <a:lnSpc>
                          <a:spcPct val="100000"/>
                        </a:lnSpc>
                        <a:spcBef>
                          <a:spcPct val="20000"/>
                        </a:spcBef>
                        <a:spcAft>
                          <a:spcPct val="0"/>
                        </a:spcAft>
                        <a:buClr>
                          <a:srgbClr val="00CC00"/>
                        </a:buClr>
                        <a:buSzTx/>
                        <a:buFont typeface="Wingdings" pitchFamily="2" charset="2"/>
                        <a:buChar char="Ø"/>
                        <a:tabLst/>
                      </a:pPr>
                      <a:r>
                        <a:rPr kumimoji="1" lang="zh-CN" altLang="en-US" sz="1600" b="0" i="0" u="none" strike="noStrike" cap="none" normalizeH="0" baseline="0" smtClean="0">
                          <a:ln>
                            <a:noFill/>
                          </a:ln>
                          <a:solidFill>
                            <a:schemeClr val="tx1"/>
                          </a:solidFill>
                          <a:effectLst/>
                          <a:latin typeface="微软雅黑" pitchFamily="34" charset="-122"/>
                          <a:ea typeface="微软雅黑" pitchFamily="34" charset="-122"/>
                        </a:rPr>
                        <a:t>安排好零部件生产进度、组织好物流平衡</a:t>
                      </a:r>
                    </a:p>
                  </a:txBody>
                  <a:tcPr marL="38100" marR="0"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FF"/>
                        </a:buClr>
                        <a:buSzPct val="50000"/>
                        <a:buFont typeface="Wingdings" pitchFamily="2" charset="2"/>
                        <a:buChar char="Ø"/>
                        <a:tabLst/>
                      </a:pPr>
                      <a:r>
                        <a:rPr kumimoji="1" lang="zh-CN" altLang="en-US" sz="1600" b="0" i="0" u="none" strike="noStrike" cap="none" normalizeH="0" baseline="0" smtClean="0">
                          <a:ln>
                            <a:noFill/>
                          </a:ln>
                          <a:solidFill>
                            <a:schemeClr val="tx1"/>
                          </a:solidFill>
                          <a:effectLst/>
                          <a:latin typeface="微软雅黑" pitchFamily="34" charset="-122"/>
                          <a:ea typeface="微软雅黑" pitchFamily="34" charset="-122"/>
                        </a:rPr>
                        <a:t>掌握能力、正确决策</a:t>
                      </a:r>
                    </a:p>
                    <a:p>
                      <a:pPr marL="0" marR="0" lvl="0" indent="0" algn="l" defTabSz="914400" rtl="0" eaLnBrk="1" fontAlgn="base" latinLnBrk="0" hangingPunct="1">
                        <a:lnSpc>
                          <a:spcPct val="100000"/>
                        </a:lnSpc>
                        <a:spcBef>
                          <a:spcPct val="20000"/>
                        </a:spcBef>
                        <a:spcAft>
                          <a:spcPct val="0"/>
                        </a:spcAft>
                        <a:buClr>
                          <a:srgbClr val="0000FF"/>
                        </a:buClr>
                        <a:buSzPct val="50000"/>
                        <a:buFont typeface="Wingdings" pitchFamily="2" charset="2"/>
                        <a:buChar char="Ø"/>
                        <a:tabLst/>
                      </a:pPr>
                      <a:r>
                        <a:rPr kumimoji="1" lang="zh-CN" altLang="en-US" sz="1600" b="0" i="0" u="none" strike="noStrike" cap="none" normalizeH="0" baseline="0" smtClean="0">
                          <a:ln>
                            <a:noFill/>
                          </a:ln>
                          <a:solidFill>
                            <a:schemeClr val="tx1"/>
                          </a:solidFill>
                          <a:effectLst/>
                          <a:latin typeface="微软雅黑" pitchFamily="34" charset="-122"/>
                          <a:ea typeface="微软雅黑" pitchFamily="34" charset="-122"/>
                        </a:rPr>
                        <a:t>提高瓶颈环节生产能力</a:t>
                      </a:r>
                    </a:p>
                    <a:p>
                      <a:pPr marL="0" marR="0" lvl="0" indent="0" algn="l" defTabSz="914400" rtl="0" eaLnBrk="1" fontAlgn="base" latinLnBrk="0" hangingPunct="1">
                        <a:lnSpc>
                          <a:spcPct val="100000"/>
                        </a:lnSpc>
                        <a:spcBef>
                          <a:spcPct val="20000"/>
                        </a:spcBef>
                        <a:spcAft>
                          <a:spcPct val="0"/>
                        </a:spcAft>
                        <a:buClr>
                          <a:srgbClr val="0000FF"/>
                        </a:buClr>
                        <a:buSzPct val="50000"/>
                        <a:buFont typeface="Wingdings" pitchFamily="2" charset="2"/>
                        <a:buChar char="Ø"/>
                        <a:tabLst/>
                      </a:pPr>
                      <a:r>
                        <a:rPr kumimoji="1" lang="zh-CN" altLang="en-US" sz="1600" b="0" i="0" u="none" strike="noStrike" cap="none" normalizeH="0" baseline="0" smtClean="0">
                          <a:ln>
                            <a:noFill/>
                          </a:ln>
                          <a:solidFill>
                            <a:schemeClr val="tx1"/>
                          </a:solidFill>
                          <a:effectLst/>
                          <a:latin typeface="微软雅黑" pitchFamily="34" charset="-122"/>
                          <a:ea typeface="微软雅黑" pitchFamily="34" charset="-122"/>
                        </a:rPr>
                        <a:t>抓住关键零部件的生产进度和物流平衡</a:t>
                      </a:r>
                    </a:p>
                    <a:p>
                      <a:pPr marL="0" marR="0" lvl="0" indent="0" algn="l" defTabSz="914400" rtl="0" eaLnBrk="1" fontAlgn="base" latinLnBrk="0" hangingPunct="1">
                        <a:lnSpc>
                          <a:spcPct val="100000"/>
                        </a:lnSpc>
                        <a:spcBef>
                          <a:spcPct val="20000"/>
                        </a:spcBef>
                        <a:spcAft>
                          <a:spcPct val="0"/>
                        </a:spcAft>
                        <a:buClr>
                          <a:srgbClr val="0000FF"/>
                        </a:buClr>
                        <a:buSzPct val="50000"/>
                        <a:buFont typeface="Wingdings" pitchFamily="2" charset="2"/>
                        <a:buChar char="Ø"/>
                        <a:tabLst/>
                      </a:pPr>
                      <a:r>
                        <a:rPr kumimoji="1" lang="zh-CN" altLang="en-US" sz="1600" b="0" i="0" u="none" strike="noStrike" cap="none" normalizeH="0" baseline="0" smtClean="0">
                          <a:ln>
                            <a:noFill/>
                          </a:ln>
                          <a:solidFill>
                            <a:schemeClr val="tx1"/>
                          </a:solidFill>
                          <a:effectLst/>
                          <a:latin typeface="微软雅黑" pitchFamily="34" charset="-122"/>
                          <a:ea typeface="微软雅黑" pitchFamily="34" charset="-122"/>
                        </a:rPr>
                        <a:t>监控生产成套性保证交货期</a:t>
                      </a:r>
                    </a:p>
                  </a:txBody>
                  <a:tcPr marL="38100" marR="0" horzOverflow="overflow">
                    <a:lnL w="12700" cap="flat" cmpd="sng" algn="ctr">
                      <a:solidFill>
                        <a:srgbClr val="FF00FF"/>
                      </a:solidFill>
                      <a:prstDash val="solid"/>
                      <a:round/>
                      <a:headEnd type="none" w="med" len="med"/>
                      <a:tailEnd type="none" w="med" len="med"/>
                    </a:lnL>
                    <a:lnR w="28575" cap="flat" cmpd="sng" algn="ctr">
                      <a:solidFill>
                        <a:srgbClr val="66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lg"/>
                    </a:lnB>
                    <a:lnTlToBr>
                      <a:noFill/>
                    </a:lnTlToBr>
                    <a:lnBlToTr>
                      <a:noFill/>
                    </a:lnBlToTr>
                    <a:noFill/>
                  </a:tcPr>
                </a:tc>
              </a:tr>
              <a:tr h="335280">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1" lang="zh-CN" altLang="en-US" sz="1600" b="0" i="0" u="none" strike="noStrike" cap="none" normalizeH="0" baseline="0" dirty="0" smtClean="0">
                          <a:ln>
                            <a:noFill/>
                          </a:ln>
                          <a:solidFill>
                            <a:schemeClr val="tx1"/>
                          </a:solidFill>
                          <a:effectLst/>
                          <a:latin typeface="微软雅黑" pitchFamily="34" charset="-122"/>
                          <a:ea typeface="微软雅黑" pitchFamily="34" charset="-122"/>
                        </a:rPr>
                        <a:t>追求目标</a:t>
                      </a:r>
                    </a:p>
                  </a:txBody>
                  <a:tcPr anchor="ctr" anchorCtr="1" horzOverflow="overflow">
                    <a:lnL w="28575" cap="flat" cmpd="sng" algn="ctr">
                      <a:solidFill>
                        <a:srgbClr val="66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lg"/>
                    </a:lnT>
                    <a:lnB w="28575" cap="flat" cmpd="sng" algn="ctr">
                      <a:solidFill>
                        <a:srgbClr val="6600FF"/>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1" lang="zh-CN" altLang="en-US" sz="1600" b="0" i="0" u="none" strike="noStrike" cap="none" normalizeH="0" baseline="0" dirty="0" smtClean="0">
                          <a:ln>
                            <a:noFill/>
                          </a:ln>
                          <a:solidFill>
                            <a:schemeClr val="tx1"/>
                          </a:solidFill>
                          <a:effectLst/>
                          <a:latin typeface="微软雅黑" pitchFamily="34" charset="-122"/>
                          <a:ea typeface="微软雅黑" pitchFamily="34" charset="-122"/>
                        </a:rPr>
                        <a:t>连续性</a:t>
                      </a:r>
                    </a:p>
                  </a:txBody>
                  <a:tcPr marL="38100" marR="0"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lg"/>
                    </a:lnT>
                    <a:lnB w="28575" cap="flat" cmpd="sng" algn="ctr">
                      <a:solidFill>
                        <a:srgbClr val="66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CC00"/>
                        </a:buClr>
                        <a:buSzTx/>
                        <a:buFont typeface="Wingdings" pitchFamily="2" charset="2"/>
                        <a:buNone/>
                        <a:tabLst/>
                      </a:pPr>
                      <a:r>
                        <a:rPr kumimoji="1" lang="zh-CN" altLang="en-US" sz="1600" b="0" i="0" u="none" strike="noStrike" cap="none" normalizeH="0" baseline="0" dirty="0" smtClean="0">
                          <a:ln>
                            <a:noFill/>
                          </a:ln>
                          <a:solidFill>
                            <a:schemeClr val="tx1"/>
                          </a:solidFill>
                          <a:effectLst/>
                          <a:latin typeface="微软雅黑" pitchFamily="34" charset="-122"/>
                          <a:ea typeface="微软雅黑" pitchFamily="34" charset="-122"/>
                        </a:rPr>
                        <a:t>均衡性</a:t>
                      </a:r>
                    </a:p>
                  </a:txBody>
                  <a:tcPr marL="38100" marR="0"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lg"/>
                    </a:lnT>
                    <a:lnB w="28575" cap="flat" cmpd="sng" algn="ctr">
                      <a:solidFill>
                        <a:srgbClr val="66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1" lang="zh-CN" altLang="en-US" sz="1600" b="0" i="0" u="none" strike="noStrike" cap="none" normalizeH="0" baseline="0" dirty="0" smtClean="0">
                          <a:ln>
                            <a:noFill/>
                          </a:ln>
                          <a:solidFill>
                            <a:schemeClr val="tx1"/>
                          </a:solidFill>
                          <a:effectLst/>
                          <a:latin typeface="微软雅黑" pitchFamily="34" charset="-122"/>
                          <a:ea typeface="微软雅黑" pitchFamily="34" charset="-122"/>
                        </a:rPr>
                        <a:t>柔性</a:t>
                      </a:r>
                    </a:p>
                  </a:txBody>
                  <a:tcPr marL="38100" marR="0" horzOverflow="overflow">
                    <a:lnL w="12700" cap="flat" cmpd="sng" algn="ctr">
                      <a:solidFill>
                        <a:srgbClr val="FF00FF"/>
                      </a:solidFill>
                      <a:prstDash val="solid"/>
                      <a:round/>
                      <a:headEnd type="none" w="med" len="med"/>
                      <a:tailEnd type="none" w="med" len="med"/>
                    </a:lnL>
                    <a:lnR w="28575" cap="flat" cmpd="sng" algn="ctr">
                      <a:solidFill>
                        <a:srgbClr val="6600FF"/>
                      </a:solidFill>
                      <a:prstDash val="solid"/>
                      <a:round/>
                      <a:headEnd type="none" w="med" len="med"/>
                      <a:tailEnd type="none" w="med" len="med"/>
                    </a:lnR>
                    <a:lnT w="12700" cap="flat" cmpd="sng" algn="ctr">
                      <a:solidFill>
                        <a:srgbClr val="FF00FF"/>
                      </a:solidFill>
                      <a:prstDash val="solid"/>
                      <a:round/>
                      <a:headEnd type="none" w="med" len="med"/>
                      <a:tailEnd type="none" w="med" len="lg"/>
                    </a:lnT>
                    <a:lnB w="28575" cap="flat" cmpd="sng" algn="ctr">
                      <a:solidFill>
                        <a:srgbClr val="6600FF"/>
                      </a:solidFill>
                      <a:prstDash val="solid"/>
                      <a:round/>
                      <a:headEnd type="none" w="med" len="med"/>
                      <a:tailEnd type="none" w="med" len="med"/>
                    </a:lnB>
                    <a:lnTlToBr>
                      <a:noFill/>
                    </a:lnTlToBr>
                    <a:lnBlToTr>
                      <a:noFill/>
                    </a:lnBlToTr>
                    <a:noFill/>
                  </a:tcPr>
                </a:tc>
              </a:tr>
            </a:tbl>
          </a:graphicData>
        </a:graphic>
      </p:graphicFrame>
      <p:sp>
        <p:nvSpPr>
          <p:cNvPr id="8" name="矩形 7"/>
          <p:cNvSpPr/>
          <p:nvPr/>
        </p:nvSpPr>
        <p:spPr>
          <a:xfrm>
            <a:off x="140981" y="1340771"/>
            <a:ext cx="4431021" cy="461665"/>
          </a:xfrm>
          <a:prstGeom prst="rect">
            <a:avLst/>
          </a:prstGeom>
        </p:spPr>
        <p:txBody>
          <a:bodyPr wrap="none">
            <a:spAutoFit/>
          </a:bodyPr>
          <a:lstStyle/>
          <a:p>
            <a:pPr lvl="0" algn="ctr" fontAlgn="base">
              <a:spcBef>
                <a:spcPct val="20000"/>
              </a:spcBef>
              <a:spcAft>
                <a:spcPct val="0"/>
              </a:spcAft>
              <a:buFont typeface="Wingdings" pitchFamily="2" charset="2"/>
              <a:buChar char="Ø"/>
            </a:pPr>
            <a:r>
              <a:rPr kumimoji="1" lang="zh-CN" altLang="en-US" sz="2400" b="1" dirty="0">
                <a:latin typeface="微软雅黑" pitchFamily="34" charset="-122"/>
                <a:ea typeface="微软雅黑" pitchFamily="34" charset="-122"/>
              </a:rPr>
              <a:t>离散生产类型的生产管理特征</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p:txBody>
          <a:bodyPr/>
          <a:lstStyle/>
          <a:p>
            <a:pPr algn="ctr"/>
            <a:r>
              <a:rPr lang="zh-CN" altLang="en-US" sz="3200" dirty="0" smtClean="0">
                <a:solidFill>
                  <a:srgbClr val="FF0000"/>
                </a:solidFill>
              </a:rPr>
              <a:t>不同</a:t>
            </a:r>
            <a:r>
              <a:rPr lang="zh-CN" altLang="en-US" sz="3200" dirty="0">
                <a:solidFill>
                  <a:srgbClr val="FF0000"/>
                </a:solidFill>
              </a:rPr>
              <a:t>生产类型的计划特点</a:t>
            </a:r>
          </a:p>
        </p:txBody>
      </p:sp>
      <p:sp>
        <p:nvSpPr>
          <p:cNvPr id="18" name="灯片编号占位符 5"/>
          <p:cNvSpPr>
            <a:spLocks noGrp="1"/>
          </p:cNvSpPr>
          <p:nvPr>
            <p:ph type="sldNum" sz="quarter" idx="4"/>
          </p:nvPr>
        </p:nvSpPr>
        <p:spPr/>
        <p:txBody>
          <a:bodyPr/>
          <a:lstStyle/>
          <a:p>
            <a:fld id="{5E324CDD-4550-4F78-A76D-71F815F654F8}" type="slidenum">
              <a:rPr lang="zh-CN" altLang="en-US"/>
              <a:pPr/>
              <a:t>64</a:t>
            </a:fld>
            <a:endParaRPr lang="zh-CN" altLang="en-US"/>
          </a:p>
        </p:txBody>
      </p:sp>
      <p:sp>
        <p:nvSpPr>
          <p:cNvPr id="881667" name="Rectangle 3"/>
          <p:cNvSpPr>
            <a:spLocks noChangeArrowheads="1"/>
          </p:cNvSpPr>
          <p:nvPr/>
        </p:nvSpPr>
        <p:spPr bwMode="auto">
          <a:xfrm>
            <a:off x="6339831" y="3500124"/>
            <a:ext cx="1983432" cy="492443"/>
          </a:xfrm>
          <a:prstGeom prst="rect">
            <a:avLst/>
          </a:prstGeom>
          <a:noFill/>
          <a:ln w="6350">
            <a:noFill/>
            <a:miter lim="800000"/>
            <a:headEnd/>
            <a:tailEnd/>
          </a:ln>
          <a:effectLst/>
        </p:spPr>
        <p:txBody>
          <a:bodyPr wrap="square" lIns="0" tIns="0" rIns="0" bIns="0" anchor="b">
            <a:spAutoFit/>
          </a:bodyPr>
          <a:lstStyle/>
          <a:p>
            <a:pPr algn="ctr" defTabSz="330192">
              <a:spcBef>
                <a:spcPct val="20000"/>
              </a:spcBef>
              <a:buClr>
                <a:srgbClr val="CC0000"/>
              </a:buClr>
              <a:tabLst>
                <a:tab pos="8521487" algn="r"/>
              </a:tabLst>
            </a:pPr>
            <a:r>
              <a:rPr lang="zh-CN" altLang="en-US" sz="3200" b="1" dirty="0">
                <a:solidFill>
                  <a:srgbClr val="CC0000"/>
                </a:solidFill>
                <a:latin typeface="微软雅黑" pitchFamily="34" charset="-122"/>
                <a:ea typeface="微软雅黑" pitchFamily="34" charset="-122"/>
              </a:rPr>
              <a:t>比例性</a:t>
            </a:r>
            <a:endParaRPr lang="en-US" altLang="de-DE" sz="3200" b="1" dirty="0">
              <a:solidFill>
                <a:srgbClr val="CC0000"/>
              </a:solidFill>
              <a:latin typeface="微软雅黑" pitchFamily="34" charset="-122"/>
              <a:ea typeface="微软雅黑" pitchFamily="34" charset="-122"/>
            </a:endParaRPr>
          </a:p>
        </p:txBody>
      </p:sp>
      <p:sp>
        <p:nvSpPr>
          <p:cNvPr id="881668" name="Rectangle 4"/>
          <p:cNvSpPr>
            <a:spLocks noChangeArrowheads="1"/>
          </p:cNvSpPr>
          <p:nvPr/>
        </p:nvSpPr>
        <p:spPr bwMode="auto">
          <a:xfrm>
            <a:off x="5501631" y="2585724"/>
            <a:ext cx="2029544" cy="492443"/>
          </a:xfrm>
          <a:prstGeom prst="rect">
            <a:avLst/>
          </a:prstGeom>
          <a:noFill/>
          <a:ln w="6350">
            <a:noFill/>
            <a:miter lim="800000"/>
            <a:headEnd/>
            <a:tailEnd/>
          </a:ln>
          <a:effectLst/>
        </p:spPr>
        <p:txBody>
          <a:bodyPr wrap="square" lIns="0" tIns="0" rIns="0" bIns="0" anchor="b">
            <a:spAutoFit/>
          </a:bodyPr>
          <a:lstStyle/>
          <a:p>
            <a:pPr algn="ctr" defTabSz="330192">
              <a:spcBef>
                <a:spcPct val="20000"/>
              </a:spcBef>
              <a:buClr>
                <a:srgbClr val="CC0000"/>
              </a:buClr>
              <a:tabLst>
                <a:tab pos="8521487" algn="r"/>
              </a:tabLst>
            </a:pPr>
            <a:r>
              <a:rPr lang="zh-CN" altLang="en-US" sz="3200" b="1">
                <a:solidFill>
                  <a:srgbClr val="CC0000"/>
                </a:solidFill>
                <a:latin typeface="微软雅黑" pitchFamily="34" charset="-122"/>
                <a:ea typeface="微软雅黑" pitchFamily="34" charset="-122"/>
              </a:rPr>
              <a:t>平行性</a:t>
            </a:r>
            <a:endParaRPr lang="en-US" altLang="de-DE" sz="3200" b="1">
              <a:solidFill>
                <a:srgbClr val="CC0000"/>
              </a:solidFill>
              <a:latin typeface="微软雅黑" pitchFamily="34" charset="-122"/>
              <a:ea typeface="微软雅黑" pitchFamily="34" charset="-122"/>
            </a:endParaRPr>
          </a:p>
        </p:txBody>
      </p:sp>
      <p:sp>
        <p:nvSpPr>
          <p:cNvPr id="881669" name="Rectangle 5"/>
          <p:cNvSpPr>
            <a:spLocks noChangeArrowheads="1"/>
          </p:cNvSpPr>
          <p:nvPr/>
        </p:nvSpPr>
        <p:spPr bwMode="auto">
          <a:xfrm>
            <a:off x="701031" y="3500124"/>
            <a:ext cx="2005608" cy="492443"/>
          </a:xfrm>
          <a:prstGeom prst="rect">
            <a:avLst/>
          </a:prstGeom>
          <a:noFill/>
          <a:ln w="6350">
            <a:noFill/>
            <a:miter lim="800000"/>
            <a:headEnd/>
            <a:tailEnd/>
          </a:ln>
          <a:effectLst/>
        </p:spPr>
        <p:txBody>
          <a:bodyPr wrap="square" lIns="0" tIns="0" rIns="0" bIns="0" anchor="b">
            <a:spAutoFit/>
          </a:bodyPr>
          <a:lstStyle/>
          <a:p>
            <a:pPr algn="ctr" defTabSz="330192">
              <a:spcBef>
                <a:spcPct val="20000"/>
              </a:spcBef>
              <a:buClr>
                <a:srgbClr val="CC0000"/>
              </a:buClr>
              <a:tabLst>
                <a:tab pos="8521487" algn="r"/>
              </a:tabLst>
            </a:pPr>
            <a:r>
              <a:rPr lang="zh-CN" altLang="en-US" sz="3200" b="1" dirty="0">
                <a:solidFill>
                  <a:srgbClr val="CC0000"/>
                </a:solidFill>
                <a:latin typeface="微软雅黑" pitchFamily="34" charset="-122"/>
                <a:ea typeface="微软雅黑" pitchFamily="34" charset="-122"/>
              </a:rPr>
              <a:t>均衡性</a:t>
            </a:r>
            <a:endParaRPr lang="en-US" altLang="de-DE" sz="3200" b="1" dirty="0">
              <a:solidFill>
                <a:srgbClr val="CC0000"/>
              </a:solidFill>
              <a:latin typeface="微软雅黑" pitchFamily="34" charset="-122"/>
              <a:ea typeface="微软雅黑" pitchFamily="34" charset="-122"/>
            </a:endParaRPr>
          </a:p>
        </p:txBody>
      </p:sp>
      <p:sp>
        <p:nvSpPr>
          <p:cNvPr id="881670" name="Rectangle 6"/>
          <p:cNvSpPr>
            <a:spLocks noChangeArrowheads="1"/>
          </p:cNvSpPr>
          <p:nvPr/>
        </p:nvSpPr>
        <p:spPr bwMode="auto">
          <a:xfrm>
            <a:off x="1539231" y="2585724"/>
            <a:ext cx="2031504" cy="492443"/>
          </a:xfrm>
          <a:prstGeom prst="rect">
            <a:avLst/>
          </a:prstGeom>
          <a:noFill/>
          <a:ln w="6350">
            <a:noFill/>
            <a:miter lim="800000"/>
            <a:headEnd/>
            <a:tailEnd/>
          </a:ln>
          <a:effectLst/>
        </p:spPr>
        <p:txBody>
          <a:bodyPr wrap="square" lIns="0" tIns="0" rIns="0" bIns="0" anchor="b">
            <a:spAutoFit/>
          </a:bodyPr>
          <a:lstStyle/>
          <a:p>
            <a:pPr algn="ctr" defTabSz="330192">
              <a:spcBef>
                <a:spcPct val="20000"/>
              </a:spcBef>
              <a:buClr>
                <a:srgbClr val="CC0000"/>
              </a:buClr>
              <a:tabLst>
                <a:tab pos="8521487" algn="r"/>
              </a:tabLst>
            </a:pPr>
            <a:r>
              <a:rPr lang="zh-CN" altLang="en-US" sz="3200" b="1" dirty="0">
                <a:solidFill>
                  <a:srgbClr val="CC0000"/>
                </a:solidFill>
                <a:latin typeface="微软雅黑" pitchFamily="34" charset="-122"/>
                <a:ea typeface="微软雅黑" pitchFamily="34" charset="-122"/>
              </a:rPr>
              <a:t>柔性</a:t>
            </a:r>
            <a:endParaRPr lang="en-US" altLang="de-DE" sz="3200" b="1" dirty="0">
              <a:solidFill>
                <a:srgbClr val="CC0000"/>
              </a:solidFill>
              <a:latin typeface="微软雅黑" pitchFamily="34" charset="-122"/>
              <a:ea typeface="微软雅黑" pitchFamily="34" charset="-122"/>
            </a:endParaRPr>
          </a:p>
        </p:txBody>
      </p:sp>
      <p:sp>
        <p:nvSpPr>
          <p:cNvPr id="881671" name="Rectangle 7"/>
          <p:cNvSpPr>
            <a:spLocks noChangeArrowheads="1"/>
          </p:cNvSpPr>
          <p:nvPr/>
        </p:nvSpPr>
        <p:spPr bwMode="auto">
          <a:xfrm>
            <a:off x="3570735" y="1591949"/>
            <a:ext cx="1944216" cy="492443"/>
          </a:xfrm>
          <a:prstGeom prst="rect">
            <a:avLst/>
          </a:prstGeom>
          <a:noFill/>
          <a:ln w="6350">
            <a:noFill/>
            <a:miter lim="800000"/>
            <a:headEnd/>
            <a:tailEnd/>
          </a:ln>
          <a:effectLst/>
        </p:spPr>
        <p:txBody>
          <a:bodyPr wrap="square" lIns="0" tIns="0" rIns="0" bIns="0" anchor="b">
            <a:spAutoFit/>
          </a:bodyPr>
          <a:lstStyle/>
          <a:p>
            <a:pPr algn="ctr" defTabSz="330192">
              <a:spcBef>
                <a:spcPct val="20000"/>
              </a:spcBef>
              <a:buClr>
                <a:srgbClr val="CC0000"/>
              </a:buClr>
              <a:tabLst>
                <a:tab pos="8521487" algn="r"/>
              </a:tabLst>
            </a:pPr>
            <a:r>
              <a:rPr lang="zh-CN" altLang="en-US" sz="3200" b="1" dirty="0">
                <a:solidFill>
                  <a:srgbClr val="CC0000"/>
                </a:solidFill>
                <a:latin typeface="微软雅黑" pitchFamily="34" charset="-122"/>
                <a:ea typeface="微软雅黑" pitchFamily="34" charset="-122"/>
              </a:rPr>
              <a:t>连续性</a:t>
            </a:r>
            <a:endParaRPr lang="en-US" altLang="de-DE" sz="3000" b="1" dirty="0">
              <a:solidFill>
                <a:srgbClr val="CC0000"/>
              </a:solidFill>
              <a:latin typeface="微软雅黑" pitchFamily="34" charset="-122"/>
              <a:ea typeface="微软雅黑" pitchFamily="34" charset="-122"/>
            </a:endParaRPr>
          </a:p>
        </p:txBody>
      </p:sp>
      <p:sp>
        <p:nvSpPr>
          <p:cNvPr id="881672" name="AutoShape 8"/>
          <p:cNvSpPr>
            <a:spLocks noChangeArrowheads="1"/>
          </p:cNvSpPr>
          <p:nvPr/>
        </p:nvSpPr>
        <p:spPr bwMode="auto">
          <a:xfrm>
            <a:off x="3295009" y="3213101"/>
            <a:ext cx="2536825" cy="1435100"/>
          </a:xfrm>
          <a:prstGeom prst="triangle">
            <a:avLst>
              <a:gd name="adj" fmla="val 50000"/>
            </a:avLst>
          </a:prstGeom>
          <a:solidFill>
            <a:srgbClr val="00B050"/>
          </a:solidFill>
          <a:ln w="6350">
            <a:noFill/>
            <a:miter lim="800000"/>
            <a:headEnd/>
            <a:tailEnd/>
          </a:ln>
          <a:effectLst/>
        </p:spPr>
        <p:txBody>
          <a:bodyPr wrap="none" lIns="0" tIns="0" rIns="0" bIns="0" anchor="ctr"/>
          <a:lstStyle/>
          <a:p>
            <a:endParaRPr lang="zh-CN" altLang="en-US"/>
          </a:p>
        </p:txBody>
      </p:sp>
      <p:sp>
        <p:nvSpPr>
          <p:cNvPr id="881673" name="Rectangle 9"/>
          <p:cNvSpPr>
            <a:spLocks noChangeArrowheads="1"/>
          </p:cNvSpPr>
          <p:nvPr/>
        </p:nvSpPr>
        <p:spPr bwMode="auto">
          <a:xfrm>
            <a:off x="718495" y="4867279"/>
            <a:ext cx="7637463" cy="373063"/>
          </a:xfrm>
          <a:prstGeom prst="rect">
            <a:avLst/>
          </a:prstGeom>
          <a:solidFill>
            <a:schemeClr val="hlink"/>
          </a:solidFill>
          <a:ln w="6350">
            <a:noFill/>
            <a:miter lim="800000"/>
            <a:headEnd/>
            <a:tailEnd/>
          </a:ln>
          <a:effectLst/>
        </p:spPr>
        <p:txBody>
          <a:bodyPr wrap="none" lIns="0" tIns="0" rIns="0" bIns="0" anchor="ctr"/>
          <a:lstStyle/>
          <a:p>
            <a:endParaRPr lang="zh-CN" altLang="en-US"/>
          </a:p>
        </p:txBody>
      </p:sp>
      <p:sp>
        <p:nvSpPr>
          <p:cNvPr id="881674" name="Rectangle 10"/>
          <p:cNvSpPr>
            <a:spLocks noChangeArrowheads="1"/>
          </p:cNvSpPr>
          <p:nvPr/>
        </p:nvSpPr>
        <p:spPr bwMode="auto">
          <a:xfrm>
            <a:off x="683570" y="4855880"/>
            <a:ext cx="7713663" cy="492443"/>
          </a:xfrm>
          <a:prstGeom prst="rect">
            <a:avLst/>
          </a:prstGeom>
          <a:solidFill>
            <a:srgbClr val="00B050"/>
          </a:solidFill>
          <a:ln w="6350">
            <a:noFill/>
            <a:miter lim="800000"/>
            <a:headEnd/>
            <a:tailEnd/>
          </a:ln>
          <a:effectLst/>
        </p:spPr>
        <p:txBody>
          <a:bodyPr wrap="square" lIns="0" tIns="0" rIns="0" bIns="0" anchor="ctr">
            <a:spAutoFit/>
          </a:bodyPr>
          <a:lstStyle/>
          <a:p>
            <a:pPr algn="ctr" defTabSz="330192">
              <a:spcBef>
                <a:spcPct val="20000"/>
              </a:spcBef>
              <a:buClr>
                <a:srgbClr val="CC0000"/>
              </a:buClr>
              <a:tabLst>
                <a:tab pos="8521487" algn="r"/>
              </a:tabLst>
            </a:pPr>
            <a:r>
              <a:rPr lang="zh-CN" altLang="en-US" sz="3200" b="1" dirty="0">
                <a:solidFill>
                  <a:schemeClr val="bg1"/>
                </a:solidFill>
                <a:latin typeface="微软雅黑" pitchFamily="34" charset="-122"/>
                <a:ea typeface="微软雅黑" pitchFamily="34" charset="-122"/>
              </a:rPr>
              <a:t>生产过程先进性、合理性的主要标志</a:t>
            </a:r>
            <a:endParaRPr lang="en-US" altLang="de-DE" b="1" dirty="0">
              <a:solidFill>
                <a:schemeClr val="bg1"/>
              </a:solidFill>
              <a:latin typeface="微软雅黑" pitchFamily="34" charset="-122"/>
              <a:ea typeface="微软雅黑" pitchFamily="34" charset="-122"/>
            </a:endParaRPr>
          </a:p>
        </p:txBody>
      </p:sp>
      <p:sp>
        <p:nvSpPr>
          <p:cNvPr id="881675" name="Freeform 11"/>
          <p:cNvSpPr>
            <a:spLocks/>
          </p:cNvSpPr>
          <p:nvPr/>
        </p:nvSpPr>
        <p:spPr bwMode="auto">
          <a:xfrm flipH="1" flipV="1">
            <a:off x="6330306" y="4030666"/>
            <a:ext cx="2039939" cy="600075"/>
          </a:xfrm>
          <a:custGeom>
            <a:avLst/>
            <a:gdLst/>
            <a:ahLst/>
            <a:cxnLst>
              <a:cxn ang="0">
                <a:pos x="1285" y="0"/>
              </a:cxn>
              <a:cxn ang="0">
                <a:pos x="1285" y="592"/>
              </a:cxn>
              <a:cxn ang="0">
                <a:pos x="0" y="592"/>
              </a:cxn>
            </a:cxnLst>
            <a:rect l="0" t="0" r="r" b="b"/>
            <a:pathLst>
              <a:path w="1285" h="592">
                <a:moveTo>
                  <a:pt x="1285" y="0"/>
                </a:moveTo>
                <a:lnTo>
                  <a:pt x="1285" y="592"/>
                </a:lnTo>
                <a:lnTo>
                  <a:pt x="0" y="592"/>
                </a:lnTo>
              </a:path>
            </a:pathLst>
          </a:custGeom>
          <a:noFill/>
          <a:ln w="38100" cap="flat" cmpd="sng">
            <a:solidFill>
              <a:srgbClr val="002060"/>
            </a:solidFill>
            <a:prstDash val="solid"/>
            <a:round/>
            <a:headEnd type="triangle" w="med" len="lg"/>
            <a:tailEnd type="none" w="med" len="med"/>
          </a:ln>
          <a:effectLst/>
        </p:spPr>
        <p:txBody>
          <a:bodyPr wrap="none" lIns="0" tIns="0" rIns="0" bIns="0" anchor="ctr"/>
          <a:lstStyle/>
          <a:p>
            <a:endParaRPr lang="zh-CN" altLang="en-US"/>
          </a:p>
        </p:txBody>
      </p:sp>
      <p:sp>
        <p:nvSpPr>
          <p:cNvPr id="881676" name="Freeform 12"/>
          <p:cNvSpPr>
            <a:spLocks/>
          </p:cNvSpPr>
          <p:nvPr/>
        </p:nvSpPr>
        <p:spPr bwMode="auto">
          <a:xfrm flipH="1" flipV="1">
            <a:off x="5522271" y="3121028"/>
            <a:ext cx="2039937" cy="600075"/>
          </a:xfrm>
          <a:custGeom>
            <a:avLst/>
            <a:gdLst/>
            <a:ahLst/>
            <a:cxnLst>
              <a:cxn ang="0">
                <a:pos x="1285" y="0"/>
              </a:cxn>
              <a:cxn ang="0">
                <a:pos x="1285" y="592"/>
              </a:cxn>
              <a:cxn ang="0">
                <a:pos x="0" y="592"/>
              </a:cxn>
            </a:cxnLst>
            <a:rect l="0" t="0" r="r" b="b"/>
            <a:pathLst>
              <a:path w="1285" h="592">
                <a:moveTo>
                  <a:pt x="1285" y="0"/>
                </a:moveTo>
                <a:lnTo>
                  <a:pt x="1285" y="592"/>
                </a:lnTo>
                <a:lnTo>
                  <a:pt x="0" y="592"/>
                </a:lnTo>
              </a:path>
            </a:pathLst>
          </a:custGeom>
          <a:noFill/>
          <a:ln w="38100" cap="flat" cmpd="sng">
            <a:solidFill>
              <a:srgbClr val="002060"/>
            </a:solidFill>
            <a:prstDash val="solid"/>
            <a:round/>
            <a:headEnd type="triangle" w="med" len="lg"/>
            <a:tailEnd type="none" w="med" len="med"/>
          </a:ln>
          <a:effectLst/>
        </p:spPr>
        <p:txBody>
          <a:bodyPr wrap="none" lIns="0" tIns="0" rIns="0" bIns="0" anchor="ctr"/>
          <a:lstStyle/>
          <a:p>
            <a:pPr algn="ctr"/>
            <a:endParaRPr lang="zh-CN" altLang="en-US">
              <a:latin typeface="微软雅黑" pitchFamily="34" charset="-122"/>
              <a:ea typeface="微软雅黑" pitchFamily="34" charset="-122"/>
            </a:endParaRPr>
          </a:p>
        </p:txBody>
      </p:sp>
      <p:sp>
        <p:nvSpPr>
          <p:cNvPr id="881677" name="Freeform 13"/>
          <p:cNvSpPr>
            <a:spLocks/>
          </p:cNvSpPr>
          <p:nvPr/>
        </p:nvSpPr>
        <p:spPr bwMode="auto">
          <a:xfrm>
            <a:off x="4536431" y="2209802"/>
            <a:ext cx="1588" cy="600075"/>
          </a:xfrm>
          <a:custGeom>
            <a:avLst/>
            <a:gdLst/>
            <a:ahLst/>
            <a:cxnLst>
              <a:cxn ang="0">
                <a:pos x="0" y="592"/>
              </a:cxn>
              <a:cxn ang="0">
                <a:pos x="0" y="0"/>
              </a:cxn>
            </a:cxnLst>
            <a:rect l="0" t="0" r="r" b="b"/>
            <a:pathLst>
              <a:path w="1" h="592">
                <a:moveTo>
                  <a:pt x="0" y="592"/>
                </a:moveTo>
                <a:lnTo>
                  <a:pt x="0" y="0"/>
                </a:lnTo>
              </a:path>
            </a:pathLst>
          </a:custGeom>
          <a:noFill/>
          <a:ln w="38100" cap="flat" cmpd="sng">
            <a:solidFill>
              <a:srgbClr val="002060"/>
            </a:solidFill>
            <a:prstDash val="solid"/>
            <a:round/>
            <a:headEnd type="triangle" w="med" len="lg"/>
            <a:tailEnd type="none" w="med" len="med"/>
          </a:ln>
          <a:effectLst/>
        </p:spPr>
        <p:txBody>
          <a:bodyPr wrap="none" lIns="0" tIns="0" rIns="0" bIns="0" anchor="ctr"/>
          <a:lstStyle/>
          <a:p>
            <a:pPr algn="ctr"/>
            <a:endParaRPr lang="zh-CN" altLang="en-US">
              <a:latin typeface="微软雅黑" pitchFamily="34" charset="-122"/>
              <a:ea typeface="微软雅黑" pitchFamily="34" charset="-122"/>
            </a:endParaRPr>
          </a:p>
        </p:txBody>
      </p:sp>
      <p:sp>
        <p:nvSpPr>
          <p:cNvPr id="881678" name="Freeform 14"/>
          <p:cNvSpPr>
            <a:spLocks/>
          </p:cNvSpPr>
          <p:nvPr/>
        </p:nvSpPr>
        <p:spPr bwMode="auto">
          <a:xfrm flipV="1">
            <a:off x="718497" y="4030666"/>
            <a:ext cx="2039937" cy="600075"/>
          </a:xfrm>
          <a:custGeom>
            <a:avLst/>
            <a:gdLst/>
            <a:ahLst/>
            <a:cxnLst>
              <a:cxn ang="0">
                <a:pos x="1285" y="0"/>
              </a:cxn>
              <a:cxn ang="0">
                <a:pos x="1285" y="592"/>
              </a:cxn>
              <a:cxn ang="0">
                <a:pos x="0" y="592"/>
              </a:cxn>
            </a:cxnLst>
            <a:rect l="0" t="0" r="r" b="b"/>
            <a:pathLst>
              <a:path w="1285" h="592">
                <a:moveTo>
                  <a:pt x="1285" y="0"/>
                </a:moveTo>
                <a:lnTo>
                  <a:pt x="1285" y="592"/>
                </a:lnTo>
                <a:lnTo>
                  <a:pt x="0" y="592"/>
                </a:lnTo>
              </a:path>
            </a:pathLst>
          </a:custGeom>
          <a:noFill/>
          <a:ln w="38100" cap="flat" cmpd="sng">
            <a:solidFill>
              <a:srgbClr val="002060"/>
            </a:solidFill>
            <a:prstDash val="solid"/>
            <a:round/>
            <a:headEnd type="triangle" w="med" len="lg"/>
            <a:tailEnd type="none" w="med" len="med"/>
          </a:ln>
          <a:effectLst/>
        </p:spPr>
        <p:txBody>
          <a:bodyPr wrap="none" lIns="0" tIns="0" rIns="0" bIns="0" anchor="ctr"/>
          <a:lstStyle/>
          <a:p>
            <a:endParaRPr lang="zh-CN" altLang="en-US"/>
          </a:p>
        </p:txBody>
      </p:sp>
      <p:sp>
        <p:nvSpPr>
          <p:cNvPr id="881679" name="Freeform 15"/>
          <p:cNvSpPr>
            <a:spLocks/>
          </p:cNvSpPr>
          <p:nvPr/>
        </p:nvSpPr>
        <p:spPr bwMode="auto">
          <a:xfrm flipV="1">
            <a:off x="1526530" y="3121028"/>
            <a:ext cx="2039939" cy="600075"/>
          </a:xfrm>
          <a:custGeom>
            <a:avLst/>
            <a:gdLst/>
            <a:ahLst/>
            <a:cxnLst>
              <a:cxn ang="0">
                <a:pos x="1285" y="0"/>
              </a:cxn>
              <a:cxn ang="0">
                <a:pos x="1285" y="592"/>
              </a:cxn>
              <a:cxn ang="0">
                <a:pos x="0" y="592"/>
              </a:cxn>
            </a:cxnLst>
            <a:rect l="0" t="0" r="r" b="b"/>
            <a:pathLst>
              <a:path w="1285" h="592">
                <a:moveTo>
                  <a:pt x="1285" y="0"/>
                </a:moveTo>
                <a:lnTo>
                  <a:pt x="1285" y="592"/>
                </a:lnTo>
                <a:lnTo>
                  <a:pt x="0" y="592"/>
                </a:lnTo>
              </a:path>
            </a:pathLst>
          </a:custGeom>
          <a:noFill/>
          <a:ln w="38100" cap="flat" cmpd="sng">
            <a:solidFill>
              <a:srgbClr val="002060"/>
            </a:solidFill>
            <a:prstDash val="solid"/>
            <a:round/>
            <a:headEnd type="triangle" w="med" len="lg"/>
            <a:tailEnd type="none" w="med" len="med"/>
          </a:ln>
          <a:effectLst/>
        </p:spPr>
        <p:txBody>
          <a:bodyPr wrap="none" lIns="0" tIns="0" rIns="0" bIns="0" anchor="ctr"/>
          <a:lstStyle/>
          <a:p>
            <a:pPr algn="ctr"/>
            <a:endParaRPr lang="zh-CN" altLang="en-US">
              <a:latin typeface="微软雅黑" pitchFamily="34" charset="-122"/>
              <a:ea typeface="微软雅黑" pitchFamily="34" charset="-122"/>
            </a:endParaRPr>
          </a:p>
        </p:txBody>
      </p:sp>
      <p:sp>
        <p:nvSpPr>
          <p:cNvPr id="881680" name="Line 16"/>
          <p:cNvSpPr>
            <a:spLocks noChangeShapeType="1"/>
          </p:cNvSpPr>
          <p:nvPr/>
        </p:nvSpPr>
        <p:spPr bwMode="auto">
          <a:xfrm>
            <a:off x="3517257" y="2211388"/>
            <a:ext cx="2041525" cy="0"/>
          </a:xfrm>
          <a:prstGeom prst="line">
            <a:avLst/>
          </a:prstGeom>
          <a:noFill/>
          <a:ln w="38100">
            <a:solidFill>
              <a:srgbClr val="002060"/>
            </a:solidFill>
            <a:round/>
            <a:headEnd/>
            <a:tailEnd/>
          </a:ln>
          <a:effectLst/>
        </p:spPr>
        <p:txBody>
          <a:bodyPr wrap="none" lIns="0" tIns="0" rIns="0" bIns="0" anchor="ctr"/>
          <a:lstStyle/>
          <a:p>
            <a:pPr algn="ctr"/>
            <a:endParaRPr lang="zh-CN" altLang="en-US">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idx="1"/>
          </p:nvPr>
        </p:nvSpPr>
        <p:spPr bwMode="auto">
          <a:xfrm>
            <a:off x="179513" y="1268760"/>
            <a:ext cx="8713788" cy="1152128"/>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buFont typeface="Wingdings" panose="05000000000000000000" pitchFamily="2" charset="2"/>
              <a:buChar char="Ø"/>
            </a:pPr>
            <a:r>
              <a:rPr lang="zh-CN" altLang="en-US" sz="2400" b="1" dirty="0"/>
              <a:t>面向订单设计；面向订单生产；面向订单装配；面向库存生产</a:t>
            </a:r>
            <a:r>
              <a:rPr lang="en-US" altLang="zh-CN" sz="2400" b="1" dirty="0"/>
              <a:t>4</a:t>
            </a:r>
            <a:r>
              <a:rPr lang="zh-CN" altLang="en-US" sz="2400" b="1" dirty="0"/>
              <a:t>种计划方式。</a:t>
            </a:r>
          </a:p>
        </p:txBody>
      </p:sp>
      <p:sp>
        <p:nvSpPr>
          <p:cNvPr id="3" name="矩形 2"/>
          <p:cNvSpPr/>
          <p:nvPr/>
        </p:nvSpPr>
        <p:spPr>
          <a:xfrm>
            <a:off x="2771800" y="355594"/>
            <a:ext cx="3877985" cy="584775"/>
          </a:xfrm>
          <a:prstGeom prst="rect">
            <a:avLst/>
          </a:prstGeom>
        </p:spPr>
        <p:txBody>
          <a:bodyPr wrap="none">
            <a:spAutoFit/>
          </a:bodyPr>
          <a:lstStyle/>
          <a:p>
            <a:r>
              <a:rPr lang="zh-CN" altLang="en-US" sz="3200" b="1" dirty="0">
                <a:solidFill>
                  <a:srgbClr val="FF0000"/>
                </a:solidFill>
                <a:latin typeface="微软雅黑" pitchFamily="34" charset="-122"/>
                <a:ea typeface="微软雅黑" pitchFamily="34" charset="-122"/>
              </a:rPr>
              <a:t>企业生产计划的方式</a:t>
            </a:r>
          </a:p>
        </p:txBody>
      </p:sp>
      <p:graphicFrame>
        <p:nvGraphicFramePr>
          <p:cNvPr id="2886657" name="Object 1"/>
          <p:cNvGraphicFramePr>
            <a:graphicFrameLocks noGrp="1" noChangeAspect="1"/>
          </p:cNvGraphicFramePr>
          <p:nvPr/>
        </p:nvGraphicFramePr>
        <p:xfrm>
          <a:off x="539555" y="2492896"/>
          <a:ext cx="7993063" cy="3672408"/>
        </p:xfrm>
        <a:graphic>
          <a:graphicData uri="http://schemas.openxmlformats.org/presentationml/2006/ole">
            <mc:AlternateContent xmlns:mc="http://schemas.openxmlformats.org/markup-compatibility/2006">
              <mc:Choice xmlns:v="urn:schemas-microsoft-com:vml" Requires="v">
                <p:oleObj spid="_x0000_s2886668" name="Worksheet" r:id="rId4" imgW="4895951" imgH="3829185" progId="Excel.Sheet.8">
                  <p:embed/>
                </p:oleObj>
              </mc:Choice>
              <mc:Fallback>
                <p:oleObj name="Worksheet" r:id="rId4" imgW="4895951" imgH="3829185" progId="Excel.Sheet.8">
                  <p:embed/>
                  <p:pic>
                    <p:nvPicPr>
                      <p:cNvPr id="0" name="Picture 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5" y="2492896"/>
                        <a:ext cx="7993063"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sz="half" idx="1"/>
          </p:nvPr>
        </p:nvSpPr>
        <p:spPr bwMode="auto">
          <a:xfrm>
            <a:off x="179390" y="1340768"/>
            <a:ext cx="8713787" cy="1728192"/>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buFontTx/>
              <a:buNone/>
            </a:pPr>
            <a:r>
              <a:rPr lang="zh-CN" altLang="en-US" sz="2400" b="1" dirty="0">
                <a:latin typeface="微软雅黑" pitchFamily="34" charset="-122"/>
                <a:ea typeface="微软雅黑" pitchFamily="34" charset="-122"/>
              </a:rPr>
              <a:t>产品要走过与客户需求量有关的生命周期，这个周期包括</a:t>
            </a:r>
            <a:r>
              <a:rPr lang="en-US" altLang="zh-CN" sz="2400" b="1" dirty="0">
                <a:latin typeface="微软雅黑" pitchFamily="34" charset="-122"/>
                <a:ea typeface="微软雅黑" pitchFamily="34" charset="-122"/>
              </a:rPr>
              <a:t>4</a:t>
            </a:r>
            <a:r>
              <a:rPr lang="zh-CN" altLang="en-US" sz="2400" b="1" dirty="0">
                <a:latin typeface="微软雅黑" pitchFamily="34" charset="-122"/>
                <a:ea typeface="微软雅黑" pitchFamily="34" charset="-122"/>
              </a:rPr>
              <a:t>个阶段：产品投入期、增长期、成熟期和衰退期，相对于每个周期的计划方式是不相同的</a:t>
            </a:r>
          </a:p>
        </p:txBody>
      </p:sp>
      <p:graphicFrame>
        <p:nvGraphicFramePr>
          <p:cNvPr id="76804" name="Object 4"/>
          <p:cNvGraphicFramePr>
            <a:graphicFrameLocks noGrp="1" noChangeAspect="1"/>
          </p:cNvGraphicFramePr>
          <p:nvPr>
            <p:ph sz="half" idx="2"/>
          </p:nvPr>
        </p:nvGraphicFramePr>
        <p:xfrm>
          <a:off x="1430341" y="3141664"/>
          <a:ext cx="6283325" cy="3167063"/>
        </p:xfrm>
        <a:graphic>
          <a:graphicData uri="http://schemas.openxmlformats.org/presentationml/2006/ole">
            <mc:AlternateContent xmlns:mc="http://schemas.openxmlformats.org/markup-compatibility/2006">
              <mc:Choice xmlns:v="urn:schemas-microsoft-com:vml" Requires="v">
                <p:oleObj spid="_x0000_s2812941" name="工作表" r:id="rId4" imgW="8162976" imgH="4114800" progId="Excel.Sheet.8">
                  <p:embed/>
                </p:oleObj>
              </mc:Choice>
              <mc:Fallback>
                <p:oleObj name="工作表" r:id="rId4" imgW="8162976" imgH="4114800" progId="Excel.Sheet.8">
                  <p:embed/>
                  <p:pic>
                    <p:nvPicPr>
                      <p:cNvPr id="0" name="Picture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0341" y="3141664"/>
                        <a:ext cx="6283325" cy="316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矩形 3"/>
          <p:cNvSpPr/>
          <p:nvPr/>
        </p:nvSpPr>
        <p:spPr>
          <a:xfrm>
            <a:off x="2195736" y="332656"/>
            <a:ext cx="5109091" cy="584775"/>
          </a:xfrm>
          <a:prstGeom prst="rect">
            <a:avLst/>
          </a:prstGeom>
        </p:spPr>
        <p:txBody>
          <a:bodyPr wrap="none">
            <a:spAutoFit/>
          </a:bodyPr>
          <a:lstStyle/>
          <a:p>
            <a:r>
              <a:rPr lang="zh-CN" altLang="en-US" sz="3200" b="1" dirty="0">
                <a:solidFill>
                  <a:srgbClr val="FF0000"/>
                </a:solidFill>
                <a:latin typeface="微软雅黑" pitchFamily="34" charset="-122"/>
                <a:ea typeface="微软雅黑" pitchFamily="34" charset="-122"/>
              </a:rPr>
              <a:t>产品的生命周期与计划方式</a:t>
            </a:r>
            <a:endParaRPr lang="zh-CN" altLang="en-US" sz="3200" dirty="0">
              <a:solidFill>
                <a:srgbClr val="FF0000"/>
              </a:solidFill>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p:cNvSpPr>
            <a:spLocks noGrp="1" noChangeArrowheads="1"/>
          </p:cNvSpPr>
          <p:nvPr>
            <p:ph type="title"/>
          </p:nvPr>
        </p:nvSpPr>
        <p:spPr/>
        <p:txBody>
          <a:bodyPr/>
          <a:lstStyle/>
          <a:p>
            <a:pPr algn="ctr"/>
            <a:r>
              <a:rPr lang="zh-CN" altLang="en-US" sz="3200" dirty="0" smtClean="0">
                <a:solidFill>
                  <a:srgbClr val="FF0000"/>
                </a:solidFill>
              </a:rPr>
              <a:t>制订</a:t>
            </a:r>
            <a:r>
              <a:rPr lang="zh-CN" altLang="en-US" sz="3200" dirty="0">
                <a:solidFill>
                  <a:srgbClr val="FF0000"/>
                </a:solidFill>
              </a:rPr>
              <a:t>生产计划</a:t>
            </a:r>
          </a:p>
        </p:txBody>
      </p:sp>
      <p:sp>
        <p:nvSpPr>
          <p:cNvPr id="12" name="灯片编号占位符 5"/>
          <p:cNvSpPr>
            <a:spLocks noGrp="1"/>
          </p:cNvSpPr>
          <p:nvPr>
            <p:ph type="sldNum" sz="quarter" idx="4"/>
          </p:nvPr>
        </p:nvSpPr>
        <p:spPr/>
        <p:txBody>
          <a:bodyPr/>
          <a:lstStyle/>
          <a:p>
            <a:fld id="{7C6C99A5-0020-42A8-BAC1-EFE1E161EA8F}" type="slidenum">
              <a:rPr lang="zh-CN" altLang="en-US"/>
              <a:pPr/>
              <a:t>67</a:t>
            </a:fld>
            <a:endParaRPr lang="zh-CN" altLang="en-US"/>
          </a:p>
        </p:txBody>
      </p:sp>
      <p:sp>
        <p:nvSpPr>
          <p:cNvPr id="871427" name="Rectangle 3"/>
          <p:cNvSpPr>
            <a:spLocks noChangeArrowheads="1"/>
          </p:cNvSpPr>
          <p:nvPr/>
        </p:nvSpPr>
        <p:spPr bwMode="auto">
          <a:xfrm>
            <a:off x="1115618" y="5291810"/>
            <a:ext cx="6811963" cy="225425"/>
          </a:xfrm>
          <a:prstGeom prst="rect">
            <a:avLst/>
          </a:prstGeom>
          <a:noFill/>
          <a:ln w="9525">
            <a:solidFill>
              <a:schemeClr val="hlink"/>
            </a:solidFill>
            <a:prstDash val="dash"/>
            <a:miter lim="800000"/>
            <a:headEnd/>
            <a:tailEnd/>
          </a:ln>
          <a:effectLst/>
        </p:spPr>
        <p:txBody>
          <a:bodyPr wrap="none" lIns="72000" tIns="0" rIns="0" bIns="0" anchor="ctr"/>
          <a:lstStyle/>
          <a:p>
            <a:endParaRPr lang="zh-CN" altLang="en-US" sz="4400">
              <a:solidFill>
                <a:srgbClr val="00FF00"/>
              </a:solidFill>
              <a:ea typeface="隶书" pitchFamily="49" charset="-122"/>
            </a:endParaRPr>
          </a:p>
        </p:txBody>
      </p:sp>
      <p:grpSp>
        <p:nvGrpSpPr>
          <p:cNvPr id="2" name="Group 4"/>
          <p:cNvGrpSpPr>
            <a:grpSpLocks/>
          </p:cNvGrpSpPr>
          <p:nvPr/>
        </p:nvGrpSpPr>
        <p:grpSpPr bwMode="auto">
          <a:xfrm>
            <a:off x="1115617" y="1611515"/>
            <a:ext cx="6811963" cy="4354309"/>
            <a:chOff x="984" y="1488"/>
            <a:chExt cx="4291" cy="2270"/>
          </a:xfrm>
        </p:grpSpPr>
        <p:sp>
          <p:nvSpPr>
            <p:cNvPr id="871429" name="AutoShape 5"/>
            <p:cNvSpPr>
              <a:spLocks noChangeArrowheads="1"/>
            </p:cNvSpPr>
            <p:nvPr/>
          </p:nvSpPr>
          <p:spPr bwMode="auto">
            <a:xfrm>
              <a:off x="2992" y="3502"/>
              <a:ext cx="246" cy="256"/>
            </a:xfrm>
            <a:prstGeom prst="triangle">
              <a:avLst>
                <a:gd name="adj" fmla="val 50000"/>
              </a:avLst>
            </a:prstGeom>
            <a:solidFill>
              <a:schemeClr val="hlink"/>
            </a:solidFill>
            <a:ln w="6350">
              <a:solidFill>
                <a:srgbClr val="808080"/>
              </a:solidFill>
              <a:miter lim="800000"/>
              <a:headEnd/>
              <a:tailEnd/>
            </a:ln>
            <a:effectLst/>
          </p:spPr>
          <p:txBody>
            <a:bodyPr wrap="none" lIns="72000" tIns="0" rIns="0" bIns="0" anchor="ctr"/>
            <a:lstStyle/>
            <a:p>
              <a:pPr>
                <a:lnSpc>
                  <a:spcPct val="150000"/>
                </a:lnSpc>
              </a:pPr>
              <a:endParaRPr lang="zh-CN" altLang="en-US">
                <a:latin typeface="微软雅黑" pitchFamily="34" charset="-122"/>
                <a:ea typeface="微软雅黑" pitchFamily="34" charset="-122"/>
              </a:endParaRPr>
            </a:p>
          </p:txBody>
        </p:sp>
        <p:sp>
          <p:nvSpPr>
            <p:cNvPr id="871430" name="Rectangle 6"/>
            <p:cNvSpPr>
              <a:spLocks noChangeArrowheads="1"/>
            </p:cNvSpPr>
            <p:nvPr/>
          </p:nvSpPr>
          <p:spPr bwMode="auto">
            <a:xfrm rot="480270">
              <a:off x="984" y="3297"/>
              <a:ext cx="4291" cy="197"/>
            </a:xfrm>
            <a:prstGeom prst="rect">
              <a:avLst/>
            </a:prstGeom>
            <a:solidFill>
              <a:srgbClr val="0070C0"/>
            </a:solidFill>
            <a:ln w="6350">
              <a:noFill/>
              <a:miter lim="800000"/>
              <a:headEnd/>
              <a:tailEnd/>
            </a:ln>
            <a:effectLst/>
          </p:spPr>
          <p:txBody>
            <a:bodyPr wrap="none" lIns="72000" tIns="0" rIns="0" bIns="0" anchor="ctr"/>
            <a:lstStyle/>
            <a:p>
              <a:pPr algn="ctr">
                <a:lnSpc>
                  <a:spcPct val="150000"/>
                </a:lnSpc>
              </a:pPr>
              <a:r>
                <a:rPr lang="zh-CN" altLang="en-US" sz="2400" b="1" dirty="0">
                  <a:solidFill>
                    <a:schemeClr val="bg1"/>
                  </a:solidFill>
                  <a:latin typeface="微软雅黑" pitchFamily="34" charset="-122"/>
                  <a:ea typeface="微软雅黑" pitchFamily="34" charset="-122"/>
                </a:rPr>
                <a:t>综合平衡、确定生产计划</a:t>
              </a:r>
            </a:p>
          </p:txBody>
        </p:sp>
        <p:sp>
          <p:nvSpPr>
            <p:cNvPr id="871431" name="AutoShape 7"/>
            <p:cNvSpPr>
              <a:spLocks noChangeArrowheads="1"/>
            </p:cNvSpPr>
            <p:nvPr/>
          </p:nvSpPr>
          <p:spPr bwMode="auto">
            <a:xfrm rot="480270">
              <a:off x="1283" y="1488"/>
              <a:ext cx="1708" cy="1780"/>
            </a:xfrm>
            <a:prstGeom prst="bracketPair">
              <a:avLst>
                <a:gd name="adj" fmla="val 0"/>
              </a:avLst>
            </a:prstGeom>
            <a:noFill/>
            <a:ln w="22225">
              <a:solidFill>
                <a:schemeClr val="hlink"/>
              </a:solidFill>
              <a:round/>
              <a:headEnd/>
              <a:tailEnd/>
            </a:ln>
            <a:effectLst/>
          </p:spPr>
          <p:txBody>
            <a:bodyPr wrap="none" lIns="0" tIns="0" rIns="0" bIns="0" anchor="ctr"/>
            <a:lstStyle/>
            <a:p>
              <a:pPr>
                <a:lnSpc>
                  <a:spcPct val="150000"/>
                </a:lnSpc>
              </a:pPr>
              <a:endParaRPr lang="zh-CN" altLang="en-US">
                <a:latin typeface="微软雅黑" pitchFamily="34" charset="-122"/>
                <a:ea typeface="微软雅黑" pitchFamily="34" charset="-122"/>
              </a:endParaRPr>
            </a:p>
          </p:txBody>
        </p:sp>
        <p:sp>
          <p:nvSpPr>
            <p:cNvPr id="871432" name="AutoShape 8"/>
            <p:cNvSpPr>
              <a:spLocks noChangeArrowheads="1"/>
            </p:cNvSpPr>
            <p:nvPr/>
          </p:nvSpPr>
          <p:spPr bwMode="auto">
            <a:xfrm rot="480270">
              <a:off x="3504" y="1741"/>
              <a:ext cx="1722" cy="1843"/>
            </a:xfrm>
            <a:prstGeom prst="bracketPair">
              <a:avLst>
                <a:gd name="adj" fmla="val 0"/>
              </a:avLst>
            </a:prstGeom>
            <a:noFill/>
            <a:ln w="22225">
              <a:solidFill>
                <a:schemeClr val="hlink"/>
              </a:solidFill>
              <a:round/>
              <a:headEnd/>
              <a:tailEnd/>
            </a:ln>
            <a:effectLst/>
          </p:spPr>
          <p:txBody>
            <a:bodyPr wrap="none" lIns="0" tIns="0" rIns="0" bIns="0" anchor="ctr"/>
            <a:lstStyle/>
            <a:p>
              <a:pPr>
                <a:lnSpc>
                  <a:spcPct val="150000"/>
                </a:lnSpc>
              </a:pPr>
              <a:endParaRPr lang="zh-CN" altLang="en-US">
                <a:latin typeface="微软雅黑" pitchFamily="34" charset="-122"/>
                <a:ea typeface="微软雅黑" pitchFamily="34" charset="-122"/>
              </a:endParaRPr>
            </a:p>
          </p:txBody>
        </p:sp>
        <p:sp>
          <p:nvSpPr>
            <p:cNvPr id="871433" name="Rectangle 9"/>
            <p:cNvSpPr>
              <a:spLocks noChangeArrowheads="1"/>
            </p:cNvSpPr>
            <p:nvPr/>
          </p:nvSpPr>
          <p:spPr bwMode="auto">
            <a:xfrm rot="480270">
              <a:off x="3599" y="1765"/>
              <a:ext cx="1642" cy="1144"/>
            </a:xfrm>
            <a:prstGeom prst="rect">
              <a:avLst/>
            </a:prstGeom>
            <a:noFill/>
            <a:ln w="6350">
              <a:noFill/>
              <a:miter lim="800000"/>
              <a:headEnd/>
              <a:tailEnd/>
            </a:ln>
            <a:effectLst/>
          </p:spPr>
          <p:txBody>
            <a:bodyPr wrap="square" lIns="0" tIns="0" rIns="0" bIns="0">
              <a:spAutoFit/>
            </a:bodyPr>
            <a:lstStyle/>
            <a:p>
              <a:pPr defTabSz="330192">
                <a:lnSpc>
                  <a:spcPct val="150000"/>
                </a:lnSpc>
                <a:spcBef>
                  <a:spcPct val="20000"/>
                </a:spcBef>
                <a:buClr>
                  <a:schemeClr val="tx1"/>
                </a:buClr>
                <a:buFont typeface="Wingdings" pitchFamily="2" charset="2"/>
                <a:buChar char="q"/>
                <a:tabLst>
                  <a:tab pos="8521487" algn="r"/>
                </a:tabLst>
              </a:pPr>
              <a:r>
                <a:rPr lang="zh-CN" altLang="en-US" sz="2300" b="1" dirty="0">
                  <a:latin typeface="微软雅黑" pitchFamily="34" charset="-122"/>
                  <a:ea typeface="微软雅黑" pitchFamily="34" charset="-122"/>
                </a:rPr>
                <a:t>生产任务与生产技术准备之间的平衡</a:t>
              </a:r>
            </a:p>
            <a:p>
              <a:pPr defTabSz="330192">
                <a:lnSpc>
                  <a:spcPct val="150000"/>
                </a:lnSpc>
                <a:spcBef>
                  <a:spcPct val="20000"/>
                </a:spcBef>
                <a:buClr>
                  <a:schemeClr val="tx1"/>
                </a:buClr>
                <a:buFont typeface="Wingdings" pitchFamily="2" charset="2"/>
                <a:buChar char="q"/>
                <a:tabLst>
                  <a:tab pos="8521487" algn="r"/>
                </a:tabLst>
              </a:pPr>
              <a:r>
                <a:rPr lang="zh-CN" altLang="en-US" sz="2300" b="1" dirty="0">
                  <a:latin typeface="微软雅黑" pitchFamily="34" charset="-122"/>
                  <a:ea typeface="微软雅黑" pitchFamily="34" charset="-122"/>
                </a:rPr>
                <a:t>生产任务与资金占用之间的平衡</a:t>
              </a:r>
              <a:r>
                <a:rPr lang="en-US" altLang="de-DE" sz="2300" b="1" dirty="0">
                  <a:latin typeface="微软雅黑" pitchFamily="34" charset="-122"/>
                  <a:ea typeface="微软雅黑" pitchFamily="34" charset="-122"/>
                </a:rPr>
                <a:t>… </a:t>
              </a:r>
            </a:p>
          </p:txBody>
        </p:sp>
        <p:sp>
          <p:nvSpPr>
            <p:cNvPr id="871434" name="Rectangle 10"/>
            <p:cNvSpPr>
              <a:spLocks noChangeArrowheads="1"/>
            </p:cNvSpPr>
            <p:nvPr/>
          </p:nvSpPr>
          <p:spPr bwMode="auto">
            <a:xfrm rot="480270">
              <a:off x="1346" y="1513"/>
              <a:ext cx="1686" cy="1144"/>
            </a:xfrm>
            <a:prstGeom prst="rect">
              <a:avLst/>
            </a:prstGeom>
            <a:noFill/>
            <a:ln w="6350">
              <a:noFill/>
              <a:miter lim="800000"/>
              <a:headEnd/>
              <a:tailEnd/>
            </a:ln>
            <a:effectLst/>
          </p:spPr>
          <p:txBody>
            <a:bodyPr wrap="square" lIns="0" tIns="0" rIns="0" bIns="0">
              <a:spAutoFit/>
            </a:bodyPr>
            <a:lstStyle/>
            <a:p>
              <a:pPr defTabSz="330192">
                <a:lnSpc>
                  <a:spcPct val="150000"/>
                </a:lnSpc>
                <a:spcBef>
                  <a:spcPct val="20000"/>
                </a:spcBef>
                <a:buClr>
                  <a:schemeClr val="tx1"/>
                </a:buClr>
                <a:buFont typeface="Wingdings" pitchFamily="2" charset="2"/>
                <a:buChar char="q"/>
                <a:tabLst>
                  <a:tab pos="8521487" algn="r"/>
                </a:tabLst>
              </a:pPr>
              <a:r>
                <a:rPr lang="zh-CN" altLang="en-US" sz="2300" b="1" dirty="0">
                  <a:latin typeface="微软雅黑" pitchFamily="34" charset="-122"/>
                  <a:ea typeface="微软雅黑" pitchFamily="34" charset="-122"/>
                </a:rPr>
                <a:t>生产任务与生产能力之间的平衡</a:t>
              </a:r>
            </a:p>
            <a:p>
              <a:pPr defTabSz="330192">
                <a:lnSpc>
                  <a:spcPct val="150000"/>
                </a:lnSpc>
                <a:spcBef>
                  <a:spcPct val="20000"/>
                </a:spcBef>
                <a:buClr>
                  <a:schemeClr val="tx1"/>
                </a:buClr>
                <a:buFont typeface="Wingdings" pitchFamily="2" charset="2"/>
                <a:buChar char="q"/>
                <a:tabLst>
                  <a:tab pos="8521487" algn="r"/>
                </a:tabLst>
              </a:pPr>
              <a:r>
                <a:rPr lang="zh-CN" altLang="en-US" sz="2300" b="1" dirty="0">
                  <a:latin typeface="微软雅黑" pitchFamily="34" charset="-122"/>
                  <a:ea typeface="微软雅黑" pitchFamily="34" charset="-122"/>
                </a:rPr>
                <a:t>生产任务与物资供应能力之间的平衡</a:t>
              </a:r>
              <a:endParaRPr lang="en-US" altLang="de-DE" sz="2300" b="1" dirty="0">
                <a:latin typeface="微软雅黑" pitchFamily="34" charset="-122"/>
                <a:ea typeface="微软雅黑" pitchFamily="34" charset="-122"/>
              </a:endParaRPr>
            </a:p>
          </p:txBody>
        </p:sp>
      </p:gr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50984" y="1323156"/>
            <a:ext cx="2364832"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l"/>
            <a:r>
              <a:rPr lang="zh-CN" altLang="en-US" sz="2400" dirty="0">
                <a:latin typeface="微软雅黑" pitchFamily="34" charset="-122"/>
                <a:ea typeface="微软雅黑" pitchFamily="34" charset="-122"/>
              </a:rPr>
              <a:t>销售部门的夙愿</a:t>
            </a:r>
            <a:endParaRPr lang="en-US" altLang="zh-CN" sz="2400" dirty="0">
              <a:latin typeface="微软雅黑" pitchFamily="34" charset="-122"/>
              <a:ea typeface="微软雅黑" pitchFamily="34" charset="-122"/>
            </a:endParaRPr>
          </a:p>
        </p:txBody>
      </p:sp>
      <p:sp>
        <p:nvSpPr>
          <p:cNvPr id="9" name="TextBox 8"/>
          <p:cNvSpPr txBox="1"/>
          <p:nvPr/>
        </p:nvSpPr>
        <p:spPr>
          <a:xfrm>
            <a:off x="3341078" y="1323156"/>
            <a:ext cx="2383051"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l"/>
            <a:r>
              <a:rPr lang="zh-CN" altLang="en-US" sz="2400" dirty="0">
                <a:latin typeface="微软雅黑" pitchFamily="34" charset="-122"/>
                <a:ea typeface="微软雅黑" pitchFamily="34" charset="-122"/>
              </a:rPr>
              <a:t>生产部门的夙愿</a:t>
            </a:r>
            <a:endParaRPr lang="en-US" altLang="zh-CN" sz="2400" dirty="0">
              <a:latin typeface="微软雅黑" pitchFamily="34" charset="-122"/>
              <a:ea typeface="微软雅黑" pitchFamily="34" charset="-122"/>
            </a:endParaRPr>
          </a:p>
        </p:txBody>
      </p:sp>
      <p:sp>
        <p:nvSpPr>
          <p:cNvPr id="10" name="TextBox 9"/>
          <p:cNvSpPr txBox="1"/>
          <p:nvPr/>
        </p:nvSpPr>
        <p:spPr>
          <a:xfrm>
            <a:off x="6131173" y="1367606"/>
            <a:ext cx="2329261"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l"/>
            <a:r>
              <a:rPr lang="zh-CN" altLang="en-US" sz="2400" dirty="0">
                <a:latin typeface="微软雅黑" pitchFamily="34" charset="-122"/>
                <a:ea typeface="微软雅黑" pitchFamily="34" charset="-122"/>
              </a:rPr>
              <a:t>高层管理的夙愿</a:t>
            </a:r>
            <a:endParaRPr lang="en-US" altLang="zh-CN" sz="2400" dirty="0">
              <a:latin typeface="微软雅黑" pitchFamily="34" charset="-122"/>
              <a:ea typeface="微软雅黑" pitchFamily="34" charset="-122"/>
            </a:endParaRPr>
          </a:p>
        </p:txBody>
      </p:sp>
      <p:sp>
        <p:nvSpPr>
          <p:cNvPr id="12" name="TextBox 11"/>
          <p:cNvSpPr txBox="1"/>
          <p:nvPr/>
        </p:nvSpPr>
        <p:spPr>
          <a:xfrm>
            <a:off x="1362299" y="318652"/>
            <a:ext cx="6438451" cy="584775"/>
          </a:xfrm>
          <a:prstGeom prst="rect">
            <a:avLst/>
          </a:prstGeom>
          <a:noFill/>
        </p:spPr>
        <p:txBody>
          <a:bodyPr wrap="square" rtlCol="0">
            <a:spAutoFit/>
          </a:bodyPr>
          <a:lstStyle/>
          <a:p>
            <a:pPr algn="ctr"/>
            <a:r>
              <a:rPr lang="zh-CN" altLang="en-US" sz="3200" b="1" dirty="0">
                <a:solidFill>
                  <a:srgbClr val="FF0000"/>
                </a:solidFill>
                <a:latin typeface="微软雅黑" pitchFamily="34" charset="-122"/>
                <a:ea typeface="微软雅黑" pitchFamily="34" charset="-122"/>
              </a:rPr>
              <a:t>为什么要建立产销协同制度</a:t>
            </a:r>
          </a:p>
        </p:txBody>
      </p:sp>
      <p:sp>
        <p:nvSpPr>
          <p:cNvPr id="13" name="圆角矩形 12"/>
          <p:cNvSpPr/>
          <p:nvPr/>
        </p:nvSpPr>
        <p:spPr>
          <a:xfrm>
            <a:off x="509955" y="1856550"/>
            <a:ext cx="2405863" cy="3778251"/>
          </a:xfrm>
          <a:prstGeom prst="roundRect">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150000"/>
              </a:lnSpc>
              <a:buFont typeface="Wingdings" pitchFamily="2" charset="2"/>
              <a:buChar char="Ø"/>
            </a:pPr>
            <a:r>
              <a:rPr lang="zh-CN" altLang="en-US" b="1" dirty="0">
                <a:latin typeface="微软雅黑" pitchFamily="34" charset="-122"/>
                <a:ea typeface="微软雅黑" pitchFamily="34" charset="-122"/>
              </a:rPr>
              <a:t>最好备有足够的存货，可以随时应对订单需求</a:t>
            </a:r>
            <a:endParaRPr lang="en-US" altLang="zh-CN" b="1" dirty="0">
              <a:latin typeface="微软雅黑" pitchFamily="34" charset="-122"/>
              <a:ea typeface="微软雅黑" pitchFamily="34" charset="-122"/>
            </a:endParaRPr>
          </a:p>
          <a:p>
            <a:pPr algn="l">
              <a:lnSpc>
                <a:spcPct val="150000"/>
              </a:lnSpc>
              <a:buFont typeface="Wingdings" pitchFamily="2" charset="2"/>
              <a:buChar char="Ø"/>
            </a:pPr>
            <a:r>
              <a:rPr lang="zh-CN" altLang="en-US" b="1" dirty="0">
                <a:latin typeface="微软雅黑" pitchFamily="34" charset="-122"/>
                <a:ea typeface="微软雅黑" pitchFamily="34" charset="-122"/>
              </a:rPr>
              <a:t>由于客户是上帝，生产部门最好“无条件”配合</a:t>
            </a:r>
            <a:endParaRPr lang="en-US" altLang="zh-CN" b="1" dirty="0">
              <a:latin typeface="微软雅黑" pitchFamily="34" charset="-122"/>
              <a:ea typeface="微软雅黑" pitchFamily="34" charset="-122"/>
            </a:endParaRPr>
          </a:p>
          <a:p>
            <a:pPr algn="l">
              <a:lnSpc>
                <a:spcPct val="150000"/>
              </a:lnSpc>
              <a:buFont typeface="Wingdings" pitchFamily="2" charset="2"/>
              <a:buChar char="Ø"/>
            </a:pPr>
            <a:r>
              <a:rPr lang="zh-CN" altLang="en-US" b="1" dirty="0">
                <a:latin typeface="微软雅黑" pitchFamily="34" charset="-122"/>
                <a:ea typeface="微软雅黑" pitchFamily="34" charset="-122"/>
              </a:rPr>
              <a:t>随时应付客户紧急插单与订单变更</a:t>
            </a:r>
            <a:endParaRPr lang="en-US" altLang="zh-CN" b="1" dirty="0">
              <a:latin typeface="微软雅黑" pitchFamily="34" charset="-122"/>
              <a:ea typeface="微软雅黑" pitchFamily="34" charset="-122"/>
            </a:endParaRPr>
          </a:p>
        </p:txBody>
      </p:sp>
      <p:sp>
        <p:nvSpPr>
          <p:cNvPr id="14" name="圆角矩形 13"/>
          <p:cNvSpPr/>
          <p:nvPr/>
        </p:nvSpPr>
        <p:spPr>
          <a:xfrm>
            <a:off x="3313366" y="1856550"/>
            <a:ext cx="2338755" cy="3778251"/>
          </a:xfrm>
          <a:prstGeom prst="roundRect">
            <a:avLst/>
          </a:prstGeom>
          <a:solidFill>
            <a:srgbClr val="7030A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150000"/>
              </a:lnSpc>
              <a:buFont typeface="Wingdings" pitchFamily="2" charset="2"/>
              <a:buChar char="Ø"/>
            </a:pPr>
            <a:r>
              <a:rPr lang="zh-CN" altLang="en-US" b="1" dirty="0">
                <a:latin typeface="微软雅黑" pitchFamily="34" charset="-122"/>
                <a:ea typeface="微软雅黑" pitchFamily="34" charset="-122"/>
              </a:rPr>
              <a:t>以经济批量以上的批量投产</a:t>
            </a:r>
            <a:endParaRPr lang="en-US" altLang="zh-CN" b="1" dirty="0">
              <a:latin typeface="微软雅黑" pitchFamily="34" charset="-122"/>
              <a:ea typeface="微软雅黑" pitchFamily="34" charset="-122"/>
            </a:endParaRPr>
          </a:p>
          <a:p>
            <a:pPr algn="l">
              <a:lnSpc>
                <a:spcPct val="150000"/>
              </a:lnSpc>
              <a:buFont typeface="Wingdings" pitchFamily="2" charset="2"/>
              <a:buChar char="Ø"/>
            </a:pPr>
            <a:r>
              <a:rPr lang="zh-CN" altLang="en-US" b="1" dirty="0">
                <a:latin typeface="微软雅黑" pitchFamily="34" charset="-122"/>
                <a:ea typeface="微软雅黑" pitchFamily="34" charset="-122"/>
              </a:rPr>
              <a:t>尽量使生产需求提早确立，以利生产和物料准备</a:t>
            </a:r>
            <a:endParaRPr lang="en-US" altLang="zh-CN" b="1" dirty="0">
              <a:latin typeface="微软雅黑" pitchFamily="34" charset="-122"/>
              <a:ea typeface="微软雅黑" pitchFamily="34" charset="-122"/>
            </a:endParaRPr>
          </a:p>
          <a:p>
            <a:pPr algn="l">
              <a:lnSpc>
                <a:spcPct val="150000"/>
              </a:lnSpc>
              <a:buFont typeface="Wingdings" pitchFamily="2" charset="2"/>
              <a:buChar char="Ø"/>
            </a:pPr>
            <a:r>
              <a:rPr lang="zh-CN" altLang="en-US" b="1" dirty="0">
                <a:latin typeface="微软雅黑" pitchFamily="34" charset="-122"/>
                <a:ea typeface="微软雅黑" pitchFamily="34" charset="-122"/>
              </a:rPr>
              <a:t>尽可能使生产线稳定，不要过多因订单而临时变化</a:t>
            </a:r>
          </a:p>
        </p:txBody>
      </p:sp>
      <p:sp>
        <p:nvSpPr>
          <p:cNvPr id="16" name="圆角矩形 15"/>
          <p:cNvSpPr/>
          <p:nvPr/>
        </p:nvSpPr>
        <p:spPr>
          <a:xfrm>
            <a:off x="6150642" y="1901001"/>
            <a:ext cx="2237225" cy="3778251"/>
          </a:xfrm>
          <a:prstGeom prst="roundRect">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150000"/>
              </a:lnSpc>
              <a:buFont typeface="Wingdings" pitchFamily="2" charset="2"/>
              <a:buChar char="Ø"/>
            </a:pPr>
            <a:r>
              <a:rPr lang="zh-CN" altLang="en-US" b="1" dirty="0">
                <a:latin typeface="微软雅黑" pitchFamily="34" charset="-122"/>
                <a:ea typeface="微软雅黑" pitchFamily="34" charset="-122"/>
              </a:rPr>
              <a:t>尽可能增加产销业绩，降低生产成本</a:t>
            </a:r>
            <a:endParaRPr lang="en-US" altLang="zh-CN" b="1" dirty="0">
              <a:latin typeface="微软雅黑" pitchFamily="34" charset="-122"/>
              <a:ea typeface="微软雅黑" pitchFamily="34" charset="-122"/>
            </a:endParaRPr>
          </a:p>
          <a:p>
            <a:pPr algn="l">
              <a:lnSpc>
                <a:spcPct val="150000"/>
              </a:lnSpc>
              <a:buFont typeface="Wingdings" pitchFamily="2" charset="2"/>
              <a:buChar char="Ø"/>
            </a:pPr>
            <a:r>
              <a:rPr lang="zh-CN" altLang="en-US" b="1" dirty="0">
                <a:latin typeface="微软雅黑" pitchFamily="34" charset="-122"/>
                <a:ea typeface="微软雅黑" pitchFamily="34" charset="-122"/>
              </a:rPr>
              <a:t>尽可能控制库存，避免经营风险</a:t>
            </a:r>
          </a:p>
        </p:txBody>
      </p:sp>
      <p:sp>
        <p:nvSpPr>
          <p:cNvPr id="17" name="左右箭头 16"/>
          <p:cNvSpPr/>
          <p:nvPr/>
        </p:nvSpPr>
        <p:spPr>
          <a:xfrm>
            <a:off x="750039" y="5229201"/>
            <a:ext cx="7549663" cy="999476"/>
          </a:xfrm>
          <a:prstGeom prst="leftRightArrow">
            <a:avLst/>
          </a:prstGeom>
          <a:solidFill>
            <a:srgbClr val="FF3300"/>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itchFamily="34" charset="-122"/>
                <a:ea typeface="微软雅黑" pitchFamily="34" charset="-122"/>
              </a:rPr>
              <a:t>计划：承上启下    平衡与协调</a:t>
            </a:r>
          </a:p>
        </p:txBody>
      </p:sp>
      <p:sp>
        <p:nvSpPr>
          <p:cNvPr id="11" name="灯片编号占位符 10"/>
          <p:cNvSpPr>
            <a:spLocks noGrp="1"/>
          </p:cNvSpPr>
          <p:nvPr>
            <p:ph type="sldNum" sz="quarter" idx="4"/>
          </p:nvPr>
        </p:nvSpPr>
        <p:spPr/>
        <p:txBody>
          <a:bodyPr/>
          <a:lstStyle/>
          <a:p>
            <a:fld id="{8BA16DCC-C50E-4AD5-94C9-747C0058B3E1}" type="slidenum">
              <a:rPr lang="zh-CN" altLang="en-US" smtClean="0"/>
              <a:pPr/>
              <a:t>68</a:t>
            </a:fld>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strVal val="#ppt_w*0.70"/>
                                          </p:val>
                                        </p:tav>
                                        <p:tav tm="100000">
                                          <p:val>
                                            <p:strVal val="#ppt_w"/>
                                          </p:val>
                                        </p:tav>
                                      </p:tavLst>
                                    </p:anim>
                                    <p:anim calcmode="lin" valueType="num">
                                      <p:cBhvr>
                                        <p:cTn id="23" dur="1000" fill="hold"/>
                                        <p:tgtEl>
                                          <p:spTgt spid="17"/>
                                        </p:tgtEl>
                                        <p:attrNameLst>
                                          <p:attrName>ppt_h</p:attrName>
                                        </p:attrNameLst>
                                      </p:cBhvr>
                                      <p:tavLst>
                                        <p:tav tm="0">
                                          <p:val>
                                            <p:strVal val="#ppt_h"/>
                                          </p:val>
                                        </p:tav>
                                        <p:tav tm="100000">
                                          <p:val>
                                            <p:strVal val="#ppt_h"/>
                                          </p:val>
                                        </p:tav>
                                      </p:tavLst>
                                    </p:anim>
                                    <p:animEffect transition="in" filter="fade">
                                      <p:cBhvr>
                                        <p:cTn id="2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1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5"/>
          <p:cNvSpPr>
            <a:spLocks noGrp="1" noChangeArrowheads="1"/>
          </p:cNvSpPr>
          <p:nvPr>
            <p:ph type="title"/>
          </p:nvPr>
        </p:nvSpPr>
        <p:spPr>
          <a:xfrm>
            <a:off x="484740" y="332656"/>
            <a:ext cx="8232531" cy="576064"/>
          </a:xfrm>
        </p:spPr>
        <p:txBody>
          <a:bodyPr/>
          <a:lstStyle/>
          <a:p>
            <a:pPr algn="ctr"/>
            <a:r>
              <a:rPr lang="zh-CN" altLang="en-US" sz="3200" dirty="0" smtClean="0">
                <a:solidFill>
                  <a:srgbClr val="FF0000"/>
                </a:solidFill>
              </a:rPr>
              <a:t>产销平衡会</a:t>
            </a:r>
            <a:endParaRPr lang="zh-CN" altLang="en-US" sz="3200" dirty="0">
              <a:solidFill>
                <a:srgbClr val="FF0000"/>
              </a:solidFill>
            </a:endParaRPr>
          </a:p>
        </p:txBody>
      </p:sp>
      <p:sp>
        <p:nvSpPr>
          <p:cNvPr id="739331" name="Rectangle 3"/>
          <p:cNvSpPr>
            <a:spLocks noGrp="1" noChangeArrowheads="1"/>
          </p:cNvSpPr>
          <p:nvPr>
            <p:ph idx="1"/>
          </p:nvPr>
        </p:nvSpPr>
        <p:spPr>
          <a:xfrm>
            <a:off x="395536" y="1506400"/>
            <a:ext cx="8300789" cy="4658904"/>
          </a:xfrm>
          <a:ln/>
        </p:spPr>
        <p:txBody>
          <a:bodyPr/>
          <a:lstStyle/>
          <a:p>
            <a:pPr>
              <a:lnSpc>
                <a:spcPct val="150000"/>
              </a:lnSpc>
              <a:buFont typeface="Wingdings" panose="05000000000000000000" pitchFamily="2" charset="2"/>
              <a:buChar char="Ø"/>
            </a:pPr>
            <a:r>
              <a:rPr lang="zh-CN" altLang="en-US" sz="2400" dirty="0"/>
              <a:t>明确的产销组织与部门间的沟通、协调</a:t>
            </a:r>
          </a:p>
          <a:p>
            <a:pPr lvl="1">
              <a:lnSpc>
                <a:spcPct val="150000"/>
              </a:lnSpc>
            </a:pPr>
            <a:r>
              <a:rPr lang="zh-CN" altLang="en-US" sz="2000" dirty="0"/>
              <a:t>产销链接管理的目的是兼顾销售与生产的平衡。企业产销组织的规划应具弹性，着眼点是交期准时及品质稳定，以提升市场竞争能力</a:t>
            </a:r>
          </a:p>
          <a:p>
            <a:pPr lvl="1">
              <a:lnSpc>
                <a:spcPct val="150000"/>
              </a:lnSpc>
            </a:pPr>
            <a:r>
              <a:rPr lang="zh-CN" altLang="en-US" sz="2000" dirty="0"/>
              <a:t>订单的协调过程即各相关部门分担各自责任的过程，通过对订单进行评审，即全面的产销管理，以确保交期、品质</a:t>
            </a:r>
            <a:endParaRPr lang="en-US" altLang="zh-CN" sz="2000" dirty="0"/>
          </a:p>
          <a:p>
            <a:pPr>
              <a:lnSpc>
                <a:spcPct val="150000"/>
              </a:lnSpc>
              <a:buFont typeface="Wingdings" panose="05000000000000000000" pitchFamily="2" charset="2"/>
              <a:buChar char="Ø"/>
            </a:pPr>
            <a:r>
              <a:rPr lang="zh-CN" altLang="en-US" sz="2400" dirty="0"/>
              <a:t>销售计划、生产计划、出货计划的协调</a:t>
            </a:r>
          </a:p>
          <a:p>
            <a:pPr lvl="1">
              <a:lnSpc>
                <a:spcPct val="150000"/>
              </a:lnSpc>
            </a:pPr>
            <a:r>
              <a:rPr lang="zh-CN" altLang="en-US" sz="2000" dirty="0"/>
              <a:t>企业应依本身的经营方针，做有效的产销平衡，拟定综合性的产销计划，以为销售、生产、制造等部门拟定计划的依据，使各项计划同企业经营配合又相互步调一致</a:t>
            </a:r>
          </a:p>
          <a:p>
            <a:pPr lvl="1">
              <a:lnSpc>
                <a:spcPct val="150000"/>
              </a:lnSpc>
            </a:pPr>
            <a:endParaRPr lang="zh-CN" altLang="en-US" sz="2000" dirty="0"/>
          </a:p>
        </p:txBody>
      </p:sp>
      <p:sp>
        <p:nvSpPr>
          <p:cNvPr id="5" name="灯片编号占位符 5"/>
          <p:cNvSpPr>
            <a:spLocks noGrp="1"/>
          </p:cNvSpPr>
          <p:nvPr>
            <p:ph type="sldNum" sz="quarter" idx="4"/>
          </p:nvPr>
        </p:nvSpPr>
        <p:spPr/>
        <p:txBody>
          <a:bodyPr/>
          <a:lstStyle/>
          <a:p>
            <a:fld id="{E7D29956-382D-42AF-B95B-0BE532E12836}" type="slidenum">
              <a:rPr lang="zh-CN" altLang="en-US"/>
              <a:pPr/>
              <a:t>69</a:t>
            </a:fld>
            <a:endParaRPr lang="zh-CN" altLang="en-US"/>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2127253" y="2420943"/>
            <a:ext cx="5256213" cy="144463"/>
          </a:xfrm>
          <a:prstGeom prst="rect">
            <a:avLst/>
          </a:prstGeom>
          <a:gradFill rotWithShape="0">
            <a:gsLst>
              <a:gs pos="0">
                <a:srgbClr val="CBCBCB"/>
              </a:gs>
              <a:gs pos="100000">
                <a:srgbClr val="E7E3E7"/>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9220" name="Oval 4"/>
          <p:cNvSpPr>
            <a:spLocks noChangeArrowheads="1"/>
          </p:cNvSpPr>
          <p:nvPr/>
        </p:nvSpPr>
        <p:spPr bwMode="auto">
          <a:xfrm>
            <a:off x="1984377" y="2206628"/>
            <a:ext cx="542925" cy="542925"/>
          </a:xfrm>
          <a:prstGeom prst="ellipse">
            <a:avLst/>
          </a:prstGeom>
          <a:solidFill>
            <a:srgbClr val="FF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1" name="Text Box 5"/>
          <p:cNvSpPr txBox="1">
            <a:spLocks noChangeArrowheads="1"/>
          </p:cNvSpPr>
          <p:nvPr/>
        </p:nvSpPr>
        <p:spPr bwMode="auto">
          <a:xfrm>
            <a:off x="2054231" y="2276872"/>
            <a:ext cx="3413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chemeClr val="bg1"/>
                </a:solidFill>
                <a:latin typeface="+mn-ea"/>
              </a:rPr>
              <a:t>1</a:t>
            </a:r>
          </a:p>
        </p:txBody>
      </p:sp>
      <p:sp>
        <p:nvSpPr>
          <p:cNvPr id="9222" name="Text Box 6"/>
          <p:cNvSpPr txBox="1">
            <a:spLocks noChangeArrowheads="1"/>
          </p:cNvSpPr>
          <p:nvPr/>
        </p:nvSpPr>
        <p:spPr bwMode="auto">
          <a:xfrm>
            <a:off x="2592388" y="2733679"/>
            <a:ext cx="421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latin typeface="+mn-ea"/>
              </a:rPr>
              <a:t>企业与企业管理的对象</a:t>
            </a:r>
            <a:endParaRPr lang="zh-CN" altLang="en-US" sz="2400" dirty="0">
              <a:latin typeface="+mn-ea"/>
              <a:sym typeface="宋体" panose="02010600030101010101" pitchFamily="2" charset="-122"/>
            </a:endParaRPr>
          </a:p>
        </p:txBody>
      </p:sp>
      <p:sp>
        <p:nvSpPr>
          <p:cNvPr id="9223" name="Rectangle 7"/>
          <p:cNvSpPr>
            <a:spLocks noChangeArrowheads="1"/>
          </p:cNvSpPr>
          <p:nvPr/>
        </p:nvSpPr>
        <p:spPr bwMode="auto">
          <a:xfrm>
            <a:off x="1393828" y="3481394"/>
            <a:ext cx="5256213" cy="144463"/>
          </a:xfrm>
          <a:prstGeom prst="rect">
            <a:avLst/>
          </a:prstGeom>
          <a:gradFill rotWithShape="0">
            <a:gsLst>
              <a:gs pos="0">
                <a:srgbClr val="CBCBCB"/>
              </a:gs>
              <a:gs pos="100000">
                <a:srgbClr val="E7E3E7"/>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4" name="Oval 8"/>
          <p:cNvSpPr>
            <a:spLocks noChangeArrowheads="1"/>
          </p:cNvSpPr>
          <p:nvPr/>
        </p:nvSpPr>
        <p:spPr bwMode="auto">
          <a:xfrm>
            <a:off x="1249363" y="3265488"/>
            <a:ext cx="544512" cy="544512"/>
          </a:xfrm>
          <a:prstGeom prst="ellipse">
            <a:avLst/>
          </a:prstGeom>
          <a:solidFill>
            <a:srgbClr val="6A8B2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5" name="Text Box 9"/>
          <p:cNvSpPr txBox="1">
            <a:spLocks noChangeArrowheads="1"/>
          </p:cNvSpPr>
          <p:nvPr/>
        </p:nvSpPr>
        <p:spPr bwMode="auto">
          <a:xfrm>
            <a:off x="1320806" y="3327375"/>
            <a:ext cx="341313"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dirty="0">
                <a:solidFill>
                  <a:schemeClr val="bg1"/>
                </a:solidFill>
                <a:latin typeface="+mn-ea"/>
              </a:rPr>
              <a:t>2</a:t>
            </a:r>
          </a:p>
        </p:txBody>
      </p:sp>
      <p:sp>
        <p:nvSpPr>
          <p:cNvPr id="9226" name="Text Box 10"/>
          <p:cNvSpPr txBox="1">
            <a:spLocks noChangeArrowheads="1"/>
          </p:cNvSpPr>
          <p:nvPr/>
        </p:nvSpPr>
        <p:spPr bwMode="auto">
          <a:xfrm>
            <a:off x="1865314" y="3790955"/>
            <a:ext cx="446405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455591" indent="-455591">
              <a:defRPr/>
            </a:pPr>
            <a:r>
              <a:rPr lang="zh-CN" altLang="en-US" sz="2400" b="1" dirty="0">
                <a:latin typeface="+mn-ea"/>
              </a:rPr>
              <a:t>精益生产的产生与发展</a:t>
            </a:r>
          </a:p>
        </p:txBody>
      </p:sp>
      <p:sp>
        <p:nvSpPr>
          <p:cNvPr id="9227" name="Rectangle 11"/>
          <p:cNvSpPr>
            <a:spLocks noChangeArrowheads="1"/>
          </p:cNvSpPr>
          <p:nvPr/>
        </p:nvSpPr>
        <p:spPr bwMode="auto">
          <a:xfrm>
            <a:off x="731842" y="4613278"/>
            <a:ext cx="5256212" cy="142875"/>
          </a:xfrm>
          <a:prstGeom prst="rect">
            <a:avLst/>
          </a:prstGeom>
          <a:gradFill rotWithShape="0">
            <a:gsLst>
              <a:gs pos="0">
                <a:srgbClr val="CBCBCB"/>
              </a:gs>
              <a:gs pos="100000">
                <a:srgbClr val="E7E3E7"/>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8" name="Oval 12"/>
          <p:cNvSpPr>
            <a:spLocks noChangeArrowheads="1"/>
          </p:cNvSpPr>
          <p:nvPr/>
        </p:nvSpPr>
        <p:spPr bwMode="auto">
          <a:xfrm>
            <a:off x="587377" y="4397377"/>
            <a:ext cx="542925" cy="542925"/>
          </a:xfrm>
          <a:prstGeom prst="ellipse">
            <a:avLst/>
          </a:prstGeom>
          <a:solidFill>
            <a:schemeClr val="fo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9" name="Text Box 13"/>
          <p:cNvSpPr txBox="1">
            <a:spLocks noChangeArrowheads="1"/>
          </p:cNvSpPr>
          <p:nvPr/>
        </p:nvSpPr>
        <p:spPr bwMode="auto">
          <a:xfrm>
            <a:off x="657230" y="4437112"/>
            <a:ext cx="3429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dirty="0">
                <a:solidFill>
                  <a:schemeClr val="bg1"/>
                </a:solidFill>
                <a:latin typeface="+mn-ea"/>
              </a:rPr>
              <a:t>3</a:t>
            </a:r>
            <a:endParaRPr lang="zh-CN" altLang="en-US" sz="2400" dirty="0">
              <a:latin typeface="+mn-ea"/>
            </a:endParaRPr>
          </a:p>
        </p:txBody>
      </p:sp>
      <p:sp>
        <p:nvSpPr>
          <p:cNvPr id="9230" name="Text Box 14"/>
          <p:cNvSpPr txBox="1">
            <a:spLocks noChangeArrowheads="1"/>
          </p:cNvSpPr>
          <p:nvPr/>
        </p:nvSpPr>
        <p:spPr bwMode="auto">
          <a:xfrm>
            <a:off x="1322389" y="4921255"/>
            <a:ext cx="446563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455591" indent="-455591">
              <a:defRPr/>
            </a:pPr>
            <a:r>
              <a:rPr lang="zh-CN" altLang="en-US" sz="2400" b="1" dirty="0">
                <a:latin typeface="+mn-ea"/>
              </a:rPr>
              <a:t>企业面临的问题与精益供应链</a:t>
            </a:r>
          </a:p>
        </p:txBody>
      </p:sp>
      <p:sp>
        <p:nvSpPr>
          <p:cNvPr id="3" name="灯片编号占位符 2"/>
          <p:cNvSpPr>
            <a:spLocks noGrp="1"/>
          </p:cNvSpPr>
          <p:nvPr>
            <p:ph type="sldNum" sz="quarter" idx="4"/>
          </p:nvPr>
        </p:nvSpPr>
        <p:spPr/>
        <p:txBody>
          <a:bodyPr/>
          <a:lstStyle/>
          <a:p>
            <a:fld id="{D065990C-D54C-4FC3-B4C7-03BEB07D7E46}" type="slidenum">
              <a:rPr lang="zh-CN" altLang="en-US" smtClean="0"/>
              <a:pPr/>
              <a:t>7</a:t>
            </a:fld>
            <a:endParaRPr lang="zh-CN" altLang="en-US"/>
          </a:p>
        </p:txBody>
      </p:sp>
    </p:spTree>
    <p:extLst>
      <p:ext uri="{BB962C8B-B14F-4D97-AF65-F5344CB8AC3E}">
        <p14:creationId xmlns:p14="http://schemas.microsoft.com/office/powerpoint/2010/main" val="3603063492"/>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3"/>
          <p:cNvSpPr>
            <a:spLocks noGrp="1" noChangeArrowheads="1"/>
          </p:cNvSpPr>
          <p:nvPr>
            <p:ph idx="1"/>
          </p:nvPr>
        </p:nvSpPr>
        <p:spPr bwMode="auto">
          <a:xfrm>
            <a:off x="683568" y="1556792"/>
            <a:ext cx="7921577" cy="3888432"/>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buNone/>
            </a:pPr>
            <a:r>
              <a:rPr lang="zh-CN" altLang="en-US" sz="2400" dirty="0"/>
              <a:t>根据时间跨度的不同，生产计划可以分为：</a:t>
            </a:r>
          </a:p>
          <a:p>
            <a:pPr>
              <a:lnSpc>
                <a:spcPct val="150000"/>
              </a:lnSpc>
              <a:buFont typeface="Wingdings" panose="05000000000000000000" pitchFamily="2" charset="2"/>
              <a:buChar char="Ø"/>
            </a:pPr>
            <a:r>
              <a:rPr lang="zh-CN" altLang="en-US" sz="2400" dirty="0"/>
              <a:t>中长期销售计划；</a:t>
            </a:r>
          </a:p>
          <a:p>
            <a:pPr>
              <a:lnSpc>
                <a:spcPct val="150000"/>
              </a:lnSpc>
              <a:buFont typeface="Wingdings" panose="05000000000000000000" pitchFamily="2" charset="2"/>
              <a:buChar char="Ø"/>
            </a:pPr>
            <a:r>
              <a:rPr lang="zh-CN" altLang="en-US" sz="2400" dirty="0"/>
              <a:t>月别生产计划、订货计划；</a:t>
            </a:r>
          </a:p>
          <a:p>
            <a:pPr>
              <a:lnSpc>
                <a:spcPct val="150000"/>
              </a:lnSpc>
              <a:buFont typeface="Wingdings" panose="05000000000000000000" pitchFamily="2" charset="2"/>
              <a:buChar char="Ø"/>
            </a:pPr>
            <a:r>
              <a:rPr lang="zh-CN" altLang="en-US" sz="2400" dirty="0"/>
              <a:t>周别生产计划；</a:t>
            </a:r>
          </a:p>
          <a:p>
            <a:pPr>
              <a:lnSpc>
                <a:spcPct val="150000"/>
              </a:lnSpc>
            </a:pPr>
            <a:endParaRPr lang="zh-CN" altLang="en-US" sz="2400" dirty="0"/>
          </a:p>
          <a:p>
            <a:pPr>
              <a:lnSpc>
                <a:spcPct val="150000"/>
              </a:lnSpc>
            </a:pPr>
            <a:endParaRPr lang="zh-CN" altLang="en-US" sz="2400" dirty="0"/>
          </a:p>
        </p:txBody>
      </p:sp>
      <p:sp>
        <p:nvSpPr>
          <p:cNvPr id="3" name="矩形 2"/>
          <p:cNvSpPr/>
          <p:nvPr/>
        </p:nvSpPr>
        <p:spPr>
          <a:xfrm>
            <a:off x="3007659" y="404664"/>
            <a:ext cx="3057247" cy="584775"/>
          </a:xfrm>
          <a:prstGeom prst="rect">
            <a:avLst/>
          </a:prstGeom>
        </p:spPr>
        <p:txBody>
          <a:bodyPr wrap="none">
            <a:spAutoFit/>
          </a:bodyPr>
          <a:lstStyle/>
          <a:p>
            <a:r>
              <a:rPr lang="zh-CN" altLang="en-US" sz="3200" b="1" dirty="0">
                <a:solidFill>
                  <a:srgbClr val="FF0000"/>
                </a:solidFill>
                <a:latin typeface="微软雅黑" pitchFamily="34" charset="-122"/>
                <a:ea typeface="微软雅黑" pitchFamily="34" charset="-122"/>
              </a:rPr>
              <a:t>生产计划的种类</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sz="half" idx="1"/>
          </p:nvPr>
        </p:nvSpPr>
        <p:spPr>
          <a:xfrm>
            <a:off x="251525" y="1340768"/>
            <a:ext cx="8682503" cy="5184576"/>
          </a:xfrm>
        </p:spPr>
        <p:txBody>
          <a:bodyPr>
            <a:noAutofit/>
          </a:bodyPr>
          <a:lstStyle/>
          <a:p>
            <a:pPr>
              <a:lnSpc>
                <a:spcPct val="150000"/>
              </a:lnSpc>
              <a:buFontTx/>
              <a:buNone/>
            </a:pPr>
            <a:r>
              <a:rPr lang="zh-CN" altLang="en-US" sz="2000" b="1" dirty="0">
                <a:latin typeface="微软雅黑" pitchFamily="34" charset="-122"/>
                <a:ea typeface="微软雅黑" pitchFamily="34" charset="-122"/>
              </a:rPr>
              <a:t>通过中长期计划的编制可以为企业的经营发展创造一个良好的环境，编制的</a:t>
            </a:r>
            <a:endParaRPr lang="en-US" altLang="zh-CN" sz="2000" b="1" dirty="0">
              <a:latin typeface="微软雅黑" pitchFamily="34" charset="-122"/>
              <a:ea typeface="微软雅黑" pitchFamily="34" charset="-122"/>
            </a:endParaRPr>
          </a:p>
          <a:p>
            <a:pPr>
              <a:lnSpc>
                <a:spcPct val="150000"/>
              </a:lnSpc>
              <a:buFontTx/>
              <a:buNone/>
            </a:pPr>
            <a:r>
              <a:rPr lang="zh-CN" altLang="en-US" sz="2000" b="1" dirty="0">
                <a:latin typeface="微软雅黑" pitchFamily="34" charset="-122"/>
                <a:ea typeface="微软雅黑" pitchFamily="34" charset="-122"/>
              </a:rPr>
              <a:t>依据是企业的中长期生产发展规划和生产经营目标，通过平衡和协调各方面</a:t>
            </a:r>
            <a:endParaRPr lang="en-US" altLang="zh-CN" sz="2000" b="1" dirty="0">
              <a:latin typeface="微软雅黑" pitchFamily="34" charset="-122"/>
              <a:ea typeface="微软雅黑" pitchFamily="34" charset="-122"/>
            </a:endParaRPr>
          </a:p>
          <a:p>
            <a:pPr>
              <a:lnSpc>
                <a:spcPct val="150000"/>
              </a:lnSpc>
              <a:buFontTx/>
              <a:buNone/>
            </a:pPr>
            <a:r>
              <a:rPr lang="zh-CN" altLang="en-US" sz="2000" b="1" dirty="0">
                <a:latin typeface="微软雅黑" pitchFamily="34" charset="-122"/>
                <a:ea typeface="微软雅黑" pitchFamily="34" charset="-122"/>
              </a:rPr>
              <a:t>的情况为企业的未来发展制定方向。中长期计划应该至少每半年修改一次。</a:t>
            </a:r>
          </a:p>
          <a:p>
            <a:pPr>
              <a:lnSpc>
                <a:spcPct val="150000"/>
              </a:lnSpc>
              <a:buFontTx/>
              <a:buNone/>
            </a:pPr>
            <a:r>
              <a:rPr lang="zh-CN" altLang="en-US" sz="2400" b="1" dirty="0">
                <a:solidFill>
                  <a:srgbClr val="FF0000"/>
                </a:solidFill>
                <a:latin typeface="微软雅黑" pitchFamily="34" charset="-122"/>
                <a:ea typeface="微软雅黑" pitchFamily="34" charset="-122"/>
              </a:rPr>
              <a:t>企业通过中长期计划可以进行的准备工作包括以下几个方面：</a:t>
            </a:r>
          </a:p>
          <a:p>
            <a:pPr>
              <a:lnSpc>
                <a:spcPct val="150000"/>
              </a:lnSpc>
              <a:buFont typeface="Wingdings" pitchFamily="2" charset="2"/>
              <a:buChar char="Ø"/>
            </a:pPr>
            <a:r>
              <a:rPr lang="zh-CN" altLang="en-US" sz="2000" b="1" dirty="0">
                <a:latin typeface="微软雅黑" pitchFamily="34" charset="-122"/>
                <a:ea typeface="微软雅黑" pitchFamily="34" charset="-122"/>
              </a:rPr>
              <a:t> </a:t>
            </a:r>
            <a:r>
              <a:rPr lang="zh-CN" altLang="en-US" sz="2000" b="1" dirty="0" smtClean="0">
                <a:latin typeface="微软雅黑" pitchFamily="34" charset="-122"/>
                <a:ea typeface="微软雅黑" pitchFamily="34" charset="-122"/>
              </a:rPr>
              <a:t> </a:t>
            </a:r>
            <a:endParaRPr lang="en-US" altLang="zh-CN" sz="2000" b="1" dirty="0" smtClean="0">
              <a:latin typeface="微软雅黑" pitchFamily="34" charset="-122"/>
              <a:ea typeface="微软雅黑" pitchFamily="34" charset="-122"/>
            </a:endParaRPr>
          </a:p>
          <a:p>
            <a:pPr>
              <a:lnSpc>
                <a:spcPct val="150000"/>
              </a:lnSpc>
              <a:buFont typeface="Wingdings" pitchFamily="2" charset="2"/>
              <a:buChar char="Ø"/>
            </a:pPr>
            <a:r>
              <a:rPr lang="en-US" altLang="zh-CN" sz="2000" b="1" dirty="0">
                <a:latin typeface="微软雅黑" pitchFamily="34" charset="-122"/>
                <a:ea typeface="微软雅黑" pitchFamily="34" charset="-122"/>
              </a:rPr>
              <a:t> </a:t>
            </a:r>
            <a:endParaRPr lang="en-US" altLang="zh-CN" sz="2000" b="1" dirty="0" smtClean="0">
              <a:latin typeface="微软雅黑" pitchFamily="34" charset="-122"/>
              <a:ea typeface="微软雅黑" pitchFamily="34" charset="-122"/>
            </a:endParaRPr>
          </a:p>
          <a:p>
            <a:pPr>
              <a:lnSpc>
                <a:spcPct val="150000"/>
              </a:lnSpc>
              <a:buFont typeface="Wingdings" pitchFamily="2" charset="2"/>
              <a:buChar char="Ø"/>
            </a:pPr>
            <a:r>
              <a:rPr lang="en-US" altLang="zh-CN" sz="2000" b="1" dirty="0">
                <a:latin typeface="微软雅黑" pitchFamily="34" charset="-122"/>
                <a:ea typeface="微软雅黑" pitchFamily="34" charset="-122"/>
              </a:rPr>
              <a:t> </a:t>
            </a:r>
            <a:endParaRPr lang="en-US" altLang="zh-CN" sz="2000" b="1" dirty="0" smtClean="0">
              <a:latin typeface="微软雅黑" pitchFamily="34" charset="-122"/>
              <a:ea typeface="微软雅黑" pitchFamily="34" charset="-122"/>
            </a:endParaRPr>
          </a:p>
          <a:p>
            <a:pPr>
              <a:lnSpc>
                <a:spcPct val="150000"/>
              </a:lnSpc>
              <a:buFont typeface="Wingdings" pitchFamily="2" charset="2"/>
              <a:buChar char="Ø"/>
            </a:pPr>
            <a:r>
              <a:rPr lang="en-US" altLang="zh-CN" sz="2000" b="1" dirty="0">
                <a:latin typeface="微软雅黑" pitchFamily="34" charset="-122"/>
                <a:ea typeface="微软雅黑" pitchFamily="34" charset="-122"/>
              </a:rPr>
              <a:t> </a:t>
            </a:r>
            <a:endParaRPr lang="en-US" altLang="zh-CN" sz="2000" b="1" dirty="0" smtClean="0">
              <a:latin typeface="微软雅黑" pitchFamily="34" charset="-122"/>
              <a:ea typeface="微软雅黑" pitchFamily="34" charset="-122"/>
            </a:endParaRPr>
          </a:p>
          <a:p>
            <a:pPr>
              <a:lnSpc>
                <a:spcPct val="150000"/>
              </a:lnSpc>
              <a:buFont typeface="Wingdings" pitchFamily="2" charset="2"/>
              <a:buChar char="Ø"/>
            </a:pPr>
            <a:r>
              <a:rPr lang="en-US" altLang="zh-CN" sz="2000" b="1" dirty="0">
                <a:latin typeface="微软雅黑" pitchFamily="34" charset="-122"/>
                <a:ea typeface="微软雅黑" pitchFamily="34" charset="-122"/>
              </a:rPr>
              <a:t> </a:t>
            </a:r>
            <a:endParaRPr lang="zh-CN" altLang="en-US" sz="2000" b="1" dirty="0">
              <a:latin typeface="微软雅黑" pitchFamily="34" charset="-122"/>
              <a:ea typeface="微软雅黑" pitchFamily="34" charset="-122"/>
            </a:endParaRPr>
          </a:p>
        </p:txBody>
      </p:sp>
      <p:sp>
        <p:nvSpPr>
          <p:cNvPr id="7" name="矩形 6"/>
          <p:cNvSpPr/>
          <p:nvPr/>
        </p:nvSpPr>
        <p:spPr>
          <a:xfrm>
            <a:off x="1712457" y="362854"/>
            <a:ext cx="5760640" cy="584775"/>
          </a:xfrm>
          <a:prstGeom prst="rect">
            <a:avLst/>
          </a:prstGeom>
        </p:spPr>
        <p:txBody>
          <a:bodyPr wrap="square" anchor="b">
            <a:spAutoFit/>
          </a:bodyPr>
          <a:lstStyle/>
          <a:p>
            <a:pPr>
              <a:buFontTx/>
              <a:buNone/>
            </a:pPr>
            <a:r>
              <a:rPr lang="zh-CN" altLang="en-US" sz="3200" b="1" dirty="0">
                <a:solidFill>
                  <a:srgbClr val="FF0000"/>
                </a:solidFill>
                <a:latin typeface="微软雅黑" pitchFamily="34" charset="-122"/>
                <a:ea typeface="微软雅黑" pitchFamily="34" charset="-122"/>
              </a:rPr>
              <a:t>中长期计划（</a:t>
            </a:r>
            <a:r>
              <a:rPr lang="en-US" altLang="zh-CN" sz="3200" b="1" dirty="0">
                <a:solidFill>
                  <a:srgbClr val="FF0000"/>
                </a:solidFill>
                <a:latin typeface="微软雅黑" pitchFamily="34" charset="-122"/>
                <a:ea typeface="微软雅黑" pitchFamily="34" charset="-122"/>
              </a:rPr>
              <a:t>Business Plan</a:t>
            </a:r>
            <a:r>
              <a:rPr lang="zh-CN" altLang="en-US" sz="3200" b="1" dirty="0">
                <a:solidFill>
                  <a:srgbClr val="FF0000"/>
                </a:solidFill>
                <a:latin typeface="微软雅黑" pitchFamily="34" charset="-122"/>
                <a:ea typeface="微软雅黑" pitchFamily="34" charset="-122"/>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531">
                                            <p:txEl>
                                              <p:pRg st="3" end="3"/>
                                            </p:txEl>
                                          </p:spTgt>
                                        </p:tgtEl>
                                        <p:attrNameLst>
                                          <p:attrName>style.visibility</p:attrName>
                                        </p:attrNameLst>
                                      </p:cBhvr>
                                      <p:to>
                                        <p:strVal val="visible"/>
                                      </p:to>
                                    </p:set>
                                    <p:animEffect transition="in" filter="blinds(horizontal)">
                                      <p:cBhvr>
                                        <p:cTn id="7" dur="500"/>
                                        <p:tgtEl>
                                          <p:spTgt spid="2253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531">
                                            <p:txEl>
                                              <p:pRg st="4" end="4"/>
                                            </p:txEl>
                                          </p:spTgt>
                                        </p:tgtEl>
                                        <p:attrNameLst>
                                          <p:attrName>style.visibility</p:attrName>
                                        </p:attrNameLst>
                                      </p:cBhvr>
                                      <p:to>
                                        <p:strVal val="visible"/>
                                      </p:to>
                                    </p:set>
                                    <p:animEffect transition="in" filter="blinds(horizontal)">
                                      <p:cBhvr>
                                        <p:cTn id="12" dur="500"/>
                                        <p:tgtEl>
                                          <p:spTgt spid="2253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531">
                                            <p:txEl>
                                              <p:pRg st="5" end="5"/>
                                            </p:txEl>
                                          </p:spTgt>
                                        </p:tgtEl>
                                        <p:attrNameLst>
                                          <p:attrName>style.visibility</p:attrName>
                                        </p:attrNameLst>
                                      </p:cBhvr>
                                      <p:to>
                                        <p:strVal val="visible"/>
                                      </p:to>
                                    </p:set>
                                    <p:animEffect transition="in" filter="blinds(horizontal)">
                                      <p:cBhvr>
                                        <p:cTn id="17" dur="500"/>
                                        <p:tgtEl>
                                          <p:spTgt spid="22531">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531">
                                            <p:txEl>
                                              <p:pRg st="6" end="6"/>
                                            </p:txEl>
                                          </p:spTgt>
                                        </p:tgtEl>
                                        <p:attrNameLst>
                                          <p:attrName>style.visibility</p:attrName>
                                        </p:attrNameLst>
                                      </p:cBhvr>
                                      <p:to>
                                        <p:strVal val="visible"/>
                                      </p:to>
                                    </p:set>
                                    <p:animEffect transition="in" filter="blinds(horizontal)">
                                      <p:cBhvr>
                                        <p:cTn id="22" dur="500"/>
                                        <p:tgtEl>
                                          <p:spTgt spid="2253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2531">
                                            <p:txEl>
                                              <p:pRg st="7" end="7"/>
                                            </p:txEl>
                                          </p:spTgt>
                                        </p:tgtEl>
                                        <p:attrNameLst>
                                          <p:attrName>style.visibility</p:attrName>
                                        </p:attrNameLst>
                                      </p:cBhvr>
                                      <p:to>
                                        <p:strVal val="visible"/>
                                      </p:to>
                                    </p:set>
                                    <p:animEffect transition="in" filter="blinds(horizontal)">
                                      <p:cBhvr>
                                        <p:cTn id="27" dur="500"/>
                                        <p:tgtEl>
                                          <p:spTgt spid="22531">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2531">
                                            <p:txEl>
                                              <p:pRg st="8" end="8"/>
                                            </p:txEl>
                                          </p:spTgt>
                                        </p:tgtEl>
                                        <p:attrNameLst>
                                          <p:attrName>style.visibility</p:attrName>
                                        </p:attrNameLst>
                                      </p:cBhvr>
                                      <p:to>
                                        <p:strVal val="visible"/>
                                      </p:to>
                                    </p:set>
                                    <p:animEffect transition="in" filter="blinds(horizontal)">
                                      <p:cBhvr>
                                        <p:cTn id="32" dur="500"/>
                                        <p:tgtEl>
                                          <p:spTgt spid="225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sz="half" idx="1"/>
          </p:nvPr>
        </p:nvSpPr>
        <p:spPr>
          <a:xfrm>
            <a:off x="293066" y="1448786"/>
            <a:ext cx="8516331" cy="4275475"/>
          </a:xfrm>
        </p:spPr>
        <p:txBody>
          <a:bodyPr>
            <a:noAutofit/>
          </a:bodyPr>
          <a:lstStyle/>
          <a:p>
            <a:pPr>
              <a:lnSpc>
                <a:spcPct val="150000"/>
              </a:lnSpc>
              <a:buFontTx/>
              <a:buNone/>
            </a:pPr>
            <a:r>
              <a:rPr lang="zh-CN" altLang="en-US" sz="2400" b="1" dirty="0">
                <a:latin typeface="微软雅黑" pitchFamily="34" charset="-122"/>
                <a:ea typeface="微软雅黑" pitchFamily="34" charset="-122"/>
              </a:rPr>
              <a:t>滚动计划是将短期，中期和长期计划有机结合，根据计划的执行情况和环境的变化情况定期修改未来计划并逐渐向前推移的方法。具体体现为在制定计划的同时制定未来若干时期的计划，但计划的内容采用近细远粗的方法制定，在计划的第一阶段结束后，对原来的计划进行修订，并将计划向前推进一个阶段，以后根据同样的原则逐期滚动制定。</a:t>
            </a:r>
          </a:p>
          <a:p>
            <a:pPr>
              <a:lnSpc>
                <a:spcPct val="150000"/>
              </a:lnSpc>
              <a:buFontTx/>
              <a:buNone/>
            </a:pPr>
            <a:r>
              <a:rPr lang="zh-CN" altLang="en-US" sz="2400" b="1" dirty="0">
                <a:solidFill>
                  <a:srgbClr val="FF0000"/>
                </a:solidFill>
                <a:latin typeface="微软雅黑" pitchFamily="34" charset="-122"/>
                <a:ea typeface="微软雅黑" pitchFamily="34" charset="-122"/>
              </a:rPr>
              <a:t>计划的三要素：计划周期，计划的提前期，计划的范围</a:t>
            </a:r>
          </a:p>
          <a:p>
            <a:pPr>
              <a:lnSpc>
                <a:spcPct val="150000"/>
              </a:lnSpc>
              <a:buFontTx/>
              <a:buNone/>
            </a:pPr>
            <a:endParaRPr lang="en-US" altLang="zh-CN" sz="2400" b="1" dirty="0">
              <a:latin typeface="微软雅黑" pitchFamily="34" charset="-122"/>
              <a:ea typeface="微软雅黑" pitchFamily="34" charset="-122"/>
            </a:endParaRPr>
          </a:p>
        </p:txBody>
      </p:sp>
      <p:sp>
        <p:nvSpPr>
          <p:cNvPr id="7" name="矩形 6"/>
          <p:cNvSpPr/>
          <p:nvPr/>
        </p:nvSpPr>
        <p:spPr>
          <a:xfrm>
            <a:off x="3432976" y="404664"/>
            <a:ext cx="2236510" cy="584775"/>
          </a:xfrm>
          <a:prstGeom prst="rect">
            <a:avLst/>
          </a:prstGeom>
        </p:spPr>
        <p:txBody>
          <a:bodyPr wrap="none">
            <a:spAutoFit/>
          </a:bodyPr>
          <a:lstStyle/>
          <a:p>
            <a:r>
              <a:rPr lang="zh-CN" altLang="en-US" sz="3200" b="1" dirty="0">
                <a:solidFill>
                  <a:srgbClr val="FF0000"/>
                </a:solidFill>
                <a:latin typeface="微软雅黑" pitchFamily="34" charset="-122"/>
                <a:ea typeface="微软雅黑" pitchFamily="34" charset="-122"/>
              </a:rPr>
              <a:t>月滚动计划</a:t>
            </a:r>
            <a:endParaRPr lang="zh-CN" altLang="en-US" sz="3200" b="1" dirty="0">
              <a:solidFill>
                <a:srgbClr val="FF0000"/>
              </a:solidFill>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07522" name="Object 2"/>
          <p:cNvGraphicFramePr>
            <a:graphicFrameLocks noChangeAspect="1"/>
          </p:cNvGraphicFramePr>
          <p:nvPr>
            <p:extLst>
              <p:ext uri="{D42A27DB-BD31-4B8C-83A1-F6EECF244321}">
                <p14:modId xmlns:p14="http://schemas.microsoft.com/office/powerpoint/2010/main" val="2720089564"/>
              </p:ext>
            </p:extLst>
          </p:nvPr>
        </p:nvGraphicFramePr>
        <p:xfrm>
          <a:off x="107504" y="1448782"/>
          <a:ext cx="8784975" cy="4932546"/>
        </p:xfrm>
        <a:graphic>
          <a:graphicData uri="http://schemas.openxmlformats.org/presentationml/2006/ole">
            <mc:AlternateContent xmlns:mc="http://schemas.openxmlformats.org/markup-compatibility/2006">
              <mc:Choice xmlns:v="urn:schemas-microsoft-com:vml" Requires="v">
                <p:oleObj spid="_x0000_s3308557" name="工作表" r:id="rId4" imgW="6677008" imgH="5305357" progId="Excel.Sheet.8">
                  <p:embed/>
                </p:oleObj>
              </mc:Choice>
              <mc:Fallback>
                <p:oleObj name="工作表" r:id="rId4" imgW="6677008" imgH="5305357"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448782"/>
                        <a:ext cx="8784975" cy="4932546"/>
                      </a:xfrm>
                      <a:prstGeom prst="rect">
                        <a:avLst/>
                      </a:prstGeom>
                      <a:noFill/>
                    </p:spPr>
                  </p:pic>
                </p:oleObj>
              </mc:Fallback>
            </mc:AlternateContent>
          </a:graphicData>
        </a:graphic>
      </p:graphicFrame>
      <p:sp>
        <p:nvSpPr>
          <p:cNvPr id="3" name="矩形 2"/>
          <p:cNvSpPr/>
          <p:nvPr/>
        </p:nvSpPr>
        <p:spPr>
          <a:xfrm>
            <a:off x="3344576" y="332656"/>
            <a:ext cx="2236510" cy="584775"/>
          </a:xfrm>
          <a:prstGeom prst="rect">
            <a:avLst/>
          </a:prstGeom>
        </p:spPr>
        <p:txBody>
          <a:bodyPr wrap="none">
            <a:spAutoFit/>
          </a:bodyPr>
          <a:lstStyle/>
          <a:p>
            <a:r>
              <a:rPr lang="zh-CN" altLang="en-US" sz="3200" b="1" dirty="0">
                <a:solidFill>
                  <a:srgbClr val="FF0000"/>
                </a:solidFill>
                <a:latin typeface="微软雅黑" pitchFamily="34" charset="-122"/>
                <a:ea typeface="微软雅黑" pitchFamily="34" charset="-122"/>
              </a:rPr>
              <a:t>月滚动计划</a:t>
            </a:r>
            <a:endParaRPr lang="zh-CN" altLang="en-US" sz="3200" b="1" dirty="0">
              <a:solidFill>
                <a:srgbClr val="FF0000"/>
              </a:solidFill>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sz="half" idx="1"/>
          </p:nvPr>
        </p:nvSpPr>
        <p:spPr>
          <a:xfrm>
            <a:off x="209977" y="1403776"/>
            <a:ext cx="4038600" cy="4680520"/>
          </a:xfrm>
        </p:spPr>
        <p:txBody>
          <a:bodyPr>
            <a:normAutofit fontScale="92500"/>
          </a:bodyPr>
          <a:lstStyle/>
          <a:p>
            <a:pPr>
              <a:lnSpc>
                <a:spcPct val="150000"/>
              </a:lnSpc>
              <a:buFontTx/>
              <a:buNone/>
            </a:pPr>
            <a:r>
              <a:rPr lang="zh-CN" altLang="en-US" sz="2400" b="1" dirty="0">
                <a:latin typeface="微软雅黑" pitchFamily="34" charset="-122"/>
                <a:ea typeface="微软雅黑" pitchFamily="34" charset="-122"/>
              </a:rPr>
              <a:t>月计划</a:t>
            </a:r>
          </a:p>
          <a:p>
            <a:pPr>
              <a:lnSpc>
                <a:spcPct val="150000"/>
              </a:lnSpc>
              <a:buFontTx/>
              <a:buNone/>
            </a:pPr>
            <a:r>
              <a:rPr lang="zh-CN" altLang="en-US" sz="2400" b="1" dirty="0">
                <a:latin typeface="微软雅黑" pitchFamily="34" charset="-122"/>
                <a:ea typeface="微软雅黑" pitchFamily="34" charset="-122"/>
              </a:rPr>
              <a:t>    三个月预示生产计划是指从当月开始计算的</a:t>
            </a:r>
            <a:r>
              <a:rPr lang="en-US" altLang="zh-CN" sz="2400" b="1" dirty="0">
                <a:latin typeface="微软雅黑" pitchFamily="34" charset="-122"/>
                <a:ea typeface="微软雅黑" pitchFamily="34" charset="-122"/>
              </a:rPr>
              <a:t>N</a:t>
            </a:r>
            <a:r>
              <a:rPr lang="zh-CN" altLang="en-US" sz="2400" b="1" dirty="0">
                <a:latin typeface="微软雅黑" pitchFamily="34" charset="-122"/>
                <a:ea typeface="微软雅黑" pitchFamily="34" charset="-122"/>
              </a:rPr>
              <a:t>月、</a:t>
            </a:r>
            <a:r>
              <a:rPr lang="en-US" altLang="zh-CN" sz="2400" b="1" dirty="0">
                <a:latin typeface="微软雅黑" pitchFamily="34" charset="-122"/>
                <a:ea typeface="微软雅黑" pitchFamily="34" charset="-122"/>
              </a:rPr>
              <a:t>N+1</a:t>
            </a:r>
            <a:r>
              <a:rPr lang="zh-CN" altLang="en-US" sz="2400" b="1" dirty="0">
                <a:latin typeface="微软雅黑" pitchFamily="34" charset="-122"/>
                <a:ea typeface="微软雅黑" pitchFamily="34" charset="-122"/>
              </a:rPr>
              <a:t>月、</a:t>
            </a:r>
            <a:r>
              <a:rPr lang="en-US" altLang="zh-CN" sz="2400" b="1" dirty="0">
                <a:latin typeface="微软雅黑" pitchFamily="34" charset="-122"/>
                <a:ea typeface="微软雅黑" pitchFamily="34" charset="-122"/>
              </a:rPr>
              <a:t>N+2</a:t>
            </a:r>
            <a:r>
              <a:rPr lang="zh-CN" altLang="en-US" sz="2400" b="1" dirty="0">
                <a:latin typeface="微软雅黑" pitchFamily="34" charset="-122"/>
                <a:ea typeface="微软雅黑" pitchFamily="34" charset="-122"/>
              </a:rPr>
              <a:t>月三个月中每个月客户需求的预示生产数量或出货数量，一般用于制造部门的能力平衡，人员测算和采购部门的材料采购。</a:t>
            </a:r>
          </a:p>
        </p:txBody>
      </p:sp>
      <p:sp>
        <p:nvSpPr>
          <p:cNvPr id="5" name="矩形 4"/>
          <p:cNvSpPr/>
          <p:nvPr/>
        </p:nvSpPr>
        <p:spPr>
          <a:xfrm>
            <a:off x="3419872" y="404664"/>
            <a:ext cx="2236510" cy="584775"/>
          </a:xfrm>
          <a:prstGeom prst="rect">
            <a:avLst/>
          </a:prstGeom>
        </p:spPr>
        <p:txBody>
          <a:bodyPr wrap="none">
            <a:spAutoFit/>
          </a:bodyPr>
          <a:lstStyle/>
          <a:p>
            <a:r>
              <a:rPr lang="zh-CN" altLang="en-US" sz="3200" b="1" dirty="0">
                <a:solidFill>
                  <a:srgbClr val="FF0000"/>
                </a:solidFill>
                <a:latin typeface="微软雅黑" pitchFamily="34" charset="-122"/>
                <a:ea typeface="微软雅黑" pitchFamily="34" charset="-122"/>
              </a:rPr>
              <a:t>月滚动计划</a:t>
            </a:r>
            <a:endParaRPr lang="zh-CN" altLang="en-US" sz="3200" b="1" dirty="0">
              <a:solidFill>
                <a:srgbClr val="FF0000"/>
              </a:solidFill>
            </a:endParaRPr>
          </a:p>
        </p:txBody>
      </p:sp>
      <p:sp>
        <p:nvSpPr>
          <p:cNvPr id="2" name="内容占位符 1"/>
          <p:cNvSpPr>
            <a:spLocks noGrp="1"/>
          </p:cNvSpPr>
          <p:nvPr>
            <p:ph sz="quarter" idx="2"/>
          </p:nvPr>
        </p:nvSpPr>
        <p:spPr/>
        <p:txBody>
          <a:bodyPr/>
          <a:lstStyle/>
          <a:p>
            <a:endParaRPr lang="zh-CN" altLang="en-US"/>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灯片编号占位符 5"/>
          <p:cNvSpPr>
            <a:spLocks noGrp="1"/>
          </p:cNvSpPr>
          <p:nvPr>
            <p:ph type="sldNum" sz="quarter" idx="4"/>
          </p:nvPr>
        </p:nvSpPr>
        <p:spPr/>
        <p:txBody>
          <a:bodyPr/>
          <a:lstStyle/>
          <a:p>
            <a:fld id="{E351E8D6-B4A7-4D3A-AFDB-739434406F41}" type="slidenum">
              <a:rPr lang="zh-CN" altLang="en-US"/>
              <a:pPr/>
              <a:t>75</a:t>
            </a:fld>
            <a:endParaRPr lang="zh-CN" altLang="en-US"/>
          </a:p>
        </p:txBody>
      </p:sp>
      <p:sp>
        <p:nvSpPr>
          <p:cNvPr id="970761" name="Oval 9"/>
          <p:cNvSpPr>
            <a:spLocks noChangeArrowheads="1"/>
          </p:cNvSpPr>
          <p:nvPr/>
        </p:nvSpPr>
        <p:spPr bwMode="blackWhite">
          <a:xfrm>
            <a:off x="1447800" y="1340771"/>
            <a:ext cx="6477000" cy="1375221"/>
          </a:xfrm>
          <a:prstGeom prst="ellipse">
            <a:avLst/>
          </a:prstGeom>
          <a:noFill/>
          <a:ln w="38100">
            <a:solidFill>
              <a:schemeClr val="hlink"/>
            </a:solidFill>
            <a:round/>
            <a:headEnd/>
            <a:tailEnd/>
          </a:ln>
          <a:effectLst/>
        </p:spPr>
        <p:txBody>
          <a:bodyPr lIns="0" tIns="0" rIns="0" bIns="0" anchor="ctr"/>
          <a:lstStyle/>
          <a:p>
            <a:pPr defTabSz="804843" eaLnBrk="0" hangingPunct="0"/>
            <a:r>
              <a:rPr lang="zh-CN" altLang="en-US" sz="2000" b="1" dirty="0">
                <a:latin typeface="微软雅黑" pitchFamily="34" charset="-122"/>
                <a:ea typeface="微软雅黑" pitchFamily="34" charset="-122"/>
              </a:rPr>
              <a:t>生产计划：虽不只限于一个月的期间计划，但无论计划期间是一个月或是三个月的，都必须每月拟定，以应对可能出现的：</a:t>
            </a:r>
            <a:endParaRPr lang="en-US" altLang="zh-CN" sz="2000" dirty="0">
              <a:latin typeface="微软雅黑" pitchFamily="34" charset="-122"/>
              <a:ea typeface="微软雅黑" pitchFamily="34" charset="-122"/>
            </a:endParaRPr>
          </a:p>
        </p:txBody>
      </p:sp>
      <p:sp>
        <p:nvSpPr>
          <p:cNvPr id="970765" name="Oval 13"/>
          <p:cNvSpPr>
            <a:spLocks noChangeArrowheads="1"/>
          </p:cNvSpPr>
          <p:nvPr/>
        </p:nvSpPr>
        <p:spPr bwMode="blackWhite">
          <a:xfrm>
            <a:off x="3970342" y="3098578"/>
            <a:ext cx="1430337" cy="1370012"/>
          </a:xfrm>
          <a:prstGeom prst="ellipse">
            <a:avLst/>
          </a:prstGeom>
          <a:solidFill>
            <a:schemeClr val="hlink"/>
          </a:solidFill>
          <a:ln w="12700">
            <a:solidFill>
              <a:schemeClr val="hlink"/>
            </a:solidFill>
            <a:round/>
            <a:headEnd/>
            <a:tailEnd/>
          </a:ln>
          <a:effectLst/>
        </p:spPr>
        <p:txBody>
          <a:bodyPr lIns="0" tIns="0" rIns="0" bIns="0" anchor="ctr" anchorCtr="1"/>
          <a:lstStyle/>
          <a:p>
            <a:pPr algn="ctr" defTabSz="804843" eaLnBrk="0" hangingPunct="0">
              <a:lnSpc>
                <a:spcPct val="150000"/>
              </a:lnSpc>
            </a:pPr>
            <a:r>
              <a:rPr lang="zh-CN" altLang="en-US" sz="2000" b="1">
                <a:solidFill>
                  <a:srgbClr val="CCFF33"/>
                </a:solidFill>
                <a:latin typeface="微软雅黑" pitchFamily="34" charset="-122"/>
                <a:ea typeface="微软雅黑" pitchFamily="34" charset="-122"/>
              </a:rPr>
              <a:t>产品的变更</a:t>
            </a:r>
            <a:endParaRPr lang="en-US" altLang="zh-CN" sz="2000" b="1">
              <a:solidFill>
                <a:srgbClr val="CCFF33"/>
              </a:solidFill>
              <a:latin typeface="微软雅黑" pitchFamily="34" charset="-122"/>
              <a:ea typeface="微软雅黑" pitchFamily="34" charset="-122"/>
            </a:endParaRPr>
          </a:p>
        </p:txBody>
      </p:sp>
      <p:sp>
        <p:nvSpPr>
          <p:cNvPr id="970766" name="Oval 14"/>
          <p:cNvSpPr>
            <a:spLocks noChangeArrowheads="1"/>
          </p:cNvSpPr>
          <p:nvPr/>
        </p:nvSpPr>
        <p:spPr bwMode="blackWhite">
          <a:xfrm>
            <a:off x="6208716" y="4011393"/>
            <a:ext cx="1411287" cy="1368425"/>
          </a:xfrm>
          <a:prstGeom prst="ellipse">
            <a:avLst/>
          </a:prstGeom>
          <a:solidFill>
            <a:schemeClr val="hlink"/>
          </a:solidFill>
          <a:ln w="12700">
            <a:solidFill>
              <a:schemeClr val="hlink"/>
            </a:solidFill>
            <a:round/>
            <a:headEnd/>
            <a:tailEnd/>
          </a:ln>
          <a:effectLst/>
        </p:spPr>
        <p:txBody>
          <a:bodyPr lIns="0" tIns="0" rIns="0" bIns="0" anchor="ctr" anchorCtr="1"/>
          <a:lstStyle/>
          <a:p>
            <a:pPr algn="ctr" defTabSz="804843" eaLnBrk="0" hangingPunct="0">
              <a:lnSpc>
                <a:spcPct val="150000"/>
              </a:lnSpc>
            </a:pPr>
            <a:r>
              <a:rPr lang="zh-CN" altLang="en-US" sz="2000" b="1">
                <a:solidFill>
                  <a:srgbClr val="CCFF33"/>
                </a:solidFill>
                <a:latin typeface="微软雅黑" pitchFamily="34" charset="-122"/>
                <a:ea typeface="微软雅黑" pitchFamily="34" charset="-122"/>
              </a:rPr>
              <a:t>库存的调整</a:t>
            </a:r>
            <a:endParaRPr lang="en-US" altLang="zh-CN" sz="2000" b="1">
              <a:solidFill>
                <a:srgbClr val="CCFF33"/>
              </a:solidFill>
              <a:latin typeface="微软雅黑" pitchFamily="34" charset="-122"/>
              <a:ea typeface="微软雅黑" pitchFamily="34" charset="-122"/>
            </a:endParaRPr>
          </a:p>
        </p:txBody>
      </p:sp>
      <p:sp>
        <p:nvSpPr>
          <p:cNvPr id="970767" name="Oval 15"/>
          <p:cNvSpPr>
            <a:spLocks noChangeArrowheads="1"/>
          </p:cNvSpPr>
          <p:nvPr/>
        </p:nvSpPr>
        <p:spPr bwMode="blackWhite">
          <a:xfrm>
            <a:off x="3968750" y="4870477"/>
            <a:ext cx="1430339" cy="1366837"/>
          </a:xfrm>
          <a:prstGeom prst="ellipse">
            <a:avLst/>
          </a:prstGeom>
          <a:solidFill>
            <a:schemeClr val="hlink"/>
          </a:solidFill>
          <a:ln w="12700">
            <a:noFill/>
            <a:round/>
            <a:headEnd/>
            <a:tailEnd/>
          </a:ln>
          <a:effectLst/>
        </p:spPr>
        <p:txBody>
          <a:bodyPr lIns="0" tIns="0" rIns="0" bIns="0" anchor="ctr" anchorCtr="1"/>
          <a:lstStyle/>
          <a:p>
            <a:pPr algn="ctr" defTabSz="804843" eaLnBrk="0" hangingPunct="0">
              <a:lnSpc>
                <a:spcPct val="150000"/>
              </a:lnSpc>
            </a:pPr>
            <a:r>
              <a:rPr lang="zh-CN" altLang="en-US" sz="2000" b="1" dirty="0">
                <a:solidFill>
                  <a:srgbClr val="CCFF33"/>
                </a:solidFill>
                <a:latin typeface="微软雅黑" pitchFamily="34" charset="-122"/>
                <a:ea typeface="微软雅黑" pitchFamily="34" charset="-122"/>
              </a:rPr>
              <a:t>销售计划修订</a:t>
            </a:r>
            <a:endParaRPr lang="en-US" altLang="zh-CN" sz="2000" b="1" dirty="0">
              <a:solidFill>
                <a:srgbClr val="CCFF33"/>
              </a:solidFill>
              <a:latin typeface="微软雅黑" pitchFamily="34" charset="-122"/>
              <a:ea typeface="微软雅黑" pitchFamily="34" charset="-122"/>
            </a:endParaRPr>
          </a:p>
        </p:txBody>
      </p:sp>
      <p:sp>
        <p:nvSpPr>
          <p:cNvPr id="970770" name="Oval 18"/>
          <p:cNvSpPr>
            <a:spLocks noChangeArrowheads="1"/>
          </p:cNvSpPr>
          <p:nvPr/>
        </p:nvSpPr>
        <p:spPr bwMode="blackWhite">
          <a:xfrm>
            <a:off x="1752600" y="4030442"/>
            <a:ext cx="1411288" cy="1368425"/>
          </a:xfrm>
          <a:prstGeom prst="ellipse">
            <a:avLst/>
          </a:prstGeom>
          <a:solidFill>
            <a:schemeClr val="hlink"/>
          </a:solidFill>
          <a:ln w="12700">
            <a:solidFill>
              <a:schemeClr val="hlink"/>
            </a:solidFill>
            <a:round/>
            <a:headEnd/>
            <a:tailEnd/>
          </a:ln>
          <a:effectLst/>
        </p:spPr>
        <p:txBody>
          <a:bodyPr lIns="0" tIns="0" rIns="0" bIns="0" anchor="ctr" anchorCtr="1"/>
          <a:lstStyle/>
          <a:p>
            <a:pPr algn="ctr" defTabSz="804843" eaLnBrk="0" hangingPunct="0">
              <a:lnSpc>
                <a:spcPct val="150000"/>
              </a:lnSpc>
            </a:pPr>
            <a:r>
              <a:rPr lang="zh-CN" altLang="en-US" sz="2000" b="1" dirty="0">
                <a:solidFill>
                  <a:srgbClr val="CCFF33"/>
                </a:solidFill>
                <a:latin typeface="微软雅黑" pitchFamily="34" charset="-122"/>
                <a:ea typeface="微软雅黑" pitchFamily="34" charset="-122"/>
              </a:rPr>
              <a:t>生产能力变化</a:t>
            </a:r>
            <a:endParaRPr lang="en-US" altLang="zh-CN" sz="2000" b="1" dirty="0">
              <a:solidFill>
                <a:srgbClr val="CCFF33"/>
              </a:solidFill>
              <a:latin typeface="微软雅黑" pitchFamily="34" charset="-122"/>
              <a:ea typeface="微软雅黑" pitchFamily="34" charset="-122"/>
            </a:endParaRPr>
          </a:p>
        </p:txBody>
      </p:sp>
      <p:cxnSp>
        <p:nvCxnSpPr>
          <p:cNvPr id="970772" name="AutoShape 20"/>
          <p:cNvCxnSpPr>
            <a:cxnSpLocks noChangeShapeType="1"/>
            <a:stCxn id="970761" idx="4"/>
            <a:endCxn id="970765" idx="0"/>
          </p:cNvCxnSpPr>
          <p:nvPr/>
        </p:nvCxnSpPr>
        <p:spPr bwMode="auto">
          <a:xfrm flipH="1">
            <a:off x="4685510" y="2715990"/>
            <a:ext cx="793" cy="382588"/>
          </a:xfrm>
          <a:prstGeom prst="straightConnector1">
            <a:avLst/>
          </a:prstGeom>
          <a:noFill/>
          <a:ln w="38100">
            <a:solidFill>
              <a:schemeClr val="hlink"/>
            </a:solidFill>
            <a:round/>
            <a:headEnd/>
            <a:tailEnd type="stealth" w="med" len="lg"/>
          </a:ln>
          <a:effectLst/>
        </p:spPr>
      </p:cxnSp>
      <p:cxnSp>
        <p:nvCxnSpPr>
          <p:cNvPr id="970773" name="AutoShape 21"/>
          <p:cNvCxnSpPr>
            <a:cxnSpLocks noChangeShapeType="1"/>
            <a:stCxn id="970761" idx="5"/>
            <a:endCxn id="970766" idx="0"/>
          </p:cNvCxnSpPr>
          <p:nvPr/>
        </p:nvCxnSpPr>
        <p:spPr bwMode="auto">
          <a:xfrm flipH="1">
            <a:off x="6914358" y="2514594"/>
            <a:ext cx="61908" cy="1496796"/>
          </a:xfrm>
          <a:prstGeom prst="straightConnector1">
            <a:avLst/>
          </a:prstGeom>
          <a:noFill/>
          <a:ln w="38100">
            <a:solidFill>
              <a:schemeClr val="hlink"/>
            </a:solidFill>
            <a:round/>
            <a:headEnd/>
            <a:tailEnd type="stealth" w="med" len="lg"/>
          </a:ln>
          <a:effectLst/>
        </p:spPr>
      </p:cxnSp>
      <p:cxnSp>
        <p:nvCxnSpPr>
          <p:cNvPr id="970774" name="AutoShape 22"/>
          <p:cNvCxnSpPr>
            <a:cxnSpLocks noChangeShapeType="1"/>
            <a:stCxn id="970761" idx="3"/>
            <a:endCxn id="970770" idx="0"/>
          </p:cNvCxnSpPr>
          <p:nvPr/>
        </p:nvCxnSpPr>
        <p:spPr bwMode="auto">
          <a:xfrm>
            <a:off x="2396337" y="2514595"/>
            <a:ext cx="61909" cy="1515847"/>
          </a:xfrm>
          <a:prstGeom prst="straightConnector1">
            <a:avLst/>
          </a:prstGeom>
          <a:noFill/>
          <a:ln w="38100">
            <a:solidFill>
              <a:schemeClr val="hlink"/>
            </a:solidFill>
            <a:round/>
            <a:headEnd/>
            <a:tailEnd type="stealth" w="med" len="lg"/>
          </a:ln>
          <a:effectLst/>
        </p:spPr>
      </p:cxnSp>
      <p:cxnSp>
        <p:nvCxnSpPr>
          <p:cNvPr id="970775" name="AutoShape 23"/>
          <p:cNvCxnSpPr>
            <a:cxnSpLocks noChangeShapeType="1"/>
            <a:stCxn id="970770" idx="7"/>
            <a:endCxn id="970765" idx="2"/>
          </p:cNvCxnSpPr>
          <p:nvPr/>
        </p:nvCxnSpPr>
        <p:spPr bwMode="auto">
          <a:xfrm flipV="1">
            <a:off x="2957517" y="3784380"/>
            <a:ext cx="1012825" cy="446087"/>
          </a:xfrm>
          <a:prstGeom prst="straightConnector1">
            <a:avLst/>
          </a:prstGeom>
          <a:noFill/>
          <a:ln w="38100">
            <a:solidFill>
              <a:schemeClr val="hlink"/>
            </a:solidFill>
            <a:round/>
            <a:headEnd type="stealth" w="med" len="lg"/>
            <a:tailEnd type="stealth" w="med" len="lg"/>
          </a:ln>
          <a:effectLst/>
        </p:spPr>
      </p:cxnSp>
      <p:cxnSp>
        <p:nvCxnSpPr>
          <p:cNvPr id="970776" name="AutoShape 24"/>
          <p:cNvCxnSpPr>
            <a:cxnSpLocks noChangeShapeType="1"/>
            <a:stCxn id="970765" idx="6"/>
            <a:endCxn id="970766" idx="1"/>
          </p:cNvCxnSpPr>
          <p:nvPr/>
        </p:nvCxnSpPr>
        <p:spPr bwMode="auto">
          <a:xfrm>
            <a:off x="5400677" y="3784380"/>
            <a:ext cx="1014413" cy="427037"/>
          </a:xfrm>
          <a:prstGeom prst="straightConnector1">
            <a:avLst/>
          </a:prstGeom>
          <a:noFill/>
          <a:ln w="38100">
            <a:solidFill>
              <a:schemeClr val="hlink"/>
            </a:solidFill>
            <a:round/>
            <a:headEnd type="stealth" w="med" len="lg"/>
            <a:tailEnd type="stealth" w="med" len="lg"/>
          </a:ln>
          <a:effectLst/>
        </p:spPr>
      </p:cxnSp>
      <p:cxnSp>
        <p:nvCxnSpPr>
          <p:cNvPr id="970777" name="AutoShape 25"/>
          <p:cNvCxnSpPr>
            <a:cxnSpLocks noChangeShapeType="1"/>
            <a:stCxn id="970770" idx="6"/>
            <a:endCxn id="970766" idx="2"/>
          </p:cNvCxnSpPr>
          <p:nvPr/>
        </p:nvCxnSpPr>
        <p:spPr bwMode="auto">
          <a:xfrm flipV="1">
            <a:off x="3163891" y="4695602"/>
            <a:ext cx="3044825" cy="19051"/>
          </a:xfrm>
          <a:prstGeom prst="straightConnector1">
            <a:avLst/>
          </a:prstGeom>
          <a:noFill/>
          <a:ln w="38100">
            <a:solidFill>
              <a:schemeClr val="hlink"/>
            </a:solidFill>
            <a:round/>
            <a:headEnd type="stealth" w="med" len="lg"/>
            <a:tailEnd type="stealth" w="med" len="lg"/>
          </a:ln>
          <a:effectLst/>
        </p:spPr>
      </p:cxnSp>
      <p:cxnSp>
        <p:nvCxnSpPr>
          <p:cNvPr id="970778" name="AutoShape 26"/>
          <p:cNvCxnSpPr>
            <a:cxnSpLocks noChangeShapeType="1"/>
            <a:stCxn id="970770" idx="5"/>
          </p:cNvCxnSpPr>
          <p:nvPr/>
        </p:nvCxnSpPr>
        <p:spPr bwMode="auto">
          <a:xfrm>
            <a:off x="2957516" y="5198841"/>
            <a:ext cx="1011237" cy="339725"/>
          </a:xfrm>
          <a:prstGeom prst="straightConnector1">
            <a:avLst/>
          </a:prstGeom>
          <a:noFill/>
          <a:ln w="38100">
            <a:solidFill>
              <a:schemeClr val="hlink"/>
            </a:solidFill>
            <a:round/>
            <a:headEnd type="stealth" w="med" len="lg"/>
            <a:tailEnd type="stealth" w="med" len="lg"/>
          </a:ln>
          <a:effectLst/>
        </p:spPr>
      </p:cxnSp>
      <p:cxnSp>
        <p:nvCxnSpPr>
          <p:cNvPr id="970779" name="AutoShape 27"/>
          <p:cNvCxnSpPr>
            <a:cxnSpLocks noChangeShapeType="1"/>
            <a:stCxn id="970766" idx="3"/>
          </p:cNvCxnSpPr>
          <p:nvPr/>
        </p:nvCxnSpPr>
        <p:spPr bwMode="auto">
          <a:xfrm flipH="1">
            <a:off x="5399088" y="5179792"/>
            <a:ext cx="1016000" cy="358775"/>
          </a:xfrm>
          <a:prstGeom prst="straightConnector1">
            <a:avLst/>
          </a:prstGeom>
          <a:noFill/>
          <a:ln w="38100">
            <a:solidFill>
              <a:schemeClr val="hlink"/>
            </a:solidFill>
            <a:round/>
            <a:headEnd type="stealth" w="med" len="lg"/>
            <a:tailEnd type="stealth" w="med" len="lg"/>
          </a:ln>
          <a:effectLst/>
        </p:spPr>
      </p:cxnSp>
      <p:sp>
        <p:nvSpPr>
          <p:cNvPr id="22" name="矩形 21"/>
          <p:cNvSpPr/>
          <p:nvPr/>
        </p:nvSpPr>
        <p:spPr>
          <a:xfrm>
            <a:off x="3463270" y="349635"/>
            <a:ext cx="2236510" cy="584775"/>
          </a:xfrm>
          <a:prstGeom prst="rect">
            <a:avLst/>
          </a:prstGeom>
        </p:spPr>
        <p:txBody>
          <a:bodyPr wrap="none">
            <a:spAutoFit/>
          </a:bodyPr>
          <a:lstStyle/>
          <a:p>
            <a:r>
              <a:rPr lang="zh-CN" altLang="en-US" sz="3200" b="1" dirty="0">
                <a:solidFill>
                  <a:srgbClr val="FF0000"/>
                </a:solidFill>
                <a:latin typeface="微软雅黑" pitchFamily="34" charset="-122"/>
                <a:ea typeface="微软雅黑" pitchFamily="34" charset="-122"/>
              </a:rPr>
              <a:t>月滚动计划</a:t>
            </a:r>
            <a:endParaRPr lang="zh-CN" altLang="en-US" sz="32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68437" y="1313771"/>
            <a:ext cx="4818997" cy="4524315"/>
          </a:xfrm>
          <a:prstGeom prst="rect">
            <a:avLst/>
          </a:prstGeom>
        </p:spPr>
        <p:txBody>
          <a:bodyPr wrap="square">
            <a:spAutoFit/>
          </a:bodyPr>
          <a:lstStyle/>
          <a:p>
            <a:pPr algn="l">
              <a:lnSpc>
                <a:spcPct val="150000"/>
              </a:lnSpc>
              <a:buFontTx/>
              <a:buNone/>
            </a:pPr>
            <a:r>
              <a:rPr lang="zh-CN" altLang="en-US" sz="2400" dirty="0">
                <a:latin typeface="微软雅黑" pitchFamily="34" charset="-122"/>
                <a:ea typeface="微软雅黑" pitchFamily="34" charset="-122"/>
              </a:rPr>
              <a:t>周计划</a:t>
            </a:r>
          </a:p>
          <a:p>
            <a:pPr algn="l">
              <a:lnSpc>
                <a:spcPct val="150000"/>
              </a:lnSpc>
              <a:buFontTx/>
              <a:buNone/>
            </a:pPr>
            <a:r>
              <a:rPr lang="zh-CN" altLang="en-US" sz="2400" dirty="0">
                <a:latin typeface="微软雅黑" pitchFamily="34" charset="-122"/>
                <a:ea typeface="微软雅黑" pitchFamily="34" charset="-122"/>
              </a:rPr>
              <a:t> 把月计划细分为以周为单位的每周的生产计划，是企业最基本的生产计划，其中当周的数量是确定不变的，其余几周的数量是预示的数量，当实际到达那周的时候，再对其数量进行修改，做成正式的确定的生产计划，以此类推。</a:t>
            </a:r>
          </a:p>
        </p:txBody>
      </p:sp>
      <p:sp>
        <p:nvSpPr>
          <p:cNvPr id="5" name="矩形 4"/>
          <p:cNvSpPr/>
          <p:nvPr/>
        </p:nvSpPr>
        <p:spPr>
          <a:xfrm>
            <a:off x="3491880" y="404664"/>
            <a:ext cx="2236510" cy="584775"/>
          </a:xfrm>
          <a:prstGeom prst="rect">
            <a:avLst/>
          </a:prstGeom>
        </p:spPr>
        <p:txBody>
          <a:bodyPr wrap="none">
            <a:spAutoFit/>
          </a:bodyPr>
          <a:lstStyle/>
          <a:p>
            <a:r>
              <a:rPr lang="zh-CN" altLang="en-US" sz="3200" b="1" dirty="0">
                <a:solidFill>
                  <a:srgbClr val="FF0000"/>
                </a:solidFill>
                <a:latin typeface="微软雅黑" pitchFamily="34" charset="-122"/>
                <a:ea typeface="微软雅黑" pitchFamily="34" charset="-122"/>
              </a:rPr>
              <a:t>周滚动计划</a:t>
            </a:r>
            <a:endParaRPr lang="zh-CN" altLang="en-US" sz="32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07372" y="404664"/>
            <a:ext cx="3057247" cy="584775"/>
          </a:xfrm>
          <a:prstGeom prst="rect">
            <a:avLst/>
          </a:prstGeom>
        </p:spPr>
        <p:txBody>
          <a:bodyPr wrap="none">
            <a:spAutoFit/>
          </a:bodyPr>
          <a:lstStyle/>
          <a:p>
            <a:r>
              <a:rPr lang="zh-CN" altLang="en-US" sz="3200" b="1" dirty="0">
                <a:solidFill>
                  <a:srgbClr val="FF0000"/>
                </a:solidFill>
                <a:latin typeface="微软雅黑" pitchFamily="34" charset="-122"/>
                <a:ea typeface="微软雅黑" pitchFamily="34" charset="-122"/>
              </a:rPr>
              <a:t>计划制定的原则</a:t>
            </a:r>
            <a:endParaRPr lang="zh-CN" altLang="en-US" sz="3200" b="1" dirty="0">
              <a:solidFill>
                <a:srgbClr val="FF0000"/>
              </a:solidFill>
            </a:endParaRPr>
          </a:p>
        </p:txBody>
      </p:sp>
      <p:sp>
        <p:nvSpPr>
          <p:cNvPr id="7" name="TextBox 6"/>
          <p:cNvSpPr txBox="1"/>
          <p:nvPr/>
        </p:nvSpPr>
        <p:spPr>
          <a:xfrm>
            <a:off x="323528" y="1412778"/>
            <a:ext cx="8424936" cy="3970318"/>
          </a:xfrm>
          <a:prstGeom prst="rect">
            <a:avLst/>
          </a:prstGeom>
          <a:noFill/>
        </p:spPr>
        <p:txBody>
          <a:bodyPr wrap="square" rtlCol="0">
            <a:spAutoFit/>
          </a:bodyPr>
          <a:lstStyle/>
          <a:p>
            <a:pPr>
              <a:lnSpc>
                <a:spcPct val="150000"/>
              </a:lnSpc>
              <a:buFont typeface="Wingdings" pitchFamily="2" charset="2"/>
              <a:buChar char="Ø"/>
            </a:pPr>
            <a:r>
              <a:rPr lang="zh-CN" altLang="en-US" sz="2400" b="1" dirty="0">
                <a:latin typeface="微软雅黑" pitchFamily="34" charset="-122"/>
                <a:ea typeface="微软雅黑" pitchFamily="34" charset="-122"/>
              </a:rPr>
              <a:t>前导式排产：是指一旦获得订单立刻着手，制定计划并实施。缺点是会增加工序间的半成品库存</a:t>
            </a:r>
            <a:endParaRPr lang="en-US" altLang="zh-CN" sz="2400" b="1" dirty="0">
              <a:latin typeface="微软雅黑" pitchFamily="34" charset="-122"/>
              <a:ea typeface="微软雅黑" pitchFamily="34" charset="-122"/>
            </a:endParaRPr>
          </a:p>
          <a:p>
            <a:pPr>
              <a:lnSpc>
                <a:spcPct val="150000"/>
              </a:lnSpc>
              <a:buFont typeface="Wingdings" pitchFamily="2" charset="2"/>
              <a:buChar char="Ø"/>
            </a:pPr>
            <a:r>
              <a:rPr lang="zh-CN" altLang="en-US" sz="2400" b="1" dirty="0">
                <a:latin typeface="微软雅黑" pitchFamily="34" charset="-122"/>
                <a:ea typeface="微软雅黑" pitchFamily="34" charset="-122"/>
              </a:rPr>
              <a:t>后导式排产：是以最终交货期为起点沿着加工的流程倒推工序，并以工序加工周期为基础决定各个工序的生产开始时间和完成时间的计划方法</a:t>
            </a:r>
            <a:endParaRPr lang="en-US" altLang="zh-CN" sz="2400" b="1" dirty="0">
              <a:latin typeface="微软雅黑" pitchFamily="34" charset="-122"/>
              <a:ea typeface="微软雅黑" pitchFamily="34" charset="-122"/>
            </a:endParaRPr>
          </a:p>
          <a:p>
            <a:pPr>
              <a:lnSpc>
                <a:spcPct val="150000"/>
              </a:lnSpc>
              <a:buFont typeface="Wingdings" pitchFamily="2" charset="2"/>
              <a:buChar char="Ø"/>
            </a:pPr>
            <a:r>
              <a:rPr lang="zh-CN" altLang="en-US" sz="2400" b="1" dirty="0">
                <a:latin typeface="微软雅黑" pitchFamily="34" charset="-122"/>
                <a:ea typeface="微软雅黑" pitchFamily="34" charset="-122"/>
              </a:rPr>
              <a:t>瓶颈工序排产：最大限度地利用瓶颈工序产能进行排产的方法，保证生产周期最短，设备运转效率最高，工序半成品最少</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9" name="Rectangle 3"/>
          <p:cNvSpPr>
            <a:spLocks noGrp="1" noChangeArrowheads="1"/>
          </p:cNvSpPr>
          <p:nvPr>
            <p:ph type="subTitle" idx="1"/>
          </p:nvPr>
        </p:nvSpPr>
        <p:spPr>
          <a:xfrm>
            <a:off x="323528" y="1519312"/>
            <a:ext cx="5029200" cy="457200"/>
          </a:xfrm>
        </p:spPr>
        <p:txBody>
          <a:bodyPr/>
          <a:lstStyle/>
          <a:p>
            <a:pPr algn="l"/>
            <a:r>
              <a:rPr lang="zh-CN" altLang="en-US" sz="2800" b="1" dirty="0">
                <a:latin typeface="微软雅黑" pitchFamily="34" charset="-122"/>
                <a:ea typeface="微软雅黑" pitchFamily="34" charset="-122"/>
              </a:rPr>
              <a:t>生产计划排程的方法</a:t>
            </a:r>
          </a:p>
        </p:txBody>
      </p:sp>
      <p:sp>
        <p:nvSpPr>
          <p:cNvPr id="270341" name="AutoShape 5"/>
          <p:cNvSpPr>
            <a:spLocks noChangeArrowheads="1"/>
          </p:cNvSpPr>
          <p:nvPr/>
        </p:nvSpPr>
        <p:spPr bwMode="auto">
          <a:xfrm>
            <a:off x="539552" y="2060848"/>
            <a:ext cx="533400" cy="3429000"/>
          </a:xfrm>
          <a:prstGeom prst="roundRect">
            <a:avLst>
              <a:gd name="adj" fmla="val 16667"/>
            </a:avLst>
          </a:prstGeom>
          <a:solidFill>
            <a:srgbClr val="CCFFFF"/>
          </a:solidFill>
          <a:ln w="9525">
            <a:solidFill>
              <a:srgbClr val="008000"/>
            </a:solidFill>
            <a:round/>
            <a:headEnd/>
            <a:tailEnd/>
          </a:ln>
          <a:effectLst/>
        </p:spPr>
        <p:txBody>
          <a:bodyPr wrap="none" anchor="ctr"/>
          <a:lstStyle/>
          <a:p>
            <a:pPr algn="ctr"/>
            <a:r>
              <a:rPr kumimoji="1" lang="zh-CN" altLang="en-US" sz="2400" b="1" dirty="0">
                <a:solidFill>
                  <a:srgbClr val="D60093"/>
                </a:solidFill>
                <a:latin typeface="微软雅黑" pitchFamily="34" charset="-122"/>
                <a:ea typeface="微软雅黑" pitchFamily="34" charset="-122"/>
              </a:rPr>
              <a:t>先</a:t>
            </a:r>
          </a:p>
          <a:p>
            <a:pPr algn="ctr"/>
            <a:r>
              <a:rPr kumimoji="1" lang="zh-CN" altLang="en-US" sz="2400" b="1" dirty="0">
                <a:solidFill>
                  <a:srgbClr val="D60093"/>
                </a:solidFill>
                <a:latin typeface="微软雅黑" pitchFamily="34" charset="-122"/>
                <a:ea typeface="微软雅黑" pitchFamily="34" charset="-122"/>
              </a:rPr>
              <a:t>到</a:t>
            </a:r>
          </a:p>
          <a:p>
            <a:pPr algn="ctr"/>
            <a:r>
              <a:rPr kumimoji="1" lang="zh-CN" altLang="en-US" sz="2400" b="1" dirty="0">
                <a:solidFill>
                  <a:srgbClr val="D60093"/>
                </a:solidFill>
                <a:latin typeface="微软雅黑" pitchFamily="34" charset="-122"/>
                <a:ea typeface="微软雅黑" pitchFamily="34" charset="-122"/>
              </a:rPr>
              <a:t>先</a:t>
            </a:r>
          </a:p>
          <a:p>
            <a:pPr algn="ctr"/>
            <a:r>
              <a:rPr kumimoji="1" lang="zh-CN" altLang="en-US" sz="2400" b="1" dirty="0">
                <a:solidFill>
                  <a:srgbClr val="D60093"/>
                </a:solidFill>
                <a:latin typeface="微软雅黑" pitchFamily="34" charset="-122"/>
                <a:ea typeface="微软雅黑" pitchFamily="34" charset="-122"/>
              </a:rPr>
              <a:t>用</a:t>
            </a:r>
          </a:p>
          <a:p>
            <a:pPr algn="ctr"/>
            <a:r>
              <a:rPr kumimoji="1" lang="en-US" altLang="zh-CN" sz="2400" b="1" dirty="0">
                <a:solidFill>
                  <a:srgbClr val="D60093"/>
                </a:solidFill>
                <a:latin typeface="微软雅黑" pitchFamily="34" charset="-122"/>
                <a:ea typeface="微软雅黑" pitchFamily="34" charset="-122"/>
              </a:rPr>
              <a:t>︹</a:t>
            </a:r>
          </a:p>
          <a:p>
            <a:pPr algn="ctr"/>
            <a:r>
              <a:rPr kumimoji="1" lang="zh-CN" altLang="en-US" sz="2400" b="1" dirty="0">
                <a:solidFill>
                  <a:srgbClr val="D60093"/>
                </a:solidFill>
                <a:latin typeface="微软雅黑" pitchFamily="34" charset="-122"/>
                <a:ea typeface="微软雅黑" pitchFamily="34" charset="-122"/>
              </a:rPr>
              <a:t>最</a:t>
            </a:r>
          </a:p>
          <a:p>
            <a:pPr algn="ctr"/>
            <a:r>
              <a:rPr kumimoji="1" lang="zh-CN" altLang="en-US" sz="2400" b="1" dirty="0">
                <a:solidFill>
                  <a:srgbClr val="D60093"/>
                </a:solidFill>
                <a:latin typeface="微软雅黑" pitchFamily="34" charset="-122"/>
                <a:ea typeface="微软雅黑" pitchFamily="34" charset="-122"/>
              </a:rPr>
              <a:t>常</a:t>
            </a:r>
          </a:p>
          <a:p>
            <a:pPr algn="ctr"/>
            <a:r>
              <a:rPr kumimoji="1" lang="zh-CN" altLang="en-US" sz="2400" b="1" dirty="0">
                <a:solidFill>
                  <a:srgbClr val="D60093"/>
                </a:solidFill>
                <a:latin typeface="微软雅黑" pitchFamily="34" charset="-122"/>
                <a:ea typeface="微软雅黑" pitchFamily="34" charset="-122"/>
              </a:rPr>
              <a:t>用</a:t>
            </a:r>
          </a:p>
          <a:p>
            <a:pPr algn="ctr"/>
            <a:r>
              <a:rPr kumimoji="1" lang="en-US" altLang="zh-CN" sz="2400" b="1" dirty="0">
                <a:solidFill>
                  <a:srgbClr val="D60093"/>
                </a:solidFill>
                <a:latin typeface="微软雅黑" pitchFamily="34" charset="-122"/>
                <a:ea typeface="微软雅黑" pitchFamily="34" charset="-122"/>
              </a:rPr>
              <a:t>︺</a:t>
            </a:r>
          </a:p>
        </p:txBody>
      </p:sp>
      <p:sp>
        <p:nvSpPr>
          <p:cNvPr id="270342" name="AutoShape 6"/>
          <p:cNvSpPr>
            <a:spLocks noChangeArrowheads="1"/>
          </p:cNvSpPr>
          <p:nvPr/>
        </p:nvSpPr>
        <p:spPr bwMode="auto">
          <a:xfrm>
            <a:off x="1203176" y="2171328"/>
            <a:ext cx="4953000" cy="609600"/>
          </a:xfrm>
          <a:prstGeom prst="roundRect">
            <a:avLst>
              <a:gd name="adj" fmla="val 16667"/>
            </a:avLst>
          </a:prstGeom>
          <a:solidFill>
            <a:srgbClr val="0070C0"/>
          </a:solidFill>
          <a:ln w="9525">
            <a:noFill/>
            <a:round/>
            <a:headEnd/>
            <a:tailEnd/>
          </a:ln>
          <a:effectLst/>
        </p:spPr>
        <p:txBody>
          <a:bodyPr wrap="none" anchor="ctr"/>
          <a:lstStyle/>
          <a:p>
            <a:r>
              <a:rPr kumimoji="1" lang="zh-CN" altLang="en-US" sz="2400" b="1">
                <a:solidFill>
                  <a:schemeClr val="bg1"/>
                </a:solidFill>
                <a:latin typeface="微软雅黑" pitchFamily="34" charset="-122"/>
                <a:ea typeface="微软雅黑" pitchFamily="34" charset="-122"/>
              </a:rPr>
              <a:t>加工时间最短</a:t>
            </a:r>
            <a:r>
              <a:rPr kumimoji="1" lang="en-US" altLang="zh-CN" sz="2400" b="1">
                <a:solidFill>
                  <a:schemeClr val="bg1"/>
                </a:solidFill>
                <a:latin typeface="微软雅黑" pitchFamily="34" charset="-122"/>
                <a:ea typeface="微软雅黑" pitchFamily="34" charset="-122"/>
              </a:rPr>
              <a:t>(</a:t>
            </a:r>
            <a:r>
              <a:rPr kumimoji="1" lang="zh-CN" altLang="en-US" sz="2400" b="1">
                <a:solidFill>
                  <a:schemeClr val="bg1"/>
                </a:solidFill>
                <a:latin typeface="微软雅黑" pitchFamily="34" charset="-122"/>
                <a:ea typeface="微软雅黑" pitchFamily="34" charset="-122"/>
              </a:rPr>
              <a:t>能缩短平均滞留时间</a:t>
            </a:r>
            <a:r>
              <a:rPr kumimoji="1" lang="en-US" altLang="zh-CN" sz="2400" b="1">
                <a:solidFill>
                  <a:schemeClr val="bg1"/>
                </a:solidFill>
                <a:latin typeface="微软雅黑" pitchFamily="34" charset="-122"/>
                <a:ea typeface="微软雅黑" pitchFamily="34" charset="-122"/>
              </a:rPr>
              <a:t>)</a:t>
            </a:r>
          </a:p>
        </p:txBody>
      </p:sp>
      <p:sp>
        <p:nvSpPr>
          <p:cNvPr id="270343" name="AutoShape 7"/>
          <p:cNvSpPr>
            <a:spLocks noChangeArrowheads="1"/>
          </p:cNvSpPr>
          <p:nvPr/>
        </p:nvSpPr>
        <p:spPr bwMode="auto">
          <a:xfrm>
            <a:off x="1176192" y="3057376"/>
            <a:ext cx="4968875" cy="533400"/>
          </a:xfrm>
          <a:prstGeom prst="roundRect">
            <a:avLst>
              <a:gd name="adj" fmla="val 16667"/>
            </a:avLst>
          </a:prstGeom>
          <a:solidFill>
            <a:srgbClr val="0070C0"/>
          </a:solidFill>
          <a:ln w="9525">
            <a:noFill/>
            <a:round/>
            <a:headEnd/>
            <a:tailEnd/>
          </a:ln>
          <a:effectLst/>
        </p:spPr>
        <p:txBody>
          <a:bodyPr wrap="none" anchor="ctr"/>
          <a:lstStyle/>
          <a:p>
            <a:r>
              <a:rPr kumimoji="1" lang="zh-CN" altLang="en-US" sz="2400" b="1">
                <a:solidFill>
                  <a:schemeClr val="bg1"/>
                </a:solidFill>
                <a:latin typeface="微软雅黑" pitchFamily="34" charset="-122"/>
                <a:ea typeface="微软雅黑" pitchFamily="34" charset="-122"/>
              </a:rPr>
              <a:t>交期宽裕最小</a:t>
            </a:r>
            <a:r>
              <a:rPr kumimoji="1" lang="en-US" altLang="zh-CN" sz="2400" b="1">
                <a:solidFill>
                  <a:schemeClr val="bg1"/>
                </a:solidFill>
                <a:latin typeface="微软雅黑" pitchFamily="34" charset="-122"/>
                <a:ea typeface="微软雅黑" pitchFamily="34" charset="-122"/>
              </a:rPr>
              <a:t>(</a:t>
            </a:r>
            <a:r>
              <a:rPr kumimoji="1" lang="zh-CN" altLang="en-US" sz="2400" b="1">
                <a:solidFill>
                  <a:schemeClr val="bg1"/>
                </a:solidFill>
                <a:latin typeface="微软雅黑" pitchFamily="34" charset="-122"/>
                <a:ea typeface="微软雅黑" pitchFamily="34" charset="-122"/>
              </a:rPr>
              <a:t>使延迟最小</a:t>
            </a:r>
            <a:r>
              <a:rPr kumimoji="1" lang="en-US" altLang="zh-CN" sz="2400" b="1">
                <a:solidFill>
                  <a:schemeClr val="bg1"/>
                </a:solidFill>
                <a:latin typeface="微软雅黑" pitchFamily="34" charset="-122"/>
                <a:ea typeface="微软雅黑" pitchFamily="34" charset="-122"/>
              </a:rPr>
              <a:t>)</a:t>
            </a:r>
          </a:p>
        </p:txBody>
      </p:sp>
      <p:sp>
        <p:nvSpPr>
          <p:cNvPr id="270344" name="AutoShape 8"/>
          <p:cNvSpPr>
            <a:spLocks noChangeArrowheads="1"/>
          </p:cNvSpPr>
          <p:nvPr/>
        </p:nvSpPr>
        <p:spPr bwMode="auto">
          <a:xfrm>
            <a:off x="1203176" y="3903712"/>
            <a:ext cx="4941888" cy="533400"/>
          </a:xfrm>
          <a:prstGeom prst="roundRect">
            <a:avLst>
              <a:gd name="adj" fmla="val 16667"/>
            </a:avLst>
          </a:prstGeom>
          <a:solidFill>
            <a:srgbClr val="0070C0"/>
          </a:solidFill>
          <a:ln w="9525">
            <a:noFill/>
            <a:round/>
            <a:headEnd/>
            <a:tailEnd/>
          </a:ln>
          <a:effectLst/>
        </p:spPr>
        <p:txBody>
          <a:bodyPr wrap="none" anchor="ctr"/>
          <a:lstStyle/>
          <a:p>
            <a:r>
              <a:rPr kumimoji="1" lang="zh-CN" altLang="en-US" sz="2400" b="1">
                <a:solidFill>
                  <a:schemeClr val="bg1"/>
                </a:solidFill>
                <a:latin typeface="微软雅黑" pitchFamily="34" charset="-122"/>
                <a:ea typeface="微软雅黑" pitchFamily="34" charset="-122"/>
              </a:rPr>
              <a:t>后续加工时间最长</a:t>
            </a:r>
            <a:r>
              <a:rPr kumimoji="1" lang="en-US" altLang="zh-CN" sz="2400" b="1">
                <a:solidFill>
                  <a:schemeClr val="bg1"/>
                </a:solidFill>
                <a:latin typeface="微软雅黑" pitchFamily="34" charset="-122"/>
                <a:ea typeface="微软雅黑" pitchFamily="34" charset="-122"/>
              </a:rPr>
              <a:t>(</a:t>
            </a:r>
            <a:r>
              <a:rPr kumimoji="1" lang="zh-CN" altLang="en-US" sz="2400" b="1">
                <a:solidFill>
                  <a:schemeClr val="bg1"/>
                </a:solidFill>
                <a:latin typeface="微软雅黑" pitchFamily="34" charset="-122"/>
                <a:ea typeface="微软雅黑" pitchFamily="34" charset="-122"/>
              </a:rPr>
              <a:t>减少延误</a:t>
            </a:r>
            <a:r>
              <a:rPr kumimoji="1" lang="en-US" altLang="zh-CN" sz="2400" b="1">
                <a:solidFill>
                  <a:schemeClr val="bg1"/>
                </a:solidFill>
                <a:latin typeface="微软雅黑" pitchFamily="34" charset="-122"/>
                <a:ea typeface="微软雅黑" pitchFamily="34" charset="-122"/>
              </a:rPr>
              <a:t>)</a:t>
            </a:r>
          </a:p>
        </p:txBody>
      </p:sp>
      <p:sp>
        <p:nvSpPr>
          <p:cNvPr id="270345" name="AutoShape 9"/>
          <p:cNvSpPr>
            <a:spLocks noChangeArrowheads="1"/>
          </p:cNvSpPr>
          <p:nvPr/>
        </p:nvSpPr>
        <p:spPr bwMode="auto">
          <a:xfrm>
            <a:off x="1203176" y="4767808"/>
            <a:ext cx="4953000" cy="533400"/>
          </a:xfrm>
          <a:prstGeom prst="roundRect">
            <a:avLst>
              <a:gd name="adj" fmla="val 16667"/>
            </a:avLst>
          </a:prstGeom>
          <a:solidFill>
            <a:srgbClr val="0070C0"/>
          </a:solidFill>
          <a:ln w="9525">
            <a:noFill/>
            <a:round/>
            <a:headEnd/>
            <a:tailEnd/>
          </a:ln>
          <a:effectLst/>
        </p:spPr>
        <p:txBody>
          <a:bodyPr wrap="none" anchor="ctr"/>
          <a:lstStyle/>
          <a:p>
            <a:r>
              <a:rPr kumimoji="1" lang="zh-CN" altLang="en-US" sz="2400" b="1" dirty="0">
                <a:solidFill>
                  <a:schemeClr val="bg1"/>
                </a:solidFill>
                <a:latin typeface="微软雅黑" pitchFamily="34" charset="-122"/>
                <a:ea typeface="微软雅黑" pitchFamily="34" charset="-122"/>
              </a:rPr>
              <a:t>后续作业数最多</a:t>
            </a:r>
            <a:r>
              <a:rPr kumimoji="1" lang="en-US" altLang="zh-CN" sz="2400" b="1" dirty="0">
                <a:solidFill>
                  <a:schemeClr val="bg1"/>
                </a:solidFill>
                <a:latin typeface="微软雅黑" pitchFamily="34" charset="-122"/>
                <a:ea typeface="微软雅黑" pitchFamily="34" charset="-122"/>
              </a:rPr>
              <a:t>(</a:t>
            </a:r>
            <a:r>
              <a:rPr kumimoji="1" lang="zh-CN" altLang="en-US" sz="2400" b="1" dirty="0">
                <a:solidFill>
                  <a:schemeClr val="bg1"/>
                </a:solidFill>
                <a:latin typeface="微软雅黑" pitchFamily="34" charset="-122"/>
                <a:ea typeface="微软雅黑" pitchFamily="34" charset="-122"/>
              </a:rPr>
              <a:t>减少制程干扰</a:t>
            </a:r>
            <a:r>
              <a:rPr kumimoji="1" lang="en-US" altLang="zh-CN" sz="2400" b="1" dirty="0">
                <a:solidFill>
                  <a:schemeClr val="bg1"/>
                </a:solidFill>
                <a:latin typeface="微软雅黑" pitchFamily="34" charset="-122"/>
                <a:ea typeface="微软雅黑" pitchFamily="34" charset="-122"/>
              </a:rPr>
              <a:t>)</a:t>
            </a:r>
          </a:p>
        </p:txBody>
      </p:sp>
      <p:pic>
        <p:nvPicPr>
          <p:cNvPr id="270348" name="Picture 12" descr="shangwu2_128"/>
          <p:cNvPicPr>
            <a:picLocks noChangeAspect="1" noChangeArrowheads="1"/>
          </p:cNvPicPr>
          <p:nvPr/>
        </p:nvPicPr>
        <p:blipFill>
          <a:blip r:embed="rId3" cstate="print"/>
          <a:srcRect/>
          <a:stretch>
            <a:fillRect/>
          </a:stretch>
        </p:blipFill>
        <p:spPr bwMode="auto">
          <a:xfrm>
            <a:off x="6372203" y="4365105"/>
            <a:ext cx="2591693" cy="1655763"/>
          </a:xfrm>
          <a:prstGeom prst="rect">
            <a:avLst/>
          </a:prstGeom>
          <a:noFill/>
        </p:spPr>
      </p:pic>
      <p:sp>
        <p:nvSpPr>
          <p:cNvPr id="12" name="矩形 11"/>
          <p:cNvSpPr/>
          <p:nvPr/>
        </p:nvSpPr>
        <p:spPr>
          <a:xfrm>
            <a:off x="3087817" y="353060"/>
            <a:ext cx="3057247" cy="584775"/>
          </a:xfrm>
          <a:prstGeom prst="rect">
            <a:avLst/>
          </a:prstGeom>
        </p:spPr>
        <p:txBody>
          <a:bodyPr wrap="none">
            <a:spAutoFit/>
          </a:bodyPr>
          <a:lstStyle/>
          <a:p>
            <a:r>
              <a:rPr lang="zh-CN" altLang="en-US" sz="3200" b="1" dirty="0">
                <a:solidFill>
                  <a:srgbClr val="FF0000"/>
                </a:solidFill>
                <a:latin typeface="微软雅黑" pitchFamily="34" charset="-122"/>
                <a:ea typeface="微软雅黑" pitchFamily="34" charset="-122"/>
              </a:rPr>
              <a:t>计划制定的方法</a:t>
            </a:r>
            <a:endParaRPr lang="zh-CN" altLang="en-US" sz="3200" b="1" dirty="0">
              <a:solidFill>
                <a:srgbClr val="FF0000"/>
              </a:solidFill>
            </a:endParaRPr>
          </a:p>
        </p:txBody>
      </p:sp>
    </p:spTree>
  </p:cSld>
  <p:clrMapOvr>
    <a:masterClrMapping/>
  </p:clrMapOvr>
  <p:transition spd="med">
    <p:wheel spokes="1"/>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0341"/>
                                        </p:tgtEl>
                                        <p:attrNameLst>
                                          <p:attrName>style.visibility</p:attrName>
                                        </p:attrNameLst>
                                      </p:cBhvr>
                                      <p:to>
                                        <p:strVal val="visible"/>
                                      </p:to>
                                    </p:set>
                                    <p:animEffect transition="in" filter="blinds(horizontal)">
                                      <p:cBhvr>
                                        <p:cTn id="7" dur="500"/>
                                        <p:tgtEl>
                                          <p:spTgt spid="27034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0342"/>
                                        </p:tgtEl>
                                        <p:attrNameLst>
                                          <p:attrName>style.visibility</p:attrName>
                                        </p:attrNameLst>
                                      </p:cBhvr>
                                      <p:to>
                                        <p:strVal val="visible"/>
                                      </p:to>
                                    </p:set>
                                    <p:animEffect transition="in" filter="blinds(horizontal)">
                                      <p:cBhvr>
                                        <p:cTn id="12" dur="500"/>
                                        <p:tgtEl>
                                          <p:spTgt spid="27034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0343"/>
                                        </p:tgtEl>
                                        <p:attrNameLst>
                                          <p:attrName>style.visibility</p:attrName>
                                        </p:attrNameLst>
                                      </p:cBhvr>
                                      <p:to>
                                        <p:strVal val="visible"/>
                                      </p:to>
                                    </p:set>
                                    <p:animEffect transition="in" filter="blinds(horizontal)">
                                      <p:cBhvr>
                                        <p:cTn id="17" dur="500"/>
                                        <p:tgtEl>
                                          <p:spTgt spid="27034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0344"/>
                                        </p:tgtEl>
                                        <p:attrNameLst>
                                          <p:attrName>style.visibility</p:attrName>
                                        </p:attrNameLst>
                                      </p:cBhvr>
                                      <p:to>
                                        <p:strVal val="visible"/>
                                      </p:to>
                                    </p:set>
                                    <p:animEffect transition="in" filter="blinds(horizontal)">
                                      <p:cBhvr>
                                        <p:cTn id="22" dur="500"/>
                                        <p:tgtEl>
                                          <p:spTgt spid="27034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70345"/>
                                        </p:tgtEl>
                                        <p:attrNameLst>
                                          <p:attrName>style.visibility</p:attrName>
                                        </p:attrNameLst>
                                      </p:cBhvr>
                                      <p:to>
                                        <p:strVal val="visible"/>
                                      </p:to>
                                    </p:set>
                                    <p:animEffect transition="in" filter="blinds(horizontal)">
                                      <p:cBhvr>
                                        <p:cTn id="27" dur="500"/>
                                        <p:tgtEl>
                                          <p:spTgt spid="270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1" grpId="0" animBg="1"/>
      <p:bldP spid="270342" grpId="0" animBg="1"/>
      <p:bldP spid="270343" grpId="0" animBg="1"/>
      <p:bldP spid="270344" grpId="0" animBg="1"/>
      <p:bldP spid="27034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pPr algn="ctr"/>
            <a:r>
              <a:rPr lang="zh-CN" altLang="en-US" sz="3200" dirty="0" smtClean="0">
                <a:solidFill>
                  <a:srgbClr val="FF0000"/>
                </a:solidFill>
              </a:rPr>
              <a:t>计划排序优先规则</a:t>
            </a:r>
            <a:endParaRPr lang="zh-CN" altLang="en-US" sz="3200" dirty="0">
              <a:solidFill>
                <a:srgbClr val="FF0000"/>
              </a:solidFill>
            </a:endParaRPr>
          </a:p>
        </p:txBody>
      </p:sp>
      <p:sp>
        <p:nvSpPr>
          <p:cNvPr id="241666" name="Rectangle 2"/>
          <p:cNvSpPr>
            <a:spLocks noGrp="1" noChangeArrowheads="1"/>
          </p:cNvSpPr>
          <p:nvPr>
            <p:ph idx="1"/>
          </p:nvPr>
        </p:nvSpPr>
        <p:spPr>
          <a:xfrm>
            <a:off x="251520" y="1268761"/>
            <a:ext cx="8640960" cy="4968552"/>
          </a:xfrm>
        </p:spPr>
        <p:txBody>
          <a:bodyPr/>
          <a:lstStyle/>
          <a:p>
            <a:pPr>
              <a:lnSpc>
                <a:spcPct val="150000"/>
              </a:lnSpc>
              <a:buNone/>
            </a:pPr>
            <a:r>
              <a:rPr lang="zh-CN" altLang="en-US" sz="2000" b="1" dirty="0"/>
              <a:t>（</a:t>
            </a:r>
            <a:r>
              <a:rPr lang="en-US" altLang="zh-CN" sz="2000" b="1" dirty="0"/>
              <a:t>1</a:t>
            </a:r>
            <a:r>
              <a:rPr lang="zh-CN" altLang="en-US" sz="2000" b="1" dirty="0"/>
              <a:t>）</a:t>
            </a:r>
            <a:r>
              <a:rPr lang="en-US" altLang="zh-CN" sz="2000" b="1" dirty="0"/>
              <a:t>FCFS</a:t>
            </a:r>
            <a:r>
              <a:rPr lang="zh-CN" altLang="en-US" sz="2000" b="1" dirty="0"/>
              <a:t>（先到优先）：</a:t>
            </a:r>
            <a:r>
              <a:rPr lang="zh-CN" altLang="en-US" sz="1800" dirty="0"/>
              <a:t>按订单送到的先后顺序进行加工。</a:t>
            </a:r>
          </a:p>
          <a:p>
            <a:pPr>
              <a:lnSpc>
                <a:spcPct val="150000"/>
              </a:lnSpc>
              <a:buNone/>
            </a:pPr>
            <a:r>
              <a:rPr lang="zh-CN" altLang="en-US" sz="2000" b="1" dirty="0"/>
              <a:t>（</a:t>
            </a:r>
            <a:r>
              <a:rPr lang="en-US" altLang="zh-CN" sz="2000" b="1" dirty="0"/>
              <a:t>2</a:t>
            </a:r>
            <a:r>
              <a:rPr lang="zh-CN" altLang="en-US" sz="2000" b="1" dirty="0"/>
              <a:t>）</a:t>
            </a:r>
            <a:r>
              <a:rPr lang="en-US" altLang="zh-CN" sz="2000" b="1" dirty="0"/>
              <a:t>SOT</a:t>
            </a:r>
            <a:r>
              <a:rPr lang="zh-CN" altLang="en-US" sz="2000" b="1" dirty="0"/>
              <a:t>（最短作业时间优先）：</a:t>
            </a:r>
            <a:r>
              <a:rPr lang="zh-CN" altLang="en-US" sz="1800" dirty="0"/>
              <a:t>这个规则等同于</a:t>
            </a:r>
            <a:r>
              <a:rPr lang="en-US" altLang="zh-CN" sz="1800" dirty="0"/>
              <a:t>SPT</a:t>
            </a:r>
            <a:r>
              <a:rPr lang="zh-CN" altLang="en-US" sz="1800" dirty="0"/>
              <a:t>（最短加工时间）规则。  </a:t>
            </a:r>
          </a:p>
          <a:p>
            <a:pPr>
              <a:lnSpc>
                <a:spcPct val="150000"/>
              </a:lnSpc>
              <a:buNone/>
            </a:pPr>
            <a:r>
              <a:rPr lang="zh-CN" altLang="en-US" sz="2000" b="1" dirty="0"/>
              <a:t>（</a:t>
            </a:r>
            <a:r>
              <a:rPr lang="en-US" altLang="zh-CN" sz="2000" b="1" dirty="0"/>
              <a:t>3</a:t>
            </a:r>
            <a:r>
              <a:rPr lang="zh-CN" altLang="en-US" sz="2000" b="1" dirty="0"/>
              <a:t>）</a:t>
            </a:r>
            <a:r>
              <a:rPr lang="en-US" altLang="zh-CN" sz="2000" b="1" dirty="0" err="1"/>
              <a:t>Ddate</a:t>
            </a:r>
            <a:r>
              <a:rPr lang="zh-CN" altLang="en-US" sz="2000" b="1" dirty="0"/>
              <a:t>（交货期优先）：</a:t>
            </a:r>
            <a:r>
              <a:rPr lang="zh-CN" altLang="en-US" sz="1800" dirty="0"/>
              <a:t>最早交货期最早加工。 </a:t>
            </a:r>
          </a:p>
          <a:p>
            <a:pPr>
              <a:lnSpc>
                <a:spcPct val="150000"/>
              </a:lnSpc>
              <a:buNone/>
            </a:pPr>
            <a:r>
              <a:rPr lang="zh-CN" altLang="en-US" sz="2000" b="1" dirty="0"/>
              <a:t>（</a:t>
            </a:r>
            <a:r>
              <a:rPr lang="en-US" altLang="zh-CN" sz="2000" b="1" dirty="0"/>
              <a:t>4</a:t>
            </a:r>
            <a:r>
              <a:rPr lang="zh-CN" altLang="en-US" sz="2000" b="1" dirty="0"/>
              <a:t>）</a:t>
            </a:r>
            <a:r>
              <a:rPr lang="en-US" altLang="zh-CN" sz="2000" b="1" dirty="0"/>
              <a:t>STR</a:t>
            </a:r>
            <a:r>
              <a:rPr lang="zh-CN" altLang="en-US" sz="2000" b="1" dirty="0"/>
              <a:t>（剩余时间最短优先）：</a:t>
            </a:r>
            <a:r>
              <a:rPr lang="zh-CN" altLang="en-US" sz="1800" dirty="0"/>
              <a:t>剩余时间是指交货期前所剩余时间减去加工时间所得的差值。 </a:t>
            </a:r>
          </a:p>
          <a:p>
            <a:pPr>
              <a:lnSpc>
                <a:spcPct val="150000"/>
              </a:lnSpc>
              <a:buNone/>
            </a:pPr>
            <a:r>
              <a:rPr lang="zh-CN" altLang="en-US" sz="2000" b="1" dirty="0"/>
              <a:t>（</a:t>
            </a:r>
            <a:r>
              <a:rPr lang="en-US" altLang="zh-CN" sz="2000" b="1" dirty="0"/>
              <a:t>5</a:t>
            </a:r>
            <a:r>
              <a:rPr lang="zh-CN" altLang="en-US" sz="2000" b="1" dirty="0"/>
              <a:t>）</a:t>
            </a:r>
            <a:r>
              <a:rPr lang="en-US" altLang="zh-CN" sz="2000" b="1" dirty="0"/>
              <a:t>RAN</a:t>
            </a:r>
            <a:r>
              <a:rPr lang="zh-CN" altLang="en-US" sz="2000" b="1" dirty="0"/>
              <a:t>（随机排序）：</a:t>
            </a:r>
            <a:r>
              <a:rPr lang="zh-CN" altLang="en-US" sz="1800" dirty="0"/>
              <a:t>主管或操作工通常随意选择一件他们喜欢的进行加工。 </a:t>
            </a:r>
          </a:p>
          <a:p>
            <a:pPr>
              <a:lnSpc>
                <a:spcPct val="150000"/>
              </a:lnSpc>
              <a:buNone/>
            </a:pPr>
            <a:r>
              <a:rPr lang="zh-CN" altLang="en-US" sz="2000" b="1" dirty="0"/>
              <a:t>（</a:t>
            </a:r>
            <a:r>
              <a:rPr lang="en-US" altLang="zh-CN" sz="2000" b="1" dirty="0"/>
              <a:t>6</a:t>
            </a:r>
            <a:r>
              <a:rPr lang="zh-CN" altLang="en-US" sz="2000" b="1" dirty="0"/>
              <a:t>）</a:t>
            </a:r>
            <a:r>
              <a:rPr lang="en-US" altLang="zh-CN" sz="2000" b="1" dirty="0"/>
              <a:t>LCFS</a:t>
            </a:r>
            <a:r>
              <a:rPr lang="zh-CN" altLang="en-US" sz="2000" b="1" dirty="0"/>
              <a:t>（后到优先）：</a:t>
            </a:r>
            <a:r>
              <a:rPr lang="zh-CN" altLang="en-US" sz="1800" dirty="0"/>
              <a:t>该规则经常作为缺省规则使用。因为后来的工单放在先来的上面，操作人员通常是先加工上面的工单。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1666">
                                            <p:txEl>
                                              <p:pRg st="0" end="0"/>
                                            </p:txEl>
                                          </p:spTgt>
                                        </p:tgtEl>
                                        <p:attrNameLst>
                                          <p:attrName>style.visibility</p:attrName>
                                        </p:attrNameLst>
                                      </p:cBhvr>
                                      <p:to>
                                        <p:strVal val="visible"/>
                                      </p:to>
                                    </p:set>
                                    <p:animEffect transition="in" filter="blinds(horizontal)">
                                      <p:cBhvr>
                                        <p:cTn id="7" dur="500"/>
                                        <p:tgtEl>
                                          <p:spTgt spid="2416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1666">
                                            <p:txEl>
                                              <p:pRg st="1" end="1"/>
                                            </p:txEl>
                                          </p:spTgt>
                                        </p:tgtEl>
                                        <p:attrNameLst>
                                          <p:attrName>style.visibility</p:attrName>
                                        </p:attrNameLst>
                                      </p:cBhvr>
                                      <p:to>
                                        <p:strVal val="visible"/>
                                      </p:to>
                                    </p:set>
                                    <p:animEffect transition="in" filter="blinds(horizontal)">
                                      <p:cBhvr>
                                        <p:cTn id="12" dur="500"/>
                                        <p:tgtEl>
                                          <p:spTgt spid="2416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1666">
                                            <p:txEl>
                                              <p:pRg st="2" end="2"/>
                                            </p:txEl>
                                          </p:spTgt>
                                        </p:tgtEl>
                                        <p:attrNameLst>
                                          <p:attrName>style.visibility</p:attrName>
                                        </p:attrNameLst>
                                      </p:cBhvr>
                                      <p:to>
                                        <p:strVal val="visible"/>
                                      </p:to>
                                    </p:set>
                                    <p:animEffect transition="in" filter="blinds(horizontal)">
                                      <p:cBhvr>
                                        <p:cTn id="17" dur="500"/>
                                        <p:tgtEl>
                                          <p:spTgt spid="2416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1666">
                                            <p:txEl>
                                              <p:pRg st="3" end="3"/>
                                            </p:txEl>
                                          </p:spTgt>
                                        </p:tgtEl>
                                        <p:attrNameLst>
                                          <p:attrName>style.visibility</p:attrName>
                                        </p:attrNameLst>
                                      </p:cBhvr>
                                      <p:to>
                                        <p:strVal val="visible"/>
                                      </p:to>
                                    </p:set>
                                    <p:animEffect transition="in" filter="blinds(horizontal)">
                                      <p:cBhvr>
                                        <p:cTn id="22" dur="500"/>
                                        <p:tgtEl>
                                          <p:spTgt spid="24166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41666">
                                            <p:txEl>
                                              <p:pRg st="4" end="4"/>
                                            </p:txEl>
                                          </p:spTgt>
                                        </p:tgtEl>
                                        <p:attrNameLst>
                                          <p:attrName>style.visibility</p:attrName>
                                        </p:attrNameLst>
                                      </p:cBhvr>
                                      <p:to>
                                        <p:strVal val="visible"/>
                                      </p:to>
                                    </p:set>
                                    <p:animEffect transition="in" filter="blinds(horizontal)">
                                      <p:cBhvr>
                                        <p:cTn id="27" dur="500"/>
                                        <p:tgtEl>
                                          <p:spTgt spid="24166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41666">
                                            <p:txEl>
                                              <p:pRg st="5" end="5"/>
                                            </p:txEl>
                                          </p:spTgt>
                                        </p:tgtEl>
                                        <p:attrNameLst>
                                          <p:attrName>style.visibility</p:attrName>
                                        </p:attrNameLst>
                                      </p:cBhvr>
                                      <p:to>
                                        <p:strVal val="visible"/>
                                      </p:to>
                                    </p:set>
                                    <p:animEffect transition="in" filter="blinds(horizontal)">
                                      <p:cBhvr>
                                        <p:cTn id="32" dur="500"/>
                                        <p:tgtEl>
                                          <p:spTgt spid="24166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09459" y="323961"/>
            <a:ext cx="3456384" cy="584759"/>
          </a:xfrm>
          <a:noFill/>
          <a:ln w="9525">
            <a:noFill/>
            <a:miter lim="800000"/>
            <a:headEnd/>
            <a:tailEnd/>
          </a:ln>
        </p:spPr>
        <p:txBody>
          <a:bodyPr vert="horz" wrap="square" lIns="91427" tIns="45712" rIns="91427" bIns="45712" numCol="1" anchor="ctr" anchorCtr="0" compatLnSpc="1">
            <a:prstTxWarp prst="textNoShape">
              <a:avLst/>
            </a:prstTxWarp>
            <a:spAutoFit/>
          </a:bodyPr>
          <a:lstStyle/>
          <a:p>
            <a:pPr algn="l"/>
            <a:r>
              <a:rPr lang="zh-CN" altLang="en-US" sz="3200" dirty="0">
                <a:solidFill>
                  <a:srgbClr val="FA0000"/>
                </a:solidFill>
                <a:latin typeface="微软雅黑" pitchFamily="34" charset="-122"/>
                <a:ea typeface="微软雅黑" pitchFamily="34" charset="-122"/>
                <a:cs typeface="+mn-cs"/>
              </a:rPr>
              <a:t>企业存在的基础</a:t>
            </a:r>
          </a:p>
        </p:txBody>
      </p:sp>
      <p:sp>
        <p:nvSpPr>
          <p:cNvPr id="10" name="灯片编号占位符 9"/>
          <p:cNvSpPr>
            <a:spLocks noGrp="1"/>
          </p:cNvSpPr>
          <p:nvPr>
            <p:ph type="sldNum" sz="quarter" idx="4"/>
          </p:nvPr>
        </p:nvSpPr>
        <p:spPr/>
        <p:txBody>
          <a:bodyPr/>
          <a:lstStyle/>
          <a:p>
            <a:fld id="{8BA16DCC-C50E-4AD5-94C9-747C0058B3E1}" type="slidenum">
              <a:rPr lang="zh-CN" altLang="en-US" smtClean="0"/>
              <a:pPr/>
              <a:t>8</a:t>
            </a:fld>
            <a:endParaRPr lang="zh-CN" altLang="en-US"/>
          </a:p>
        </p:txBody>
      </p:sp>
      <p:sp>
        <p:nvSpPr>
          <p:cNvPr id="4" name="Rectangle 4"/>
          <p:cNvSpPr>
            <a:spLocks noChangeArrowheads="1"/>
          </p:cNvSpPr>
          <p:nvPr/>
        </p:nvSpPr>
        <p:spPr bwMode="auto">
          <a:xfrm>
            <a:off x="323531" y="1772816"/>
            <a:ext cx="4896544" cy="2304256"/>
          </a:xfrm>
          <a:prstGeom prst="rect">
            <a:avLst/>
          </a:prstGeom>
          <a:solidFill>
            <a:srgbClr val="0070C0"/>
          </a:solidFill>
          <a:ln w="12700">
            <a:solidFill>
              <a:schemeClr val="tx1"/>
            </a:solidFill>
            <a:miter lim="800000"/>
            <a:headEnd/>
            <a:tailEnd/>
          </a:ln>
          <a:effectLst/>
        </p:spPr>
        <p:txBody>
          <a:bodyPr wrap="none" anchor="ctr"/>
          <a:lstStyle/>
          <a:p>
            <a:pPr defTabSz="761981">
              <a:lnSpc>
                <a:spcPct val="150000"/>
              </a:lnSpc>
            </a:pPr>
            <a:r>
              <a:rPr kumimoji="1" lang="zh-CN" altLang="en-US" sz="2800" b="1" dirty="0">
                <a:solidFill>
                  <a:schemeClr val="bg1"/>
                </a:solidFill>
                <a:latin typeface="微软雅黑" pitchFamily="34" charset="-122"/>
                <a:ea typeface="微软雅黑" pitchFamily="34" charset="-122"/>
              </a:rPr>
              <a:t>用文化充实生活</a:t>
            </a:r>
            <a:endParaRPr kumimoji="1" lang="en-US" altLang="zh-CN" sz="2800" b="1" dirty="0">
              <a:solidFill>
                <a:schemeClr val="bg1"/>
              </a:solidFill>
              <a:latin typeface="微软雅黑" pitchFamily="34" charset="-122"/>
              <a:ea typeface="微软雅黑" pitchFamily="34" charset="-122"/>
            </a:endParaRPr>
          </a:p>
          <a:p>
            <a:pPr defTabSz="761981">
              <a:lnSpc>
                <a:spcPct val="150000"/>
              </a:lnSpc>
            </a:pPr>
            <a:r>
              <a:rPr kumimoji="1" lang="zh-CN" altLang="en-US" sz="2800" b="1" dirty="0">
                <a:solidFill>
                  <a:schemeClr val="bg1"/>
                </a:solidFill>
                <a:latin typeface="微软雅黑" pitchFamily="34" charset="-122"/>
                <a:ea typeface="微软雅黑" pitchFamily="34" charset="-122"/>
              </a:rPr>
              <a:t>通过公司使地域活性化</a:t>
            </a:r>
          </a:p>
          <a:p>
            <a:pPr defTabSz="761981">
              <a:lnSpc>
                <a:spcPct val="150000"/>
              </a:lnSpc>
            </a:pPr>
            <a:r>
              <a:rPr kumimoji="1" lang="zh-CN" altLang="en-US" sz="2800" b="1" dirty="0">
                <a:solidFill>
                  <a:schemeClr val="bg1"/>
                </a:solidFill>
                <a:latin typeface="微软雅黑" pitchFamily="34" charset="-122"/>
                <a:ea typeface="微软雅黑" pitchFamily="34" charset="-122"/>
              </a:rPr>
              <a:t>以从业人员的生活安定为基础</a:t>
            </a:r>
          </a:p>
        </p:txBody>
      </p:sp>
      <p:sp>
        <p:nvSpPr>
          <p:cNvPr id="5" name="Rectangle 13"/>
          <p:cNvSpPr>
            <a:spLocks noChangeArrowheads="1"/>
          </p:cNvSpPr>
          <p:nvPr/>
        </p:nvSpPr>
        <p:spPr bwMode="auto">
          <a:xfrm>
            <a:off x="6444208" y="2351141"/>
            <a:ext cx="2376264" cy="1077862"/>
          </a:xfrm>
          <a:prstGeom prst="rect">
            <a:avLst/>
          </a:prstGeom>
          <a:solidFill>
            <a:srgbClr val="FFFFCC"/>
          </a:solidFill>
          <a:ln w="12700">
            <a:solidFill>
              <a:schemeClr val="tx2"/>
            </a:solidFill>
            <a:miter lim="800000"/>
            <a:headEnd/>
            <a:tailEnd/>
          </a:ln>
          <a:effectLst/>
        </p:spPr>
        <p:txBody>
          <a:bodyPr wrap="square" lIns="92075" tIns="46039" rIns="92075" bIns="46039">
            <a:spAutoFit/>
          </a:bodyPr>
          <a:lstStyle/>
          <a:p>
            <a:pPr defTabSz="761981"/>
            <a:r>
              <a:rPr kumimoji="1" lang="zh-CN" altLang="en-US" sz="3200" b="1" dirty="0">
                <a:latin typeface="宋体" charset="-122"/>
                <a:ea typeface="宋体" charset="-122"/>
              </a:rPr>
              <a:t>企业持续存在的基础是？</a:t>
            </a:r>
          </a:p>
        </p:txBody>
      </p:sp>
      <p:sp>
        <p:nvSpPr>
          <p:cNvPr id="6" name="Freeform 8"/>
          <p:cNvSpPr>
            <a:spLocks/>
          </p:cNvSpPr>
          <p:nvPr/>
        </p:nvSpPr>
        <p:spPr bwMode="auto">
          <a:xfrm>
            <a:off x="5220072" y="2708920"/>
            <a:ext cx="1224136" cy="432048"/>
          </a:xfrm>
          <a:custGeom>
            <a:avLst/>
            <a:gdLst/>
            <a:ahLst/>
            <a:cxnLst>
              <a:cxn ang="0">
                <a:pos x="89" y="0"/>
              </a:cxn>
              <a:cxn ang="0">
                <a:pos x="89" y="114"/>
              </a:cxn>
              <a:cxn ang="0">
                <a:pos x="0" y="114"/>
              </a:cxn>
              <a:cxn ang="0">
                <a:pos x="0" y="414"/>
              </a:cxn>
              <a:cxn ang="0">
                <a:pos x="89" y="414"/>
              </a:cxn>
              <a:cxn ang="0">
                <a:pos x="89" y="528"/>
              </a:cxn>
              <a:cxn ang="0">
                <a:pos x="240" y="264"/>
              </a:cxn>
              <a:cxn ang="0">
                <a:pos x="89" y="0"/>
              </a:cxn>
            </a:cxnLst>
            <a:rect l="0" t="0" r="r" b="b"/>
            <a:pathLst>
              <a:path w="241" h="529">
                <a:moveTo>
                  <a:pt x="89" y="0"/>
                </a:moveTo>
                <a:lnTo>
                  <a:pt x="89" y="114"/>
                </a:lnTo>
                <a:lnTo>
                  <a:pt x="0" y="114"/>
                </a:lnTo>
                <a:lnTo>
                  <a:pt x="0" y="414"/>
                </a:lnTo>
                <a:lnTo>
                  <a:pt x="89" y="414"/>
                </a:lnTo>
                <a:lnTo>
                  <a:pt x="89" y="528"/>
                </a:lnTo>
                <a:lnTo>
                  <a:pt x="240" y="264"/>
                </a:lnTo>
                <a:lnTo>
                  <a:pt x="89" y="0"/>
                </a:lnTo>
              </a:path>
            </a:pathLst>
          </a:custGeom>
          <a:solidFill>
            <a:srgbClr val="C00000"/>
          </a:solidFill>
          <a:ln w="12700" cap="rnd" cmpd="sng">
            <a:solidFill>
              <a:schemeClr val="tx1"/>
            </a:solidFill>
            <a:prstDash val="solid"/>
            <a:round/>
            <a:headEnd type="none" w="sm" len="sm"/>
            <a:tailEnd type="none" w="sm" len="sm"/>
          </a:ln>
          <a:effectLst/>
        </p:spPr>
        <p:txBody>
          <a:bodyPr/>
          <a:lstStyle/>
          <a:p>
            <a:endParaRPr lang="zh-CN" altLang="en-US"/>
          </a:p>
        </p:txBody>
      </p:sp>
      <p:grpSp>
        <p:nvGrpSpPr>
          <p:cNvPr id="3" name="组合 9"/>
          <p:cNvGrpSpPr/>
          <p:nvPr/>
        </p:nvGrpSpPr>
        <p:grpSpPr>
          <a:xfrm>
            <a:off x="1835696" y="4005064"/>
            <a:ext cx="5832648" cy="2276872"/>
            <a:chOff x="1835696" y="4005064"/>
            <a:chExt cx="5832648" cy="2276872"/>
          </a:xfrm>
        </p:grpSpPr>
        <p:sp>
          <p:nvSpPr>
            <p:cNvPr id="9" name="爆炸形 2 8"/>
            <p:cNvSpPr/>
            <p:nvPr/>
          </p:nvSpPr>
          <p:spPr>
            <a:xfrm>
              <a:off x="1835696" y="4005064"/>
              <a:ext cx="5832648" cy="2276872"/>
            </a:xfrm>
            <a:prstGeom prst="irregularSeal2">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775877" y="4653136"/>
              <a:ext cx="1723549" cy="1015663"/>
            </a:xfrm>
            <a:prstGeom prst="rect">
              <a:avLst/>
            </a:prstGeom>
            <a:noFill/>
          </p:spPr>
          <p:txBody>
            <a:bodyPr wrap="none" rtlCol="0">
              <a:spAutoFit/>
            </a:bodyPr>
            <a:lstStyle/>
            <a:p>
              <a:r>
                <a:rPr lang="zh-CN" altLang="en-US" sz="6000" b="1" dirty="0">
                  <a:solidFill>
                    <a:srgbClr val="FF0000"/>
                  </a:solidFill>
                </a:rPr>
                <a:t>盈利</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fld id="{8BA16DCC-C50E-4AD5-94C9-747C0058B3E1}" type="slidenum">
              <a:rPr lang="zh-CN" altLang="en-US" b="1" smtClean="0"/>
              <a:pPr/>
              <a:t>80</a:t>
            </a:fld>
            <a:endParaRPr lang="zh-CN" altLang="en-US" b="1" dirty="0"/>
          </a:p>
        </p:txBody>
      </p:sp>
      <p:sp>
        <p:nvSpPr>
          <p:cNvPr id="5" name="Rectangle 2"/>
          <p:cNvSpPr txBox="1">
            <a:spLocks noChangeArrowheads="1"/>
          </p:cNvSpPr>
          <p:nvPr/>
        </p:nvSpPr>
        <p:spPr bwMode="auto">
          <a:xfrm>
            <a:off x="0" y="307776"/>
            <a:ext cx="9144000" cy="585936"/>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p>
            <a:pPr algn="ctr" fontAlgn="base">
              <a:spcBef>
                <a:spcPct val="0"/>
              </a:spcBef>
              <a:spcAft>
                <a:spcPct val="0"/>
              </a:spcAft>
              <a:defRPr/>
            </a:pPr>
            <a:r>
              <a:rPr lang="zh-CN" altLang="en-US" sz="3200" b="1" kern="0" dirty="0">
                <a:solidFill>
                  <a:srgbClr val="FF0000"/>
                </a:solidFill>
                <a:latin typeface="微软雅黑" pitchFamily="34" charset="-122"/>
                <a:ea typeface="微软雅黑" pitchFamily="34" charset="-122"/>
                <a:cs typeface=""/>
              </a:rPr>
              <a:t>预测的作用</a:t>
            </a:r>
          </a:p>
        </p:txBody>
      </p:sp>
      <p:sp>
        <p:nvSpPr>
          <p:cNvPr id="6" name="Text Box 34"/>
          <p:cNvSpPr txBox="1">
            <a:spLocks noChangeArrowheads="1"/>
          </p:cNvSpPr>
          <p:nvPr/>
        </p:nvSpPr>
        <p:spPr bwMode="auto">
          <a:xfrm>
            <a:off x="539552" y="1484787"/>
            <a:ext cx="6676828" cy="461665"/>
          </a:xfrm>
          <a:prstGeom prst="rect">
            <a:avLst/>
          </a:prstGeom>
          <a:noFill/>
          <a:ln w="31750">
            <a:noFill/>
            <a:miter lim="800000"/>
            <a:headEnd/>
            <a:tailEnd/>
          </a:ln>
        </p:spPr>
        <p:txBody>
          <a:bodyPr wrap="none">
            <a:spAutoFit/>
          </a:bodyPr>
          <a:lstStyle/>
          <a:p>
            <a:pPr>
              <a:buFont typeface="Wingdings" pitchFamily="2" charset="2"/>
              <a:buChar char="Ø"/>
            </a:pPr>
            <a:r>
              <a:rPr lang="zh-CN" altLang="en-US" sz="2400" b="1" dirty="0">
                <a:latin typeface="微软雅黑" pitchFamily="34" charset="-122"/>
                <a:ea typeface="微软雅黑" pitchFamily="34" charset="-122"/>
                <a:cs typeface=""/>
              </a:rPr>
              <a:t> 预测是对未来可能发生的事件的预计与推断。</a:t>
            </a:r>
          </a:p>
        </p:txBody>
      </p:sp>
      <p:sp>
        <p:nvSpPr>
          <p:cNvPr id="7" name="Text Box 35"/>
          <p:cNvSpPr txBox="1">
            <a:spLocks noChangeArrowheads="1"/>
          </p:cNvSpPr>
          <p:nvPr/>
        </p:nvSpPr>
        <p:spPr bwMode="auto">
          <a:xfrm>
            <a:off x="539553" y="1988843"/>
            <a:ext cx="8064896" cy="1200329"/>
          </a:xfrm>
          <a:prstGeom prst="rect">
            <a:avLst/>
          </a:prstGeom>
          <a:noFill/>
          <a:ln w="31750">
            <a:noFill/>
            <a:miter lim="800000"/>
            <a:headEnd/>
            <a:tailEnd/>
          </a:ln>
        </p:spPr>
        <p:txBody>
          <a:bodyPr wrap="square">
            <a:spAutoFit/>
          </a:bodyPr>
          <a:lstStyle/>
          <a:p>
            <a:pPr algn="l">
              <a:lnSpc>
                <a:spcPct val="150000"/>
              </a:lnSpc>
              <a:buFont typeface="Wingdings" pitchFamily="2" charset="2"/>
              <a:buChar char="Ø"/>
            </a:pPr>
            <a:r>
              <a:rPr lang="zh-CN" altLang="en-US" sz="2400" b="1" dirty="0">
                <a:latin typeface="微软雅黑" pitchFamily="34" charset="-122"/>
                <a:ea typeface="微软雅黑" pitchFamily="34" charset="-122"/>
                <a:cs typeface=""/>
              </a:rPr>
              <a:t> 预测不仅是长期的战略性决策的重要输入，也是短期的日常运作的重要基础。</a:t>
            </a:r>
          </a:p>
        </p:txBody>
      </p:sp>
      <p:sp>
        <p:nvSpPr>
          <p:cNvPr id="8" name="Text Box 36"/>
          <p:cNvSpPr txBox="1">
            <a:spLocks noChangeArrowheads="1"/>
          </p:cNvSpPr>
          <p:nvPr/>
        </p:nvSpPr>
        <p:spPr bwMode="auto">
          <a:xfrm>
            <a:off x="532374" y="3225753"/>
            <a:ext cx="8215711" cy="461665"/>
          </a:xfrm>
          <a:prstGeom prst="rect">
            <a:avLst/>
          </a:prstGeom>
          <a:noFill/>
          <a:ln w="31750">
            <a:noFill/>
            <a:miter lim="800000"/>
            <a:headEnd/>
            <a:tailEnd/>
          </a:ln>
        </p:spPr>
        <p:txBody>
          <a:bodyPr wrap="none">
            <a:spAutoFit/>
          </a:bodyPr>
          <a:lstStyle/>
          <a:p>
            <a:pPr algn="l">
              <a:buFont typeface="Wingdings" pitchFamily="2" charset="2"/>
              <a:buChar char="Ø"/>
            </a:pPr>
            <a:r>
              <a:rPr lang="zh-CN" altLang="en-US" sz="2400" b="1" dirty="0">
                <a:latin typeface="微软雅黑" pitchFamily="34" charset="-122"/>
                <a:ea typeface="微软雅黑" pitchFamily="34" charset="-122"/>
                <a:cs typeface=""/>
              </a:rPr>
              <a:t> 预测为企业编制计划、协调内部各项活动提供了坚实基础</a:t>
            </a:r>
          </a:p>
        </p:txBody>
      </p:sp>
      <p:sp>
        <p:nvSpPr>
          <p:cNvPr id="9" name="Text Box 37"/>
          <p:cNvSpPr txBox="1">
            <a:spLocks noChangeArrowheads="1"/>
          </p:cNvSpPr>
          <p:nvPr/>
        </p:nvSpPr>
        <p:spPr bwMode="auto">
          <a:xfrm>
            <a:off x="539555" y="3831434"/>
            <a:ext cx="7600157" cy="461665"/>
          </a:xfrm>
          <a:prstGeom prst="rect">
            <a:avLst/>
          </a:prstGeom>
          <a:noFill/>
          <a:ln w="31750">
            <a:noFill/>
            <a:miter lim="800000"/>
            <a:headEnd/>
            <a:tailEnd/>
          </a:ln>
        </p:spPr>
        <p:txBody>
          <a:bodyPr wrap="none">
            <a:spAutoFit/>
          </a:bodyPr>
          <a:lstStyle/>
          <a:p>
            <a:pPr algn="l">
              <a:buFont typeface="Wingdings" pitchFamily="2" charset="2"/>
              <a:buChar char="Ø"/>
            </a:pPr>
            <a:r>
              <a:rPr lang="zh-CN" altLang="en-US" sz="2400" b="1" dirty="0">
                <a:latin typeface="微软雅黑" pitchFamily="34" charset="-122"/>
                <a:ea typeface="微软雅黑" pitchFamily="34" charset="-122"/>
                <a:cs typeface=""/>
              </a:rPr>
              <a:t> 需求预测直接影响着企业生产与运作中的计划和决策</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utoUpdateAnimBg="0"/>
      <p:bldP spid="9"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8BA16DCC-C50E-4AD5-94C9-747C0058B3E1}" type="slidenum">
              <a:rPr lang="zh-CN" altLang="en-US" smtClean="0"/>
              <a:pPr/>
              <a:t>81</a:t>
            </a:fld>
            <a:endParaRPr lang="zh-CN" altLang="en-US" dirty="0"/>
          </a:p>
        </p:txBody>
      </p:sp>
      <p:sp>
        <p:nvSpPr>
          <p:cNvPr id="3" name="Rectangle 2"/>
          <p:cNvSpPr txBox="1">
            <a:spLocks noChangeArrowheads="1"/>
          </p:cNvSpPr>
          <p:nvPr/>
        </p:nvSpPr>
        <p:spPr>
          <a:xfrm>
            <a:off x="845852" y="332656"/>
            <a:ext cx="7380287" cy="654645"/>
          </a:xfrm>
          <a:prstGeom prst="rect">
            <a:avLst/>
          </a:prstGeom>
        </p:spPr>
        <p:txBody>
          <a:bodyPr/>
          <a:lstStyle/>
          <a:p>
            <a:pPr algn="ctr" fontAlgn="base">
              <a:spcBef>
                <a:spcPct val="0"/>
              </a:spcBef>
              <a:spcAft>
                <a:spcPct val="0"/>
              </a:spcAft>
              <a:defRPr/>
            </a:pPr>
            <a:r>
              <a:rPr lang="zh-CN" altLang="en-US" sz="3200" b="1" kern="0" dirty="0">
                <a:solidFill>
                  <a:srgbClr val="FF0000"/>
                </a:solidFill>
                <a:latin typeface="微软雅黑" pitchFamily="34" charset="-122"/>
                <a:ea typeface="微软雅黑" pitchFamily="34" charset="-122"/>
                <a:cs typeface="+mj-cs"/>
              </a:rPr>
              <a:t>生产计划预测的功能</a:t>
            </a:r>
          </a:p>
        </p:txBody>
      </p:sp>
      <p:sp>
        <p:nvSpPr>
          <p:cNvPr id="4" name="Rectangle 3"/>
          <p:cNvSpPr txBox="1">
            <a:spLocks noChangeArrowheads="1"/>
          </p:cNvSpPr>
          <p:nvPr/>
        </p:nvSpPr>
        <p:spPr>
          <a:xfrm>
            <a:off x="251520" y="1340768"/>
            <a:ext cx="8568952" cy="4896544"/>
          </a:xfrm>
          <a:prstGeom prst="rect">
            <a:avLst/>
          </a:prstGeom>
        </p:spPr>
        <p:txBody>
          <a:bodyPr/>
          <a:lstStyle/>
          <a:p>
            <a:pPr marL="342891" indent="-342891" fontAlgn="base">
              <a:lnSpc>
                <a:spcPct val="150000"/>
              </a:lnSpc>
              <a:spcBef>
                <a:spcPct val="20000"/>
              </a:spcBef>
              <a:spcAft>
                <a:spcPct val="0"/>
              </a:spcAft>
              <a:buFont typeface="Wingdings" pitchFamily="2" charset="2"/>
              <a:buChar char="Ø"/>
              <a:defRPr/>
            </a:pPr>
            <a:r>
              <a:rPr lang="zh-CN" altLang="en-US" sz="2400" b="1" kern="0" dirty="0">
                <a:latin typeface="微软雅黑" pitchFamily="34" charset="-122"/>
                <a:ea typeface="微软雅黑" pitchFamily="34" charset="-122"/>
              </a:rPr>
              <a:t> 新产品发展的方针，了解目前产品处在寿命周期的哪一阶段</a:t>
            </a:r>
          </a:p>
          <a:p>
            <a:pPr marL="342891" indent="-342891" fontAlgn="base">
              <a:lnSpc>
                <a:spcPct val="150000"/>
              </a:lnSpc>
              <a:spcBef>
                <a:spcPct val="20000"/>
              </a:spcBef>
              <a:spcAft>
                <a:spcPct val="0"/>
              </a:spcAft>
              <a:buFont typeface="Wingdings" pitchFamily="2" charset="2"/>
              <a:buChar char="Ø"/>
              <a:defRPr/>
            </a:pPr>
            <a:r>
              <a:rPr lang="zh-CN" altLang="en-US" sz="2400" b="1" kern="0" dirty="0">
                <a:latin typeface="微软雅黑" pitchFamily="34" charset="-122"/>
                <a:ea typeface="微软雅黑" pitchFamily="34" charset="-122"/>
              </a:rPr>
              <a:t> 引进哪一种新生产技术的依据</a:t>
            </a:r>
          </a:p>
          <a:p>
            <a:pPr marL="342891" indent="-342891" fontAlgn="base">
              <a:lnSpc>
                <a:spcPct val="150000"/>
              </a:lnSpc>
              <a:spcBef>
                <a:spcPct val="20000"/>
              </a:spcBef>
              <a:spcAft>
                <a:spcPct val="0"/>
              </a:spcAft>
              <a:buFont typeface="Wingdings" pitchFamily="2" charset="2"/>
              <a:buChar char="Ø"/>
              <a:defRPr/>
            </a:pPr>
            <a:r>
              <a:rPr lang="zh-CN" altLang="en-US" sz="2400" b="1" kern="0" dirty="0">
                <a:latin typeface="微软雅黑" pitchFamily="34" charset="-122"/>
                <a:ea typeface="微软雅黑" pitchFamily="34" charset="-122"/>
              </a:rPr>
              <a:t>生产计划及采购计划的依据：短期销售预测的资料，可以编制销售计划，拟定年度或每月的生产计划</a:t>
            </a:r>
          </a:p>
          <a:p>
            <a:pPr marL="342891" indent="-342891" fontAlgn="base">
              <a:lnSpc>
                <a:spcPct val="150000"/>
              </a:lnSpc>
              <a:spcBef>
                <a:spcPct val="20000"/>
              </a:spcBef>
              <a:spcAft>
                <a:spcPct val="0"/>
              </a:spcAft>
              <a:buFont typeface="Wingdings" pitchFamily="2" charset="2"/>
              <a:buChar char="Ø"/>
              <a:defRPr/>
            </a:pPr>
            <a:r>
              <a:rPr lang="zh-CN" altLang="en-US" sz="2400" b="1" kern="0" dirty="0">
                <a:latin typeface="微软雅黑" pitchFamily="34" charset="-122"/>
                <a:ea typeface="微软雅黑" pitchFamily="34" charset="-122"/>
              </a:rPr>
              <a:t>可作为资金计划、增资扩厂及人事计划的参考</a:t>
            </a:r>
          </a:p>
          <a:p>
            <a:pPr marL="342891" indent="-342891" fontAlgn="base">
              <a:lnSpc>
                <a:spcPct val="150000"/>
              </a:lnSpc>
              <a:spcBef>
                <a:spcPct val="20000"/>
              </a:spcBef>
              <a:spcAft>
                <a:spcPct val="0"/>
              </a:spcAft>
              <a:buFont typeface="Wingdings" pitchFamily="2" charset="2"/>
              <a:buChar char="Ø"/>
              <a:defRPr/>
            </a:pPr>
            <a:r>
              <a:rPr lang="zh-CN" altLang="en-US" sz="2400" b="1" kern="0" dirty="0">
                <a:latin typeface="微软雅黑" pitchFamily="34" charset="-122"/>
                <a:ea typeface="微软雅黑" pitchFamily="34" charset="-122"/>
              </a:rPr>
              <a:t>作为定价政策的研究：销售预测和市场占有率的大小，企业可决定何种定价政策较为有利</a:t>
            </a:r>
          </a:p>
          <a:p>
            <a:pPr marL="342891" indent="-342891" fontAlgn="base">
              <a:lnSpc>
                <a:spcPct val="150000"/>
              </a:lnSpc>
              <a:spcBef>
                <a:spcPct val="20000"/>
              </a:spcBef>
              <a:spcAft>
                <a:spcPct val="0"/>
              </a:spcAft>
              <a:buFont typeface="Wingdings" pitchFamily="2" charset="2"/>
              <a:buChar char="Ø"/>
              <a:defRPr/>
            </a:pPr>
            <a:r>
              <a:rPr lang="zh-CN" altLang="en-US" sz="2400" b="1" kern="0" dirty="0">
                <a:latin typeface="微软雅黑" pitchFamily="34" charset="-122"/>
                <a:ea typeface="微软雅黑" pitchFamily="34" charset="-122"/>
              </a:rPr>
              <a:t>可拟定存量水准：如果不注重销货预测，则会</a:t>
            </a:r>
            <a:r>
              <a:rPr lang="zh-CN" altLang="zh-CN" sz="2400" b="1" kern="0" dirty="0">
                <a:latin typeface="微软雅黑" pitchFamily="34" charset="-122"/>
                <a:ea typeface="微软雅黑" pitchFamily="34" charset="-122"/>
              </a:rPr>
              <a:t>产生巨大波动</a:t>
            </a:r>
            <a:endParaRPr lang="zh-CN" altLang="en-US" sz="2400" b="1" kern="0" dirty="0">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475581" y="301186"/>
            <a:ext cx="6192837" cy="563033"/>
          </a:xfrm>
        </p:spPr>
        <p:txBody>
          <a:bodyPr/>
          <a:lstStyle/>
          <a:p>
            <a:pPr algn="ctr"/>
            <a:r>
              <a:rPr lang="zh-CN" altLang="en-US" sz="3200" dirty="0" smtClean="0">
                <a:solidFill>
                  <a:srgbClr val="FF0000"/>
                </a:solidFill>
              </a:rPr>
              <a:t>预测七步骤</a:t>
            </a:r>
            <a:endParaRPr lang="zh-CN" altLang="en-US" sz="3200" dirty="0">
              <a:solidFill>
                <a:srgbClr val="FF0000"/>
              </a:solidFill>
            </a:endParaRPr>
          </a:p>
        </p:txBody>
      </p:sp>
      <p:sp>
        <p:nvSpPr>
          <p:cNvPr id="2" name="内容占位符 1"/>
          <p:cNvSpPr>
            <a:spLocks noGrp="1"/>
          </p:cNvSpPr>
          <p:nvPr>
            <p:ph idx="1"/>
          </p:nvPr>
        </p:nvSpPr>
        <p:spPr>
          <a:xfrm>
            <a:off x="611560" y="1268760"/>
            <a:ext cx="8280920" cy="4968552"/>
          </a:xfrm>
        </p:spPr>
        <p:txBody>
          <a:bodyPr/>
          <a:lstStyle/>
          <a:p>
            <a:pPr marL="514338" indent="-514338">
              <a:lnSpc>
                <a:spcPct val="150000"/>
              </a:lnSpc>
              <a:buAutoNum type="arabicParenBoth"/>
            </a:pPr>
            <a:r>
              <a:rPr lang="zh-CN" altLang="en-US" sz="2400" dirty="0"/>
              <a:t>确定预测的目标</a:t>
            </a:r>
            <a:endParaRPr lang="en-US" altLang="zh-CN" sz="2400" dirty="0"/>
          </a:p>
          <a:p>
            <a:pPr marL="514338" indent="-514338">
              <a:lnSpc>
                <a:spcPct val="150000"/>
              </a:lnSpc>
              <a:buAutoNum type="arabicParenBoth"/>
            </a:pPr>
            <a:r>
              <a:rPr lang="zh-CN" altLang="en-US" sz="2400" dirty="0"/>
              <a:t>搜集资料</a:t>
            </a:r>
            <a:endParaRPr lang="en-US" altLang="zh-CN" sz="2400" dirty="0"/>
          </a:p>
          <a:p>
            <a:pPr marL="514338" indent="-514338">
              <a:lnSpc>
                <a:spcPct val="150000"/>
              </a:lnSpc>
              <a:buAutoNum type="arabicParenBoth"/>
            </a:pPr>
            <a:r>
              <a:rPr lang="zh-CN" altLang="en-US" sz="2400" dirty="0"/>
              <a:t>资料的研判及调整 </a:t>
            </a:r>
          </a:p>
          <a:p>
            <a:pPr>
              <a:lnSpc>
                <a:spcPct val="150000"/>
              </a:lnSpc>
              <a:buNone/>
            </a:pPr>
            <a:r>
              <a:rPr lang="zh-CN" altLang="en-US" sz="2400" dirty="0"/>
              <a:t>(4) 资料趋势的分析</a:t>
            </a:r>
            <a:endParaRPr lang="en-US" altLang="zh-CN" sz="2400" dirty="0"/>
          </a:p>
          <a:p>
            <a:pPr>
              <a:lnSpc>
                <a:spcPct val="150000"/>
              </a:lnSpc>
              <a:buNone/>
            </a:pPr>
            <a:r>
              <a:rPr lang="zh-CN" altLang="en-US" sz="2400" dirty="0"/>
              <a:t>(5) 选择预测方法——</a:t>
            </a:r>
          </a:p>
          <a:p>
            <a:pPr>
              <a:lnSpc>
                <a:spcPct val="150000"/>
              </a:lnSpc>
              <a:buNone/>
            </a:pPr>
            <a:r>
              <a:rPr lang="zh-CN" altLang="en-US" dirty="0" smtClean="0"/>
              <a:t>        </a:t>
            </a:r>
            <a:r>
              <a:rPr lang="zh-CN" altLang="en-US" sz="2000" dirty="0"/>
              <a:t>①广泛性②准确性③时效性④可用性⑤经济性</a:t>
            </a:r>
            <a:endParaRPr lang="en-US" altLang="zh-CN" sz="1800" dirty="0"/>
          </a:p>
          <a:p>
            <a:pPr>
              <a:lnSpc>
                <a:spcPct val="150000"/>
              </a:lnSpc>
              <a:buNone/>
            </a:pPr>
            <a:r>
              <a:rPr lang="zh-CN" altLang="en-US" sz="2400" dirty="0"/>
              <a:t>(6) 未来数字的预测</a:t>
            </a:r>
            <a:endParaRPr lang="en-US" altLang="zh-CN" sz="2400" dirty="0"/>
          </a:p>
          <a:p>
            <a:pPr>
              <a:lnSpc>
                <a:spcPct val="150000"/>
              </a:lnSpc>
              <a:buNone/>
            </a:pPr>
            <a:r>
              <a:rPr lang="zh-CN" altLang="en-US" sz="2400" dirty="0"/>
              <a:t>(7) 可能事态假设的检定</a:t>
            </a: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82</a:t>
            </a:fld>
            <a:endParaRPr lang="zh-CN"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blinds(horizontal)">
                                      <p:cBhvr>
                                        <p:cTn id="11" dur="1000"/>
                                        <p:tgtEl>
                                          <p:spTgt spid="2">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1000"/>
                                        <p:tgtEl>
                                          <p:spTgt spid="2">
                                            <p:txEl>
                                              <p:pRg st="2" end="2"/>
                                            </p:txEl>
                                          </p:spTgt>
                                        </p:tgtEl>
                                      </p:cBhvr>
                                    </p:animEffect>
                                  </p:childTnLst>
                                </p:cTn>
                              </p:par>
                            </p:childTnLst>
                          </p:cTn>
                        </p:par>
                        <p:par>
                          <p:cTn id="16" fill="hold">
                            <p:stCondLst>
                              <p:cond delay="2500"/>
                            </p:stCondLst>
                            <p:childTnLst>
                              <p:par>
                                <p:cTn id="17" presetID="3" presetClass="entr" presetSubtype="1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blinds(horizontal)">
                                      <p:cBhvr>
                                        <p:cTn id="19" dur="1000"/>
                                        <p:tgtEl>
                                          <p:spTgt spid="2">
                                            <p:txEl>
                                              <p:pRg st="3" end="3"/>
                                            </p:txEl>
                                          </p:spTgt>
                                        </p:tgtEl>
                                      </p:cBhvr>
                                    </p:animEffect>
                                  </p:childTnLst>
                                </p:cTn>
                              </p:par>
                            </p:childTnLst>
                          </p:cTn>
                        </p:par>
                        <p:par>
                          <p:cTn id="20" fill="hold">
                            <p:stCondLst>
                              <p:cond delay="3500"/>
                            </p:stCondLst>
                            <p:childTnLst>
                              <p:par>
                                <p:cTn id="21" presetID="3" presetClass="entr" presetSubtype="1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linds(horizontal)">
                                      <p:cBhvr>
                                        <p:cTn id="23" dur="1000"/>
                                        <p:tgtEl>
                                          <p:spTgt spid="2">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blinds(horizontal)">
                                      <p:cBhvr>
                                        <p:cTn id="26" dur="500"/>
                                        <p:tgtEl>
                                          <p:spTgt spid="2">
                                            <p:txEl>
                                              <p:pRg st="5" end="5"/>
                                            </p:txEl>
                                          </p:spTgt>
                                        </p:tgtEl>
                                      </p:cBhvr>
                                    </p:animEffect>
                                  </p:childTnLst>
                                </p:cTn>
                              </p:par>
                            </p:childTnLst>
                          </p:cTn>
                        </p:par>
                        <p:par>
                          <p:cTn id="27" fill="hold">
                            <p:stCondLst>
                              <p:cond delay="4500"/>
                            </p:stCondLst>
                            <p:childTnLst>
                              <p:par>
                                <p:cTn id="28" presetID="3" presetClass="entr" presetSubtype="10" fill="hold" nodeType="after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blinds(horizontal)">
                                      <p:cBhvr>
                                        <p:cTn id="30" dur="1000"/>
                                        <p:tgtEl>
                                          <p:spTgt spid="2">
                                            <p:txEl>
                                              <p:pRg st="6" end="6"/>
                                            </p:txEl>
                                          </p:spTgt>
                                        </p:tgtEl>
                                      </p:cBhvr>
                                    </p:animEffect>
                                  </p:childTnLst>
                                </p:cTn>
                              </p:par>
                            </p:childTnLst>
                          </p:cTn>
                        </p:par>
                        <p:par>
                          <p:cTn id="31" fill="hold">
                            <p:stCondLst>
                              <p:cond delay="5500"/>
                            </p:stCondLst>
                            <p:childTnLst>
                              <p:par>
                                <p:cTn id="32" presetID="3" presetClass="entr" presetSubtype="10" fill="hold" nodeType="after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blinds(horizontal)">
                                      <p:cBhvr>
                                        <p:cTn id="34"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eaLnBrk="1" hangingPunct="1"/>
            <a:r>
              <a:rPr lang="zh-CN" altLang="en-US" sz="3200" dirty="0" smtClean="0">
                <a:solidFill>
                  <a:srgbClr val="FF0000"/>
                </a:solidFill>
              </a:rPr>
              <a:t>预测的方法</a:t>
            </a:r>
          </a:p>
        </p:txBody>
      </p:sp>
      <p:sp>
        <p:nvSpPr>
          <p:cNvPr id="33795" name="Arc 7"/>
          <p:cNvSpPr>
            <a:spLocks/>
          </p:cNvSpPr>
          <p:nvPr/>
        </p:nvSpPr>
        <p:spPr bwMode="auto">
          <a:xfrm>
            <a:off x="1547447" y="3419475"/>
            <a:ext cx="262304" cy="533400"/>
          </a:xfrm>
          <a:custGeom>
            <a:avLst/>
            <a:gdLst>
              <a:gd name="T0" fmla="*/ 284163 w 22730"/>
              <a:gd name="T1" fmla="*/ 533030 h 43200"/>
              <a:gd name="T2" fmla="*/ 270036 w 22730"/>
              <a:gd name="T3" fmla="*/ 0 h 43200"/>
              <a:gd name="T4" fmla="*/ 270036 w 22730"/>
              <a:gd name="T5" fmla="*/ 266700 h 43200"/>
              <a:gd name="T6" fmla="*/ 0 60000 65536"/>
              <a:gd name="T7" fmla="*/ 0 60000 65536"/>
              <a:gd name="T8" fmla="*/ 0 60000 65536"/>
              <a:gd name="T9" fmla="*/ 0 w 22730"/>
              <a:gd name="T10" fmla="*/ 0 h 43200"/>
              <a:gd name="T11" fmla="*/ 22730 w 22730"/>
              <a:gd name="T12" fmla="*/ 43200 h 43200"/>
            </a:gdLst>
            <a:ahLst/>
            <a:cxnLst>
              <a:cxn ang="T6">
                <a:pos x="T0" y="T1"/>
              </a:cxn>
              <a:cxn ang="T7">
                <a:pos x="T2" y="T3"/>
              </a:cxn>
              <a:cxn ang="T8">
                <a:pos x="T4" y="T5"/>
              </a:cxn>
            </a:cxnLst>
            <a:rect l="T9" t="T10" r="T11" b="T12"/>
            <a:pathLst>
              <a:path w="22730" h="43200" fill="none" extrusionOk="0">
                <a:moveTo>
                  <a:pt x="22730" y="43170"/>
                </a:moveTo>
                <a:cubicBezTo>
                  <a:pt x="22353" y="43190"/>
                  <a:pt x="21976" y="43199"/>
                  <a:pt x="21600" y="43200"/>
                </a:cubicBezTo>
                <a:cubicBezTo>
                  <a:pt x="9670" y="43200"/>
                  <a:pt x="0" y="33529"/>
                  <a:pt x="0" y="21600"/>
                </a:cubicBezTo>
                <a:cubicBezTo>
                  <a:pt x="-1" y="9670"/>
                  <a:pt x="9670" y="0"/>
                  <a:pt x="21599" y="0"/>
                </a:cubicBezTo>
              </a:path>
              <a:path w="22730" h="43200" stroke="0" extrusionOk="0">
                <a:moveTo>
                  <a:pt x="22730" y="43170"/>
                </a:moveTo>
                <a:cubicBezTo>
                  <a:pt x="22353" y="43190"/>
                  <a:pt x="21976" y="43199"/>
                  <a:pt x="21600" y="43200"/>
                </a:cubicBezTo>
                <a:cubicBezTo>
                  <a:pt x="9670" y="43200"/>
                  <a:pt x="0" y="33529"/>
                  <a:pt x="0" y="21600"/>
                </a:cubicBezTo>
                <a:cubicBezTo>
                  <a:pt x="-1" y="9670"/>
                  <a:pt x="9670" y="0"/>
                  <a:pt x="21599" y="0"/>
                </a:cubicBezTo>
                <a:lnTo>
                  <a:pt x="21600" y="21600"/>
                </a:lnTo>
                <a:close/>
              </a:path>
            </a:pathLst>
          </a:custGeom>
          <a:solidFill>
            <a:schemeClr val="bg1">
              <a:alpha val="50195"/>
            </a:schemeClr>
          </a:solidFill>
          <a:ln w="9525">
            <a:noFill/>
            <a:round/>
            <a:headEnd type="none" w="sm" len="sm"/>
            <a:tailEnd type="none" w="sm" len="sm"/>
          </a:ln>
        </p:spPr>
        <p:txBody>
          <a:bodyPr/>
          <a:lstStyle/>
          <a:p>
            <a:endParaRPr lang="zh-CN" altLang="en-US"/>
          </a:p>
        </p:txBody>
      </p:sp>
      <p:sp>
        <p:nvSpPr>
          <p:cNvPr id="33796" name="Rectangle 9"/>
          <p:cNvSpPr>
            <a:spLocks noChangeArrowheads="1"/>
          </p:cNvSpPr>
          <p:nvPr/>
        </p:nvSpPr>
        <p:spPr bwMode="auto">
          <a:xfrm>
            <a:off x="420364" y="1340768"/>
            <a:ext cx="8184087" cy="4320480"/>
          </a:xfrm>
          <a:prstGeom prst="rect">
            <a:avLst/>
          </a:prstGeom>
          <a:noFill/>
          <a:ln w="9525">
            <a:noFill/>
            <a:miter lim="800000"/>
            <a:headEnd/>
            <a:tailEnd/>
          </a:ln>
        </p:spPr>
        <p:txBody>
          <a:bodyPr/>
          <a:lstStyle/>
          <a:p>
            <a:pPr marL="342891" indent="-342891" algn="just">
              <a:lnSpc>
                <a:spcPct val="150000"/>
              </a:lnSpc>
              <a:spcBef>
                <a:spcPct val="20000"/>
              </a:spcBef>
              <a:buClr>
                <a:schemeClr val="tx1"/>
              </a:buClr>
              <a:buSzPct val="75000"/>
              <a:buFont typeface="Wingdings" pitchFamily="2" charset="2"/>
              <a:buChar char="Ø"/>
            </a:pPr>
            <a:r>
              <a:rPr lang="zh-CN" altLang="en-US" sz="2400" dirty="0">
                <a:latin typeface="微软雅黑" pitchFamily="34" charset="-122"/>
                <a:ea typeface="微软雅黑" pitchFamily="34" charset="-122"/>
                <a:cs typeface=""/>
              </a:rPr>
              <a:t>定性预测方法 </a:t>
            </a:r>
            <a:endParaRPr lang="en-US" altLang="zh-CN" sz="2400" dirty="0">
              <a:latin typeface="微软雅黑" pitchFamily="34" charset="-122"/>
              <a:ea typeface="微软雅黑" pitchFamily="34" charset="-122"/>
            </a:endParaRPr>
          </a:p>
          <a:p>
            <a:pPr marL="342891" indent="-342891" algn="just">
              <a:lnSpc>
                <a:spcPct val="150000"/>
              </a:lnSpc>
              <a:spcBef>
                <a:spcPct val="20000"/>
              </a:spcBef>
              <a:buClr>
                <a:schemeClr val="tx1"/>
              </a:buClr>
              <a:buSzPct val="75000"/>
            </a:pPr>
            <a:r>
              <a:rPr lang="en-US" altLang="zh-CN" sz="2400" dirty="0">
                <a:latin typeface="微软雅黑" pitchFamily="34" charset="-122"/>
                <a:ea typeface="微软雅黑" pitchFamily="34" charset="-122"/>
                <a:cs typeface=""/>
              </a:rPr>
              <a:t>    </a:t>
            </a:r>
            <a:r>
              <a:rPr lang="zh-CN" altLang="en-US" sz="2400" dirty="0">
                <a:latin typeface="微软雅黑" pitchFamily="34" charset="-122"/>
                <a:ea typeface="微软雅黑" pitchFamily="34" charset="-122"/>
                <a:cs typeface=""/>
              </a:rPr>
              <a:t>定性预测主要运用经验的或事理的分析判断方法，对未来可能出现的情况作出估计，但并非不运用数据，只是不使用成套的数学模型</a:t>
            </a:r>
            <a:endParaRPr lang="en-US" altLang="zh-CN" sz="2400" dirty="0">
              <a:latin typeface="微软雅黑" pitchFamily="34" charset="-122"/>
              <a:ea typeface="微软雅黑" pitchFamily="34" charset="-122"/>
              <a:cs typeface=""/>
            </a:endParaRPr>
          </a:p>
          <a:p>
            <a:pPr marL="342891" indent="-342891" algn="just">
              <a:lnSpc>
                <a:spcPct val="150000"/>
              </a:lnSpc>
              <a:spcBef>
                <a:spcPct val="20000"/>
              </a:spcBef>
              <a:buClr>
                <a:schemeClr val="tx1"/>
              </a:buClr>
              <a:buSzPct val="75000"/>
              <a:buFont typeface="Wingdings" pitchFamily="2" charset="2"/>
              <a:buChar char="Ø"/>
            </a:pPr>
            <a:r>
              <a:rPr lang="zh-CN" altLang="en-US" sz="2400" dirty="0">
                <a:latin typeface="微软雅黑" pitchFamily="34" charset="-122"/>
                <a:ea typeface="微软雅黑" pitchFamily="34" charset="-122"/>
                <a:cs typeface=""/>
              </a:rPr>
              <a:t>定量预测方法 </a:t>
            </a:r>
            <a:endParaRPr lang="en-US" altLang="zh-CN" sz="2400" dirty="0">
              <a:latin typeface="微软雅黑" pitchFamily="34" charset="-122"/>
              <a:ea typeface="微软雅黑" pitchFamily="34" charset="-122"/>
            </a:endParaRPr>
          </a:p>
          <a:p>
            <a:pPr marL="342891" indent="-342891" algn="just">
              <a:lnSpc>
                <a:spcPct val="150000"/>
              </a:lnSpc>
              <a:spcBef>
                <a:spcPct val="20000"/>
              </a:spcBef>
              <a:buClr>
                <a:schemeClr val="tx1"/>
              </a:buClr>
              <a:buSzPct val="75000"/>
            </a:pPr>
            <a:r>
              <a:rPr lang="en-US" altLang="zh-CN" sz="2400" dirty="0">
                <a:latin typeface="微软雅黑" pitchFamily="34" charset="-122"/>
                <a:ea typeface="微软雅黑" pitchFamily="34" charset="-122"/>
                <a:cs typeface=""/>
              </a:rPr>
              <a:t>    </a:t>
            </a:r>
            <a:r>
              <a:rPr lang="zh-CN" altLang="en-US" sz="2400" dirty="0">
                <a:latin typeface="微软雅黑" pitchFamily="34" charset="-122"/>
                <a:ea typeface="微软雅黑" pitchFamily="34" charset="-122"/>
                <a:cs typeface=""/>
              </a:rPr>
              <a:t>定量预测是通过使用历史数据或因素变量来建立数学模型而进行预测工作的，如回归分析法、平滑预测法等 </a:t>
            </a:r>
            <a:endParaRPr lang="zh-CN" altLang="en-US" sz="2400" dirty="0">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pPr algn="ctr"/>
            <a:r>
              <a:rPr lang="zh-CN" altLang="en-US" sz="3200" dirty="0" smtClean="0">
                <a:solidFill>
                  <a:srgbClr val="FF0000"/>
                </a:solidFill>
              </a:rPr>
              <a:t>预测方法</a:t>
            </a:r>
            <a:endParaRPr lang="zh-CN" altLang="en-US" sz="3200" dirty="0">
              <a:solidFill>
                <a:srgbClr val="FF0000"/>
              </a:solidFill>
            </a:endParaRP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84</a:t>
            </a:fld>
            <a:endParaRPr lang="zh-CN" altLang="en-US" dirty="0"/>
          </a:p>
        </p:txBody>
      </p:sp>
      <p:sp>
        <p:nvSpPr>
          <p:cNvPr id="5" name="Text Box 4"/>
          <p:cNvSpPr txBox="1">
            <a:spLocks noChangeArrowheads="1"/>
          </p:cNvSpPr>
          <p:nvPr/>
        </p:nvSpPr>
        <p:spPr bwMode="auto">
          <a:xfrm>
            <a:off x="76200" y="2708923"/>
            <a:ext cx="1039416" cy="1200329"/>
          </a:xfrm>
          <a:prstGeom prst="rect">
            <a:avLst/>
          </a:prstGeom>
          <a:solidFill>
            <a:srgbClr val="CC99FF"/>
          </a:solidFill>
          <a:ln w="76200">
            <a:noFill/>
            <a:miter lim="800000"/>
            <a:headEnd/>
            <a:tailEnd/>
          </a:ln>
        </p:spPr>
        <p:txBody>
          <a:bodyPr wrap="square">
            <a:spAutoFit/>
          </a:bodyPr>
          <a:lstStyle/>
          <a:p>
            <a:pPr algn="ctr">
              <a:lnSpc>
                <a:spcPct val="150000"/>
              </a:lnSpc>
            </a:pPr>
            <a:r>
              <a:rPr lang="zh-CN" altLang="en-US" sz="2400" b="1" dirty="0">
                <a:latin typeface="微软雅黑" pitchFamily="34" charset="-122"/>
                <a:ea typeface="微软雅黑" pitchFamily="34" charset="-122"/>
              </a:rPr>
              <a:t>预测</a:t>
            </a:r>
          </a:p>
          <a:p>
            <a:pPr algn="ctr">
              <a:lnSpc>
                <a:spcPct val="150000"/>
              </a:lnSpc>
            </a:pPr>
            <a:r>
              <a:rPr lang="zh-CN" altLang="en-US" sz="2400" b="1" dirty="0">
                <a:latin typeface="微软雅黑" pitchFamily="34" charset="-122"/>
                <a:ea typeface="微软雅黑" pitchFamily="34" charset="-122"/>
              </a:rPr>
              <a:t>方法</a:t>
            </a:r>
          </a:p>
        </p:txBody>
      </p:sp>
      <p:sp>
        <p:nvSpPr>
          <p:cNvPr id="6" name="Text Box 5"/>
          <p:cNvSpPr txBox="1">
            <a:spLocks noChangeArrowheads="1"/>
          </p:cNvSpPr>
          <p:nvPr/>
        </p:nvSpPr>
        <p:spPr bwMode="auto">
          <a:xfrm>
            <a:off x="1649019" y="1733911"/>
            <a:ext cx="800219" cy="830997"/>
          </a:xfrm>
          <a:prstGeom prst="rect">
            <a:avLst/>
          </a:prstGeom>
          <a:solidFill>
            <a:srgbClr val="99CCFF"/>
          </a:solidFill>
          <a:ln w="28575">
            <a:solidFill>
              <a:srgbClr val="002060"/>
            </a:solidFill>
            <a:miter lim="800000"/>
            <a:headEnd/>
            <a:tailEnd/>
          </a:ln>
        </p:spPr>
        <p:txBody>
          <a:bodyPr wrap="none">
            <a:spAutoFit/>
          </a:bodyPr>
          <a:lstStyle/>
          <a:p>
            <a:r>
              <a:rPr lang="zh-CN" altLang="en-US" sz="2400" dirty="0">
                <a:latin typeface="微软雅黑" pitchFamily="34" charset="-122"/>
                <a:ea typeface="微软雅黑" pitchFamily="34" charset="-122"/>
              </a:rPr>
              <a:t>定性</a:t>
            </a:r>
          </a:p>
          <a:p>
            <a:r>
              <a:rPr lang="zh-CN" altLang="en-US" sz="2400" dirty="0">
                <a:latin typeface="微软雅黑" pitchFamily="34" charset="-122"/>
                <a:ea typeface="微软雅黑" pitchFamily="34" charset="-122"/>
              </a:rPr>
              <a:t>预测</a:t>
            </a:r>
          </a:p>
        </p:txBody>
      </p:sp>
      <p:sp>
        <p:nvSpPr>
          <p:cNvPr id="7" name="Text Box 6"/>
          <p:cNvSpPr txBox="1">
            <a:spLocks noChangeArrowheads="1"/>
          </p:cNvSpPr>
          <p:nvPr/>
        </p:nvSpPr>
        <p:spPr bwMode="auto">
          <a:xfrm>
            <a:off x="1656958" y="4005067"/>
            <a:ext cx="800219" cy="830997"/>
          </a:xfrm>
          <a:prstGeom prst="rect">
            <a:avLst/>
          </a:prstGeom>
          <a:solidFill>
            <a:srgbClr val="99CCFF"/>
          </a:solidFill>
          <a:ln w="28575">
            <a:solidFill>
              <a:srgbClr val="002060"/>
            </a:solidFill>
            <a:miter lim="800000"/>
            <a:headEnd/>
            <a:tailEnd/>
          </a:ln>
        </p:spPr>
        <p:txBody>
          <a:bodyPr wrap="none">
            <a:spAutoFit/>
          </a:bodyPr>
          <a:lstStyle/>
          <a:p>
            <a:r>
              <a:rPr lang="zh-CN" altLang="en-US" sz="2400">
                <a:latin typeface="微软雅黑" pitchFamily="34" charset="-122"/>
                <a:ea typeface="微软雅黑" pitchFamily="34" charset="-122"/>
              </a:rPr>
              <a:t>定量</a:t>
            </a:r>
          </a:p>
          <a:p>
            <a:r>
              <a:rPr lang="zh-CN" altLang="en-US" sz="2400">
                <a:latin typeface="微软雅黑" pitchFamily="34" charset="-122"/>
                <a:ea typeface="微软雅黑" pitchFamily="34" charset="-122"/>
              </a:rPr>
              <a:t>预测</a:t>
            </a:r>
          </a:p>
        </p:txBody>
      </p:sp>
      <p:sp>
        <p:nvSpPr>
          <p:cNvPr id="8" name="Text Box 7"/>
          <p:cNvSpPr txBox="1">
            <a:spLocks noChangeArrowheads="1"/>
          </p:cNvSpPr>
          <p:nvPr/>
        </p:nvSpPr>
        <p:spPr bwMode="auto">
          <a:xfrm>
            <a:off x="3635898" y="1268760"/>
            <a:ext cx="2950071" cy="400110"/>
          </a:xfrm>
          <a:prstGeom prst="rect">
            <a:avLst/>
          </a:prstGeom>
          <a:solidFill>
            <a:srgbClr val="CCFFFF"/>
          </a:solidFill>
          <a:ln w="28575">
            <a:solidFill>
              <a:srgbClr val="002060"/>
            </a:solidFill>
            <a:miter lim="800000"/>
            <a:headEnd/>
            <a:tailEnd/>
          </a:ln>
        </p:spPr>
        <p:txBody>
          <a:bodyPr wrap="square">
            <a:spAutoFit/>
          </a:bodyPr>
          <a:lstStyle/>
          <a:p>
            <a:r>
              <a:rPr lang="zh-CN" altLang="en-US" sz="2000" dirty="0">
                <a:latin typeface="微软雅黑" pitchFamily="34" charset="-122"/>
                <a:ea typeface="微软雅黑" pitchFamily="34" charset="-122"/>
              </a:rPr>
              <a:t>德尔菲法</a:t>
            </a:r>
            <a:endParaRPr lang="en-US" altLang="zh-CN" sz="2000" dirty="0">
              <a:latin typeface="微软雅黑" pitchFamily="34" charset="-122"/>
              <a:ea typeface="微软雅黑" pitchFamily="34" charset="-122"/>
            </a:endParaRPr>
          </a:p>
        </p:txBody>
      </p:sp>
      <p:sp>
        <p:nvSpPr>
          <p:cNvPr id="9" name="Text Box 8"/>
          <p:cNvSpPr txBox="1">
            <a:spLocks noChangeArrowheads="1"/>
          </p:cNvSpPr>
          <p:nvPr/>
        </p:nvSpPr>
        <p:spPr bwMode="auto">
          <a:xfrm>
            <a:off x="3638155" y="1732747"/>
            <a:ext cx="2950071" cy="400110"/>
          </a:xfrm>
          <a:prstGeom prst="rect">
            <a:avLst/>
          </a:prstGeom>
          <a:solidFill>
            <a:srgbClr val="CCFFFF"/>
          </a:solidFill>
          <a:ln w="28575">
            <a:solidFill>
              <a:srgbClr val="002060"/>
            </a:solidFill>
            <a:miter lim="800000"/>
            <a:headEnd/>
            <a:tailEnd/>
          </a:ln>
        </p:spPr>
        <p:txBody>
          <a:bodyPr wrap="square">
            <a:spAutoFit/>
          </a:bodyPr>
          <a:lstStyle/>
          <a:p>
            <a:r>
              <a:rPr lang="zh-CN" altLang="en-US" sz="2000" dirty="0">
                <a:latin typeface="微软雅黑" pitchFamily="34" charset="-122"/>
                <a:ea typeface="微软雅黑" pitchFamily="34" charset="-122"/>
              </a:rPr>
              <a:t>部门主管意见法</a:t>
            </a:r>
            <a:endParaRPr lang="en-US" altLang="zh-CN" sz="2000" dirty="0">
              <a:latin typeface="微软雅黑" pitchFamily="34" charset="-122"/>
              <a:ea typeface="微软雅黑" pitchFamily="34" charset="-122"/>
            </a:endParaRPr>
          </a:p>
        </p:txBody>
      </p:sp>
      <p:sp>
        <p:nvSpPr>
          <p:cNvPr id="10" name="Text Box 9"/>
          <p:cNvSpPr txBox="1">
            <a:spLocks noChangeArrowheads="1"/>
          </p:cNvSpPr>
          <p:nvPr/>
        </p:nvSpPr>
        <p:spPr bwMode="auto">
          <a:xfrm>
            <a:off x="3638155" y="2189439"/>
            <a:ext cx="2950071" cy="400110"/>
          </a:xfrm>
          <a:prstGeom prst="rect">
            <a:avLst/>
          </a:prstGeom>
          <a:solidFill>
            <a:srgbClr val="CCFFFF"/>
          </a:solidFill>
          <a:ln w="28575">
            <a:solidFill>
              <a:srgbClr val="002060"/>
            </a:solidFill>
            <a:miter lim="800000"/>
            <a:headEnd/>
            <a:tailEnd/>
          </a:ln>
        </p:spPr>
        <p:txBody>
          <a:bodyPr wrap="square">
            <a:spAutoFit/>
          </a:bodyPr>
          <a:lstStyle/>
          <a:p>
            <a:r>
              <a:rPr lang="zh-CN" altLang="en-US" sz="2000" dirty="0">
                <a:latin typeface="微软雅黑" pitchFamily="34" charset="-122"/>
                <a:ea typeface="微软雅黑" pitchFamily="34" charset="-122"/>
              </a:rPr>
              <a:t>用户调查法</a:t>
            </a:r>
            <a:endParaRPr lang="en-US" altLang="zh-CN" sz="2000" dirty="0">
              <a:latin typeface="微软雅黑" pitchFamily="34" charset="-122"/>
              <a:ea typeface="微软雅黑" pitchFamily="34" charset="-122"/>
            </a:endParaRPr>
          </a:p>
        </p:txBody>
      </p:sp>
      <p:sp>
        <p:nvSpPr>
          <p:cNvPr id="11" name="Text Box 10"/>
          <p:cNvSpPr txBox="1">
            <a:spLocks noChangeArrowheads="1"/>
          </p:cNvSpPr>
          <p:nvPr/>
        </p:nvSpPr>
        <p:spPr bwMode="auto">
          <a:xfrm>
            <a:off x="3638155" y="2649976"/>
            <a:ext cx="2950071" cy="400110"/>
          </a:xfrm>
          <a:prstGeom prst="rect">
            <a:avLst/>
          </a:prstGeom>
          <a:solidFill>
            <a:srgbClr val="CCFFFF"/>
          </a:solidFill>
          <a:ln w="28575">
            <a:solidFill>
              <a:srgbClr val="002060"/>
            </a:solidFill>
            <a:miter lim="800000"/>
            <a:headEnd/>
            <a:tailEnd/>
          </a:ln>
        </p:spPr>
        <p:txBody>
          <a:bodyPr wrap="square">
            <a:spAutoFit/>
          </a:bodyPr>
          <a:lstStyle/>
          <a:p>
            <a:r>
              <a:rPr lang="zh-CN" altLang="en-US" sz="2000" dirty="0">
                <a:latin typeface="微软雅黑" pitchFamily="34" charset="-122"/>
                <a:ea typeface="微软雅黑" pitchFamily="34" charset="-122"/>
              </a:rPr>
              <a:t>销售人员意见汇集法</a:t>
            </a:r>
            <a:endParaRPr lang="en-US" altLang="zh-CN" sz="2000" dirty="0">
              <a:latin typeface="微软雅黑" pitchFamily="34" charset="-122"/>
              <a:ea typeface="微软雅黑" pitchFamily="34" charset="-122"/>
            </a:endParaRPr>
          </a:p>
        </p:txBody>
      </p:sp>
      <p:sp>
        <p:nvSpPr>
          <p:cNvPr id="12" name="Text Box 11"/>
          <p:cNvSpPr txBox="1">
            <a:spLocks noChangeArrowheads="1"/>
          </p:cNvSpPr>
          <p:nvPr/>
        </p:nvSpPr>
        <p:spPr bwMode="auto">
          <a:xfrm>
            <a:off x="3491880" y="3501009"/>
            <a:ext cx="720080" cy="707886"/>
          </a:xfrm>
          <a:prstGeom prst="rect">
            <a:avLst/>
          </a:prstGeom>
          <a:solidFill>
            <a:srgbClr val="CCFFFF"/>
          </a:solidFill>
          <a:ln w="28575">
            <a:solidFill>
              <a:srgbClr val="002060"/>
            </a:solidFill>
            <a:miter lim="800000"/>
            <a:headEnd/>
            <a:tailEnd/>
          </a:ln>
        </p:spPr>
        <p:txBody>
          <a:bodyPr wrap="square">
            <a:spAutoFit/>
          </a:bodyPr>
          <a:lstStyle/>
          <a:p>
            <a:r>
              <a:rPr lang="zh-CN" altLang="en-US" sz="2000">
                <a:latin typeface="微软雅黑" pitchFamily="34" charset="-122"/>
                <a:ea typeface="微软雅黑" pitchFamily="34" charset="-122"/>
              </a:rPr>
              <a:t>因果模型</a:t>
            </a:r>
          </a:p>
        </p:txBody>
      </p:sp>
      <p:sp>
        <p:nvSpPr>
          <p:cNvPr id="13" name="Text Box 12"/>
          <p:cNvSpPr txBox="1">
            <a:spLocks noChangeArrowheads="1"/>
          </p:cNvSpPr>
          <p:nvPr/>
        </p:nvSpPr>
        <p:spPr bwMode="auto">
          <a:xfrm>
            <a:off x="3491880" y="4437114"/>
            <a:ext cx="720080" cy="1015663"/>
          </a:xfrm>
          <a:prstGeom prst="rect">
            <a:avLst/>
          </a:prstGeom>
          <a:solidFill>
            <a:srgbClr val="CCFFFF"/>
          </a:solidFill>
          <a:ln w="28575">
            <a:solidFill>
              <a:srgbClr val="002060"/>
            </a:solidFill>
            <a:miter lim="800000"/>
            <a:headEnd/>
            <a:tailEnd/>
          </a:ln>
        </p:spPr>
        <p:txBody>
          <a:bodyPr wrap="square">
            <a:spAutoFit/>
          </a:bodyPr>
          <a:lstStyle/>
          <a:p>
            <a:r>
              <a:rPr lang="zh-CN" altLang="en-US" sz="2000" dirty="0">
                <a:latin typeface="微软雅黑" pitchFamily="34" charset="-122"/>
                <a:ea typeface="微软雅黑" pitchFamily="34" charset="-122"/>
              </a:rPr>
              <a:t>时间序列模型</a:t>
            </a:r>
          </a:p>
        </p:txBody>
      </p:sp>
      <p:sp>
        <p:nvSpPr>
          <p:cNvPr id="14" name="Text Box 13"/>
          <p:cNvSpPr txBox="1">
            <a:spLocks noChangeArrowheads="1"/>
          </p:cNvSpPr>
          <p:nvPr/>
        </p:nvSpPr>
        <p:spPr bwMode="auto">
          <a:xfrm>
            <a:off x="4788026" y="3801233"/>
            <a:ext cx="1210588" cy="707886"/>
          </a:xfrm>
          <a:prstGeom prst="rect">
            <a:avLst/>
          </a:prstGeom>
          <a:solidFill>
            <a:srgbClr val="CCFFCC"/>
          </a:solidFill>
          <a:ln w="28575">
            <a:solidFill>
              <a:srgbClr val="002060"/>
            </a:solidFill>
            <a:miter lim="800000"/>
            <a:headEnd/>
            <a:tailEnd/>
          </a:ln>
        </p:spPr>
        <p:txBody>
          <a:bodyPr wrap="none">
            <a:spAutoFit/>
          </a:bodyPr>
          <a:lstStyle/>
          <a:p>
            <a:r>
              <a:rPr lang="zh-CN" altLang="en-US" sz="2000">
                <a:latin typeface="微软雅黑" pitchFamily="34" charset="-122"/>
                <a:ea typeface="微软雅黑" pitchFamily="34" charset="-122"/>
              </a:rPr>
              <a:t>时间序列</a:t>
            </a:r>
          </a:p>
          <a:p>
            <a:r>
              <a:rPr lang="zh-CN" altLang="en-US" sz="2000">
                <a:latin typeface="微软雅黑" pitchFamily="34" charset="-122"/>
                <a:ea typeface="微软雅黑" pitchFamily="34" charset="-122"/>
              </a:rPr>
              <a:t>平滑模型</a:t>
            </a:r>
          </a:p>
        </p:txBody>
      </p:sp>
      <p:sp>
        <p:nvSpPr>
          <p:cNvPr id="15" name="Text Box 14"/>
          <p:cNvSpPr txBox="1">
            <a:spLocks noChangeArrowheads="1"/>
          </p:cNvSpPr>
          <p:nvPr/>
        </p:nvSpPr>
        <p:spPr bwMode="auto">
          <a:xfrm>
            <a:off x="4788026" y="5373216"/>
            <a:ext cx="1210588" cy="707886"/>
          </a:xfrm>
          <a:prstGeom prst="rect">
            <a:avLst/>
          </a:prstGeom>
          <a:solidFill>
            <a:srgbClr val="CCFFCC"/>
          </a:solidFill>
          <a:ln w="28575">
            <a:solidFill>
              <a:srgbClr val="002060"/>
            </a:solidFill>
            <a:miter lim="800000"/>
            <a:headEnd/>
            <a:tailEnd/>
          </a:ln>
        </p:spPr>
        <p:txBody>
          <a:bodyPr wrap="none">
            <a:spAutoFit/>
          </a:bodyPr>
          <a:lstStyle/>
          <a:p>
            <a:r>
              <a:rPr lang="zh-CN" altLang="en-US" sz="2000">
                <a:latin typeface="微软雅黑" pitchFamily="34" charset="-122"/>
                <a:ea typeface="微软雅黑" pitchFamily="34" charset="-122"/>
              </a:rPr>
              <a:t>时间序列</a:t>
            </a:r>
          </a:p>
          <a:p>
            <a:r>
              <a:rPr lang="zh-CN" altLang="en-US" sz="2000">
                <a:latin typeface="微软雅黑" pitchFamily="34" charset="-122"/>
                <a:ea typeface="微软雅黑" pitchFamily="34" charset="-122"/>
              </a:rPr>
              <a:t>分解模型</a:t>
            </a:r>
          </a:p>
        </p:txBody>
      </p:sp>
      <p:sp>
        <p:nvSpPr>
          <p:cNvPr id="16" name="Text Box 15"/>
          <p:cNvSpPr txBox="1">
            <a:spLocks noChangeArrowheads="1"/>
          </p:cNvSpPr>
          <p:nvPr/>
        </p:nvSpPr>
        <p:spPr bwMode="auto">
          <a:xfrm>
            <a:off x="6876256" y="5157192"/>
            <a:ext cx="1728192" cy="400110"/>
          </a:xfrm>
          <a:prstGeom prst="rect">
            <a:avLst/>
          </a:prstGeom>
          <a:solidFill>
            <a:srgbClr val="00CCFF"/>
          </a:solidFill>
          <a:ln w="28575">
            <a:solidFill>
              <a:srgbClr val="002060"/>
            </a:solidFill>
            <a:miter lim="800000"/>
            <a:headEnd/>
            <a:tailEnd/>
          </a:ln>
        </p:spPr>
        <p:txBody>
          <a:bodyPr wrap="square">
            <a:spAutoFit/>
          </a:bodyPr>
          <a:lstStyle/>
          <a:p>
            <a:r>
              <a:rPr lang="zh-CN" altLang="en-US" sz="2000">
                <a:latin typeface="微软雅黑" pitchFamily="34" charset="-122"/>
                <a:ea typeface="微软雅黑" pitchFamily="34" charset="-122"/>
              </a:rPr>
              <a:t>乘法模型</a:t>
            </a:r>
          </a:p>
        </p:txBody>
      </p:sp>
      <p:sp>
        <p:nvSpPr>
          <p:cNvPr id="17" name="Text Box 16"/>
          <p:cNvSpPr txBox="1">
            <a:spLocks noChangeArrowheads="1"/>
          </p:cNvSpPr>
          <p:nvPr/>
        </p:nvSpPr>
        <p:spPr bwMode="auto">
          <a:xfrm>
            <a:off x="6876256" y="5805264"/>
            <a:ext cx="1728192" cy="400110"/>
          </a:xfrm>
          <a:prstGeom prst="rect">
            <a:avLst/>
          </a:prstGeom>
          <a:solidFill>
            <a:srgbClr val="00CCFF"/>
          </a:solidFill>
          <a:ln w="28575">
            <a:solidFill>
              <a:srgbClr val="002060"/>
            </a:solidFill>
            <a:miter lim="800000"/>
            <a:headEnd/>
            <a:tailEnd/>
          </a:ln>
        </p:spPr>
        <p:txBody>
          <a:bodyPr wrap="square">
            <a:spAutoFit/>
          </a:bodyPr>
          <a:lstStyle/>
          <a:p>
            <a:r>
              <a:rPr lang="zh-CN" altLang="en-US" sz="2000" dirty="0">
                <a:latin typeface="微软雅黑" pitchFamily="34" charset="-122"/>
                <a:ea typeface="微软雅黑" pitchFamily="34" charset="-122"/>
              </a:rPr>
              <a:t>加法模型</a:t>
            </a:r>
          </a:p>
        </p:txBody>
      </p:sp>
      <p:sp>
        <p:nvSpPr>
          <p:cNvPr id="18" name="Text Box 17"/>
          <p:cNvSpPr txBox="1">
            <a:spLocks noChangeArrowheads="1"/>
          </p:cNvSpPr>
          <p:nvPr/>
        </p:nvSpPr>
        <p:spPr bwMode="auto">
          <a:xfrm>
            <a:off x="6876259" y="3284984"/>
            <a:ext cx="1723549" cy="707886"/>
          </a:xfrm>
          <a:prstGeom prst="rect">
            <a:avLst/>
          </a:prstGeom>
          <a:solidFill>
            <a:srgbClr val="00CCFF"/>
          </a:solidFill>
          <a:ln w="28575">
            <a:solidFill>
              <a:srgbClr val="002060"/>
            </a:solidFill>
            <a:miter lim="800000"/>
            <a:headEnd/>
            <a:tailEnd/>
          </a:ln>
        </p:spPr>
        <p:txBody>
          <a:bodyPr wrap="none">
            <a:spAutoFit/>
          </a:bodyPr>
          <a:lstStyle/>
          <a:p>
            <a:r>
              <a:rPr lang="zh-CN" altLang="en-US" sz="2000" dirty="0">
                <a:latin typeface="微软雅黑" pitchFamily="34" charset="-122"/>
                <a:ea typeface="微软雅黑" pitchFamily="34" charset="-122"/>
              </a:rPr>
              <a:t>简单移动和加</a:t>
            </a:r>
          </a:p>
          <a:p>
            <a:r>
              <a:rPr lang="zh-CN" altLang="en-US" sz="2000" dirty="0">
                <a:latin typeface="微软雅黑" pitchFamily="34" charset="-122"/>
                <a:ea typeface="微软雅黑" pitchFamily="34" charset="-122"/>
              </a:rPr>
              <a:t>权移动平均法</a:t>
            </a:r>
          </a:p>
        </p:txBody>
      </p:sp>
      <p:sp>
        <p:nvSpPr>
          <p:cNvPr id="19" name="Text Box 18"/>
          <p:cNvSpPr txBox="1">
            <a:spLocks noChangeArrowheads="1"/>
          </p:cNvSpPr>
          <p:nvPr/>
        </p:nvSpPr>
        <p:spPr bwMode="auto">
          <a:xfrm>
            <a:off x="6876259" y="4221089"/>
            <a:ext cx="1724223" cy="707886"/>
          </a:xfrm>
          <a:prstGeom prst="rect">
            <a:avLst/>
          </a:prstGeom>
          <a:solidFill>
            <a:srgbClr val="00CCFF"/>
          </a:solidFill>
          <a:ln w="28575">
            <a:solidFill>
              <a:srgbClr val="002060"/>
            </a:solidFill>
            <a:miter lim="800000"/>
            <a:headEnd/>
            <a:tailEnd/>
          </a:ln>
        </p:spPr>
        <p:txBody>
          <a:bodyPr wrap="square">
            <a:spAutoFit/>
          </a:bodyPr>
          <a:lstStyle/>
          <a:p>
            <a:pPr>
              <a:spcBef>
                <a:spcPct val="50000"/>
              </a:spcBef>
            </a:pPr>
            <a:r>
              <a:rPr lang="zh-CN" altLang="en-US" sz="2000">
                <a:latin typeface="微软雅黑" pitchFamily="34" charset="-122"/>
                <a:ea typeface="微软雅黑" pitchFamily="34" charset="-122"/>
              </a:rPr>
              <a:t>一次和二次指数平滑法</a:t>
            </a:r>
          </a:p>
        </p:txBody>
      </p:sp>
      <p:sp>
        <p:nvSpPr>
          <p:cNvPr id="20" name="Line 19"/>
          <p:cNvSpPr>
            <a:spLocks noChangeShapeType="1"/>
          </p:cNvSpPr>
          <p:nvPr/>
        </p:nvSpPr>
        <p:spPr bwMode="auto">
          <a:xfrm flipH="1">
            <a:off x="1331640" y="2102853"/>
            <a:ext cx="12576" cy="2334261"/>
          </a:xfrm>
          <a:prstGeom prst="line">
            <a:avLst/>
          </a:prstGeom>
          <a:noFill/>
          <a:ln w="28575">
            <a:solidFill>
              <a:srgbClr val="002060"/>
            </a:solidFill>
            <a:round/>
            <a:headEnd/>
            <a:tailEnd/>
          </a:ln>
        </p:spPr>
        <p:txBody>
          <a:bodyPr wrap="square">
            <a:spAutoFit/>
          </a:bodyPr>
          <a:lstStyle/>
          <a:p>
            <a:endParaRPr lang="zh-CN" altLang="en-US" sz="2400">
              <a:latin typeface="微软雅黑" pitchFamily="34" charset="-122"/>
              <a:ea typeface="微软雅黑" pitchFamily="34" charset="-122"/>
            </a:endParaRPr>
          </a:p>
        </p:txBody>
      </p:sp>
      <p:sp>
        <p:nvSpPr>
          <p:cNvPr id="21" name="Line 20"/>
          <p:cNvSpPr>
            <a:spLocks noChangeShapeType="1"/>
          </p:cNvSpPr>
          <p:nvPr/>
        </p:nvSpPr>
        <p:spPr bwMode="auto">
          <a:xfrm>
            <a:off x="1115616" y="3322051"/>
            <a:ext cx="228600" cy="0"/>
          </a:xfrm>
          <a:prstGeom prst="line">
            <a:avLst/>
          </a:prstGeom>
          <a:noFill/>
          <a:ln w="28575">
            <a:solidFill>
              <a:srgbClr val="002060"/>
            </a:solidFill>
            <a:round/>
            <a:headEnd/>
            <a:tailEnd/>
          </a:ln>
        </p:spPr>
        <p:txBody>
          <a:bodyPr>
            <a:spAutoFit/>
          </a:bodyPr>
          <a:lstStyle/>
          <a:p>
            <a:endParaRPr lang="zh-CN" altLang="en-US" sz="2400">
              <a:latin typeface="微软雅黑" pitchFamily="34" charset="-122"/>
              <a:ea typeface="微软雅黑" pitchFamily="34" charset="-122"/>
            </a:endParaRPr>
          </a:p>
        </p:txBody>
      </p:sp>
      <p:sp>
        <p:nvSpPr>
          <p:cNvPr id="22" name="Line 21"/>
          <p:cNvSpPr>
            <a:spLocks noChangeShapeType="1"/>
          </p:cNvSpPr>
          <p:nvPr/>
        </p:nvSpPr>
        <p:spPr bwMode="auto">
          <a:xfrm>
            <a:off x="1344216" y="2102851"/>
            <a:ext cx="304800" cy="0"/>
          </a:xfrm>
          <a:prstGeom prst="line">
            <a:avLst/>
          </a:prstGeom>
          <a:noFill/>
          <a:ln w="28575">
            <a:solidFill>
              <a:srgbClr val="002060"/>
            </a:solidFill>
            <a:round/>
            <a:headEnd/>
            <a:tailEnd/>
          </a:ln>
        </p:spPr>
        <p:txBody>
          <a:bodyPr>
            <a:spAutoFit/>
          </a:bodyPr>
          <a:lstStyle/>
          <a:p>
            <a:endParaRPr lang="zh-CN" altLang="en-US" sz="2400">
              <a:latin typeface="微软雅黑" pitchFamily="34" charset="-122"/>
              <a:ea typeface="微软雅黑" pitchFamily="34" charset="-122"/>
            </a:endParaRPr>
          </a:p>
        </p:txBody>
      </p:sp>
      <p:sp>
        <p:nvSpPr>
          <p:cNvPr id="23" name="Line 22"/>
          <p:cNvSpPr>
            <a:spLocks noChangeShapeType="1"/>
          </p:cNvSpPr>
          <p:nvPr/>
        </p:nvSpPr>
        <p:spPr bwMode="auto">
          <a:xfrm>
            <a:off x="1344216" y="4437112"/>
            <a:ext cx="304800" cy="0"/>
          </a:xfrm>
          <a:prstGeom prst="line">
            <a:avLst/>
          </a:prstGeom>
          <a:noFill/>
          <a:ln w="28575">
            <a:solidFill>
              <a:srgbClr val="002060"/>
            </a:solidFill>
            <a:round/>
            <a:headEnd/>
            <a:tailEnd/>
          </a:ln>
        </p:spPr>
        <p:txBody>
          <a:bodyPr>
            <a:spAutoFit/>
          </a:bodyPr>
          <a:lstStyle/>
          <a:p>
            <a:endParaRPr lang="zh-CN" altLang="en-US" sz="2400">
              <a:latin typeface="微软雅黑" pitchFamily="34" charset="-122"/>
              <a:ea typeface="微软雅黑" pitchFamily="34" charset="-122"/>
            </a:endParaRPr>
          </a:p>
        </p:txBody>
      </p:sp>
      <p:sp>
        <p:nvSpPr>
          <p:cNvPr id="24" name="Line 23"/>
          <p:cNvSpPr>
            <a:spLocks noChangeShapeType="1"/>
          </p:cNvSpPr>
          <p:nvPr/>
        </p:nvSpPr>
        <p:spPr bwMode="auto">
          <a:xfrm flipH="1">
            <a:off x="2915816" y="1484787"/>
            <a:ext cx="0" cy="1368069"/>
          </a:xfrm>
          <a:prstGeom prst="line">
            <a:avLst/>
          </a:prstGeom>
          <a:noFill/>
          <a:ln w="28575">
            <a:solidFill>
              <a:srgbClr val="002060"/>
            </a:solidFill>
            <a:round/>
            <a:headEnd/>
            <a:tailEnd/>
          </a:ln>
        </p:spPr>
        <p:txBody>
          <a:bodyPr wrap="square">
            <a:spAutoFit/>
          </a:bodyPr>
          <a:lstStyle/>
          <a:p>
            <a:endParaRPr lang="zh-CN" altLang="en-US" sz="2400">
              <a:latin typeface="微软雅黑" pitchFamily="34" charset="-122"/>
              <a:ea typeface="微软雅黑" pitchFamily="34" charset="-122"/>
            </a:endParaRPr>
          </a:p>
        </p:txBody>
      </p:sp>
      <p:sp>
        <p:nvSpPr>
          <p:cNvPr id="25" name="Line 24"/>
          <p:cNvSpPr>
            <a:spLocks noChangeShapeType="1"/>
          </p:cNvSpPr>
          <p:nvPr/>
        </p:nvSpPr>
        <p:spPr bwMode="auto">
          <a:xfrm>
            <a:off x="2915816" y="1484784"/>
            <a:ext cx="685800" cy="0"/>
          </a:xfrm>
          <a:prstGeom prst="line">
            <a:avLst/>
          </a:prstGeom>
          <a:noFill/>
          <a:ln w="28575">
            <a:solidFill>
              <a:srgbClr val="002060"/>
            </a:solidFill>
            <a:round/>
            <a:headEnd/>
            <a:tailEnd/>
          </a:ln>
        </p:spPr>
        <p:txBody>
          <a:bodyPr>
            <a:spAutoFit/>
          </a:bodyPr>
          <a:lstStyle/>
          <a:p>
            <a:endParaRPr lang="zh-CN" altLang="en-US" sz="2400">
              <a:latin typeface="微软雅黑" pitchFamily="34" charset="-122"/>
              <a:ea typeface="微软雅黑" pitchFamily="34" charset="-122"/>
            </a:endParaRPr>
          </a:p>
        </p:txBody>
      </p:sp>
      <p:sp>
        <p:nvSpPr>
          <p:cNvPr id="26" name="Line 25"/>
          <p:cNvSpPr>
            <a:spLocks noChangeShapeType="1"/>
          </p:cNvSpPr>
          <p:nvPr/>
        </p:nvSpPr>
        <p:spPr bwMode="auto">
          <a:xfrm>
            <a:off x="2915816" y="2852936"/>
            <a:ext cx="685800" cy="0"/>
          </a:xfrm>
          <a:prstGeom prst="line">
            <a:avLst/>
          </a:prstGeom>
          <a:noFill/>
          <a:ln w="28575">
            <a:solidFill>
              <a:srgbClr val="002060"/>
            </a:solidFill>
            <a:round/>
            <a:headEnd/>
            <a:tailEnd/>
          </a:ln>
        </p:spPr>
        <p:txBody>
          <a:bodyPr>
            <a:spAutoFit/>
          </a:bodyPr>
          <a:lstStyle/>
          <a:p>
            <a:endParaRPr lang="zh-CN" altLang="en-US" sz="2400">
              <a:latin typeface="微软雅黑" pitchFamily="34" charset="-122"/>
              <a:ea typeface="微软雅黑" pitchFamily="34" charset="-122"/>
            </a:endParaRPr>
          </a:p>
        </p:txBody>
      </p:sp>
      <p:sp>
        <p:nvSpPr>
          <p:cNvPr id="27" name="Line 26"/>
          <p:cNvSpPr>
            <a:spLocks noChangeShapeType="1"/>
          </p:cNvSpPr>
          <p:nvPr/>
        </p:nvSpPr>
        <p:spPr bwMode="auto">
          <a:xfrm flipH="1">
            <a:off x="2915816" y="1916832"/>
            <a:ext cx="720080" cy="0"/>
          </a:xfrm>
          <a:prstGeom prst="line">
            <a:avLst/>
          </a:prstGeom>
          <a:noFill/>
          <a:ln w="28575">
            <a:solidFill>
              <a:srgbClr val="002060"/>
            </a:solidFill>
            <a:round/>
            <a:headEnd/>
            <a:tailEnd/>
          </a:ln>
        </p:spPr>
        <p:txBody>
          <a:bodyPr wrap="square">
            <a:spAutoFit/>
          </a:bodyPr>
          <a:lstStyle/>
          <a:p>
            <a:endParaRPr lang="zh-CN" altLang="en-US" sz="2400">
              <a:latin typeface="微软雅黑" pitchFamily="34" charset="-122"/>
              <a:ea typeface="微软雅黑" pitchFamily="34" charset="-122"/>
            </a:endParaRPr>
          </a:p>
        </p:txBody>
      </p:sp>
      <p:sp>
        <p:nvSpPr>
          <p:cNvPr id="28" name="Line 27"/>
          <p:cNvSpPr>
            <a:spLocks noChangeShapeType="1"/>
          </p:cNvSpPr>
          <p:nvPr/>
        </p:nvSpPr>
        <p:spPr bwMode="auto">
          <a:xfrm flipH="1">
            <a:off x="2915816" y="2420888"/>
            <a:ext cx="685800" cy="0"/>
          </a:xfrm>
          <a:prstGeom prst="line">
            <a:avLst/>
          </a:prstGeom>
          <a:noFill/>
          <a:ln w="28575">
            <a:solidFill>
              <a:srgbClr val="002060"/>
            </a:solidFill>
            <a:round/>
            <a:headEnd/>
            <a:tailEnd/>
          </a:ln>
        </p:spPr>
        <p:txBody>
          <a:bodyPr>
            <a:spAutoFit/>
          </a:bodyPr>
          <a:lstStyle/>
          <a:p>
            <a:endParaRPr lang="zh-CN" altLang="en-US" sz="2400">
              <a:latin typeface="微软雅黑" pitchFamily="34" charset="-122"/>
              <a:ea typeface="微软雅黑" pitchFamily="34" charset="-122"/>
            </a:endParaRPr>
          </a:p>
        </p:txBody>
      </p:sp>
      <p:sp>
        <p:nvSpPr>
          <p:cNvPr id="29" name="Line 28"/>
          <p:cNvSpPr>
            <a:spLocks noChangeShapeType="1"/>
          </p:cNvSpPr>
          <p:nvPr/>
        </p:nvSpPr>
        <p:spPr bwMode="auto">
          <a:xfrm>
            <a:off x="2411760" y="2172045"/>
            <a:ext cx="457200" cy="0"/>
          </a:xfrm>
          <a:prstGeom prst="line">
            <a:avLst/>
          </a:prstGeom>
          <a:noFill/>
          <a:ln w="28575">
            <a:solidFill>
              <a:srgbClr val="002060"/>
            </a:solidFill>
            <a:round/>
            <a:headEnd/>
            <a:tailEnd/>
          </a:ln>
        </p:spPr>
        <p:txBody>
          <a:bodyPr>
            <a:spAutoFit/>
          </a:bodyPr>
          <a:lstStyle/>
          <a:p>
            <a:endParaRPr lang="zh-CN" altLang="en-US" sz="2400">
              <a:latin typeface="微软雅黑" pitchFamily="34" charset="-122"/>
              <a:ea typeface="微软雅黑" pitchFamily="34" charset="-122"/>
            </a:endParaRPr>
          </a:p>
        </p:txBody>
      </p:sp>
      <p:sp>
        <p:nvSpPr>
          <p:cNvPr id="30" name="Line 29"/>
          <p:cNvSpPr>
            <a:spLocks noChangeShapeType="1"/>
          </p:cNvSpPr>
          <p:nvPr/>
        </p:nvSpPr>
        <p:spPr bwMode="auto">
          <a:xfrm>
            <a:off x="2915817" y="3861049"/>
            <a:ext cx="2988" cy="1107803"/>
          </a:xfrm>
          <a:prstGeom prst="line">
            <a:avLst/>
          </a:prstGeom>
          <a:noFill/>
          <a:ln w="28575">
            <a:solidFill>
              <a:srgbClr val="002060"/>
            </a:solidFill>
            <a:round/>
            <a:headEnd/>
            <a:tailEnd/>
          </a:ln>
        </p:spPr>
        <p:txBody>
          <a:bodyPr wrap="square">
            <a:spAutoFit/>
          </a:bodyPr>
          <a:lstStyle/>
          <a:p>
            <a:endParaRPr lang="zh-CN" altLang="en-US" sz="2000">
              <a:latin typeface="微软雅黑" pitchFamily="34" charset="-122"/>
              <a:ea typeface="微软雅黑" pitchFamily="34" charset="-122"/>
            </a:endParaRPr>
          </a:p>
        </p:txBody>
      </p:sp>
      <p:sp>
        <p:nvSpPr>
          <p:cNvPr id="31" name="Line 30"/>
          <p:cNvSpPr>
            <a:spLocks noChangeShapeType="1"/>
          </p:cNvSpPr>
          <p:nvPr/>
        </p:nvSpPr>
        <p:spPr bwMode="auto">
          <a:xfrm>
            <a:off x="2915816" y="3861048"/>
            <a:ext cx="504056" cy="0"/>
          </a:xfrm>
          <a:prstGeom prst="line">
            <a:avLst/>
          </a:prstGeom>
          <a:noFill/>
          <a:ln w="28575">
            <a:solidFill>
              <a:srgbClr val="002060"/>
            </a:solidFill>
            <a:round/>
            <a:headEnd/>
            <a:tailEnd/>
          </a:ln>
        </p:spPr>
        <p:txBody>
          <a:bodyPr wrap="square">
            <a:spAutoFit/>
          </a:bodyPr>
          <a:lstStyle/>
          <a:p>
            <a:endParaRPr lang="zh-CN" altLang="en-US" sz="2000">
              <a:latin typeface="微软雅黑" pitchFamily="34" charset="-122"/>
              <a:ea typeface="微软雅黑" pitchFamily="34" charset="-122"/>
            </a:endParaRPr>
          </a:p>
        </p:txBody>
      </p:sp>
      <p:sp>
        <p:nvSpPr>
          <p:cNvPr id="32" name="Line 31"/>
          <p:cNvSpPr>
            <a:spLocks noChangeShapeType="1"/>
          </p:cNvSpPr>
          <p:nvPr/>
        </p:nvSpPr>
        <p:spPr bwMode="auto">
          <a:xfrm>
            <a:off x="2915816" y="4941168"/>
            <a:ext cx="576064" cy="0"/>
          </a:xfrm>
          <a:prstGeom prst="line">
            <a:avLst/>
          </a:prstGeom>
          <a:noFill/>
          <a:ln w="28575">
            <a:solidFill>
              <a:srgbClr val="002060"/>
            </a:solidFill>
            <a:round/>
            <a:headEnd/>
            <a:tailEnd/>
          </a:ln>
        </p:spPr>
        <p:txBody>
          <a:bodyPr wrap="square">
            <a:spAutoFit/>
          </a:bodyPr>
          <a:lstStyle/>
          <a:p>
            <a:endParaRPr lang="zh-CN" altLang="en-US" sz="2000">
              <a:latin typeface="微软雅黑" pitchFamily="34" charset="-122"/>
              <a:ea typeface="微软雅黑" pitchFamily="34" charset="-122"/>
            </a:endParaRPr>
          </a:p>
        </p:txBody>
      </p:sp>
      <p:sp>
        <p:nvSpPr>
          <p:cNvPr id="33" name="Line 32"/>
          <p:cNvSpPr>
            <a:spLocks noChangeShapeType="1"/>
          </p:cNvSpPr>
          <p:nvPr/>
        </p:nvSpPr>
        <p:spPr bwMode="auto">
          <a:xfrm>
            <a:off x="2481945" y="4437115"/>
            <a:ext cx="430885" cy="3609"/>
          </a:xfrm>
          <a:prstGeom prst="line">
            <a:avLst/>
          </a:prstGeom>
          <a:noFill/>
          <a:ln w="28575">
            <a:solidFill>
              <a:srgbClr val="002060"/>
            </a:solidFill>
            <a:round/>
            <a:headEnd/>
            <a:tailEnd/>
          </a:ln>
        </p:spPr>
        <p:txBody>
          <a:bodyPr wrap="square">
            <a:spAutoFit/>
          </a:bodyPr>
          <a:lstStyle/>
          <a:p>
            <a:endParaRPr lang="zh-CN" altLang="en-US" sz="2400">
              <a:latin typeface="微软雅黑" pitchFamily="34" charset="-122"/>
              <a:ea typeface="微软雅黑" pitchFamily="34" charset="-122"/>
            </a:endParaRPr>
          </a:p>
        </p:txBody>
      </p:sp>
      <p:sp>
        <p:nvSpPr>
          <p:cNvPr id="34" name="Line 33"/>
          <p:cNvSpPr>
            <a:spLocks noChangeShapeType="1"/>
          </p:cNvSpPr>
          <p:nvPr/>
        </p:nvSpPr>
        <p:spPr bwMode="auto">
          <a:xfrm flipH="1">
            <a:off x="4427984" y="4149080"/>
            <a:ext cx="0" cy="1656184"/>
          </a:xfrm>
          <a:prstGeom prst="line">
            <a:avLst/>
          </a:prstGeom>
          <a:noFill/>
          <a:ln w="28575">
            <a:solidFill>
              <a:srgbClr val="002060"/>
            </a:solidFill>
            <a:round/>
            <a:headEnd/>
            <a:tailEnd/>
          </a:ln>
        </p:spPr>
        <p:txBody>
          <a:bodyPr wrap="square">
            <a:spAutoFit/>
          </a:bodyPr>
          <a:lstStyle/>
          <a:p>
            <a:endParaRPr lang="zh-CN" altLang="en-US" sz="2000">
              <a:latin typeface="微软雅黑" pitchFamily="34" charset="-122"/>
              <a:ea typeface="微软雅黑" pitchFamily="34" charset="-122"/>
            </a:endParaRPr>
          </a:p>
        </p:txBody>
      </p:sp>
      <p:sp>
        <p:nvSpPr>
          <p:cNvPr id="35" name="Line 34"/>
          <p:cNvSpPr>
            <a:spLocks noChangeShapeType="1"/>
          </p:cNvSpPr>
          <p:nvPr/>
        </p:nvSpPr>
        <p:spPr bwMode="auto">
          <a:xfrm>
            <a:off x="4427984" y="5805264"/>
            <a:ext cx="288032" cy="0"/>
          </a:xfrm>
          <a:prstGeom prst="line">
            <a:avLst/>
          </a:prstGeom>
          <a:noFill/>
          <a:ln w="28575">
            <a:solidFill>
              <a:srgbClr val="002060"/>
            </a:solidFill>
            <a:round/>
            <a:headEnd/>
            <a:tailEnd/>
          </a:ln>
        </p:spPr>
        <p:txBody>
          <a:bodyPr wrap="square">
            <a:spAutoFit/>
          </a:bodyPr>
          <a:lstStyle/>
          <a:p>
            <a:endParaRPr lang="zh-CN" altLang="en-US" sz="2000">
              <a:latin typeface="微软雅黑" pitchFamily="34" charset="-122"/>
              <a:ea typeface="微软雅黑" pitchFamily="34" charset="-122"/>
            </a:endParaRPr>
          </a:p>
        </p:txBody>
      </p:sp>
      <p:sp>
        <p:nvSpPr>
          <p:cNvPr id="36" name="Line 35"/>
          <p:cNvSpPr>
            <a:spLocks noChangeShapeType="1"/>
          </p:cNvSpPr>
          <p:nvPr/>
        </p:nvSpPr>
        <p:spPr bwMode="auto">
          <a:xfrm>
            <a:off x="4427984" y="4149080"/>
            <a:ext cx="304800" cy="0"/>
          </a:xfrm>
          <a:prstGeom prst="line">
            <a:avLst/>
          </a:prstGeom>
          <a:noFill/>
          <a:ln w="28575">
            <a:solidFill>
              <a:srgbClr val="002060"/>
            </a:solidFill>
            <a:round/>
            <a:headEnd/>
            <a:tailEnd/>
          </a:ln>
        </p:spPr>
        <p:txBody>
          <a:bodyPr>
            <a:spAutoFit/>
          </a:bodyPr>
          <a:lstStyle/>
          <a:p>
            <a:endParaRPr lang="zh-CN" altLang="en-US" sz="2000">
              <a:latin typeface="微软雅黑" pitchFamily="34" charset="-122"/>
              <a:ea typeface="微软雅黑" pitchFamily="34" charset="-122"/>
            </a:endParaRPr>
          </a:p>
        </p:txBody>
      </p:sp>
      <p:sp>
        <p:nvSpPr>
          <p:cNvPr id="37" name="Line 36"/>
          <p:cNvSpPr>
            <a:spLocks noChangeShapeType="1"/>
          </p:cNvSpPr>
          <p:nvPr/>
        </p:nvSpPr>
        <p:spPr bwMode="auto">
          <a:xfrm>
            <a:off x="4283968" y="4941168"/>
            <a:ext cx="152400" cy="0"/>
          </a:xfrm>
          <a:prstGeom prst="line">
            <a:avLst/>
          </a:prstGeom>
          <a:noFill/>
          <a:ln w="28575">
            <a:solidFill>
              <a:srgbClr val="002060"/>
            </a:solidFill>
            <a:round/>
            <a:headEnd/>
            <a:tailEnd/>
          </a:ln>
        </p:spPr>
        <p:txBody>
          <a:bodyPr>
            <a:spAutoFit/>
          </a:bodyPr>
          <a:lstStyle/>
          <a:p>
            <a:endParaRPr lang="zh-CN" altLang="en-US" sz="2000">
              <a:latin typeface="微软雅黑" pitchFamily="34" charset="-122"/>
              <a:ea typeface="微软雅黑" pitchFamily="34" charset="-122"/>
            </a:endParaRPr>
          </a:p>
        </p:txBody>
      </p:sp>
      <p:sp>
        <p:nvSpPr>
          <p:cNvPr id="38" name="Line 37"/>
          <p:cNvSpPr>
            <a:spLocks noChangeShapeType="1"/>
          </p:cNvSpPr>
          <p:nvPr/>
        </p:nvSpPr>
        <p:spPr bwMode="auto">
          <a:xfrm>
            <a:off x="6300192" y="3645024"/>
            <a:ext cx="0" cy="936104"/>
          </a:xfrm>
          <a:prstGeom prst="line">
            <a:avLst/>
          </a:prstGeom>
          <a:noFill/>
          <a:ln w="28575">
            <a:solidFill>
              <a:srgbClr val="002060"/>
            </a:solidFill>
            <a:round/>
            <a:headEnd/>
            <a:tailEnd/>
          </a:ln>
        </p:spPr>
        <p:txBody>
          <a:bodyPr wrap="square">
            <a:spAutoFit/>
          </a:bodyPr>
          <a:lstStyle/>
          <a:p>
            <a:endParaRPr lang="zh-CN" altLang="en-US" sz="2000">
              <a:latin typeface="微软雅黑" pitchFamily="34" charset="-122"/>
              <a:ea typeface="微软雅黑" pitchFamily="34" charset="-122"/>
            </a:endParaRPr>
          </a:p>
        </p:txBody>
      </p:sp>
      <p:sp>
        <p:nvSpPr>
          <p:cNvPr id="39" name="Line 38"/>
          <p:cNvSpPr>
            <a:spLocks noChangeShapeType="1"/>
          </p:cNvSpPr>
          <p:nvPr/>
        </p:nvSpPr>
        <p:spPr bwMode="auto">
          <a:xfrm>
            <a:off x="6300192" y="3645024"/>
            <a:ext cx="533400" cy="0"/>
          </a:xfrm>
          <a:prstGeom prst="line">
            <a:avLst/>
          </a:prstGeom>
          <a:noFill/>
          <a:ln w="28575">
            <a:solidFill>
              <a:srgbClr val="002060"/>
            </a:solidFill>
            <a:round/>
            <a:headEnd/>
            <a:tailEnd/>
          </a:ln>
        </p:spPr>
        <p:txBody>
          <a:bodyPr>
            <a:spAutoFit/>
          </a:bodyPr>
          <a:lstStyle/>
          <a:p>
            <a:endParaRPr lang="zh-CN" altLang="en-US" sz="2000">
              <a:latin typeface="微软雅黑" pitchFamily="34" charset="-122"/>
              <a:ea typeface="微软雅黑" pitchFamily="34" charset="-122"/>
            </a:endParaRPr>
          </a:p>
        </p:txBody>
      </p:sp>
      <p:sp>
        <p:nvSpPr>
          <p:cNvPr id="40" name="Line 39"/>
          <p:cNvSpPr>
            <a:spLocks noChangeShapeType="1"/>
          </p:cNvSpPr>
          <p:nvPr/>
        </p:nvSpPr>
        <p:spPr bwMode="auto">
          <a:xfrm>
            <a:off x="6300192" y="4581128"/>
            <a:ext cx="533400" cy="0"/>
          </a:xfrm>
          <a:prstGeom prst="line">
            <a:avLst/>
          </a:prstGeom>
          <a:noFill/>
          <a:ln w="28575">
            <a:solidFill>
              <a:srgbClr val="002060"/>
            </a:solidFill>
            <a:round/>
            <a:headEnd/>
            <a:tailEnd/>
          </a:ln>
        </p:spPr>
        <p:txBody>
          <a:bodyPr>
            <a:spAutoFit/>
          </a:bodyPr>
          <a:lstStyle/>
          <a:p>
            <a:endParaRPr lang="zh-CN" altLang="en-US" sz="2000">
              <a:latin typeface="微软雅黑" pitchFamily="34" charset="-122"/>
              <a:ea typeface="微软雅黑" pitchFamily="34" charset="-122"/>
            </a:endParaRPr>
          </a:p>
        </p:txBody>
      </p:sp>
      <p:sp>
        <p:nvSpPr>
          <p:cNvPr id="41" name="Line 40"/>
          <p:cNvSpPr>
            <a:spLocks noChangeShapeType="1"/>
          </p:cNvSpPr>
          <p:nvPr/>
        </p:nvSpPr>
        <p:spPr bwMode="auto">
          <a:xfrm>
            <a:off x="6012160" y="4149080"/>
            <a:ext cx="304800" cy="0"/>
          </a:xfrm>
          <a:prstGeom prst="line">
            <a:avLst/>
          </a:prstGeom>
          <a:noFill/>
          <a:ln w="28575">
            <a:solidFill>
              <a:srgbClr val="002060"/>
            </a:solidFill>
            <a:round/>
            <a:headEnd/>
            <a:tailEnd/>
          </a:ln>
        </p:spPr>
        <p:txBody>
          <a:bodyPr>
            <a:spAutoFit/>
          </a:bodyPr>
          <a:lstStyle/>
          <a:p>
            <a:endParaRPr lang="zh-CN" altLang="en-US" sz="2000">
              <a:latin typeface="微软雅黑" pitchFamily="34" charset="-122"/>
              <a:ea typeface="微软雅黑" pitchFamily="34" charset="-122"/>
            </a:endParaRPr>
          </a:p>
        </p:txBody>
      </p:sp>
      <p:sp>
        <p:nvSpPr>
          <p:cNvPr id="42" name="Line 41"/>
          <p:cNvSpPr>
            <a:spLocks noChangeShapeType="1"/>
          </p:cNvSpPr>
          <p:nvPr/>
        </p:nvSpPr>
        <p:spPr bwMode="auto">
          <a:xfrm>
            <a:off x="6300192" y="5373216"/>
            <a:ext cx="0" cy="648072"/>
          </a:xfrm>
          <a:prstGeom prst="line">
            <a:avLst/>
          </a:prstGeom>
          <a:noFill/>
          <a:ln w="28575">
            <a:solidFill>
              <a:srgbClr val="002060"/>
            </a:solidFill>
            <a:round/>
            <a:headEnd/>
            <a:tailEnd/>
          </a:ln>
        </p:spPr>
        <p:txBody>
          <a:bodyPr wrap="square">
            <a:spAutoFit/>
          </a:bodyPr>
          <a:lstStyle/>
          <a:p>
            <a:endParaRPr lang="zh-CN" altLang="en-US" sz="2000">
              <a:latin typeface="微软雅黑" pitchFamily="34" charset="-122"/>
              <a:ea typeface="微软雅黑" pitchFamily="34" charset="-122"/>
            </a:endParaRPr>
          </a:p>
        </p:txBody>
      </p:sp>
      <p:sp>
        <p:nvSpPr>
          <p:cNvPr id="43" name="Line 42"/>
          <p:cNvSpPr>
            <a:spLocks noChangeShapeType="1"/>
          </p:cNvSpPr>
          <p:nvPr/>
        </p:nvSpPr>
        <p:spPr bwMode="auto">
          <a:xfrm>
            <a:off x="6300192" y="5373216"/>
            <a:ext cx="576064" cy="0"/>
          </a:xfrm>
          <a:prstGeom prst="line">
            <a:avLst/>
          </a:prstGeom>
          <a:noFill/>
          <a:ln w="28575">
            <a:solidFill>
              <a:srgbClr val="002060"/>
            </a:solidFill>
            <a:round/>
            <a:headEnd/>
            <a:tailEnd/>
          </a:ln>
        </p:spPr>
        <p:txBody>
          <a:bodyPr wrap="square">
            <a:spAutoFit/>
          </a:bodyPr>
          <a:lstStyle/>
          <a:p>
            <a:endParaRPr lang="zh-CN" altLang="en-US" sz="2000">
              <a:latin typeface="微软雅黑" pitchFamily="34" charset="-122"/>
              <a:ea typeface="微软雅黑" pitchFamily="34" charset="-122"/>
            </a:endParaRPr>
          </a:p>
        </p:txBody>
      </p:sp>
      <p:sp>
        <p:nvSpPr>
          <p:cNvPr id="44" name="Line 43"/>
          <p:cNvSpPr>
            <a:spLocks noChangeShapeType="1"/>
          </p:cNvSpPr>
          <p:nvPr/>
        </p:nvSpPr>
        <p:spPr bwMode="auto">
          <a:xfrm>
            <a:off x="6300192" y="6021288"/>
            <a:ext cx="533400" cy="0"/>
          </a:xfrm>
          <a:prstGeom prst="line">
            <a:avLst/>
          </a:prstGeom>
          <a:noFill/>
          <a:ln w="28575">
            <a:solidFill>
              <a:srgbClr val="002060"/>
            </a:solidFill>
            <a:round/>
            <a:headEnd/>
            <a:tailEnd/>
          </a:ln>
        </p:spPr>
        <p:txBody>
          <a:bodyPr>
            <a:spAutoFit/>
          </a:bodyPr>
          <a:lstStyle/>
          <a:p>
            <a:endParaRPr lang="zh-CN" altLang="en-US" sz="2000">
              <a:latin typeface="微软雅黑" pitchFamily="34" charset="-122"/>
              <a:ea typeface="微软雅黑" pitchFamily="34" charset="-122"/>
            </a:endParaRPr>
          </a:p>
        </p:txBody>
      </p:sp>
      <p:sp>
        <p:nvSpPr>
          <p:cNvPr id="45" name="Line 44"/>
          <p:cNvSpPr>
            <a:spLocks noChangeShapeType="1"/>
          </p:cNvSpPr>
          <p:nvPr/>
        </p:nvSpPr>
        <p:spPr bwMode="auto">
          <a:xfrm>
            <a:off x="6012160" y="5733256"/>
            <a:ext cx="288032" cy="0"/>
          </a:xfrm>
          <a:prstGeom prst="line">
            <a:avLst/>
          </a:prstGeom>
          <a:noFill/>
          <a:ln w="28575">
            <a:solidFill>
              <a:srgbClr val="002060"/>
            </a:solidFill>
            <a:round/>
            <a:headEnd/>
            <a:tailEnd/>
          </a:ln>
        </p:spPr>
        <p:txBody>
          <a:bodyPr wrap="square">
            <a:spAutoFit/>
          </a:bodyPr>
          <a:lstStyle/>
          <a:p>
            <a:endParaRPr lang="zh-CN" altLang="en-US" sz="2000">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childTnLst>
                          </p:cTn>
                        </p:par>
                        <p:par>
                          <p:cTn id="17" fill="hold">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1000"/>
                                        <p:tgtEl>
                                          <p:spTgt spid="6"/>
                                        </p:tgtEl>
                                      </p:cBhvr>
                                    </p:animEffect>
                                  </p:childTnLst>
                                </p:cTn>
                              </p:par>
                            </p:childTnLst>
                          </p:cTn>
                        </p:par>
                        <p:par>
                          <p:cTn id="21" fill="hold">
                            <p:stCondLst>
                              <p:cond delay="1500"/>
                            </p:stCondLst>
                            <p:childTnLst>
                              <p:par>
                                <p:cTn id="22" presetID="3" presetClass="entr" presetSubtype="1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linds(horizontal)">
                                      <p:cBhvr>
                                        <p:cTn id="29" dur="500"/>
                                        <p:tgtEl>
                                          <p:spTgt spid="24"/>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linds(horizontal)">
                                      <p:cBhvr>
                                        <p:cTn id="32" dur="500"/>
                                        <p:tgtEl>
                                          <p:spTgt spid="25"/>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linds(horizontal)">
                                      <p:cBhvr>
                                        <p:cTn id="35" dur="500"/>
                                        <p:tgtEl>
                                          <p:spTgt spid="26"/>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linds(horizontal)">
                                      <p:cBhvr>
                                        <p:cTn id="38" dur="500"/>
                                        <p:tgtEl>
                                          <p:spTgt spid="27"/>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blinds(horizontal)">
                                      <p:cBhvr>
                                        <p:cTn id="41" dur="500"/>
                                        <p:tgtEl>
                                          <p:spTgt spid="28"/>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blinds(horizontal)">
                                      <p:cBhvr>
                                        <p:cTn id="44" dur="500"/>
                                        <p:tgtEl>
                                          <p:spTgt spid="29"/>
                                        </p:tgtEl>
                                      </p:cBhvr>
                                    </p:animEffect>
                                  </p:childTnLst>
                                </p:cTn>
                              </p:par>
                            </p:childTnLst>
                          </p:cTn>
                        </p:par>
                        <p:par>
                          <p:cTn id="45" fill="hold">
                            <p:stCondLst>
                              <p:cond delay="500"/>
                            </p:stCondLst>
                            <p:childTnLst>
                              <p:par>
                                <p:cTn id="46" presetID="3" presetClass="entr" presetSubtype="10"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blinds(horizontal)">
                                      <p:cBhvr>
                                        <p:cTn id="48" dur="500"/>
                                        <p:tgtEl>
                                          <p:spTgt spid="8"/>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linds(horizontal)">
                                      <p:cBhvr>
                                        <p:cTn id="51" dur="500"/>
                                        <p:tgtEl>
                                          <p:spTgt spid="9"/>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blinds(horizontal)">
                                      <p:cBhvr>
                                        <p:cTn id="54" dur="500"/>
                                        <p:tgtEl>
                                          <p:spTgt spid="10"/>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linds(horizontal)">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blinds(horizontal)">
                                      <p:cBhvr>
                                        <p:cTn id="62" dur="500"/>
                                        <p:tgtEl>
                                          <p:spTgt spid="12"/>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blinds(horizontal)">
                                      <p:cBhvr>
                                        <p:cTn id="65" dur="500"/>
                                        <p:tgtEl>
                                          <p:spTgt spid="13"/>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blinds(horizontal)">
                                      <p:cBhvr>
                                        <p:cTn id="68" dur="500"/>
                                        <p:tgtEl>
                                          <p:spTgt spid="14"/>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blinds(horizontal)">
                                      <p:cBhvr>
                                        <p:cTn id="71" dur="500"/>
                                        <p:tgtEl>
                                          <p:spTgt spid="15"/>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blinds(horizontal)">
                                      <p:cBhvr>
                                        <p:cTn id="74" dur="500"/>
                                        <p:tgtEl>
                                          <p:spTgt spid="16"/>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blinds(horizontal)">
                                      <p:cBhvr>
                                        <p:cTn id="77" dur="500"/>
                                        <p:tgtEl>
                                          <p:spTgt spid="17"/>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blinds(horizontal)">
                                      <p:cBhvr>
                                        <p:cTn id="80" dur="500"/>
                                        <p:tgtEl>
                                          <p:spTgt spid="18"/>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blinds(horizontal)">
                                      <p:cBhvr>
                                        <p:cTn id="83" dur="500"/>
                                        <p:tgtEl>
                                          <p:spTgt spid="19"/>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blinds(horizontal)">
                                      <p:cBhvr>
                                        <p:cTn id="86" dur="500"/>
                                        <p:tgtEl>
                                          <p:spTgt spid="30"/>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blinds(horizontal)">
                                      <p:cBhvr>
                                        <p:cTn id="89" dur="500"/>
                                        <p:tgtEl>
                                          <p:spTgt spid="31"/>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blinds(horizontal)">
                                      <p:cBhvr>
                                        <p:cTn id="92" dur="500"/>
                                        <p:tgtEl>
                                          <p:spTgt spid="32"/>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blinds(horizontal)">
                                      <p:cBhvr>
                                        <p:cTn id="95" dur="500"/>
                                        <p:tgtEl>
                                          <p:spTgt spid="33"/>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blinds(horizontal)">
                                      <p:cBhvr>
                                        <p:cTn id="98" dur="500"/>
                                        <p:tgtEl>
                                          <p:spTgt spid="34"/>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blinds(horizontal)">
                                      <p:cBhvr>
                                        <p:cTn id="101" dur="500"/>
                                        <p:tgtEl>
                                          <p:spTgt spid="35"/>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36"/>
                                        </p:tgtEl>
                                        <p:attrNameLst>
                                          <p:attrName>style.visibility</p:attrName>
                                        </p:attrNameLst>
                                      </p:cBhvr>
                                      <p:to>
                                        <p:strVal val="visible"/>
                                      </p:to>
                                    </p:set>
                                    <p:animEffect transition="in" filter="blinds(horizontal)">
                                      <p:cBhvr>
                                        <p:cTn id="104" dur="500"/>
                                        <p:tgtEl>
                                          <p:spTgt spid="36"/>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blinds(horizontal)">
                                      <p:cBhvr>
                                        <p:cTn id="107" dur="500"/>
                                        <p:tgtEl>
                                          <p:spTgt spid="37"/>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blinds(horizontal)">
                                      <p:cBhvr>
                                        <p:cTn id="110" dur="500"/>
                                        <p:tgtEl>
                                          <p:spTgt spid="38"/>
                                        </p:tgtEl>
                                      </p:cBhvr>
                                    </p:animEffect>
                                  </p:childTnLst>
                                </p:cTn>
                              </p:par>
                              <p:par>
                                <p:cTn id="111" presetID="3" presetClass="entr" presetSubtype="10" fill="hold" grpId="0" nodeType="with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blinds(horizontal)">
                                      <p:cBhvr>
                                        <p:cTn id="113" dur="500"/>
                                        <p:tgtEl>
                                          <p:spTgt spid="39"/>
                                        </p:tgtEl>
                                      </p:cBhvr>
                                    </p:animEffect>
                                  </p:childTnLst>
                                </p:cTn>
                              </p:par>
                              <p:par>
                                <p:cTn id="114" presetID="3" presetClass="entr" presetSubtype="10" fill="hold" grpId="0" nodeType="withEffect">
                                  <p:stCondLst>
                                    <p:cond delay="0"/>
                                  </p:stCondLst>
                                  <p:childTnLst>
                                    <p:set>
                                      <p:cBhvr>
                                        <p:cTn id="115" dur="1" fill="hold">
                                          <p:stCondLst>
                                            <p:cond delay="0"/>
                                          </p:stCondLst>
                                        </p:cTn>
                                        <p:tgtEl>
                                          <p:spTgt spid="40"/>
                                        </p:tgtEl>
                                        <p:attrNameLst>
                                          <p:attrName>style.visibility</p:attrName>
                                        </p:attrNameLst>
                                      </p:cBhvr>
                                      <p:to>
                                        <p:strVal val="visible"/>
                                      </p:to>
                                    </p:set>
                                    <p:animEffect transition="in" filter="blinds(horizontal)">
                                      <p:cBhvr>
                                        <p:cTn id="116" dur="500"/>
                                        <p:tgtEl>
                                          <p:spTgt spid="40"/>
                                        </p:tgtEl>
                                      </p:cBhvr>
                                    </p:animEffect>
                                  </p:childTnLst>
                                </p:cTn>
                              </p:par>
                              <p:par>
                                <p:cTn id="117" presetID="3" presetClass="entr" presetSubtype="10" fill="hold" grpId="0" nodeType="withEffect">
                                  <p:stCondLst>
                                    <p:cond delay="0"/>
                                  </p:stCondLst>
                                  <p:childTnLst>
                                    <p:set>
                                      <p:cBhvr>
                                        <p:cTn id="118" dur="1" fill="hold">
                                          <p:stCondLst>
                                            <p:cond delay="0"/>
                                          </p:stCondLst>
                                        </p:cTn>
                                        <p:tgtEl>
                                          <p:spTgt spid="41"/>
                                        </p:tgtEl>
                                        <p:attrNameLst>
                                          <p:attrName>style.visibility</p:attrName>
                                        </p:attrNameLst>
                                      </p:cBhvr>
                                      <p:to>
                                        <p:strVal val="visible"/>
                                      </p:to>
                                    </p:set>
                                    <p:animEffect transition="in" filter="blinds(horizontal)">
                                      <p:cBhvr>
                                        <p:cTn id="119" dur="500"/>
                                        <p:tgtEl>
                                          <p:spTgt spid="41"/>
                                        </p:tgtEl>
                                      </p:cBhvr>
                                    </p:animEffect>
                                  </p:childTnLst>
                                </p:cTn>
                              </p:par>
                              <p:par>
                                <p:cTn id="120" presetID="3" presetClass="entr" presetSubtype="10" fill="hold" grpId="0" nodeType="with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blinds(horizontal)">
                                      <p:cBhvr>
                                        <p:cTn id="122" dur="500"/>
                                        <p:tgtEl>
                                          <p:spTgt spid="42"/>
                                        </p:tgtEl>
                                      </p:cBhvr>
                                    </p:animEffect>
                                  </p:childTnLst>
                                </p:cTn>
                              </p:par>
                              <p:par>
                                <p:cTn id="123" presetID="3" presetClass="entr" presetSubtype="10" fill="hold" grpId="0" nodeType="withEffect">
                                  <p:stCondLst>
                                    <p:cond delay="0"/>
                                  </p:stCondLst>
                                  <p:childTnLst>
                                    <p:set>
                                      <p:cBhvr>
                                        <p:cTn id="124" dur="1" fill="hold">
                                          <p:stCondLst>
                                            <p:cond delay="0"/>
                                          </p:stCondLst>
                                        </p:cTn>
                                        <p:tgtEl>
                                          <p:spTgt spid="43"/>
                                        </p:tgtEl>
                                        <p:attrNameLst>
                                          <p:attrName>style.visibility</p:attrName>
                                        </p:attrNameLst>
                                      </p:cBhvr>
                                      <p:to>
                                        <p:strVal val="visible"/>
                                      </p:to>
                                    </p:set>
                                    <p:animEffect transition="in" filter="blinds(horizontal)">
                                      <p:cBhvr>
                                        <p:cTn id="125" dur="500"/>
                                        <p:tgtEl>
                                          <p:spTgt spid="43"/>
                                        </p:tgtEl>
                                      </p:cBhvr>
                                    </p:animEffect>
                                  </p:childTnLst>
                                </p:cTn>
                              </p:par>
                              <p:par>
                                <p:cTn id="126" presetID="3" presetClass="entr" presetSubtype="10" fill="hold" grpId="0" nodeType="withEffect">
                                  <p:stCondLst>
                                    <p:cond delay="0"/>
                                  </p:stCondLst>
                                  <p:childTnLst>
                                    <p:set>
                                      <p:cBhvr>
                                        <p:cTn id="127" dur="1" fill="hold">
                                          <p:stCondLst>
                                            <p:cond delay="0"/>
                                          </p:stCondLst>
                                        </p:cTn>
                                        <p:tgtEl>
                                          <p:spTgt spid="44"/>
                                        </p:tgtEl>
                                        <p:attrNameLst>
                                          <p:attrName>style.visibility</p:attrName>
                                        </p:attrNameLst>
                                      </p:cBhvr>
                                      <p:to>
                                        <p:strVal val="visible"/>
                                      </p:to>
                                    </p:set>
                                    <p:animEffect transition="in" filter="blinds(horizontal)">
                                      <p:cBhvr>
                                        <p:cTn id="128" dur="500"/>
                                        <p:tgtEl>
                                          <p:spTgt spid="44"/>
                                        </p:tgtEl>
                                      </p:cBhvr>
                                    </p:animEffect>
                                  </p:childTnLst>
                                </p:cTn>
                              </p:par>
                              <p:par>
                                <p:cTn id="129" presetID="3" presetClass="entr" presetSubtype="10"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blinds(horizontal)">
                                      <p:cBhvr>
                                        <p:cTn id="13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676436" y="332656"/>
            <a:ext cx="7772400" cy="576064"/>
          </a:xfrm>
        </p:spPr>
        <p:txBody>
          <a:bodyPr/>
          <a:lstStyle/>
          <a:p>
            <a:r>
              <a:rPr lang="zh-CN" altLang="en-US" sz="3200" dirty="0">
                <a:solidFill>
                  <a:srgbClr val="FF0000"/>
                </a:solidFill>
                <a:latin typeface="微软雅黑" pitchFamily="34" charset="-122"/>
                <a:ea typeface="微软雅黑" pitchFamily="34" charset="-122"/>
              </a:rPr>
              <a:t>预测的方法 -- 德尔菲法</a:t>
            </a:r>
          </a:p>
        </p:txBody>
      </p:sp>
      <p:sp>
        <p:nvSpPr>
          <p:cNvPr id="4" name="Rectangle 45"/>
          <p:cNvSpPr>
            <a:spLocks noChangeArrowheads="1"/>
          </p:cNvSpPr>
          <p:nvPr/>
        </p:nvSpPr>
        <p:spPr bwMode="auto">
          <a:xfrm>
            <a:off x="304800" y="1268760"/>
            <a:ext cx="8515672" cy="4968552"/>
          </a:xfrm>
          <a:prstGeom prst="rect">
            <a:avLst/>
          </a:prstGeom>
          <a:noFill/>
          <a:ln w="9525">
            <a:noFill/>
            <a:miter lim="800000"/>
            <a:headEnd/>
            <a:tailEnd/>
          </a:ln>
        </p:spPr>
        <p:txBody>
          <a:bodyPr/>
          <a:lstStyle/>
          <a:p>
            <a:pPr marL="342891" indent="-342891">
              <a:lnSpc>
                <a:spcPct val="150000"/>
              </a:lnSpc>
              <a:spcBef>
                <a:spcPct val="20000"/>
              </a:spcBef>
              <a:buSzPct val="75000"/>
              <a:buFont typeface="Wingdings" pitchFamily="2" charset="2"/>
              <a:buChar char="Ø"/>
            </a:pPr>
            <a:r>
              <a:rPr lang="zh-CN" altLang="en-US" sz="2000" dirty="0">
                <a:latin typeface="微软雅黑" pitchFamily="34" charset="-122"/>
                <a:ea typeface="微软雅黑" pitchFamily="34" charset="-122"/>
                <a:cs typeface=""/>
              </a:rPr>
              <a:t>美国兰德公司（</a:t>
            </a:r>
            <a:r>
              <a:rPr lang="en-US" altLang="zh-CN" sz="2000" dirty="0">
                <a:latin typeface="微软雅黑" pitchFamily="34" charset="-122"/>
                <a:ea typeface="微软雅黑" pitchFamily="34" charset="-122"/>
                <a:cs typeface=""/>
              </a:rPr>
              <a:t>RAND Corporation</a:t>
            </a:r>
            <a:r>
              <a:rPr lang="zh-CN" altLang="en-US" sz="2000" dirty="0">
                <a:latin typeface="微软雅黑" pitchFamily="34" charset="-122"/>
                <a:ea typeface="微软雅黑" pitchFamily="34" charset="-122"/>
                <a:cs typeface=""/>
              </a:rPr>
              <a:t>）奥拉夫</a:t>
            </a:r>
            <a:r>
              <a:rPr lang="en-US" altLang="zh-CN" sz="2000" dirty="0">
                <a:latin typeface="微软雅黑" pitchFamily="34" charset="-122"/>
                <a:ea typeface="微软雅黑" pitchFamily="34" charset="-122"/>
                <a:cs typeface=""/>
              </a:rPr>
              <a:t>·</a:t>
            </a:r>
            <a:r>
              <a:rPr lang="zh-CN" altLang="en-US" sz="2000" dirty="0">
                <a:latin typeface="微软雅黑" pitchFamily="34" charset="-122"/>
                <a:ea typeface="微软雅黑" pitchFamily="34" charset="-122"/>
                <a:cs typeface=""/>
              </a:rPr>
              <a:t>赫尔默博士于</a:t>
            </a:r>
            <a:r>
              <a:rPr lang="zh-CN" altLang="en-US" sz="2000" dirty="0">
                <a:latin typeface="微软雅黑" pitchFamily="34" charset="-122"/>
                <a:ea typeface="微软雅黑" pitchFamily="34" charset="-122"/>
              </a:rPr>
              <a:t>上</a:t>
            </a:r>
            <a:r>
              <a:rPr lang="zh-CN" altLang="en-US" sz="2000" dirty="0">
                <a:latin typeface="微软雅黑" pitchFamily="34" charset="-122"/>
                <a:ea typeface="微软雅黑" pitchFamily="34" charset="-122"/>
                <a:cs typeface=""/>
              </a:rPr>
              <a:t>世纪</a:t>
            </a:r>
            <a:r>
              <a:rPr lang="en-US" altLang="zh-CN" sz="2000" dirty="0">
                <a:latin typeface="微软雅黑" pitchFamily="34" charset="-122"/>
                <a:ea typeface="微软雅黑" pitchFamily="34" charset="-122"/>
                <a:cs typeface=""/>
              </a:rPr>
              <a:t>40</a:t>
            </a:r>
            <a:r>
              <a:rPr lang="zh-CN" altLang="en-US" sz="2000" dirty="0">
                <a:latin typeface="微软雅黑" pitchFamily="34" charset="-122"/>
                <a:ea typeface="微软雅黑" pitchFamily="34" charset="-122"/>
                <a:cs typeface=""/>
              </a:rPr>
              <a:t>年代末首创。是定性预测方法中最重要、最有效的一种方法，应用十分广泛，用于预测市场需求、商品供求变化、产品成本与价格、市场占有率、产品寿命周期等方面。对于那些缺少历史和现实资料的预测尤为实用。 </a:t>
            </a:r>
          </a:p>
          <a:p>
            <a:pPr marL="342891" indent="-342891">
              <a:lnSpc>
                <a:spcPct val="150000"/>
              </a:lnSpc>
              <a:spcBef>
                <a:spcPct val="20000"/>
              </a:spcBef>
              <a:buSzPct val="75000"/>
              <a:buFont typeface="Wingdings" pitchFamily="2" charset="2"/>
              <a:buChar char="Ø"/>
            </a:pPr>
            <a:r>
              <a:rPr lang="zh-CN" altLang="en-US" sz="2000" dirty="0">
                <a:latin typeface="微软雅黑" pitchFamily="34" charset="-122"/>
                <a:ea typeface="微软雅黑" pitchFamily="34" charset="-122"/>
                <a:cs typeface=""/>
              </a:rPr>
              <a:t>特点： </a:t>
            </a:r>
          </a:p>
          <a:p>
            <a:pPr marL="342891" indent="-342891">
              <a:lnSpc>
                <a:spcPct val="150000"/>
              </a:lnSpc>
              <a:spcBef>
                <a:spcPct val="20000"/>
              </a:spcBef>
              <a:buSzPct val="75000"/>
            </a:pPr>
            <a:r>
              <a:rPr lang="zh-CN" altLang="en-US" dirty="0">
                <a:latin typeface="微软雅黑" pitchFamily="34" charset="-122"/>
                <a:ea typeface="微软雅黑" pitchFamily="34" charset="-122"/>
                <a:cs typeface=""/>
              </a:rPr>
              <a:t>（</a:t>
            </a:r>
            <a:r>
              <a:rPr lang="en-US" altLang="zh-CN" dirty="0">
                <a:latin typeface="微软雅黑" pitchFamily="34" charset="-122"/>
                <a:ea typeface="微软雅黑" pitchFamily="34" charset="-122"/>
                <a:cs typeface=""/>
              </a:rPr>
              <a:t>1</a:t>
            </a:r>
            <a:r>
              <a:rPr lang="zh-CN" altLang="en-US" dirty="0">
                <a:latin typeface="微软雅黑" pitchFamily="34" charset="-122"/>
                <a:ea typeface="微软雅黑" pitchFamily="34" charset="-122"/>
                <a:cs typeface=""/>
              </a:rPr>
              <a:t>）匿名性。采用匿名函询方式，参加预测的专家互不了解，因而发表观点、修正自己的意见均较自由。 </a:t>
            </a:r>
          </a:p>
          <a:p>
            <a:pPr marL="342891" indent="-342891">
              <a:lnSpc>
                <a:spcPct val="150000"/>
              </a:lnSpc>
              <a:spcBef>
                <a:spcPct val="20000"/>
              </a:spcBef>
              <a:buSzPct val="75000"/>
            </a:pPr>
            <a:r>
              <a:rPr lang="zh-CN" altLang="en-US" dirty="0">
                <a:latin typeface="微软雅黑" pitchFamily="34" charset="-122"/>
                <a:ea typeface="微软雅黑" pitchFamily="34" charset="-122"/>
                <a:cs typeface=""/>
              </a:rPr>
              <a:t>（</a:t>
            </a:r>
            <a:r>
              <a:rPr lang="en-US" altLang="zh-CN" dirty="0">
                <a:latin typeface="微软雅黑" pitchFamily="34" charset="-122"/>
                <a:ea typeface="微软雅黑" pitchFamily="34" charset="-122"/>
                <a:cs typeface=""/>
              </a:rPr>
              <a:t>2</a:t>
            </a:r>
            <a:r>
              <a:rPr lang="zh-CN" altLang="en-US" dirty="0">
                <a:latin typeface="微软雅黑" pitchFamily="34" charset="-122"/>
                <a:ea typeface="微软雅黑" pitchFamily="34" charset="-122"/>
                <a:cs typeface=""/>
              </a:rPr>
              <a:t>）反馈性。发函征询意见至少要经过两轮，预测当事人应将上一轮专家的意见汇总统计，将其作为反馈信息在下一轮征询时告知各位专家参考。 </a:t>
            </a:r>
          </a:p>
          <a:p>
            <a:pPr marL="342891" indent="-342891" algn="just">
              <a:lnSpc>
                <a:spcPct val="150000"/>
              </a:lnSpc>
              <a:spcBef>
                <a:spcPct val="20000"/>
              </a:spcBef>
              <a:buSzPct val="75000"/>
            </a:pPr>
            <a:r>
              <a:rPr lang="zh-CN" altLang="en-US" dirty="0">
                <a:latin typeface="微软雅黑" pitchFamily="34" charset="-122"/>
                <a:ea typeface="微软雅黑" pitchFamily="34" charset="-122"/>
                <a:cs typeface=""/>
              </a:rPr>
              <a:t>（</a:t>
            </a:r>
            <a:r>
              <a:rPr lang="en-US" altLang="zh-CN" dirty="0">
                <a:latin typeface="微软雅黑" pitchFamily="34" charset="-122"/>
                <a:ea typeface="微软雅黑" pitchFamily="34" charset="-122"/>
                <a:cs typeface=""/>
              </a:rPr>
              <a:t>3</a:t>
            </a:r>
            <a:r>
              <a:rPr lang="zh-CN" altLang="en-US" dirty="0">
                <a:latin typeface="微软雅黑" pitchFamily="34" charset="-122"/>
                <a:ea typeface="微软雅黑" pitchFamily="34" charset="-122"/>
                <a:cs typeface=""/>
              </a:rPr>
              <a:t>）收敛性。专家意见经过多轮征询反馈后，意见趋向一致。用统计方法加以整理，即可得预测结果。</a:t>
            </a:r>
            <a:endParaRPr lang="zh-CN" altLang="en-US" dirty="0">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zh-CN" altLang="en-US" sz="3200" dirty="0">
                <a:solidFill>
                  <a:srgbClr val="FF0000"/>
                </a:solidFill>
              </a:rPr>
              <a:t>预测的方法 -- 意见收集法</a:t>
            </a: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86</a:t>
            </a:fld>
            <a:endParaRPr lang="zh-CN" altLang="en-US" dirty="0"/>
          </a:p>
        </p:txBody>
      </p:sp>
      <p:sp>
        <p:nvSpPr>
          <p:cNvPr id="6" name="Rectangle 3"/>
          <p:cNvSpPr txBox="1">
            <a:spLocks noChangeArrowheads="1"/>
          </p:cNvSpPr>
          <p:nvPr/>
        </p:nvSpPr>
        <p:spPr bwMode="auto">
          <a:xfrm>
            <a:off x="323528" y="1412776"/>
            <a:ext cx="8424936" cy="4032448"/>
          </a:xfrm>
          <a:prstGeom prst="rect">
            <a:avLst/>
          </a:prstGeom>
          <a:noFill/>
          <a:ln w="9525">
            <a:noFill/>
            <a:miter lim="800000"/>
            <a:headEnd/>
            <a:tailEnd/>
          </a:ln>
        </p:spPr>
        <p:txBody>
          <a:bodyPr vert="horz" wrap="square" lIns="91427" tIns="45712" rIns="91427" bIns="45712" numCol="1" anchor="t" anchorCtr="0" compatLnSpc="1">
            <a:prstTxWarp prst="textNoShape">
              <a:avLst/>
            </a:prstTxWarp>
          </a:bodyPr>
          <a:lstStyle/>
          <a:p>
            <a:pPr marL="342891" indent="-342891" fontAlgn="base">
              <a:lnSpc>
                <a:spcPct val="150000"/>
              </a:lnSpc>
              <a:spcBef>
                <a:spcPct val="20000"/>
              </a:spcBef>
              <a:spcAft>
                <a:spcPct val="0"/>
              </a:spcAft>
              <a:buFont typeface="Wingdings" pitchFamily="2" charset="2"/>
              <a:buChar char="Ø"/>
              <a:defRPr/>
            </a:pPr>
            <a:r>
              <a:rPr lang="zh-CN" altLang="en-US" sz="2400" b="1" kern="0" dirty="0">
                <a:latin typeface="微软雅黑" pitchFamily="34" charset="-122"/>
                <a:ea typeface="微软雅黑" pitchFamily="34" charset="-122"/>
              </a:rPr>
              <a:t>高级主管的意见：</a:t>
            </a:r>
            <a:endParaRPr lang="en-US" altLang="zh-CN" sz="2400" b="1" kern="0" dirty="0">
              <a:latin typeface="微软雅黑" pitchFamily="34" charset="-122"/>
              <a:ea typeface="微软雅黑" pitchFamily="34" charset="-122"/>
            </a:endParaRPr>
          </a:p>
          <a:p>
            <a:pPr marL="342891" indent="-342891" fontAlgn="base">
              <a:lnSpc>
                <a:spcPct val="150000"/>
              </a:lnSpc>
              <a:spcBef>
                <a:spcPct val="20000"/>
              </a:spcBef>
              <a:spcAft>
                <a:spcPct val="0"/>
              </a:spcAft>
              <a:defRPr/>
            </a:pPr>
            <a:r>
              <a:rPr lang="zh-CN" altLang="en-US" sz="2000" b="1" kern="0" dirty="0">
                <a:latin typeface="微软雅黑" pitchFamily="34" charset="-122"/>
                <a:ea typeface="微软雅黑" pitchFamily="34" charset="-122"/>
              </a:rPr>
              <a:t>     这种方法首先由高级主管根据国内外经济动向和整个市场的大小加以预测，然后估计企业的产品在整个市场中的占有率。</a:t>
            </a:r>
          </a:p>
          <a:p>
            <a:pPr marL="342891" indent="-342891" fontAlgn="base">
              <a:lnSpc>
                <a:spcPct val="150000"/>
              </a:lnSpc>
              <a:spcBef>
                <a:spcPct val="20000"/>
              </a:spcBef>
              <a:spcAft>
                <a:spcPct val="0"/>
              </a:spcAft>
              <a:buFont typeface="Wingdings" pitchFamily="2" charset="2"/>
              <a:buChar char="Ø"/>
              <a:defRPr/>
            </a:pPr>
            <a:r>
              <a:rPr lang="zh-CN" altLang="en-US" sz="2400" b="1" kern="0" dirty="0">
                <a:latin typeface="微软雅黑" pitchFamily="34" charset="-122"/>
                <a:ea typeface="微软雅黑" pitchFamily="34" charset="-122"/>
              </a:rPr>
              <a:t>推销人员、代理商与经销商的意见：</a:t>
            </a:r>
            <a:endParaRPr lang="en-US" altLang="zh-CN" sz="2400" b="1" kern="0" dirty="0">
              <a:latin typeface="微软雅黑" pitchFamily="34" charset="-122"/>
              <a:ea typeface="微软雅黑" pitchFamily="34" charset="-122"/>
            </a:endParaRPr>
          </a:p>
          <a:p>
            <a:pPr marL="342891" indent="-342891" fontAlgn="base">
              <a:lnSpc>
                <a:spcPct val="150000"/>
              </a:lnSpc>
              <a:spcBef>
                <a:spcPct val="20000"/>
              </a:spcBef>
              <a:spcAft>
                <a:spcPct val="0"/>
              </a:spcAft>
              <a:defRPr/>
            </a:pPr>
            <a:r>
              <a:rPr lang="zh-CN" altLang="en-US" sz="2000" b="1" kern="0" dirty="0">
                <a:latin typeface="微软雅黑" pitchFamily="34" charset="-122"/>
                <a:ea typeface="微软雅黑" pitchFamily="34" charset="-122"/>
              </a:rPr>
              <a:t>     由于企业里的推销人员、代理商与经销商最接近顾客，所以此种预测很接近市场状况</a:t>
            </a:r>
            <a:r>
              <a:rPr lang="en-US" altLang="zh-CN" sz="2000" b="1" kern="0" dirty="0">
                <a:latin typeface="微软雅黑" pitchFamily="34" charset="-122"/>
                <a:ea typeface="微软雅黑" pitchFamily="34" charset="-122"/>
              </a:rPr>
              <a:t>。</a:t>
            </a:r>
            <a:endParaRPr lang="zh-CN" altLang="en-US" sz="2000" b="1" kern="0" dirty="0">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27629" y="404664"/>
            <a:ext cx="8232531" cy="57606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zh-CN" altLang="en-US" sz="3200" dirty="0">
                <a:solidFill>
                  <a:srgbClr val="FF0000"/>
                </a:solidFill>
              </a:rPr>
              <a:t>预测的方法 -- 假设成长率一定预测法</a:t>
            </a: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87</a:t>
            </a:fld>
            <a:endParaRPr lang="zh-CN" altLang="en-US" dirty="0"/>
          </a:p>
        </p:txBody>
      </p:sp>
      <p:sp>
        <p:nvSpPr>
          <p:cNvPr id="6" name="Rectangle 3"/>
          <p:cNvSpPr txBox="1">
            <a:spLocks noChangeArrowheads="1"/>
          </p:cNvSpPr>
          <p:nvPr/>
        </p:nvSpPr>
        <p:spPr bwMode="auto">
          <a:xfrm>
            <a:off x="611560" y="1484787"/>
            <a:ext cx="7848600" cy="3630613"/>
          </a:xfrm>
          <a:prstGeom prst="rect">
            <a:avLst/>
          </a:prstGeom>
          <a:noFill/>
          <a:ln w="9525">
            <a:noFill/>
            <a:miter lim="800000"/>
            <a:headEnd/>
            <a:tailEnd/>
          </a:ln>
        </p:spPr>
        <p:txBody>
          <a:bodyPr vert="horz" wrap="square" lIns="91427" tIns="45712" rIns="91427" bIns="45712" numCol="1" anchor="t" anchorCtr="0" compatLnSpc="1">
            <a:prstTxWarp prst="textNoShape">
              <a:avLst/>
            </a:prstTxWarp>
          </a:bodyPr>
          <a:lstStyle/>
          <a:p>
            <a:pPr marL="342891" indent="-342891" fontAlgn="base">
              <a:spcBef>
                <a:spcPct val="20000"/>
              </a:spcBef>
              <a:spcAft>
                <a:spcPct val="0"/>
              </a:spcAft>
              <a:buFont typeface="Wingdings" pitchFamily="2" charset="2"/>
              <a:buChar char="Ø"/>
              <a:defRPr/>
            </a:pPr>
            <a:endParaRPr lang="zh-CN" altLang="en-US" sz="2800" b="1" kern="0" dirty="0">
              <a:latin typeface="微软雅黑" pitchFamily="34" charset="-122"/>
              <a:ea typeface="微软雅黑" pitchFamily="34" charset="-122"/>
            </a:endParaRPr>
          </a:p>
          <a:p>
            <a:pPr marL="342891" indent="-342891" fontAlgn="base">
              <a:spcBef>
                <a:spcPct val="20000"/>
              </a:spcBef>
              <a:spcAft>
                <a:spcPct val="0"/>
              </a:spcAft>
              <a:defRPr/>
            </a:pPr>
            <a:r>
              <a:rPr lang="zh-CN" altLang="en-US" sz="2400" b="1" kern="0" dirty="0">
                <a:latin typeface="微软雅黑" pitchFamily="34" charset="-122"/>
                <a:ea typeface="微软雅黑" pitchFamily="34" charset="-122"/>
              </a:rPr>
              <a:t>明年的销售额＝今年销售额×(今年销售额／去年销售额)</a:t>
            </a:r>
          </a:p>
          <a:p>
            <a:pPr marL="342891" indent="-342891" fontAlgn="base">
              <a:spcBef>
                <a:spcPct val="20000"/>
              </a:spcBef>
              <a:spcAft>
                <a:spcPct val="0"/>
              </a:spcAft>
              <a:defRPr/>
            </a:pPr>
            <a:endParaRPr lang="en-US" altLang="zh-CN" sz="2000" b="1" kern="0" dirty="0">
              <a:latin typeface="微软雅黑" pitchFamily="34" charset="-122"/>
              <a:ea typeface="微软雅黑" pitchFamily="34" charset="-122"/>
            </a:endParaRPr>
          </a:p>
          <a:p>
            <a:pPr marL="342891" indent="-342891" fontAlgn="base">
              <a:spcBef>
                <a:spcPct val="20000"/>
              </a:spcBef>
              <a:spcAft>
                <a:spcPct val="0"/>
              </a:spcAft>
              <a:defRPr/>
            </a:pPr>
            <a:r>
              <a:rPr lang="zh-CN" altLang="en-US" sz="2000" b="1" kern="0" dirty="0">
                <a:latin typeface="微软雅黑" pitchFamily="34" charset="-122"/>
                <a:ea typeface="微软雅黑" pitchFamily="34" charset="-122"/>
              </a:rPr>
              <a:t>在未来的市场营运情况变化不大的企业里，这种预测方法很有效。</a:t>
            </a:r>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475581" y="404664"/>
            <a:ext cx="6192837" cy="56303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zh-CN" altLang="en-US" sz="3200" dirty="0">
                <a:solidFill>
                  <a:srgbClr val="FF0000"/>
                </a:solidFill>
              </a:rPr>
              <a:t>预测的方法 --简单移动平均法</a:t>
            </a:r>
          </a:p>
        </p:txBody>
      </p:sp>
      <p:sp>
        <p:nvSpPr>
          <p:cNvPr id="38916" name="Text Box 40"/>
          <p:cNvSpPr txBox="1">
            <a:spLocks noChangeArrowheads="1"/>
          </p:cNvSpPr>
          <p:nvPr/>
        </p:nvSpPr>
        <p:spPr bwMode="auto">
          <a:xfrm>
            <a:off x="323528" y="1417653"/>
            <a:ext cx="8496944" cy="2472779"/>
          </a:xfrm>
          <a:prstGeom prst="rect">
            <a:avLst/>
          </a:prstGeom>
          <a:noFill/>
          <a:ln w="9525">
            <a:noFill/>
            <a:miter lim="800000"/>
            <a:headEnd/>
            <a:tailEnd/>
          </a:ln>
        </p:spPr>
        <p:txBody>
          <a:bodyPr wrap="square" lIns="111600" tIns="54000" rIns="111600" bIns="54000" anchor="b">
            <a:spAutoFit/>
          </a:bodyPr>
          <a:lstStyle/>
          <a:p>
            <a:pPr algn="l">
              <a:lnSpc>
                <a:spcPct val="150000"/>
              </a:lnSpc>
              <a:spcBef>
                <a:spcPct val="20000"/>
              </a:spcBef>
              <a:buFont typeface="Wingdings" pitchFamily="2" charset="2"/>
              <a:buChar char="Ø"/>
            </a:pPr>
            <a:r>
              <a:rPr lang="zh-CN" altLang="en-US" sz="2400" dirty="0">
                <a:latin typeface="微软雅黑" pitchFamily="34" charset="-122"/>
                <a:ea typeface="微软雅黑" pitchFamily="34" charset="-122"/>
              </a:rPr>
              <a:t>当产品需求既不快增长也不快下降，且不存在季节性因素时，移动平均法能有效消除预测中的随机波动。</a:t>
            </a:r>
            <a:endParaRPr lang="en-US" altLang="zh-CN" sz="2400" dirty="0">
              <a:latin typeface="微软雅黑" pitchFamily="34" charset="-122"/>
              <a:ea typeface="微软雅黑" pitchFamily="34" charset="-122"/>
            </a:endParaRPr>
          </a:p>
          <a:p>
            <a:pPr algn="l">
              <a:lnSpc>
                <a:spcPct val="150000"/>
              </a:lnSpc>
              <a:spcBef>
                <a:spcPct val="20000"/>
              </a:spcBef>
              <a:buFont typeface="Wingdings" pitchFamily="2" charset="2"/>
              <a:buChar char="Ø"/>
            </a:pPr>
            <a:r>
              <a:rPr lang="zh-CN" altLang="en-US" sz="2400" dirty="0">
                <a:latin typeface="微软雅黑" pitchFamily="34" charset="-122"/>
                <a:ea typeface="微软雅黑" pitchFamily="34" charset="-122"/>
              </a:rPr>
              <a:t>选择移动平均的最佳区间很重要。</a:t>
            </a:r>
          </a:p>
          <a:p>
            <a:pPr algn="l">
              <a:lnSpc>
                <a:spcPct val="150000"/>
              </a:lnSpc>
              <a:spcBef>
                <a:spcPct val="20000"/>
              </a:spcBef>
              <a:buFont typeface="Wingdings" pitchFamily="2" charset="2"/>
              <a:buChar char="Ø"/>
            </a:pPr>
            <a:r>
              <a:rPr lang="zh-CN" altLang="en-US" sz="2400" dirty="0">
                <a:latin typeface="微软雅黑" pitchFamily="34" charset="-122"/>
                <a:ea typeface="微软雅黑" pitchFamily="34" charset="-122"/>
              </a:rPr>
              <a:t>其主要缺点是在于若区间周期太长，则太复杂。</a:t>
            </a:r>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316305" y="371676"/>
            <a:ext cx="8232531" cy="57606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zh-CN" altLang="en-US" sz="3200" dirty="0">
                <a:solidFill>
                  <a:srgbClr val="FF0000"/>
                </a:solidFill>
              </a:rPr>
              <a:t>预测的方法 --简单移动平均法（案例）</a:t>
            </a:r>
          </a:p>
        </p:txBody>
      </p:sp>
      <p:graphicFrame>
        <p:nvGraphicFramePr>
          <p:cNvPr id="28" name="Object 3"/>
          <p:cNvGraphicFramePr>
            <a:graphicFrameLocks noChangeAspect="1"/>
          </p:cNvGraphicFramePr>
          <p:nvPr/>
        </p:nvGraphicFramePr>
        <p:xfrm>
          <a:off x="1259632" y="1412777"/>
          <a:ext cx="6705600" cy="3303588"/>
        </p:xfrm>
        <a:graphic>
          <a:graphicData uri="http://schemas.openxmlformats.org/presentationml/2006/ole">
            <mc:AlternateContent xmlns:mc="http://schemas.openxmlformats.org/markup-compatibility/2006">
              <mc:Choice xmlns:v="urn:schemas-microsoft-com:vml" Requires="v">
                <p:oleObj spid="_x0000_s2888716" name="BMP 图象" r:id="rId3" imgW="4580952" imgH="2647619" progId="PBrush">
                  <p:embed/>
                </p:oleObj>
              </mc:Choice>
              <mc:Fallback>
                <p:oleObj name="BMP 图象" r:id="rId3" imgW="4580952" imgH="2647619" progId="PBrush">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412777"/>
                        <a:ext cx="6705600" cy="330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 name="Line 4"/>
          <p:cNvSpPr>
            <a:spLocks noChangeShapeType="1"/>
          </p:cNvSpPr>
          <p:nvPr/>
        </p:nvSpPr>
        <p:spPr bwMode="auto">
          <a:xfrm>
            <a:off x="2859832" y="2098576"/>
            <a:ext cx="533400" cy="1371600"/>
          </a:xfrm>
          <a:prstGeom prst="line">
            <a:avLst/>
          </a:prstGeom>
          <a:noFill/>
          <a:ln w="28575">
            <a:solidFill>
              <a:schemeClr val="accent2"/>
            </a:solidFill>
            <a:round/>
            <a:headEnd/>
            <a:tailEnd type="triangle" w="med" len="med"/>
          </a:ln>
          <a:effectLst/>
        </p:spPr>
        <p:txBody>
          <a:bodyPr/>
          <a:lstStyle/>
          <a:p>
            <a:endParaRPr lang="zh-CN" altLang="en-US"/>
          </a:p>
        </p:txBody>
      </p:sp>
      <p:sp>
        <p:nvSpPr>
          <p:cNvPr id="30" name="Line 5"/>
          <p:cNvSpPr>
            <a:spLocks noChangeShapeType="1"/>
          </p:cNvSpPr>
          <p:nvPr/>
        </p:nvSpPr>
        <p:spPr bwMode="auto">
          <a:xfrm>
            <a:off x="5679232" y="3089176"/>
            <a:ext cx="381000" cy="381000"/>
          </a:xfrm>
          <a:prstGeom prst="line">
            <a:avLst/>
          </a:prstGeom>
          <a:noFill/>
          <a:ln w="28575">
            <a:solidFill>
              <a:schemeClr val="accent2"/>
            </a:solidFill>
            <a:round/>
            <a:headEnd/>
            <a:tailEnd type="triangle" w="med" len="med"/>
          </a:ln>
          <a:effectLst/>
        </p:spPr>
        <p:txBody>
          <a:bodyPr/>
          <a:lstStyle/>
          <a:p>
            <a:endParaRPr lang="zh-CN" altLang="en-US"/>
          </a:p>
        </p:txBody>
      </p:sp>
      <p:sp>
        <p:nvSpPr>
          <p:cNvPr id="31" name="Oval 7"/>
          <p:cNvSpPr>
            <a:spLocks noChangeArrowheads="1"/>
          </p:cNvSpPr>
          <p:nvPr/>
        </p:nvSpPr>
        <p:spPr bwMode="auto">
          <a:xfrm>
            <a:off x="2326432" y="4613176"/>
            <a:ext cx="533400" cy="457200"/>
          </a:xfrm>
          <a:prstGeom prst="ellipse">
            <a:avLst/>
          </a:prstGeom>
          <a:solidFill>
            <a:srgbClr val="FFFFFF"/>
          </a:solidFill>
          <a:ln w="28575">
            <a:solidFill>
              <a:schemeClr val="accent2"/>
            </a:solidFill>
            <a:round/>
            <a:headEnd/>
            <a:tailEnd/>
          </a:ln>
          <a:effectLst/>
        </p:spPr>
        <p:txBody>
          <a:bodyPr wrap="none" anchor="ctr"/>
          <a:lstStyle/>
          <a:p>
            <a:r>
              <a:rPr lang="en-US" altLang="zh-CN"/>
              <a:t>1</a:t>
            </a:r>
          </a:p>
        </p:txBody>
      </p:sp>
      <p:sp>
        <p:nvSpPr>
          <p:cNvPr id="32" name="Oval 8"/>
          <p:cNvSpPr>
            <a:spLocks noChangeArrowheads="1"/>
          </p:cNvSpPr>
          <p:nvPr/>
        </p:nvSpPr>
        <p:spPr bwMode="auto">
          <a:xfrm>
            <a:off x="3088432" y="2403376"/>
            <a:ext cx="533400" cy="457200"/>
          </a:xfrm>
          <a:prstGeom prst="ellipse">
            <a:avLst/>
          </a:prstGeom>
          <a:solidFill>
            <a:srgbClr val="FFFFFF"/>
          </a:solidFill>
          <a:ln w="28575">
            <a:solidFill>
              <a:schemeClr val="accent2"/>
            </a:solidFill>
            <a:round/>
            <a:headEnd/>
            <a:tailEnd/>
          </a:ln>
          <a:effectLst/>
        </p:spPr>
        <p:txBody>
          <a:bodyPr wrap="none" anchor="ctr"/>
          <a:lstStyle/>
          <a:p>
            <a:r>
              <a:rPr lang="en-US" altLang="zh-CN"/>
              <a:t>2</a:t>
            </a:r>
          </a:p>
        </p:txBody>
      </p:sp>
      <p:sp>
        <p:nvSpPr>
          <p:cNvPr id="33" name="Oval 9"/>
          <p:cNvSpPr>
            <a:spLocks noChangeArrowheads="1"/>
          </p:cNvSpPr>
          <p:nvPr/>
        </p:nvSpPr>
        <p:spPr bwMode="auto">
          <a:xfrm>
            <a:off x="4079032" y="4613176"/>
            <a:ext cx="533400" cy="457200"/>
          </a:xfrm>
          <a:prstGeom prst="ellipse">
            <a:avLst/>
          </a:prstGeom>
          <a:solidFill>
            <a:srgbClr val="FFFFFF"/>
          </a:solidFill>
          <a:ln w="28575">
            <a:solidFill>
              <a:schemeClr val="accent2"/>
            </a:solidFill>
            <a:round/>
            <a:headEnd/>
            <a:tailEnd/>
          </a:ln>
          <a:effectLst/>
        </p:spPr>
        <p:txBody>
          <a:bodyPr wrap="none" anchor="ctr"/>
          <a:lstStyle/>
          <a:p>
            <a:r>
              <a:rPr lang="en-US" altLang="zh-CN"/>
              <a:t>3</a:t>
            </a:r>
          </a:p>
        </p:txBody>
      </p:sp>
      <p:sp>
        <p:nvSpPr>
          <p:cNvPr id="34" name="Oval 10"/>
          <p:cNvSpPr>
            <a:spLocks noChangeArrowheads="1"/>
          </p:cNvSpPr>
          <p:nvPr/>
        </p:nvSpPr>
        <p:spPr bwMode="auto">
          <a:xfrm>
            <a:off x="5069632" y="4613176"/>
            <a:ext cx="533400" cy="457200"/>
          </a:xfrm>
          <a:prstGeom prst="ellipse">
            <a:avLst/>
          </a:prstGeom>
          <a:solidFill>
            <a:srgbClr val="FFFFFF"/>
          </a:solidFill>
          <a:ln w="28575">
            <a:solidFill>
              <a:schemeClr val="accent2"/>
            </a:solidFill>
            <a:round/>
            <a:headEnd/>
            <a:tailEnd/>
          </a:ln>
          <a:effectLst/>
        </p:spPr>
        <p:txBody>
          <a:bodyPr wrap="none" anchor="ctr"/>
          <a:lstStyle/>
          <a:p>
            <a:r>
              <a:rPr lang="en-US" altLang="zh-CN"/>
              <a:t>4</a:t>
            </a:r>
          </a:p>
        </p:txBody>
      </p:sp>
      <p:sp>
        <p:nvSpPr>
          <p:cNvPr id="35" name="Oval 11"/>
          <p:cNvSpPr>
            <a:spLocks noChangeArrowheads="1"/>
          </p:cNvSpPr>
          <p:nvPr/>
        </p:nvSpPr>
        <p:spPr bwMode="auto">
          <a:xfrm>
            <a:off x="5907832" y="2860576"/>
            <a:ext cx="533400" cy="457200"/>
          </a:xfrm>
          <a:prstGeom prst="ellipse">
            <a:avLst/>
          </a:prstGeom>
          <a:solidFill>
            <a:srgbClr val="FFFFFF"/>
          </a:solidFill>
          <a:ln w="28575">
            <a:solidFill>
              <a:schemeClr val="accent2"/>
            </a:solidFill>
            <a:round/>
            <a:headEnd/>
            <a:tailEnd/>
          </a:ln>
          <a:effectLst/>
        </p:spPr>
        <p:txBody>
          <a:bodyPr wrap="none" anchor="ctr"/>
          <a:lstStyle/>
          <a:p>
            <a:r>
              <a:rPr lang="en-US" altLang="zh-CN"/>
              <a:t>5</a:t>
            </a:r>
          </a:p>
        </p:txBody>
      </p:sp>
      <p:sp>
        <p:nvSpPr>
          <p:cNvPr id="36" name="Oval 12"/>
          <p:cNvSpPr>
            <a:spLocks noChangeArrowheads="1"/>
          </p:cNvSpPr>
          <p:nvPr/>
        </p:nvSpPr>
        <p:spPr bwMode="auto">
          <a:xfrm>
            <a:off x="7203232" y="4613176"/>
            <a:ext cx="533400" cy="457200"/>
          </a:xfrm>
          <a:prstGeom prst="ellipse">
            <a:avLst/>
          </a:prstGeom>
          <a:solidFill>
            <a:srgbClr val="FFFFFF"/>
          </a:solidFill>
          <a:ln w="28575">
            <a:solidFill>
              <a:schemeClr val="accent2"/>
            </a:solidFill>
            <a:round/>
            <a:headEnd/>
            <a:tailEnd/>
          </a:ln>
          <a:effectLst/>
        </p:spPr>
        <p:txBody>
          <a:bodyPr wrap="none" anchor="ctr"/>
          <a:lstStyle/>
          <a:p>
            <a:r>
              <a:rPr lang="en-US" altLang="zh-CN"/>
              <a:t>6</a:t>
            </a:r>
          </a:p>
        </p:txBody>
      </p:sp>
      <p:sp>
        <p:nvSpPr>
          <p:cNvPr id="37" name="Rectangle 13"/>
          <p:cNvSpPr>
            <a:spLocks noChangeArrowheads="1"/>
          </p:cNvSpPr>
          <p:nvPr/>
        </p:nvSpPr>
        <p:spPr bwMode="auto">
          <a:xfrm>
            <a:off x="2123728" y="5445224"/>
            <a:ext cx="2165978" cy="369332"/>
          </a:xfrm>
          <a:prstGeom prst="rect">
            <a:avLst/>
          </a:prstGeom>
          <a:noFill/>
          <a:ln w="28575">
            <a:solidFill>
              <a:schemeClr val="accent2"/>
            </a:solidFill>
            <a:miter lim="800000"/>
            <a:headEnd/>
            <a:tailEnd/>
          </a:ln>
          <a:effectLst/>
        </p:spPr>
        <p:txBody>
          <a:bodyPr wrap="none">
            <a:spAutoFit/>
          </a:bodyPr>
          <a:lstStyle/>
          <a:p>
            <a:r>
              <a:rPr lang="zh-CN" altLang="en-US">
                <a:latin typeface="微软雅黑" pitchFamily="34" charset="-122"/>
                <a:ea typeface="微软雅黑" pitchFamily="34" charset="-122"/>
              </a:rPr>
              <a:t>每</a:t>
            </a:r>
            <a:r>
              <a:rPr lang="en-US" altLang="zh-CN">
                <a:latin typeface="微软雅黑" pitchFamily="34" charset="-122"/>
                <a:ea typeface="微软雅黑" pitchFamily="34" charset="-122"/>
              </a:rPr>
              <a:t>3</a:t>
            </a:r>
            <a:r>
              <a:rPr lang="zh-CN" altLang="en-US">
                <a:latin typeface="微软雅黑" pitchFamily="34" charset="-122"/>
                <a:ea typeface="微软雅黑" pitchFamily="34" charset="-122"/>
              </a:rPr>
              <a:t>个月的移动合计</a:t>
            </a:r>
          </a:p>
        </p:txBody>
      </p:sp>
      <p:sp>
        <p:nvSpPr>
          <p:cNvPr id="38" name="Rectangle 14"/>
          <p:cNvSpPr>
            <a:spLocks noChangeArrowheads="1"/>
          </p:cNvSpPr>
          <p:nvPr/>
        </p:nvSpPr>
        <p:spPr bwMode="auto">
          <a:xfrm>
            <a:off x="4283971" y="5877272"/>
            <a:ext cx="3031599" cy="369332"/>
          </a:xfrm>
          <a:prstGeom prst="rect">
            <a:avLst/>
          </a:prstGeom>
          <a:noFill/>
          <a:ln w="28575">
            <a:solidFill>
              <a:schemeClr val="accent2"/>
            </a:solidFill>
            <a:miter lim="800000"/>
            <a:headEnd/>
            <a:tailEnd/>
          </a:ln>
          <a:effectLst/>
        </p:spPr>
        <p:txBody>
          <a:bodyPr wrap="none">
            <a:spAutoFit/>
          </a:bodyPr>
          <a:lstStyle/>
          <a:p>
            <a:r>
              <a:rPr lang="zh-CN" altLang="en-US">
                <a:latin typeface="微软雅黑" pitchFamily="34" charset="-122"/>
                <a:ea typeface="微软雅黑" pitchFamily="34" charset="-122"/>
              </a:rPr>
              <a:t>移动平均值就等于</a:t>
            </a:r>
            <a:r>
              <a:rPr lang="en-US" altLang="zh-CN">
                <a:latin typeface="微软雅黑" pitchFamily="34" charset="-122"/>
                <a:ea typeface="微软雅黑" pitchFamily="34" charset="-122"/>
              </a:rPr>
              <a:t>493</a:t>
            </a:r>
            <a:r>
              <a:rPr lang="zh-CN" altLang="en-US">
                <a:latin typeface="微软雅黑" pitchFamily="34" charset="-122"/>
                <a:ea typeface="微软雅黑" pitchFamily="34" charset="-122"/>
              </a:rPr>
              <a:t>除以</a:t>
            </a:r>
            <a:r>
              <a:rPr lang="en-US" altLang="zh-CN">
                <a:latin typeface="微软雅黑" pitchFamily="34" charset="-122"/>
                <a:ea typeface="微软雅黑" pitchFamily="34" charset="-122"/>
              </a:rPr>
              <a:t>3</a:t>
            </a:r>
          </a:p>
        </p:txBody>
      </p:sp>
      <p:sp>
        <p:nvSpPr>
          <p:cNvPr id="39" name="Line 15"/>
          <p:cNvSpPr>
            <a:spLocks noChangeShapeType="1"/>
          </p:cNvSpPr>
          <p:nvPr/>
        </p:nvSpPr>
        <p:spPr bwMode="auto">
          <a:xfrm flipV="1">
            <a:off x="5076056" y="5070376"/>
            <a:ext cx="298376" cy="734888"/>
          </a:xfrm>
          <a:prstGeom prst="line">
            <a:avLst/>
          </a:prstGeom>
          <a:noFill/>
          <a:ln w="28575">
            <a:solidFill>
              <a:schemeClr val="accent2"/>
            </a:solidFill>
            <a:round/>
            <a:headEnd/>
            <a:tailEnd/>
          </a:ln>
          <a:effectLst/>
        </p:spPr>
        <p:txBody>
          <a:bodyPr/>
          <a:lstStyle/>
          <a:p>
            <a:endParaRPr lang="zh-CN" altLang="en-US">
              <a:latin typeface="微软雅黑" pitchFamily="34" charset="-122"/>
              <a:ea typeface="微软雅黑" pitchFamily="34" charset="-122"/>
            </a:endParaRPr>
          </a:p>
        </p:txBody>
      </p:sp>
      <p:sp>
        <p:nvSpPr>
          <p:cNvPr id="40" name="Line 16"/>
          <p:cNvSpPr>
            <a:spLocks noChangeShapeType="1"/>
          </p:cNvSpPr>
          <p:nvPr/>
        </p:nvSpPr>
        <p:spPr bwMode="auto">
          <a:xfrm flipV="1">
            <a:off x="3563891" y="5079904"/>
            <a:ext cx="786607" cy="365323"/>
          </a:xfrm>
          <a:prstGeom prst="line">
            <a:avLst/>
          </a:prstGeom>
          <a:noFill/>
          <a:ln w="28575">
            <a:solidFill>
              <a:schemeClr val="accent2"/>
            </a:solidFill>
            <a:round/>
            <a:headEnd/>
            <a:tailEnd/>
          </a:ln>
          <a:effectLst/>
        </p:spPr>
        <p:txBody>
          <a:bodyPr/>
          <a:lstStyle/>
          <a:p>
            <a:endParaRPr lang="zh-CN" altLang="en-US">
              <a:latin typeface="微软雅黑" pitchFamily="34" charset="-122"/>
              <a:ea typeface="微软雅黑" pitchFamily="34" charset="-122"/>
            </a:endParaRPr>
          </a:p>
        </p:txBody>
      </p:sp>
      <p:grpSp>
        <p:nvGrpSpPr>
          <p:cNvPr id="41" name="Group 17"/>
          <p:cNvGrpSpPr>
            <a:grpSpLocks/>
          </p:cNvGrpSpPr>
          <p:nvPr/>
        </p:nvGrpSpPr>
        <p:grpSpPr bwMode="auto">
          <a:xfrm>
            <a:off x="7596336" y="5517232"/>
            <a:ext cx="1219200" cy="457200"/>
            <a:chOff x="4656" y="2880"/>
            <a:chExt cx="768" cy="288"/>
          </a:xfrm>
        </p:grpSpPr>
        <p:sp>
          <p:nvSpPr>
            <p:cNvPr id="42" name="Oval 18"/>
            <p:cNvSpPr>
              <a:spLocks noChangeArrowheads="1"/>
            </p:cNvSpPr>
            <p:nvPr/>
          </p:nvSpPr>
          <p:spPr bwMode="auto">
            <a:xfrm>
              <a:off x="4704" y="2928"/>
              <a:ext cx="240" cy="192"/>
            </a:xfrm>
            <a:prstGeom prst="ellipse">
              <a:avLst/>
            </a:prstGeom>
            <a:solidFill>
              <a:srgbClr val="FFFFFF"/>
            </a:solidFill>
            <a:ln w="28575">
              <a:solidFill>
                <a:schemeClr val="accent2"/>
              </a:solidFill>
              <a:round/>
              <a:headEnd/>
              <a:tailEnd/>
            </a:ln>
            <a:effectLst/>
          </p:spPr>
          <p:txBody>
            <a:bodyPr wrap="none" anchor="ctr"/>
            <a:lstStyle/>
            <a:p>
              <a:r>
                <a:rPr lang="en-US" altLang="zh-CN" sz="1400">
                  <a:latin typeface="微软雅黑" pitchFamily="34" charset="-122"/>
                  <a:ea typeface="微软雅黑" pitchFamily="34" charset="-122"/>
                </a:rPr>
                <a:t>5</a:t>
              </a:r>
            </a:p>
          </p:txBody>
        </p:sp>
        <p:sp>
          <p:nvSpPr>
            <p:cNvPr id="43" name="Oval 19"/>
            <p:cNvSpPr>
              <a:spLocks noChangeArrowheads="1"/>
            </p:cNvSpPr>
            <p:nvPr/>
          </p:nvSpPr>
          <p:spPr bwMode="auto">
            <a:xfrm>
              <a:off x="5136" y="2928"/>
              <a:ext cx="240" cy="192"/>
            </a:xfrm>
            <a:prstGeom prst="ellipse">
              <a:avLst/>
            </a:prstGeom>
            <a:solidFill>
              <a:srgbClr val="FFFFFF"/>
            </a:solidFill>
            <a:ln w="28575">
              <a:solidFill>
                <a:schemeClr val="accent2"/>
              </a:solidFill>
              <a:round/>
              <a:headEnd/>
              <a:tailEnd/>
            </a:ln>
            <a:effectLst/>
          </p:spPr>
          <p:txBody>
            <a:bodyPr wrap="none" anchor="ctr"/>
            <a:lstStyle/>
            <a:p>
              <a:r>
                <a:rPr lang="en-US" altLang="zh-CN" sz="1400">
                  <a:latin typeface="微软雅黑" pitchFamily="34" charset="-122"/>
                  <a:ea typeface="微软雅黑" pitchFamily="34" charset="-122"/>
                </a:rPr>
                <a:t>2</a:t>
              </a:r>
            </a:p>
          </p:txBody>
        </p:sp>
        <p:sp>
          <p:nvSpPr>
            <p:cNvPr id="44" name="Line 20"/>
            <p:cNvSpPr>
              <a:spLocks noChangeShapeType="1"/>
            </p:cNvSpPr>
            <p:nvPr/>
          </p:nvSpPr>
          <p:spPr bwMode="auto">
            <a:xfrm>
              <a:off x="4992" y="3024"/>
              <a:ext cx="96" cy="0"/>
            </a:xfrm>
            <a:prstGeom prst="line">
              <a:avLst/>
            </a:prstGeom>
            <a:noFill/>
            <a:ln w="28575">
              <a:solidFill>
                <a:schemeClr val="accent2"/>
              </a:solidFill>
              <a:round/>
              <a:headEnd/>
              <a:tailEnd/>
            </a:ln>
            <a:effectLst/>
          </p:spPr>
          <p:txBody>
            <a:bodyPr/>
            <a:lstStyle/>
            <a:p>
              <a:endParaRPr lang="zh-CN" altLang="en-US">
                <a:latin typeface="微软雅黑" pitchFamily="34" charset="-122"/>
                <a:ea typeface="微软雅黑" pitchFamily="34" charset="-122"/>
              </a:endParaRPr>
            </a:p>
          </p:txBody>
        </p:sp>
        <p:sp>
          <p:nvSpPr>
            <p:cNvPr id="45" name="Rectangle 21"/>
            <p:cNvSpPr>
              <a:spLocks noChangeArrowheads="1"/>
            </p:cNvSpPr>
            <p:nvPr/>
          </p:nvSpPr>
          <p:spPr bwMode="auto">
            <a:xfrm>
              <a:off x="4656" y="2880"/>
              <a:ext cx="768" cy="288"/>
            </a:xfrm>
            <a:prstGeom prst="rect">
              <a:avLst/>
            </a:prstGeom>
            <a:noFill/>
            <a:ln w="28575">
              <a:solidFill>
                <a:schemeClr val="accent2"/>
              </a:solidFill>
              <a:miter lim="800000"/>
              <a:headEnd/>
              <a:tailEnd/>
            </a:ln>
            <a:effectLst/>
          </p:spPr>
          <p:txBody>
            <a:bodyPr wrap="none" anchor="ctr"/>
            <a:lstStyle/>
            <a:p>
              <a:endParaRPr lang="zh-CN" altLang="en-US">
                <a:latin typeface="微软雅黑" pitchFamily="34" charset="-122"/>
                <a:ea typeface="微软雅黑" pitchFamily="34" charset="-122"/>
              </a:endParaRPr>
            </a:p>
          </p:txBody>
        </p:sp>
      </p:grpSp>
      <p:sp>
        <p:nvSpPr>
          <p:cNvPr id="46" name="Line 22"/>
          <p:cNvSpPr>
            <a:spLocks noChangeShapeType="1"/>
          </p:cNvSpPr>
          <p:nvPr/>
        </p:nvSpPr>
        <p:spPr bwMode="auto">
          <a:xfrm flipH="1" flipV="1">
            <a:off x="7508032" y="5070376"/>
            <a:ext cx="448344" cy="446856"/>
          </a:xfrm>
          <a:prstGeom prst="line">
            <a:avLst/>
          </a:prstGeom>
          <a:noFill/>
          <a:ln w="28575">
            <a:solidFill>
              <a:schemeClr val="accent2"/>
            </a:solidFill>
            <a:round/>
            <a:headEnd/>
            <a:tailEnd/>
          </a:ln>
          <a:effectLst/>
        </p:spPr>
        <p:txBody>
          <a:bodyPr/>
          <a:lstStyle/>
          <a:p>
            <a:endParaRPr lang="zh-CN" altLang="en-US">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灯片编号占位符 21"/>
          <p:cNvSpPr>
            <a:spLocks noGrp="1"/>
          </p:cNvSpPr>
          <p:nvPr>
            <p:ph type="sldNum" sz="quarter" idx="4"/>
          </p:nvPr>
        </p:nvSpPr>
        <p:spPr/>
        <p:txBody>
          <a:bodyPr/>
          <a:lstStyle/>
          <a:p>
            <a:fld id="{8BA16DCC-C50E-4AD5-94C9-747C0058B3E1}" type="slidenum">
              <a:rPr lang="zh-CN" altLang="en-US" smtClean="0"/>
              <a:pPr/>
              <a:t>9</a:t>
            </a:fld>
            <a:endParaRPr lang="zh-CN" altLang="en-US"/>
          </a:p>
        </p:txBody>
      </p:sp>
      <p:sp>
        <p:nvSpPr>
          <p:cNvPr id="8194" name="标题 4"/>
          <p:cNvSpPr>
            <a:spLocks noGrp="1"/>
          </p:cNvSpPr>
          <p:nvPr>
            <p:ph type="title" idx="4294967295"/>
          </p:nvPr>
        </p:nvSpPr>
        <p:spPr>
          <a:xfrm>
            <a:off x="1954213" y="352422"/>
            <a:ext cx="7189787" cy="666751"/>
          </a:xfrm>
        </p:spPr>
        <p:txBody>
          <a:bodyPr/>
          <a:lstStyle/>
          <a:p>
            <a:pPr eaLnBrk="1" hangingPunct="1">
              <a:defRPr/>
            </a:pPr>
            <a:r>
              <a:rPr lang="zh-CN" altLang="en-US" sz="3200" dirty="0">
                <a:solidFill>
                  <a:srgbClr val="FF0000"/>
                </a:solidFill>
                <a:effectLst>
                  <a:outerShdw blurRad="38100" dist="38100" dir="2700000" algn="tl">
                    <a:srgbClr val="C0C0C0"/>
                  </a:outerShdw>
                </a:effectLst>
                <a:latin typeface="微软雅黑" pitchFamily="34" charset="-122"/>
                <a:ea typeface="微软雅黑" pitchFamily="34" charset="-122"/>
              </a:rPr>
              <a:t>企业在社会中的作用</a:t>
            </a:r>
          </a:p>
        </p:txBody>
      </p:sp>
      <p:grpSp>
        <p:nvGrpSpPr>
          <p:cNvPr id="2" name="Group 3"/>
          <p:cNvGrpSpPr>
            <a:grpSpLocks/>
          </p:cNvGrpSpPr>
          <p:nvPr/>
        </p:nvGrpSpPr>
        <p:grpSpPr bwMode="auto">
          <a:xfrm>
            <a:off x="596903" y="3121028"/>
            <a:ext cx="2311400" cy="1457325"/>
            <a:chOff x="0" y="0"/>
            <a:chExt cx="1578" cy="918"/>
          </a:xfrm>
        </p:grpSpPr>
        <p:pic>
          <p:nvPicPr>
            <p:cNvPr id="42004" name="圆角矩形 10"/>
            <p:cNvPicPr>
              <a:picLocks noChangeArrowheads="1"/>
            </p:cNvPicPr>
            <p:nvPr/>
          </p:nvPicPr>
          <p:blipFill>
            <a:blip r:embed="rId3" cstate="email"/>
            <a:srcRect/>
            <a:stretch>
              <a:fillRect/>
            </a:stretch>
          </p:blipFill>
          <p:spPr bwMode="auto">
            <a:xfrm>
              <a:off x="0" y="0"/>
              <a:ext cx="1578" cy="918"/>
            </a:xfrm>
            <a:prstGeom prst="rect">
              <a:avLst/>
            </a:prstGeom>
            <a:noFill/>
            <a:ln w="9525">
              <a:noFill/>
              <a:miter lim="800000"/>
              <a:headEnd/>
              <a:tailEnd/>
            </a:ln>
          </p:spPr>
        </p:pic>
        <p:sp>
          <p:nvSpPr>
            <p:cNvPr id="42005" name="Text Box 5"/>
            <p:cNvSpPr txBox="1">
              <a:spLocks noChangeArrowheads="1"/>
            </p:cNvSpPr>
            <p:nvPr/>
          </p:nvSpPr>
          <p:spPr bwMode="auto">
            <a:xfrm>
              <a:off x="62" y="90"/>
              <a:ext cx="1255" cy="568"/>
            </a:xfrm>
            <a:prstGeom prst="rect">
              <a:avLst/>
            </a:prstGeom>
            <a:noFill/>
            <a:ln w="9525">
              <a:noFill/>
              <a:miter lim="800000"/>
              <a:headEnd/>
              <a:tailEnd/>
            </a:ln>
          </p:spPr>
          <p:txBody>
            <a:bodyPr anchor="ctr"/>
            <a:lstStyle/>
            <a:p>
              <a:pPr algn="ctr">
                <a:spcBef>
                  <a:spcPct val="50000"/>
                </a:spcBef>
                <a:buSzPct val="120000"/>
                <a:buFont typeface="Wingdings" pitchFamily="2" charset="2"/>
                <a:buNone/>
              </a:pPr>
              <a:r>
                <a:rPr lang="zh-CN" altLang="en-US" sz="4800" b="1">
                  <a:solidFill>
                    <a:srgbClr val="FFFFFF"/>
                  </a:solidFill>
                  <a:latin typeface="Adobe 黑体 Std R"/>
                  <a:ea typeface="Adobe 黑体 Std R"/>
                  <a:cs typeface="Adobe 黑体 Std R"/>
                </a:rPr>
                <a:t>企业</a:t>
              </a:r>
            </a:p>
          </p:txBody>
        </p:sp>
      </p:grpSp>
      <p:grpSp>
        <p:nvGrpSpPr>
          <p:cNvPr id="3" name="Group 6"/>
          <p:cNvGrpSpPr>
            <a:grpSpLocks/>
          </p:cNvGrpSpPr>
          <p:nvPr/>
        </p:nvGrpSpPr>
        <p:grpSpPr bwMode="auto">
          <a:xfrm>
            <a:off x="4772031" y="1835157"/>
            <a:ext cx="2176463" cy="1457325"/>
            <a:chOff x="0" y="0"/>
            <a:chExt cx="1486" cy="918"/>
          </a:xfrm>
        </p:grpSpPr>
        <p:pic>
          <p:nvPicPr>
            <p:cNvPr id="42002" name="圆角矩形 11"/>
            <p:cNvPicPr>
              <a:picLocks noChangeArrowheads="1"/>
            </p:cNvPicPr>
            <p:nvPr/>
          </p:nvPicPr>
          <p:blipFill>
            <a:blip r:embed="rId4" cstate="email"/>
            <a:srcRect/>
            <a:stretch>
              <a:fillRect/>
            </a:stretch>
          </p:blipFill>
          <p:spPr bwMode="auto">
            <a:xfrm>
              <a:off x="0" y="0"/>
              <a:ext cx="1486" cy="918"/>
            </a:xfrm>
            <a:prstGeom prst="rect">
              <a:avLst/>
            </a:prstGeom>
            <a:noFill/>
            <a:ln w="9525">
              <a:noFill/>
              <a:miter lim="800000"/>
              <a:headEnd/>
              <a:tailEnd/>
            </a:ln>
          </p:spPr>
        </p:pic>
        <p:sp>
          <p:nvSpPr>
            <p:cNvPr id="42003" name="Text Box 8"/>
            <p:cNvSpPr txBox="1">
              <a:spLocks noChangeArrowheads="1"/>
            </p:cNvSpPr>
            <p:nvPr/>
          </p:nvSpPr>
          <p:spPr bwMode="auto">
            <a:xfrm>
              <a:off x="90" y="90"/>
              <a:ext cx="1108" cy="568"/>
            </a:xfrm>
            <a:prstGeom prst="rect">
              <a:avLst/>
            </a:prstGeom>
            <a:noFill/>
            <a:ln w="9525">
              <a:noFill/>
              <a:miter lim="800000"/>
              <a:headEnd/>
              <a:tailEnd/>
            </a:ln>
          </p:spPr>
          <p:txBody>
            <a:bodyPr anchor="ctr"/>
            <a:lstStyle/>
            <a:p>
              <a:pPr algn="ctr">
                <a:spcBef>
                  <a:spcPct val="50000"/>
                </a:spcBef>
                <a:buSzPct val="120000"/>
                <a:buFont typeface="Wingdings" pitchFamily="2" charset="2"/>
                <a:buNone/>
              </a:pPr>
              <a:r>
                <a:rPr lang="zh-CN" altLang="en-US" sz="4800" b="1">
                  <a:solidFill>
                    <a:srgbClr val="FFFFFF"/>
                  </a:solidFill>
                  <a:latin typeface="Adobe 黑体 Std R"/>
                  <a:ea typeface="Adobe 黑体 Std R"/>
                  <a:cs typeface="Adobe 黑体 Std R"/>
                </a:rPr>
                <a:t>服务</a:t>
              </a:r>
            </a:p>
          </p:txBody>
        </p:sp>
      </p:grpSp>
      <p:grpSp>
        <p:nvGrpSpPr>
          <p:cNvPr id="4" name="Group 9"/>
          <p:cNvGrpSpPr>
            <a:grpSpLocks/>
          </p:cNvGrpSpPr>
          <p:nvPr/>
        </p:nvGrpSpPr>
        <p:grpSpPr bwMode="auto">
          <a:xfrm>
            <a:off x="6526219" y="3121028"/>
            <a:ext cx="2314575" cy="1457325"/>
            <a:chOff x="0" y="0"/>
            <a:chExt cx="1579" cy="918"/>
          </a:xfrm>
        </p:grpSpPr>
        <p:pic>
          <p:nvPicPr>
            <p:cNvPr id="42000" name="圆角矩形 12"/>
            <p:cNvPicPr>
              <a:picLocks noChangeArrowheads="1"/>
            </p:cNvPicPr>
            <p:nvPr/>
          </p:nvPicPr>
          <p:blipFill>
            <a:blip r:embed="rId5" cstate="email"/>
            <a:srcRect/>
            <a:stretch>
              <a:fillRect/>
            </a:stretch>
          </p:blipFill>
          <p:spPr bwMode="auto">
            <a:xfrm>
              <a:off x="0" y="0"/>
              <a:ext cx="1579" cy="918"/>
            </a:xfrm>
            <a:prstGeom prst="rect">
              <a:avLst/>
            </a:prstGeom>
            <a:noFill/>
            <a:ln w="9525">
              <a:noFill/>
              <a:miter lim="800000"/>
              <a:headEnd/>
              <a:tailEnd/>
            </a:ln>
          </p:spPr>
        </p:pic>
        <p:sp>
          <p:nvSpPr>
            <p:cNvPr id="42001" name="Text Box 11"/>
            <p:cNvSpPr txBox="1">
              <a:spLocks noChangeArrowheads="1"/>
            </p:cNvSpPr>
            <p:nvPr/>
          </p:nvSpPr>
          <p:spPr bwMode="auto">
            <a:xfrm>
              <a:off x="62" y="90"/>
              <a:ext cx="1255" cy="568"/>
            </a:xfrm>
            <a:prstGeom prst="rect">
              <a:avLst/>
            </a:prstGeom>
            <a:noFill/>
            <a:ln w="9525">
              <a:noFill/>
              <a:miter lim="800000"/>
              <a:headEnd/>
              <a:tailEnd/>
            </a:ln>
          </p:spPr>
          <p:txBody>
            <a:bodyPr anchor="ctr"/>
            <a:lstStyle/>
            <a:p>
              <a:pPr algn="ctr">
                <a:spcBef>
                  <a:spcPct val="50000"/>
                </a:spcBef>
                <a:buSzPct val="120000"/>
                <a:buFont typeface="Wingdings" pitchFamily="2" charset="2"/>
                <a:buNone/>
              </a:pPr>
              <a:r>
                <a:rPr lang="zh-CN" altLang="en-US" sz="4800" b="1">
                  <a:solidFill>
                    <a:srgbClr val="FFFFFF"/>
                  </a:solidFill>
                  <a:latin typeface="Adobe 黑体 Std R"/>
                  <a:ea typeface="Adobe 黑体 Std R"/>
                  <a:cs typeface="Adobe 黑体 Std R"/>
                </a:rPr>
                <a:t>市场</a:t>
              </a:r>
            </a:p>
          </p:txBody>
        </p:sp>
      </p:grpSp>
      <p:grpSp>
        <p:nvGrpSpPr>
          <p:cNvPr id="5" name="Group 12"/>
          <p:cNvGrpSpPr>
            <a:grpSpLocks/>
          </p:cNvGrpSpPr>
          <p:nvPr/>
        </p:nvGrpSpPr>
        <p:grpSpPr bwMode="auto">
          <a:xfrm>
            <a:off x="2554289" y="1835157"/>
            <a:ext cx="2182812" cy="1457325"/>
            <a:chOff x="0" y="0"/>
            <a:chExt cx="1490" cy="918"/>
          </a:xfrm>
        </p:grpSpPr>
        <p:pic>
          <p:nvPicPr>
            <p:cNvPr id="41998" name="圆角矩形 13"/>
            <p:cNvPicPr>
              <a:picLocks noChangeArrowheads="1"/>
            </p:cNvPicPr>
            <p:nvPr/>
          </p:nvPicPr>
          <p:blipFill>
            <a:blip r:embed="rId6" cstate="email"/>
            <a:srcRect/>
            <a:stretch>
              <a:fillRect/>
            </a:stretch>
          </p:blipFill>
          <p:spPr bwMode="auto">
            <a:xfrm>
              <a:off x="0" y="0"/>
              <a:ext cx="1490" cy="918"/>
            </a:xfrm>
            <a:prstGeom prst="rect">
              <a:avLst/>
            </a:prstGeom>
            <a:noFill/>
            <a:ln w="9525">
              <a:noFill/>
              <a:miter lim="800000"/>
              <a:headEnd/>
              <a:tailEnd/>
            </a:ln>
          </p:spPr>
        </p:pic>
        <p:sp>
          <p:nvSpPr>
            <p:cNvPr id="41999" name="Text Box 14"/>
            <p:cNvSpPr txBox="1">
              <a:spLocks noChangeArrowheads="1"/>
            </p:cNvSpPr>
            <p:nvPr/>
          </p:nvSpPr>
          <p:spPr bwMode="auto">
            <a:xfrm>
              <a:off x="91" y="90"/>
              <a:ext cx="1109" cy="568"/>
            </a:xfrm>
            <a:prstGeom prst="rect">
              <a:avLst/>
            </a:prstGeom>
            <a:noFill/>
            <a:ln w="9525">
              <a:noFill/>
              <a:miter lim="800000"/>
              <a:headEnd/>
              <a:tailEnd/>
            </a:ln>
          </p:spPr>
          <p:txBody>
            <a:bodyPr anchor="ctr"/>
            <a:lstStyle/>
            <a:p>
              <a:pPr algn="ctr">
                <a:spcBef>
                  <a:spcPct val="50000"/>
                </a:spcBef>
                <a:buSzPct val="120000"/>
                <a:buFont typeface="Wingdings" pitchFamily="2" charset="2"/>
                <a:buNone/>
              </a:pPr>
              <a:r>
                <a:rPr lang="zh-CN" altLang="en-US" sz="4800" b="1">
                  <a:solidFill>
                    <a:srgbClr val="FFFFFF"/>
                  </a:solidFill>
                  <a:latin typeface="Adobe 黑体 Std R"/>
                  <a:ea typeface="Adobe 黑体 Std R"/>
                  <a:cs typeface="Adobe 黑体 Std R"/>
                </a:rPr>
                <a:t>商品</a:t>
              </a:r>
            </a:p>
          </p:txBody>
        </p:sp>
      </p:grpSp>
      <p:grpSp>
        <p:nvGrpSpPr>
          <p:cNvPr id="6" name="Group 15"/>
          <p:cNvGrpSpPr>
            <a:grpSpLocks/>
          </p:cNvGrpSpPr>
          <p:nvPr/>
        </p:nvGrpSpPr>
        <p:grpSpPr bwMode="auto">
          <a:xfrm>
            <a:off x="3657605" y="4475171"/>
            <a:ext cx="2182813" cy="1462087"/>
            <a:chOff x="0" y="0"/>
            <a:chExt cx="1490" cy="921"/>
          </a:xfrm>
        </p:grpSpPr>
        <p:pic>
          <p:nvPicPr>
            <p:cNvPr id="41996" name="圆角矩形 14"/>
            <p:cNvPicPr>
              <a:picLocks noChangeArrowheads="1"/>
            </p:cNvPicPr>
            <p:nvPr/>
          </p:nvPicPr>
          <p:blipFill>
            <a:blip r:embed="rId7" cstate="email"/>
            <a:srcRect/>
            <a:stretch>
              <a:fillRect/>
            </a:stretch>
          </p:blipFill>
          <p:spPr bwMode="auto">
            <a:xfrm>
              <a:off x="0" y="0"/>
              <a:ext cx="1490" cy="921"/>
            </a:xfrm>
            <a:prstGeom prst="rect">
              <a:avLst/>
            </a:prstGeom>
            <a:noFill/>
            <a:ln w="9525">
              <a:noFill/>
              <a:miter lim="800000"/>
              <a:headEnd/>
              <a:tailEnd/>
            </a:ln>
          </p:spPr>
        </p:pic>
        <p:sp>
          <p:nvSpPr>
            <p:cNvPr id="41997" name="Text Box 17"/>
            <p:cNvSpPr txBox="1">
              <a:spLocks noChangeArrowheads="1"/>
            </p:cNvSpPr>
            <p:nvPr/>
          </p:nvSpPr>
          <p:spPr bwMode="auto">
            <a:xfrm>
              <a:off x="70" y="92"/>
              <a:ext cx="1157" cy="568"/>
            </a:xfrm>
            <a:prstGeom prst="rect">
              <a:avLst/>
            </a:prstGeom>
            <a:noFill/>
            <a:ln w="9525">
              <a:noFill/>
              <a:miter lim="800000"/>
              <a:headEnd/>
              <a:tailEnd/>
            </a:ln>
          </p:spPr>
          <p:txBody>
            <a:bodyPr anchor="ctr"/>
            <a:lstStyle/>
            <a:p>
              <a:pPr algn="ctr">
                <a:spcBef>
                  <a:spcPct val="50000"/>
                </a:spcBef>
                <a:buSzPct val="120000"/>
                <a:buFont typeface="Wingdings" pitchFamily="2" charset="2"/>
                <a:buNone/>
              </a:pPr>
              <a:r>
                <a:rPr lang="zh-CN" altLang="en-US" sz="4800" b="1">
                  <a:solidFill>
                    <a:srgbClr val="FFFFFF"/>
                  </a:solidFill>
                  <a:latin typeface="Adobe 黑体 Std R"/>
                  <a:ea typeface="Adobe 黑体 Std R"/>
                  <a:cs typeface="Adobe 黑体 Std R"/>
                </a:rPr>
                <a:t>利润</a:t>
              </a:r>
            </a:p>
          </p:txBody>
        </p:sp>
      </p:grpSp>
      <p:cxnSp>
        <p:nvCxnSpPr>
          <p:cNvPr id="8210" name="直接箭头连接符 22"/>
          <p:cNvCxnSpPr>
            <a:cxnSpLocks noChangeShapeType="1"/>
          </p:cNvCxnSpPr>
          <p:nvPr/>
        </p:nvCxnSpPr>
        <p:spPr bwMode="auto">
          <a:xfrm>
            <a:off x="2627784" y="3500444"/>
            <a:ext cx="4024312" cy="1587"/>
          </a:xfrm>
          <a:prstGeom prst="straightConnector1">
            <a:avLst/>
          </a:prstGeom>
          <a:noFill/>
          <a:ln w="57150" cmpd="sng">
            <a:solidFill>
              <a:srgbClr val="F79646"/>
            </a:solidFill>
            <a:round/>
            <a:headEnd/>
            <a:tailEnd type="arrow" w="med" len="med"/>
          </a:ln>
          <a:effectLst>
            <a:outerShdw dist="23000" dir="5400000" algn="ctr" rotWithShape="0">
              <a:srgbClr val="000000">
                <a:alpha val="25000"/>
              </a:srgbClr>
            </a:outerShdw>
          </a:effectLst>
        </p:spPr>
      </p:cxnSp>
      <p:cxnSp>
        <p:nvCxnSpPr>
          <p:cNvPr id="8211" name="直接箭头连接符 24"/>
          <p:cNvCxnSpPr>
            <a:cxnSpLocks noChangeShapeType="1"/>
          </p:cNvCxnSpPr>
          <p:nvPr/>
        </p:nvCxnSpPr>
        <p:spPr bwMode="auto">
          <a:xfrm rot="10800000">
            <a:off x="2555779" y="4000501"/>
            <a:ext cx="4024312" cy="1588"/>
          </a:xfrm>
          <a:prstGeom prst="straightConnector1">
            <a:avLst/>
          </a:prstGeom>
          <a:noFill/>
          <a:ln w="57150" cmpd="sng">
            <a:solidFill>
              <a:srgbClr val="F79646"/>
            </a:solidFill>
            <a:round/>
            <a:headEnd/>
            <a:tailEnd type="arrow" w="med" len="med"/>
          </a:ln>
          <a:effectLst>
            <a:outerShdw dist="23000" dir="5400000" algn="ctr" rotWithShape="0">
              <a:srgbClr val="000000">
                <a:alpha val="25000"/>
              </a:srgbClr>
            </a:outerShdw>
          </a:effectLst>
        </p:spPr>
      </p:cxnSp>
      <p:sp>
        <p:nvSpPr>
          <p:cNvPr id="8212" name="TextBox 25"/>
          <p:cNvSpPr txBox="1">
            <a:spLocks noChangeArrowheads="1"/>
          </p:cNvSpPr>
          <p:nvPr/>
        </p:nvSpPr>
        <p:spPr bwMode="auto">
          <a:xfrm>
            <a:off x="4000503" y="2928944"/>
            <a:ext cx="1211263" cy="707886"/>
          </a:xfrm>
          <a:prstGeom prst="rect">
            <a:avLst/>
          </a:prstGeom>
          <a:noFill/>
          <a:ln w="9525">
            <a:noFill/>
            <a:miter lim="800000"/>
            <a:headEnd/>
            <a:tailEnd/>
          </a:ln>
        </p:spPr>
        <p:txBody>
          <a:bodyPr>
            <a:spAutoFit/>
          </a:bodyPr>
          <a:lstStyle/>
          <a:p>
            <a:pPr algn="ctr">
              <a:spcBef>
                <a:spcPct val="50000"/>
              </a:spcBef>
              <a:buSzPct val="120000"/>
              <a:buFont typeface="Wingdings" pitchFamily="2" charset="2"/>
              <a:buNone/>
              <a:defRPr/>
            </a:pPr>
            <a:r>
              <a:rPr lang="zh-CN" altLang="en-US" sz="4000" b="1">
                <a:effectLst>
                  <a:outerShdw blurRad="38100" dist="38100" dir="2700000" algn="tl">
                    <a:srgbClr val="C0C0C0"/>
                  </a:outerShdw>
                </a:effectLst>
                <a:latin typeface="隶书" pitchFamily="49" charset="-122"/>
                <a:ea typeface="隶书" pitchFamily="49" charset="-122"/>
              </a:rPr>
              <a:t>输出</a:t>
            </a:r>
          </a:p>
        </p:txBody>
      </p:sp>
      <p:sp>
        <p:nvSpPr>
          <p:cNvPr id="8213" name="TextBox 26"/>
          <p:cNvSpPr txBox="1">
            <a:spLocks noChangeArrowheads="1"/>
          </p:cNvSpPr>
          <p:nvPr/>
        </p:nvSpPr>
        <p:spPr bwMode="auto">
          <a:xfrm>
            <a:off x="4000502" y="3786194"/>
            <a:ext cx="1214439" cy="707886"/>
          </a:xfrm>
          <a:prstGeom prst="rect">
            <a:avLst/>
          </a:prstGeom>
          <a:noFill/>
          <a:ln w="9525">
            <a:noFill/>
            <a:miter lim="800000"/>
            <a:headEnd/>
            <a:tailEnd/>
          </a:ln>
        </p:spPr>
        <p:txBody>
          <a:bodyPr>
            <a:spAutoFit/>
          </a:bodyPr>
          <a:lstStyle/>
          <a:p>
            <a:pPr algn="ctr">
              <a:spcBef>
                <a:spcPct val="50000"/>
              </a:spcBef>
              <a:buSzPct val="120000"/>
              <a:buFont typeface="Wingdings" pitchFamily="2" charset="2"/>
              <a:buNone/>
              <a:defRPr/>
            </a:pPr>
            <a:r>
              <a:rPr lang="zh-CN" altLang="en-US" sz="4000" b="1">
                <a:effectLst>
                  <a:outerShdw blurRad="38100" dist="38100" dir="2700000" algn="tl">
                    <a:srgbClr val="C0C0C0"/>
                  </a:outerShdw>
                </a:effectLst>
                <a:latin typeface="隶书" pitchFamily="49" charset="-122"/>
                <a:ea typeface="隶书" pitchFamily="49" charset="-122"/>
              </a:rPr>
              <a:t>获取</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212"/>
                                        </p:tgtEl>
                                        <p:attrNameLst>
                                          <p:attrName>style.visibility</p:attrName>
                                        </p:attrNameLst>
                                      </p:cBhvr>
                                      <p:to>
                                        <p:strVal val="visible"/>
                                      </p:to>
                                    </p:set>
                                    <p:animEffect transition="in" filter="wipe(left)">
                                      <p:cBhvr>
                                        <p:cTn id="11" dur="500"/>
                                        <p:tgtEl>
                                          <p:spTgt spid="821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210"/>
                                        </p:tgtEl>
                                        <p:attrNameLst>
                                          <p:attrName>style.visibility</p:attrName>
                                        </p:attrNameLst>
                                      </p:cBhvr>
                                      <p:to>
                                        <p:strVal val="visible"/>
                                      </p:to>
                                    </p:set>
                                    <p:animEffect transition="in" filter="wipe(left)">
                                      <p:cBhvr>
                                        <p:cTn id="15" dur="500"/>
                                        <p:tgtEl>
                                          <p:spTgt spid="821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childTnLst>
                                </p:cTn>
                              </p:par>
                              <p:par>
                                <p:cTn id="25" presetID="10"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8211"/>
                                        </p:tgtEl>
                                        <p:attrNameLst>
                                          <p:attrName>style.visibility</p:attrName>
                                        </p:attrNameLst>
                                      </p:cBhvr>
                                      <p:to>
                                        <p:strVal val="visible"/>
                                      </p:to>
                                    </p:set>
                                    <p:animEffect transition="in" filter="wipe(right)">
                                      <p:cBhvr>
                                        <p:cTn id="32" dur="500"/>
                                        <p:tgtEl>
                                          <p:spTgt spid="82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213"/>
                                        </p:tgtEl>
                                        <p:attrNameLst>
                                          <p:attrName>style.visibility</p:attrName>
                                        </p:attrNameLst>
                                      </p:cBhvr>
                                      <p:to>
                                        <p:strVal val="visible"/>
                                      </p:to>
                                    </p:set>
                                    <p:animEffect transition="in" filter="fade">
                                      <p:cBhvr>
                                        <p:cTn id="37" dur="500"/>
                                        <p:tgtEl>
                                          <p:spTgt spid="8213"/>
                                        </p:tgtEl>
                                      </p:cBhvr>
                                    </p:animEffect>
                                  </p:childTnLst>
                                </p:cTn>
                              </p:par>
                              <p:par>
                                <p:cTn id="38" presetID="10"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2" grpId="0" autoUpdateAnimBg="0"/>
      <p:bldP spid="8213" grpId="0"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title"/>
          </p:nvPr>
        </p:nvSpPr>
        <p:spPr>
          <a:xfrm>
            <a:off x="1410579" y="404664"/>
            <a:ext cx="6192837" cy="56303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zh-CN" altLang="en-US" sz="3200" dirty="0">
                <a:solidFill>
                  <a:srgbClr val="FF0000"/>
                </a:solidFill>
              </a:rPr>
              <a:t>预测的方法 --加权移动平均法</a:t>
            </a:r>
          </a:p>
        </p:txBody>
      </p:sp>
      <p:sp>
        <p:nvSpPr>
          <p:cNvPr id="40963" name="Rectangle 15"/>
          <p:cNvSpPr>
            <a:spLocks noChangeArrowheads="1"/>
          </p:cNvSpPr>
          <p:nvPr/>
        </p:nvSpPr>
        <p:spPr bwMode="auto">
          <a:xfrm>
            <a:off x="251521" y="1340771"/>
            <a:ext cx="8510955" cy="4893647"/>
          </a:xfrm>
          <a:prstGeom prst="rect">
            <a:avLst/>
          </a:prstGeom>
          <a:noFill/>
          <a:ln w="38100">
            <a:noFill/>
            <a:miter lim="800000"/>
            <a:headEnd/>
            <a:tailEnd/>
          </a:ln>
        </p:spPr>
        <p:txBody>
          <a:bodyPr>
            <a:spAutoFit/>
          </a:bodyPr>
          <a:lstStyle/>
          <a:p>
            <a:pPr marL="359991" lvl="3" indent="-457189" eaLnBrk="0" hangingPunct="0">
              <a:lnSpc>
                <a:spcPct val="150000"/>
              </a:lnSpc>
              <a:spcBef>
                <a:spcPct val="50000"/>
              </a:spcBef>
              <a:buFont typeface="Wingdings" pitchFamily="2" charset="2"/>
              <a:buChar char="Ø"/>
            </a:pPr>
            <a:r>
              <a:rPr lang="zh-CN" altLang="en-US" sz="2400" dirty="0">
                <a:latin typeface="微软雅黑" pitchFamily="34" charset="-122"/>
                <a:ea typeface="微软雅黑" pitchFamily="34" charset="-122"/>
              </a:rPr>
              <a:t>简单移动平均的各元素权重都相等，而加权移动平均的权重值可以不同。当然，其权重之和必须等于</a:t>
            </a:r>
            <a:r>
              <a:rPr lang="en-US" altLang="zh-CN" sz="2400" dirty="0">
                <a:latin typeface="微软雅黑" pitchFamily="34" charset="-122"/>
                <a:ea typeface="微软雅黑" pitchFamily="34" charset="-122"/>
              </a:rPr>
              <a:t>1</a:t>
            </a:r>
            <a:r>
              <a:rPr lang="zh-CN" altLang="en-US" sz="2400" dirty="0">
                <a:latin typeface="微软雅黑" pitchFamily="34" charset="-122"/>
                <a:ea typeface="微软雅黑" pitchFamily="34" charset="-122"/>
              </a:rPr>
              <a:t>。</a:t>
            </a:r>
          </a:p>
          <a:p>
            <a:pPr marL="359991" lvl="3" indent="-457189" eaLnBrk="0" hangingPunct="0">
              <a:lnSpc>
                <a:spcPct val="150000"/>
              </a:lnSpc>
              <a:spcBef>
                <a:spcPct val="50000"/>
              </a:spcBef>
            </a:pPr>
            <a:r>
              <a:rPr lang="zh-CN" altLang="en-US" sz="2400" dirty="0">
                <a:latin typeface="微软雅黑" pitchFamily="34" charset="-122"/>
                <a:ea typeface="微软雅黑" pitchFamily="34" charset="-122"/>
              </a:rPr>
              <a:t>权重的选择：</a:t>
            </a:r>
          </a:p>
          <a:p>
            <a:pPr marL="359991" lvl="3" indent="-457189" eaLnBrk="0" hangingPunct="0">
              <a:lnSpc>
                <a:spcPct val="150000"/>
              </a:lnSpc>
              <a:spcBef>
                <a:spcPct val="50000"/>
              </a:spcBef>
              <a:buFont typeface="Wingdings" pitchFamily="2" charset="2"/>
              <a:buChar char="Ø"/>
            </a:pPr>
            <a:r>
              <a:rPr lang="zh-CN" altLang="en-US" sz="2400" dirty="0">
                <a:latin typeface="微软雅黑" pitchFamily="34" charset="-122"/>
                <a:ea typeface="微软雅黑" pitchFamily="34" charset="-122"/>
              </a:rPr>
              <a:t>经验法和试算法是选择权重的最简单的方法。一般而言，最近期的数据最能预示未来的情况，因而其权重应大些。但是，其数据是季节性的，故权重也应是季节性的，一般对季节性产品季节权重系数要大。由于加权移动平均能区别对待历史数据，因而在这方面要优于简单移动平均。</a:t>
            </a:r>
          </a:p>
        </p:txBody>
      </p:sp>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331640" y="395007"/>
            <a:ext cx="6192837" cy="56303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zh-CN" altLang="en-US" sz="3200" dirty="0">
                <a:solidFill>
                  <a:srgbClr val="FF0000"/>
                </a:solidFill>
              </a:rPr>
              <a:t>预测的方法 --加权移动平均法</a:t>
            </a:r>
          </a:p>
        </p:txBody>
      </p:sp>
      <p:sp>
        <p:nvSpPr>
          <p:cNvPr id="2" name="内容占位符 1"/>
          <p:cNvSpPr>
            <a:spLocks noGrp="1"/>
          </p:cNvSpPr>
          <p:nvPr>
            <p:ph idx="1"/>
          </p:nvPr>
        </p:nvSpPr>
        <p:spPr>
          <a:xfrm>
            <a:off x="346836" y="1519040"/>
            <a:ext cx="8640960" cy="504056"/>
          </a:xfrm>
        </p:spPr>
        <p:txBody>
          <a:bodyPr/>
          <a:lstStyle/>
          <a:p>
            <a:pPr>
              <a:buNone/>
            </a:pPr>
            <a:r>
              <a:rPr lang="zh-CN" altLang="en-US" sz="2400" dirty="0" smtClean="0"/>
              <a:t>案例：</a:t>
            </a:r>
            <a:endParaRPr lang="zh-CN" altLang="en-US" sz="2400" dirty="0"/>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91</a:t>
            </a:fld>
            <a:endParaRPr lang="zh-CN" altLang="en-US" dirty="0"/>
          </a:p>
        </p:txBody>
      </p:sp>
      <p:graphicFrame>
        <p:nvGraphicFramePr>
          <p:cNvPr id="7" name="Object 24"/>
          <p:cNvGraphicFramePr>
            <a:graphicFrameLocks noChangeAspect="1"/>
          </p:cNvGraphicFramePr>
          <p:nvPr/>
        </p:nvGraphicFramePr>
        <p:xfrm>
          <a:off x="1475658" y="4797154"/>
          <a:ext cx="6287967" cy="920751"/>
        </p:xfrm>
        <a:graphic>
          <a:graphicData uri="http://schemas.openxmlformats.org/presentationml/2006/ole">
            <mc:AlternateContent xmlns:mc="http://schemas.openxmlformats.org/markup-compatibility/2006">
              <mc:Choice xmlns:v="urn:schemas-microsoft-com:vml" Requires="v">
                <p:oleObj spid="_x0000_s2648077" name="公式" r:id="rId3" imgW="2997000" imgH="406080" progId="Equation.3">
                  <p:embed/>
                </p:oleObj>
              </mc:Choice>
              <mc:Fallback>
                <p:oleObj name="公式" r:id="rId3" imgW="2997000" imgH="406080" progId="Equation.3">
                  <p:embed/>
                  <p:pic>
                    <p:nvPicPr>
                      <p:cNvPr id="0" name="Object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8" y="4797154"/>
                        <a:ext cx="6287967" cy="920751"/>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8" name="Text Box 23"/>
          <p:cNvSpPr txBox="1">
            <a:spLocks noChangeArrowheads="1"/>
          </p:cNvSpPr>
          <p:nvPr/>
        </p:nvSpPr>
        <p:spPr bwMode="auto">
          <a:xfrm>
            <a:off x="323528" y="1995574"/>
            <a:ext cx="8496944" cy="2325046"/>
          </a:xfrm>
          <a:prstGeom prst="rect">
            <a:avLst/>
          </a:prstGeom>
          <a:noFill/>
          <a:ln w="38100" cmpd="dbl">
            <a:noFill/>
            <a:miter lim="800000"/>
            <a:headEnd/>
            <a:tailEnd/>
          </a:ln>
        </p:spPr>
        <p:txBody>
          <a:bodyPr wrap="square" lIns="111600" tIns="54000" rIns="111600" bIns="54000" anchor="b">
            <a:spAutoFit/>
          </a:bodyPr>
          <a:lstStyle/>
          <a:p>
            <a:pPr algn="l">
              <a:lnSpc>
                <a:spcPct val="150000"/>
              </a:lnSpc>
              <a:spcBef>
                <a:spcPct val="50000"/>
              </a:spcBef>
            </a:pPr>
            <a:r>
              <a:rPr lang="zh-CN" altLang="en-US" sz="2400" dirty="0">
                <a:latin typeface="微软雅黑" pitchFamily="34" charset="-122"/>
                <a:ea typeface="微软雅黑" pitchFamily="34" charset="-122"/>
              </a:rPr>
              <a:t>一家百货店发现在某</a:t>
            </a:r>
            <a:r>
              <a:rPr lang="en-US" altLang="zh-CN" sz="2400" dirty="0">
                <a:latin typeface="微软雅黑" pitchFamily="34" charset="-122"/>
                <a:ea typeface="微软雅黑" pitchFamily="34" charset="-122"/>
              </a:rPr>
              <a:t>4</a:t>
            </a:r>
            <a:r>
              <a:rPr lang="zh-CN" altLang="en-US" sz="2400" dirty="0">
                <a:latin typeface="微软雅黑" pitchFamily="34" charset="-122"/>
                <a:ea typeface="微软雅黑" pitchFamily="34" charset="-122"/>
              </a:rPr>
              <a:t>个月的期间内，其最佳预测结果由当月实际销售额的</a:t>
            </a:r>
            <a:r>
              <a:rPr lang="en-US" altLang="zh-CN" sz="2400" dirty="0">
                <a:latin typeface="微软雅黑" pitchFamily="34" charset="-122"/>
                <a:ea typeface="微软雅黑" pitchFamily="34" charset="-122"/>
              </a:rPr>
              <a:t>40%</a:t>
            </a:r>
            <a:r>
              <a:rPr lang="zh-CN" altLang="en-US" sz="2400" dirty="0">
                <a:latin typeface="微软雅黑" pitchFamily="34" charset="-122"/>
                <a:ea typeface="微软雅黑" pitchFamily="34" charset="-122"/>
              </a:rPr>
              <a:t>，倒数第</a:t>
            </a:r>
            <a:r>
              <a:rPr lang="en-US" altLang="zh-CN" sz="2400" dirty="0">
                <a:latin typeface="微软雅黑" pitchFamily="34" charset="-122"/>
                <a:ea typeface="微软雅黑" pitchFamily="34" charset="-122"/>
              </a:rPr>
              <a:t>2</a:t>
            </a:r>
            <a:r>
              <a:rPr lang="zh-CN" altLang="en-US" sz="2400" dirty="0">
                <a:latin typeface="微软雅黑" pitchFamily="34" charset="-122"/>
                <a:ea typeface="微软雅黑" pitchFamily="34" charset="-122"/>
              </a:rPr>
              <a:t>个月销售额的</a:t>
            </a:r>
            <a:r>
              <a:rPr lang="en-US" altLang="zh-CN" sz="2400" dirty="0">
                <a:latin typeface="微软雅黑" pitchFamily="34" charset="-122"/>
                <a:ea typeface="微软雅黑" pitchFamily="34" charset="-122"/>
              </a:rPr>
              <a:t>30%</a:t>
            </a:r>
            <a:r>
              <a:rPr lang="zh-CN" altLang="en-US" sz="2400" dirty="0">
                <a:latin typeface="微软雅黑" pitchFamily="34" charset="-122"/>
                <a:ea typeface="微软雅黑" pitchFamily="34" charset="-122"/>
              </a:rPr>
              <a:t>，倒数第</a:t>
            </a:r>
            <a:r>
              <a:rPr lang="en-US" altLang="zh-CN" sz="2400" dirty="0">
                <a:latin typeface="微软雅黑" pitchFamily="34" charset="-122"/>
                <a:ea typeface="微软雅黑" pitchFamily="34" charset="-122"/>
              </a:rPr>
              <a:t>3</a:t>
            </a:r>
            <a:r>
              <a:rPr lang="zh-CN" altLang="en-US" sz="2400" dirty="0">
                <a:latin typeface="微软雅黑" pitchFamily="34" charset="-122"/>
                <a:ea typeface="微软雅黑" pitchFamily="34" charset="-122"/>
              </a:rPr>
              <a:t>个月的</a:t>
            </a:r>
            <a:r>
              <a:rPr lang="en-US" altLang="zh-CN" sz="2400" dirty="0">
                <a:latin typeface="微软雅黑" pitchFamily="34" charset="-122"/>
                <a:ea typeface="微软雅黑" pitchFamily="34" charset="-122"/>
              </a:rPr>
              <a:t>20%</a:t>
            </a:r>
            <a:r>
              <a:rPr lang="zh-CN" altLang="en-US" sz="2400" dirty="0">
                <a:latin typeface="微软雅黑" pitchFamily="34" charset="-122"/>
                <a:ea typeface="微软雅黑" pitchFamily="34" charset="-122"/>
              </a:rPr>
              <a:t>和倒数第</a:t>
            </a:r>
            <a:r>
              <a:rPr lang="en-US" altLang="zh-CN" sz="2400" dirty="0">
                <a:latin typeface="微软雅黑" pitchFamily="34" charset="-122"/>
                <a:ea typeface="微软雅黑" pitchFamily="34" charset="-122"/>
              </a:rPr>
              <a:t>4</a:t>
            </a:r>
            <a:r>
              <a:rPr lang="zh-CN" altLang="en-US" sz="2400" dirty="0">
                <a:latin typeface="微软雅黑" pitchFamily="34" charset="-122"/>
                <a:ea typeface="微软雅黑" pitchFamily="34" charset="-122"/>
              </a:rPr>
              <a:t>个月的</a:t>
            </a:r>
            <a:r>
              <a:rPr lang="en-US" altLang="zh-CN" sz="2400" dirty="0">
                <a:latin typeface="微软雅黑" pitchFamily="34" charset="-122"/>
                <a:ea typeface="微软雅黑" pitchFamily="34" charset="-122"/>
              </a:rPr>
              <a:t>10%</a:t>
            </a:r>
            <a:r>
              <a:rPr lang="zh-CN" altLang="en-US" sz="2400" dirty="0">
                <a:latin typeface="微软雅黑" pitchFamily="34" charset="-122"/>
                <a:ea typeface="微软雅黑" pitchFamily="34" charset="-122"/>
              </a:rPr>
              <a:t>，其四个月的销售额分别为</a:t>
            </a:r>
            <a:r>
              <a:rPr lang="en-US" altLang="zh-CN" sz="2400" dirty="0">
                <a:latin typeface="微软雅黑" pitchFamily="34" charset="-122"/>
                <a:ea typeface="微软雅黑" pitchFamily="34" charset="-122"/>
              </a:rPr>
              <a:t>100,90,105,95</a:t>
            </a:r>
            <a:r>
              <a:rPr lang="zh-CN" altLang="en-US" sz="2400" dirty="0">
                <a:latin typeface="微软雅黑" pitchFamily="34" charset="-122"/>
                <a:ea typeface="微软雅黑" pitchFamily="34" charset="-122"/>
              </a:rPr>
              <a:t>。求第五个月的预测值是多少？</a:t>
            </a:r>
          </a:p>
        </p:txBody>
      </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298857" y="371399"/>
            <a:ext cx="6192837" cy="56303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zh-CN" altLang="en-US" sz="3200" dirty="0">
                <a:solidFill>
                  <a:srgbClr val="FF0000"/>
                </a:solidFill>
              </a:rPr>
              <a:t>预测的方法 --时间序列预测方法</a:t>
            </a:r>
          </a:p>
        </p:txBody>
      </p:sp>
      <p:sp>
        <p:nvSpPr>
          <p:cNvPr id="45059" name="Arc 3"/>
          <p:cNvSpPr>
            <a:spLocks/>
          </p:cNvSpPr>
          <p:nvPr/>
        </p:nvSpPr>
        <p:spPr bwMode="auto">
          <a:xfrm>
            <a:off x="1547447" y="3319463"/>
            <a:ext cx="262304" cy="533400"/>
          </a:xfrm>
          <a:custGeom>
            <a:avLst/>
            <a:gdLst>
              <a:gd name="T0" fmla="*/ 284163 w 22730"/>
              <a:gd name="T1" fmla="*/ 533030 h 43200"/>
              <a:gd name="T2" fmla="*/ 270036 w 22730"/>
              <a:gd name="T3" fmla="*/ 0 h 43200"/>
              <a:gd name="T4" fmla="*/ 270036 w 22730"/>
              <a:gd name="T5" fmla="*/ 266700 h 43200"/>
              <a:gd name="T6" fmla="*/ 0 60000 65536"/>
              <a:gd name="T7" fmla="*/ 0 60000 65536"/>
              <a:gd name="T8" fmla="*/ 0 60000 65536"/>
              <a:gd name="T9" fmla="*/ 0 w 22730"/>
              <a:gd name="T10" fmla="*/ 0 h 43200"/>
              <a:gd name="T11" fmla="*/ 22730 w 22730"/>
              <a:gd name="T12" fmla="*/ 43200 h 43200"/>
            </a:gdLst>
            <a:ahLst/>
            <a:cxnLst>
              <a:cxn ang="T6">
                <a:pos x="T0" y="T1"/>
              </a:cxn>
              <a:cxn ang="T7">
                <a:pos x="T2" y="T3"/>
              </a:cxn>
              <a:cxn ang="T8">
                <a:pos x="T4" y="T5"/>
              </a:cxn>
            </a:cxnLst>
            <a:rect l="T9" t="T10" r="T11" b="T12"/>
            <a:pathLst>
              <a:path w="22730" h="43200" fill="none" extrusionOk="0">
                <a:moveTo>
                  <a:pt x="22730" y="43170"/>
                </a:moveTo>
                <a:cubicBezTo>
                  <a:pt x="22353" y="43190"/>
                  <a:pt x="21976" y="43199"/>
                  <a:pt x="21600" y="43200"/>
                </a:cubicBezTo>
                <a:cubicBezTo>
                  <a:pt x="9670" y="43200"/>
                  <a:pt x="0" y="33529"/>
                  <a:pt x="0" y="21600"/>
                </a:cubicBezTo>
                <a:cubicBezTo>
                  <a:pt x="-1" y="9670"/>
                  <a:pt x="9670" y="0"/>
                  <a:pt x="21599" y="0"/>
                </a:cubicBezTo>
              </a:path>
              <a:path w="22730" h="43200" stroke="0" extrusionOk="0">
                <a:moveTo>
                  <a:pt x="22730" y="43170"/>
                </a:moveTo>
                <a:cubicBezTo>
                  <a:pt x="22353" y="43190"/>
                  <a:pt x="21976" y="43199"/>
                  <a:pt x="21600" y="43200"/>
                </a:cubicBezTo>
                <a:cubicBezTo>
                  <a:pt x="9670" y="43200"/>
                  <a:pt x="0" y="33529"/>
                  <a:pt x="0" y="21600"/>
                </a:cubicBezTo>
                <a:cubicBezTo>
                  <a:pt x="-1" y="9670"/>
                  <a:pt x="9670" y="0"/>
                  <a:pt x="21599" y="0"/>
                </a:cubicBezTo>
                <a:lnTo>
                  <a:pt x="21600" y="21600"/>
                </a:lnTo>
                <a:close/>
              </a:path>
            </a:pathLst>
          </a:custGeom>
          <a:solidFill>
            <a:schemeClr val="bg1">
              <a:alpha val="50195"/>
            </a:schemeClr>
          </a:solidFill>
          <a:ln w="9525">
            <a:noFill/>
            <a:round/>
            <a:headEnd type="none" w="sm" len="sm"/>
            <a:tailEnd type="none" w="sm" len="sm"/>
          </a:ln>
        </p:spPr>
        <p:txBody>
          <a:bodyPr/>
          <a:lstStyle/>
          <a:p>
            <a:endParaRPr lang="zh-CN" altLang="en-US"/>
          </a:p>
        </p:txBody>
      </p:sp>
      <p:sp>
        <p:nvSpPr>
          <p:cNvPr id="45060" name="Arc 4"/>
          <p:cNvSpPr>
            <a:spLocks/>
          </p:cNvSpPr>
          <p:nvPr/>
        </p:nvSpPr>
        <p:spPr bwMode="auto">
          <a:xfrm>
            <a:off x="1547447" y="3419475"/>
            <a:ext cx="262304" cy="533400"/>
          </a:xfrm>
          <a:custGeom>
            <a:avLst/>
            <a:gdLst>
              <a:gd name="T0" fmla="*/ 284163 w 22730"/>
              <a:gd name="T1" fmla="*/ 533030 h 43200"/>
              <a:gd name="T2" fmla="*/ 270036 w 22730"/>
              <a:gd name="T3" fmla="*/ 0 h 43200"/>
              <a:gd name="T4" fmla="*/ 270036 w 22730"/>
              <a:gd name="T5" fmla="*/ 266700 h 43200"/>
              <a:gd name="T6" fmla="*/ 0 60000 65536"/>
              <a:gd name="T7" fmla="*/ 0 60000 65536"/>
              <a:gd name="T8" fmla="*/ 0 60000 65536"/>
              <a:gd name="T9" fmla="*/ 0 w 22730"/>
              <a:gd name="T10" fmla="*/ 0 h 43200"/>
              <a:gd name="T11" fmla="*/ 22730 w 22730"/>
              <a:gd name="T12" fmla="*/ 43200 h 43200"/>
            </a:gdLst>
            <a:ahLst/>
            <a:cxnLst>
              <a:cxn ang="T6">
                <a:pos x="T0" y="T1"/>
              </a:cxn>
              <a:cxn ang="T7">
                <a:pos x="T2" y="T3"/>
              </a:cxn>
              <a:cxn ang="T8">
                <a:pos x="T4" y="T5"/>
              </a:cxn>
            </a:cxnLst>
            <a:rect l="T9" t="T10" r="T11" b="T12"/>
            <a:pathLst>
              <a:path w="22730" h="43200" fill="none" extrusionOk="0">
                <a:moveTo>
                  <a:pt x="22730" y="43170"/>
                </a:moveTo>
                <a:cubicBezTo>
                  <a:pt x="22353" y="43190"/>
                  <a:pt x="21976" y="43199"/>
                  <a:pt x="21600" y="43200"/>
                </a:cubicBezTo>
                <a:cubicBezTo>
                  <a:pt x="9670" y="43200"/>
                  <a:pt x="0" y="33529"/>
                  <a:pt x="0" y="21600"/>
                </a:cubicBezTo>
                <a:cubicBezTo>
                  <a:pt x="-1" y="9670"/>
                  <a:pt x="9670" y="0"/>
                  <a:pt x="21599" y="0"/>
                </a:cubicBezTo>
              </a:path>
              <a:path w="22730" h="43200" stroke="0" extrusionOk="0">
                <a:moveTo>
                  <a:pt x="22730" y="43170"/>
                </a:moveTo>
                <a:cubicBezTo>
                  <a:pt x="22353" y="43190"/>
                  <a:pt x="21976" y="43199"/>
                  <a:pt x="21600" y="43200"/>
                </a:cubicBezTo>
                <a:cubicBezTo>
                  <a:pt x="9670" y="43200"/>
                  <a:pt x="0" y="33529"/>
                  <a:pt x="0" y="21600"/>
                </a:cubicBezTo>
                <a:cubicBezTo>
                  <a:pt x="-1" y="9670"/>
                  <a:pt x="9670" y="0"/>
                  <a:pt x="21599" y="0"/>
                </a:cubicBezTo>
                <a:lnTo>
                  <a:pt x="21600" y="21600"/>
                </a:lnTo>
                <a:close/>
              </a:path>
            </a:pathLst>
          </a:custGeom>
          <a:solidFill>
            <a:schemeClr val="bg1">
              <a:alpha val="50195"/>
            </a:schemeClr>
          </a:solidFill>
          <a:ln w="9525">
            <a:noFill/>
            <a:round/>
            <a:headEnd type="none" w="sm" len="sm"/>
            <a:tailEnd type="none" w="sm" len="sm"/>
          </a:ln>
        </p:spPr>
        <p:txBody>
          <a:bodyPr/>
          <a:lstStyle/>
          <a:p>
            <a:endParaRPr lang="zh-CN" altLang="en-US"/>
          </a:p>
        </p:txBody>
      </p:sp>
      <p:sp>
        <p:nvSpPr>
          <p:cNvPr id="45061" name="Rectangle 5"/>
          <p:cNvSpPr>
            <a:spLocks noChangeArrowheads="1"/>
          </p:cNvSpPr>
          <p:nvPr/>
        </p:nvSpPr>
        <p:spPr bwMode="auto">
          <a:xfrm>
            <a:off x="281355" y="1340768"/>
            <a:ext cx="2922495" cy="2376264"/>
          </a:xfrm>
          <a:prstGeom prst="rect">
            <a:avLst/>
          </a:prstGeom>
          <a:noFill/>
          <a:ln w="9525">
            <a:noFill/>
            <a:miter lim="800000"/>
            <a:headEnd/>
            <a:tailEnd/>
          </a:ln>
        </p:spPr>
        <p:txBody>
          <a:bodyPr/>
          <a:lstStyle/>
          <a:p>
            <a:pPr marL="342891" indent="-342891" algn="just">
              <a:lnSpc>
                <a:spcPct val="150000"/>
              </a:lnSpc>
              <a:spcBef>
                <a:spcPct val="20000"/>
              </a:spcBef>
              <a:buSzPct val="75000"/>
              <a:buFont typeface="Wingdings" pitchFamily="2" charset="2"/>
              <a:buChar char="Ø"/>
            </a:pPr>
            <a:r>
              <a:rPr lang="zh-CN" altLang="en-US" sz="2400" dirty="0">
                <a:latin typeface="微软雅黑" pitchFamily="34" charset="-122"/>
                <a:ea typeface="微软雅黑" pitchFamily="34" charset="-122"/>
                <a:cs typeface=""/>
              </a:rPr>
              <a:t>时间序列分解：一个典型的时间序列可包含四种因素： </a:t>
            </a:r>
            <a:endParaRPr lang="zh-CN" altLang="en-US" sz="2400" dirty="0">
              <a:latin typeface="微软雅黑" pitchFamily="34" charset="-122"/>
              <a:ea typeface="微软雅黑" pitchFamily="34" charset="-122"/>
            </a:endParaRPr>
          </a:p>
        </p:txBody>
      </p:sp>
      <p:sp>
        <p:nvSpPr>
          <p:cNvPr id="45062" name="Text Box 6"/>
          <p:cNvSpPr txBox="1">
            <a:spLocks noChangeArrowheads="1"/>
          </p:cNvSpPr>
          <p:nvPr/>
        </p:nvSpPr>
        <p:spPr bwMode="auto">
          <a:xfrm>
            <a:off x="4139954" y="3861051"/>
            <a:ext cx="3516923" cy="353943"/>
          </a:xfrm>
          <a:prstGeom prst="rect">
            <a:avLst/>
          </a:prstGeom>
          <a:noFill/>
          <a:ln w="12700" cap="sq">
            <a:noFill/>
            <a:miter lim="800000"/>
            <a:headEnd type="none" w="sm" len="sm"/>
            <a:tailEnd type="none" w="sm" len="sm"/>
          </a:ln>
        </p:spPr>
        <p:txBody>
          <a:bodyPr tIns="0">
            <a:spAutoFit/>
          </a:bodyPr>
          <a:lstStyle/>
          <a:p>
            <a:pPr algn="ctr">
              <a:spcBef>
                <a:spcPct val="50000"/>
              </a:spcBef>
            </a:pPr>
            <a:r>
              <a:rPr lang="zh-CN" altLang="en-US" sz="2000" dirty="0">
                <a:ea typeface=""/>
                <a:cs typeface=""/>
              </a:rPr>
              <a:t>时间序列及其构成</a:t>
            </a:r>
            <a:endParaRPr lang="zh-CN" altLang="en-US" sz="2400" dirty="0"/>
          </a:p>
        </p:txBody>
      </p:sp>
      <p:grpSp>
        <p:nvGrpSpPr>
          <p:cNvPr id="2" name="Group 7"/>
          <p:cNvGrpSpPr>
            <a:grpSpLocks/>
          </p:cNvGrpSpPr>
          <p:nvPr/>
        </p:nvGrpSpPr>
        <p:grpSpPr bwMode="auto">
          <a:xfrm>
            <a:off x="3326234" y="1412771"/>
            <a:ext cx="5541531" cy="2727324"/>
            <a:chOff x="2577" y="11355"/>
            <a:chExt cx="6600" cy="3096"/>
          </a:xfrm>
        </p:grpSpPr>
        <p:sp>
          <p:nvSpPr>
            <p:cNvPr id="45064" name="Line 8"/>
            <p:cNvSpPr>
              <a:spLocks noChangeShapeType="1"/>
            </p:cNvSpPr>
            <p:nvPr/>
          </p:nvSpPr>
          <p:spPr bwMode="auto">
            <a:xfrm flipH="1">
              <a:off x="5397" y="13632"/>
              <a:ext cx="360" cy="0"/>
            </a:xfrm>
            <a:prstGeom prst="line">
              <a:avLst/>
            </a:prstGeom>
            <a:noFill/>
            <a:ln w="9525">
              <a:solidFill>
                <a:srgbClr val="000000"/>
              </a:solidFill>
              <a:round/>
              <a:headEnd/>
              <a:tailEnd type="triangle" w="sm" len="med"/>
            </a:ln>
          </p:spPr>
          <p:txBody>
            <a:bodyPr/>
            <a:lstStyle/>
            <a:p>
              <a:endParaRPr lang="zh-CN" altLang="en-US"/>
            </a:p>
          </p:txBody>
        </p:sp>
        <p:grpSp>
          <p:nvGrpSpPr>
            <p:cNvPr id="3" name="Group 9"/>
            <p:cNvGrpSpPr>
              <a:grpSpLocks/>
            </p:cNvGrpSpPr>
            <p:nvPr/>
          </p:nvGrpSpPr>
          <p:grpSpPr bwMode="auto">
            <a:xfrm>
              <a:off x="2577" y="11355"/>
              <a:ext cx="6600" cy="3096"/>
              <a:chOff x="2577" y="11355"/>
              <a:chExt cx="6600" cy="3096"/>
            </a:xfrm>
          </p:grpSpPr>
          <p:sp>
            <p:nvSpPr>
              <p:cNvPr id="45066" name="Line 10"/>
              <p:cNvSpPr>
                <a:spLocks noChangeShapeType="1"/>
              </p:cNvSpPr>
              <p:nvPr/>
            </p:nvSpPr>
            <p:spPr bwMode="auto">
              <a:xfrm flipV="1">
                <a:off x="3057" y="11355"/>
                <a:ext cx="0" cy="2787"/>
              </a:xfrm>
              <a:prstGeom prst="line">
                <a:avLst/>
              </a:prstGeom>
              <a:noFill/>
              <a:ln w="9525">
                <a:solidFill>
                  <a:srgbClr val="000000"/>
                </a:solidFill>
                <a:round/>
                <a:headEnd/>
                <a:tailEnd type="triangle" w="sm" len="med"/>
              </a:ln>
            </p:spPr>
            <p:txBody>
              <a:bodyPr/>
              <a:lstStyle/>
              <a:p>
                <a:endParaRPr lang="zh-CN" altLang="en-US"/>
              </a:p>
            </p:txBody>
          </p:sp>
          <p:sp>
            <p:nvSpPr>
              <p:cNvPr id="45067" name="Line 11"/>
              <p:cNvSpPr>
                <a:spLocks noChangeShapeType="1"/>
              </p:cNvSpPr>
              <p:nvPr/>
            </p:nvSpPr>
            <p:spPr bwMode="auto">
              <a:xfrm>
                <a:off x="3057" y="14142"/>
                <a:ext cx="5145" cy="0"/>
              </a:xfrm>
              <a:prstGeom prst="line">
                <a:avLst/>
              </a:prstGeom>
              <a:noFill/>
              <a:ln w="9525">
                <a:solidFill>
                  <a:srgbClr val="000000"/>
                </a:solidFill>
                <a:round/>
                <a:headEnd/>
                <a:tailEnd type="triangle" w="sm" len="med"/>
              </a:ln>
            </p:spPr>
            <p:txBody>
              <a:bodyPr/>
              <a:lstStyle/>
              <a:p>
                <a:endParaRPr lang="zh-CN" altLang="en-US"/>
              </a:p>
            </p:txBody>
          </p:sp>
          <p:sp>
            <p:nvSpPr>
              <p:cNvPr id="45068" name="Line 12"/>
              <p:cNvSpPr>
                <a:spLocks noChangeShapeType="1"/>
              </p:cNvSpPr>
              <p:nvPr/>
            </p:nvSpPr>
            <p:spPr bwMode="auto">
              <a:xfrm>
                <a:off x="3057" y="12936"/>
                <a:ext cx="4680" cy="0"/>
              </a:xfrm>
              <a:prstGeom prst="line">
                <a:avLst/>
              </a:prstGeom>
              <a:noFill/>
              <a:ln w="9525">
                <a:solidFill>
                  <a:srgbClr val="000000"/>
                </a:solidFill>
                <a:round/>
                <a:headEnd/>
                <a:tailEnd/>
              </a:ln>
            </p:spPr>
            <p:txBody>
              <a:bodyPr/>
              <a:lstStyle/>
              <a:p>
                <a:endParaRPr lang="zh-CN" altLang="en-US"/>
              </a:p>
            </p:txBody>
          </p:sp>
          <p:sp>
            <p:nvSpPr>
              <p:cNvPr id="45069" name="Line 13"/>
              <p:cNvSpPr>
                <a:spLocks noChangeShapeType="1"/>
              </p:cNvSpPr>
              <p:nvPr/>
            </p:nvSpPr>
            <p:spPr bwMode="auto">
              <a:xfrm flipV="1">
                <a:off x="3237" y="12048"/>
                <a:ext cx="4320" cy="1560"/>
              </a:xfrm>
              <a:prstGeom prst="line">
                <a:avLst/>
              </a:prstGeom>
              <a:noFill/>
              <a:ln w="9525">
                <a:solidFill>
                  <a:srgbClr val="000000"/>
                </a:solidFill>
                <a:round/>
                <a:headEnd/>
                <a:tailEnd/>
              </a:ln>
            </p:spPr>
            <p:txBody>
              <a:bodyPr/>
              <a:lstStyle/>
              <a:p>
                <a:endParaRPr lang="zh-CN" altLang="en-US"/>
              </a:p>
            </p:txBody>
          </p:sp>
          <p:sp>
            <p:nvSpPr>
              <p:cNvPr id="45070" name="Freeform 14"/>
              <p:cNvSpPr>
                <a:spLocks/>
              </p:cNvSpPr>
              <p:nvPr/>
            </p:nvSpPr>
            <p:spPr bwMode="auto">
              <a:xfrm>
                <a:off x="3105" y="12025"/>
                <a:ext cx="4234" cy="1967"/>
              </a:xfrm>
              <a:custGeom>
                <a:avLst/>
                <a:gdLst>
                  <a:gd name="T0" fmla="*/ 0 w 4234"/>
                  <a:gd name="T1" fmla="*/ 1967 h 1967"/>
                  <a:gd name="T2" fmla="*/ 144 w 4234"/>
                  <a:gd name="T3" fmla="*/ 1871 h 1967"/>
                  <a:gd name="T4" fmla="*/ 288 w 4234"/>
                  <a:gd name="T5" fmla="*/ 1547 h 1967"/>
                  <a:gd name="T6" fmla="*/ 312 w 4234"/>
                  <a:gd name="T7" fmla="*/ 1511 h 1967"/>
                  <a:gd name="T8" fmla="*/ 384 w 4234"/>
                  <a:gd name="T9" fmla="*/ 1379 h 1967"/>
                  <a:gd name="T10" fmla="*/ 408 w 4234"/>
                  <a:gd name="T11" fmla="*/ 1295 h 1967"/>
                  <a:gd name="T12" fmla="*/ 480 w 4234"/>
                  <a:gd name="T13" fmla="*/ 1247 h 1967"/>
                  <a:gd name="T14" fmla="*/ 540 w 4234"/>
                  <a:gd name="T15" fmla="*/ 1247 h 1967"/>
                  <a:gd name="T16" fmla="*/ 636 w 4234"/>
                  <a:gd name="T17" fmla="*/ 1295 h 1967"/>
                  <a:gd name="T18" fmla="*/ 732 w 4234"/>
                  <a:gd name="T19" fmla="*/ 1463 h 1967"/>
                  <a:gd name="T20" fmla="*/ 912 w 4234"/>
                  <a:gd name="T21" fmla="*/ 1631 h 1967"/>
                  <a:gd name="T22" fmla="*/ 1056 w 4234"/>
                  <a:gd name="T23" fmla="*/ 1679 h 1967"/>
                  <a:gd name="T24" fmla="*/ 1116 w 4234"/>
                  <a:gd name="T25" fmla="*/ 1667 h 1967"/>
                  <a:gd name="T26" fmla="*/ 1248 w 4234"/>
                  <a:gd name="T27" fmla="*/ 1439 h 1967"/>
                  <a:gd name="T28" fmla="*/ 1308 w 4234"/>
                  <a:gd name="T29" fmla="*/ 1247 h 1967"/>
                  <a:gd name="T30" fmla="*/ 1368 w 4234"/>
                  <a:gd name="T31" fmla="*/ 1139 h 1967"/>
                  <a:gd name="T32" fmla="*/ 1404 w 4234"/>
                  <a:gd name="T33" fmla="*/ 1067 h 1967"/>
                  <a:gd name="T34" fmla="*/ 1440 w 4234"/>
                  <a:gd name="T35" fmla="*/ 935 h 1967"/>
                  <a:gd name="T36" fmla="*/ 1524 w 4234"/>
                  <a:gd name="T37" fmla="*/ 755 h 1967"/>
                  <a:gd name="T38" fmla="*/ 1632 w 4234"/>
                  <a:gd name="T39" fmla="*/ 767 h 1967"/>
                  <a:gd name="T40" fmla="*/ 1656 w 4234"/>
                  <a:gd name="T41" fmla="*/ 839 h 1967"/>
                  <a:gd name="T42" fmla="*/ 1704 w 4234"/>
                  <a:gd name="T43" fmla="*/ 911 h 1967"/>
                  <a:gd name="T44" fmla="*/ 1752 w 4234"/>
                  <a:gd name="T45" fmla="*/ 1007 h 1967"/>
                  <a:gd name="T46" fmla="*/ 1860 w 4234"/>
                  <a:gd name="T47" fmla="*/ 1175 h 1967"/>
                  <a:gd name="T48" fmla="*/ 1884 w 4234"/>
                  <a:gd name="T49" fmla="*/ 1211 h 1967"/>
                  <a:gd name="T50" fmla="*/ 2028 w 4234"/>
                  <a:gd name="T51" fmla="*/ 1295 h 1967"/>
                  <a:gd name="T52" fmla="*/ 2136 w 4234"/>
                  <a:gd name="T53" fmla="*/ 1319 h 1967"/>
                  <a:gd name="T54" fmla="*/ 2196 w 4234"/>
                  <a:gd name="T55" fmla="*/ 1511 h 1967"/>
                  <a:gd name="T56" fmla="*/ 2232 w 4234"/>
                  <a:gd name="T57" fmla="*/ 1559 h 1967"/>
                  <a:gd name="T58" fmla="*/ 2304 w 4234"/>
                  <a:gd name="T59" fmla="*/ 1307 h 1967"/>
                  <a:gd name="T60" fmla="*/ 2340 w 4234"/>
                  <a:gd name="T61" fmla="*/ 1091 h 1967"/>
                  <a:gd name="T62" fmla="*/ 2364 w 4234"/>
                  <a:gd name="T63" fmla="*/ 983 h 1967"/>
                  <a:gd name="T64" fmla="*/ 2472 w 4234"/>
                  <a:gd name="T65" fmla="*/ 635 h 1967"/>
                  <a:gd name="T66" fmla="*/ 2496 w 4234"/>
                  <a:gd name="T67" fmla="*/ 563 h 1967"/>
                  <a:gd name="T68" fmla="*/ 2616 w 4234"/>
                  <a:gd name="T69" fmla="*/ 419 h 1967"/>
                  <a:gd name="T70" fmla="*/ 2700 w 4234"/>
                  <a:gd name="T71" fmla="*/ 431 h 1967"/>
                  <a:gd name="T72" fmla="*/ 2748 w 4234"/>
                  <a:gd name="T73" fmla="*/ 491 h 1967"/>
                  <a:gd name="T74" fmla="*/ 2820 w 4234"/>
                  <a:gd name="T75" fmla="*/ 635 h 1967"/>
                  <a:gd name="T76" fmla="*/ 2856 w 4234"/>
                  <a:gd name="T77" fmla="*/ 671 h 1967"/>
                  <a:gd name="T78" fmla="*/ 2952 w 4234"/>
                  <a:gd name="T79" fmla="*/ 731 h 1967"/>
                  <a:gd name="T80" fmla="*/ 2988 w 4234"/>
                  <a:gd name="T81" fmla="*/ 743 h 1967"/>
                  <a:gd name="T82" fmla="*/ 3144 w 4234"/>
                  <a:gd name="T83" fmla="*/ 743 h 1967"/>
                  <a:gd name="T84" fmla="*/ 3216 w 4234"/>
                  <a:gd name="T85" fmla="*/ 623 h 1967"/>
                  <a:gd name="T86" fmla="*/ 3516 w 4234"/>
                  <a:gd name="T87" fmla="*/ 155 h 1967"/>
                  <a:gd name="T88" fmla="*/ 3708 w 4234"/>
                  <a:gd name="T89" fmla="*/ 23 h 1967"/>
                  <a:gd name="T90" fmla="*/ 3816 w 4234"/>
                  <a:gd name="T91" fmla="*/ 47 h 1967"/>
                  <a:gd name="T92" fmla="*/ 3876 w 4234"/>
                  <a:gd name="T93" fmla="*/ 119 h 1967"/>
                  <a:gd name="T94" fmla="*/ 3936 w 4234"/>
                  <a:gd name="T95" fmla="*/ 191 h 1967"/>
                  <a:gd name="T96" fmla="*/ 4056 w 4234"/>
                  <a:gd name="T97" fmla="*/ 275 h 1967"/>
                  <a:gd name="T98" fmla="*/ 4080 w 4234"/>
                  <a:gd name="T99" fmla="*/ 311 h 1967"/>
                  <a:gd name="T100" fmla="*/ 4188 w 4234"/>
                  <a:gd name="T101" fmla="*/ 383 h 1967"/>
                  <a:gd name="T102" fmla="*/ 4212 w 4234"/>
                  <a:gd name="T103" fmla="*/ 419 h 196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234"/>
                  <a:gd name="T157" fmla="*/ 0 h 1967"/>
                  <a:gd name="T158" fmla="*/ 4234 w 4234"/>
                  <a:gd name="T159" fmla="*/ 1967 h 196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234" h="1967">
                    <a:moveTo>
                      <a:pt x="0" y="1967"/>
                    </a:moveTo>
                    <a:cubicBezTo>
                      <a:pt x="111" y="1953"/>
                      <a:pt x="65" y="1950"/>
                      <a:pt x="144" y="1871"/>
                    </a:cubicBezTo>
                    <a:cubicBezTo>
                      <a:pt x="192" y="1801"/>
                      <a:pt x="260" y="1607"/>
                      <a:pt x="288" y="1547"/>
                    </a:cubicBezTo>
                    <a:cubicBezTo>
                      <a:pt x="294" y="1534"/>
                      <a:pt x="306" y="1524"/>
                      <a:pt x="312" y="1511"/>
                    </a:cubicBezTo>
                    <a:cubicBezTo>
                      <a:pt x="347" y="1432"/>
                      <a:pt x="319" y="1422"/>
                      <a:pt x="384" y="1379"/>
                    </a:cubicBezTo>
                    <a:cubicBezTo>
                      <a:pt x="393" y="1351"/>
                      <a:pt x="389" y="1317"/>
                      <a:pt x="408" y="1295"/>
                    </a:cubicBezTo>
                    <a:cubicBezTo>
                      <a:pt x="427" y="1273"/>
                      <a:pt x="480" y="1247"/>
                      <a:pt x="480" y="1247"/>
                    </a:cubicBezTo>
                    <a:cubicBezTo>
                      <a:pt x="526" y="1109"/>
                      <a:pt x="482" y="1201"/>
                      <a:pt x="540" y="1247"/>
                    </a:cubicBezTo>
                    <a:cubicBezTo>
                      <a:pt x="576" y="1275"/>
                      <a:pt x="592" y="1284"/>
                      <a:pt x="636" y="1295"/>
                    </a:cubicBezTo>
                    <a:cubicBezTo>
                      <a:pt x="645" y="1377"/>
                      <a:pt x="665" y="1418"/>
                      <a:pt x="732" y="1463"/>
                    </a:cubicBezTo>
                    <a:cubicBezTo>
                      <a:pt x="768" y="1570"/>
                      <a:pt x="794" y="1607"/>
                      <a:pt x="912" y="1631"/>
                    </a:cubicBezTo>
                    <a:cubicBezTo>
                      <a:pt x="972" y="1671"/>
                      <a:pt x="999" y="1717"/>
                      <a:pt x="1056" y="1679"/>
                    </a:cubicBezTo>
                    <a:cubicBezTo>
                      <a:pt x="1095" y="1692"/>
                      <a:pt x="1097" y="1625"/>
                      <a:pt x="1116" y="1667"/>
                    </a:cubicBezTo>
                    <a:cubicBezTo>
                      <a:pt x="1148" y="1637"/>
                      <a:pt x="1216" y="1509"/>
                      <a:pt x="1248" y="1439"/>
                    </a:cubicBezTo>
                    <a:cubicBezTo>
                      <a:pt x="1264" y="1296"/>
                      <a:pt x="1262" y="1351"/>
                      <a:pt x="1308" y="1247"/>
                    </a:cubicBezTo>
                    <a:cubicBezTo>
                      <a:pt x="1355" y="1141"/>
                      <a:pt x="1302" y="1205"/>
                      <a:pt x="1368" y="1139"/>
                    </a:cubicBezTo>
                    <a:cubicBezTo>
                      <a:pt x="1419" y="987"/>
                      <a:pt x="1334" y="1230"/>
                      <a:pt x="1404" y="1067"/>
                    </a:cubicBezTo>
                    <a:cubicBezTo>
                      <a:pt x="1422" y="1025"/>
                      <a:pt x="1430" y="979"/>
                      <a:pt x="1440" y="935"/>
                    </a:cubicBezTo>
                    <a:cubicBezTo>
                      <a:pt x="1459" y="855"/>
                      <a:pt x="1452" y="803"/>
                      <a:pt x="1524" y="755"/>
                    </a:cubicBezTo>
                    <a:cubicBezTo>
                      <a:pt x="1560" y="759"/>
                      <a:pt x="1601" y="748"/>
                      <a:pt x="1632" y="767"/>
                    </a:cubicBezTo>
                    <a:cubicBezTo>
                      <a:pt x="1653" y="781"/>
                      <a:pt x="1648" y="815"/>
                      <a:pt x="1656" y="839"/>
                    </a:cubicBezTo>
                    <a:cubicBezTo>
                      <a:pt x="1666" y="870"/>
                      <a:pt x="1696" y="879"/>
                      <a:pt x="1704" y="911"/>
                    </a:cubicBezTo>
                    <a:cubicBezTo>
                      <a:pt x="1752" y="1043"/>
                      <a:pt x="1728" y="911"/>
                      <a:pt x="1752" y="1007"/>
                    </a:cubicBezTo>
                    <a:cubicBezTo>
                      <a:pt x="1777" y="1064"/>
                      <a:pt x="1841" y="1117"/>
                      <a:pt x="1860" y="1175"/>
                    </a:cubicBezTo>
                    <a:cubicBezTo>
                      <a:pt x="1865" y="1189"/>
                      <a:pt x="1871" y="1206"/>
                      <a:pt x="1884" y="1211"/>
                    </a:cubicBezTo>
                    <a:cubicBezTo>
                      <a:pt x="1972" y="1245"/>
                      <a:pt x="1947" y="1282"/>
                      <a:pt x="2028" y="1295"/>
                    </a:cubicBezTo>
                    <a:cubicBezTo>
                      <a:pt x="2076" y="1291"/>
                      <a:pt x="2088" y="1325"/>
                      <a:pt x="2136" y="1319"/>
                    </a:cubicBezTo>
                    <a:cubicBezTo>
                      <a:pt x="2152" y="1317"/>
                      <a:pt x="2184" y="1522"/>
                      <a:pt x="2196" y="1511"/>
                    </a:cubicBezTo>
                    <a:cubicBezTo>
                      <a:pt x="2214" y="1544"/>
                      <a:pt x="2214" y="1593"/>
                      <a:pt x="2232" y="1559"/>
                    </a:cubicBezTo>
                    <a:cubicBezTo>
                      <a:pt x="2250" y="1525"/>
                      <a:pt x="2286" y="1385"/>
                      <a:pt x="2304" y="1307"/>
                    </a:cubicBezTo>
                    <a:cubicBezTo>
                      <a:pt x="2316" y="1258"/>
                      <a:pt x="2316" y="1134"/>
                      <a:pt x="2340" y="1091"/>
                    </a:cubicBezTo>
                    <a:cubicBezTo>
                      <a:pt x="2357" y="1060"/>
                      <a:pt x="2364" y="983"/>
                      <a:pt x="2364" y="983"/>
                    </a:cubicBezTo>
                    <a:cubicBezTo>
                      <a:pt x="2387" y="846"/>
                      <a:pt x="2394" y="752"/>
                      <a:pt x="2472" y="635"/>
                    </a:cubicBezTo>
                    <a:cubicBezTo>
                      <a:pt x="2486" y="614"/>
                      <a:pt x="2488" y="587"/>
                      <a:pt x="2496" y="563"/>
                    </a:cubicBezTo>
                    <a:cubicBezTo>
                      <a:pt x="2513" y="512"/>
                      <a:pt x="2572" y="448"/>
                      <a:pt x="2616" y="419"/>
                    </a:cubicBezTo>
                    <a:cubicBezTo>
                      <a:pt x="2644" y="423"/>
                      <a:pt x="2673" y="423"/>
                      <a:pt x="2700" y="431"/>
                    </a:cubicBezTo>
                    <a:cubicBezTo>
                      <a:pt x="2750" y="446"/>
                      <a:pt x="2728" y="455"/>
                      <a:pt x="2748" y="491"/>
                    </a:cubicBezTo>
                    <a:cubicBezTo>
                      <a:pt x="2826" y="631"/>
                      <a:pt x="2773" y="495"/>
                      <a:pt x="2820" y="635"/>
                    </a:cubicBezTo>
                    <a:cubicBezTo>
                      <a:pt x="2825" y="651"/>
                      <a:pt x="2845" y="658"/>
                      <a:pt x="2856" y="671"/>
                    </a:cubicBezTo>
                    <a:cubicBezTo>
                      <a:pt x="2907" y="732"/>
                      <a:pt x="2843" y="695"/>
                      <a:pt x="2952" y="731"/>
                    </a:cubicBezTo>
                    <a:cubicBezTo>
                      <a:pt x="2964" y="735"/>
                      <a:pt x="2988" y="743"/>
                      <a:pt x="2988" y="743"/>
                    </a:cubicBezTo>
                    <a:cubicBezTo>
                      <a:pt x="3049" y="723"/>
                      <a:pt x="3115" y="795"/>
                      <a:pt x="3144" y="743"/>
                    </a:cubicBezTo>
                    <a:cubicBezTo>
                      <a:pt x="3158" y="718"/>
                      <a:pt x="3216" y="623"/>
                      <a:pt x="3216" y="623"/>
                    </a:cubicBezTo>
                    <a:cubicBezTo>
                      <a:pt x="3278" y="533"/>
                      <a:pt x="3434" y="255"/>
                      <a:pt x="3516" y="155"/>
                    </a:cubicBezTo>
                    <a:cubicBezTo>
                      <a:pt x="3612" y="47"/>
                      <a:pt x="3648" y="27"/>
                      <a:pt x="3708" y="23"/>
                    </a:cubicBezTo>
                    <a:cubicBezTo>
                      <a:pt x="3801" y="0"/>
                      <a:pt x="3732" y="11"/>
                      <a:pt x="3816" y="47"/>
                    </a:cubicBezTo>
                    <a:cubicBezTo>
                      <a:pt x="3828" y="55"/>
                      <a:pt x="3868" y="107"/>
                      <a:pt x="3876" y="119"/>
                    </a:cubicBezTo>
                    <a:cubicBezTo>
                      <a:pt x="3880" y="126"/>
                      <a:pt x="3912" y="179"/>
                      <a:pt x="3936" y="191"/>
                    </a:cubicBezTo>
                    <a:cubicBezTo>
                      <a:pt x="3966" y="217"/>
                      <a:pt x="4032" y="255"/>
                      <a:pt x="4056" y="275"/>
                    </a:cubicBezTo>
                    <a:cubicBezTo>
                      <a:pt x="4066" y="285"/>
                      <a:pt x="4069" y="302"/>
                      <a:pt x="4080" y="311"/>
                    </a:cubicBezTo>
                    <a:cubicBezTo>
                      <a:pt x="4102" y="329"/>
                      <a:pt x="4166" y="365"/>
                      <a:pt x="4188" y="383"/>
                    </a:cubicBezTo>
                    <a:cubicBezTo>
                      <a:pt x="4229" y="410"/>
                      <a:pt x="4234" y="397"/>
                      <a:pt x="4212" y="419"/>
                    </a:cubicBezTo>
                  </a:path>
                </a:pathLst>
              </a:custGeom>
              <a:noFill/>
              <a:ln w="9525">
                <a:solidFill>
                  <a:srgbClr val="000000"/>
                </a:solidFill>
                <a:round/>
                <a:headEnd/>
                <a:tailEnd/>
              </a:ln>
            </p:spPr>
            <p:txBody>
              <a:bodyPr/>
              <a:lstStyle/>
              <a:p>
                <a:endParaRPr lang="zh-CN" altLang="en-US"/>
              </a:p>
            </p:txBody>
          </p:sp>
          <p:sp>
            <p:nvSpPr>
              <p:cNvPr id="45071" name="Rectangle 15"/>
              <p:cNvSpPr>
                <a:spLocks noChangeArrowheads="1"/>
              </p:cNvSpPr>
              <p:nvPr/>
            </p:nvSpPr>
            <p:spPr bwMode="auto">
              <a:xfrm>
                <a:off x="2577" y="11373"/>
                <a:ext cx="540" cy="2598"/>
              </a:xfrm>
              <a:prstGeom prst="rect">
                <a:avLst/>
              </a:prstGeom>
              <a:solidFill>
                <a:srgbClr val="FFFFFF"/>
              </a:solidFill>
              <a:ln w="9525">
                <a:noFill/>
                <a:miter lim="800000"/>
                <a:headEnd/>
                <a:tailEnd/>
              </a:ln>
            </p:spPr>
            <p:txBody>
              <a:bodyPr/>
              <a:lstStyle/>
              <a:p>
                <a:pPr algn="l"/>
                <a:r>
                  <a:rPr lang="zh-CN" altLang="en-US" sz="1600" dirty="0">
                    <a:ea typeface=""/>
                    <a:cs typeface=""/>
                  </a:rPr>
                  <a:t>产 </a:t>
                </a:r>
                <a:endParaRPr lang="zh-CN" altLang="en-US" sz="2400" dirty="0">
                  <a:ea typeface=""/>
                  <a:cs typeface=""/>
                </a:endParaRPr>
              </a:p>
              <a:p>
                <a:pPr algn="l"/>
                <a:r>
                  <a:rPr lang="zh-CN" altLang="en-US" sz="1600" dirty="0">
                    <a:ea typeface=""/>
                    <a:cs typeface=""/>
                  </a:rPr>
                  <a:t>品 </a:t>
                </a:r>
                <a:endParaRPr lang="zh-CN" altLang="en-US" sz="2400" dirty="0">
                  <a:ea typeface=""/>
                  <a:cs typeface=""/>
                </a:endParaRPr>
              </a:p>
              <a:p>
                <a:pPr algn="l"/>
                <a:r>
                  <a:rPr lang="zh-CN" altLang="en-US" sz="1600" dirty="0">
                    <a:ea typeface=""/>
                    <a:cs typeface=""/>
                  </a:rPr>
                  <a:t>或 </a:t>
                </a:r>
                <a:endParaRPr lang="zh-CN" altLang="en-US" sz="2400" dirty="0">
                  <a:ea typeface=""/>
                  <a:cs typeface=""/>
                </a:endParaRPr>
              </a:p>
              <a:p>
                <a:pPr algn="l"/>
                <a:r>
                  <a:rPr lang="zh-CN" altLang="en-US" sz="1600" dirty="0">
                    <a:ea typeface=""/>
                    <a:cs typeface=""/>
                  </a:rPr>
                  <a:t>服 </a:t>
                </a:r>
                <a:endParaRPr lang="zh-CN" altLang="en-US" sz="2400" dirty="0">
                  <a:ea typeface=""/>
                  <a:cs typeface=""/>
                </a:endParaRPr>
              </a:p>
              <a:p>
                <a:pPr algn="l"/>
                <a:r>
                  <a:rPr lang="zh-CN" altLang="en-US" sz="1600" dirty="0">
                    <a:ea typeface=""/>
                    <a:cs typeface=""/>
                  </a:rPr>
                  <a:t>务 </a:t>
                </a:r>
                <a:endParaRPr lang="zh-CN" altLang="en-US" sz="2400" dirty="0">
                  <a:ea typeface=""/>
                  <a:cs typeface=""/>
                </a:endParaRPr>
              </a:p>
              <a:p>
                <a:pPr algn="l"/>
                <a:r>
                  <a:rPr lang="zh-CN" altLang="en-US" sz="1600" dirty="0">
                    <a:ea typeface=""/>
                    <a:cs typeface=""/>
                  </a:rPr>
                  <a:t>需 </a:t>
                </a:r>
                <a:endParaRPr lang="zh-CN" altLang="en-US" sz="2400" dirty="0">
                  <a:ea typeface=""/>
                  <a:cs typeface=""/>
                </a:endParaRPr>
              </a:p>
              <a:p>
                <a:pPr algn="just"/>
                <a:r>
                  <a:rPr lang="zh-CN" altLang="en-US" sz="1600" dirty="0">
                    <a:ea typeface=""/>
                    <a:cs typeface=""/>
                  </a:rPr>
                  <a:t>求</a:t>
                </a:r>
                <a:endParaRPr lang="zh-CN" altLang="en-US" sz="2400" dirty="0"/>
              </a:p>
            </p:txBody>
          </p:sp>
          <p:sp>
            <p:nvSpPr>
              <p:cNvPr id="45072" name="Line 16"/>
              <p:cNvSpPr>
                <a:spLocks noChangeShapeType="1"/>
              </p:cNvSpPr>
              <p:nvPr/>
            </p:nvSpPr>
            <p:spPr bwMode="auto">
              <a:xfrm>
                <a:off x="3582" y="11532"/>
                <a:ext cx="12" cy="1728"/>
              </a:xfrm>
              <a:prstGeom prst="line">
                <a:avLst/>
              </a:prstGeom>
              <a:noFill/>
              <a:ln w="9525">
                <a:solidFill>
                  <a:srgbClr val="000000"/>
                </a:solidFill>
                <a:round/>
                <a:headEnd/>
                <a:tailEnd type="triangle" w="sm" len="med"/>
              </a:ln>
            </p:spPr>
            <p:txBody>
              <a:bodyPr/>
              <a:lstStyle/>
              <a:p>
                <a:endParaRPr lang="zh-CN" altLang="en-US"/>
              </a:p>
            </p:txBody>
          </p:sp>
          <p:sp>
            <p:nvSpPr>
              <p:cNvPr id="45073" name="Line 17"/>
              <p:cNvSpPr>
                <a:spLocks noChangeShapeType="1"/>
              </p:cNvSpPr>
              <p:nvPr/>
            </p:nvSpPr>
            <p:spPr bwMode="auto">
              <a:xfrm>
                <a:off x="4677" y="11892"/>
                <a:ext cx="0" cy="936"/>
              </a:xfrm>
              <a:prstGeom prst="line">
                <a:avLst/>
              </a:prstGeom>
              <a:noFill/>
              <a:ln w="9525">
                <a:solidFill>
                  <a:srgbClr val="000000"/>
                </a:solidFill>
                <a:round/>
                <a:headEnd/>
                <a:tailEnd type="triangle" w="sm" len="med"/>
              </a:ln>
            </p:spPr>
            <p:txBody>
              <a:bodyPr/>
              <a:lstStyle/>
              <a:p>
                <a:endParaRPr lang="zh-CN" altLang="en-US"/>
              </a:p>
            </p:txBody>
          </p:sp>
          <p:sp>
            <p:nvSpPr>
              <p:cNvPr id="45074" name="Line 18"/>
              <p:cNvSpPr>
                <a:spLocks noChangeShapeType="1"/>
              </p:cNvSpPr>
              <p:nvPr/>
            </p:nvSpPr>
            <p:spPr bwMode="auto">
              <a:xfrm>
                <a:off x="6837" y="11544"/>
                <a:ext cx="0" cy="468"/>
              </a:xfrm>
              <a:prstGeom prst="line">
                <a:avLst/>
              </a:prstGeom>
              <a:noFill/>
              <a:ln w="9525">
                <a:solidFill>
                  <a:srgbClr val="000000"/>
                </a:solidFill>
                <a:round/>
                <a:headEnd/>
                <a:tailEnd type="triangle" w="sm" len="med"/>
              </a:ln>
            </p:spPr>
            <p:txBody>
              <a:bodyPr/>
              <a:lstStyle/>
              <a:p>
                <a:endParaRPr lang="zh-CN" altLang="en-US"/>
              </a:p>
            </p:txBody>
          </p:sp>
          <p:sp>
            <p:nvSpPr>
              <p:cNvPr id="45075" name="Line 19"/>
              <p:cNvSpPr>
                <a:spLocks noChangeShapeType="1"/>
              </p:cNvSpPr>
              <p:nvPr/>
            </p:nvSpPr>
            <p:spPr bwMode="auto">
              <a:xfrm>
                <a:off x="5757" y="11700"/>
                <a:ext cx="0" cy="737"/>
              </a:xfrm>
              <a:prstGeom prst="line">
                <a:avLst/>
              </a:prstGeom>
              <a:noFill/>
              <a:ln w="9525">
                <a:solidFill>
                  <a:srgbClr val="000000"/>
                </a:solidFill>
                <a:round/>
                <a:headEnd/>
                <a:tailEnd type="triangle" w="sm" len="med"/>
              </a:ln>
            </p:spPr>
            <p:txBody>
              <a:bodyPr/>
              <a:lstStyle/>
              <a:p>
                <a:endParaRPr lang="zh-CN" altLang="en-US"/>
              </a:p>
            </p:txBody>
          </p:sp>
          <p:sp>
            <p:nvSpPr>
              <p:cNvPr id="45076" name="Line 20"/>
              <p:cNvSpPr>
                <a:spLocks noChangeShapeType="1"/>
              </p:cNvSpPr>
              <p:nvPr/>
            </p:nvSpPr>
            <p:spPr bwMode="auto">
              <a:xfrm>
                <a:off x="4497" y="11544"/>
                <a:ext cx="2340" cy="0"/>
              </a:xfrm>
              <a:prstGeom prst="line">
                <a:avLst/>
              </a:prstGeom>
              <a:noFill/>
              <a:ln w="9525">
                <a:solidFill>
                  <a:srgbClr val="000000"/>
                </a:solidFill>
                <a:round/>
                <a:headEnd/>
                <a:tailEnd/>
              </a:ln>
            </p:spPr>
            <p:txBody>
              <a:bodyPr/>
              <a:lstStyle/>
              <a:p>
                <a:endParaRPr lang="zh-CN" altLang="en-US"/>
              </a:p>
            </p:txBody>
          </p:sp>
          <p:sp>
            <p:nvSpPr>
              <p:cNvPr id="45077" name="Line 21"/>
              <p:cNvSpPr>
                <a:spLocks noChangeShapeType="1"/>
              </p:cNvSpPr>
              <p:nvPr/>
            </p:nvSpPr>
            <p:spPr bwMode="auto">
              <a:xfrm flipH="1">
                <a:off x="4497" y="11700"/>
                <a:ext cx="1260" cy="0"/>
              </a:xfrm>
              <a:prstGeom prst="line">
                <a:avLst/>
              </a:prstGeom>
              <a:noFill/>
              <a:ln w="9525">
                <a:solidFill>
                  <a:srgbClr val="000000"/>
                </a:solidFill>
                <a:round/>
                <a:headEnd/>
                <a:tailEnd/>
              </a:ln>
            </p:spPr>
            <p:txBody>
              <a:bodyPr/>
              <a:lstStyle/>
              <a:p>
                <a:endParaRPr lang="zh-CN" altLang="en-US"/>
              </a:p>
            </p:txBody>
          </p:sp>
          <p:sp>
            <p:nvSpPr>
              <p:cNvPr id="45078" name="Line 22"/>
              <p:cNvSpPr>
                <a:spLocks noChangeShapeType="1"/>
              </p:cNvSpPr>
              <p:nvPr/>
            </p:nvSpPr>
            <p:spPr bwMode="auto">
              <a:xfrm flipH="1">
                <a:off x="4497" y="11892"/>
                <a:ext cx="180" cy="0"/>
              </a:xfrm>
              <a:prstGeom prst="line">
                <a:avLst/>
              </a:prstGeom>
              <a:noFill/>
              <a:ln w="9525">
                <a:solidFill>
                  <a:srgbClr val="000000"/>
                </a:solidFill>
                <a:round/>
                <a:headEnd/>
                <a:tailEnd/>
              </a:ln>
            </p:spPr>
            <p:txBody>
              <a:bodyPr/>
              <a:lstStyle/>
              <a:p>
                <a:endParaRPr lang="zh-CN" altLang="en-US"/>
              </a:p>
            </p:txBody>
          </p:sp>
          <p:sp>
            <p:nvSpPr>
              <p:cNvPr id="45079" name="Rectangle 23"/>
              <p:cNvSpPr>
                <a:spLocks noChangeArrowheads="1"/>
              </p:cNvSpPr>
              <p:nvPr/>
            </p:nvSpPr>
            <p:spPr bwMode="auto">
              <a:xfrm>
                <a:off x="3632" y="11518"/>
                <a:ext cx="1136" cy="301"/>
              </a:xfrm>
              <a:prstGeom prst="rect">
                <a:avLst/>
              </a:prstGeom>
              <a:solidFill>
                <a:srgbClr val="FFFFFF"/>
              </a:solidFill>
              <a:ln w="9525">
                <a:noFill/>
                <a:miter lim="800000"/>
                <a:headEnd/>
                <a:tailEnd/>
              </a:ln>
            </p:spPr>
            <p:txBody>
              <a:bodyPr lIns="0" tIns="10800" rIns="0" bIns="10800"/>
              <a:lstStyle/>
              <a:p>
                <a:pPr algn="just"/>
                <a:r>
                  <a:rPr lang="zh-CN" altLang="en-US" sz="1600" dirty="0">
                    <a:ea typeface=""/>
                    <a:cs typeface=""/>
                  </a:rPr>
                  <a:t>季节高峰</a:t>
                </a:r>
                <a:endParaRPr lang="zh-CN" altLang="en-US" sz="2400" dirty="0"/>
              </a:p>
            </p:txBody>
          </p:sp>
          <p:sp>
            <p:nvSpPr>
              <p:cNvPr id="45080" name="Rectangle 24"/>
              <p:cNvSpPr>
                <a:spLocks noChangeArrowheads="1"/>
              </p:cNvSpPr>
              <p:nvPr/>
            </p:nvSpPr>
            <p:spPr bwMode="auto">
              <a:xfrm>
                <a:off x="7737" y="11703"/>
                <a:ext cx="720" cy="309"/>
              </a:xfrm>
              <a:prstGeom prst="rect">
                <a:avLst/>
              </a:prstGeom>
              <a:solidFill>
                <a:srgbClr val="FFFFFF"/>
              </a:solidFill>
              <a:ln w="9525">
                <a:noFill/>
                <a:miter lim="800000"/>
                <a:headEnd/>
                <a:tailEnd/>
              </a:ln>
            </p:spPr>
            <p:txBody>
              <a:bodyPr lIns="18000" tIns="10800" rIns="18000" bIns="10800"/>
              <a:lstStyle/>
              <a:p>
                <a:pPr algn="just"/>
                <a:r>
                  <a:rPr lang="zh-CN" altLang="en-US" sz="1600">
                    <a:ea typeface=""/>
                    <a:cs typeface=""/>
                  </a:rPr>
                  <a:t>趋势</a:t>
                </a:r>
                <a:endParaRPr lang="zh-CN" altLang="en-US" sz="2400"/>
              </a:p>
            </p:txBody>
          </p:sp>
          <p:sp>
            <p:nvSpPr>
              <p:cNvPr id="45081" name="Rectangle 25"/>
              <p:cNvSpPr>
                <a:spLocks noChangeArrowheads="1"/>
              </p:cNvSpPr>
              <p:nvPr/>
            </p:nvSpPr>
            <p:spPr bwMode="auto">
              <a:xfrm>
                <a:off x="7377" y="12240"/>
                <a:ext cx="1440" cy="309"/>
              </a:xfrm>
              <a:prstGeom prst="rect">
                <a:avLst/>
              </a:prstGeom>
              <a:solidFill>
                <a:srgbClr val="FFFFFF"/>
              </a:solidFill>
              <a:ln w="9525">
                <a:noFill/>
                <a:miter lim="800000"/>
                <a:headEnd/>
                <a:tailEnd/>
              </a:ln>
            </p:spPr>
            <p:txBody>
              <a:bodyPr lIns="18000" tIns="10800" rIns="18000" bIns="10800"/>
              <a:lstStyle/>
              <a:p>
                <a:pPr algn="just"/>
                <a:r>
                  <a:rPr lang="zh-CN" altLang="en-US" sz="1600">
                    <a:ea typeface=""/>
                    <a:cs typeface=""/>
                  </a:rPr>
                  <a:t>实际需求曲线</a:t>
                </a:r>
                <a:endParaRPr lang="zh-CN" altLang="en-US" sz="2400"/>
              </a:p>
            </p:txBody>
          </p:sp>
          <p:sp>
            <p:nvSpPr>
              <p:cNvPr id="45082" name="Rectangle 26"/>
              <p:cNvSpPr>
                <a:spLocks noChangeArrowheads="1"/>
              </p:cNvSpPr>
              <p:nvPr/>
            </p:nvSpPr>
            <p:spPr bwMode="auto">
              <a:xfrm>
                <a:off x="7737" y="12744"/>
                <a:ext cx="1080" cy="312"/>
              </a:xfrm>
              <a:prstGeom prst="rect">
                <a:avLst/>
              </a:prstGeom>
              <a:solidFill>
                <a:srgbClr val="FFFFFF"/>
              </a:solidFill>
              <a:ln w="9525">
                <a:noFill/>
                <a:miter lim="800000"/>
                <a:headEnd/>
                <a:tailEnd/>
              </a:ln>
            </p:spPr>
            <p:txBody>
              <a:bodyPr lIns="18000" tIns="10800" rIns="18000" bIns="10800"/>
              <a:lstStyle/>
              <a:p>
                <a:pPr algn="just"/>
                <a:r>
                  <a:rPr lang="zh-CN" altLang="en-US" sz="1600" dirty="0">
                    <a:ea typeface=""/>
                    <a:cs typeface=""/>
                  </a:rPr>
                  <a:t>平均需求</a:t>
                </a:r>
                <a:endParaRPr lang="zh-CN" altLang="en-US" sz="2400" dirty="0"/>
              </a:p>
            </p:txBody>
          </p:sp>
          <p:sp>
            <p:nvSpPr>
              <p:cNvPr id="45083" name="Rectangle 27"/>
              <p:cNvSpPr>
                <a:spLocks noChangeArrowheads="1"/>
              </p:cNvSpPr>
              <p:nvPr/>
            </p:nvSpPr>
            <p:spPr bwMode="auto">
              <a:xfrm>
                <a:off x="5757" y="13440"/>
                <a:ext cx="1080" cy="312"/>
              </a:xfrm>
              <a:prstGeom prst="rect">
                <a:avLst/>
              </a:prstGeom>
              <a:solidFill>
                <a:srgbClr val="FFFFFF"/>
              </a:solidFill>
              <a:ln w="9525">
                <a:noFill/>
                <a:miter lim="800000"/>
                <a:headEnd/>
                <a:tailEnd/>
              </a:ln>
            </p:spPr>
            <p:txBody>
              <a:bodyPr lIns="18000" tIns="10800" rIns="18000" bIns="10800"/>
              <a:lstStyle/>
              <a:p>
                <a:pPr algn="just"/>
                <a:r>
                  <a:rPr lang="zh-CN" altLang="en-US" sz="1600">
                    <a:ea typeface=""/>
                    <a:cs typeface=""/>
                  </a:rPr>
                  <a:t>随机波动</a:t>
                </a:r>
                <a:endParaRPr lang="zh-CN" altLang="en-US" sz="2400"/>
              </a:p>
            </p:txBody>
          </p:sp>
          <p:sp>
            <p:nvSpPr>
              <p:cNvPr id="45084" name="Rectangle 28"/>
              <p:cNvSpPr>
                <a:spLocks noChangeArrowheads="1"/>
              </p:cNvSpPr>
              <p:nvPr/>
            </p:nvSpPr>
            <p:spPr bwMode="auto">
              <a:xfrm>
                <a:off x="8457" y="14139"/>
                <a:ext cx="720" cy="312"/>
              </a:xfrm>
              <a:prstGeom prst="rect">
                <a:avLst/>
              </a:prstGeom>
              <a:solidFill>
                <a:srgbClr val="FFFFFF"/>
              </a:solidFill>
              <a:ln w="9525">
                <a:noFill/>
                <a:miter lim="800000"/>
                <a:headEnd/>
                <a:tailEnd/>
              </a:ln>
            </p:spPr>
            <p:txBody>
              <a:bodyPr lIns="18000" tIns="10800" rIns="18000" bIns="10800"/>
              <a:lstStyle/>
              <a:p>
                <a:pPr algn="just"/>
                <a:r>
                  <a:rPr lang="zh-CN" altLang="en-US" sz="1600">
                    <a:ea typeface=""/>
                    <a:cs typeface=""/>
                  </a:rPr>
                  <a:t>时间</a:t>
                </a:r>
                <a:endParaRPr lang="zh-CN" altLang="en-US" sz="2400"/>
              </a:p>
            </p:txBody>
          </p:sp>
        </p:grpSp>
      </p:grpSp>
      <p:sp>
        <p:nvSpPr>
          <p:cNvPr id="29" name="矩形 28"/>
          <p:cNvSpPr/>
          <p:nvPr/>
        </p:nvSpPr>
        <p:spPr>
          <a:xfrm>
            <a:off x="323528" y="4194063"/>
            <a:ext cx="8424936" cy="2086725"/>
          </a:xfrm>
          <a:prstGeom prst="rect">
            <a:avLst/>
          </a:prstGeom>
          <a:solidFill>
            <a:srgbClr val="FFFFCC"/>
          </a:solidFill>
        </p:spPr>
        <p:txBody>
          <a:bodyPr wrap="square">
            <a:spAutoFit/>
          </a:bodyPr>
          <a:lstStyle/>
          <a:p>
            <a:pPr marL="359991" lvl="1" indent="-285744" algn="just">
              <a:lnSpc>
                <a:spcPct val="150000"/>
              </a:lnSpc>
              <a:spcBef>
                <a:spcPct val="20000"/>
              </a:spcBef>
              <a:buFont typeface="Wingdings" pitchFamily="2" charset="2"/>
              <a:buChar char="Ø"/>
            </a:pPr>
            <a:r>
              <a:rPr lang="zh-CN" altLang="en-US" sz="1600" b="1" dirty="0">
                <a:latin typeface="微软雅黑" pitchFamily="34" charset="-122"/>
                <a:ea typeface="微软雅黑" pitchFamily="34" charset="-122"/>
                <a:cs typeface=""/>
              </a:rPr>
              <a:t>趋势：求的变化趋势，数据可以是一段时间的逐渐向上、向下或平稳的移动。 </a:t>
            </a:r>
            <a:endParaRPr lang="zh-CN" altLang="en-US" sz="1600" b="1" dirty="0">
              <a:latin typeface="微软雅黑" pitchFamily="34" charset="-122"/>
              <a:ea typeface="微软雅黑" pitchFamily="34" charset="-122"/>
            </a:endParaRPr>
          </a:p>
          <a:p>
            <a:pPr marL="359991" lvl="1" indent="-285744" algn="just">
              <a:lnSpc>
                <a:spcPct val="150000"/>
              </a:lnSpc>
              <a:spcBef>
                <a:spcPct val="20000"/>
              </a:spcBef>
              <a:buFont typeface="Wingdings" pitchFamily="2" charset="2"/>
              <a:buChar char="Ø"/>
            </a:pPr>
            <a:r>
              <a:rPr lang="zh-CN" altLang="en-US" sz="1600" b="1" dirty="0">
                <a:latin typeface="微软雅黑" pitchFamily="34" charset="-122"/>
                <a:ea typeface="微软雅黑" pitchFamily="34" charset="-122"/>
                <a:cs typeface=""/>
              </a:rPr>
              <a:t>季节：随季节的变化增加或减少，具有重复发生的规律。 </a:t>
            </a:r>
            <a:endParaRPr lang="zh-CN" altLang="en-US" sz="1600" b="1" dirty="0">
              <a:latin typeface="微软雅黑" pitchFamily="34" charset="-122"/>
              <a:ea typeface="微软雅黑" pitchFamily="34" charset="-122"/>
            </a:endParaRPr>
          </a:p>
          <a:p>
            <a:pPr marL="359991" lvl="1" indent="-285744" algn="just">
              <a:lnSpc>
                <a:spcPct val="150000"/>
              </a:lnSpc>
              <a:spcBef>
                <a:spcPct val="20000"/>
              </a:spcBef>
              <a:buFont typeface="Wingdings" pitchFamily="2" charset="2"/>
              <a:buChar char="Ø"/>
            </a:pPr>
            <a:r>
              <a:rPr lang="zh-CN" altLang="en-US" sz="1600" b="1" dirty="0">
                <a:latin typeface="微软雅黑" pitchFamily="34" charset="-122"/>
                <a:ea typeface="微软雅黑" pitchFamily="34" charset="-122"/>
                <a:cs typeface=""/>
              </a:rPr>
              <a:t>周期：在较长的时间（</a:t>
            </a:r>
            <a:r>
              <a:rPr lang="en-US" altLang="zh-CN" sz="1600" b="1" dirty="0">
                <a:latin typeface="微软雅黑" pitchFamily="34" charset="-122"/>
                <a:ea typeface="微软雅黑" pitchFamily="34" charset="-122"/>
                <a:cs typeface=""/>
              </a:rPr>
              <a:t>1</a:t>
            </a:r>
            <a:r>
              <a:rPr lang="zh-CN" altLang="en-US" sz="1600" b="1" dirty="0">
                <a:latin typeface="微软雅黑" pitchFamily="34" charset="-122"/>
                <a:ea typeface="微软雅黑" pitchFamily="34" charset="-122"/>
                <a:cs typeface=""/>
              </a:rPr>
              <a:t>年以上）围绕趋势作有规律的上下波动。这种波动被称作经济周期。它可以没有固定的周期。 </a:t>
            </a:r>
            <a:endParaRPr lang="zh-CN" altLang="en-US" sz="1600" b="1" dirty="0">
              <a:latin typeface="微软雅黑" pitchFamily="34" charset="-122"/>
              <a:ea typeface="微软雅黑" pitchFamily="34" charset="-122"/>
            </a:endParaRPr>
          </a:p>
          <a:p>
            <a:pPr marL="359991" lvl="1" indent="-285744" algn="just">
              <a:lnSpc>
                <a:spcPct val="150000"/>
              </a:lnSpc>
              <a:spcBef>
                <a:spcPct val="20000"/>
              </a:spcBef>
              <a:buFont typeface="Wingdings" pitchFamily="2" charset="2"/>
              <a:buChar char="Ø"/>
            </a:pPr>
            <a:r>
              <a:rPr lang="zh-CN" altLang="en-US" sz="1600" b="1" dirty="0">
                <a:latin typeface="微软雅黑" pitchFamily="34" charset="-122"/>
                <a:ea typeface="微软雅黑" pitchFamily="34" charset="-122"/>
                <a:cs typeface=""/>
              </a:rPr>
              <a:t>随机：偶然、非经常原因引起的数据变动。它们没有可识别的形式。</a:t>
            </a:r>
            <a:endParaRPr lang="zh-CN" altLang="en-US" sz="1600" b="1" dirty="0">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740106" y="2068793"/>
            <a:ext cx="7104185" cy="3660255"/>
          </a:xfrm>
          <a:prstGeom prst="rect">
            <a:avLst/>
          </a:prstGeom>
          <a:noFill/>
          <a:ln w="9525">
            <a:noFill/>
            <a:miter lim="800000"/>
            <a:headEnd/>
            <a:tailEnd/>
          </a:ln>
        </p:spPr>
        <p:txBody>
          <a:bodyPr/>
          <a:lstStyle/>
          <a:p>
            <a:pPr marL="342891" indent="-342891">
              <a:lnSpc>
                <a:spcPct val="150000"/>
              </a:lnSpc>
              <a:spcBef>
                <a:spcPct val="20000"/>
              </a:spcBef>
              <a:buSzPct val="75000"/>
            </a:pPr>
            <a:r>
              <a:rPr lang="zh-CN" altLang="en-US" sz="2400" dirty="0">
                <a:ea typeface=""/>
                <a:cs typeface=""/>
              </a:rPr>
              <a:t>统计学上时间序列有两种一般形式。 </a:t>
            </a:r>
          </a:p>
          <a:p>
            <a:pPr marL="342891" indent="-342891">
              <a:lnSpc>
                <a:spcPct val="150000"/>
              </a:lnSpc>
              <a:spcBef>
                <a:spcPct val="20000"/>
              </a:spcBef>
              <a:buSzPct val="75000"/>
              <a:buFont typeface="Wingdings" pitchFamily="2" charset="2"/>
              <a:buChar char="Ø"/>
            </a:pPr>
            <a:r>
              <a:rPr lang="zh-CN" altLang="en-US" sz="2400" dirty="0">
                <a:ea typeface=""/>
                <a:cs typeface=""/>
              </a:rPr>
              <a:t>一种形式是乘法模型： </a:t>
            </a:r>
          </a:p>
          <a:p>
            <a:pPr marL="342891" indent="-342891">
              <a:lnSpc>
                <a:spcPct val="150000"/>
              </a:lnSpc>
              <a:spcBef>
                <a:spcPct val="20000"/>
              </a:spcBef>
              <a:buSzPct val="75000"/>
            </a:pPr>
            <a:r>
              <a:rPr lang="zh-CN" altLang="en-US" sz="2400" dirty="0">
                <a:ea typeface=""/>
                <a:cs typeface=""/>
              </a:rPr>
              <a:t>          需求</a:t>
            </a:r>
            <a:r>
              <a:rPr lang="en-US" altLang="zh-CN" sz="2400" dirty="0">
                <a:ea typeface=""/>
                <a:cs typeface=""/>
              </a:rPr>
              <a:t>=</a:t>
            </a:r>
            <a:r>
              <a:rPr lang="zh-CN" altLang="en-US" sz="2400" dirty="0">
                <a:ea typeface=""/>
                <a:cs typeface=""/>
              </a:rPr>
              <a:t>趋势</a:t>
            </a:r>
            <a:r>
              <a:rPr lang="en-US" altLang="zh-CN" sz="2400" dirty="0">
                <a:latin typeface="宋体" pitchFamily="2" charset="-122"/>
                <a:ea typeface=""/>
                <a:cs typeface=""/>
              </a:rPr>
              <a:t>×</a:t>
            </a:r>
            <a:r>
              <a:rPr lang="zh-CN" altLang="en-US" sz="2400" dirty="0">
                <a:latin typeface="宋体" pitchFamily="2" charset="-122"/>
                <a:ea typeface=""/>
                <a:cs typeface=""/>
              </a:rPr>
              <a:t>季节</a:t>
            </a:r>
            <a:r>
              <a:rPr lang="en-US" altLang="zh-CN" sz="2400" dirty="0">
                <a:latin typeface="宋体" pitchFamily="2" charset="-122"/>
                <a:ea typeface=""/>
                <a:cs typeface=""/>
              </a:rPr>
              <a:t>×</a:t>
            </a:r>
            <a:r>
              <a:rPr lang="zh-CN" altLang="en-US" sz="2400" dirty="0">
                <a:latin typeface="宋体" pitchFamily="2" charset="-122"/>
                <a:ea typeface=""/>
                <a:cs typeface=""/>
              </a:rPr>
              <a:t>周期</a:t>
            </a:r>
            <a:r>
              <a:rPr lang="en-US" altLang="zh-CN" sz="2400" dirty="0">
                <a:latin typeface="宋体" pitchFamily="2" charset="-122"/>
                <a:ea typeface=""/>
                <a:cs typeface=""/>
              </a:rPr>
              <a:t>×</a:t>
            </a:r>
            <a:r>
              <a:rPr lang="zh-CN" altLang="en-US" sz="2400" dirty="0">
                <a:latin typeface="宋体" pitchFamily="2" charset="-122"/>
                <a:ea typeface=""/>
                <a:cs typeface=""/>
              </a:rPr>
              <a:t>随机</a:t>
            </a:r>
            <a:endParaRPr lang="zh-CN" altLang="en-US" sz="2400" dirty="0">
              <a:ea typeface=""/>
              <a:cs typeface=""/>
            </a:endParaRPr>
          </a:p>
          <a:p>
            <a:pPr marL="342891" indent="-342891">
              <a:lnSpc>
                <a:spcPct val="150000"/>
              </a:lnSpc>
              <a:spcBef>
                <a:spcPct val="20000"/>
              </a:spcBef>
              <a:buSzPct val="75000"/>
              <a:buFont typeface="Wingdings" pitchFamily="2" charset="2"/>
              <a:buChar char="Ø"/>
            </a:pPr>
            <a:r>
              <a:rPr lang="zh-CN" altLang="en-US" sz="2400" dirty="0">
                <a:ea typeface=""/>
                <a:cs typeface=""/>
              </a:rPr>
              <a:t>另一种形式是加法模型： </a:t>
            </a:r>
          </a:p>
          <a:p>
            <a:pPr marL="342891" indent="-342891">
              <a:lnSpc>
                <a:spcPct val="150000"/>
              </a:lnSpc>
              <a:spcBef>
                <a:spcPct val="20000"/>
              </a:spcBef>
              <a:buSzPct val="75000"/>
            </a:pPr>
            <a:r>
              <a:rPr lang="zh-CN" altLang="en-US" sz="2400" dirty="0">
                <a:ea typeface=""/>
                <a:cs typeface=""/>
              </a:rPr>
              <a:t>           需求</a:t>
            </a:r>
            <a:r>
              <a:rPr lang="en-US" altLang="zh-CN" sz="2400" dirty="0">
                <a:ea typeface=""/>
                <a:cs typeface=""/>
              </a:rPr>
              <a:t>=</a:t>
            </a:r>
            <a:r>
              <a:rPr lang="zh-CN" altLang="en-US" sz="2400" dirty="0">
                <a:ea typeface=""/>
                <a:cs typeface=""/>
              </a:rPr>
              <a:t>趋势</a:t>
            </a:r>
            <a:r>
              <a:rPr lang="en-US" altLang="zh-CN" sz="2400" dirty="0">
                <a:ea typeface=""/>
                <a:cs typeface=""/>
              </a:rPr>
              <a:t>+</a:t>
            </a:r>
            <a:r>
              <a:rPr lang="zh-CN" altLang="en-US" sz="2400" dirty="0">
                <a:ea typeface=""/>
                <a:cs typeface=""/>
              </a:rPr>
              <a:t>季节</a:t>
            </a:r>
            <a:r>
              <a:rPr lang="en-US" altLang="zh-CN" sz="2400" dirty="0">
                <a:ea typeface=""/>
                <a:cs typeface=""/>
              </a:rPr>
              <a:t>+</a:t>
            </a:r>
            <a:r>
              <a:rPr lang="zh-CN" altLang="en-US" sz="2400" dirty="0">
                <a:ea typeface=""/>
                <a:cs typeface=""/>
              </a:rPr>
              <a:t>周期</a:t>
            </a:r>
            <a:r>
              <a:rPr lang="en-US" altLang="zh-CN" sz="2400" dirty="0">
                <a:ea typeface=""/>
                <a:cs typeface=""/>
              </a:rPr>
              <a:t>+</a:t>
            </a:r>
            <a:r>
              <a:rPr lang="zh-CN" altLang="en-US" sz="2400" dirty="0">
                <a:ea typeface=""/>
                <a:cs typeface=""/>
              </a:rPr>
              <a:t>随机 </a:t>
            </a:r>
          </a:p>
        </p:txBody>
      </p:sp>
      <p:sp>
        <p:nvSpPr>
          <p:cNvPr id="46083" name="Rectangle 3"/>
          <p:cNvSpPr>
            <a:spLocks noChangeArrowheads="1"/>
          </p:cNvSpPr>
          <p:nvPr/>
        </p:nvSpPr>
        <p:spPr bwMode="auto">
          <a:xfrm>
            <a:off x="611560" y="1443332"/>
            <a:ext cx="3168352" cy="576064"/>
          </a:xfrm>
          <a:prstGeom prst="rect">
            <a:avLst/>
          </a:prstGeom>
          <a:noFill/>
          <a:ln w="76200">
            <a:noFill/>
            <a:miter lim="800000"/>
            <a:headEnd type="none" w="sm" len="sm"/>
            <a:tailEnd type="none" w="sm" len="sm"/>
          </a:ln>
        </p:spPr>
        <p:txBody>
          <a:bodyPr anchor="ctr"/>
          <a:lstStyle/>
          <a:p>
            <a:r>
              <a:rPr lang="zh-CN" altLang="en-US" sz="2800" b="1" dirty="0">
                <a:latin typeface="微软雅黑" pitchFamily="34" charset="-122"/>
                <a:ea typeface="微软雅黑" pitchFamily="34" charset="-122"/>
              </a:rPr>
              <a:t>时间序列组织形式</a:t>
            </a:r>
          </a:p>
        </p:txBody>
      </p:sp>
      <p:grpSp>
        <p:nvGrpSpPr>
          <p:cNvPr id="2" name="Group 4"/>
          <p:cNvGrpSpPr>
            <a:grpSpLocks/>
          </p:cNvGrpSpPr>
          <p:nvPr/>
        </p:nvGrpSpPr>
        <p:grpSpPr bwMode="auto">
          <a:xfrm>
            <a:off x="7236297" y="4365104"/>
            <a:ext cx="1356947" cy="1741488"/>
            <a:chOff x="4095" y="2281"/>
            <a:chExt cx="1658" cy="1965"/>
          </a:xfrm>
        </p:grpSpPr>
        <p:grpSp>
          <p:nvGrpSpPr>
            <p:cNvPr id="3" name="Group 5"/>
            <p:cNvGrpSpPr>
              <a:grpSpLocks/>
            </p:cNvGrpSpPr>
            <p:nvPr/>
          </p:nvGrpSpPr>
          <p:grpSpPr bwMode="auto">
            <a:xfrm>
              <a:off x="4313" y="2281"/>
              <a:ext cx="1440" cy="1965"/>
              <a:chOff x="4313" y="2281"/>
              <a:chExt cx="1440" cy="1965"/>
            </a:xfrm>
          </p:grpSpPr>
          <p:sp>
            <p:nvSpPr>
              <p:cNvPr id="46107" name="Freeform 6"/>
              <p:cNvSpPr>
                <a:spLocks/>
              </p:cNvSpPr>
              <p:nvPr/>
            </p:nvSpPr>
            <p:spPr bwMode="auto">
              <a:xfrm>
                <a:off x="4313" y="2335"/>
                <a:ext cx="1440" cy="1770"/>
              </a:xfrm>
              <a:custGeom>
                <a:avLst/>
                <a:gdLst>
                  <a:gd name="T0" fmla="*/ 901 w 1440"/>
                  <a:gd name="T1" fmla="*/ 33 h 1770"/>
                  <a:gd name="T2" fmla="*/ 1066 w 1440"/>
                  <a:gd name="T3" fmla="*/ 129 h 1770"/>
                  <a:gd name="T4" fmla="*/ 1207 w 1440"/>
                  <a:gd name="T5" fmla="*/ 256 h 1770"/>
                  <a:gd name="T6" fmla="*/ 1316 w 1440"/>
                  <a:gd name="T7" fmla="*/ 410 h 1770"/>
                  <a:gd name="T8" fmla="*/ 1394 w 1440"/>
                  <a:gd name="T9" fmla="*/ 581 h 1770"/>
                  <a:gd name="T10" fmla="*/ 1435 w 1440"/>
                  <a:gd name="T11" fmla="*/ 766 h 1770"/>
                  <a:gd name="T12" fmla="*/ 1435 w 1440"/>
                  <a:gd name="T13" fmla="*/ 958 h 1770"/>
                  <a:gd name="T14" fmla="*/ 1394 w 1440"/>
                  <a:gd name="T15" fmla="*/ 1143 h 1770"/>
                  <a:gd name="T16" fmla="*/ 1316 w 1440"/>
                  <a:gd name="T17" fmla="*/ 1314 h 1770"/>
                  <a:gd name="T18" fmla="*/ 1207 w 1440"/>
                  <a:gd name="T19" fmla="*/ 1468 h 1770"/>
                  <a:gd name="T20" fmla="*/ 1066 w 1440"/>
                  <a:gd name="T21" fmla="*/ 1597 h 1770"/>
                  <a:gd name="T22" fmla="*/ 901 w 1440"/>
                  <a:gd name="T23" fmla="*/ 1691 h 1770"/>
                  <a:gd name="T24" fmla="*/ 721 w 1440"/>
                  <a:gd name="T25" fmla="*/ 1749 h 1770"/>
                  <a:gd name="T26" fmla="*/ 533 w 1440"/>
                  <a:gd name="T27" fmla="*/ 1769 h 1770"/>
                  <a:gd name="T28" fmla="*/ 344 w 1440"/>
                  <a:gd name="T29" fmla="*/ 1749 h 1770"/>
                  <a:gd name="T30" fmla="*/ 165 w 1440"/>
                  <a:gd name="T31" fmla="*/ 1691 h 1770"/>
                  <a:gd name="T32" fmla="*/ 0 w 1440"/>
                  <a:gd name="T33" fmla="*/ 1597 h 1770"/>
                  <a:gd name="T34" fmla="*/ 125 w 1440"/>
                  <a:gd name="T35" fmla="*/ 1571 h 1770"/>
                  <a:gd name="T36" fmla="*/ 281 w 1440"/>
                  <a:gd name="T37" fmla="*/ 1640 h 1770"/>
                  <a:gd name="T38" fmla="*/ 446 w 1440"/>
                  <a:gd name="T39" fmla="*/ 1675 h 1770"/>
                  <a:gd name="T40" fmla="*/ 618 w 1440"/>
                  <a:gd name="T41" fmla="*/ 1675 h 1770"/>
                  <a:gd name="T42" fmla="*/ 785 w 1440"/>
                  <a:gd name="T43" fmla="*/ 1640 h 1770"/>
                  <a:gd name="T44" fmla="*/ 941 w 1440"/>
                  <a:gd name="T45" fmla="*/ 1571 h 1770"/>
                  <a:gd name="T46" fmla="*/ 1080 w 1440"/>
                  <a:gd name="T47" fmla="*/ 1470 h 1770"/>
                  <a:gd name="T48" fmla="*/ 1194 w 1440"/>
                  <a:gd name="T49" fmla="*/ 1343 h 1770"/>
                  <a:gd name="T50" fmla="*/ 1281 w 1440"/>
                  <a:gd name="T51" fmla="*/ 1194 h 1770"/>
                  <a:gd name="T52" fmla="*/ 1332 w 1440"/>
                  <a:gd name="T53" fmla="*/ 1032 h 1770"/>
                  <a:gd name="T54" fmla="*/ 1350 w 1440"/>
                  <a:gd name="T55" fmla="*/ 862 h 1770"/>
                  <a:gd name="T56" fmla="*/ 1332 w 1440"/>
                  <a:gd name="T57" fmla="*/ 691 h 1770"/>
                  <a:gd name="T58" fmla="*/ 1281 w 1440"/>
                  <a:gd name="T59" fmla="*/ 530 h 1770"/>
                  <a:gd name="T60" fmla="*/ 1194 w 1440"/>
                  <a:gd name="T61" fmla="*/ 381 h 1770"/>
                  <a:gd name="T62" fmla="*/ 1080 w 1440"/>
                  <a:gd name="T63" fmla="*/ 254 h 1770"/>
                  <a:gd name="T64" fmla="*/ 941 w 1440"/>
                  <a:gd name="T65" fmla="*/ 154 h 1770"/>
                  <a:gd name="T66" fmla="*/ 785 w 1440"/>
                  <a:gd name="T67" fmla="*/ 85 h 1770"/>
                  <a:gd name="T68" fmla="*/ 812 w 1440"/>
                  <a:gd name="T69" fmla="*/ 0 h 17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0"/>
                  <a:gd name="T106" fmla="*/ 0 h 1770"/>
                  <a:gd name="T107" fmla="*/ 1440 w 1440"/>
                  <a:gd name="T108" fmla="*/ 1770 h 17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0" h="1770">
                    <a:moveTo>
                      <a:pt x="812" y="0"/>
                    </a:moveTo>
                    <a:lnTo>
                      <a:pt x="901" y="33"/>
                    </a:lnTo>
                    <a:lnTo>
                      <a:pt x="986" y="78"/>
                    </a:lnTo>
                    <a:lnTo>
                      <a:pt x="1066" y="129"/>
                    </a:lnTo>
                    <a:lnTo>
                      <a:pt x="1140" y="187"/>
                    </a:lnTo>
                    <a:lnTo>
                      <a:pt x="1207" y="256"/>
                    </a:lnTo>
                    <a:lnTo>
                      <a:pt x="1265" y="330"/>
                    </a:lnTo>
                    <a:lnTo>
                      <a:pt x="1316" y="410"/>
                    </a:lnTo>
                    <a:lnTo>
                      <a:pt x="1361" y="492"/>
                    </a:lnTo>
                    <a:lnTo>
                      <a:pt x="1394" y="581"/>
                    </a:lnTo>
                    <a:lnTo>
                      <a:pt x="1419" y="673"/>
                    </a:lnTo>
                    <a:lnTo>
                      <a:pt x="1435" y="766"/>
                    </a:lnTo>
                    <a:lnTo>
                      <a:pt x="1439" y="862"/>
                    </a:lnTo>
                    <a:lnTo>
                      <a:pt x="1435" y="958"/>
                    </a:lnTo>
                    <a:lnTo>
                      <a:pt x="1419" y="1052"/>
                    </a:lnTo>
                    <a:lnTo>
                      <a:pt x="1394" y="1143"/>
                    </a:lnTo>
                    <a:lnTo>
                      <a:pt x="1361" y="1230"/>
                    </a:lnTo>
                    <a:lnTo>
                      <a:pt x="1316" y="1314"/>
                    </a:lnTo>
                    <a:lnTo>
                      <a:pt x="1265" y="1395"/>
                    </a:lnTo>
                    <a:lnTo>
                      <a:pt x="1207" y="1468"/>
                    </a:lnTo>
                    <a:lnTo>
                      <a:pt x="1140" y="1537"/>
                    </a:lnTo>
                    <a:lnTo>
                      <a:pt x="1066" y="1597"/>
                    </a:lnTo>
                    <a:lnTo>
                      <a:pt x="986" y="1646"/>
                    </a:lnTo>
                    <a:lnTo>
                      <a:pt x="901" y="1691"/>
                    </a:lnTo>
                    <a:lnTo>
                      <a:pt x="812" y="1724"/>
                    </a:lnTo>
                    <a:lnTo>
                      <a:pt x="721" y="1749"/>
                    </a:lnTo>
                    <a:lnTo>
                      <a:pt x="627" y="1765"/>
                    </a:lnTo>
                    <a:lnTo>
                      <a:pt x="533" y="1769"/>
                    </a:lnTo>
                    <a:lnTo>
                      <a:pt x="437" y="1765"/>
                    </a:lnTo>
                    <a:lnTo>
                      <a:pt x="344" y="1749"/>
                    </a:lnTo>
                    <a:lnTo>
                      <a:pt x="252" y="1724"/>
                    </a:lnTo>
                    <a:lnTo>
                      <a:pt x="165" y="1691"/>
                    </a:lnTo>
                    <a:lnTo>
                      <a:pt x="80" y="1646"/>
                    </a:lnTo>
                    <a:lnTo>
                      <a:pt x="0" y="1597"/>
                    </a:lnTo>
                    <a:lnTo>
                      <a:pt x="51" y="1524"/>
                    </a:lnTo>
                    <a:lnTo>
                      <a:pt x="125" y="1571"/>
                    </a:lnTo>
                    <a:lnTo>
                      <a:pt x="201" y="1609"/>
                    </a:lnTo>
                    <a:lnTo>
                      <a:pt x="281" y="1640"/>
                    </a:lnTo>
                    <a:lnTo>
                      <a:pt x="364" y="1662"/>
                    </a:lnTo>
                    <a:lnTo>
                      <a:pt x="446" y="1675"/>
                    </a:lnTo>
                    <a:lnTo>
                      <a:pt x="533" y="1680"/>
                    </a:lnTo>
                    <a:lnTo>
                      <a:pt x="618" y="1675"/>
                    </a:lnTo>
                    <a:lnTo>
                      <a:pt x="703" y="1662"/>
                    </a:lnTo>
                    <a:lnTo>
                      <a:pt x="785" y="1640"/>
                    </a:lnTo>
                    <a:lnTo>
                      <a:pt x="866" y="1609"/>
                    </a:lnTo>
                    <a:lnTo>
                      <a:pt x="941" y="1571"/>
                    </a:lnTo>
                    <a:lnTo>
                      <a:pt x="1013" y="1524"/>
                    </a:lnTo>
                    <a:lnTo>
                      <a:pt x="1080" y="1470"/>
                    </a:lnTo>
                    <a:lnTo>
                      <a:pt x="1140" y="1410"/>
                    </a:lnTo>
                    <a:lnTo>
                      <a:pt x="1194" y="1343"/>
                    </a:lnTo>
                    <a:lnTo>
                      <a:pt x="1240" y="1270"/>
                    </a:lnTo>
                    <a:lnTo>
                      <a:pt x="1281" y="1194"/>
                    </a:lnTo>
                    <a:lnTo>
                      <a:pt x="1312" y="1116"/>
                    </a:lnTo>
                    <a:lnTo>
                      <a:pt x="1332" y="1032"/>
                    </a:lnTo>
                    <a:lnTo>
                      <a:pt x="1345" y="947"/>
                    </a:lnTo>
                    <a:lnTo>
                      <a:pt x="1350" y="862"/>
                    </a:lnTo>
                    <a:lnTo>
                      <a:pt x="1345" y="775"/>
                    </a:lnTo>
                    <a:lnTo>
                      <a:pt x="1332" y="691"/>
                    </a:lnTo>
                    <a:lnTo>
                      <a:pt x="1312" y="608"/>
                    </a:lnTo>
                    <a:lnTo>
                      <a:pt x="1281" y="530"/>
                    </a:lnTo>
                    <a:lnTo>
                      <a:pt x="1240" y="452"/>
                    </a:lnTo>
                    <a:lnTo>
                      <a:pt x="1194" y="381"/>
                    </a:lnTo>
                    <a:lnTo>
                      <a:pt x="1140" y="314"/>
                    </a:lnTo>
                    <a:lnTo>
                      <a:pt x="1080" y="254"/>
                    </a:lnTo>
                    <a:lnTo>
                      <a:pt x="1013" y="201"/>
                    </a:lnTo>
                    <a:lnTo>
                      <a:pt x="941" y="154"/>
                    </a:lnTo>
                    <a:lnTo>
                      <a:pt x="866" y="114"/>
                    </a:lnTo>
                    <a:lnTo>
                      <a:pt x="785" y="85"/>
                    </a:lnTo>
                    <a:lnTo>
                      <a:pt x="788" y="78"/>
                    </a:lnTo>
                    <a:lnTo>
                      <a:pt x="812" y="0"/>
                    </a:lnTo>
                  </a:path>
                </a:pathLst>
              </a:custGeom>
              <a:gradFill rotWithShape="0">
                <a:gsLst>
                  <a:gs pos="0">
                    <a:srgbClr val="94D7FF"/>
                  </a:gs>
                  <a:gs pos="100000">
                    <a:srgbClr val="29AFFF"/>
                  </a:gs>
                </a:gsLst>
                <a:lin ang="5400000" scaled="1"/>
              </a:gradFill>
              <a:ln w="76200" cap="rnd">
                <a:noFill/>
                <a:round/>
                <a:headEnd/>
                <a:tailEnd/>
              </a:ln>
            </p:spPr>
            <p:txBody>
              <a:bodyPr/>
              <a:lstStyle/>
              <a:p>
                <a:endParaRPr lang="zh-CN" altLang="en-US"/>
              </a:p>
            </p:txBody>
          </p:sp>
          <p:sp>
            <p:nvSpPr>
              <p:cNvPr id="46108" name="Line 7"/>
              <p:cNvSpPr>
                <a:spLocks noChangeShapeType="1"/>
              </p:cNvSpPr>
              <p:nvPr/>
            </p:nvSpPr>
            <p:spPr bwMode="auto">
              <a:xfrm flipV="1">
                <a:off x="4356" y="3820"/>
                <a:ext cx="127" cy="274"/>
              </a:xfrm>
              <a:prstGeom prst="line">
                <a:avLst/>
              </a:prstGeom>
              <a:noFill/>
              <a:ln w="25400">
                <a:solidFill>
                  <a:schemeClr val="tx2"/>
                </a:solidFill>
                <a:round/>
                <a:headEnd/>
                <a:tailEnd/>
              </a:ln>
            </p:spPr>
            <p:txBody>
              <a:bodyPr wrap="none" anchor="ctr"/>
              <a:lstStyle/>
              <a:p>
                <a:endParaRPr lang="zh-CN" altLang="en-US"/>
              </a:p>
            </p:txBody>
          </p:sp>
          <p:sp>
            <p:nvSpPr>
              <p:cNvPr id="46109" name="Line 8"/>
              <p:cNvSpPr>
                <a:spLocks noChangeShapeType="1"/>
              </p:cNvSpPr>
              <p:nvPr/>
            </p:nvSpPr>
            <p:spPr bwMode="auto">
              <a:xfrm flipV="1">
                <a:off x="5162" y="2446"/>
                <a:ext cx="23" cy="99"/>
              </a:xfrm>
              <a:prstGeom prst="line">
                <a:avLst/>
              </a:prstGeom>
              <a:noFill/>
              <a:ln w="25400">
                <a:solidFill>
                  <a:schemeClr val="folHlink"/>
                </a:solidFill>
                <a:round/>
                <a:headEnd/>
                <a:tailEnd/>
              </a:ln>
            </p:spPr>
            <p:txBody>
              <a:bodyPr wrap="none" anchor="ctr"/>
              <a:lstStyle/>
              <a:p>
                <a:endParaRPr lang="zh-CN" altLang="en-US"/>
              </a:p>
            </p:txBody>
          </p:sp>
          <p:sp>
            <p:nvSpPr>
              <p:cNvPr id="46110" name="Freeform 9"/>
              <p:cNvSpPr>
                <a:spLocks/>
              </p:cNvSpPr>
              <p:nvPr/>
            </p:nvSpPr>
            <p:spPr bwMode="auto">
              <a:xfrm>
                <a:off x="4480" y="4093"/>
                <a:ext cx="841" cy="153"/>
              </a:xfrm>
              <a:custGeom>
                <a:avLst/>
                <a:gdLst>
                  <a:gd name="T0" fmla="*/ 3 w 841"/>
                  <a:gd name="T1" fmla="*/ 98 h 153"/>
                  <a:gd name="T2" fmla="*/ 20 w 841"/>
                  <a:gd name="T3" fmla="*/ 80 h 153"/>
                  <a:gd name="T4" fmla="*/ 44 w 841"/>
                  <a:gd name="T5" fmla="*/ 65 h 153"/>
                  <a:gd name="T6" fmla="*/ 89 w 841"/>
                  <a:gd name="T7" fmla="*/ 43 h 153"/>
                  <a:gd name="T8" fmla="*/ 140 w 841"/>
                  <a:gd name="T9" fmla="*/ 30 h 153"/>
                  <a:gd name="T10" fmla="*/ 188 w 841"/>
                  <a:gd name="T11" fmla="*/ 19 h 153"/>
                  <a:gd name="T12" fmla="*/ 253 w 841"/>
                  <a:gd name="T13" fmla="*/ 9 h 153"/>
                  <a:gd name="T14" fmla="*/ 314 w 841"/>
                  <a:gd name="T15" fmla="*/ 3 h 153"/>
                  <a:gd name="T16" fmla="*/ 386 w 841"/>
                  <a:gd name="T17" fmla="*/ 0 h 153"/>
                  <a:gd name="T18" fmla="*/ 475 w 841"/>
                  <a:gd name="T19" fmla="*/ 1 h 153"/>
                  <a:gd name="T20" fmla="*/ 567 w 841"/>
                  <a:gd name="T21" fmla="*/ 6 h 153"/>
                  <a:gd name="T22" fmla="*/ 632 w 841"/>
                  <a:gd name="T23" fmla="*/ 14 h 153"/>
                  <a:gd name="T24" fmla="*/ 700 w 841"/>
                  <a:gd name="T25" fmla="*/ 27 h 153"/>
                  <a:gd name="T26" fmla="*/ 765 w 841"/>
                  <a:gd name="T27" fmla="*/ 47 h 153"/>
                  <a:gd name="T28" fmla="*/ 799 w 841"/>
                  <a:gd name="T29" fmla="*/ 66 h 153"/>
                  <a:gd name="T30" fmla="*/ 820 w 841"/>
                  <a:gd name="T31" fmla="*/ 82 h 153"/>
                  <a:gd name="T32" fmla="*/ 840 w 841"/>
                  <a:gd name="T33" fmla="*/ 108 h 153"/>
                  <a:gd name="T34" fmla="*/ 806 w 841"/>
                  <a:gd name="T35" fmla="*/ 122 h 153"/>
                  <a:gd name="T36" fmla="*/ 748 w 841"/>
                  <a:gd name="T37" fmla="*/ 133 h 153"/>
                  <a:gd name="T38" fmla="*/ 676 w 841"/>
                  <a:gd name="T39" fmla="*/ 141 h 153"/>
                  <a:gd name="T40" fmla="*/ 608 w 841"/>
                  <a:gd name="T41" fmla="*/ 148 h 153"/>
                  <a:gd name="T42" fmla="*/ 526 w 841"/>
                  <a:gd name="T43" fmla="*/ 151 h 153"/>
                  <a:gd name="T44" fmla="*/ 437 w 841"/>
                  <a:gd name="T45" fmla="*/ 152 h 153"/>
                  <a:gd name="T46" fmla="*/ 352 w 841"/>
                  <a:gd name="T47" fmla="*/ 152 h 153"/>
                  <a:gd name="T48" fmla="*/ 263 w 841"/>
                  <a:gd name="T49" fmla="*/ 151 h 153"/>
                  <a:gd name="T50" fmla="*/ 164 w 841"/>
                  <a:gd name="T51" fmla="*/ 143 h 153"/>
                  <a:gd name="T52" fmla="*/ 85 w 841"/>
                  <a:gd name="T53" fmla="*/ 135 h 153"/>
                  <a:gd name="T54" fmla="*/ 20 w 841"/>
                  <a:gd name="T55" fmla="*/ 120 h 153"/>
                  <a:gd name="T56" fmla="*/ 0 w 841"/>
                  <a:gd name="T57" fmla="*/ 109 h 153"/>
                  <a:gd name="T58" fmla="*/ 3 w 841"/>
                  <a:gd name="T59" fmla="*/ 98 h 1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41"/>
                  <a:gd name="T91" fmla="*/ 0 h 153"/>
                  <a:gd name="T92" fmla="*/ 841 w 841"/>
                  <a:gd name="T93" fmla="*/ 153 h 15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41" h="153">
                    <a:moveTo>
                      <a:pt x="3" y="98"/>
                    </a:moveTo>
                    <a:lnTo>
                      <a:pt x="20" y="80"/>
                    </a:lnTo>
                    <a:lnTo>
                      <a:pt x="44" y="65"/>
                    </a:lnTo>
                    <a:lnTo>
                      <a:pt x="89" y="43"/>
                    </a:lnTo>
                    <a:lnTo>
                      <a:pt x="140" y="30"/>
                    </a:lnTo>
                    <a:lnTo>
                      <a:pt x="188" y="19"/>
                    </a:lnTo>
                    <a:lnTo>
                      <a:pt x="253" y="9"/>
                    </a:lnTo>
                    <a:lnTo>
                      <a:pt x="314" y="3"/>
                    </a:lnTo>
                    <a:lnTo>
                      <a:pt x="386" y="0"/>
                    </a:lnTo>
                    <a:lnTo>
                      <a:pt x="475" y="1"/>
                    </a:lnTo>
                    <a:lnTo>
                      <a:pt x="567" y="6"/>
                    </a:lnTo>
                    <a:lnTo>
                      <a:pt x="632" y="14"/>
                    </a:lnTo>
                    <a:lnTo>
                      <a:pt x="700" y="27"/>
                    </a:lnTo>
                    <a:lnTo>
                      <a:pt x="765" y="47"/>
                    </a:lnTo>
                    <a:lnTo>
                      <a:pt x="799" y="66"/>
                    </a:lnTo>
                    <a:lnTo>
                      <a:pt x="820" y="82"/>
                    </a:lnTo>
                    <a:lnTo>
                      <a:pt x="840" y="108"/>
                    </a:lnTo>
                    <a:lnTo>
                      <a:pt x="806" y="122"/>
                    </a:lnTo>
                    <a:lnTo>
                      <a:pt x="748" y="133"/>
                    </a:lnTo>
                    <a:lnTo>
                      <a:pt x="676" y="141"/>
                    </a:lnTo>
                    <a:lnTo>
                      <a:pt x="608" y="148"/>
                    </a:lnTo>
                    <a:lnTo>
                      <a:pt x="526" y="151"/>
                    </a:lnTo>
                    <a:lnTo>
                      <a:pt x="437" y="152"/>
                    </a:lnTo>
                    <a:lnTo>
                      <a:pt x="352" y="152"/>
                    </a:lnTo>
                    <a:lnTo>
                      <a:pt x="263" y="151"/>
                    </a:lnTo>
                    <a:lnTo>
                      <a:pt x="164" y="143"/>
                    </a:lnTo>
                    <a:lnTo>
                      <a:pt x="85" y="135"/>
                    </a:lnTo>
                    <a:lnTo>
                      <a:pt x="20" y="120"/>
                    </a:lnTo>
                    <a:lnTo>
                      <a:pt x="0" y="109"/>
                    </a:lnTo>
                    <a:lnTo>
                      <a:pt x="3" y="98"/>
                    </a:lnTo>
                  </a:path>
                </a:pathLst>
              </a:custGeom>
              <a:solidFill>
                <a:schemeClr val="tx2"/>
              </a:solidFill>
              <a:ln w="12700" cap="rnd">
                <a:noFill/>
                <a:round/>
                <a:headEnd/>
                <a:tailEnd/>
              </a:ln>
            </p:spPr>
            <p:txBody>
              <a:bodyPr/>
              <a:lstStyle/>
              <a:p>
                <a:endParaRPr lang="zh-CN" altLang="en-US"/>
              </a:p>
            </p:txBody>
          </p:sp>
          <p:sp>
            <p:nvSpPr>
              <p:cNvPr id="46111" name="Line 10"/>
              <p:cNvSpPr>
                <a:spLocks noChangeShapeType="1"/>
              </p:cNvSpPr>
              <p:nvPr/>
            </p:nvSpPr>
            <p:spPr bwMode="auto">
              <a:xfrm flipV="1">
                <a:off x="5239" y="2281"/>
                <a:ext cx="26" cy="106"/>
              </a:xfrm>
              <a:prstGeom prst="line">
                <a:avLst/>
              </a:prstGeom>
              <a:noFill/>
              <a:ln w="25400">
                <a:solidFill>
                  <a:schemeClr val="folHlink"/>
                </a:solidFill>
                <a:round/>
                <a:headEnd/>
                <a:tailEnd/>
              </a:ln>
            </p:spPr>
            <p:txBody>
              <a:bodyPr wrap="none" anchor="ctr"/>
              <a:lstStyle/>
              <a:p>
                <a:endParaRPr lang="zh-CN" altLang="en-US"/>
              </a:p>
            </p:txBody>
          </p:sp>
        </p:grpSp>
        <p:grpSp>
          <p:nvGrpSpPr>
            <p:cNvPr id="4" name="Group 11"/>
            <p:cNvGrpSpPr>
              <a:grpSpLocks/>
            </p:cNvGrpSpPr>
            <p:nvPr/>
          </p:nvGrpSpPr>
          <p:grpSpPr bwMode="auto">
            <a:xfrm>
              <a:off x="4095" y="2458"/>
              <a:ext cx="1497" cy="1494"/>
              <a:chOff x="4095" y="2458"/>
              <a:chExt cx="1497" cy="1494"/>
            </a:xfrm>
          </p:grpSpPr>
          <p:sp>
            <p:nvSpPr>
              <p:cNvPr id="46087" name="Oval 12"/>
              <p:cNvSpPr>
                <a:spLocks noChangeArrowheads="1"/>
              </p:cNvSpPr>
              <p:nvPr/>
            </p:nvSpPr>
            <p:spPr bwMode="auto">
              <a:xfrm>
                <a:off x="4095" y="2458"/>
                <a:ext cx="1497" cy="1494"/>
              </a:xfrm>
              <a:prstGeom prst="ellipse">
                <a:avLst/>
              </a:prstGeom>
              <a:gradFill rotWithShape="0">
                <a:gsLst>
                  <a:gs pos="0">
                    <a:srgbClr val="94D7FF"/>
                  </a:gs>
                  <a:gs pos="100000">
                    <a:srgbClr val="29AFFF"/>
                  </a:gs>
                </a:gsLst>
                <a:lin ang="5400000" scaled="1"/>
              </a:gradFill>
              <a:ln w="76200">
                <a:noFill/>
                <a:round/>
                <a:headEnd/>
                <a:tailEnd/>
              </a:ln>
            </p:spPr>
            <p:txBody>
              <a:bodyPr wrap="none" anchor="ctr"/>
              <a:lstStyle/>
              <a:p>
                <a:endParaRPr lang="zh-CN" altLang="en-US"/>
              </a:p>
            </p:txBody>
          </p:sp>
          <p:grpSp>
            <p:nvGrpSpPr>
              <p:cNvPr id="5" name="Group 13"/>
              <p:cNvGrpSpPr>
                <a:grpSpLocks/>
              </p:cNvGrpSpPr>
              <p:nvPr/>
            </p:nvGrpSpPr>
            <p:grpSpPr bwMode="auto">
              <a:xfrm>
                <a:off x="4095" y="2614"/>
                <a:ext cx="1392" cy="1109"/>
                <a:chOff x="4095" y="2614"/>
                <a:chExt cx="1392" cy="1109"/>
              </a:xfrm>
            </p:grpSpPr>
            <p:sp>
              <p:nvSpPr>
                <p:cNvPr id="46089" name="Freeform 14"/>
                <p:cNvSpPr>
                  <a:spLocks/>
                </p:cNvSpPr>
                <p:nvPr/>
              </p:nvSpPr>
              <p:spPr bwMode="auto">
                <a:xfrm>
                  <a:off x="4292" y="3020"/>
                  <a:ext cx="1" cy="14"/>
                </a:xfrm>
                <a:custGeom>
                  <a:avLst/>
                  <a:gdLst>
                    <a:gd name="T0" fmla="*/ 0 w 1"/>
                    <a:gd name="T1" fmla="*/ 0 h 14"/>
                    <a:gd name="T2" fmla="*/ 0 w 1"/>
                    <a:gd name="T3" fmla="*/ 13 h 14"/>
                    <a:gd name="T4" fmla="*/ 0 w 1"/>
                    <a:gd name="T5" fmla="*/ 13 h 14"/>
                    <a:gd name="T6" fmla="*/ 0 w 1"/>
                    <a:gd name="T7" fmla="*/ 5 h 14"/>
                    <a:gd name="T8" fmla="*/ 0 w 1"/>
                    <a:gd name="T9" fmla="*/ 0 h 14"/>
                    <a:gd name="T10" fmla="*/ 0 60000 65536"/>
                    <a:gd name="T11" fmla="*/ 0 60000 65536"/>
                    <a:gd name="T12" fmla="*/ 0 60000 65536"/>
                    <a:gd name="T13" fmla="*/ 0 60000 65536"/>
                    <a:gd name="T14" fmla="*/ 0 60000 65536"/>
                    <a:gd name="T15" fmla="*/ 0 w 1"/>
                    <a:gd name="T16" fmla="*/ 0 h 14"/>
                    <a:gd name="T17" fmla="*/ 1 w 1"/>
                    <a:gd name="T18" fmla="*/ 14 h 14"/>
                  </a:gdLst>
                  <a:ahLst/>
                  <a:cxnLst>
                    <a:cxn ang="T10">
                      <a:pos x="T0" y="T1"/>
                    </a:cxn>
                    <a:cxn ang="T11">
                      <a:pos x="T2" y="T3"/>
                    </a:cxn>
                    <a:cxn ang="T12">
                      <a:pos x="T4" y="T5"/>
                    </a:cxn>
                    <a:cxn ang="T13">
                      <a:pos x="T6" y="T7"/>
                    </a:cxn>
                    <a:cxn ang="T14">
                      <a:pos x="T8" y="T9"/>
                    </a:cxn>
                  </a:cxnLst>
                  <a:rect l="T15" t="T16" r="T17" b="T18"/>
                  <a:pathLst>
                    <a:path w="1" h="14">
                      <a:moveTo>
                        <a:pt x="0" y="0"/>
                      </a:moveTo>
                      <a:lnTo>
                        <a:pt x="0" y="13"/>
                      </a:lnTo>
                      <a:lnTo>
                        <a:pt x="0" y="5"/>
                      </a:lnTo>
                      <a:lnTo>
                        <a:pt x="0" y="0"/>
                      </a:lnTo>
                    </a:path>
                  </a:pathLst>
                </a:custGeom>
                <a:solidFill>
                  <a:schemeClr val="folHlink"/>
                </a:solidFill>
                <a:ln w="76200" cap="rnd">
                  <a:noFill/>
                  <a:round/>
                  <a:headEnd/>
                  <a:tailEnd/>
                </a:ln>
              </p:spPr>
              <p:txBody>
                <a:bodyPr/>
                <a:lstStyle/>
                <a:p>
                  <a:endParaRPr lang="zh-CN" altLang="en-US"/>
                </a:p>
              </p:txBody>
            </p:sp>
            <p:sp>
              <p:nvSpPr>
                <p:cNvPr id="46090" name="Freeform 15"/>
                <p:cNvSpPr>
                  <a:spLocks/>
                </p:cNvSpPr>
                <p:nvPr/>
              </p:nvSpPr>
              <p:spPr bwMode="auto">
                <a:xfrm>
                  <a:off x="4316" y="3051"/>
                  <a:ext cx="8" cy="7"/>
                </a:xfrm>
                <a:custGeom>
                  <a:avLst/>
                  <a:gdLst>
                    <a:gd name="T0" fmla="*/ 0 w 8"/>
                    <a:gd name="T1" fmla="*/ 0 h 7"/>
                    <a:gd name="T2" fmla="*/ 7 w 8"/>
                    <a:gd name="T3" fmla="*/ 0 h 7"/>
                    <a:gd name="T4" fmla="*/ 7 w 8"/>
                    <a:gd name="T5" fmla="*/ 6 h 7"/>
                    <a:gd name="T6" fmla="*/ 0 w 8"/>
                    <a:gd name="T7" fmla="*/ 0 h 7"/>
                    <a:gd name="T8" fmla="*/ 0 60000 65536"/>
                    <a:gd name="T9" fmla="*/ 0 60000 65536"/>
                    <a:gd name="T10" fmla="*/ 0 60000 65536"/>
                    <a:gd name="T11" fmla="*/ 0 60000 65536"/>
                    <a:gd name="T12" fmla="*/ 0 w 8"/>
                    <a:gd name="T13" fmla="*/ 0 h 7"/>
                    <a:gd name="T14" fmla="*/ 8 w 8"/>
                    <a:gd name="T15" fmla="*/ 7 h 7"/>
                  </a:gdLst>
                  <a:ahLst/>
                  <a:cxnLst>
                    <a:cxn ang="T8">
                      <a:pos x="T0" y="T1"/>
                    </a:cxn>
                    <a:cxn ang="T9">
                      <a:pos x="T2" y="T3"/>
                    </a:cxn>
                    <a:cxn ang="T10">
                      <a:pos x="T4" y="T5"/>
                    </a:cxn>
                    <a:cxn ang="T11">
                      <a:pos x="T6" y="T7"/>
                    </a:cxn>
                  </a:cxnLst>
                  <a:rect l="T12" t="T13" r="T14" b="T15"/>
                  <a:pathLst>
                    <a:path w="8" h="7">
                      <a:moveTo>
                        <a:pt x="0" y="0"/>
                      </a:moveTo>
                      <a:lnTo>
                        <a:pt x="7" y="0"/>
                      </a:lnTo>
                      <a:lnTo>
                        <a:pt x="7" y="6"/>
                      </a:lnTo>
                      <a:lnTo>
                        <a:pt x="0" y="0"/>
                      </a:lnTo>
                    </a:path>
                  </a:pathLst>
                </a:custGeom>
                <a:solidFill>
                  <a:schemeClr val="folHlink"/>
                </a:solidFill>
                <a:ln w="76200" cap="rnd">
                  <a:noFill/>
                  <a:round/>
                  <a:headEnd/>
                  <a:tailEnd/>
                </a:ln>
              </p:spPr>
              <p:txBody>
                <a:bodyPr/>
                <a:lstStyle/>
                <a:p>
                  <a:endParaRPr lang="zh-CN" altLang="en-US"/>
                </a:p>
              </p:txBody>
            </p:sp>
            <p:sp>
              <p:nvSpPr>
                <p:cNvPr id="46091" name="Freeform 16"/>
                <p:cNvSpPr>
                  <a:spLocks/>
                </p:cNvSpPr>
                <p:nvPr/>
              </p:nvSpPr>
              <p:spPr bwMode="auto">
                <a:xfrm>
                  <a:off x="4396" y="3010"/>
                  <a:ext cx="51" cy="48"/>
                </a:xfrm>
                <a:custGeom>
                  <a:avLst/>
                  <a:gdLst>
                    <a:gd name="T0" fmla="*/ 50 w 51"/>
                    <a:gd name="T1" fmla="*/ 0 h 48"/>
                    <a:gd name="T2" fmla="*/ 31 w 51"/>
                    <a:gd name="T3" fmla="*/ 0 h 48"/>
                    <a:gd name="T4" fmla="*/ 20 w 51"/>
                    <a:gd name="T5" fmla="*/ 13 h 48"/>
                    <a:gd name="T6" fmla="*/ 13 w 51"/>
                    <a:gd name="T7" fmla="*/ 13 h 48"/>
                    <a:gd name="T8" fmla="*/ 7 w 51"/>
                    <a:gd name="T9" fmla="*/ 19 h 48"/>
                    <a:gd name="T10" fmla="*/ 0 w 51"/>
                    <a:gd name="T11" fmla="*/ 19 h 48"/>
                    <a:gd name="T12" fmla="*/ 0 w 51"/>
                    <a:gd name="T13" fmla="*/ 35 h 48"/>
                    <a:gd name="T14" fmla="*/ 12 w 51"/>
                    <a:gd name="T15" fmla="*/ 47 h 48"/>
                    <a:gd name="T16" fmla="*/ 41 w 51"/>
                    <a:gd name="T17" fmla="*/ 47 h 48"/>
                    <a:gd name="T18" fmla="*/ 50 w 51"/>
                    <a:gd name="T19" fmla="*/ 35 h 48"/>
                    <a:gd name="T20" fmla="*/ 50 w 51"/>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48"/>
                    <a:gd name="T35" fmla="*/ 51 w 51"/>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48">
                      <a:moveTo>
                        <a:pt x="50" y="0"/>
                      </a:moveTo>
                      <a:lnTo>
                        <a:pt x="31" y="0"/>
                      </a:lnTo>
                      <a:lnTo>
                        <a:pt x="20" y="13"/>
                      </a:lnTo>
                      <a:lnTo>
                        <a:pt x="13" y="13"/>
                      </a:lnTo>
                      <a:lnTo>
                        <a:pt x="7" y="19"/>
                      </a:lnTo>
                      <a:lnTo>
                        <a:pt x="0" y="19"/>
                      </a:lnTo>
                      <a:lnTo>
                        <a:pt x="0" y="35"/>
                      </a:lnTo>
                      <a:lnTo>
                        <a:pt x="12" y="47"/>
                      </a:lnTo>
                      <a:lnTo>
                        <a:pt x="41" y="47"/>
                      </a:lnTo>
                      <a:lnTo>
                        <a:pt x="50" y="35"/>
                      </a:lnTo>
                      <a:lnTo>
                        <a:pt x="50" y="0"/>
                      </a:lnTo>
                    </a:path>
                  </a:pathLst>
                </a:custGeom>
                <a:solidFill>
                  <a:schemeClr val="folHlink"/>
                </a:solidFill>
                <a:ln w="76200" cap="rnd">
                  <a:noFill/>
                  <a:round/>
                  <a:headEnd/>
                  <a:tailEnd/>
                </a:ln>
              </p:spPr>
              <p:txBody>
                <a:bodyPr/>
                <a:lstStyle/>
                <a:p>
                  <a:endParaRPr lang="zh-CN" altLang="en-US"/>
                </a:p>
              </p:txBody>
            </p:sp>
            <p:sp>
              <p:nvSpPr>
                <p:cNvPr id="46092" name="Freeform 17"/>
                <p:cNvSpPr>
                  <a:spLocks/>
                </p:cNvSpPr>
                <p:nvPr/>
              </p:nvSpPr>
              <p:spPr bwMode="auto">
                <a:xfrm>
                  <a:off x="4095" y="3048"/>
                  <a:ext cx="451" cy="587"/>
                </a:xfrm>
                <a:custGeom>
                  <a:avLst/>
                  <a:gdLst>
                    <a:gd name="T0" fmla="*/ 107 w 451"/>
                    <a:gd name="T1" fmla="*/ 0 h 587"/>
                    <a:gd name="T2" fmla="*/ 99 w 451"/>
                    <a:gd name="T3" fmla="*/ 16 h 587"/>
                    <a:gd name="T4" fmla="*/ 64 w 451"/>
                    <a:gd name="T5" fmla="*/ 47 h 587"/>
                    <a:gd name="T6" fmla="*/ 56 w 451"/>
                    <a:gd name="T7" fmla="*/ 75 h 587"/>
                    <a:gd name="T8" fmla="*/ 30 w 451"/>
                    <a:gd name="T9" fmla="*/ 95 h 587"/>
                    <a:gd name="T10" fmla="*/ 12 w 451"/>
                    <a:gd name="T11" fmla="*/ 135 h 587"/>
                    <a:gd name="T12" fmla="*/ 12 w 451"/>
                    <a:gd name="T13" fmla="*/ 159 h 587"/>
                    <a:gd name="T14" fmla="*/ 0 w 451"/>
                    <a:gd name="T15" fmla="*/ 201 h 587"/>
                    <a:gd name="T16" fmla="*/ 16 w 451"/>
                    <a:gd name="T17" fmla="*/ 219 h 587"/>
                    <a:gd name="T18" fmla="*/ 56 w 451"/>
                    <a:gd name="T19" fmla="*/ 272 h 587"/>
                    <a:gd name="T20" fmla="*/ 68 w 451"/>
                    <a:gd name="T21" fmla="*/ 265 h 587"/>
                    <a:gd name="T22" fmla="*/ 139 w 451"/>
                    <a:gd name="T23" fmla="*/ 265 h 587"/>
                    <a:gd name="T24" fmla="*/ 172 w 451"/>
                    <a:gd name="T25" fmla="*/ 278 h 587"/>
                    <a:gd name="T26" fmla="*/ 169 w 451"/>
                    <a:gd name="T27" fmla="*/ 319 h 587"/>
                    <a:gd name="T28" fmla="*/ 193 w 451"/>
                    <a:gd name="T29" fmla="*/ 374 h 587"/>
                    <a:gd name="T30" fmla="*/ 191 w 451"/>
                    <a:gd name="T31" fmla="*/ 389 h 587"/>
                    <a:gd name="T32" fmla="*/ 201 w 451"/>
                    <a:gd name="T33" fmla="*/ 406 h 587"/>
                    <a:gd name="T34" fmla="*/ 186 w 451"/>
                    <a:gd name="T35" fmla="*/ 445 h 587"/>
                    <a:gd name="T36" fmla="*/ 204 w 451"/>
                    <a:gd name="T37" fmla="*/ 494 h 587"/>
                    <a:gd name="T38" fmla="*/ 214 w 451"/>
                    <a:gd name="T39" fmla="*/ 532 h 587"/>
                    <a:gd name="T40" fmla="*/ 226 w 451"/>
                    <a:gd name="T41" fmla="*/ 556 h 587"/>
                    <a:gd name="T42" fmla="*/ 239 w 451"/>
                    <a:gd name="T43" fmla="*/ 586 h 587"/>
                    <a:gd name="T44" fmla="*/ 263 w 451"/>
                    <a:gd name="T45" fmla="*/ 582 h 587"/>
                    <a:gd name="T46" fmla="*/ 302 w 451"/>
                    <a:gd name="T47" fmla="*/ 560 h 587"/>
                    <a:gd name="T48" fmla="*/ 320 w 451"/>
                    <a:gd name="T49" fmla="*/ 533 h 587"/>
                    <a:gd name="T50" fmla="*/ 319 w 451"/>
                    <a:gd name="T51" fmla="*/ 515 h 587"/>
                    <a:gd name="T52" fmla="*/ 342 w 451"/>
                    <a:gd name="T53" fmla="*/ 500 h 587"/>
                    <a:gd name="T54" fmla="*/ 338 w 451"/>
                    <a:gd name="T55" fmla="*/ 474 h 587"/>
                    <a:gd name="T56" fmla="*/ 373 w 451"/>
                    <a:gd name="T57" fmla="*/ 432 h 587"/>
                    <a:gd name="T58" fmla="*/ 378 w 451"/>
                    <a:gd name="T59" fmla="*/ 398 h 587"/>
                    <a:gd name="T60" fmla="*/ 369 w 451"/>
                    <a:gd name="T61" fmla="*/ 386 h 587"/>
                    <a:gd name="T62" fmla="*/ 373 w 451"/>
                    <a:gd name="T63" fmla="*/ 372 h 587"/>
                    <a:gd name="T64" fmla="*/ 365 w 451"/>
                    <a:gd name="T65" fmla="*/ 360 h 587"/>
                    <a:gd name="T66" fmla="*/ 391 w 451"/>
                    <a:gd name="T67" fmla="*/ 327 h 587"/>
                    <a:gd name="T68" fmla="*/ 391 w 451"/>
                    <a:gd name="T69" fmla="*/ 310 h 587"/>
                    <a:gd name="T70" fmla="*/ 427 w 451"/>
                    <a:gd name="T71" fmla="*/ 282 h 587"/>
                    <a:gd name="T72" fmla="*/ 450 w 451"/>
                    <a:gd name="T73" fmla="*/ 207 h 587"/>
                    <a:gd name="T74" fmla="*/ 417 w 451"/>
                    <a:gd name="T75" fmla="*/ 226 h 587"/>
                    <a:gd name="T76" fmla="*/ 388 w 451"/>
                    <a:gd name="T77" fmla="*/ 218 h 587"/>
                    <a:gd name="T78" fmla="*/ 392 w 451"/>
                    <a:gd name="T79" fmla="*/ 200 h 587"/>
                    <a:gd name="T80" fmla="*/ 363 w 451"/>
                    <a:gd name="T81" fmla="*/ 180 h 587"/>
                    <a:gd name="T82" fmla="*/ 349 w 451"/>
                    <a:gd name="T83" fmla="*/ 132 h 587"/>
                    <a:gd name="T84" fmla="*/ 321 w 451"/>
                    <a:gd name="T85" fmla="*/ 93 h 587"/>
                    <a:gd name="T86" fmla="*/ 321 w 451"/>
                    <a:gd name="T87" fmla="*/ 66 h 587"/>
                    <a:gd name="T88" fmla="*/ 306 w 451"/>
                    <a:gd name="T89" fmla="*/ 65 h 587"/>
                    <a:gd name="T90" fmla="*/ 296 w 451"/>
                    <a:gd name="T91" fmla="*/ 69 h 587"/>
                    <a:gd name="T92" fmla="*/ 254 w 451"/>
                    <a:gd name="T93" fmla="*/ 54 h 587"/>
                    <a:gd name="T94" fmla="*/ 243 w 451"/>
                    <a:gd name="T95" fmla="*/ 65 h 587"/>
                    <a:gd name="T96" fmla="*/ 234 w 451"/>
                    <a:gd name="T97" fmla="*/ 78 h 587"/>
                    <a:gd name="T98" fmla="*/ 211 w 451"/>
                    <a:gd name="T99" fmla="*/ 53 h 587"/>
                    <a:gd name="T100" fmla="*/ 189 w 451"/>
                    <a:gd name="T101" fmla="*/ 47 h 587"/>
                    <a:gd name="T102" fmla="*/ 187 w 451"/>
                    <a:gd name="T103" fmla="*/ 15 h 587"/>
                    <a:gd name="T104" fmla="*/ 155 w 451"/>
                    <a:gd name="T105" fmla="*/ 20 h 587"/>
                    <a:gd name="T106" fmla="*/ 135 w 451"/>
                    <a:gd name="T107" fmla="*/ 13 h 587"/>
                    <a:gd name="T108" fmla="*/ 107 w 451"/>
                    <a:gd name="T109" fmla="*/ 0 h 5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51"/>
                    <a:gd name="T166" fmla="*/ 0 h 587"/>
                    <a:gd name="T167" fmla="*/ 451 w 451"/>
                    <a:gd name="T168" fmla="*/ 587 h 58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51" h="587">
                      <a:moveTo>
                        <a:pt x="107" y="0"/>
                      </a:moveTo>
                      <a:lnTo>
                        <a:pt x="99" y="16"/>
                      </a:lnTo>
                      <a:lnTo>
                        <a:pt x="64" y="47"/>
                      </a:lnTo>
                      <a:lnTo>
                        <a:pt x="56" y="75"/>
                      </a:lnTo>
                      <a:lnTo>
                        <a:pt x="30" y="95"/>
                      </a:lnTo>
                      <a:lnTo>
                        <a:pt x="12" y="135"/>
                      </a:lnTo>
                      <a:lnTo>
                        <a:pt x="12" y="159"/>
                      </a:lnTo>
                      <a:lnTo>
                        <a:pt x="0" y="201"/>
                      </a:lnTo>
                      <a:lnTo>
                        <a:pt x="16" y="219"/>
                      </a:lnTo>
                      <a:lnTo>
                        <a:pt x="56" y="272"/>
                      </a:lnTo>
                      <a:lnTo>
                        <a:pt x="68" y="265"/>
                      </a:lnTo>
                      <a:lnTo>
                        <a:pt x="139" y="265"/>
                      </a:lnTo>
                      <a:lnTo>
                        <a:pt x="172" y="278"/>
                      </a:lnTo>
                      <a:lnTo>
                        <a:pt x="169" y="319"/>
                      </a:lnTo>
                      <a:lnTo>
                        <a:pt x="193" y="374"/>
                      </a:lnTo>
                      <a:lnTo>
                        <a:pt x="191" y="389"/>
                      </a:lnTo>
                      <a:lnTo>
                        <a:pt x="201" y="406"/>
                      </a:lnTo>
                      <a:lnTo>
                        <a:pt x="186" y="445"/>
                      </a:lnTo>
                      <a:lnTo>
                        <a:pt x="204" y="494"/>
                      </a:lnTo>
                      <a:lnTo>
                        <a:pt x="214" y="532"/>
                      </a:lnTo>
                      <a:lnTo>
                        <a:pt x="226" y="556"/>
                      </a:lnTo>
                      <a:lnTo>
                        <a:pt x="239" y="586"/>
                      </a:lnTo>
                      <a:lnTo>
                        <a:pt x="263" y="582"/>
                      </a:lnTo>
                      <a:lnTo>
                        <a:pt x="302" y="560"/>
                      </a:lnTo>
                      <a:lnTo>
                        <a:pt x="320" y="533"/>
                      </a:lnTo>
                      <a:lnTo>
                        <a:pt x="319" y="515"/>
                      </a:lnTo>
                      <a:lnTo>
                        <a:pt x="342" y="500"/>
                      </a:lnTo>
                      <a:lnTo>
                        <a:pt x="338" y="474"/>
                      </a:lnTo>
                      <a:lnTo>
                        <a:pt x="373" y="432"/>
                      </a:lnTo>
                      <a:lnTo>
                        <a:pt x="378" y="398"/>
                      </a:lnTo>
                      <a:lnTo>
                        <a:pt x="369" y="386"/>
                      </a:lnTo>
                      <a:lnTo>
                        <a:pt x="373" y="372"/>
                      </a:lnTo>
                      <a:lnTo>
                        <a:pt x="365" y="360"/>
                      </a:lnTo>
                      <a:lnTo>
                        <a:pt x="391" y="327"/>
                      </a:lnTo>
                      <a:lnTo>
                        <a:pt x="391" y="310"/>
                      </a:lnTo>
                      <a:lnTo>
                        <a:pt x="427" y="282"/>
                      </a:lnTo>
                      <a:lnTo>
                        <a:pt x="450" y="207"/>
                      </a:lnTo>
                      <a:lnTo>
                        <a:pt x="417" y="226"/>
                      </a:lnTo>
                      <a:lnTo>
                        <a:pt x="388" y="218"/>
                      </a:lnTo>
                      <a:lnTo>
                        <a:pt x="392" y="200"/>
                      </a:lnTo>
                      <a:lnTo>
                        <a:pt x="363" y="180"/>
                      </a:lnTo>
                      <a:lnTo>
                        <a:pt x="349" y="132"/>
                      </a:lnTo>
                      <a:lnTo>
                        <a:pt x="321" y="93"/>
                      </a:lnTo>
                      <a:lnTo>
                        <a:pt x="321" y="66"/>
                      </a:lnTo>
                      <a:lnTo>
                        <a:pt x="306" y="65"/>
                      </a:lnTo>
                      <a:lnTo>
                        <a:pt x="296" y="69"/>
                      </a:lnTo>
                      <a:lnTo>
                        <a:pt x="254" y="54"/>
                      </a:lnTo>
                      <a:lnTo>
                        <a:pt x="243" y="65"/>
                      </a:lnTo>
                      <a:lnTo>
                        <a:pt x="234" y="78"/>
                      </a:lnTo>
                      <a:lnTo>
                        <a:pt x="211" y="53"/>
                      </a:lnTo>
                      <a:lnTo>
                        <a:pt x="189" y="47"/>
                      </a:lnTo>
                      <a:lnTo>
                        <a:pt x="187" y="15"/>
                      </a:lnTo>
                      <a:lnTo>
                        <a:pt x="155" y="20"/>
                      </a:lnTo>
                      <a:lnTo>
                        <a:pt x="135" y="13"/>
                      </a:lnTo>
                      <a:lnTo>
                        <a:pt x="107" y="0"/>
                      </a:lnTo>
                    </a:path>
                  </a:pathLst>
                </a:custGeom>
                <a:solidFill>
                  <a:schemeClr val="folHlink"/>
                </a:solidFill>
                <a:ln w="76200" cap="rnd">
                  <a:noFill/>
                  <a:round/>
                  <a:headEnd/>
                  <a:tailEnd/>
                </a:ln>
              </p:spPr>
              <p:txBody>
                <a:bodyPr/>
                <a:lstStyle/>
                <a:p>
                  <a:endParaRPr lang="zh-CN" altLang="en-US"/>
                </a:p>
              </p:txBody>
            </p:sp>
            <p:sp>
              <p:nvSpPr>
                <p:cNvPr id="46093" name="Freeform 18"/>
                <p:cNvSpPr>
                  <a:spLocks/>
                </p:cNvSpPr>
                <p:nvPr/>
              </p:nvSpPr>
              <p:spPr bwMode="auto">
                <a:xfrm>
                  <a:off x="5136" y="3195"/>
                  <a:ext cx="17" cy="28"/>
                </a:xfrm>
                <a:custGeom>
                  <a:avLst/>
                  <a:gdLst>
                    <a:gd name="T0" fmla="*/ 7 w 17"/>
                    <a:gd name="T1" fmla="*/ 0 h 28"/>
                    <a:gd name="T2" fmla="*/ 9 w 17"/>
                    <a:gd name="T3" fmla="*/ 8 h 28"/>
                    <a:gd name="T4" fmla="*/ 7 w 17"/>
                    <a:gd name="T5" fmla="*/ 14 h 28"/>
                    <a:gd name="T6" fmla="*/ 7 w 17"/>
                    <a:gd name="T7" fmla="*/ 19 h 28"/>
                    <a:gd name="T8" fmla="*/ 16 w 17"/>
                    <a:gd name="T9" fmla="*/ 23 h 28"/>
                    <a:gd name="T10" fmla="*/ 16 w 17"/>
                    <a:gd name="T11" fmla="*/ 27 h 28"/>
                    <a:gd name="T12" fmla="*/ 9 w 17"/>
                    <a:gd name="T13" fmla="*/ 23 h 28"/>
                    <a:gd name="T14" fmla="*/ 3 w 17"/>
                    <a:gd name="T15" fmla="*/ 27 h 28"/>
                    <a:gd name="T16" fmla="*/ 0 w 17"/>
                    <a:gd name="T17" fmla="*/ 23 h 28"/>
                    <a:gd name="T18" fmla="*/ 3 w 17"/>
                    <a:gd name="T19" fmla="*/ 19 h 28"/>
                    <a:gd name="T20" fmla="*/ 0 w 17"/>
                    <a:gd name="T21" fmla="*/ 14 h 28"/>
                    <a:gd name="T22" fmla="*/ 3 w 17"/>
                    <a:gd name="T23" fmla="*/ 4 h 28"/>
                    <a:gd name="T24" fmla="*/ 7 w 17"/>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8"/>
                    <a:gd name="T41" fmla="*/ 17 w 17"/>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8">
                      <a:moveTo>
                        <a:pt x="7" y="0"/>
                      </a:moveTo>
                      <a:lnTo>
                        <a:pt x="9" y="8"/>
                      </a:lnTo>
                      <a:lnTo>
                        <a:pt x="7" y="14"/>
                      </a:lnTo>
                      <a:lnTo>
                        <a:pt x="7" y="19"/>
                      </a:lnTo>
                      <a:lnTo>
                        <a:pt x="16" y="23"/>
                      </a:lnTo>
                      <a:lnTo>
                        <a:pt x="16" y="27"/>
                      </a:lnTo>
                      <a:lnTo>
                        <a:pt x="9" y="23"/>
                      </a:lnTo>
                      <a:lnTo>
                        <a:pt x="3" y="27"/>
                      </a:lnTo>
                      <a:lnTo>
                        <a:pt x="0" y="23"/>
                      </a:lnTo>
                      <a:lnTo>
                        <a:pt x="3" y="19"/>
                      </a:lnTo>
                      <a:lnTo>
                        <a:pt x="0" y="14"/>
                      </a:lnTo>
                      <a:lnTo>
                        <a:pt x="3" y="4"/>
                      </a:lnTo>
                      <a:lnTo>
                        <a:pt x="7" y="0"/>
                      </a:lnTo>
                    </a:path>
                  </a:pathLst>
                </a:custGeom>
                <a:solidFill>
                  <a:schemeClr val="folHlink"/>
                </a:solidFill>
                <a:ln w="76200" cap="rnd">
                  <a:noFill/>
                  <a:round/>
                  <a:headEnd/>
                  <a:tailEnd/>
                </a:ln>
              </p:spPr>
              <p:txBody>
                <a:bodyPr/>
                <a:lstStyle/>
                <a:p>
                  <a:endParaRPr lang="zh-CN" altLang="en-US"/>
                </a:p>
              </p:txBody>
            </p:sp>
            <p:sp>
              <p:nvSpPr>
                <p:cNvPr id="46094" name="Freeform 19"/>
                <p:cNvSpPr>
                  <a:spLocks/>
                </p:cNvSpPr>
                <p:nvPr/>
              </p:nvSpPr>
              <p:spPr bwMode="auto">
                <a:xfrm>
                  <a:off x="5051" y="3317"/>
                  <a:ext cx="68" cy="97"/>
                </a:xfrm>
                <a:custGeom>
                  <a:avLst/>
                  <a:gdLst>
                    <a:gd name="T0" fmla="*/ 0 w 68"/>
                    <a:gd name="T1" fmla="*/ 48 h 97"/>
                    <a:gd name="T2" fmla="*/ 24 w 68"/>
                    <a:gd name="T3" fmla="*/ 48 h 97"/>
                    <a:gd name="T4" fmla="*/ 52 w 68"/>
                    <a:gd name="T5" fmla="*/ 0 h 97"/>
                    <a:gd name="T6" fmla="*/ 67 w 68"/>
                    <a:gd name="T7" fmla="*/ 28 h 97"/>
                    <a:gd name="T8" fmla="*/ 55 w 68"/>
                    <a:gd name="T9" fmla="*/ 96 h 97"/>
                    <a:gd name="T10" fmla="*/ 5 w 68"/>
                    <a:gd name="T11" fmla="*/ 80 h 97"/>
                    <a:gd name="T12" fmla="*/ 0 w 68"/>
                    <a:gd name="T13" fmla="*/ 48 h 97"/>
                    <a:gd name="T14" fmla="*/ 0 60000 65536"/>
                    <a:gd name="T15" fmla="*/ 0 60000 65536"/>
                    <a:gd name="T16" fmla="*/ 0 60000 65536"/>
                    <a:gd name="T17" fmla="*/ 0 60000 65536"/>
                    <a:gd name="T18" fmla="*/ 0 60000 65536"/>
                    <a:gd name="T19" fmla="*/ 0 60000 65536"/>
                    <a:gd name="T20" fmla="*/ 0 60000 65536"/>
                    <a:gd name="T21" fmla="*/ 0 w 68"/>
                    <a:gd name="T22" fmla="*/ 0 h 97"/>
                    <a:gd name="T23" fmla="*/ 68 w 68"/>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97">
                      <a:moveTo>
                        <a:pt x="0" y="48"/>
                      </a:moveTo>
                      <a:lnTo>
                        <a:pt x="24" y="48"/>
                      </a:lnTo>
                      <a:lnTo>
                        <a:pt x="52" y="0"/>
                      </a:lnTo>
                      <a:lnTo>
                        <a:pt x="67" y="28"/>
                      </a:lnTo>
                      <a:lnTo>
                        <a:pt x="55" y="96"/>
                      </a:lnTo>
                      <a:lnTo>
                        <a:pt x="5" y="80"/>
                      </a:lnTo>
                      <a:lnTo>
                        <a:pt x="0" y="48"/>
                      </a:lnTo>
                    </a:path>
                  </a:pathLst>
                </a:custGeom>
                <a:solidFill>
                  <a:schemeClr val="folHlink"/>
                </a:solidFill>
                <a:ln w="76200" cap="rnd">
                  <a:noFill/>
                  <a:round/>
                  <a:headEnd/>
                  <a:tailEnd/>
                </a:ln>
              </p:spPr>
              <p:txBody>
                <a:bodyPr/>
                <a:lstStyle/>
                <a:p>
                  <a:endParaRPr lang="zh-CN" altLang="en-US"/>
                </a:p>
              </p:txBody>
            </p:sp>
            <p:sp>
              <p:nvSpPr>
                <p:cNvPr id="46095" name="Freeform 20"/>
                <p:cNvSpPr>
                  <a:spLocks/>
                </p:cNvSpPr>
                <p:nvPr/>
              </p:nvSpPr>
              <p:spPr bwMode="auto">
                <a:xfrm>
                  <a:off x="5186" y="3354"/>
                  <a:ext cx="117" cy="94"/>
                </a:xfrm>
                <a:custGeom>
                  <a:avLst/>
                  <a:gdLst>
                    <a:gd name="T0" fmla="*/ 7 w 117"/>
                    <a:gd name="T1" fmla="*/ 22 h 94"/>
                    <a:gd name="T2" fmla="*/ 0 w 117"/>
                    <a:gd name="T3" fmla="*/ 0 h 94"/>
                    <a:gd name="T4" fmla="*/ 39 w 117"/>
                    <a:gd name="T5" fmla="*/ 9 h 94"/>
                    <a:gd name="T6" fmla="*/ 95 w 117"/>
                    <a:gd name="T7" fmla="*/ 32 h 94"/>
                    <a:gd name="T8" fmla="*/ 95 w 117"/>
                    <a:gd name="T9" fmla="*/ 49 h 94"/>
                    <a:gd name="T10" fmla="*/ 116 w 117"/>
                    <a:gd name="T11" fmla="*/ 93 h 94"/>
                    <a:gd name="T12" fmla="*/ 73 w 117"/>
                    <a:gd name="T13" fmla="*/ 51 h 94"/>
                    <a:gd name="T14" fmla="*/ 44 w 117"/>
                    <a:gd name="T15" fmla="*/ 54 h 94"/>
                    <a:gd name="T16" fmla="*/ 7 w 117"/>
                    <a:gd name="T17" fmla="*/ 22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94"/>
                    <a:gd name="T29" fmla="*/ 117 w 117"/>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94">
                      <a:moveTo>
                        <a:pt x="7" y="22"/>
                      </a:moveTo>
                      <a:lnTo>
                        <a:pt x="0" y="0"/>
                      </a:lnTo>
                      <a:lnTo>
                        <a:pt x="39" y="9"/>
                      </a:lnTo>
                      <a:lnTo>
                        <a:pt x="95" y="32"/>
                      </a:lnTo>
                      <a:lnTo>
                        <a:pt x="95" y="49"/>
                      </a:lnTo>
                      <a:lnTo>
                        <a:pt x="116" y="93"/>
                      </a:lnTo>
                      <a:lnTo>
                        <a:pt x="73" y="51"/>
                      </a:lnTo>
                      <a:lnTo>
                        <a:pt x="44" y="54"/>
                      </a:lnTo>
                      <a:lnTo>
                        <a:pt x="7" y="22"/>
                      </a:lnTo>
                    </a:path>
                  </a:pathLst>
                </a:custGeom>
                <a:solidFill>
                  <a:schemeClr val="folHlink"/>
                </a:solidFill>
                <a:ln w="76200" cap="rnd">
                  <a:noFill/>
                  <a:round/>
                  <a:headEnd/>
                  <a:tailEnd/>
                </a:ln>
              </p:spPr>
              <p:txBody>
                <a:bodyPr/>
                <a:lstStyle/>
                <a:p>
                  <a:endParaRPr lang="zh-CN" altLang="en-US"/>
                </a:p>
              </p:txBody>
            </p:sp>
            <p:sp>
              <p:nvSpPr>
                <p:cNvPr id="46096" name="Freeform 21"/>
                <p:cNvSpPr>
                  <a:spLocks/>
                </p:cNvSpPr>
                <p:nvPr/>
              </p:nvSpPr>
              <p:spPr bwMode="auto">
                <a:xfrm>
                  <a:off x="5408" y="3545"/>
                  <a:ext cx="79" cy="101"/>
                </a:xfrm>
                <a:custGeom>
                  <a:avLst/>
                  <a:gdLst>
                    <a:gd name="T0" fmla="*/ 48 w 79"/>
                    <a:gd name="T1" fmla="*/ 0 h 101"/>
                    <a:gd name="T2" fmla="*/ 78 w 79"/>
                    <a:gd name="T3" fmla="*/ 30 h 101"/>
                    <a:gd name="T4" fmla="*/ 16 w 79"/>
                    <a:gd name="T5" fmla="*/ 100 h 101"/>
                    <a:gd name="T6" fmla="*/ 0 w 79"/>
                    <a:gd name="T7" fmla="*/ 84 h 101"/>
                    <a:gd name="T8" fmla="*/ 45 w 79"/>
                    <a:gd name="T9" fmla="*/ 39 h 101"/>
                    <a:gd name="T10" fmla="*/ 48 w 79"/>
                    <a:gd name="T11" fmla="*/ 0 h 101"/>
                    <a:gd name="T12" fmla="*/ 0 60000 65536"/>
                    <a:gd name="T13" fmla="*/ 0 60000 65536"/>
                    <a:gd name="T14" fmla="*/ 0 60000 65536"/>
                    <a:gd name="T15" fmla="*/ 0 60000 65536"/>
                    <a:gd name="T16" fmla="*/ 0 60000 65536"/>
                    <a:gd name="T17" fmla="*/ 0 60000 65536"/>
                    <a:gd name="T18" fmla="*/ 0 w 79"/>
                    <a:gd name="T19" fmla="*/ 0 h 101"/>
                    <a:gd name="T20" fmla="*/ 79 w 79"/>
                    <a:gd name="T21" fmla="*/ 101 h 101"/>
                  </a:gdLst>
                  <a:ahLst/>
                  <a:cxnLst>
                    <a:cxn ang="T12">
                      <a:pos x="T0" y="T1"/>
                    </a:cxn>
                    <a:cxn ang="T13">
                      <a:pos x="T2" y="T3"/>
                    </a:cxn>
                    <a:cxn ang="T14">
                      <a:pos x="T4" y="T5"/>
                    </a:cxn>
                    <a:cxn ang="T15">
                      <a:pos x="T6" y="T7"/>
                    </a:cxn>
                    <a:cxn ang="T16">
                      <a:pos x="T8" y="T9"/>
                    </a:cxn>
                    <a:cxn ang="T17">
                      <a:pos x="T10" y="T11"/>
                    </a:cxn>
                  </a:cxnLst>
                  <a:rect l="T18" t="T19" r="T20" b="T21"/>
                  <a:pathLst>
                    <a:path w="79" h="101">
                      <a:moveTo>
                        <a:pt x="48" y="0"/>
                      </a:moveTo>
                      <a:lnTo>
                        <a:pt x="78" y="30"/>
                      </a:lnTo>
                      <a:lnTo>
                        <a:pt x="16" y="100"/>
                      </a:lnTo>
                      <a:lnTo>
                        <a:pt x="0" y="84"/>
                      </a:lnTo>
                      <a:lnTo>
                        <a:pt x="45" y="39"/>
                      </a:lnTo>
                      <a:lnTo>
                        <a:pt x="48" y="0"/>
                      </a:lnTo>
                    </a:path>
                  </a:pathLst>
                </a:custGeom>
                <a:solidFill>
                  <a:schemeClr val="folHlink"/>
                </a:solidFill>
                <a:ln w="76200" cap="rnd">
                  <a:noFill/>
                  <a:round/>
                  <a:headEnd/>
                  <a:tailEnd/>
                </a:ln>
              </p:spPr>
              <p:txBody>
                <a:bodyPr/>
                <a:lstStyle/>
                <a:p>
                  <a:endParaRPr lang="zh-CN" altLang="en-US"/>
                </a:p>
              </p:txBody>
            </p:sp>
            <p:sp>
              <p:nvSpPr>
                <p:cNvPr id="46097" name="Freeform 22"/>
                <p:cNvSpPr>
                  <a:spLocks/>
                </p:cNvSpPr>
                <p:nvPr/>
              </p:nvSpPr>
              <p:spPr bwMode="auto">
                <a:xfrm>
                  <a:off x="4235" y="2859"/>
                  <a:ext cx="39" cy="66"/>
                </a:xfrm>
                <a:custGeom>
                  <a:avLst/>
                  <a:gdLst>
                    <a:gd name="T0" fmla="*/ 38 w 39"/>
                    <a:gd name="T1" fmla="*/ 51 h 66"/>
                    <a:gd name="T2" fmla="*/ 28 w 39"/>
                    <a:gd name="T3" fmla="*/ 43 h 66"/>
                    <a:gd name="T4" fmla="*/ 28 w 39"/>
                    <a:gd name="T5" fmla="*/ 14 h 66"/>
                    <a:gd name="T6" fmla="*/ 33 w 39"/>
                    <a:gd name="T7" fmla="*/ 8 h 66"/>
                    <a:gd name="T8" fmla="*/ 24 w 39"/>
                    <a:gd name="T9" fmla="*/ 8 h 66"/>
                    <a:gd name="T10" fmla="*/ 29 w 39"/>
                    <a:gd name="T11" fmla="*/ 0 h 66"/>
                    <a:gd name="T12" fmla="*/ 22 w 39"/>
                    <a:gd name="T13" fmla="*/ 0 h 66"/>
                    <a:gd name="T14" fmla="*/ 14 w 39"/>
                    <a:gd name="T15" fmla="*/ 9 h 66"/>
                    <a:gd name="T16" fmla="*/ 14 w 39"/>
                    <a:gd name="T17" fmla="*/ 27 h 66"/>
                    <a:gd name="T18" fmla="*/ 18 w 39"/>
                    <a:gd name="T19" fmla="*/ 31 h 66"/>
                    <a:gd name="T20" fmla="*/ 18 w 39"/>
                    <a:gd name="T21" fmla="*/ 39 h 66"/>
                    <a:gd name="T22" fmla="*/ 16 w 39"/>
                    <a:gd name="T23" fmla="*/ 39 h 66"/>
                    <a:gd name="T24" fmla="*/ 9 w 39"/>
                    <a:gd name="T25" fmla="*/ 46 h 66"/>
                    <a:gd name="T26" fmla="*/ 9 w 39"/>
                    <a:gd name="T27" fmla="*/ 53 h 66"/>
                    <a:gd name="T28" fmla="*/ 0 w 39"/>
                    <a:gd name="T29" fmla="*/ 65 h 66"/>
                    <a:gd name="T30" fmla="*/ 29 w 39"/>
                    <a:gd name="T31" fmla="*/ 65 h 66"/>
                    <a:gd name="T32" fmla="*/ 38 w 39"/>
                    <a:gd name="T33" fmla="*/ 51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66"/>
                    <a:gd name="T53" fmla="*/ 39 w 39"/>
                    <a:gd name="T54" fmla="*/ 66 h 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66">
                      <a:moveTo>
                        <a:pt x="38" y="51"/>
                      </a:moveTo>
                      <a:lnTo>
                        <a:pt x="28" y="43"/>
                      </a:lnTo>
                      <a:lnTo>
                        <a:pt x="28" y="14"/>
                      </a:lnTo>
                      <a:lnTo>
                        <a:pt x="33" y="8"/>
                      </a:lnTo>
                      <a:lnTo>
                        <a:pt x="24" y="8"/>
                      </a:lnTo>
                      <a:lnTo>
                        <a:pt x="29" y="0"/>
                      </a:lnTo>
                      <a:lnTo>
                        <a:pt x="22" y="0"/>
                      </a:lnTo>
                      <a:lnTo>
                        <a:pt x="14" y="9"/>
                      </a:lnTo>
                      <a:lnTo>
                        <a:pt x="14" y="27"/>
                      </a:lnTo>
                      <a:lnTo>
                        <a:pt x="18" y="31"/>
                      </a:lnTo>
                      <a:lnTo>
                        <a:pt x="18" y="39"/>
                      </a:lnTo>
                      <a:lnTo>
                        <a:pt x="16" y="39"/>
                      </a:lnTo>
                      <a:lnTo>
                        <a:pt x="9" y="46"/>
                      </a:lnTo>
                      <a:lnTo>
                        <a:pt x="9" y="53"/>
                      </a:lnTo>
                      <a:lnTo>
                        <a:pt x="0" y="65"/>
                      </a:lnTo>
                      <a:lnTo>
                        <a:pt x="29" y="65"/>
                      </a:lnTo>
                      <a:lnTo>
                        <a:pt x="38" y="51"/>
                      </a:lnTo>
                    </a:path>
                  </a:pathLst>
                </a:custGeom>
                <a:solidFill>
                  <a:schemeClr val="folHlink"/>
                </a:solidFill>
                <a:ln w="76200" cap="rnd">
                  <a:noFill/>
                  <a:round/>
                  <a:headEnd/>
                  <a:tailEnd/>
                </a:ln>
              </p:spPr>
              <p:txBody>
                <a:bodyPr/>
                <a:lstStyle/>
                <a:p>
                  <a:endParaRPr lang="zh-CN" altLang="en-US"/>
                </a:p>
              </p:txBody>
            </p:sp>
            <p:sp>
              <p:nvSpPr>
                <p:cNvPr id="46098" name="Freeform 23"/>
                <p:cNvSpPr>
                  <a:spLocks/>
                </p:cNvSpPr>
                <p:nvPr/>
              </p:nvSpPr>
              <p:spPr bwMode="auto">
                <a:xfrm>
                  <a:off x="4222" y="2881"/>
                  <a:ext cx="21" cy="24"/>
                </a:xfrm>
                <a:custGeom>
                  <a:avLst/>
                  <a:gdLst>
                    <a:gd name="T0" fmla="*/ 17 w 21"/>
                    <a:gd name="T1" fmla="*/ 8 h 24"/>
                    <a:gd name="T2" fmla="*/ 20 w 21"/>
                    <a:gd name="T3" fmla="*/ 8 h 24"/>
                    <a:gd name="T4" fmla="*/ 20 w 21"/>
                    <a:gd name="T5" fmla="*/ 0 h 24"/>
                    <a:gd name="T6" fmla="*/ 13 w 21"/>
                    <a:gd name="T7" fmla="*/ 0 h 24"/>
                    <a:gd name="T8" fmla="*/ 0 w 21"/>
                    <a:gd name="T9" fmla="*/ 15 h 24"/>
                    <a:gd name="T10" fmla="*/ 0 w 21"/>
                    <a:gd name="T11" fmla="*/ 23 h 24"/>
                    <a:gd name="T12" fmla="*/ 12 w 21"/>
                    <a:gd name="T13" fmla="*/ 23 h 24"/>
                    <a:gd name="T14" fmla="*/ 17 w 21"/>
                    <a:gd name="T15" fmla="*/ 17 h 24"/>
                    <a:gd name="T16" fmla="*/ 17 w 21"/>
                    <a:gd name="T17" fmla="*/ 8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4"/>
                    <a:gd name="T29" fmla="*/ 21 w 21"/>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4">
                      <a:moveTo>
                        <a:pt x="17" y="8"/>
                      </a:moveTo>
                      <a:lnTo>
                        <a:pt x="20" y="8"/>
                      </a:lnTo>
                      <a:lnTo>
                        <a:pt x="20" y="0"/>
                      </a:lnTo>
                      <a:lnTo>
                        <a:pt x="13" y="0"/>
                      </a:lnTo>
                      <a:lnTo>
                        <a:pt x="0" y="15"/>
                      </a:lnTo>
                      <a:lnTo>
                        <a:pt x="0" y="23"/>
                      </a:lnTo>
                      <a:lnTo>
                        <a:pt x="12" y="23"/>
                      </a:lnTo>
                      <a:lnTo>
                        <a:pt x="17" y="17"/>
                      </a:lnTo>
                      <a:lnTo>
                        <a:pt x="17" y="8"/>
                      </a:lnTo>
                    </a:path>
                  </a:pathLst>
                </a:custGeom>
                <a:solidFill>
                  <a:schemeClr val="folHlink"/>
                </a:solidFill>
                <a:ln w="76200" cap="rnd">
                  <a:noFill/>
                  <a:round/>
                  <a:headEnd/>
                  <a:tailEnd/>
                </a:ln>
              </p:spPr>
              <p:txBody>
                <a:bodyPr/>
                <a:lstStyle/>
                <a:p>
                  <a:endParaRPr lang="zh-CN" altLang="en-US"/>
                </a:p>
              </p:txBody>
            </p:sp>
            <p:sp>
              <p:nvSpPr>
                <p:cNvPr id="46099" name="Freeform 24"/>
                <p:cNvSpPr>
                  <a:spLocks/>
                </p:cNvSpPr>
                <p:nvPr/>
              </p:nvSpPr>
              <p:spPr bwMode="auto">
                <a:xfrm>
                  <a:off x="4191" y="2842"/>
                  <a:ext cx="256" cy="216"/>
                </a:xfrm>
                <a:custGeom>
                  <a:avLst/>
                  <a:gdLst>
                    <a:gd name="T0" fmla="*/ 168 w 256"/>
                    <a:gd name="T1" fmla="*/ 15 h 216"/>
                    <a:gd name="T2" fmla="*/ 201 w 256"/>
                    <a:gd name="T3" fmla="*/ 20 h 216"/>
                    <a:gd name="T4" fmla="*/ 181 w 256"/>
                    <a:gd name="T5" fmla="*/ 28 h 216"/>
                    <a:gd name="T6" fmla="*/ 172 w 256"/>
                    <a:gd name="T7" fmla="*/ 41 h 216"/>
                    <a:gd name="T8" fmla="*/ 160 w 256"/>
                    <a:gd name="T9" fmla="*/ 70 h 216"/>
                    <a:gd name="T10" fmla="*/ 140 w 256"/>
                    <a:gd name="T11" fmla="*/ 72 h 216"/>
                    <a:gd name="T12" fmla="*/ 123 w 256"/>
                    <a:gd name="T13" fmla="*/ 69 h 216"/>
                    <a:gd name="T14" fmla="*/ 131 w 256"/>
                    <a:gd name="T15" fmla="*/ 55 h 216"/>
                    <a:gd name="T16" fmla="*/ 124 w 256"/>
                    <a:gd name="T17" fmla="*/ 37 h 216"/>
                    <a:gd name="T18" fmla="*/ 114 w 256"/>
                    <a:gd name="T19" fmla="*/ 69 h 216"/>
                    <a:gd name="T20" fmla="*/ 87 w 256"/>
                    <a:gd name="T21" fmla="*/ 84 h 216"/>
                    <a:gd name="T22" fmla="*/ 73 w 256"/>
                    <a:gd name="T23" fmla="*/ 94 h 216"/>
                    <a:gd name="T24" fmla="*/ 53 w 256"/>
                    <a:gd name="T25" fmla="*/ 108 h 216"/>
                    <a:gd name="T26" fmla="*/ 43 w 256"/>
                    <a:gd name="T27" fmla="*/ 143 h 216"/>
                    <a:gd name="T28" fmla="*/ 8 w 256"/>
                    <a:gd name="T29" fmla="*/ 130 h 216"/>
                    <a:gd name="T30" fmla="*/ 0 w 256"/>
                    <a:gd name="T31" fmla="*/ 156 h 216"/>
                    <a:gd name="T32" fmla="*/ 15 w 256"/>
                    <a:gd name="T33" fmla="*/ 194 h 216"/>
                    <a:gd name="T34" fmla="*/ 71 w 256"/>
                    <a:gd name="T35" fmla="*/ 153 h 216"/>
                    <a:gd name="T36" fmla="*/ 105 w 256"/>
                    <a:gd name="T37" fmla="*/ 145 h 216"/>
                    <a:gd name="T38" fmla="*/ 111 w 256"/>
                    <a:gd name="T39" fmla="*/ 161 h 216"/>
                    <a:gd name="T40" fmla="*/ 139 w 256"/>
                    <a:gd name="T41" fmla="*/ 201 h 216"/>
                    <a:gd name="T42" fmla="*/ 142 w 256"/>
                    <a:gd name="T43" fmla="*/ 189 h 216"/>
                    <a:gd name="T44" fmla="*/ 150 w 256"/>
                    <a:gd name="T45" fmla="*/ 189 h 216"/>
                    <a:gd name="T46" fmla="*/ 123 w 256"/>
                    <a:gd name="T47" fmla="*/ 152 h 216"/>
                    <a:gd name="T48" fmla="*/ 131 w 256"/>
                    <a:gd name="T49" fmla="*/ 139 h 216"/>
                    <a:gd name="T50" fmla="*/ 160 w 256"/>
                    <a:gd name="T51" fmla="*/ 178 h 216"/>
                    <a:gd name="T52" fmla="*/ 172 w 256"/>
                    <a:gd name="T53" fmla="*/ 202 h 216"/>
                    <a:gd name="T54" fmla="*/ 178 w 256"/>
                    <a:gd name="T55" fmla="*/ 215 h 216"/>
                    <a:gd name="T56" fmla="*/ 183 w 256"/>
                    <a:gd name="T57" fmla="*/ 191 h 216"/>
                    <a:gd name="T58" fmla="*/ 202 w 256"/>
                    <a:gd name="T59" fmla="*/ 182 h 216"/>
                    <a:gd name="T60" fmla="*/ 214 w 256"/>
                    <a:gd name="T61" fmla="*/ 177 h 216"/>
                    <a:gd name="T62" fmla="*/ 210 w 256"/>
                    <a:gd name="T63" fmla="*/ 158 h 216"/>
                    <a:gd name="T64" fmla="*/ 219 w 256"/>
                    <a:gd name="T65" fmla="*/ 126 h 216"/>
                    <a:gd name="T66" fmla="*/ 232 w 256"/>
                    <a:gd name="T67" fmla="*/ 130 h 216"/>
                    <a:gd name="T68" fmla="*/ 236 w 256"/>
                    <a:gd name="T69" fmla="*/ 145 h 216"/>
                    <a:gd name="T70" fmla="*/ 247 w 256"/>
                    <a:gd name="T71" fmla="*/ 137 h 216"/>
                    <a:gd name="T72" fmla="*/ 244 w 256"/>
                    <a:gd name="T73" fmla="*/ 134 h 216"/>
                    <a:gd name="T74" fmla="*/ 252 w 256"/>
                    <a:gd name="T75" fmla="*/ 114 h 216"/>
                    <a:gd name="T76" fmla="*/ 255 w 256"/>
                    <a:gd name="T77" fmla="*/ 137 h 216"/>
                    <a:gd name="T78" fmla="*/ 168 w 256"/>
                    <a:gd name="T79" fmla="*/ 0 h 2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6"/>
                    <a:gd name="T121" fmla="*/ 0 h 216"/>
                    <a:gd name="T122" fmla="*/ 256 w 256"/>
                    <a:gd name="T123" fmla="*/ 216 h 21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6" h="216">
                      <a:moveTo>
                        <a:pt x="168" y="0"/>
                      </a:moveTo>
                      <a:lnTo>
                        <a:pt x="168" y="15"/>
                      </a:lnTo>
                      <a:lnTo>
                        <a:pt x="173" y="20"/>
                      </a:lnTo>
                      <a:lnTo>
                        <a:pt x="201" y="20"/>
                      </a:lnTo>
                      <a:lnTo>
                        <a:pt x="201" y="28"/>
                      </a:lnTo>
                      <a:lnTo>
                        <a:pt x="181" y="28"/>
                      </a:lnTo>
                      <a:lnTo>
                        <a:pt x="181" y="52"/>
                      </a:lnTo>
                      <a:lnTo>
                        <a:pt x="172" y="41"/>
                      </a:lnTo>
                      <a:lnTo>
                        <a:pt x="172" y="56"/>
                      </a:lnTo>
                      <a:lnTo>
                        <a:pt x="160" y="70"/>
                      </a:lnTo>
                      <a:lnTo>
                        <a:pt x="152" y="62"/>
                      </a:lnTo>
                      <a:lnTo>
                        <a:pt x="140" y="72"/>
                      </a:lnTo>
                      <a:lnTo>
                        <a:pt x="138" y="69"/>
                      </a:lnTo>
                      <a:lnTo>
                        <a:pt x="123" y="69"/>
                      </a:lnTo>
                      <a:lnTo>
                        <a:pt x="131" y="59"/>
                      </a:lnTo>
                      <a:lnTo>
                        <a:pt x="131" y="55"/>
                      </a:lnTo>
                      <a:lnTo>
                        <a:pt x="124" y="48"/>
                      </a:lnTo>
                      <a:lnTo>
                        <a:pt x="124" y="37"/>
                      </a:lnTo>
                      <a:lnTo>
                        <a:pt x="114" y="48"/>
                      </a:lnTo>
                      <a:lnTo>
                        <a:pt x="114" y="69"/>
                      </a:lnTo>
                      <a:lnTo>
                        <a:pt x="102" y="69"/>
                      </a:lnTo>
                      <a:lnTo>
                        <a:pt x="87" y="84"/>
                      </a:lnTo>
                      <a:lnTo>
                        <a:pt x="81" y="84"/>
                      </a:lnTo>
                      <a:lnTo>
                        <a:pt x="73" y="94"/>
                      </a:lnTo>
                      <a:lnTo>
                        <a:pt x="43" y="94"/>
                      </a:lnTo>
                      <a:lnTo>
                        <a:pt x="53" y="108"/>
                      </a:lnTo>
                      <a:lnTo>
                        <a:pt x="53" y="130"/>
                      </a:lnTo>
                      <a:lnTo>
                        <a:pt x="43" y="143"/>
                      </a:lnTo>
                      <a:lnTo>
                        <a:pt x="31" y="130"/>
                      </a:lnTo>
                      <a:lnTo>
                        <a:pt x="8" y="130"/>
                      </a:lnTo>
                      <a:lnTo>
                        <a:pt x="8" y="146"/>
                      </a:lnTo>
                      <a:lnTo>
                        <a:pt x="0" y="156"/>
                      </a:lnTo>
                      <a:lnTo>
                        <a:pt x="0" y="177"/>
                      </a:lnTo>
                      <a:lnTo>
                        <a:pt x="15" y="194"/>
                      </a:lnTo>
                      <a:lnTo>
                        <a:pt x="37" y="194"/>
                      </a:lnTo>
                      <a:lnTo>
                        <a:pt x="71" y="153"/>
                      </a:lnTo>
                      <a:lnTo>
                        <a:pt x="101" y="153"/>
                      </a:lnTo>
                      <a:lnTo>
                        <a:pt x="105" y="145"/>
                      </a:lnTo>
                      <a:lnTo>
                        <a:pt x="112" y="153"/>
                      </a:lnTo>
                      <a:lnTo>
                        <a:pt x="111" y="161"/>
                      </a:lnTo>
                      <a:lnTo>
                        <a:pt x="139" y="189"/>
                      </a:lnTo>
                      <a:lnTo>
                        <a:pt x="139" y="201"/>
                      </a:lnTo>
                      <a:lnTo>
                        <a:pt x="145" y="196"/>
                      </a:lnTo>
                      <a:lnTo>
                        <a:pt x="142" y="189"/>
                      </a:lnTo>
                      <a:lnTo>
                        <a:pt x="145" y="185"/>
                      </a:lnTo>
                      <a:lnTo>
                        <a:pt x="150" y="189"/>
                      </a:lnTo>
                      <a:lnTo>
                        <a:pt x="152" y="188"/>
                      </a:lnTo>
                      <a:lnTo>
                        <a:pt x="123" y="152"/>
                      </a:lnTo>
                      <a:lnTo>
                        <a:pt x="123" y="139"/>
                      </a:lnTo>
                      <a:lnTo>
                        <a:pt x="131" y="139"/>
                      </a:lnTo>
                      <a:lnTo>
                        <a:pt x="131" y="146"/>
                      </a:lnTo>
                      <a:lnTo>
                        <a:pt x="160" y="178"/>
                      </a:lnTo>
                      <a:lnTo>
                        <a:pt x="160" y="188"/>
                      </a:lnTo>
                      <a:lnTo>
                        <a:pt x="172" y="202"/>
                      </a:lnTo>
                      <a:lnTo>
                        <a:pt x="169" y="205"/>
                      </a:lnTo>
                      <a:lnTo>
                        <a:pt x="178" y="215"/>
                      </a:lnTo>
                      <a:lnTo>
                        <a:pt x="191" y="200"/>
                      </a:lnTo>
                      <a:lnTo>
                        <a:pt x="183" y="191"/>
                      </a:lnTo>
                      <a:lnTo>
                        <a:pt x="191" y="182"/>
                      </a:lnTo>
                      <a:lnTo>
                        <a:pt x="202" y="182"/>
                      </a:lnTo>
                      <a:lnTo>
                        <a:pt x="207" y="177"/>
                      </a:lnTo>
                      <a:lnTo>
                        <a:pt x="214" y="177"/>
                      </a:lnTo>
                      <a:lnTo>
                        <a:pt x="205" y="164"/>
                      </a:lnTo>
                      <a:lnTo>
                        <a:pt x="210" y="158"/>
                      </a:lnTo>
                      <a:lnTo>
                        <a:pt x="210" y="137"/>
                      </a:lnTo>
                      <a:lnTo>
                        <a:pt x="219" y="126"/>
                      </a:lnTo>
                      <a:lnTo>
                        <a:pt x="223" y="130"/>
                      </a:lnTo>
                      <a:lnTo>
                        <a:pt x="232" y="130"/>
                      </a:lnTo>
                      <a:lnTo>
                        <a:pt x="228" y="136"/>
                      </a:lnTo>
                      <a:lnTo>
                        <a:pt x="236" y="145"/>
                      </a:lnTo>
                      <a:lnTo>
                        <a:pt x="241" y="137"/>
                      </a:lnTo>
                      <a:lnTo>
                        <a:pt x="247" y="137"/>
                      </a:lnTo>
                      <a:lnTo>
                        <a:pt x="247" y="134"/>
                      </a:lnTo>
                      <a:lnTo>
                        <a:pt x="244" y="134"/>
                      </a:lnTo>
                      <a:lnTo>
                        <a:pt x="239" y="130"/>
                      </a:lnTo>
                      <a:lnTo>
                        <a:pt x="252" y="114"/>
                      </a:lnTo>
                      <a:lnTo>
                        <a:pt x="252" y="137"/>
                      </a:lnTo>
                      <a:lnTo>
                        <a:pt x="255" y="137"/>
                      </a:lnTo>
                      <a:lnTo>
                        <a:pt x="255" y="0"/>
                      </a:lnTo>
                      <a:lnTo>
                        <a:pt x="168" y="0"/>
                      </a:lnTo>
                    </a:path>
                  </a:pathLst>
                </a:custGeom>
                <a:solidFill>
                  <a:schemeClr val="folHlink"/>
                </a:solidFill>
                <a:ln w="76200" cap="rnd">
                  <a:noFill/>
                  <a:round/>
                  <a:headEnd/>
                  <a:tailEnd/>
                </a:ln>
              </p:spPr>
              <p:txBody>
                <a:bodyPr/>
                <a:lstStyle/>
                <a:p>
                  <a:endParaRPr lang="zh-CN" altLang="en-US"/>
                </a:p>
              </p:txBody>
            </p:sp>
            <p:sp>
              <p:nvSpPr>
                <p:cNvPr id="46100" name="Freeform 25"/>
                <p:cNvSpPr>
                  <a:spLocks/>
                </p:cNvSpPr>
                <p:nvPr/>
              </p:nvSpPr>
              <p:spPr bwMode="auto">
                <a:xfrm>
                  <a:off x="4300" y="2614"/>
                  <a:ext cx="1089" cy="769"/>
                </a:xfrm>
                <a:custGeom>
                  <a:avLst/>
                  <a:gdLst>
                    <a:gd name="T0" fmla="*/ 32 w 1089"/>
                    <a:gd name="T1" fmla="*/ 202 h 769"/>
                    <a:gd name="T2" fmla="*/ 99 w 1089"/>
                    <a:gd name="T3" fmla="*/ 134 h 769"/>
                    <a:gd name="T4" fmla="*/ 142 w 1089"/>
                    <a:gd name="T5" fmla="*/ 181 h 769"/>
                    <a:gd name="T6" fmla="*/ 118 w 1089"/>
                    <a:gd name="T7" fmla="*/ 179 h 769"/>
                    <a:gd name="T8" fmla="*/ 216 w 1089"/>
                    <a:gd name="T9" fmla="*/ 172 h 769"/>
                    <a:gd name="T10" fmla="*/ 240 w 1089"/>
                    <a:gd name="T11" fmla="*/ 110 h 769"/>
                    <a:gd name="T12" fmla="*/ 241 w 1089"/>
                    <a:gd name="T13" fmla="*/ 124 h 769"/>
                    <a:gd name="T14" fmla="*/ 223 w 1089"/>
                    <a:gd name="T15" fmla="*/ 172 h 769"/>
                    <a:gd name="T16" fmla="*/ 301 w 1089"/>
                    <a:gd name="T17" fmla="*/ 133 h 769"/>
                    <a:gd name="T18" fmla="*/ 460 w 1089"/>
                    <a:gd name="T19" fmla="*/ 23 h 769"/>
                    <a:gd name="T20" fmla="*/ 574 w 1089"/>
                    <a:gd name="T21" fmla="*/ 29 h 769"/>
                    <a:gd name="T22" fmla="*/ 701 w 1089"/>
                    <a:gd name="T23" fmla="*/ 15 h 769"/>
                    <a:gd name="T24" fmla="*/ 840 w 1089"/>
                    <a:gd name="T25" fmla="*/ 71 h 769"/>
                    <a:gd name="T26" fmla="*/ 1001 w 1089"/>
                    <a:gd name="T27" fmla="*/ 91 h 769"/>
                    <a:gd name="T28" fmla="*/ 1080 w 1089"/>
                    <a:gd name="T29" fmla="*/ 156 h 769"/>
                    <a:gd name="T30" fmla="*/ 1019 w 1089"/>
                    <a:gd name="T31" fmla="*/ 206 h 769"/>
                    <a:gd name="T32" fmla="*/ 985 w 1089"/>
                    <a:gd name="T33" fmla="*/ 270 h 769"/>
                    <a:gd name="T34" fmla="*/ 945 w 1089"/>
                    <a:gd name="T35" fmla="*/ 273 h 769"/>
                    <a:gd name="T36" fmla="*/ 958 w 1089"/>
                    <a:gd name="T37" fmla="*/ 184 h 769"/>
                    <a:gd name="T38" fmla="*/ 906 w 1089"/>
                    <a:gd name="T39" fmla="*/ 232 h 769"/>
                    <a:gd name="T40" fmla="*/ 868 w 1089"/>
                    <a:gd name="T41" fmla="*/ 273 h 769"/>
                    <a:gd name="T42" fmla="*/ 881 w 1089"/>
                    <a:gd name="T43" fmla="*/ 318 h 769"/>
                    <a:gd name="T44" fmla="*/ 837 w 1089"/>
                    <a:gd name="T45" fmla="*/ 385 h 769"/>
                    <a:gd name="T46" fmla="*/ 844 w 1089"/>
                    <a:gd name="T47" fmla="*/ 439 h 769"/>
                    <a:gd name="T48" fmla="*/ 839 w 1089"/>
                    <a:gd name="T49" fmla="*/ 413 h 769"/>
                    <a:gd name="T50" fmla="*/ 797 w 1089"/>
                    <a:gd name="T51" fmla="*/ 416 h 769"/>
                    <a:gd name="T52" fmla="*/ 828 w 1089"/>
                    <a:gd name="T53" fmla="*/ 496 h 769"/>
                    <a:gd name="T54" fmla="*/ 751 w 1089"/>
                    <a:gd name="T55" fmla="*/ 589 h 769"/>
                    <a:gd name="T56" fmla="*/ 730 w 1089"/>
                    <a:gd name="T57" fmla="*/ 615 h 769"/>
                    <a:gd name="T58" fmla="*/ 703 w 1089"/>
                    <a:gd name="T59" fmla="*/ 706 h 769"/>
                    <a:gd name="T60" fmla="*/ 665 w 1089"/>
                    <a:gd name="T61" fmla="*/ 708 h 769"/>
                    <a:gd name="T62" fmla="*/ 711 w 1089"/>
                    <a:gd name="T63" fmla="*/ 768 h 769"/>
                    <a:gd name="T64" fmla="*/ 634 w 1089"/>
                    <a:gd name="T65" fmla="*/ 626 h 769"/>
                    <a:gd name="T66" fmla="*/ 545 w 1089"/>
                    <a:gd name="T67" fmla="*/ 596 h 769"/>
                    <a:gd name="T68" fmla="*/ 503 w 1089"/>
                    <a:gd name="T69" fmla="*/ 689 h 769"/>
                    <a:gd name="T70" fmla="*/ 471 w 1089"/>
                    <a:gd name="T71" fmla="*/ 738 h 769"/>
                    <a:gd name="T72" fmla="*/ 416 w 1089"/>
                    <a:gd name="T73" fmla="*/ 592 h 769"/>
                    <a:gd name="T74" fmla="*/ 373 w 1089"/>
                    <a:gd name="T75" fmla="*/ 607 h 769"/>
                    <a:gd name="T76" fmla="*/ 336 w 1089"/>
                    <a:gd name="T77" fmla="*/ 545 h 769"/>
                    <a:gd name="T78" fmla="*/ 223 w 1089"/>
                    <a:gd name="T79" fmla="*/ 510 h 769"/>
                    <a:gd name="T80" fmla="*/ 263 w 1089"/>
                    <a:gd name="T81" fmla="*/ 577 h 769"/>
                    <a:gd name="T82" fmla="*/ 234 w 1089"/>
                    <a:gd name="T83" fmla="*/ 620 h 769"/>
                    <a:gd name="T84" fmla="*/ 190 w 1089"/>
                    <a:gd name="T85" fmla="*/ 605 h 769"/>
                    <a:gd name="T86" fmla="*/ 119 w 1089"/>
                    <a:gd name="T87" fmla="*/ 495 h 769"/>
                    <a:gd name="T88" fmla="*/ 149 w 1089"/>
                    <a:gd name="T89" fmla="*/ 432 h 769"/>
                    <a:gd name="T90" fmla="*/ 166 w 1089"/>
                    <a:gd name="T91" fmla="*/ 385 h 769"/>
                    <a:gd name="T92" fmla="*/ 149 w 1089"/>
                    <a:gd name="T93" fmla="*/ 226 h 769"/>
                    <a:gd name="T94" fmla="*/ 86 w 1089"/>
                    <a:gd name="T95" fmla="*/ 193 h 769"/>
                    <a:gd name="T96" fmla="*/ 55 w 1089"/>
                    <a:gd name="T97" fmla="*/ 210 h 769"/>
                    <a:gd name="T98" fmla="*/ 0 w 1089"/>
                    <a:gd name="T99" fmla="*/ 226 h 7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89"/>
                    <a:gd name="T151" fmla="*/ 0 h 769"/>
                    <a:gd name="T152" fmla="*/ 1089 w 1089"/>
                    <a:gd name="T153" fmla="*/ 769 h 7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89" h="769">
                      <a:moveTo>
                        <a:pt x="0" y="226"/>
                      </a:moveTo>
                      <a:lnTo>
                        <a:pt x="32" y="202"/>
                      </a:lnTo>
                      <a:lnTo>
                        <a:pt x="62" y="156"/>
                      </a:lnTo>
                      <a:lnTo>
                        <a:pt x="99" y="134"/>
                      </a:lnTo>
                      <a:lnTo>
                        <a:pt x="137" y="160"/>
                      </a:lnTo>
                      <a:lnTo>
                        <a:pt x="142" y="181"/>
                      </a:lnTo>
                      <a:lnTo>
                        <a:pt x="133" y="181"/>
                      </a:lnTo>
                      <a:lnTo>
                        <a:pt x="118" y="179"/>
                      </a:lnTo>
                      <a:lnTo>
                        <a:pt x="137" y="202"/>
                      </a:lnTo>
                      <a:lnTo>
                        <a:pt x="216" y="172"/>
                      </a:lnTo>
                      <a:lnTo>
                        <a:pt x="206" y="149"/>
                      </a:lnTo>
                      <a:lnTo>
                        <a:pt x="240" y="110"/>
                      </a:lnTo>
                      <a:lnTo>
                        <a:pt x="262" y="111"/>
                      </a:lnTo>
                      <a:lnTo>
                        <a:pt x="241" y="124"/>
                      </a:lnTo>
                      <a:lnTo>
                        <a:pt x="223" y="153"/>
                      </a:lnTo>
                      <a:lnTo>
                        <a:pt x="223" y="172"/>
                      </a:lnTo>
                      <a:lnTo>
                        <a:pt x="255" y="193"/>
                      </a:lnTo>
                      <a:lnTo>
                        <a:pt x="301" y="133"/>
                      </a:lnTo>
                      <a:lnTo>
                        <a:pt x="461" y="63"/>
                      </a:lnTo>
                      <a:lnTo>
                        <a:pt x="460" y="23"/>
                      </a:lnTo>
                      <a:lnTo>
                        <a:pt x="533" y="8"/>
                      </a:lnTo>
                      <a:lnTo>
                        <a:pt x="574" y="29"/>
                      </a:lnTo>
                      <a:lnTo>
                        <a:pt x="671" y="0"/>
                      </a:lnTo>
                      <a:lnTo>
                        <a:pt x="701" y="15"/>
                      </a:lnTo>
                      <a:lnTo>
                        <a:pt x="766" y="85"/>
                      </a:lnTo>
                      <a:lnTo>
                        <a:pt x="840" y="71"/>
                      </a:lnTo>
                      <a:lnTo>
                        <a:pt x="886" y="96"/>
                      </a:lnTo>
                      <a:lnTo>
                        <a:pt x="1001" y="91"/>
                      </a:lnTo>
                      <a:lnTo>
                        <a:pt x="1088" y="118"/>
                      </a:lnTo>
                      <a:lnTo>
                        <a:pt x="1080" y="156"/>
                      </a:lnTo>
                      <a:lnTo>
                        <a:pt x="1006" y="181"/>
                      </a:lnTo>
                      <a:lnTo>
                        <a:pt x="1019" y="206"/>
                      </a:lnTo>
                      <a:lnTo>
                        <a:pt x="987" y="220"/>
                      </a:lnTo>
                      <a:lnTo>
                        <a:pt x="985" y="270"/>
                      </a:lnTo>
                      <a:lnTo>
                        <a:pt x="957" y="304"/>
                      </a:lnTo>
                      <a:lnTo>
                        <a:pt x="945" y="273"/>
                      </a:lnTo>
                      <a:lnTo>
                        <a:pt x="961" y="244"/>
                      </a:lnTo>
                      <a:lnTo>
                        <a:pt x="958" y="184"/>
                      </a:lnTo>
                      <a:lnTo>
                        <a:pt x="929" y="215"/>
                      </a:lnTo>
                      <a:lnTo>
                        <a:pt x="906" y="232"/>
                      </a:lnTo>
                      <a:lnTo>
                        <a:pt x="884" y="205"/>
                      </a:lnTo>
                      <a:lnTo>
                        <a:pt x="868" y="273"/>
                      </a:lnTo>
                      <a:lnTo>
                        <a:pt x="885" y="273"/>
                      </a:lnTo>
                      <a:lnTo>
                        <a:pt x="881" y="318"/>
                      </a:lnTo>
                      <a:lnTo>
                        <a:pt x="861" y="366"/>
                      </a:lnTo>
                      <a:lnTo>
                        <a:pt x="837" y="385"/>
                      </a:lnTo>
                      <a:lnTo>
                        <a:pt x="857" y="417"/>
                      </a:lnTo>
                      <a:lnTo>
                        <a:pt x="844" y="439"/>
                      </a:lnTo>
                      <a:lnTo>
                        <a:pt x="839" y="420"/>
                      </a:lnTo>
                      <a:lnTo>
                        <a:pt x="839" y="413"/>
                      </a:lnTo>
                      <a:lnTo>
                        <a:pt x="823" y="402"/>
                      </a:lnTo>
                      <a:lnTo>
                        <a:pt x="797" y="416"/>
                      </a:lnTo>
                      <a:lnTo>
                        <a:pt x="820" y="469"/>
                      </a:lnTo>
                      <a:lnTo>
                        <a:pt x="828" y="496"/>
                      </a:lnTo>
                      <a:lnTo>
                        <a:pt x="801" y="569"/>
                      </a:lnTo>
                      <a:lnTo>
                        <a:pt x="751" y="589"/>
                      </a:lnTo>
                      <a:lnTo>
                        <a:pt x="710" y="585"/>
                      </a:lnTo>
                      <a:lnTo>
                        <a:pt x="730" y="615"/>
                      </a:lnTo>
                      <a:lnTo>
                        <a:pt x="732" y="657"/>
                      </a:lnTo>
                      <a:lnTo>
                        <a:pt x="703" y="706"/>
                      </a:lnTo>
                      <a:lnTo>
                        <a:pt x="670" y="679"/>
                      </a:lnTo>
                      <a:lnTo>
                        <a:pt x="665" y="708"/>
                      </a:lnTo>
                      <a:lnTo>
                        <a:pt x="690" y="732"/>
                      </a:lnTo>
                      <a:lnTo>
                        <a:pt x="711" y="768"/>
                      </a:lnTo>
                      <a:lnTo>
                        <a:pt x="676" y="747"/>
                      </a:lnTo>
                      <a:lnTo>
                        <a:pt x="634" y="626"/>
                      </a:lnTo>
                      <a:lnTo>
                        <a:pt x="583" y="593"/>
                      </a:lnTo>
                      <a:lnTo>
                        <a:pt x="545" y="596"/>
                      </a:lnTo>
                      <a:lnTo>
                        <a:pt x="497" y="665"/>
                      </a:lnTo>
                      <a:lnTo>
                        <a:pt x="503" y="689"/>
                      </a:lnTo>
                      <a:lnTo>
                        <a:pt x="487" y="738"/>
                      </a:lnTo>
                      <a:lnTo>
                        <a:pt x="471" y="738"/>
                      </a:lnTo>
                      <a:lnTo>
                        <a:pt x="416" y="636"/>
                      </a:lnTo>
                      <a:lnTo>
                        <a:pt x="416" y="592"/>
                      </a:lnTo>
                      <a:lnTo>
                        <a:pt x="404" y="608"/>
                      </a:lnTo>
                      <a:lnTo>
                        <a:pt x="373" y="607"/>
                      </a:lnTo>
                      <a:lnTo>
                        <a:pt x="385" y="580"/>
                      </a:lnTo>
                      <a:lnTo>
                        <a:pt x="336" y="545"/>
                      </a:lnTo>
                      <a:lnTo>
                        <a:pt x="275" y="545"/>
                      </a:lnTo>
                      <a:lnTo>
                        <a:pt x="223" y="510"/>
                      </a:lnTo>
                      <a:lnTo>
                        <a:pt x="220" y="545"/>
                      </a:lnTo>
                      <a:lnTo>
                        <a:pt x="263" y="577"/>
                      </a:lnTo>
                      <a:lnTo>
                        <a:pt x="278" y="576"/>
                      </a:lnTo>
                      <a:lnTo>
                        <a:pt x="234" y="620"/>
                      </a:lnTo>
                      <a:lnTo>
                        <a:pt x="190" y="630"/>
                      </a:lnTo>
                      <a:lnTo>
                        <a:pt x="190" y="605"/>
                      </a:lnTo>
                      <a:lnTo>
                        <a:pt x="127" y="518"/>
                      </a:lnTo>
                      <a:lnTo>
                        <a:pt x="119" y="495"/>
                      </a:lnTo>
                      <a:lnTo>
                        <a:pt x="153" y="467"/>
                      </a:lnTo>
                      <a:lnTo>
                        <a:pt x="149" y="432"/>
                      </a:lnTo>
                      <a:lnTo>
                        <a:pt x="149" y="393"/>
                      </a:lnTo>
                      <a:lnTo>
                        <a:pt x="166" y="385"/>
                      </a:lnTo>
                      <a:lnTo>
                        <a:pt x="149" y="366"/>
                      </a:lnTo>
                      <a:lnTo>
                        <a:pt x="149" y="226"/>
                      </a:lnTo>
                      <a:lnTo>
                        <a:pt x="61" y="226"/>
                      </a:lnTo>
                      <a:lnTo>
                        <a:pt x="86" y="193"/>
                      </a:lnTo>
                      <a:lnTo>
                        <a:pt x="84" y="181"/>
                      </a:lnTo>
                      <a:lnTo>
                        <a:pt x="55" y="210"/>
                      </a:lnTo>
                      <a:lnTo>
                        <a:pt x="45" y="226"/>
                      </a:lnTo>
                      <a:lnTo>
                        <a:pt x="0" y="226"/>
                      </a:lnTo>
                    </a:path>
                  </a:pathLst>
                </a:custGeom>
                <a:solidFill>
                  <a:schemeClr val="folHlink"/>
                </a:solidFill>
                <a:ln w="76200" cap="rnd">
                  <a:noFill/>
                  <a:round/>
                  <a:headEnd/>
                  <a:tailEnd/>
                </a:ln>
              </p:spPr>
              <p:txBody>
                <a:bodyPr/>
                <a:lstStyle/>
                <a:p>
                  <a:endParaRPr lang="zh-CN" altLang="en-US"/>
                </a:p>
              </p:txBody>
            </p:sp>
            <p:sp>
              <p:nvSpPr>
                <p:cNvPr id="46101" name="Freeform 26"/>
                <p:cNvSpPr>
                  <a:spLocks/>
                </p:cNvSpPr>
                <p:nvPr/>
              </p:nvSpPr>
              <p:spPr bwMode="auto">
                <a:xfrm>
                  <a:off x="5159" y="2928"/>
                  <a:ext cx="94" cy="157"/>
                </a:xfrm>
                <a:custGeom>
                  <a:avLst/>
                  <a:gdLst>
                    <a:gd name="T0" fmla="*/ 63 w 94"/>
                    <a:gd name="T1" fmla="*/ 0 h 157"/>
                    <a:gd name="T2" fmla="*/ 63 w 94"/>
                    <a:gd name="T3" fmla="*/ 20 h 157"/>
                    <a:gd name="T4" fmla="*/ 55 w 94"/>
                    <a:gd name="T5" fmla="*/ 33 h 157"/>
                    <a:gd name="T6" fmla="*/ 57 w 94"/>
                    <a:gd name="T7" fmla="*/ 54 h 157"/>
                    <a:gd name="T8" fmla="*/ 47 w 94"/>
                    <a:gd name="T9" fmla="*/ 82 h 157"/>
                    <a:gd name="T10" fmla="*/ 31 w 94"/>
                    <a:gd name="T11" fmla="*/ 108 h 157"/>
                    <a:gd name="T12" fmla="*/ 7 w 94"/>
                    <a:gd name="T13" fmla="*/ 125 h 157"/>
                    <a:gd name="T14" fmla="*/ 0 w 94"/>
                    <a:gd name="T15" fmla="*/ 154 h 157"/>
                    <a:gd name="T16" fmla="*/ 10 w 94"/>
                    <a:gd name="T17" fmla="*/ 156 h 157"/>
                    <a:gd name="T18" fmla="*/ 10 w 94"/>
                    <a:gd name="T19" fmla="*/ 129 h 157"/>
                    <a:gd name="T20" fmla="*/ 44 w 94"/>
                    <a:gd name="T21" fmla="*/ 127 h 157"/>
                    <a:gd name="T22" fmla="*/ 69 w 94"/>
                    <a:gd name="T23" fmla="*/ 109 h 157"/>
                    <a:gd name="T24" fmla="*/ 69 w 94"/>
                    <a:gd name="T25" fmla="*/ 72 h 157"/>
                    <a:gd name="T26" fmla="*/ 77 w 94"/>
                    <a:gd name="T27" fmla="*/ 58 h 157"/>
                    <a:gd name="T28" fmla="*/ 64 w 94"/>
                    <a:gd name="T29" fmla="*/ 34 h 157"/>
                    <a:gd name="T30" fmla="*/ 82 w 94"/>
                    <a:gd name="T31" fmla="*/ 27 h 157"/>
                    <a:gd name="T32" fmla="*/ 93 w 94"/>
                    <a:gd name="T33" fmla="*/ 8 h 157"/>
                    <a:gd name="T34" fmla="*/ 69 w 94"/>
                    <a:gd name="T35" fmla="*/ 11 h 157"/>
                    <a:gd name="T36" fmla="*/ 63 w 94"/>
                    <a:gd name="T37" fmla="*/ 0 h 1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4"/>
                    <a:gd name="T58" fmla="*/ 0 h 157"/>
                    <a:gd name="T59" fmla="*/ 94 w 94"/>
                    <a:gd name="T60" fmla="*/ 157 h 1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4" h="157">
                      <a:moveTo>
                        <a:pt x="63" y="0"/>
                      </a:moveTo>
                      <a:lnTo>
                        <a:pt x="63" y="20"/>
                      </a:lnTo>
                      <a:lnTo>
                        <a:pt x="55" y="33"/>
                      </a:lnTo>
                      <a:lnTo>
                        <a:pt x="57" y="54"/>
                      </a:lnTo>
                      <a:lnTo>
                        <a:pt x="47" y="82"/>
                      </a:lnTo>
                      <a:lnTo>
                        <a:pt x="31" y="108"/>
                      </a:lnTo>
                      <a:lnTo>
                        <a:pt x="7" y="125"/>
                      </a:lnTo>
                      <a:lnTo>
                        <a:pt x="0" y="154"/>
                      </a:lnTo>
                      <a:lnTo>
                        <a:pt x="10" y="156"/>
                      </a:lnTo>
                      <a:lnTo>
                        <a:pt x="10" y="129"/>
                      </a:lnTo>
                      <a:lnTo>
                        <a:pt x="44" y="127"/>
                      </a:lnTo>
                      <a:lnTo>
                        <a:pt x="69" y="109"/>
                      </a:lnTo>
                      <a:lnTo>
                        <a:pt x="69" y="72"/>
                      </a:lnTo>
                      <a:lnTo>
                        <a:pt x="77" y="58"/>
                      </a:lnTo>
                      <a:lnTo>
                        <a:pt x="64" y="34"/>
                      </a:lnTo>
                      <a:lnTo>
                        <a:pt x="82" y="27"/>
                      </a:lnTo>
                      <a:lnTo>
                        <a:pt x="93" y="8"/>
                      </a:lnTo>
                      <a:lnTo>
                        <a:pt x="69" y="11"/>
                      </a:lnTo>
                      <a:lnTo>
                        <a:pt x="63" y="0"/>
                      </a:lnTo>
                    </a:path>
                  </a:pathLst>
                </a:custGeom>
                <a:solidFill>
                  <a:schemeClr val="folHlink"/>
                </a:solidFill>
                <a:ln w="76200" cap="rnd">
                  <a:noFill/>
                  <a:round/>
                  <a:headEnd/>
                  <a:tailEnd/>
                </a:ln>
              </p:spPr>
              <p:txBody>
                <a:bodyPr/>
                <a:lstStyle/>
                <a:p>
                  <a:endParaRPr lang="zh-CN" altLang="en-US"/>
                </a:p>
              </p:txBody>
            </p:sp>
            <p:sp>
              <p:nvSpPr>
                <p:cNvPr id="46102" name="Freeform 27"/>
                <p:cNvSpPr>
                  <a:spLocks/>
                </p:cNvSpPr>
                <p:nvPr/>
              </p:nvSpPr>
              <p:spPr bwMode="auto">
                <a:xfrm>
                  <a:off x="4804" y="3347"/>
                  <a:ext cx="19" cy="36"/>
                </a:xfrm>
                <a:custGeom>
                  <a:avLst/>
                  <a:gdLst>
                    <a:gd name="T0" fmla="*/ 9 w 19"/>
                    <a:gd name="T1" fmla="*/ 0 h 36"/>
                    <a:gd name="T2" fmla="*/ 0 w 19"/>
                    <a:gd name="T3" fmla="*/ 16 h 36"/>
                    <a:gd name="T4" fmla="*/ 6 w 19"/>
                    <a:gd name="T5" fmla="*/ 35 h 36"/>
                    <a:gd name="T6" fmla="*/ 18 w 19"/>
                    <a:gd name="T7" fmla="*/ 21 h 36"/>
                    <a:gd name="T8" fmla="*/ 9 w 19"/>
                    <a:gd name="T9" fmla="*/ 0 h 36"/>
                    <a:gd name="T10" fmla="*/ 0 60000 65536"/>
                    <a:gd name="T11" fmla="*/ 0 60000 65536"/>
                    <a:gd name="T12" fmla="*/ 0 60000 65536"/>
                    <a:gd name="T13" fmla="*/ 0 60000 65536"/>
                    <a:gd name="T14" fmla="*/ 0 60000 65536"/>
                    <a:gd name="T15" fmla="*/ 0 w 19"/>
                    <a:gd name="T16" fmla="*/ 0 h 36"/>
                    <a:gd name="T17" fmla="*/ 19 w 19"/>
                    <a:gd name="T18" fmla="*/ 36 h 36"/>
                  </a:gdLst>
                  <a:ahLst/>
                  <a:cxnLst>
                    <a:cxn ang="T10">
                      <a:pos x="T0" y="T1"/>
                    </a:cxn>
                    <a:cxn ang="T11">
                      <a:pos x="T2" y="T3"/>
                    </a:cxn>
                    <a:cxn ang="T12">
                      <a:pos x="T4" y="T5"/>
                    </a:cxn>
                    <a:cxn ang="T13">
                      <a:pos x="T6" y="T7"/>
                    </a:cxn>
                    <a:cxn ang="T14">
                      <a:pos x="T8" y="T9"/>
                    </a:cxn>
                  </a:cxnLst>
                  <a:rect l="T15" t="T16" r="T17" b="T18"/>
                  <a:pathLst>
                    <a:path w="19" h="36">
                      <a:moveTo>
                        <a:pt x="9" y="0"/>
                      </a:moveTo>
                      <a:lnTo>
                        <a:pt x="0" y="16"/>
                      </a:lnTo>
                      <a:lnTo>
                        <a:pt x="6" y="35"/>
                      </a:lnTo>
                      <a:lnTo>
                        <a:pt x="18" y="21"/>
                      </a:lnTo>
                      <a:lnTo>
                        <a:pt x="9" y="0"/>
                      </a:lnTo>
                    </a:path>
                  </a:pathLst>
                </a:custGeom>
                <a:solidFill>
                  <a:schemeClr val="folHlink"/>
                </a:solidFill>
                <a:ln w="76200" cap="rnd">
                  <a:noFill/>
                  <a:round/>
                  <a:headEnd/>
                  <a:tailEnd/>
                </a:ln>
              </p:spPr>
              <p:txBody>
                <a:bodyPr/>
                <a:lstStyle/>
                <a:p>
                  <a:endParaRPr lang="zh-CN" altLang="en-US"/>
                </a:p>
              </p:txBody>
            </p:sp>
            <p:sp>
              <p:nvSpPr>
                <p:cNvPr id="46103" name="Freeform 28"/>
                <p:cNvSpPr>
                  <a:spLocks/>
                </p:cNvSpPr>
                <p:nvPr/>
              </p:nvSpPr>
              <p:spPr bwMode="auto">
                <a:xfrm>
                  <a:off x="4947" y="3385"/>
                  <a:ext cx="220" cy="94"/>
                </a:xfrm>
                <a:custGeom>
                  <a:avLst/>
                  <a:gdLst>
                    <a:gd name="T0" fmla="*/ 0 w 220"/>
                    <a:gd name="T1" fmla="*/ 0 h 94"/>
                    <a:gd name="T2" fmla="*/ 33 w 220"/>
                    <a:gd name="T3" fmla="*/ 7 h 94"/>
                    <a:gd name="T4" fmla="*/ 82 w 220"/>
                    <a:gd name="T5" fmla="*/ 41 h 94"/>
                    <a:gd name="T6" fmla="*/ 75 w 220"/>
                    <a:gd name="T7" fmla="*/ 60 h 94"/>
                    <a:gd name="T8" fmla="*/ 115 w 220"/>
                    <a:gd name="T9" fmla="*/ 77 h 94"/>
                    <a:gd name="T10" fmla="*/ 219 w 220"/>
                    <a:gd name="T11" fmla="*/ 77 h 94"/>
                    <a:gd name="T12" fmla="*/ 106 w 220"/>
                    <a:gd name="T13" fmla="*/ 93 h 94"/>
                    <a:gd name="T14" fmla="*/ 75 w 220"/>
                    <a:gd name="T15" fmla="*/ 60 h 94"/>
                    <a:gd name="T16" fmla="*/ 46 w 220"/>
                    <a:gd name="T17" fmla="*/ 54 h 94"/>
                    <a:gd name="T18" fmla="*/ 0 w 220"/>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0"/>
                    <a:gd name="T31" fmla="*/ 0 h 94"/>
                    <a:gd name="T32" fmla="*/ 220 w 220"/>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0" h="94">
                      <a:moveTo>
                        <a:pt x="0" y="0"/>
                      </a:moveTo>
                      <a:lnTo>
                        <a:pt x="33" y="7"/>
                      </a:lnTo>
                      <a:lnTo>
                        <a:pt x="82" y="41"/>
                      </a:lnTo>
                      <a:lnTo>
                        <a:pt x="75" y="60"/>
                      </a:lnTo>
                      <a:lnTo>
                        <a:pt x="115" y="77"/>
                      </a:lnTo>
                      <a:lnTo>
                        <a:pt x="219" y="77"/>
                      </a:lnTo>
                      <a:lnTo>
                        <a:pt x="106" y="93"/>
                      </a:lnTo>
                      <a:lnTo>
                        <a:pt x="75" y="60"/>
                      </a:lnTo>
                      <a:lnTo>
                        <a:pt x="46" y="54"/>
                      </a:lnTo>
                      <a:lnTo>
                        <a:pt x="0" y="0"/>
                      </a:lnTo>
                    </a:path>
                  </a:pathLst>
                </a:custGeom>
                <a:solidFill>
                  <a:schemeClr val="folHlink"/>
                </a:solidFill>
                <a:ln w="76200" cap="rnd">
                  <a:noFill/>
                  <a:round/>
                  <a:headEnd/>
                  <a:tailEnd/>
                </a:ln>
              </p:spPr>
              <p:txBody>
                <a:bodyPr/>
                <a:lstStyle/>
                <a:p>
                  <a:endParaRPr lang="zh-CN" altLang="en-US"/>
                </a:p>
              </p:txBody>
            </p:sp>
            <p:sp>
              <p:nvSpPr>
                <p:cNvPr id="46104" name="Freeform 29"/>
                <p:cNvSpPr>
                  <a:spLocks/>
                </p:cNvSpPr>
                <p:nvPr/>
              </p:nvSpPr>
              <p:spPr bwMode="auto">
                <a:xfrm>
                  <a:off x="5122" y="3463"/>
                  <a:ext cx="236" cy="221"/>
                </a:xfrm>
                <a:custGeom>
                  <a:avLst/>
                  <a:gdLst>
                    <a:gd name="T0" fmla="*/ 190 w 236"/>
                    <a:gd name="T1" fmla="*/ 216 h 221"/>
                    <a:gd name="T2" fmla="*/ 179 w 236"/>
                    <a:gd name="T3" fmla="*/ 212 h 221"/>
                    <a:gd name="T4" fmla="*/ 154 w 236"/>
                    <a:gd name="T5" fmla="*/ 187 h 221"/>
                    <a:gd name="T6" fmla="*/ 130 w 236"/>
                    <a:gd name="T7" fmla="*/ 182 h 221"/>
                    <a:gd name="T8" fmla="*/ 124 w 236"/>
                    <a:gd name="T9" fmla="*/ 167 h 221"/>
                    <a:gd name="T10" fmla="*/ 110 w 236"/>
                    <a:gd name="T11" fmla="*/ 155 h 221"/>
                    <a:gd name="T12" fmla="*/ 87 w 236"/>
                    <a:gd name="T13" fmla="*/ 155 h 221"/>
                    <a:gd name="T14" fmla="*/ 62 w 236"/>
                    <a:gd name="T15" fmla="*/ 165 h 221"/>
                    <a:gd name="T16" fmla="*/ 40 w 236"/>
                    <a:gd name="T17" fmla="*/ 169 h 221"/>
                    <a:gd name="T18" fmla="*/ 15 w 236"/>
                    <a:gd name="T19" fmla="*/ 169 h 221"/>
                    <a:gd name="T20" fmla="*/ 14 w 236"/>
                    <a:gd name="T21" fmla="*/ 152 h 221"/>
                    <a:gd name="T22" fmla="*/ 5 w 236"/>
                    <a:gd name="T23" fmla="*/ 127 h 221"/>
                    <a:gd name="T24" fmla="*/ 3 w 236"/>
                    <a:gd name="T25" fmla="*/ 114 h 221"/>
                    <a:gd name="T26" fmla="*/ 3 w 236"/>
                    <a:gd name="T27" fmla="*/ 79 h 221"/>
                    <a:gd name="T28" fmla="*/ 44 w 236"/>
                    <a:gd name="T29" fmla="*/ 60 h 221"/>
                    <a:gd name="T30" fmla="*/ 48 w 236"/>
                    <a:gd name="T31" fmla="*/ 41 h 221"/>
                    <a:gd name="T32" fmla="*/ 57 w 236"/>
                    <a:gd name="T33" fmla="*/ 43 h 221"/>
                    <a:gd name="T34" fmla="*/ 77 w 236"/>
                    <a:gd name="T35" fmla="*/ 22 h 221"/>
                    <a:gd name="T36" fmla="*/ 98 w 236"/>
                    <a:gd name="T37" fmla="*/ 25 h 221"/>
                    <a:gd name="T38" fmla="*/ 113 w 236"/>
                    <a:gd name="T39" fmla="*/ 10 h 221"/>
                    <a:gd name="T40" fmla="*/ 125 w 236"/>
                    <a:gd name="T41" fmla="*/ 8 h 221"/>
                    <a:gd name="T42" fmla="*/ 145 w 236"/>
                    <a:gd name="T43" fmla="*/ 34 h 221"/>
                    <a:gd name="T44" fmla="*/ 163 w 236"/>
                    <a:gd name="T45" fmla="*/ 43 h 221"/>
                    <a:gd name="T46" fmla="*/ 165 w 236"/>
                    <a:gd name="T47" fmla="*/ 16 h 221"/>
                    <a:gd name="T48" fmla="*/ 172 w 236"/>
                    <a:gd name="T49" fmla="*/ 0 h 221"/>
                    <a:gd name="T50" fmla="*/ 185 w 236"/>
                    <a:gd name="T51" fmla="*/ 22 h 221"/>
                    <a:gd name="T52" fmla="*/ 196 w 236"/>
                    <a:gd name="T53" fmla="*/ 60 h 221"/>
                    <a:gd name="T54" fmla="*/ 219 w 236"/>
                    <a:gd name="T55" fmla="*/ 83 h 221"/>
                    <a:gd name="T56" fmla="*/ 232 w 236"/>
                    <a:gd name="T57" fmla="*/ 101 h 221"/>
                    <a:gd name="T58" fmla="*/ 235 w 236"/>
                    <a:gd name="T59" fmla="*/ 133 h 221"/>
                    <a:gd name="T60" fmla="*/ 221 w 236"/>
                    <a:gd name="T61" fmla="*/ 169 h 221"/>
                    <a:gd name="T62" fmla="*/ 217 w 236"/>
                    <a:gd name="T63" fmla="*/ 202 h 221"/>
                    <a:gd name="T64" fmla="*/ 196 w 236"/>
                    <a:gd name="T65" fmla="*/ 215 h 2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21"/>
                    <a:gd name="T101" fmla="*/ 236 w 236"/>
                    <a:gd name="T102" fmla="*/ 221 h 2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21">
                      <a:moveTo>
                        <a:pt x="196" y="215"/>
                      </a:moveTo>
                      <a:lnTo>
                        <a:pt x="190" y="216"/>
                      </a:lnTo>
                      <a:lnTo>
                        <a:pt x="185" y="220"/>
                      </a:lnTo>
                      <a:lnTo>
                        <a:pt x="179" y="212"/>
                      </a:lnTo>
                      <a:lnTo>
                        <a:pt x="158" y="202"/>
                      </a:lnTo>
                      <a:lnTo>
                        <a:pt x="154" y="187"/>
                      </a:lnTo>
                      <a:lnTo>
                        <a:pt x="147" y="182"/>
                      </a:lnTo>
                      <a:lnTo>
                        <a:pt x="130" y="182"/>
                      </a:lnTo>
                      <a:lnTo>
                        <a:pt x="130" y="170"/>
                      </a:lnTo>
                      <a:lnTo>
                        <a:pt x="124" y="167"/>
                      </a:lnTo>
                      <a:lnTo>
                        <a:pt x="123" y="157"/>
                      </a:lnTo>
                      <a:lnTo>
                        <a:pt x="110" y="155"/>
                      </a:lnTo>
                      <a:lnTo>
                        <a:pt x="98" y="152"/>
                      </a:lnTo>
                      <a:lnTo>
                        <a:pt x="87" y="155"/>
                      </a:lnTo>
                      <a:lnTo>
                        <a:pt x="87" y="157"/>
                      </a:lnTo>
                      <a:lnTo>
                        <a:pt x="62" y="165"/>
                      </a:lnTo>
                      <a:lnTo>
                        <a:pt x="62" y="169"/>
                      </a:lnTo>
                      <a:lnTo>
                        <a:pt x="40" y="169"/>
                      </a:lnTo>
                      <a:lnTo>
                        <a:pt x="28" y="176"/>
                      </a:lnTo>
                      <a:lnTo>
                        <a:pt x="15" y="169"/>
                      </a:lnTo>
                      <a:lnTo>
                        <a:pt x="14" y="167"/>
                      </a:lnTo>
                      <a:lnTo>
                        <a:pt x="14" y="152"/>
                      </a:lnTo>
                      <a:lnTo>
                        <a:pt x="10" y="139"/>
                      </a:lnTo>
                      <a:lnTo>
                        <a:pt x="5" y="127"/>
                      </a:lnTo>
                      <a:lnTo>
                        <a:pt x="8" y="118"/>
                      </a:lnTo>
                      <a:lnTo>
                        <a:pt x="3" y="114"/>
                      </a:lnTo>
                      <a:lnTo>
                        <a:pt x="0" y="93"/>
                      </a:lnTo>
                      <a:lnTo>
                        <a:pt x="3" y="79"/>
                      </a:lnTo>
                      <a:lnTo>
                        <a:pt x="16" y="68"/>
                      </a:lnTo>
                      <a:lnTo>
                        <a:pt x="44" y="60"/>
                      </a:lnTo>
                      <a:lnTo>
                        <a:pt x="51" y="51"/>
                      </a:lnTo>
                      <a:lnTo>
                        <a:pt x="48" y="41"/>
                      </a:lnTo>
                      <a:lnTo>
                        <a:pt x="55" y="38"/>
                      </a:lnTo>
                      <a:lnTo>
                        <a:pt x="57" y="43"/>
                      </a:lnTo>
                      <a:lnTo>
                        <a:pt x="60" y="35"/>
                      </a:lnTo>
                      <a:lnTo>
                        <a:pt x="77" y="22"/>
                      </a:lnTo>
                      <a:lnTo>
                        <a:pt x="87" y="28"/>
                      </a:lnTo>
                      <a:lnTo>
                        <a:pt x="98" y="25"/>
                      </a:lnTo>
                      <a:lnTo>
                        <a:pt x="102" y="13"/>
                      </a:lnTo>
                      <a:lnTo>
                        <a:pt x="113" y="10"/>
                      </a:lnTo>
                      <a:lnTo>
                        <a:pt x="110" y="2"/>
                      </a:lnTo>
                      <a:lnTo>
                        <a:pt x="125" y="8"/>
                      </a:lnTo>
                      <a:lnTo>
                        <a:pt x="138" y="5"/>
                      </a:lnTo>
                      <a:lnTo>
                        <a:pt x="145" y="34"/>
                      </a:lnTo>
                      <a:lnTo>
                        <a:pt x="154" y="43"/>
                      </a:lnTo>
                      <a:lnTo>
                        <a:pt x="163" y="43"/>
                      </a:lnTo>
                      <a:lnTo>
                        <a:pt x="167" y="25"/>
                      </a:lnTo>
                      <a:lnTo>
                        <a:pt x="165" y="16"/>
                      </a:lnTo>
                      <a:lnTo>
                        <a:pt x="167" y="2"/>
                      </a:lnTo>
                      <a:lnTo>
                        <a:pt x="172" y="0"/>
                      </a:lnTo>
                      <a:lnTo>
                        <a:pt x="179" y="18"/>
                      </a:lnTo>
                      <a:lnTo>
                        <a:pt x="185" y="22"/>
                      </a:lnTo>
                      <a:lnTo>
                        <a:pt x="189" y="38"/>
                      </a:lnTo>
                      <a:lnTo>
                        <a:pt x="196" y="60"/>
                      </a:lnTo>
                      <a:lnTo>
                        <a:pt x="206" y="66"/>
                      </a:lnTo>
                      <a:lnTo>
                        <a:pt x="219" y="83"/>
                      </a:lnTo>
                      <a:lnTo>
                        <a:pt x="221" y="91"/>
                      </a:lnTo>
                      <a:lnTo>
                        <a:pt x="232" y="101"/>
                      </a:lnTo>
                      <a:lnTo>
                        <a:pt x="235" y="119"/>
                      </a:lnTo>
                      <a:lnTo>
                        <a:pt x="235" y="133"/>
                      </a:lnTo>
                      <a:lnTo>
                        <a:pt x="232" y="155"/>
                      </a:lnTo>
                      <a:lnTo>
                        <a:pt x="221" y="169"/>
                      </a:lnTo>
                      <a:lnTo>
                        <a:pt x="217" y="187"/>
                      </a:lnTo>
                      <a:lnTo>
                        <a:pt x="217" y="202"/>
                      </a:lnTo>
                      <a:lnTo>
                        <a:pt x="206" y="205"/>
                      </a:lnTo>
                      <a:lnTo>
                        <a:pt x="196" y="215"/>
                      </a:lnTo>
                    </a:path>
                  </a:pathLst>
                </a:custGeom>
                <a:solidFill>
                  <a:schemeClr val="folHlink"/>
                </a:solidFill>
                <a:ln w="76200" cap="rnd">
                  <a:noFill/>
                  <a:round/>
                  <a:headEnd/>
                  <a:tailEnd/>
                </a:ln>
              </p:spPr>
              <p:txBody>
                <a:bodyPr/>
                <a:lstStyle/>
                <a:p>
                  <a:endParaRPr lang="zh-CN" altLang="en-US"/>
                </a:p>
              </p:txBody>
            </p:sp>
            <p:sp>
              <p:nvSpPr>
                <p:cNvPr id="46105" name="Freeform 30"/>
                <p:cNvSpPr>
                  <a:spLocks/>
                </p:cNvSpPr>
                <p:nvPr/>
              </p:nvSpPr>
              <p:spPr bwMode="auto">
                <a:xfrm>
                  <a:off x="5310" y="3696"/>
                  <a:ext cx="18" cy="27"/>
                </a:xfrm>
                <a:custGeom>
                  <a:avLst/>
                  <a:gdLst>
                    <a:gd name="T0" fmla="*/ 9 w 18"/>
                    <a:gd name="T1" fmla="*/ 23 h 27"/>
                    <a:gd name="T2" fmla="*/ 3 w 18"/>
                    <a:gd name="T3" fmla="*/ 19 h 27"/>
                    <a:gd name="T4" fmla="*/ 3 w 18"/>
                    <a:gd name="T5" fmla="*/ 15 h 27"/>
                    <a:gd name="T6" fmla="*/ 3 w 18"/>
                    <a:gd name="T7" fmla="*/ 11 h 27"/>
                    <a:gd name="T8" fmla="*/ 2 w 18"/>
                    <a:gd name="T9" fmla="*/ 7 h 27"/>
                    <a:gd name="T10" fmla="*/ 0 w 18"/>
                    <a:gd name="T11" fmla="*/ 0 h 27"/>
                    <a:gd name="T12" fmla="*/ 3 w 18"/>
                    <a:gd name="T13" fmla="*/ 0 h 27"/>
                    <a:gd name="T14" fmla="*/ 9 w 18"/>
                    <a:gd name="T15" fmla="*/ 4 h 27"/>
                    <a:gd name="T16" fmla="*/ 12 w 18"/>
                    <a:gd name="T17" fmla="*/ 3 h 27"/>
                    <a:gd name="T18" fmla="*/ 13 w 18"/>
                    <a:gd name="T19" fmla="*/ 3 h 27"/>
                    <a:gd name="T20" fmla="*/ 17 w 18"/>
                    <a:gd name="T21" fmla="*/ 0 h 27"/>
                    <a:gd name="T22" fmla="*/ 17 w 18"/>
                    <a:gd name="T23" fmla="*/ 11 h 27"/>
                    <a:gd name="T24" fmla="*/ 15 w 18"/>
                    <a:gd name="T25" fmla="*/ 15 h 27"/>
                    <a:gd name="T26" fmla="*/ 13 w 18"/>
                    <a:gd name="T27" fmla="*/ 19 h 27"/>
                    <a:gd name="T28" fmla="*/ 13 w 18"/>
                    <a:gd name="T29" fmla="*/ 22 h 27"/>
                    <a:gd name="T30" fmla="*/ 12 w 18"/>
                    <a:gd name="T31" fmla="*/ 23 h 27"/>
                    <a:gd name="T32" fmla="*/ 12 w 18"/>
                    <a:gd name="T33" fmla="*/ 26 h 27"/>
                    <a:gd name="T34" fmla="*/ 9 w 18"/>
                    <a:gd name="T35" fmla="*/ 23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7"/>
                    <a:gd name="T56" fmla="*/ 18 w 18"/>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7">
                      <a:moveTo>
                        <a:pt x="9" y="23"/>
                      </a:moveTo>
                      <a:lnTo>
                        <a:pt x="3" y="19"/>
                      </a:lnTo>
                      <a:lnTo>
                        <a:pt x="3" y="15"/>
                      </a:lnTo>
                      <a:lnTo>
                        <a:pt x="3" y="11"/>
                      </a:lnTo>
                      <a:lnTo>
                        <a:pt x="2" y="7"/>
                      </a:lnTo>
                      <a:lnTo>
                        <a:pt x="0" y="0"/>
                      </a:lnTo>
                      <a:lnTo>
                        <a:pt x="3" y="0"/>
                      </a:lnTo>
                      <a:lnTo>
                        <a:pt x="9" y="4"/>
                      </a:lnTo>
                      <a:lnTo>
                        <a:pt x="12" y="3"/>
                      </a:lnTo>
                      <a:lnTo>
                        <a:pt x="13" y="3"/>
                      </a:lnTo>
                      <a:lnTo>
                        <a:pt x="17" y="0"/>
                      </a:lnTo>
                      <a:lnTo>
                        <a:pt x="17" y="11"/>
                      </a:lnTo>
                      <a:lnTo>
                        <a:pt x="15" y="15"/>
                      </a:lnTo>
                      <a:lnTo>
                        <a:pt x="13" y="19"/>
                      </a:lnTo>
                      <a:lnTo>
                        <a:pt x="13" y="22"/>
                      </a:lnTo>
                      <a:lnTo>
                        <a:pt x="12" y="23"/>
                      </a:lnTo>
                      <a:lnTo>
                        <a:pt x="12" y="26"/>
                      </a:lnTo>
                      <a:lnTo>
                        <a:pt x="9" y="23"/>
                      </a:lnTo>
                    </a:path>
                  </a:pathLst>
                </a:custGeom>
                <a:solidFill>
                  <a:schemeClr val="folHlink"/>
                </a:solidFill>
                <a:ln w="76200" cap="rnd">
                  <a:noFill/>
                  <a:round/>
                  <a:headEnd/>
                  <a:tailEnd/>
                </a:ln>
              </p:spPr>
              <p:txBody>
                <a:bodyPr/>
                <a:lstStyle/>
                <a:p>
                  <a:endParaRPr lang="zh-CN" altLang="en-US"/>
                </a:p>
              </p:txBody>
            </p:sp>
            <p:sp>
              <p:nvSpPr>
                <p:cNvPr id="46106" name="Freeform 31"/>
                <p:cNvSpPr>
                  <a:spLocks/>
                </p:cNvSpPr>
                <p:nvPr/>
              </p:nvSpPr>
              <p:spPr bwMode="auto">
                <a:xfrm>
                  <a:off x="4487" y="3443"/>
                  <a:ext cx="26" cy="106"/>
                </a:xfrm>
                <a:custGeom>
                  <a:avLst/>
                  <a:gdLst>
                    <a:gd name="T0" fmla="*/ 3 w 26"/>
                    <a:gd name="T1" fmla="*/ 37 h 106"/>
                    <a:gd name="T2" fmla="*/ 13 w 26"/>
                    <a:gd name="T3" fmla="*/ 28 h 106"/>
                    <a:gd name="T4" fmla="*/ 20 w 26"/>
                    <a:gd name="T5" fmla="*/ 0 h 106"/>
                    <a:gd name="T6" fmla="*/ 25 w 26"/>
                    <a:gd name="T7" fmla="*/ 42 h 106"/>
                    <a:gd name="T8" fmla="*/ 17 w 26"/>
                    <a:gd name="T9" fmla="*/ 94 h 106"/>
                    <a:gd name="T10" fmla="*/ 0 w 26"/>
                    <a:gd name="T11" fmla="*/ 105 h 106"/>
                    <a:gd name="T12" fmla="*/ 0 w 26"/>
                    <a:gd name="T13" fmla="*/ 80 h 106"/>
                    <a:gd name="T14" fmla="*/ 5 w 26"/>
                    <a:gd name="T15" fmla="*/ 64 h 106"/>
                    <a:gd name="T16" fmla="*/ 3 w 26"/>
                    <a:gd name="T17" fmla="*/ 3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106"/>
                    <a:gd name="T29" fmla="*/ 26 w 26"/>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106">
                      <a:moveTo>
                        <a:pt x="3" y="37"/>
                      </a:moveTo>
                      <a:lnTo>
                        <a:pt x="13" y="28"/>
                      </a:lnTo>
                      <a:lnTo>
                        <a:pt x="20" y="0"/>
                      </a:lnTo>
                      <a:lnTo>
                        <a:pt x="25" y="42"/>
                      </a:lnTo>
                      <a:lnTo>
                        <a:pt x="17" y="94"/>
                      </a:lnTo>
                      <a:lnTo>
                        <a:pt x="0" y="105"/>
                      </a:lnTo>
                      <a:lnTo>
                        <a:pt x="0" y="80"/>
                      </a:lnTo>
                      <a:lnTo>
                        <a:pt x="5" y="64"/>
                      </a:lnTo>
                      <a:lnTo>
                        <a:pt x="3" y="37"/>
                      </a:lnTo>
                    </a:path>
                  </a:pathLst>
                </a:custGeom>
                <a:solidFill>
                  <a:schemeClr val="folHlink"/>
                </a:solidFill>
                <a:ln w="76200" cap="rnd">
                  <a:noFill/>
                  <a:round/>
                  <a:headEnd/>
                  <a:tailEnd/>
                </a:ln>
              </p:spPr>
              <p:txBody>
                <a:bodyPr/>
                <a:lstStyle/>
                <a:p>
                  <a:endParaRPr lang="zh-CN" altLang="en-US"/>
                </a:p>
              </p:txBody>
            </p:sp>
          </p:grpSp>
        </p:grpSp>
      </p:grpSp>
      <p:sp>
        <p:nvSpPr>
          <p:cNvPr id="32" name="Rectangle 2"/>
          <p:cNvSpPr txBox="1">
            <a:spLocks noChangeArrowheads="1"/>
          </p:cNvSpPr>
          <p:nvPr/>
        </p:nvSpPr>
        <p:spPr>
          <a:xfrm>
            <a:off x="360713" y="385589"/>
            <a:ext cx="8232531" cy="576064"/>
          </a:xfrm>
          <a:prstGeom prst="rect">
            <a:avLst/>
          </a:prstGeom>
        </p:spPr>
        <p:txBody>
          <a:bodyPr/>
          <a:lstStyle/>
          <a:p>
            <a:pPr algn="ctr" fontAlgn="base">
              <a:spcBef>
                <a:spcPct val="0"/>
              </a:spcBef>
              <a:spcAft>
                <a:spcPct val="0"/>
              </a:spcAft>
              <a:defRPr/>
            </a:pPr>
            <a:r>
              <a:rPr lang="zh-CN" altLang="en-US" sz="3200" b="1" kern="0" dirty="0">
                <a:solidFill>
                  <a:srgbClr val="FF0000"/>
                </a:solidFill>
                <a:latin typeface="微软雅黑" pitchFamily="34" charset="-122"/>
                <a:ea typeface="微软雅黑" pitchFamily="34" charset="-122"/>
                <a:cs typeface="+mj-cs"/>
              </a:rPr>
              <a:t>预测的方法 --时间序列预测方法</a:t>
            </a:r>
          </a:p>
        </p:txBody>
      </p:sp>
    </p:spTree>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a:xfrm>
            <a:off x="179512" y="1340771"/>
            <a:ext cx="8640960" cy="4968551"/>
          </a:xfrm>
        </p:spPr>
        <p:txBody>
          <a:bodyPr/>
          <a:lstStyle/>
          <a:p>
            <a:pPr eaLnBrk="1" hangingPunct="1">
              <a:lnSpc>
                <a:spcPct val="150000"/>
              </a:lnSpc>
              <a:buFont typeface="Monotype Sorts" pitchFamily="2" charset="2"/>
              <a:buNone/>
            </a:pPr>
            <a:r>
              <a:rPr lang="zh-CN" altLang="en-US" sz="2000" dirty="0">
                <a:cs typeface="Arial" pitchFamily="34" charset="0"/>
              </a:rPr>
              <a:t>某一产品</a:t>
            </a:r>
            <a:r>
              <a:rPr lang="en-US" altLang="zh-CN" sz="2000" dirty="0">
                <a:cs typeface="Arial" pitchFamily="34" charset="0"/>
              </a:rPr>
              <a:t>2013</a:t>
            </a:r>
            <a:r>
              <a:rPr lang="zh-CN" altLang="en-US" sz="2000" dirty="0">
                <a:cs typeface="Arial" pitchFamily="34" charset="0"/>
              </a:rPr>
              <a:t>年实际需求为</a:t>
            </a:r>
            <a:r>
              <a:rPr lang="en-US" altLang="zh-CN" sz="2000" dirty="0">
                <a:cs typeface="Arial" pitchFamily="34" charset="0"/>
              </a:rPr>
              <a:t>400</a:t>
            </a:r>
            <a:r>
              <a:rPr lang="zh-CN" altLang="en-US" sz="2000" dirty="0">
                <a:cs typeface="Arial" pitchFamily="34" charset="0"/>
              </a:rPr>
              <a:t>个</a:t>
            </a:r>
            <a:r>
              <a:rPr lang="en-US" altLang="zh-CN" sz="2000" dirty="0">
                <a:cs typeface="Arial" pitchFamily="34" charset="0"/>
              </a:rPr>
              <a:t>,</a:t>
            </a:r>
            <a:r>
              <a:rPr lang="zh-CN" altLang="en-US" sz="2000" dirty="0">
                <a:cs typeface="Arial" pitchFamily="34" charset="0"/>
              </a:rPr>
              <a:t>从季节来看春天为</a:t>
            </a:r>
            <a:r>
              <a:rPr lang="en-US" altLang="zh-CN" sz="2000" dirty="0">
                <a:cs typeface="Arial" pitchFamily="34" charset="0"/>
              </a:rPr>
              <a:t>90,</a:t>
            </a:r>
            <a:r>
              <a:rPr lang="zh-CN" altLang="en-US" sz="2000" dirty="0">
                <a:cs typeface="Arial" pitchFamily="34" charset="0"/>
              </a:rPr>
              <a:t>夏天为</a:t>
            </a:r>
            <a:r>
              <a:rPr lang="en-US" altLang="zh-CN" sz="2000" dirty="0">
                <a:cs typeface="Arial" pitchFamily="34" charset="0"/>
              </a:rPr>
              <a:t>150,</a:t>
            </a:r>
            <a:r>
              <a:rPr lang="zh-CN" altLang="en-US" sz="2000" dirty="0">
                <a:cs typeface="Arial" pitchFamily="34" charset="0"/>
              </a:rPr>
              <a:t>秋天</a:t>
            </a:r>
            <a:r>
              <a:rPr lang="en-US" altLang="zh-CN" sz="2000" dirty="0">
                <a:cs typeface="Arial" pitchFamily="34" charset="0"/>
              </a:rPr>
              <a:t>110,</a:t>
            </a:r>
            <a:r>
              <a:rPr lang="zh-CN" altLang="en-US" sz="2000" dirty="0">
                <a:cs typeface="Arial" pitchFamily="34" charset="0"/>
              </a:rPr>
              <a:t>冬天为</a:t>
            </a:r>
            <a:r>
              <a:rPr lang="en-US" altLang="zh-CN" sz="2000" dirty="0">
                <a:cs typeface="Arial" pitchFamily="34" charset="0"/>
              </a:rPr>
              <a:t>50.</a:t>
            </a:r>
            <a:r>
              <a:rPr lang="zh-CN" altLang="en-US" sz="2000" dirty="0">
                <a:cs typeface="Arial" pitchFamily="34" charset="0"/>
              </a:rPr>
              <a:t>假设此产品的平均需求量以</a:t>
            </a:r>
            <a:r>
              <a:rPr lang="en-US" altLang="zh-CN" sz="2000" dirty="0">
                <a:cs typeface="Arial" pitchFamily="34" charset="0"/>
              </a:rPr>
              <a:t>10%</a:t>
            </a:r>
            <a:r>
              <a:rPr lang="zh-CN" altLang="en-US" sz="2000" dirty="0">
                <a:cs typeface="Arial" pitchFamily="34" charset="0"/>
              </a:rPr>
              <a:t>增长时</a:t>
            </a:r>
            <a:r>
              <a:rPr lang="en-US" altLang="zh-CN" sz="2000" dirty="0">
                <a:cs typeface="Arial" pitchFamily="34" charset="0"/>
              </a:rPr>
              <a:t>,</a:t>
            </a:r>
            <a:r>
              <a:rPr lang="zh-CN" altLang="en-US" sz="2000" dirty="0">
                <a:cs typeface="Arial" pitchFamily="34" charset="0"/>
              </a:rPr>
              <a:t>利用加法季节变化和乘法季节变化</a:t>
            </a:r>
            <a:r>
              <a:rPr lang="en-US" altLang="zh-CN" sz="2000" dirty="0">
                <a:cs typeface="Arial" pitchFamily="34" charset="0"/>
              </a:rPr>
              <a:t>.</a:t>
            </a:r>
            <a:r>
              <a:rPr lang="zh-CN" altLang="en-US" sz="2000" dirty="0">
                <a:cs typeface="Arial" pitchFamily="34" charset="0"/>
              </a:rPr>
              <a:t>求出</a:t>
            </a:r>
            <a:r>
              <a:rPr lang="en-US" altLang="zh-CN" sz="2000" dirty="0">
                <a:cs typeface="Arial" pitchFamily="34" charset="0"/>
              </a:rPr>
              <a:t>2014</a:t>
            </a:r>
            <a:r>
              <a:rPr lang="zh-CN" altLang="en-US" sz="2000" dirty="0">
                <a:cs typeface="Arial" pitchFamily="34" charset="0"/>
              </a:rPr>
              <a:t>年各季节需求预测值</a:t>
            </a:r>
            <a:endParaRPr lang="zh-CN" altLang="en-US" sz="800" dirty="0">
              <a:cs typeface="Arial" pitchFamily="34" charset="0"/>
            </a:endParaRPr>
          </a:p>
          <a:p>
            <a:pPr eaLnBrk="1" hangingPunct="1">
              <a:lnSpc>
                <a:spcPct val="150000"/>
              </a:lnSpc>
              <a:buFont typeface="Monotype Sorts" pitchFamily="2" charset="2"/>
              <a:buNone/>
            </a:pPr>
            <a:r>
              <a:rPr lang="en-US" altLang="zh-CN" dirty="0">
                <a:cs typeface="Arial" pitchFamily="34" charset="0"/>
              </a:rPr>
              <a:t>                                      2013</a:t>
            </a:r>
            <a:r>
              <a:rPr lang="zh-CN" altLang="en-US" dirty="0">
                <a:cs typeface="Arial" pitchFamily="34" charset="0"/>
              </a:rPr>
              <a:t>年                                        </a:t>
            </a:r>
            <a:r>
              <a:rPr lang="zh-CN" altLang="en-US" dirty="0" smtClean="0">
                <a:cs typeface="Arial" pitchFamily="34" charset="0"/>
              </a:rPr>
              <a:t>           </a:t>
            </a:r>
            <a:r>
              <a:rPr lang="en-US" altLang="zh-CN" dirty="0">
                <a:cs typeface="Arial" pitchFamily="34" charset="0"/>
              </a:rPr>
              <a:t>2014</a:t>
            </a:r>
            <a:r>
              <a:rPr lang="zh-CN" altLang="en-US" dirty="0">
                <a:cs typeface="Arial" pitchFamily="34" charset="0"/>
              </a:rPr>
              <a:t>年预测值</a:t>
            </a:r>
          </a:p>
          <a:p>
            <a:pPr eaLnBrk="1" hangingPunct="1">
              <a:lnSpc>
                <a:spcPct val="150000"/>
              </a:lnSpc>
              <a:buFont typeface="Monotype Sorts" pitchFamily="2" charset="2"/>
              <a:buNone/>
            </a:pPr>
            <a:r>
              <a:rPr lang="zh-CN" altLang="en-US" dirty="0">
                <a:cs typeface="Arial" pitchFamily="34" charset="0"/>
              </a:rPr>
              <a:t>       </a:t>
            </a:r>
            <a:r>
              <a:rPr lang="zh-CN" altLang="en-US" dirty="0" smtClean="0">
                <a:cs typeface="Arial" pitchFamily="34" charset="0"/>
              </a:rPr>
              <a:t>      </a:t>
            </a:r>
            <a:r>
              <a:rPr lang="zh-CN" altLang="en-US" dirty="0">
                <a:cs typeface="Arial" pitchFamily="34" charset="0"/>
              </a:rPr>
              <a:t>实际需求       季节变化幅度          季节指数           加法变化情况      乘法变化情况</a:t>
            </a:r>
          </a:p>
          <a:p>
            <a:pPr eaLnBrk="1" hangingPunct="1">
              <a:lnSpc>
                <a:spcPct val="200000"/>
              </a:lnSpc>
              <a:buFont typeface="Monotype Sorts" pitchFamily="2" charset="2"/>
              <a:buNone/>
            </a:pPr>
            <a:r>
              <a:rPr lang="zh-CN" altLang="en-US" dirty="0">
                <a:cs typeface="Arial" pitchFamily="34" charset="0"/>
              </a:rPr>
              <a:t>   春           </a:t>
            </a:r>
            <a:r>
              <a:rPr lang="en-US" altLang="zh-CN" dirty="0">
                <a:cs typeface="Arial" pitchFamily="34" charset="0"/>
              </a:rPr>
              <a:t>90           </a:t>
            </a:r>
            <a:r>
              <a:rPr lang="en-US" altLang="zh-CN" dirty="0" smtClean="0">
                <a:cs typeface="Arial" pitchFamily="34" charset="0"/>
              </a:rPr>
              <a:t>   90-100</a:t>
            </a:r>
            <a:r>
              <a:rPr lang="en-US" altLang="zh-CN" dirty="0">
                <a:cs typeface="Arial" pitchFamily="34" charset="0"/>
              </a:rPr>
              <a:t>=-10       </a:t>
            </a:r>
            <a:r>
              <a:rPr lang="en-US" altLang="zh-CN" dirty="0" smtClean="0">
                <a:cs typeface="Arial" pitchFamily="34" charset="0"/>
              </a:rPr>
              <a:t>   </a:t>
            </a:r>
            <a:r>
              <a:rPr lang="en-US" altLang="zh-CN" dirty="0">
                <a:cs typeface="Arial" pitchFamily="34" charset="0"/>
              </a:rPr>
              <a:t>90/100=0.9       </a:t>
            </a:r>
            <a:r>
              <a:rPr lang="en-US" altLang="zh-CN" dirty="0" smtClean="0">
                <a:cs typeface="Arial" pitchFamily="34" charset="0"/>
              </a:rPr>
              <a:t>   </a:t>
            </a:r>
            <a:r>
              <a:rPr lang="en-US" altLang="zh-CN" dirty="0">
                <a:cs typeface="Arial" pitchFamily="34" charset="0"/>
              </a:rPr>
              <a:t>110-10=100  </a:t>
            </a:r>
            <a:r>
              <a:rPr lang="en-US" altLang="zh-CN" dirty="0" smtClean="0">
                <a:cs typeface="Arial" pitchFamily="34" charset="0"/>
              </a:rPr>
              <a:t>       </a:t>
            </a:r>
            <a:r>
              <a:rPr lang="en-US" altLang="zh-CN" dirty="0">
                <a:cs typeface="Arial" pitchFamily="34" charset="0"/>
              </a:rPr>
              <a:t>110*0.9=99</a:t>
            </a:r>
          </a:p>
          <a:p>
            <a:pPr eaLnBrk="1" hangingPunct="1">
              <a:lnSpc>
                <a:spcPct val="200000"/>
              </a:lnSpc>
              <a:buFont typeface="Monotype Sorts" pitchFamily="2" charset="2"/>
              <a:buNone/>
            </a:pPr>
            <a:r>
              <a:rPr lang="zh-CN" altLang="en-US" dirty="0">
                <a:cs typeface="Arial" pitchFamily="34" charset="0"/>
              </a:rPr>
              <a:t>   夏        </a:t>
            </a:r>
            <a:r>
              <a:rPr lang="zh-CN" altLang="en-US" dirty="0" smtClean="0">
                <a:cs typeface="Arial" pitchFamily="34" charset="0"/>
              </a:rPr>
              <a:t>  </a:t>
            </a:r>
            <a:r>
              <a:rPr lang="en-US" altLang="zh-CN" dirty="0">
                <a:cs typeface="Arial" pitchFamily="34" charset="0"/>
              </a:rPr>
              <a:t>150           </a:t>
            </a:r>
            <a:r>
              <a:rPr lang="en-US" altLang="zh-CN" dirty="0" smtClean="0">
                <a:cs typeface="Arial" pitchFamily="34" charset="0"/>
              </a:rPr>
              <a:t> 150-100=50         150/100=1.5         110+50=160        </a:t>
            </a:r>
            <a:r>
              <a:rPr lang="en-US" altLang="zh-CN" dirty="0">
                <a:cs typeface="Arial" pitchFamily="34" charset="0"/>
              </a:rPr>
              <a:t>110*1.5=165</a:t>
            </a:r>
          </a:p>
          <a:p>
            <a:pPr eaLnBrk="1" hangingPunct="1">
              <a:lnSpc>
                <a:spcPct val="200000"/>
              </a:lnSpc>
              <a:buFont typeface="Monotype Sorts" pitchFamily="2" charset="2"/>
              <a:buNone/>
            </a:pPr>
            <a:r>
              <a:rPr lang="zh-CN" altLang="en-US" dirty="0">
                <a:cs typeface="Arial" pitchFamily="34" charset="0"/>
              </a:rPr>
              <a:t>   秋        </a:t>
            </a:r>
            <a:r>
              <a:rPr lang="zh-CN" altLang="en-US" dirty="0" smtClean="0">
                <a:cs typeface="Arial" pitchFamily="34" charset="0"/>
              </a:rPr>
              <a:t>  </a:t>
            </a:r>
            <a:r>
              <a:rPr lang="en-US" altLang="zh-CN" dirty="0">
                <a:cs typeface="Arial" pitchFamily="34" charset="0"/>
              </a:rPr>
              <a:t>110           </a:t>
            </a:r>
            <a:r>
              <a:rPr lang="en-US" altLang="zh-CN" dirty="0" smtClean="0">
                <a:cs typeface="Arial" pitchFamily="34" charset="0"/>
              </a:rPr>
              <a:t>  110-100=10         110/100=1.1         110+10=120        </a:t>
            </a:r>
            <a:r>
              <a:rPr lang="en-US" altLang="zh-CN" dirty="0">
                <a:cs typeface="Arial" pitchFamily="34" charset="0"/>
              </a:rPr>
              <a:t>110*1.1=121</a:t>
            </a:r>
          </a:p>
          <a:p>
            <a:pPr eaLnBrk="1" hangingPunct="1">
              <a:lnSpc>
                <a:spcPct val="200000"/>
              </a:lnSpc>
              <a:buFont typeface="Monotype Sorts" pitchFamily="2" charset="2"/>
              <a:buNone/>
            </a:pPr>
            <a:r>
              <a:rPr lang="zh-CN" altLang="en-US" dirty="0">
                <a:cs typeface="Arial" pitchFamily="34" charset="0"/>
              </a:rPr>
              <a:t>   冬           </a:t>
            </a:r>
            <a:r>
              <a:rPr lang="en-US" altLang="zh-CN" dirty="0">
                <a:cs typeface="Arial" pitchFamily="34" charset="0"/>
              </a:rPr>
              <a:t>50      </a:t>
            </a:r>
            <a:r>
              <a:rPr lang="en-US" altLang="zh-CN" dirty="0" smtClean="0">
                <a:cs typeface="Arial" pitchFamily="34" charset="0"/>
              </a:rPr>
              <a:t>        </a:t>
            </a:r>
            <a:r>
              <a:rPr lang="en-US" altLang="zh-CN" dirty="0">
                <a:cs typeface="Arial" pitchFamily="34" charset="0"/>
              </a:rPr>
              <a:t>50-100=-50       </a:t>
            </a:r>
            <a:r>
              <a:rPr lang="en-US" altLang="zh-CN" dirty="0" smtClean="0">
                <a:cs typeface="Arial" pitchFamily="34" charset="0"/>
              </a:rPr>
              <a:t>    </a:t>
            </a:r>
            <a:r>
              <a:rPr lang="en-US" altLang="zh-CN" dirty="0">
                <a:cs typeface="Arial" pitchFamily="34" charset="0"/>
              </a:rPr>
              <a:t>50/100=0.5      </a:t>
            </a:r>
            <a:r>
              <a:rPr lang="en-US" altLang="zh-CN" dirty="0" smtClean="0">
                <a:cs typeface="Arial" pitchFamily="34" charset="0"/>
              </a:rPr>
              <a:t>   </a:t>
            </a:r>
            <a:r>
              <a:rPr lang="en-US" altLang="zh-CN" dirty="0">
                <a:cs typeface="Arial" pitchFamily="34" charset="0"/>
              </a:rPr>
              <a:t>110-50=60    </a:t>
            </a:r>
            <a:r>
              <a:rPr lang="en-US" altLang="zh-CN" dirty="0" smtClean="0">
                <a:cs typeface="Arial" pitchFamily="34" charset="0"/>
              </a:rPr>
              <a:t>       </a:t>
            </a:r>
            <a:r>
              <a:rPr lang="en-US" altLang="zh-CN" dirty="0">
                <a:cs typeface="Arial" pitchFamily="34" charset="0"/>
              </a:rPr>
              <a:t>110*0.5=55</a:t>
            </a:r>
          </a:p>
          <a:p>
            <a:pPr eaLnBrk="1" hangingPunct="1">
              <a:lnSpc>
                <a:spcPct val="150000"/>
              </a:lnSpc>
              <a:buFont typeface="Monotype Sorts" pitchFamily="2" charset="2"/>
              <a:buNone/>
            </a:pPr>
            <a:r>
              <a:rPr lang="zh-CN" altLang="en-US" dirty="0">
                <a:cs typeface="Arial" pitchFamily="34" charset="0"/>
              </a:rPr>
              <a:t>  合计      </a:t>
            </a:r>
            <a:r>
              <a:rPr lang="zh-CN" altLang="en-US" dirty="0" smtClean="0">
                <a:cs typeface="Arial" pitchFamily="34" charset="0"/>
              </a:rPr>
              <a:t>  </a:t>
            </a:r>
            <a:r>
              <a:rPr lang="en-US" altLang="zh-CN" dirty="0">
                <a:cs typeface="Arial" pitchFamily="34" charset="0"/>
              </a:rPr>
              <a:t>400                                             </a:t>
            </a:r>
            <a:r>
              <a:rPr lang="en-US" altLang="zh-CN" dirty="0" smtClean="0">
                <a:cs typeface="Arial" pitchFamily="34" charset="0"/>
              </a:rPr>
              <a:t>                            </a:t>
            </a:r>
            <a:r>
              <a:rPr lang="en-US" altLang="zh-CN" dirty="0">
                <a:cs typeface="Arial" pitchFamily="34" charset="0"/>
              </a:rPr>
              <a:t>440                     440</a:t>
            </a:r>
          </a:p>
        </p:txBody>
      </p:sp>
      <p:sp>
        <p:nvSpPr>
          <p:cNvPr id="47107" name="Line 5"/>
          <p:cNvSpPr>
            <a:spLocks noChangeShapeType="1"/>
          </p:cNvSpPr>
          <p:nvPr/>
        </p:nvSpPr>
        <p:spPr bwMode="auto">
          <a:xfrm>
            <a:off x="468926" y="2852936"/>
            <a:ext cx="7775331" cy="0"/>
          </a:xfrm>
          <a:prstGeom prst="line">
            <a:avLst/>
          </a:prstGeom>
          <a:noFill/>
          <a:ln w="9525">
            <a:solidFill>
              <a:schemeClr val="tx2"/>
            </a:solidFill>
            <a:round/>
            <a:headEnd/>
            <a:tailEnd/>
          </a:ln>
        </p:spPr>
        <p:txBody>
          <a:bodyPr vert="eaVert" wrap="none">
            <a:spAutoFit/>
          </a:bodyPr>
          <a:lstStyle/>
          <a:p>
            <a:endParaRPr lang="zh-CN" altLang="en-US"/>
          </a:p>
        </p:txBody>
      </p:sp>
      <p:sp>
        <p:nvSpPr>
          <p:cNvPr id="47108" name="Line 6"/>
          <p:cNvSpPr>
            <a:spLocks noChangeShapeType="1"/>
          </p:cNvSpPr>
          <p:nvPr/>
        </p:nvSpPr>
        <p:spPr bwMode="auto">
          <a:xfrm>
            <a:off x="468926" y="3645024"/>
            <a:ext cx="7775331" cy="0"/>
          </a:xfrm>
          <a:prstGeom prst="line">
            <a:avLst/>
          </a:prstGeom>
          <a:noFill/>
          <a:ln w="9525">
            <a:solidFill>
              <a:schemeClr val="tx2"/>
            </a:solidFill>
            <a:round/>
            <a:headEnd/>
            <a:tailEnd/>
          </a:ln>
        </p:spPr>
        <p:txBody>
          <a:bodyPr vert="eaVert" wrap="none">
            <a:spAutoFit/>
          </a:bodyPr>
          <a:lstStyle/>
          <a:p>
            <a:endParaRPr lang="zh-CN" altLang="en-US"/>
          </a:p>
        </p:txBody>
      </p:sp>
      <p:sp>
        <p:nvSpPr>
          <p:cNvPr id="47109" name="Line 7"/>
          <p:cNvSpPr>
            <a:spLocks noChangeShapeType="1"/>
          </p:cNvSpPr>
          <p:nvPr/>
        </p:nvSpPr>
        <p:spPr bwMode="auto">
          <a:xfrm>
            <a:off x="8172400" y="2852564"/>
            <a:ext cx="0" cy="0"/>
          </a:xfrm>
          <a:prstGeom prst="line">
            <a:avLst/>
          </a:prstGeom>
          <a:noFill/>
          <a:ln w="9525">
            <a:solidFill>
              <a:schemeClr val="tx2"/>
            </a:solidFill>
            <a:round/>
            <a:headEnd/>
            <a:tailEnd/>
          </a:ln>
        </p:spPr>
        <p:txBody>
          <a:bodyPr vert="eaVert" wrap="none">
            <a:spAutoFit/>
          </a:bodyPr>
          <a:lstStyle/>
          <a:p>
            <a:endParaRPr lang="zh-CN" altLang="en-US"/>
          </a:p>
        </p:txBody>
      </p:sp>
      <p:sp>
        <p:nvSpPr>
          <p:cNvPr id="47110" name="Line 8"/>
          <p:cNvSpPr>
            <a:spLocks noChangeShapeType="1"/>
          </p:cNvSpPr>
          <p:nvPr/>
        </p:nvSpPr>
        <p:spPr bwMode="auto">
          <a:xfrm>
            <a:off x="395655" y="5805564"/>
            <a:ext cx="7848600" cy="0"/>
          </a:xfrm>
          <a:prstGeom prst="line">
            <a:avLst/>
          </a:prstGeom>
          <a:noFill/>
          <a:ln w="9525">
            <a:solidFill>
              <a:schemeClr val="tx2"/>
            </a:solidFill>
            <a:round/>
            <a:headEnd/>
            <a:tailEnd/>
          </a:ln>
        </p:spPr>
        <p:txBody>
          <a:bodyPr vert="eaVert" wrap="none">
            <a:spAutoFit/>
          </a:bodyPr>
          <a:lstStyle/>
          <a:p>
            <a:endParaRPr lang="zh-CN" altLang="en-US"/>
          </a:p>
        </p:txBody>
      </p:sp>
      <p:sp>
        <p:nvSpPr>
          <p:cNvPr id="47111" name="Line 9"/>
          <p:cNvSpPr>
            <a:spLocks noChangeShapeType="1"/>
          </p:cNvSpPr>
          <p:nvPr/>
        </p:nvSpPr>
        <p:spPr bwMode="auto">
          <a:xfrm>
            <a:off x="395655" y="6165604"/>
            <a:ext cx="7848600" cy="0"/>
          </a:xfrm>
          <a:prstGeom prst="line">
            <a:avLst/>
          </a:prstGeom>
          <a:noFill/>
          <a:ln w="9525">
            <a:solidFill>
              <a:schemeClr val="tx2"/>
            </a:solidFill>
            <a:round/>
            <a:headEnd/>
            <a:tailEnd/>
          </a:ln>
        </p:spPr>
        <p:txBody>
          <a:bodyPr vert="eaVert" wrap="none">
            <a:spAutoFit/>
          </a:bodyPr>
          <a:lstStyle/>
          <a:p>
            <a:endParaRPr lang="zh-CN" altLang="en-US"/>
          </a:p>
        </p:txBody>
      </p:sp>
      <p:sp>
        <p:nvSpPr>
          <p:cNvPr id="47112" name="Line 10"/>
          <p:cNvSpPr>
            <a:spLocks noChangeShapeType="1"/>
          </p:cNvSpPr>
          <p:nvPr/>
        </p:nvSpPr>
        <p:spPr bwMode="auto">
          <a:xfrm>
            <a:off x="899593" y="2852937"/>
            <a:ext cx="16275" cy="3312740"/>
          </a:xfrm>
          <a:prstGeom prst="line">
            <a:avLst/>
          </a:prstGeom>
          <a:noFill/>
          <a:ln w="9525">
            <a:solidFill>
              <a:schemeClr val="tx2"/>
            </a:solidFill>
            <a:round/>
            <a:headEnd/>
            <a:tailEnd/>
          </a:ln>
        </p:spPr>
        <p:txBody>
          <a:bodyPr vert="eaVert" wrap="square">
            <a:spAutoFit/>
          </a:bodyPr>
          <a:lstStyle/>
          <a:p>
            <a:endParaRPr lang="zh-CN" altLang="en-US"/>
          </a:p>
        </p:txBody>
      </p:sp>
      <p:sp>
        <p:nvSpPr>
          <p:cNvPr id="47113" name="Line 11"/>
          <p:cNvSpPr>
            <a:spLocks noChangeShapeType="1"/>
          </p:cNvSpPr>
          <p:nvPr/>
        </p:nvSpPr>
        <p:spPr bwMode="auto">
          <a:xfrm>
            <a:off x="899593" y="3212976"/>
            <a:ext cx="7344508" cy="0"/>
          </a:xfrm>
          <a:prstGeom prst="line">
            <a:avLst/>
          </a:prstGeom>
          <a:noFill/>
          <a:ln w="9525">
            <a:solidFill>
              <a:schemeClr val="tx2"/>
            </a:solidFill>
            <a:round/>
            <a:headEnd/>
            <a:tailEnd/>
          </a:ln>
        </p:spPr>
        <p:txBody>
          <a:bodyPr vert="eaVert" wrap="none">
            <a:spAutoFit/>
          </a:bodyPr>
          <a:lstStyle/>
          <a:p>
            <a:endParaRPr lang="zh-CN" altLang="en-US"/>
          </a:p>
        </p:txBody>
      </p:sp>
      <p:sp>
        <p:nvSpPr>
          <p:cNvPr id="47114" name="Line 12"/>
          <p:cNvSpPr>
            <a:spLocks noChangeShapeType="1"/>
          </p:cNvSpPr>
          <p:nvPr/>
        </p:nvSpPr>
        <p:spPr bwMode="auto">
          <a:xfrm flipH="1">
            <a:off x="1979712" y="3212979"/>
            <a:ext cx="0" cy="2953125"/>
          </a:xfrm>
          <a:prstGeom prst="line">
            <a:avLst/>
          </a:prstGeom>
          <a:noFill/>
          <a:ln w="9525">
            <a:solidFill>
              <a:schemeClr val="tx2"/>
            </a:solidFill>
            <a:round/>
            <a:headEnd/>
            <a:tailEnd/>
          </a:ln>
        </p:spPr>
        <p:txBody>
          <a:bodyPr vert="eaVert" wrap="square">
            <a:spAutoFit/>
          </a:bodyPr>
          <a:lstStyle/>
          <a:p>
            <a:endParaRPr lang="zh-CN" altLang="en-US"/>
          </a:p>
        </p:txBody>
      </p:sp>
      <p:sp>
        <p:nvSpPr>
          <p:cNvPr id="47115" name="Line 13"/>
          <p:cNvSpPr>
            <a:spLocks noChangeShapeType="1"/>
          </p:cNvSpPr>
          <p:nvPr/>
        </p:nvSpPr>
        <p:spPr bwMode="auto">
          <a:xfrm flipH="1">
            <a:off x="3563888" y="3212977"/>
            <a:ext cx="0" cy="2952628"/>
          </a:xfrm>
          <a:prstGeom prst="line">
            <a:avLst/>
          </a:prstGeom>
          <a:noFill/>
          <a:ln w="9525">
            <a:solidFill>
              <a:schemeClr val="tx2"/>
            </a:solidFill>
            <a:round/>
            <a:headEnd/>
            <a:tailEnd/>
          </a:ln>
        </p:spPr>
        <p:txBody>
          <a:bodyPr vert="eaVert" wrap="square">
            <a:spAutoFit/>
          </a:bodyPr>
          <a:lstStyle/>
          <a:p>
            <a:endParaRPr lang="zh-CN" altLang="en-US"/>
          </a:p>
        </p:txBody>
      </p:sp>
      <p:sp>
        <p:nvSpPr>
          <p:cNvPr id="47116" name="Line 14"/>
          <p:cNvSpPr>
            <a:spLocks noChangeShapeType="1"/>
          </p:cNvSpPr>
          <p:nvPr/>
        </p:nvSpPr>
        <p:spPr bwMode="auto">
          <a:xfrm>
            <a:off x="5148067" y="2852937"/>
            <a:ext cx="17367" cy="3312740"/>
          </a:xfrm>
          <a:prstGeom prst="line">
            <a:avLst/>
          </a:prstGeom>
          <a:noFill/>
          <a:ln w="9525">
            <a:solidFill>
              <a:schemeClr val="tx2"/>
            </a:solidFill>
            <a:round/>
            <a:headEnd/>
            <a:tailEnd/>
          </a:ln>
        </p:spPr>
        <p:txBody>
          <a:bodyPr vert="eaVert" wrap="square">
            <a:spAutoFit/>
          </a:bodyPr>
          <a:lstStyle/>
          <a:p>
            <a:endParaRPr lang="zh-CN" altLang="en-US"/>
          </a:p>
        </p:txBody>
      </p:sp>
      <p:sp>
        <p:nvSpPr>
          <p:cNvPr id="47117" name="Line 15"/>
          <p:cNvSpPr>
            <a:spLocks noChangeShapeType="1"/>
          </p:cNvSpPr>
          <p:nvPr/>
        </p:nvSpPr>
        <p:spPr bwMode="auto">
          <a:xfrm>
            <a:off x="5220075" y="2852937"/>
            <a:ext cx="11301" cy="3312740"/>
          </a:xfrm>
          <a:prstGeom prst="line">
            <a:avLst/>
          </a:prstGeom>
          <a:noFill/>
          <a:ln w="9525">
            <a:solidFill>
              <a:schemeClr val="tx2"/>
            </a:solidFill>
            <a:round/>
            <a:headEnd/>
            <a:tailEnd/>
          </a:ln>
        </p:spPr>
        <p:txBody>
          <a:bodyPr vert="eaVert" wrap="square">
            <a:spAutoFit/>
          </a:bodyPr>
          <a:lstStyle/>
          <a:p>
            <a:endParaRPr lang="zh-CN" altLang="en-US"/>
          </a:p>
        </p:txBody>
      </p:sp>
      <p:sp>
        <p:nvSpPr>
          <p:cNvPr id="47118" name="Line 16"/>
          <p:cNvSpPr>
            <a:spLocks noChangeShapeType="1"/>
          </p:cNvSpPr>
          <p:nvPr/>
        </p:nvSpPr>
        <p:spPr bwMode="auto">
          <a:xfrm>
            <a:off x="6876256" y="3212979"/>
            <a:ext cx="0" cy="2952701"/>
          </a:xfrm>
          <a:prstGeom prst="line">
            <a:avLst/>
          </a:prstGeom>
          <a:noFill/>
          <a:ln w="9525">
            <a:solidFill>
              <a:schemeClr val="tx2"/>
            </a:solidFill>
            <a:round/>
            <a:headEnd/>
            <a:tailEnd/>
          </a:ln>
        </p:spPr>
        <p:txBody>
          <a:bodyPr vert="eaVert" wrap="square">
            <a:spAutoFit/>
          </a:bodyPr>
          <a:lstStyle/>
          <a:p>
            <a:endParaRPr lang="zh-CN" altLang="en-US"/>
          </a:p>
        </p:txBody>
      </p:sp>
      <p:sp>
        <p:nvSpPr>
          <p:cNvPr id="15" name="Rectangle 2"/>
          <p:cNvSpPr txBox="1">
            <a:spLocks noChangeArrowheads="1"/>
          </p:cNvSpPr>
          <p:nvPr/>
        </p:nvSpPr>
        <p:spPr>
          <a:xfrm>
            <a:off x="455581" y="332357"/>
            <a:ext cx="8232531" cy="576064"/>
          </a:xfrm>
          <a:prstGeom prst="rect">
            <a:avLst/>
          </a:prstGeom>
        </p:spPr>
        <p:txBody>
          <a:bodyPr/>
          <a:lstStyle/>
          <a:p>
            <a:pPr algn="ctr" fontAlgn="base">
              <a:spcBef>
                <a:spcPct val="0"/>
              </a:spcBef>
              <a:spcAft>
                <a:spcPct val="0"/>
              </a:spcAft>
              <a:defRPr/>
            </a:pPr>
            <a:r>
              <a:rPr lang="zh-CN" altLang="en-US" sz="3200" b="1" kern="0" dirty="0">
                <a:solidFill>
                  <a:srgbClr val="FF0000"/>
                </a:solidFill>
                <a:latin typeface="微软雅黑" pitchFamily="34" charset="-122"/>
                <a:ea typeface="微软雅黑" pitchFamily="34" charset="-122"/>
                <a:cs typeface="+mj-cs"/>
              </a:rPr>
              <a:t>预测的方法 --时间序列预测方法</a:t>
            </a:r>
          </a:p>
        </p:txBody>
      </p:sp>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70" y="1917706"/>
            <a:ext cx="3273425" cy="3816351"/>
          </a:xfrm>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AutoShape 4"/>
          <p:cNvSpPr>
            <a:spLocks noChangeArrowheads="1"/>
          </p:cNvSpPr>
          <p:nvPr/>
        </p:nvSpPr>
        <p:spPr bwMode="auto">
          <a:xfrm>
            <a:off x="3595690" y="2060578"/>
            <a:ext cx="4895851" cy="433388"/>
          </a:xfrm>
          <a:prstGeom prst="flowChartAlternateProcess">
            <a:avLst/>
          </a:prstGeom>
          <a:gradFill rotWithShape="0">
            <a:gsLst>
              <a:gs pos="0">
                <a:srgbClr val="6A8B25"/>
              </a:gs>
              <a:gs pos="100000">
                <a:srgbClr val="83B02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8197" name="Rectangle 5"/>
          <p:cNvSpPr>
            <a:spLocks noChangeArrowheads="1"/>
          </p:cNvSpPr>
          <p:nvPr/>
        </p:nvSpPr>
        <p:spPr bwMode="auto">
          <a:xfrm>
            <a:off x="3595690" y="2420944"/>
            <a:ext cx="4895851" cy="3240087"/>
          </a:xfrm>
          <a:prstGeom prst="rect">
            <a:avLst/>
          </a:prstGeom>
          <a:gradFill rotWithShape="0">
            <a:gsLst>
              <a:gs pos="0">
                <a:schemeClr val="bg1"/>
              </a:gs>
              <a:gs pos="100000">
                <a:srgbClr val="CBCBC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algn="ctr">
              <a:lnSpc>
                <a:spcPct val="200000"/>
              </a:lnSpc>
              <a:buNone/>
            </a:pPr>
            <a:r>
              <a:rPr lang="zh-CN" altLang="en-US" sz="2800" b="1" dirty="0"/>
              <a:t>第四单元</a:t>
            </a:r>
            <a:endParaRPr lang="en-US" altLang="zh-CN" sz="2800" b="1" dirty="0"/>
          </a:p>
          <a:p>
            <a:pPr algn="ctr">
              <a:lnSpc>
                <a:spcPct val="200000"/>
              </a:lnSpc>
              <a:buNone/>
            </a:pPr>
            <a:r>
              <a:rPr lang="zh-CN" altLang="en-US" sz="2800" b="1" dirty="0"/>
              <a:t>生产计划的实施与控制</a:t>
            </a:r>
          </a:p>
        </p:txBody>
      </p:sp>
      <p:sp>
        <p:nvSpPr>
          <p:cNvPr id="9" name="标题 1"/>
          <p:cNvSpPr txBox="1">
            <a:spLocks/>
          </p:cNvSpPr>
          <p:nvPr/>
        </p:nvSpPr>
        <p:spPr bwMode="auto">
          <a:xfrm>
            <a:off x="959252" y="332656"/>
            <a:ext cx="7244545"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b="1" kern="1200">
                <a:solidFill>
                  <a:schemeClr val="tx1"/>
                </a:solidFill>
                <a:latin typeface="+mj-lt"/>
                <a:ea typeface="+mj-ea"/>
                <a:cs typeface="+mj-cs"/>
                <a:sym typeface="Arial" panose="020B0604020202020204" pitchFamily="34" charset="0"/>
              </a:defRPr>
            </a:lvl1pPr>
            <a:lvl2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4572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4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6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8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eaLnBrk="1" hangingPunct="1">
              <a:buFontTx/>
            </a:pPr>
            <a:r>
              <a:rPr lang="zh-CN" altLang="en-US" sz="2800" dirty="0">
                <a:effectLst>
                  <a:outerShdw blurRad="38100" dist="38100" dir="2700000" algn="tl">
                    <a:srgbClr val="C0C0C0"/>
                  </a:outerShdw>
                </a:effectLst>
                <a:latin typeface="+mn-ea"/>
                <a:ea typeface="+mn-ea"/>
              </a:rPr>
              <a:t>精益供应链课程</a:t>
            </a:r>
            <a:r>
              <a:rPr lang="en-US" altLang="zh-CN" sz="2800" dirty="0">
                <a:effectLst>
                  <a:outerShdw blurRad="38100" dist="38100" dir="2700000" algn="tl">
                    <a:srgbClr val="C0C0C0"/>
                  </a:outerShdw>
                </a:effectLst>
                <a:latin typeface="+mn-ea"/>
                <a:ea typeface="+mn-ea"/>
              </a:rPr>
              <a:t>—</a:t>
            </a:r>
            <a:r>
              <a:rPr lang="zh-CN" altLang="en-US" sz="2800" dirty="0">
                <a:effectLst>
                  <a:outerShdw blurRad="38100" dist="38100" dir="2700000" algn="tl">
                    <a:srgbClr val="C0C0C0"/>
                  </a:outerShdw>
                </a:effectLst>
                <a:latin typeface="+mn-ea"/>
                <a:ea typeface="+mn-ea"/>
              </a:rPr>
              <a:t>生产计划与物料控制</a:t>
            </a:r>
            <a:endParaRPr lang="zh-CN" altLang="en-US" sz="2800" dirty="0">
              <a:latin typeface="+mn-ea"/>
              <a:ea typeface="+mn-ea"/>
            </a:endParaRPr>
          </a:p>
        </p:txBody>
      </p:sp>
      <p:sp>
        <p:nvSpPr>
          <p:cNvPr id="3" name="灯片编号占位符 2"/>
          <p:cNvSpPr>
            <a:spLocks noGrp="1"/>
          </p:cNvSpPr>
          <p:nvPr>
            <p:ph type="sldNum" sz="quarter" idx="4"/>
          </p:nvPr>
        </p:nvSpPr>
        <p:spPr/>
        <p:txBody>
          <a:bodyPr/>
          <a:lstStyle/>
          <a:p>
            <a:fld id="{D065990C-D54C-4FC3-B4C7-03BEB07D7E46}" type="slidenum">
              <a:rPr lang="zh-CN" altLang="en-US" smtClean="0"/>
              <a:pPr/>
              <a:t>95</a:t>
            </a:fld>
            <a:endParaRPr lang="zh-CN" altLang="en-US"/>
          </a:p>
        </p:txBody>
      </p:sp>
    </p:spTree>
    <p:extLst>
      <p:ext uri="{BB962C8B-B14F-4D97-AF65-F5344CB8AC3E}">
        <p14:creationId xmlns:p14="http://schemas.microsoft.com/office/powerpoint/2010/main" val="3734507547"/>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3204219" y="1979191"/>
            <a:ext cx="5256213" cy="144463"/>
          </a:xfrm>
          <a:prstGeom prst="rect">
            <a:avLst/>
          </a:prstGeom>
          <a:gradFill rotWithShape="0">
            <a:gsLst>
              <a:gs pos="0">
                <a:srgbClr val="CBCBCB"/>
              </a:gs>
              <a:gs pos="100000">
                <a:srgbClr val="E7E3E7"/>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9220" name="Oval 4"/>
          <p:cNvSpPr>
            <a:spLocks noChangeArrowheads="1"/>
          </p:cNvSpPr>
          <p:nvPr/>
        </p:nvSpPr>
        <p:spPr bwMode="auto">
          <a:xfrm>
            <a:off x="3061343" y="1764876"/>
            <a:ext cx="542925" cy="542925"/>
          </a:xfrm>
          <a:prstGeom prst="ellipse">
            <a:avLst/>
          </a:prstGeom>
          <a:solidFill>
            <a:srgbClr val="FF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1" name="Text Box 5"/>
          <p:cNvSpPr txBox="1">
            <a:spLocks noChangeArrowheads="1"/>
          </p:cNvSpPr>
          <p:nvPr/>
        </p:nvSpPr>
        <p:spPr bwMode="auto">
          <a:xfrm>
            <a:off x="3131197" y="1835120"/>
            <a:ext cx="3413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chemeClr val="bg1"/>
                </a:solidFill>
                <a:latin typeface="+mn-ea"/>
              </a:rPr>
              <a:t>1</a:t>
            </a:r>
          </a:p>
        </p:txBody>
      </p:sp>
      <p:sp>
        <p:nvSpPr>
          <p:cNvPr id="9222" name="Text Box 6"/>
          <p:cNvSpPr txBox="1">
            <a:spLocks noChangeArrowheads="1"/>
          </p:cNvSpPr>
          <p:nvPr/>
        </p:nvSpPr>
        <p:spPr bwMode="auto">
          <a:xfrm>
            <a:off x="3669354" y="2291927"/>
            <a:ext cx="421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5602" indent="-455602">
              <a:defRPr/>
            </a:pPr>
            <a:r>
              <a:rPr lang="zh-CN" altLang="en-US" sz="2400" b="1" dirty="0">
                <a:latin typeface="微软雅黑" pitchFamily="34" charset="-122"/>
                <a:ea typeface="微软雅黑" pitchFamily="34" charset="-122"/>
              </a:rPr>
              <a:t>生产计划的展开</a:t>
            </a:r>
          </a:p>
        </p:txBody>
      </p:sp>
      <p:sp>
        <p:nvSpPr>
          <p:cNvPr id="9223" name="Rectangle 7"/>
          <p:cNvSpPr>
            <a:spLocks noChangeArrowheads="1"/>
          </p:cNvSpPr>
          <p:nvPr/>
        </p:nvSpPr>
        <p:spPr bwMode="auto">
          <a:xfrm>
            <a:off x="2470794" y="3039642"/>
            <a:ext cx="5256213" cy="144463"/>
          </a:xfrm>
          <a:prstGeom prst="rect">
            <a:avLst/>
          </a:prstGeom>
          <a:gradFill rotWithShape="0">
            <a:gsLst>
              <a:gs pos="0">
                <a:srgbClr val="CBCBCB"/>
              </a:gs>
              <a:gs pos="100000">
                <a:srgbClr val="E7E3E7"/>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4" name="Oval 8"/>
          <p:cNvSpPr>
            <a:spLocks noChangeArrowheads="1"/>
          </p:cNvSpPr>
          <p:nvPr/>
        </p:nvSpPr>
        <p:spPr bwMode="auto">
          <a:xfrm>
            <a:off x="2326329" y="2823736"/>
            <a:ext cx="544512" cy="544512"/>
          </a:xfrm>
          <a:prstGeom prst="ellipse">
            <a:avLst/>
          </a:prstGeom>
          <a:solidFill>
            <a:srgbClr val="6A8B2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5" name="Text Box 9"/>
          <p:cNvSpPr txBox="1">
            <a:spLocks noChangeArrowheads="1"/>
          </p:cNvSpPr>
          <p:nvPr/>
        </p:nvSpPr>
        <p:spPr bwMode="auto">
          <a:xfrm>
            <a:off x="2397772" y="2885623"/>
            <a:ext cx="341313"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dirty="0">
                <a:solidFill>
                  <a:schemeClr val="bg1"/>
                </a:solidFill>
                <a:latin typeface="+mn-ea"/>
              </a:rPr>
              <a:t>2</a:t>
            </a:r>
          </a:p>
        </p:txBody>
      </p:sp>
      <p:sp>
        <p:nvSpPr>
          <p:cNvPr id="9226" name="Text Box 10"/>
          <p:cNvSpPr txBox="1">
            <a:spLocks noChangeArrowheads="1"/>
          </p:cNvSpPr>
          <p:nvPr/>
        </p:nvSpPr>
        <p:spPr bwMode="auto">
          <a:xfrm>
            <a:off x="2942280" y="3349203"/>
            <a:ext cx="446405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455602" indent="-455602">
              <a:defRPr/>
            </a:pPr>
            <a:r>
              <a:rPr lang="zh-CN" altLang="en-US" sz="2400" b="1" dirty="0">
                <a:latin typeface="微软雅黑" pitchFamily="34" charset="-122"/>
                <a:ea typeface="微软雅黑" pitchFamily="34" charset="-122"/>
              </a:rPr>
              <a:t>生产计划的进度控制与闭环管理</a:t>
            </a:r>
          </a:p>
        </p:txBody>
      </p:sp>
      <p:sp>
        <p:nvSpPr>
          <p:cNvPr id="9227" name="Rectangle 11"/>
          <p:cNvSpPr>
            <a:spLocks noChangeArrowheads="1"/>
          </p:cNvSpPr>
          <p:nvPr/>
        </p:nvSpPr>
        <p:spPr bwMode="auto">
          <a:xfrm>
            <a:off x="1808808" y="4171526"/>
            <a:ext cx="5256212" cy="142875"/>
          </a:xfrm>
          <a:prstGeom prst="rect">
            <a:avLst/>
          </a:prstGeom>
          <a:gradFill rotWithShape="0">
            <a:gsLst>
              <a:gs pos="0">
                <a:srgbClr val="CBCBCB"/>
              </a:gs>
              <a:gs pos="100000">
                <a:srgbClr val="E7E3E7"/>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8" name="Oval 12"/>
          <p:cNvSpPr>
            <a:spLocks noChangeArrowheads="1"/>
          </p:cNvSpPr>
          <p:nvPr/>
        </p:nvSpPr>
        <p:spPr bwMode="auto">
          <a:xfrm>
            <a:off x="1664343" y="3955625"/>
            <a:ext cx="542925" cy="542925"/>
          </a:xfrm>
          <a:prstGeom prst="ellipse">
            <a:avLst/>
          </a:prstGeom>
          <a:solidFill>
            <a:schemeClr val="fo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9" name="Text Box 13"/>
          <p:cNvSpPr txBox="1">
            <a:spLocks noChangeArrowheads="1"/>
          </p:cNvSpPr>
          <p:nvPr/>
        </p:nvSpPr>
        <p:spPr bwMode="auto">
          <a:xfrm>
            <a:off x="1734196" y="3995360"/>
            <a:ext cx="3429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dirty="0">
                <a:solidFill>
                  <a:schemeClr val="bg1"/>
                </a:solidFill>
                <a:latin typeface="+mn-ea"/>
              </a:rPr>
              <a:t>3</a:t>
            </a:r>
            <a:endParaRPr lang="zh-CN" altLang="en-US" sz="2400" dirty="0">
              <a:latin typeface="+mn-ea"/>
            </a:endParaRPr>
          </a:p>
        </p:txBody>
      </p:sp>
      <p:sp>
        <p:nvSpPr>
          <p:cNvPr id="9230" name="Text Box 14"/>
          <p:cNvSpPr txBox="1">
            <a:spLocks noChangeArrowheads="1"/>
          </p:cNvSpPr>
          <p:nvPr/>
        </p:nvSpPr>
        <p:spPr bwMode="auto">
          <a:xfrm>
            <a:off x="2399355" y="4479503"/>
            <a:ext cx="446563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455602" indent="-455602">
              <a:defRPr/>
            </a:pPr>
            <a:r>
              <a:rPr lang="zh-CN" altLang="en-US" sz="2400" b="1" dirty="0">
                <a:latin typeface="微软雅黑" pitchFamily="34" charset="-122"/>
                <a:ea typeface="微软雅黑" pitchFamily="34" charset="-122"/>
              </a:rPr>
              <a:t>生产计划变更的解决</a:t>
            </a:r>
          </a:p>
        </p:txBody>
      </p:sp>
      <p:sp>
        <p:nvSpPr>
          <p:cNvPr id="3" name="灯片编号占位符 2"/>
          <p:cNvSpPr>
            <a:spLocks noGrp="1"/>
          </p:cNvSpPr>
          <p:nvPr>
            <p:ph type="sldNum" sz="quarter" idx="4"/>
          </p:nvPr>
        </p:nvSpPr>
        <p:spPr/>
        <p:txBody>
          <a:bodyPr/>
          <a:lstStyle/>
          <a:p>
            <a:fld id="{D065990C-D54C-4FC3-B4C7-03BEB07D7E46}" type="slidenum">
              <a:rPr lang="zh-CN" altLang="en-US" smtClean="0"/>
              <a:pPr/>
              <a:t>96</a:t>
            </a:fld>
            <a:endParaRPr lang="zh-CN" altLang="en-US"/>
          </a:p>
        </p:txBody>
      </p:sp>
      <p:sp>
        <p:nvSpPr>
          <p:cNvPr id="15" name="Rectangle 11"/>
          <p:cNvSpPr>
            <a:spLocks noChangeArrowheads="1"/>
          </p:cNvSpPr>
          <p:nvPr/>
        </p:nvSpPr>
        <p:spPr bwMode="auto">
          <a:xfrm>
            <a:off x="974204" y="5298394"/>
            <a:ext cx="5256212" cy="142875"/>
          </a:xfrm>
          <a:prstGeom prst="rect">
            <a:avLst/>
          </a:prstGeom>
          <a:gradFill rotWithShape="0">
            <a:gsLst>
              <a:gs pos="0">
                <a:srgbClr val="CBCBCB"/>
              </a:gs>
              <a:gs pos="100000">
                <a:srgbClr val="E7E3E7"/>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16" name="Oval 12"/>
          <p:cNvSpPr>
            <a:spLocks noChangeArrowheads="1"/>
          </p:cNvSpPr>
          <p:nvPr/>
        </p:nvSpPr>
        <p:spPr bwMode="auto">
          <a:xfrm>
            <a:off x="829739" y="5082493"/>
            <a:ext cx="542925" cy="542925"/>
          </a:xfrm>
          <a:prstGeom prst="ellipse">
            <a:avLst/>
          </a:prstGeom>
          <a:solidFill>
            <a:srgbClr val="0070C0"/>
          </a:solidFill>
          <a:ln>
            <a:noFill/>
          </a:ln>
          <a:effectLst/>
          <a:extLst/>
        </p:spPr>
        <p:txBody>
          <a:bodyPr anchor="ctr"/>
          <a:lstStyle/>
          <a:p>
            <a:endParaRPr lang="zh-CN" altLang="en-US" sz="2400">
              <a:latin typeface="+mn-ea"/>
            </a:endParaRPr>
          </a:p>
        </p:txBody>
      </p:sp>
      <p:sp>
        <p:nvSpPr>
          <p:cNvPr id="17" name="Text Box 13"/>
          <p:cNvSpPr txBox="1">
            <a:spLocks noChangeArrowheads="1"/>
          </p:cNvSpPr>
          <p:nvPr/>
        </p:nvSpPr>
        <p:spPr bwMode="auto">
          <a:xfrm>
            <a:off x="899592" y="5122228"/>
            <a:ext cx="3429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zh-CN" sz="2400" b="1" dirty="0" smtClean="0">
                <a:solidFill>
                  <a:schemeClr val="bg1"/>
                </a:solidFill>
                <a:latin typeface="+mn-ea"/>
              </a:rPr>
              <a:t>4</a:t>
            </a:r>
            <a:endParaRPr lang="zh-CN" altLang="en-US" sz="2400" dirty="0">
              <a:latin typeface="+mn-ea"/>
            </a:endParaRPr>
          </a:p>
        </p:txBody>
      </p:sp>
      <p:sp>
        <p:nvSpPr>
          <p:cNvPr id="18" name="Text Box 14"/>
          <p:cNvSpPr txBox="1">
            <a:spLocks noChangeArrowheads="1"/>
          </p:cNvSpPr>
          <p:nvPr/>
        </p:nvSpPr>
        <p:spPr bwMode="auto">
          <a:xfrm>
            <a:off x="1564751" y="5606371"/>
            <a:ext cx="446563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455602" indent="-455602">
              <a:defRPr/>
            </a:pPr>
            <a:r>
              <a:rPr lang="zh-CN" altLang="en-US" sz="2400" b="1" dirty="0">
                <a:latin typeface="微软雅黑" pitchFamily="34" charset="-122"/>
                <a:ea typeface="微软雅黑" pitchFamily="34" charset="-122"/>
              </a:rPr>
              <a:t>生产计划与绩效管理</a:t>
            </a:r>
          </a:p>
        </p:txBody>
      </p:sp>
    </p:spTree>
    <p:extLst>
      <p:ext uri="{BB962C8B-B14F-4D97-AF65-F5344CB8AC3E}">
        <p14:creationId xmlns:p14="http://schemas.microsoft.com/office/powerpoint/2010/main" val="611000503"/>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543782" y="339723"/>
            <a:ext cx="6075485" cy="588963"/>
          </a:xfrm>
        </p:spPr>
        <p:txBody>
          <a:bodyPr>
            <a:noAutofit/>
          </a:bodyPr>
          <a:lstStyle/>
          <a:p>
            <a:pPr algn="ctr" eaLnBrk="1" hangingPunct="1"/>
            <a:r>
              <a:rPr lang="zh-CN" altLang="en-US" sz="3200" dirty="0">
                <a:solidFill>
                  <a:srgbClr val="FF0000"/>
                </a:solidFill>
              </a:rPr>
              <a:t>小时排产流程</a:t>
            </a:r>
          </a:p>
        </p:txBody>
      </p:sp>
      <p:sp>
        <p:nvSpPr>
          <p:cNvPr id="33" name="灯片编号占位符 32"/>
          <p:cNvSpPr>
            <a:spLocks noGrp="1"/>
          </p:cNvSpPr>
          <p:nvPr>
            <p:ph type="sldNum" sz="quarter" idx="4"/>
          </p:nvPr>
        </p:nvSpPr>
        <p:spPr/>
        <p:txBody>
          <a:bodyPr/>
          <a:lstStyle/>
          <a:p>
            <a:fld id="{8BA16DCC-C50E-4AD5-94C9-747C0058B3E1}" type="slidenum">
              <a:rPr lang="zh-CN" altLang="en-US" smtClean="0"/>
              <a:pPr/>
              <a:t>97</a:t>
            </a:fld>
            <a:endParaRPr lang="zh-CN" altLang="en-US"/>
          </a:p>
        </p:txBody>
      </p:sp>
      <p:sp>
        <p:nvSpPr>
          <p:cNvPr id="746500" name="Rectangle 4"/>
          <p:cNvSpPr>
            <a:spLocks noChangeArrowheads="1"/>
          </p:cNvSpPr>
          <p:nvPr/>
        </p:nvSpPr>
        <p:spPr bwMode="auto">
          <a:xfrm>
            <a:off x="750278" y="1763718"/>
            <a:ext cx="1877507" cy="585787"/>
          </a:xfrm>
          <a:prstGeom prst="rect">
            <a:avLst/>
          </a:prstGeom>
          <a:solidFill>
            <a:srgbClr val="FFFFFF"/>
          </a:solidFill>
          <a:ln w="25400" algn="ctr">
            <a:solidFill>
              <a:schemeClr val="tx1"/>
            </a:solidFill>
            <a:miter lim="800000"/>
            <a:headEnd/>
            <a:tailEnd/>
          </a:ln>
          <a:effectLst>
            <a:outerShdw dist="20000" dir="5400000" algn="ctr" rotWithShape="0">
              <a:srgbClr val="000000">
                <a:alpha val="34000"/>
              </a:srgbClr>
            </a:outerShdw>
          </a:effectLst>
        </p:spPr>
        <p:txBody>
          <a:bodyPr wrap="none" lIns="90000" tIns="46800" rIns="90000" bIns="46800" anchor="ctr"/>
          <a:lstStyle/>
          <a:p>
            <a:pPr marL="455602" indent="-455602">
              <a:defRPr/>
            </a:pPr>
            <a:r>
              <a:rPr lang="zh-CN" altLang="en-US" sz="2000">
                <a:latin typeface="微软雅黑" pitchFamily="34" charset="-122"/>
                <a:ea typeface="微软雅黑" pitchFamily="34" charset="-122"/>
              </a:rPr>
              <a:t>客户需求多样化</a:t>
            </a:r>
          </a:p>
        </p:txBody>
      </p:sp>
      <p:sp>
        <p:nvSpPr>
          <p:cNvPr id="746501" name="Rectangle 5"/>
          <p:cNvSpPr>
            <a:spLocks noChangeArrowheads="1"/>
          </p:cNvSpPr>
          <p:nvPr/>
        </p:nvSpPr>
        <p:spPr bwMode="auto">
          <a:xfrm>
            <a:off x="750278" y="2798764"/>
            <a:ext cx="1877507" cy="628651"/>
          </a:xfrm>
          <a:prstGeom prst="rect">
            <a:avLst/>
          </a:prstGeom>
          <a:solidFill>
            <a:srgbClr val="FFFFFF"/>
          </a:solidFill>
          <a:ln w="25400" algn="ctr">
            <a:solidFill>
              <a:schemeClr val="tx1"/>
            </a:solidFill>
            <a:miter lim="800000"/>
            <a:headEnd/>
            <a:tailEnd/>
          </a:ln>
          <a:effectLst>
            <a:outerShdw dist="20000" dir="5400000" algn="ctr" rotWithShape="0">
              <a:srgbClr val="000000">
                <a:alpha val="34000"/>
              </a:srgbClr>
            </a:outerShdw>
          </a:effectLst>
        </p:spPr>
        <p:txBody>
          <a:bodyPr wrap="none" lIns="90000" tIns="46800" rIns="90000" bIns="46800" anchor="ctr"/>
          <a:lstStyle/>
          <a:p>
            <a:pPr marL="455602" indent="-455602">
              <a:defRPr/>
            </a:pPr>
            <a:r>
              <a:rPr lang="zh-CN" altLang="en-US" sz="2000" dirty="0">
                <a:latin typeface="微软雅黑" pitchFamily="34" charset="-122"/>
                <a:ea typeface="微软雅黑" pitchFamily="34" charset="-122"/>
              </a:rPr>
              <a:t>多品种小批量</a:t>
            </a:r>
          </a:p>
        </p:txBody>
      </p:sp>
      <p:sp>
        <p:nvSpPr>
          <p:cNvPr id="746502" name="Rectangle 6"/>
          <p:cNvSpPr>
            <a:spLocks noChangeArrowheads="1"/>
          </p:cNvSpPr>
          <p:nvPr/>
        </p:nvSpPr>
        <p:spPr bwMode="auto">
          <a:xfrm>
            <a:off x="750278" y="3833819"/>
            <a:ext cx="1877507" cy="674687"/>
          </a:xfrm>
          <a:prstGeom prst="rect">
            <a:avLst/>
          </a:prstGeom>
          <a:solidFill>
            <a:srgbClr val="FFFFFF"/>
          </a:solidFill>
          <a:ln w="25400" algn="ctr">
            <a:solidFill>
              <a:schemeClr val="tx1"/>
            </a:solidFill>
            <a:miter lim="800000"/>
            <a:headEnd/>
            <a:tailEnd/>
          </a:ln>
          <a:effectLst>
            <a:outerShdw dist="20000" dir="5400000" algn="ctr" rotWithShape="0">
              <a:srgbClr val="000000">
                <a:alpha val="34000"/>
              </a:srgbClr>
            </a:outerShdw>
          </a:effectLst>
        </p:spPr>
        <p:txBody>
          <a:bodyPr wrap="none" lIns="90000" tIns="46800" rIns="90000" bIns="46800" anchor="ctr"/>
          <a:lstStyle/>
          <a:p>
            <a:pPr marL="455602" indent="-455602">
              <a:defRPr/>
            </a:pPr>
            <a:r>
              <a:rPr lang="zh-CN" altLang="en-US" sz="2000">
                <a:latin typeface="微软雅黑" pitchFamily="34" charset="-122"/>
                <a:ea typeface="微软雅黑" pitchFamily="34" charset="-122"/>
              </a:rPr>
              <a:t>混流生产</a:t>
            </a:r>
          </a:p>
        </p:txBody>
      </p:sp>
      <p:sp>
        <p:nvSpPr>
          <p:cNvPr id="746503" name="Rectangle 7"/>
          <p:cNvSpPr>
            <a:spLocks noChangeArrowheads="1"/>
          </p:cNvSpPr>
          <p:nvPr/>
        </p:nvSpPr>
        <p:spPr bwMode="auto">
          <a:xfrm>
            <a:off x="707786" y="5229231"/>
            <a:ext cx="1920001" cy="765175"/>
          </a:xfrm>
          <a:prstGeom prst="rect">
            <a:avLst/>
          </a:prstGeom>
          <a:solidFill>
            <a:srgbClr val="FFFFFF"/>
          </a:solidFill>
          <a:ln w="25400" algn="ctr">
            <a:solidFill>
              <a:schemeClr val="tx1"/>
            </a:solidFill>
            <a:miter lim="800000"/>
            <a:headEnd/>
            <a:tailEnd/>
          </a:ln>
          <a:effectLst>
            <a:outerShdw dist="20000" dir="5400000" algn="ctr" rotWithShape="0">
              <a:srgbClr val="000000">
                <a:alpha val="34000"/>
              </a:srgbClr>
            </a:outerShdw>
          </a:effectLst>
        </p:spPr>
        <p:txBody>
          <a:bodyPr wrap="none" lIns="90000" tIns="46800" rIns="90000" bIns="46800" anchor="ctr"/>
          <a:lstStyle/>
          <a:p>
            <a:pPr marL="455602" indent="-455602">
              <a:defRPr/>
            </a:pPr>
            <a:r>
              <a:rPr lang="zh-CN" altLang="en-US" sz="2000">
                <a:latin typeface="微软雅黑" pitchFamily="34" charset="-122"/>
                <a:ea typeface="微软雅黑" pitchFamily="34" charset="-122"/>
              </a:rPr>
              <a:t>生产完成</a:t>
            </a:r>
          </a:p>
          <a:p>
            <a:pPr marL="455602" indent="-455602">
              <a:defRPr/>
            </a:pPr>
            <a:r>
              <a:rPr lang="zh-CN" altLang="en-US" sz="2000">
                <a:latin typeface="微软雅黑" pitchFamily="34" charset="-122"/>
                <a:ea typeface="微软雅黑" pitchFamily="34" charset="-122"/>
              </a:rPr>
              <a:t>订单交付</a:t>
            </a:r>
          </a:p>
        </p:txBody>
      </p:sp>
      <p:sp>
        <p:nvSpPr>
          <p:cNvPr id="746504" name="Rectangle 8"/>
          <p:cNvSpPr>
            <a:spLocks noChangeArrowheads="1"/>
          </p:cNvSpPr>
          <p:nvPr/>
        </p:nvSpPr>
        <p:spPr bwMode="auto">
          <a:xfrm>
            <a:off x="3990244" y="1808169"/>
            <a:ext cx="4319955" cy="585787"/>
          </a:xfrm>
          <a:prstGeom prst="rect">
            <a:avLst/>
          </a:prstGeom>
          <a:solidFill>
            <a:srgbClr val="FFFFFF"/>
          </a:solidFill>
          <a:ln w="25400" algn="ctr">
            <a:solidFill>
              <a:schemeClr val="tx1"/>
            </a:solidFill>
            <a:miter lim="800000"/>
            <a:headEnd/>
            <a:tailEnd/>
          </a:ln>
          <a:effectLst>
            <a:outerShdw dist="20000" dir="5400000" algn="ctr" rotWithShape="0">
              <a:srgbClr val="000000">
                <a:alpha val="34000"/>
              </a:srgbClr>
            </a:outerShdw>
          </a:effectLst>
        </p:spPr>
        <p:txBody>
          <a:bodyPr wrap="none" lIns="90000" tIns="46800" rIns="90000" bIns="46800" anchor="ctr"/>
          <a:lstStyle/>
          <a:p>
            <a:pPr marL="455602" indent="-455602">
              <a:defRPr/>
            </a:pPr>
            <a:r>
              <a:rPr lang="zh-CN" altLang="en-US" sz="2000">
                <a:latin typeface="微软雅黑" pitchFamily="34" charset="-122"/>
                <a:ea typeface="微软雅黑" pitchFamily="34" charset="-122"/>
              </a:rPr>
              <a:t>各车间排产到时段</a:t>
            </a:r>
          </a:p>
        </p:txBody>
      </p:sp>
      <p:sp>
        <p:nvSpPr>
          <p:cNvPr id="746505" name="Rectangle 9"/>
          <p:cNvSpPr>
            <a:spLocks noChangeArrowheads="1"/>
          </p:cNvSpPr>
          <p:nvPr/>
        </p:nvSpPr>
        <p:spPr bwMode="auto">
          <a:xfrm>
            <a:off x="3990244" y="2708275"/>
            <a:ext cx="4319955" cy="585788"/>
          </a:xfrm>
          <a:prstGeom prst="rect">
            <a:avLst/>
          </a:prstGeom>
          <a:solidFill>
            <a:srgbClr val="FFFFFF"/>
          </a:solidFill>
          <a:ln w="25400" algn="ctr">
            <a:solidFill>
              <a:schemeClr val="tx1"/>
            </a:solidFill>
            <a:miter lim="800000"/>
            <a:headEnd/>
            <a:tailEnd/>
          </a:ln>
          <a:effectLst>
            <a:outerShdw dist="20000" dir="5400000" algn="ctr" rotWithShape="0">
              <a:srgbClr val="000000">
                <a:alpha val="34000"/>
              </a:srgbClr>
            </a:outerShdw>
          </a:effectLst>
        </p:spPr>
        <p:txBody>
          <a:bodyPr wrap="none" lIns="90000" tIns="46800" rIns="90000" bIns="46800" anchor="ctr"/>
          <a:lstStyle/>
          <a:p>
            <a:pPr marL="455602" indent="-455602">
              <a:defRPr/>
            </a:pPr>
            <a:r>
              <a:rPr lang="zh-CN" altLang="en-US" sz="2000">
                <a:latin typeface="微软雅黑" pitchFamily="34" charset="-122"/>
                <a:ea typeface="微软雅黑" pitchFamily="34" charset="-122"/>
              </a:rPr>
              <a:t>各配件排产时序与总装时序保持一致</a:t>
            </a:r>
          </a:p>
        </p:txBody>
      </p:sp>
      <p:sp>
        <p:nvSpPr>
          <p:cNvPr id="746506" name="Rectangle 10"/>
          <p:cNvSpPr>
            <a:spLocks noChangeArrowheads="1"/>
          </p:cNvSpPr>
          <p:nvPr/>
        </p:nvSpPr>
        <p:spPr bwMode="auto">
          <a:xfrm>
            <a:off x="3990244" y="3789369"/>
            <a:ext cx="4319955" cy="585787"/>
          </a:xfrm>
          <a:prstGeom prst="rect">
            <a:avLst/>
          </a:prstGeom>
          <a:solidFill>
            <a:srgbClr val="FFFFFF"/>
          </a:solidFill>
          <a:ln w="25400" algn="ctr">
            <a:solidFill>
              <a:schemeClr val="tx1"/>
            </a:solidFill>
            <a:miter lim="800000"/>
            <a:headEnd/>
            <a:tailEnd/>
          </a:ln>
          <a:effectLst>
            <a:outerShdw dist="20000" dir="5400000" algn="ctr" rotWithShape="0">
              <a:srgbClr val="000000">
                <a:alpha val="34000"/>
              </a:srgbClr>
            </a:outerShdw>
          </a:effectLst>
        </p:spPr>
        <p:txBody>
          <a:bodyPr wrap="none" lIns="90000" tIns="46800" rIns="90000" bIns="46800" anchor="ctr"/>
          <a:lstStyle/>
          <a:p>
            <a:pPr marL="455602" indent="-455602">
              <a:defRPr/>
            </a:pPr>
            <a:r>
              <a:rPr lang="zh-CN" altLang="en-US" sz="2000">
                <a:latin typeface="微软雅黑" pitchFamily="34" charset="-122"/>
                <a:ea typeface="微软雅黑" pitchFamily="34" charset="-122"/>
              </a:rPr>
              <a:t>各车间每小时清单一次</a:t>
            </a:r>
          </a:p>
        </p:txBody>
      </p:sp>
      <p:sp>
        <p:nvSpPr>
          <p:cNvPr id="746507" name="Rectangle 11"/>
          <p:cNvSpPr>
            <a:spLocks noChangeArrowheads="1"/>
          </p:cNvSpPr>
          <p:nvPr/>
        </p:nvSpPr>
        <p:spPr bwMode="auto">
          <a:xfrm>
            <a:off x="3990244" y="4733926"/>
            <a:ext cx="4319955" cy="585788"/>
          </a:xfrm>
          <a:prstGeom prst="rect">
            <a:avLst/>
          </a:prstGeom>
          <a:solidFill>
            <a:srgbClr val="FFFFFF"/>
          </a:solidFill>
          <a:ln w="25400" algn="ctr">
            <a:solidFill>
              <a:schemeClr val="tx1"/>
            </a:solidFill>
            <a:miter lim="800000"/>
            <a:headEnd/>
            <a:tailEnd/>
          </a:ln>
          <a:effectLst>
            <a:outerShdw dist="20000" dir="5400000" algn="ctr" rotWithShape="0">
              <a:srgbClr val="000000">
                <a:alpha val="34000"/>
              </a:srgbClr>
            </a:outerShdw>
          </a:effectLst>
        </p:spPr>
        <p:txBody>
          <a:bodyPr wrap="none" lIns="90000" tIns="46800" rIns="90000" bIns="46800" anchor="ctr"/>
          <a:lstStyle/>
          <a:p>
            <a:pPr marL="455602" indent="-455602">
              <a:defRPr/>
            </a:pPr>
            <a:r>
              <a:rPr lang="zh-CN" altLang="en-US" sz="2000">
                <a:latin typeface="微软雅黑" pitchFamily="34" charset="-122"/>
                <a:ea typeface="微软雅黑" pitchFamily="34" charset="-122"/>
              </a:rPr>
              <a:t>生产日清会清出差异提出改善</a:t>
            </a:r>
          </a:p>
        </p:txBody>
      </p:sp>
      <p:sp>
        <p:nvSpPr>
          <p:cNvPr id="746508" name="Line 12"/>
          <p:cNvSpPr>
            <a:spLocks noChangeShapeType="1"/>
          </p:cNvSpPr>
          <p:nvPr/>
        </p:nvSpPr>
        <p:spPr bwMode="auto">
          <a:xfrm>
            <a:off x="1581151" y="2349507"/>
            <a:ext cx="0" cy="449263"/>
          </a:xfrm>
          <a:prstGeom prst="line">
            <a:avLst/>
          </a:prstGeom>
          <a:noFill/>
          <a:ln w="25400">
            <a:solidFill>
              <a:schemeClr val="tx1"/>
            </a:solidFill>
            <a:round/>
            <a:headEnd/>
            <a:tailEnd type="triangle" w="med" len="med"/>
          </a:ln>
          <a:effectLst>
            <a:outerShdw dist="20000" dir="5400000" algn="ctr" rotWithShape="0">
              <a:srgbClr val="000000">
                <a:alpha val="34000"/>
              </a:srgbClr>
            </a:outerShdw>
          </a:effectLst>
        </p:spPr>
        <p:txBody>
          <a:bodyPr wrap="none" lIns="90000" tIns="46800" rIns="90000" bIns="46800" anchor="ctr"/>
          <a:lstStyle/>
          <a:p>
            <a:pPr>
              <a:defRPr/>
            </a:pPr>
            <a:endParaRPr lang="zh-CN" altLang="en-US" sz="2000">
              <a:latin typeface="微软雅黑" pitchFamily="34" charset="-122"/>
              <a:ea typeface="微软雅黑" pitchFamily="34" charset="-122"/>
            </a:endParaRPr>
          </a:p>
        </p:txBody>
      </p:sp>
      <p:sp>
        <p:nvSpPr>
          <p:cNvPr id="746509" name="Line 13"/>
          <p:cNvSpPr>
            <a:spLocks noChangeShapeType="1"/>
          </p:cNvSpPr>
          <p:nvPr/>
        </p:nvSpPr>
        <p:spPr bwMode="auto">
          <a:xfrm>
            <a:off x="1581151" y="3429005"/>
            <a:ext cx="0" cy="404813"/>
          </a:xfrm>
          <a:prstGeom prst="line">
            <a:avLst/>
          </a:prstGeom>
          <a:noFill/>
          <a:ln w="25400">
            <a:solidFill>
              <a:schemeClr val="tx1"/>
            </a:solidFill>
            <a:round/>
            <a:headEnd/>
            <a:tailEnd type="triangle" w="med" len="med"/>
          </a:ln>
          <a:effectLst>
            <a:outerShdw dist="20000" dir="5400000" algn="ctr" rotWithShape="0">
              <a:srgbClr val="000000">
                <a:alpha val="34000"/>
              </a:srgbClr>
            </a:outerShdw>
          </a:effectLst>
        </p:spPr>
        <p:txBody>
          <a:bodyPr wrap="none" lIns="90000" tIns="46800" rIns="90000" bIns="46800" anchor="ctr"/>
          <a:lstStyle/>
          <a:p>
            <a:pPr>
              <a:defRPr/>
            </a:pPr>
            <a:endParaRPr lang="zh-CN" altLang="en-US" sz="2000">
              <a:latin typeface="微软雅黑" pitchFamily="34" charset="-122"/>
              <a:ea typeface="微软雅黑" pitchFamily="34" charset="-122"/>
            </a:endParaRPr>
          </a:p>
        </p:txBody>
      </p:sp>
      <p:sp>
        <p:nvSpPr>
          <p:cNvPr id="746510" name="Line 14"/>
          <p:cNvSpPr>
            <a:spLocks noChangeShapeType="1"/>
          </p:cNvSpPr>
          <p:nvPr/>
        </p:nvSpPr>
        <p:spPr bwMode="auto">
          <a:xfrm>
            <a:off x="1581151" y="4508505"/>
            <a:ext cx="0" cy="720725"/>
          </a:xfrm>
          <a:prstGeom prst="line">
            <a:avLst/>
          </a:prstGeom>
          <a:noFill/>
          <a:ln w="25400">
            <a:solidFill>
              <a:schemeClr val="tx1"/>
            </a:solidFill>
            <a:round/>
            <a:headEnd/>
            <a:tailEnd type="triangle" w="med" len="med"/>
          </a:ln>
          <a:effectLst>
            <a:outerShdw dist="20000" dir="5400000" algn="ctr" rotWithShape="0">
              <a:srgbClr val="000000">
                <a:alpha val="34000"/>
              </a:srgbClr>
            </a:outerShdw>
          </a:effectLst>
        </p:spPr>
        <p:txBody>
          <a:bodyPr wrap="none" lIns="90000" tIns="46800" rIns="90000" bIns="46800" anchor="ctr"/>
          <a:lstStyle/>
          <a:p>
            <a:pPr>
              <a:defRPr/>
            </a:pPr>
            <a:endParaRPr lang="zh-CN" altLang="en-US" sz="2000">
              <a:latin typeface="微软雅黑" pitchFamily="34" charset="-122"/>
              <a:ea typeface="微软雅黑" pitchFamily="34" charset="-122"/>
            </a:endParaRPr>
          </a:p>
        </p:txBody>
      </p:sp>
      <p:sp>
        <p:nvSpPr>
          <p:cNvPr id="746511" name="Line 15"/>
          <p:cNvSpPr>
            <a:spLocks noChangeShapeType="1"/>
          </p:cNvSpPr>
          <p:nvPr/>
        </p:nvSpPr>
        <p:spPr bwMode="auto">
          <a:xfrm>
            <a:off x="2627784" y="4221089"/>
            <a:ext cx="226784" cy="8012"/>
          </a:xfrm>
          <a:prstGeom prst="line">
            <a:avLst/>
          </a:prstGeom>
          <a:noFill/>
          <a:ln w="25400">
            <a:solidFill>
              <a:schemeClr val="tx1"/>
            </a:solidFill>
            <a:round/>
            <a:headEnd/>
            <a:tailEnd/>
          </a:ln>
          <a:effectLst>
            <a:outerShdw dist="20000" dir="5400000" algn="ctr" rotWithShape="0">
              <a:srgbClr val="000000">
                <a:alpha val="34000"/>
              </a:srgbClr>
            </a:outerShdw>
          </a:effectLst>
        </p:spPr>
        <p:txBody>
          <a:bodyPr wrap="none" lIns="90000" tIns="46800" rIns="90000" bIns="46800" anchor="ctr"/>
          <a:lstStyle/>
          <a:p>
            <a:pPr>
              <a:defRPr/>
            </a:pPr>
            <a:endParaRPr lang="zh-CN" altLang="en-US" sz="2000">
              <a:latin typeface="微软雅黑" pitchFamily="34" charset="-122"/>
              <a:ea typeface="微软雅黑" pitchFamily="34" charset="-122"/>
            </a:endParaRPr>
          </a:p>
        </p:txBody>
      </p:sp>
      <p:sp>
        <p:nvSpPr>
          <p:cNvPr id="746512" name="Line 16"/>
          <p:cNvSpPr>
            <a:spLocks noChangeShapeType="1"/>
          </p:cNvSpPr>
          <p:nvPr/>
        </p:nvSpPr>
        <p:spPr bwMode="auto">
          <a:xfrm flipH="1" flipV="1">
            <a:off x="2826728" y="3473451"/>
            <a:ext cx="17080" cy="747639"/>
          </a:xfrm>
          <a:prstGeom prst="line">
            <a:avLst/>
          </a:prstGeom>
          <a:noFill/>
          <a:ln w="25400">
            <a:solidFill>
              <a:schemeClr val="tx1"/>
            </a:solidFill>
            <a:round/>
            <a:headEnd/>
            <a:tailEnd/>
          </a:ln>
          <a:effectLst>
            <a:outerShdw dist="20000" dir="5400000" algn="ctr" rotWithShape="0">
              <a:srgbClr val="000000">
                <a:alpha val="34000"/>
              </a:srgbClr>
            </a:outerShdw>
          </a:effectLst>
        </p:spPr>
        <p:txBody>
          <a:bodyPr wrap="none" lIns="90000" tIns="46800" rIns="90000" bIns="46800" anchor="ctr"/>
          <a:lstStyle/>
          <a:p>
            <a:pPr>
              <a:defRPr/>
            </a:pPr>
            <a:endParaRPr lang="zh-CN" altLang="en-US" sz="2000">
              <a:latin typeface="微软雅黑" pitchFamily="34" charset="-122"/>
              <a:ea typeface="微软雅黑" pitchFamily="34" charset="-122"/>
            </a:endParaRPr>
          </a:p>
        </p:txBody>
      </p:sp>
      <p:sp>
        <p:nvSpPr>
          <p:cNvPr id="746513" name="Line 17"/>
          <p:cNvSpPr>
            <a:spLocks noChangeShapeType="1"/>
          </p:cNvSpPr>
          <p:nvPr/>
        </p:nvSpPr>
        <p:spPr bwMode="auto">
          <a:xfrm>
            <a:off x="2826728" y="3473451"/>
            <a:ext cx="332643" cy="0"/>
          </a:xfrm>
          <a:prstGeom prst="line">
            <a:avLst/>
          </a:prstGeom>
          <a:noFill/>
          <a:ln w="25400">
            <a:solidFill>
              <a:schemeClr val="tx1"/>
            </a:solidFill>
            <a:round/>
            <a:headEnd/>
            <a:tailEnd/>
          </a:ln>
          <a:effectLst>
            <a:outerShdw dist="20000" dir="5400000" algn="ctr" rotWithShape="0">
              <a:srgbClr val="000000">
                <a:alpha val="34000"/>
              </a:srgbClr>
            </a:outerShdw>
          </a:effectLst>
        </p:spPr>
        <p:txBody>
          <a:bodyPr wrap="none" lIns="90000" tIns="46800" rIns="90000" bIns="46800" anchor="ctr"/>
          <a:lstStyle/>
          <a:p>
            <a:pPr>
              <a:defRPr/>
            </a:pPr>
            <a:endParaRPr lang="zh-CN" altLang="en-US" sz="2000">
              <a:latin typeface="微软雅黑" pitchFamily="34" charset="-122"/>
              <a:ea typeface="微软雅黑" pitchFamily="34" charset="-122"/>
            </a:endParaRPr>
          </a:p>
        </p:txBody>
      </p:sp>
      <p:sp>
        <p:nvSpPr>
          <p:cNvPr id="746514" name="Line 18"/>
          <p:cNvSpPr>
            <a:spLocks noChangeShapeType="1"/>
          </p:cNvSpPr>
          <p:nvPr/>
        </p:nvSpPr>
        <p:spPr bwMode="auto">
          <a:xfrm>
            <a:off x="3159369" y="2124079"/>
            <a:ext cx="0" cy="2970213"/>
          </a:xfrm>
          <a:prstGeom prst="line">
            <a:avLst/>
          </a:prstGeom>
          <a:noFill/>
          <a:ln w="25400">
            <a:solidFill>
              <a:schemeClr val="tx1"/>
            </a:solidFill>
            <a:round/>
            <a:headEnd/>
            <a:tailEnd/>
          </a:ln>
          <a:effectLst>
            <a:outerShdw dist="20000" dir="5400000" algn="ctr" rotWithShape="0">
              <a:srgbClr val="000000">
                <a:alpha val="34000"/>
              </a:srgbClr>
            </a:outerShdw>
          </a:effectLst>
        </p:spPr>
        <p:txBody>
          <a:bodyPr wrap="none" lIns="90000" tIns="46800" rIns="90000" bIns="46800" anchor="ctr"/>
          <a:lstStyle/>
          <a:p>
            <a:pPr>
              <a:defRPr/>
            </a:pPr>
            <a:endParaRPr lang="zh-CN" altLang="en-US" sz="2000">
              <a:latin typeface="微软雅黑" pitchFamily="34" charset="-122"/>
              <a:ea typeface="微软雅黑" pitchFamily="34" charset="-122"/>
            </a:endParaRPr>
          </a:p>
        </p:txBody>
      </p:sp>
      <p:sp>
        <p:nvSpPr>
          <p:cNvPr id="746515" name="Line 19"/>
          <p:cNvSpPr>
            <a:spLocks noChangeShapeType="1"/>
          </p:cNvSpPr>
          <p:nvPr/>
        </p:nvSpPr>
        <p:spPr bwMode="auto">
          <a:xfrm>
            <a:off x="3159370" y="2124075"/>
            <a:ext cx="830875" cy="0"/>
          </a:xfrm>
          <a:prstGeom prst="line">
            <a:avLst/>
          </a:prstGeom>
          <a:noFill/>
          <a:ln w="25400">
            <a:solidFill>
              <a:schemeClr val="tx1"/>
            </a:solidFill>
            <a:round/>
            <a:headEnd/>
            <a:tailEnd type="triangle" w="med" len="med"/>
          </a:ln>
          <a:effectLst>
            <a:outerShdw dist="20000" dir="5400000" algn="ctr" rotWithShape="0">
              <a:srgbClr val="000000">
                <a:alpha val="34000"/>
              </a:srgbClr>
            </a:outerShdw>
          </a:effectLst>
        </p:spPr>
        <p:txBody>
          <a:bodyPr wrap="none" lIns="90000" tIns="46800" rIns="90000" bIns="46800" anchor="ctr"/>
          <a:lstStyle/>
          <a:p>
            <a:pPr>
              <a:defRPr/>
            </a:pPr>
            <a:endParaRPr lang="zh-CN" altLang="en-US" sz="2000">
              <a:latin typeface="微软雅黑" pitchFamily="34" charset="-122"/>
              <a:ea typeface="微软雅黑" pitchFamily="34" charset="-122"/>
            </a:endParaRPr>
          </a:p>
        </p:txBody>
      </p:sp>
      <p:sp>
        <p:nvSpPr>
          <p:cNvPr id="746516" name="Line 20"/>
          <p:cNvSpPr>
            <a:spLocks noChangeShapeType="1"/>
          </p:cNvSpPr>
          <p:nvPr/>
        </p:nvSpPr>
        <p:spPr bwMode="auto">
          <a:xfrm>
            <a:off x="3159370" y="3024188"/>
            <a:ext cx="830875" cy="0"/>
          </a:xfrm>
          <a:prstGeom prst="line">
            <a:avLst/>
          </a:prstGeom>
          <a:noFill/>
          <a:ln w="25400">
            <a:solidFill>
              <a:schemeClr val="tx1"/>
            </a:solidFill>
            <a:round/>
            <a:headEnd/>
            <a:tailEnd type="triangle" w="med" len="med"/>
          </a:ln>
          <a:effectLst>
            <a:outerShdw dist="20000" dir="5400000" algn="ctr" rotWithShape="0">
              <a:srgbClr val="000000">
                <a:alpha val="34000"/>
              </a:srgbClr>
            </a:outerShdw>
          </a:effectLst>
        </p:spPr>
        <p:txBody>
          <a:bodyPr wrap="none" lIns="90000" tIns="46800" rIns="90000" bIns="46800" anchor="ctr"/>
          <a:lstStyle/>
          <a:p>
            <a:pPr>
              <a:defRPr/>
            </a:pPr>
            <a:endParaRPr lang="zh-CN" altLang="en-US" sz="2000">
              <a:latin typeface="微软雅黑" pitchFamily="34" charset="-122"/>
              <a:ea typeface="微软雅黑" pitchFamily="34" charset="-122"/>
            </a:endParaRPr>
          </a:p>
        </p:txBody>
      </p:sp>
      <p:sp>
        <p:nvSpPr>
          <p:cNvPr id="746517" name="Line 21"/>
          <p:cNvSpPr>
            <a:spLocks noChangeShapeType="1"/>
          </p:cNvSpPr>
          <p:nvPr/>
        </p:nvSpPr>
        <p:spPr bwMode="auto">
          <a:xfrm>
            <a:off x="3159370" y="4103688"/>
            <a:ext cx="830875" cy="0"/>
          </a:xfrm>
          <a:prstGeom prst="line">
            <a:avLst/>
          </a:prstGeom>
          <a:noFill/>
          <a:ln w="25400">
            <a:solidFill>
              <a:schemeClr val="tx1"/>
            </a:solidFill>
            <a:round/>
            <a:headEnd/>
            <a:tailEnd type="triangle" w="med" len="med"/>
          </a:ln>
          <a:effectLst>
            <a:outerShdw dist="20000" dir="5400000" algn="ctr" rotWithShape="0">
              <a:srgbClr val="000000">
                <a:alpha val="34000"/>
              </a:srgbClr>
            </a:outerShdw>
          </a:effectLst>
        </p:spPr>
        <p:txBody>
          <a:bodyPr wrap="none" lIns="90000" tIns="46800" rIns="90000" bIns="46800" anchor="ctr"/>
          <a:lstStyle/>
          <a:p>
            <a:pPr>
              <a:defRPr/>
            </a:pPr>
            <a:endParaRPr lang="zh-CN" altLang="en-US" sz="2000">
              <a:latin typeface="微软雅黑" pitchFamily="34" charset="-122"/>
              <a:ea typeface="微软雅黑" pitchFamily="34" charset="-122"/>
            </a:endParaRPr>
          </a:p>
        </p:txBody>
      </p:sp>
      <p:sp>
        <p:nvSpPr>
          <p:cNvPr id="746518" name="Line 22"/>
          <p:cNvSpPr>
            <a:spLocks noChangeShapeType="1"/>
          </p:cNvSpPr>
          <p:nvPr/>
        </p:nvSpPr>
        <p:spPr bwMode="auto">
          <a:xfrm>
            <a:off x="3159370" y="5094288"/>
            <a:ext cx="830875" cy="0"/>
          </a:xfrm>
          <a:prstGeom prst="line">
            <a:avLst/>
          </a:prstGeom>
          <a:noFill/>
          <a:ln w="25400">
            <a:solidFill>
              <a:schemeClr val="tx1"/>
            </a:solidFill>
            <a:round/>
            <a:headEnd/>
            <a:tailEnd type="triangle" w="med" len="med"/>
          </a:ln>
          <a:effectLst>
            <a:outerShdw dist="20000" dir="5400000" algn="ctr" rotWithShape="0">
              <a:srgbClr val="000000">
                <a:alpha val="34000"/>
              </a:srgbClr>
            </a:outerShdw>
          </a:effectLst>
        </p:spPr>
        <p:txBody>
          <a:bodyPr wrap="none" lIns="90000" tIns="46800" rIns="90000" bIns="46800" anchor="ctr"/>
          <a:lstStyle/>
          <a:p>
            <a:pPr>
              <a:defRPr/>
            </a:pPr>
            <a:endParaRPr lang="zh-CN" altLang="en-US" sz="2000">
              <a:latin typeface="微软雅黑" pitchFamily="34" charset="-122"/>
              <a:ea typeface="微软雅黑" pitchFamily="34" charset="-122"/>
            </a:endParaRPr>
          </a:p>
        </p:txBody>
      </p:sp>
      <p:sp>
        <p:nvSpPr>
          <p:cNvPr id="746519" name="Line 23"/>
          <p:cNvSpPr>
            <a:spLocks noChangeShapeType="1"/>
          </p:cNvSpPr>
          <p:nvPr/>
        </p:nvSpPr>
        <p:spPr bwMode="auto">
          <a:xfrm>
            <a:off x="417638" y="5634039"/>
            <a:ext cx="290147" cy="0"/>
          </a:xfrm>
          <a:prstGeom prst="line">
            <a:avLst/>
          </a:prstGeom>
          <a:noFill/>
          <a:ln w="25400">
            <a:solidFill>
              <a:schemeClr val="tx1"/>
            </a:solidFill>
            <a:round/>
            <a:headEnd/>
            <a:tailEnd/>
          </a:ln>
          <a:effectLst>
            <a:outerShdw dist="20000" dir="5400000" algn="ctr" rotWithShape="0">
              <a:srgbClr val="000000">
                <a:alpha val="34000"/>
              </a:srgbClr>
            </a:outerShdw>
          </a:effectLst>
        </p:spPr>
        <p:txBody>
          <a:bodyPr wrap="none" lIns="90000" tIns="46800" rIns="90000" bIns="46800" anchor="ctr"/>
          <a:lstStyle/>
          <a:p>
            <a:pPr>
              <a:defRPr/>
            </a:pPr>
            <a:endParaRPr lang="zh-CN" altLang="en-US" sz="2000">
              <a:latin typeface="微软雅黑" pitchFamily="34" charset="-122"/>
              <a:ea typeface="微软雅黑" pitchFamily="34" charset="-122"/>
            </a:endParaRPr>
          </a:p>
        </p:txBody>
      </p:sp>
      <p:sp>
        <p:nvSpPr>
          <p:cNvPr id="746520" name="Line 24"/>
          <p:cNvSpPr>
            <a:spLocks noChangeShapeType="1"/>
          </p:cNvSpPr>
          <p:nvPr/>
        </p:nvSpPr>
        <p:spPr bwMode="auto">
          <a:xfrm flipV="1">
            <a:off x="417635" y="2033589"/>
            <a:ext cx="0" cy="3600451"/>
          </a:xfrm>
          <a:prstGeom prst="line">
            <a:avLst/>
          </a:prstGeom>
          <a:noFill/>
          <a:ln w="25400">
            <a:solidFill>
              <a:schemeClr val="tx1"/>
            </a:solidFill>
            <a:round/>
            <a:headEnd/>
            <a:tailEnd/>
          </a:ln>
          <a:effectLst>
            <a:outerShdw dist="20000" dir="5400000" algn="ctr" rotWithShape="0">
              <a:srgbClr val="000000">
                <a:alpha val="34000"/>
              </a:srgbClr>
            </a:outerShdw>
          </a:effectLst>
        </p:spPr>
        <p:txBody>
          <a:bodyPr wrap="none" lIns="90000" tIns="46800" rIns="90000" bIns="46800" anchor="ctr"/>
          <a:lstStyle/>
          <a:p>
            <a:pPr>
              <a:defRPr/>
            </a:pPr>
            <a:endParaRPr lang="zh-CN" altLang="en-US" sz="2000">
              <a:latin typeface="微软雅黑" pitchFamily="34" charset="-122"/>
              <a:ea typeface="微软雅黑" pitchFamily="34" charset="-122"/>
            </a:endParaRPr>
          </a:p>
        </p:txBody>
      </p:sp>
      <p:sp>
        <p:nvSpPr>
          <p:cNvPr id="746521" name="Line 25"/>
          <p:cNvSpPr>
            <a:spLocks noChangeShapeType="1"/>
          </p:cNvSpPr>
          <p:nvPr/>
        </p:nvSpPr>
        <p:spPr bwMode="auto">
          <a:xfrm>
            <a:off x="417636" y="2033588"/>
            <a:ext cx="332643" cy="0"/>
          </a:xfrm>
          <a:prstGeom prst="line">
            <a:avLst/>
          </a:prstGeom>
          <a:noFill/>
          <a:ln w="25400">
            <a:solidFill>
              <a:schemeClr val="tx1"/>
            </a:solidFill>
            <a:round/>
            <a:headEnd/>
            <a:tailEnd type="triangle" w="med" len="med"/>
          </a:ln>
          <a:effectLst>
            <a:outerShdw dist="20000" dir="5400000" algn="ctr" rotWithShape="0">
              <a:srgbClr val="000000">
                <a:alpha val="34000"/>
              </a:srgbClr>
            </a:outerShdw>
          </a:effectLst>
        </p:spPr>
        <p:txBody>
          <a:bodyPr wrap="none" lIns="90000" tIns="46800" rIns="90000" bIns="46800" anchor="ctr"/>
          <a:lstStyle/>
          <a:p>
            <a:pPr>
              <a:defRPr/>
            </a:pPr>
            <a:endParaRPr lang="zh-CN" altLang="en-US" sz="2000">
              <a:latin typeface="微软雅黑" pitchFamily="34" charset="-122"/>
              <a:ea typeface="微软雅黑" pitchFamily="34" charset="-122"/>
            </a:endParaRPr>
          </a:p>
        </p:txBody>
      </p:sp>
      <p:sp>
        <p:nvSpPr>
          <p:cNvPr id="746523" name="Line 27"/>
          <p:cNvSpPr>
            <a:spLocks noChangeShapeType="1"/>
          </p:cNvSpPr>
          <p:nvPr/>
        </p:nvSpPr>
        <p:spPr bwMode="auto">
          <a:xfrm>
            <a:off x="8685335" y="2079631"/>
            <a:ext cx="0" cy="2970213"/>
          </a:xfrm>
          <a:prstGeom prst="line">
            <a:avLst/>
          </a:prstGeom>
          <a:noFill/>
          <a:ln w="25400">
            <a:solidFill>
              <a:schemeClr val="tx1"/>
            </a:solidFill>
            <a:round/>
            <a:headEnd/>
            <a:tailEnd/>
          </a:ln>
          <a:effectLst>
            <a:outerShdw dist="20000" dir="5400000" algn="ctr" rotWithShape="0">
              <a:srgbClr val="000000">
                <a:alpha val="34000"/>
              </a:srgbClr>
            </a:outerShdw>
          </a:effectLst>
        </p:spPr>
        <p:txBody>
          <a:bodyPr wrap="none" lIns="90000" tIns="46800" rIns="90000" bIns="46800" anchor="ctr"/>
          <a:lstStyle/>
          <a:p>
            <a:pPr>
              <a:defRPr/>
            </a:pPr>
            <a:endParaRPr lang="zh-CN" altLang="en-US" sz="2000">
              <a:latin typeface="微软雅黑" pitchFamily="34" charset="-122"/>
              <a:ea typeface="微软雅黑" pitchFamily="34" charset="-122"/>
            </a:endParaRPr>
          </a:p>
        </p:txBody>
      </p:sp>
      <p:sp>
        <p:nvSpPr>
          <p:cNvPr id="746526" name="Line 30"/>
          <p:cNvSpPr>
            <a:spLocks noChangeShapeType="1"/>
          </p:cNvSpPr>
          <p:nvPr/>
        </p:nvSpPr>
        <p:spPr bwMode="auto">
          <a:xfrm>
            <a:off x="8310198" y="2079625"/>
            <a:ext cx="375139" cy="0"/>
          </a:xfrm>
          <a:prstGeom prst="line">
            <a:avLst/>
          </a:prstGeom>
          <a:noFill/>
          <a:ln w="25400">
            <a:solidFill>
              <a:schemeClr val="tx1"/>
            </a:solidFill>
            <a:round/>
            <a:headEnd/>
            <a:tailEnd/>
          </a:ln>
          <a:effectLst>
            <a:outerShdw dist="20000" dir="5400000" algn="ctr" rotWithShape="0">
              <a:srgbClr val="000000">
                <a:alpha val="34000"/>
              </a:srgbClr>
            </a:outerShdw>
          </a:effectLst>
        </p:spPr>
        <p:txBody>
          <a:bodyPr wrap="none" lIns="90000" tIns="46800" rIns="90000" bIns="46800" anchor="ctr"/>
          <a:lstStyle/>
          <a:p>
            <a:pPr>
              <a:defRPr/>
            </a:pPr>
            <a:endParaRPr lang="zh-CN" altLang="en-US" sz="2000">
              <a:latin typeface="微软雅黑" pitchFamily="34" charset="-122"/>
              <a:ea typeface="微软雅黑" pitchFamily="34" charset="-122"/>
            </a:endParaRPr>
          </a:p>
        </p:txBody>
      </p:sp>
      <p:sp>
        <p:nvSpPr>
          <p:cNvPr id="746527" name="Line 31"/>
          <p:cNvSpPr>
            <a:spLocks noChangeShapeType="1"/>
          </p:cNvSpPr>
          <p:nvPr/>
        </p:nvSpPr>
        <p:spPr bwMode="auto">
          <a:xfrm>
            <a:off x="8310198" y="3024188"/>
            <a:ext cx="375139" cy="0"/>
          </a:xfrm>
          <a:prstGeom prst="line">
            <a:avLst/>
          </a:prstGeom>
          <a:noFill/>
          <a:ln w="25400">
            <a:solidFill>
              <a:schemeClr val="tx1"/>
            </a:solidFill>
            <a:round/>
            <a:headEnd/>
            <a:tailEnd/>
          </a:ln>
          <a:effectLst>
            <a:outerShdw dist="20000" dir="5400000" algn="ctr" rotWithShape="0">
              <a:srgbClr val="000000">
                <a:alpha val="34000"/>
              </a:srgbClr>
            </a:outerShdw>
          </a:effectLst>
        </p:spPr>
        <p:txBody>
          <a:bodyPr wrap="none" lIns="90000" tIns="46800" rIns="90000" bIns="46800" anchor="ctr"/>
          <a:lstStyle/>
          <a:p>
            <a:pPr>
              <a:defRPr/>
            </a:pPr>
            <a:endParaRPr lang="zh-CN" altLang="en-US" sz="2000">
              <a:latin typeface="微软雅黑" pitchFamily="34" charset="-122"/>
              <a:ea typeface="微软雅黑" pitchFamily="34" charset="-122"/>
            </a:endParaRPr>
          </a:p>
        </p:txBody>
      </p:sp>
      <p:sp>
        <p:nvSpPr>
          <p:cNvPr id="746528" name="Line 32"/>
          <p:cNvSpPr>
            <a:spLocks noChangeShapeType="1"/>
          </p:cNvSpPr>
          <p:nvPr/>
        </p:nvSpPr>
        <p:spPr bwMode="auto">
          <a:xfrm>
            <a:off x="8310198" y="4103688"/>
            <a:ext cx="375139" cy="0"/>
          </a:xfrm>
          <a:prstGeom prst="line">
            <a:avLst/>
          </a:prstGeom>
          <a:noFill/>
          <a:ln w="25400">
            <a:solidFill>
              <a:schemeClr val="tx1"/>
            </a:solidFill>
            <a:round/>
            <a:headEnd/>
            <a:tailEnd/>
          </a:ln>
          <a:effectLst>
            <a:outerShdw dist="20000" dir="5400000" algn="ctr" rotWithShape="0">
              <a:srgbClr val="000000">
                <a:alpha val="34000"/>
              </a:srgbClr>
            </a:outerShdw>
          </a:effectLst>
        </p:spPr>
        <p:txBody>
          <a:bodyPr wrap="none" lIns="90000" tIns="46800" rIns="90000" bIns="46800" anchor="ctr"/>
          <a:lstStyle/>
          <a:p>
            <a:pPr>
              <a:defRPr/>
            </a:pPr>
            <a:endParaRPr lang="zh-CN" altLang="en-US" sz="2000">
              <a:latin typeface="微软雅黑" pitchFamily="34" charset="-122"/>
              <a:ea typeface="微软雅黑" pitchFamily="34" charset="-122"/>
            </a:endParaRPr>
          </a:p>
        </p:txBody>
      </p:sp>
      <p:sp>
        <p:nvSpPr>
          <p:cNvPr id="746529" name="Line 33"/>
          <p:cNvSpPr>
            <a:spLocks noChangeShapeType="1"/>
          </p:cNvSpPr>
          <p:nvPr/>
        </p:nvSpPr>
        <p:spPr bwMode="auto">
          <a:xfrm>
            <a:off x="8310198" y="5049839"/>
            <a:ext cx="375139" cy="0"/>
          </a:xfrm>
          <a:prstGeom prst="line">
            <a:avLst/>
          </a:prstGeom>
          <a:noFill/>
          <a:ln w="25400">
            <a:solidFill>
              <a:schemeClr val="tx1"/>
            </a:solidFill>
            <a:round/>
            <a:headEnd/>
            <a:tailEnd/>
          </a:ln>
          <a:effectLst>
            <a:outerShdw dist="20000" dir="5400000" algn="ctr" rotWithShape="0">
              <a:srgbClr val="000000">
                <a:alpha val="34000"/>
              </a:srgbClr>
            </a:outerShdw>
          </a:effectLst>
        </p:spPr>
        <p:txBody>
          <a:bodyPr wrap="none" lIns="90000" tIns="46800" rIns="90000" bIns="46800" anchor="ctr"/>
          <a:lstStyle/>
          <a:p>
            <a:pPr>
              <a:defRPr/>
            </a:pPr>
            <a:endParaRPr lang="zh-CN" altLang="en-US" sz="2000">
              <a:latin typeface="微软雅黑" pitchFamily="34" charset="-122"/>
              <a:ea typeface="微软雅黑" pitchFamily="34" charset="-122"/>
            </a:endParaRPr>
          </a:p>
        </p:txBody>
      </p:sp>
      <p:sp>
        <p:nvSpPr>
          <p:cNvPr id="746530" name="Line 34"/>
          <p:cNvSpPr>
            <a:spLocks noChangeShapeType="1"/>
          </p:cNvSpPr>
          <p:nvPr/>
        </p:nvSpPr>
        <p:spPr bwMode="auto">
          <a:xfrm>
            <a:off x="8685340" y="3563939"/>
            <a:ext cx="249115" cy="0"/>
          </a:xfrm>
          <a:prstGeom prst="line">
            <a:avLst/>
          </a:prstGeom>
          <a:noFill/>
          <a:ln w="25400">
            <a:solidFill>
              <a:schemeClr val="tx1"/>
            </a:solidFill>
            <a:round/>
            <a:headEnd/>
            <a:tailEnd/>
          </a:ln>
          <a:effectLst>
            <a:outerShdw dist="20000" dir="5400000" algn="ctr" rotWithShape="0">
              <a:srgbClr val="000000">
                <a:alpha val="34000"/>
              </a:srgbClr>
            </a:outerShdw>
          </a:effectLst>
        </p:spPr>
        <p:txBody>
          <a:bodyPr wrap="none" lIns="90000" tIns="46800" rIns="90000" bIns="46800" anchor="ctr"/>
          <a:lstStyle/>
          <a:p>
            <a:pPr>
              <a:defRPr/>
            </a:pPr>
            <a:endParaRPr lang="zh-CN" altLang="en-US" sz="2000">
              <a:latin typeface="微软雅黑" pitchFamily="34" charset="-122"/>
              <a:ea typeface="微软雅黑" pitchFamily="34" charset="-122"/>
            </a:endParaRPr>
          </a:p>
        </p:txBody>
      </p:sp>
      <p:sp>
        <p:nvSpPr>
          <p:cNvPr id="746531" name="Line 35"/>
          <p:cNvSpPr>
            <a:spLocks noChangeShapeType="1"/>
          </p:cNvSpPr>
          <p:nvPr/>
        </p:nvSpPr>
        <p:spPr bwMode="auto">
          <a:xfrm>
            <a:off x="8934451" y="3563944"/>
            <a:ext cx="0" cy="2205037"/>
          </a:xfrm>
          <a:prstGeom prst="line">
            <a:avLst/>
          </a:prstGeom>
          <a:noFill/>
          <a:ln w="25400">
            <a:solidFill>
              <a:schemeClr val="tx1"/>
            </a:solidFill>
            <a:round/>
            <a:headEnd/>
            <a:tailEnd type="triangle" w="med" len="med"/>
          </a:ln>
          <a:effectLst>
            <a:outerShdw dist="20000" dir="5400000" algn="ctr" rotWithShape="0">
              <a:srgbClr val="000000">
                <a:alpha val="34000"/>
              </a:srgbClr>
            </a:outerShdw>
          </a:effectLst>
        </p:spPr>
        <p:txBody>
          <a:bodyPr wrap="none" lIns="90000" tIns="46800" rIns="90000" bIns="46800" anchor="ctr"/>
          <a:lstStyle/>
          <a:p>
            <a:pPr>
              <a:defRPr/>
            </a:pPr>
            <a:endParaRPr lang="zh-CN" altLang="en-US" sz="2000">
              <a:latin typeface="微软雅黑" pitchFamily="34" charset="-122"/>
              <a:ea typeface="微软雅黑" pitchFamily="34" charset="-122"/>
            </a:endParaRPr>
          </a:p>
        </p:txBody>
      </p:sp>
      <p:sp>
        <p:nvSpPr>
          <p:cNvPr id="746532" name="Line 36"/>
          <p:cNvSpPr>
            <a:spLocks noChangeShapeType="1"/>
          </p:cNvSpPr>
          <p:nvPr/>
        </p:nvSpPr>
        <p:spPr bwMode="auto">
          <a:xfrm flipV="1">
            <a:off x="2627785" y="5768978"/>
            <a:ext cx="6306667" cy="36289"/>
          </a:xfrm>
          <a:prstGeom prst="line">
            <a:avLst/>
          </a:prstGeom>
          <a:noFill/>
          <a:ln w="25400">
            <a:solidFill>
              <a:schemeClr val="tx1"/>
            </a:solidFill>
            <a:round/>
            <a:headEnd type="triangle" w="med" len="med"/>
            <a:tailEnd/>
          </a:ln>
          <a:effectLst>
            <a:outerShdw dist="20000" dir="5400000" algn="ctr" rotWithShape="0">
              <a:srgbClr val="000000">
                <a:alpha val="34000"/>
              </a:srgbClr>
            </a:outerShdw>
          </a:effectLst>
        </p:spPr>
        <p:txBody>
          <a:bodyPr wrap="none" lIns="90000" tIns="46800" rIns="90000" bIns="46800" anchor="ctr"/>
          <a:lstStyle/>
          <a:p>
            <a:pPr>
              <a:defRPr/>
            </a:pPr>
            <a:endParaRPr lang="zh-CN" altLang="en-US" sz="2000">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6500"/>
                                        </p:tgtEl>
                                        <p:attrNameLst>
                                          <p:attrName>style.visibility</p:attrName>
                                        </p:attrNameLst>
                                      </p:cBhvr>
                                      <p:to>
                                        <p:strVal val="visible"/>
                                      </p:to>
                                    </p:set>
                                    <p:animEffect transition="in" filter="blinds(horizontal)">
                                      <p:cBhvr>
                                        <p:cTn id="7" dur="500"/>
                                        <p:tgtEl>
                                          <p:spTgt spid="746500"/>
                                        </p:tgtEl>
                                      </p:cBhvr>
                                    </p:animEffect>
                                  </p:childTnLst>
                                </p:cTn>
                              </p:par>
                              <p:par>
                                <p:cTn id="8" presetID="3" presetClass="entr" presetSubtype="10" fill="hold" nodeType="withEffect">
                                  <p:stCondLst>
                                    <p:cond delay="0"/>
                                  </p:stCondLst>
                                  <p:childTnLst>
                                    <p:set>
                                      <p:cBhvr>
                                        <p:cTn id="9" dur="1" fill="hold">
                                          <p:stCondLst>
                                            <p:cond delay="0"/>
                                          </p:stCondLst>
                                        </p:cTn>
                                        <p:tgtEl>
                                          <p:spTgt spid="746508"/>
                                        </p:tgtEl>
                                        <p:attrNameLst>
                                          <p:attrName>style.visibility</p:attrName>
                                        </p:attrNameLst>
                                      </p:cBhvr>
                                      <p:to>
                                        <p:strVal val="visible"/>
                                      </p:to>
                                    </p:set>
                                    <p:animEffect transition="in" filter="blinds(horizontal)">
                                      <p:cBhvr>
                                        <p:cTn id="10" dur="500"/>
                                        <p:tgtEl>
                                          <p:spTgt spid="74650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46501"/>
                                        </p:tgtEl>
                                        <p:attrNameLst>
                                          <p:attrName>style.visibility</p:attrName>
                                        </p:attrNameLst>
                                      </p:cBhvr>
                                      <p:to>
                                        <p:strVal val="visible"/>
                                      </p:to>
                                    </p:set>
                                    <p:animEffect transition="in" filter="blinds(horizontal)">
                                      <p:cBhvr>
                                        <p:cTn id="15" dur="500"/>
                                        <p:tgtEl>
                                          <p:spTgt spid="746501"/>
                                        </p:tgtEl>
                                      </p:cBhvr>
                                    </p:animEffect>
                                  </p:childTnLst>
                                </p:cTn>
                              </p:par>
                              <p:par>
                                <p:cTn id="16" presetID="3" presetClass="entr" presetSubtype="10" fill="hold" nodeType="withEffect">
                                  <p:stCondLst>
                                    <p:cond delay="0"/>
                                  </p:stCondLst>
                                  <p:childTnLst>
                                    <p:set>
                                      <p:cBhvr>
                                        <p:cTn id="17" dur="1" fill="hold">
                                          <p:stCondLst>
                                            <p:cond delay="0"/>
                                          </p:stCondLst>
                                        </p:cTn>
                                        <p:tgtEl>
                                          <p:spTgt spid="746509"/>
                                        </p:tgtEl>
                                        <p:attrNameLst>
                                          <p:attrName>style.visibility</p:attrName>
                                        </p:attrNameLst>
                                      </p:cBhvr>
                                      <p:to>
                                        <p:strVal val="visible"/>
                                      </p:to>
                                    </p:set>
                                    <p:animEffect transition="in" filter="blinds(horizontal)">
                                      <p:cBhvr>
                                        <p:cTn id="18" dur="500"/>
                                        <p:tgtEl>
                                          <p:spTgt spid="74650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46502"/>
                                        </p:tgtEl>
                                        <p:attrNameLst>
                                          <p:attrName>style.visibility</p:attrName>
                                        </p:attrNameLst>
                                      </p:cBhvr>
                                      <p:to>
                                        <p:strVal val="visible"/>
                                      </p:to>
                                    </p:set>
                                    <p:animEffect transition="in" filter="blinds(horizontal)">
                                      <p:cBhvr>
                                        <p:cTn id="23" dur="500"/>
                                        <p:tgtEl>
                                          <p:spTgt spid="746502"/>
                                        </p:tgtEl>
                                      </p:cBhvr>
                                    </p:animEffect>
                                  </p:childTnLst>
                                </p:cTn>
                              </p:par>
                              <p:par>
                                <p:cTn id="24" presetID="3" presetClass="entr" presetSubtype="10" fill="hold" nodeType="withEffect">
                                  <p:stCondLst>
                                    <p:cond delay="0"/>
                                  </p:stCondLst>
                                  <p:childTnLst>
                                    <p:set>
                                      <p:cBhvr>
                                        <p:cTn id="25" dur="1" fill="hold">
                                          <p:stCondLst>
                                            <p:cond delay="0"/>
                                          </p:stCondLst>
                                        </p:cTn>
                                        <p:tgtEl>
                                          <p:spTgt spid="746510"/>
                                        </p:tgtEl>
                                        <p:attrNameLst>
                                          <p:attrName>style.visibility</p:attrName>
                                        </p:attrNameLst>
                                      </p:cBhvr>
                                      <p:to>
                                        <p:strVal val="visible"/>
                                      </p:to>
                                    </p:set>
                                    <p:animEffect transition="in" filter="blinds(horizontal)">
                                      <p:cBhvr>
                                        <p:cTn id="26" dur="500"/>
                                        <p:tgtEl>
                                          <p:spTgt spid="74651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46503"/>
                                        </p:tgtEl>
                                        <p:attrNameLst>
                                          <p:attrName>style.visibility</p:attrName>
                                        </p:attrNameLst>
                                      </p:cBhvr>
                                      <p:to>
                                        <p:strVal val="visible"/>
                                      </p:to>
                                    </p:set>
                                    <p:animEffect transition="in" filter="blinds(horizontal)">
                                      <p:cBhvr>
                                        <p:cTn id="31" dur="500"/>
                                        <p:tgtEl>
                                          <p:spTgt spid="746503"/>
                                        </p:tgtEl>
                                      </p:cBhvr>
                                    </p:animEffect>
                                  </p:childTnLst>
                                </p:cTn>
                              </p:par>
                              <p:par>
                                <p:cTn id="32" presetID="3" presetClass="entr" presetSubtype="10" fill="hold" nodeType="withEffect">
                                  <p:stCondLst>
                                    <p:cond delay="0"/>
                                  </p:stCondLst>
                                  <p:childTnLst>
                                    <p:set>
                                      <p:cBhvr>
                                        <p:cTn id="33" dur="1" fill="hold">
                                          <p:stCondLst>
                                            <p:cond delay="0"/>
                                          </p:stCondLst>
                                        </p:cTn>
                                        <p:tgtEl>
                                          <p:spTgt spid="746511"/>
                                        </p:tgtEl>
                                        <p:attrNameLst>
                                          <p:attrName>style.visibility</p:attrName>
                                        </p:attrNameLst>
                                      </p:cBhvr>
                                      <p:to>
                                        <p:strVal val="visible"/>
                                      </p:to>
                                    </p:set>
                                    <p:animEffect transition="in" filter="blinds(horizontal)">
                                      <p:cBhvr>
                                        <p:cTn id="34" dur="500"/>
                                        <p:tgtEl>
                                          <p:spTgt spid="746511"/>
                                        </p:tgtEl>
                                      </p:cBhvr>
                                    </p:animEffect>
                                  </p:childTnLst>
                                </p:cTn>
                              </p:par>
                              <p:par>
                                <p:cTn id="35" presetID="3" presetClass="entr" presetSubtype="10" fill="hold" nodeType="withEffect">
                                  <p:stCondLst>
                                    <p:cond delay="0"/>
                                  </p:stCondLst>
                                  <p:childTnLst>
                                    <p:set>
                                      <p:cBhvr>
                                        <p:cTn id="36" dur="1" fill="hold">
                                          <p:stCondLst>
                                            <p:cond delay="0"/>
                                          </p:stCondLst>
                                        </p:cTn>
                                        <p:tgtEl>
                                          <p:spTgt spid="746512"/>
                                        </p:tgtEl>
                                        <p:attrNameLst>
                                          <p:attrName>style.visibility</p:attrName>
                                        </p:attrNameLst>
                                      </p:cBhvr>
                                      <p:to>
                                        <p:strVal val="visible"/>
                                      </p:to>
                                    </p:set>
                                    <p:animEffect transition="in" filter="blinds(horizontal)">
                                      <p:cBhvr>
                                        <p:cTn id="37" dur="500"/>
                                        <p:tgtEl>
                                          <p:spTgt spid="746512"/>
                                        </p:tgtEl>
                                      </p:cBhvr>
                                    </p:animEffect>
                                  </p:childTnLst>
                                </p:cTn>
                              </p:par>
                              <p:par>
                                <p:cTn id="38" presetID="3" presetClass="entr" presetSubtype="10" fill="hold" nodeType="withEffect">
                                  <p:stCondLst>
                                    <p:cond delay="0"/>
                                  </p:stCondLst>
                                  <p:childTnLst>
                                    <p:set>
                                      <p:cBhvr>
                                        <p:cTn id="39" dur="1" fill="hold">
                                          <p:stCondLst>
                                            <p:cond delay="0"/>
                                          </p:stCondLst>
                                        </p:cTn>
                                        <p:tgtEl>
                                          <p:spTgt spid="746513"/>
                                        </p:tgtEl>
                                        <p:attrNameLst>
                                          <p:attrName>style.visibility</p:attrName>
                                        </p:attrNameLst>
                                      </p:cBhvr>
                                      <p:to>
                                        <p:strVal val="visible"/>
                                      </p:to>
                                    </p:set>
                                    <p:animEffect transition="in" filter="blinds(horizontal)">
                                      <p:cBhvr>
                                        <p:cTn id="40" dur="500"/>
                                        <p:tgtEl>
                                          <p:spTgt spid="746513"/>
                                        </p:tgtEl>
                                      </p:cBhvr>
                                    </p:animEffect>
                                  </p:childTnLst>
                                </p:cTn>
                              </p:par>
                              <p:par>
                                <p:cTn id="41" presetID="3" presetClass="entr" presetSubtype="10" fill="hold" nodeType="withEffect">
                                  <p:stCondLst>
                                    <p:cond delay="0"/>
                                  </p:stCondLst>
                                  <p:childTnLst>
                                    <p:set>
                                      <p:cBhvr>
                                        <p:cTn id="42" dur="1" fill="hold">
                                          <p:stCondLst>
                                            <p:cond delay="0"/>
                                          </p:stCondLst>
                                        </p:cTn>
                                        <p:tgtEl>
                                          <p:spTgt spid="746514"/>
                                        </p:tgtEl>
                                        <p:attrNameLst>
                                          <p:attrName>style.visibility</p:attrName>
                                        </p:attrNameLst>
                                      </p:cBhvr>
                                      <p:to>
                                        <p:strVal val="visible"/>
                                      </p:to>
                                    </p:set>
                                    <p:animEffect transition="in" filter="blinds(horizontal)">
                                      <p:cBhvr>
                                        <p:cTn id="43" dur="500"/>
                                        <p:tgtEl>
                                          <p:spTgt spid="746514"/>
                                        </p:tgtEl>
                                      </p:cBhvr>
                                    </p:animEffect>
                                  </p:childTnLst>
                                </p:cTn>
                              </p:par>
                              <p:par>
                                <p:cTn id="44" presetID="3" presetClass="entr" presetSubtype="10" fill="hold" nodeType="withEffect">
                                  <p:stCondLst>
                                    <p:cond delay="0"/>
                                  </p:stCondLst>
                                  <p:childTnLst>
                                    <p:set>
                                      <p:cBhvr>
                                        <p:cTn id="45" dur="1" fill="hold">
                                          <p:stCondLst>
                                            <p:cond delay="0"/>
                                          </p:stCondLst>
                                        </p:cTn>
                                        <p:tgtEl>
                                          <p:spTgt spid="746515"/>
                                        </p:tgtEl>
                                        <p:attrNameLst>
                                          <p:attrName>style.visibility</p:attrName>
                                        </p:attrNameLst>
                                      </p:cBhvr>
                                      <p:to>
                                        <p:strVal val="visible"/>
                                      </p:to>
                                    </p:set>
                                    <p:animEffect transition="in" filter="blinds(horizontal)">
                                      <p:cBhvr>
                                        <p:cTn id="46" dur="500"/>
                                        <p:tgtEl>
                                          <p:spTgt spid="746515"/>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746504"/>
                                        </p:tgtEl>
                                        <p:attrNameLst>
                                          <p:attrName>style.visibility</p:attrName>
                                        </p:attrNameLst>
                                      </p:cBhvr>
                                      <p:to>
                                        <p:strVal val="visible"/>
                                      </p:to>
                                    </p:set>
                                    <p:animEffect transition="in" filter="blinds(horizontal)">
                                      <p:cBhvr>
                                        <p:cTn id="51" dur="500"/>
                                        <p:tgtEl>
                                          <p:spTgt spid="746504"/>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746516"/>
                                        </p:tgtEl>
                                        <p:attrNameLst>
                                          <p:attrName>style.visibility</p:attrName>
                                        </p:attrNameLst>
                                      </p:cBhvr>
                                      <p:to>
                                        <p:strVal val="visible"/>
                                      </p:to>
                                    </p:set>
                                    <p:animEffect transition="in" filter="blinds(horizontal)">
                                      <p:cBhvr>
                                        <p:cTn id="56" dur="500"/>
                                        <p:tgtEl>
                                          <p:spTgt spid="746516"/>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746505"/>
                                        </p:tgtEl>
                                        <p:attrNameLst>
                                          <p:attrName>style.visibility</p:attrName>
                                        </p:attrNameLst>
                                      </p:cBhvr>
                                      <p:to>
                                        <p:strVal val="visible"/>
                                      </p:to>
                                    </p:set>
                                    <p:animEffect transition="in" filter="blinds(horizontal)">
                                      <p:cBhvr>
                                        <p:cTn id="59" dur="500"/>
                                        <p:tgtEl>
                                          <p:spTgt spid="746505"/>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746517"/>
                                        </p:tgtEl>
                                        <p:attrNameLst>
                                          <p:attrName>style.visibility</p:attrName>
                                        </p:attrNameLst>
                                      </p:cBhvr>
                                      <p:to>
                                        <p:strVal val="visible"/>
                                      </p:to>
                                    </p:set>
                                    <p:animEffect transition="in" filter="blinds(horizontal)">
                                      <p:cBhvr>
                                        <p:cTn id="64" dur="500"/>
                                        <p:tgtEl>
                                          <p:spTgt spid="746517"/>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746506"/>
                                        </p:tgtEl>
                                        <p:attrNameLst>
                                          <p:attrName>style.visibility</p:attrName>
                                        </p:attrNameLst>
                                      </p:cBhvr>
                                      <p:to>
                                        <p:strVal val="visible"/>
                                      </p:to>
                                    </p:set>
                                    <p:animEffect transition="in" filter="blinds(horizontal)">
                                      <p:cBhvr>
                                        <p:cTn id="67" dur="500"/>
                                        <p:tgtEl>
                                          <p:spTgt spid="74650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746518"/>
                                        </p:tgtEl>
                                        <p:attrNameLst>
                                          <p:attrName>style.visibility</p:attrName>
                                        </p:attrNameLst>
                                      </p:cBhvr>
                                      <p:to>
                                        <p:strVal val="visible"/>
                                      </p:to>
                                    </p:set>
                                    <p:animEffect transition="in" filter="blinds(horizontal)">
                                      <p:cBhvr>
                                        <p:cTn id="72" dur="500"/>
                                        <p:tgtEl>
                                          <p:spTgt spid="746518"/>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746507"/>
                                        </p:tgtEl>
                                        <p:attrNameLst>
                                          <p:attrName>style.visibility</p:attrName>
                                        </p:attrNameLst>
                                      </p:cBhvr>
                                      <p:to>
                                        <p:strVal val="visible"/>
                                      </p:to>
                                    </p:set>
                                    <p:animEffect transition="in" filter="blinds(horizontal)">
                                      <p:cBhvr>
                                        <p:cTn id="75" dur="500"/>
                                        <p:tgtEl>
                                          <p:spTgt spid="746507"/>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nodeType="clickEffect">
                                  <p:stCondLst>
                                    <p:cond delay="0"/>
                                  </p:stCondLst>
                                  <p:childTnLst>
                                    <p:set>
                                      <p:cBhvr>
                                        <p:cTn id="79" dur="1" fill="hold">
                                          <p:stCondLst>
                                            <p:cond delay="0"/>
                                          </p:stCondLst>
                                        </p:cTn>
                                        <p:tgtEl>
                                          <p:spTgt spid="746526"/>
                                        </p:tgtEl>
                                        <p:attrNameLst>
                                          <p:attrName>style.visibility</p:attrName>
                                        </p:attrNameLst>
                                      </p:cBhvr>
                                      <p:to>
                                        <p:strVal val="visible"/>
                                      </p:to>
                                    </p:set>
                                    <p:animEffect transition="in" filter="blinds(horizontal)">
                                      <p:cBhvr>
                                        <p:cTn id="80" dur="500"/>
                                        <p:tgtEl>
                                          <p:spTgt spid="746526"/>
                                        </p:tgtEl>
                                      </p:cBhvr>
                                    </p:animEffect>
                                  </p:childTnLst>
                                </p:cTn>
                              </p:par>
                              <p:par>
                                <p:cTn id="81" presetID="3" presetClass="entr" presetSubtype="10" fill="hold" nodeType="withEffect">
                                  <p:stCondLst>
                                    <p:cond delay="0"/>
                                  </p:stCondLst>
                                  <p:childTnLst>
                                    <p:set>
                                      <p:cBhvr>
                                        <p:cTn id="82" dur="1" fill="hold">
                                          <p:stCondLst>
                                            <p:cond delay="0"/>
                                          </p:stCondLst>
                                        </p:cTn>
                                        <p:tgtEl>
                                          <p:spTgt spid="746523"/>
                                        </p:tgtEl>
                                        <p:attrNameLst>
                                          <p:attrName>style.visibility</p:attrName>
                                        </p:attrNameLst>
                                      </p:cBhvr>
                                      <p:to>
                                        <p:strVal val="visible"/>
                                      </p:to>
                                    </p:set>
                                    <p:animEffect transition="in" filter="blinds(horizontal)">
                                      <p:cBhvr>
                                        <p:cTn id="83" dur="500"/>
                                        <p:tgtEl>
                                          <p:spTgt spid="746523"/>
                                        </p:tgtEl>
                                      </p:cBhvr>
                                    </p:animEffect>
                                  </p:childTnLst>
                                </p:cTn>
                              </p:par>
                              <p:par>
                                <p:cTn id="84" presetID="3" presetClass="entr" presetSubtype="10" fill="hold" nodeType="withEffect">
                                  <p:stCondLst>
                                    <p:cond delay="0"/>
                                  </p:stCondLst>
                                  <p:childTnLst>
                                    <p:set>
                                      <p:cBhvr>
                                        <p:cTn id="85" dur="1" fill="hold">
                                          <p:stCondLst>
                                            <p:cond delay="0"/>
                                          </p:stCondLst>
                                        </p:cTn>
                                        <p:tgtEl>
                                          <p:spTgt spid="746527"/>
                                        </p:tgtEl>
                                        <p:attrNameLst>
                                          <p:attrName>style.visibility</p:attrName>
                                        </p:attrNameLst>
                                      </p:cBhvr>
                                      <p:to>
                                        <p:strVal val="visible"/>
                                      </p:to>
                                    </p:set>
                                    <p:animEffect transition="in" filter="blinds(horizontal)">
                                      <p:cBhvr>
                                        <p:cTn id="86" dur="500"/>
                                        <p:tgtEl>
                                          <p:spTgt spid="746527"/>
                                        </p:tgtEl>
                                      </p:cBhvr>
                                    </p:animEffect>
                                  </p:childTnLst>
                                </p:cTn>
                              </p:par>
                              <p:par>
                                <p:cTn id="87" presetID="3" presetClass="entr" presetSubtype="10" fill="hold" nodeType="withEffect">
                                  <p:stCondLst>
                                    <p:cond delay="0"/>
                                  </p:stCondLst>
                                  <p:childTnLst>
                                    <p:set>
                                      <p:cBhvr>
                                        <p:cTn id="88" dur="1" fill="hold">
                                          <p:stCondLst>
                                            <p:cond delay="0"/>
                                          </p:stCondLst>
                                        </p:cTn>
                                        <p:tgtEl>
                                          <p:spTgt spid="746528"/>
                                        </p:tgtEl>
                                        <p:attrNameLst>
                                          <p:attrName>style.visibility</p:attrName>
                                        </p:attrNameLst>
                                      </p:cBhvr>
                                      <p:to>
                                        <p:strVal val="visible"/>
                                      </p:to>
                                    </p:set>
                                    <p:animEffect transition="in" filter="blinds(horizontal)">
                                      <p:cBhvr>
                                        <p:cTn id="89" dur="500"/>
                                        <p:tgtEl>
                                          <p:spTgt spid="746528"/>
                                        </p:tgtEl>
                                      </p:cBhvr>
                                    </p:animEffect>
                                  </p:childTnLst>
                                </p:cTn>
                              </p:par>
                              <p:par>
                                <p:cTn id="90" presetID="3" presetClass="entr" presetSubtype="10" fill="hold" nodeType="withEffect">
                                  <p:stCondLst>
                                    <p:cond delay="0"/>
                                  </p:stCondLst>
                                  <p:childTnLst>
                                    <p:set>
                                      <p:cBhvr>
                                        <p:cTn id="91" dur="1" fill="hold">
                                          <p:stCondLst>
                                            <p:cond delay="0"/>
                                          </p:stCondLst>
                                        </p:cTn>
                                        <p:tgtEl>
                                          <p:spTgt spid="746529"/>
                                        </p:tgtEl>
                                        <p:attrNameLst>
                                          <p:attrName>style.visibility</p:attrName>
                                        </p:attrNameLst>
                                      </p:cBhvr>
                                      <p:to>
                                        <p:strVal val="visible"/>
                                      </p:to>
                                    </p:set>
                                    <p:animEffect transition="in" filter="blinds(horizontal)">
                                      <p:cBhvr>
                                        <p:cTn id="92" dur="500"/>
                                        <p:tgtEl>
                                          <p:spTgt spid="746529"/>
                                        </p:tgtEl>
                                      </p:cBhvr>
                                    </p:animEffect>
                                  </p:childTnLst>
                                </p:cTn>
                              </p:par>
                              <p:par>
                                <p:cTn id="93" presetID="3" presetClass="entr" presetSubtype="10" fill="hold" nodeType="withEffect">
                                  <p:stCondLst>
                                    <p:cond delay="0"/>
                                  </p:stCondLst>
                                  <p:childTnLst>
                                    <p:set>
                                      <p:cBhvr>
                                        <p:cTn id="94" dur="1" fill="hold">
                                          <p:stCondLst>
                                            <p:cond delay="0"/>
                                          </p:stCondLst>
                                        </p:cTn>
                                        <p:tgtEl>
                                          <p:spTgt spid="746530"/>
                                        </p:tgtEl>
                                        <p:attrNameLst>
                                          <p:attrName>style.visibility</p:attrName>
                                        </p:attrNameLst>
                                      </p:cBhvr>
                                      <p:to>
                                        <p:strVal val="visible"/>
                                      </p:to>
                                    </p:set>
                                    <p:animEffect transition="in" filter="blinds(horizontal)">
                                      <p:cBhvr>
                                        <p:cTn id="95" dur="500"/>
                                        <p:tgtEl>
                                          <p:spTgt spid="746530"/>
                                        </p:tgtEl>
                                      </p:cBhvr>
                                    </p:animEffect>
                                  </p:childTnLst>
                                </p:cTn>
                              </p:par>
                              <p:par>
                                <p:cTn id="96" presetID="3" presetClass="entr" presetSubtype="10" fill="hold" nodeType="withEffect">
                                  <p:stCondLst>
                                    <p:cond delay="0"/>
                                  </p:stCondLst>
                                  <p:childTnLst>
                                    <p:set>
                                      <p:cBhvr>
                                        <p:cTn id="97" dur="1" fill="hold">
                                          <p:stCondLst>
                                            <p:cond delay="0"/>
                                          </p:stCondLst>
                                        </p:cTn>
                                        <p:tgtEl>
                                          <p:spTgt spid="746531"/>
                                        </p:tgtEl>
                                        <p:attrNameLst>
                                          <p:attrName>style.visibility</p:attrName>
                                        </p:attrNameLst>
                                      </p:cBhvr>
                                      <p:to>
                                        <p:strVal val="visible"/>
                                      </p:to>
                                    </p:set>
                                    <p:animEffect transition="in" filter="blinds(horizontal)">
                                      <p:cBhvr>
                                        <p:cTn id="98" dur="500"/>
                                        <p:tgtEl>
                                          <p:spTgt spid="746531"/>
                                        </p:tgtEl>
                                      </p:cBhvr>
                                    </p:animEffect>
                                  </p:childTnLst>
                                </p:cTn>
                              </p:par>
                              <p:par>
                                <p:cTn id="99" presetID="3" presetClass="entr" presetSubtype="10" fill="hold" nodeType="withEffect">
                                  <p:stCondLst>
                                    <p:cond delay="0"/>
                                  </p:stCondLst>
                                  <p:childTnLst>
                                    <p:set>
                                      <p:cBhvr>
                                        <p:cTn id="100" dur="1" fill="hold">
                                          <p:stCondLst>
                                            <p:cond delay="0"/>
                                          </p:stCondLst>
                                        </p:cTn>
                                        <p:tgtEl>
                                          <p:spTgt spid="746532"/>
                                        </p:tgtEl>
                                        <p:attrNameLst>
                                          <p:attrName>style.visibility</p:attrName>
                                        </p:attrNameLst>
                                      </p:cBhvr>
                                      <p:to>
                                        <p:strVal val="visible"/>
                                      </p:to>
                                    </p:set>
                                    <p:animEffect transition="in" filter="blinds(horizontal)">
                                      <p:cBhvr>
                                        <p:cTn id="101" dur="500"/>
                                        <p:tgtEl>
                                          <p:spTgt spid="746532"/>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nodeType="clickEffect">
                                  <p:stCondLst>
                                    <p:cond delay="0"/>
                                  </p:stCondLst>
                                  <p:childTnLst>
                                    <p:set>
                                      <p:cBhvr>
                                        <p:cTn id="105" dur="1" fill="hold">
                                          <p:stCondLst>
                                            <p:cond delay="0"/>
                                          </p:stCondLst>
                                        </p:cTn>
                                        <p:tgtEl>
                                          <p:spTgt spid="746520"/>
                                        </p:tgtEl>
                                        <p:attrNameLst>
                                          <p:attrName>style.visibility</p:attrName>
                                        </p:attrNameLst>
                                      </p:cBhvr>
                                      <p:to>
                                        <p:strVal val="visible"/>
                                      </p:to>
                                    </p:set>
                                    <p:animEffect transition="in" filter="blinds(horizontal)">
                                      <p:cBhvr>
                                        <p:cTn id="106" dur="500"/>
                                        <p:tgtEl>
                                          <p:spTgt spid="746520"/>
                                        </p:tgtEl>
                                      </p:cBhvr>
                                    </p:animEffect>
                                  </p:childTnLst>
                                </p:cTn>
                              </p:par>
                              <p:par>
                                <p:cTn id="107" presetID="3" presetClass="entr" presetSubtype="10" fill="hold" nodeType="withEffect">
                                  <p:stCondLst>
                                    <p:cond delay="0"/>
                                  </p:stCondLst>
                                  <p:childTnLst>
                                    <p:set>
                                      <p:cBhvr>
                                        <p:cTn id="108" dur="1" fill="hold">
                                          <p:stCondLst>
                                            <p:cond delay="0"/>
                                          </p:stCondLst>
                                        </p:cTn>
                                        <p:tgtEl>
                                          <p:spTgt spid="746519"/>
                                        </p:tgtEl>
                                        <p:attrNameLst>
                                          <p:attrName>style.visibility</p:attrName>
                                        </p:attrNameLst>
                                      </p:cBhvr>
                                      <p:to>
                                        <p:strVal val="visible"/>
                                      </p:to>
                                    </p:set>
                                    <p:animEffect transition="in" filter="blinds(horizontal)">
                                      <p:cBhvr>
                                        <p:cTn id="109" dur="500"/>
                                        <p:tgtEl>
                                          <p:spTgt spid="746519"/>
                                        </p:tgtEl>
                                      </p:cBhvr>
                                    </p:animEffect>
                                  </p:childTnLst>
                                </p:cTn>
                              </p:par>
                              <p:par>
                                <p:cTn id="110" presetID="3" presetClass="entr" presetSubtype="10" fill="hold" nodeType="withEffect">
                                  <p:stCondLst>
                                    <p:cond delay="0"/>
                                  </p:stCondLst>
                                  <p:childTnLst>
                                    <p:set>
                                      <p:cBhvr>
                                        <p:cTn id="111" dur="1" fill="hold">
                                          <p:stCondLst>
                                            <p:cond delay="0"/>
                                          </p:stCondLst>
                                        </p:cTn>
                                        <p:tgtEl>
                                          <p:spTgt spid="746521"/>
                                        </p:tgtEl>
                                        <p:attrNameLst>
                                          <p:attrName>style.visibility</p:attrName>
                                        </p:attrNameLst>
                                      </p:cBhvr>
                                      <p:to>
                                        <p:strVal val="visible"/>
                                      </p:to>
                                    </p:set>
                                    <p:animEffect transition="in" filter="blinds(horizontal)">
                                      <p:cBhvr>
                                        <p:cTn id="112" dur="500"/>
                                        <p:tgtEl>
                                          <p:spTgt spid="746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500" grpId="0" animBg="1"/>
      <p:bldP spid="746501" grpId="0" animBg="1"/>
      <p:bldP spid="746502" grpId="0" animBg="1"/>
      <p:bldP spid="746503" grpId="0" animBg="1"/>
      <p:bldP spid="746504" grpId="0" animBg="1"/>
      <p:bldP spid="746505" grpId="0" animBg="1"/>
      <p:bldP spid="746506" grpId="0" animBg="1"/>
      <p:bldP spid="746507"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2"/>
          <p:cNvSpPr>
            <a:spLocks noGrp="1" noChangeArrowheads="1"/>
          </p:cNvSpPr>
          <p:nvPr>
            <p:ph type="title"/>
          </p:nvPr>
        </p:nvSpPr>
        <p:spPr>
          <a:xfrm>
            <a:off x="493124" y="332656"/>
            <a:ext cx="8232531" cy="576064"/>
          </a:xfrm>
        </p:spPr>
        <p:txBody>
          <a:bodyPr/>
          <a:lstStyle/>
          <a:p>
            <a:pPr algn="ctr"/>
            <a:r>
              <a:rPr lang="zh-CN" altLang="en-US" sz="3200" dirty="0" smtClean="0">
                <a:solidFill>
                  <a:srgbClr val="FF0000"/>
                </a:solidFill>
              </a:rPr>
              <a:t>生产</a:t>
            </a:r>
            <a:r>
              <a:rPr lang="zh-CN" altLang="en-US" sz="3200" dirty="0">
                <a:solidFill>
                  <a:srgbClr val="FF0000"/>
                </a:solidFill>
              </a:rPr>
              <a:t>作业计划</a:t>
            </a:r>
          </a:p>
        </p:txBody>
      </p:sp>
      <p:sp>
        <p:nvSpPr>
          <p:cNvPr id="865283" name="Rectangle 3"/>
          <p:cNvSpPr>
            <a:spLocks noGrp="1" noChangeArrowheads="1"/>
          </p:cNvSpPr>
          <p:nvPr>
            <p:ph idx="1"/>
          </p:nvPr>
        </p:nvSpPr>
        <p:spPr>
          <a:ln/>
        </p:spPr>
        <p:txBody>
          <a:bodyPr/>
          <a:lstStyle/>
          <a:p>
            <a:pPr>
              <a:lnSpc>
                <a:spcPct val="150000"/>
              </a:lnSpc>
              <a:buFont typeface="Wingdings" panose="05000000000000000000" pitchFamily="2" charset="2"/>
              <a:buChar char="Ø"/>
            </a:pPr>
            <a:r>
              <a:rPr lang="zh-CN" altLang="en-US" sz="2800" dirty="0"/>
              <a:t>生产作业计划概念</a:t>
            </a:r>
          </a:p>
          <a:p>
            <a:pPr marL="457165" lvl="1" indent="0">
              <a:lnSpc>
                <a:spcPct val="150000"/>
              </a:lnSpc>
              <a:buNone/>
            </a:pPr>
            <a:r>
              <a:rPr lang="zh-CN" altLang="en-US" sz="2400" dirty="0" smtClean="0"/>
              <a:t> 生产</a:t>
            </a:r>
            <a:r>
              <a:rPr lang="zh-CN" altLang="en-US" sz="2400" dirty="0"/>
              <a:t>作业计划是生产计划的具体执行计划。它是把企业全年的生产任务具体地分配到各车间、工段、班组以至每个工作地和工人，规定他们在月、旬、周、日以至轮班和小时内的具体生产任务，从而保证按品种、质量、数量、期限和成本完成企业的生产任务</a:t>
            </a:r>
          </a:p>
        </p:txBody>
      </p:sp>
      <p:sp>
        <p:nvSpPr>
          <p:cNvPr id="5" name="灯片编号占位符 5"/>
          <p:cNvSpPr>
            <a:spLocks noGrp="1"/>
          </p:cNvSpPr>
          <p:nvPr>
            <p:ph type="sldNum" sz="quarter" idx="4"/>
          </p:nvPr>
        </p:nvSpPr>
        <p:spPr/>
        <p:txBody>
          <a:bodyPr/>
          <a:lstStyle/>
          <a:p>
            <a:fld id="{453CEC02-45CC-4DD7-BEED-EC3EB4D916BD}" type="slidenum">
              <a:rPr lang="zh-CN" altLang="en-US"/>
              <a:pPr/>
              <a:t>98</a:t>
            </a:fld>
            <a:endParaRPr lang="zh-CN" altLang="en-US"/>
          </a:p>
        </p:txBody>
      </p:sp>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a:xfrm>
            <a:off x="465259" y="362509"/>
            <a:ext cx="8232531" cy="576064"/>
          </a:xfrm>
        </p:spPr>
        <p:txBody>
          <a:bodyPr/>
          <a:lstStyle/>
          <a:p>
            <a:pPr algn="ctr"/>
            <a:r>
              <a:rPr lang="zh-CN" altLang="en-US" sz="3200" dirty="0" smtClean="0">
                <a:solidFill>
                  <a:srgbClr val="FF0000"/>
                </a:solidFill>
              </a:rPr>
              <a:t>生产作业计划的重要性</a:t>
            </a:r>
            <a:endParaRPr lang="zh-CN" altLang="en-US" sz="3200" dirty="0">
              <a:solidFill>
                <a:srgbClr val="FF0000"/>
              </a:solidFill>
            </a:endParaRPr>
          </a:p>
        </p:txBody>
      </p:sp>
      <p:sp>
        <p:nvSpPr>
          <p:cNvPr id="8" name="灯片编号占位符 5"/>
          <p:cNvSpPr>
            <a:spLocks noGrp="1"/>
          </p:cNvSpPr>
          <p:nvPr>
            <p:ph type="sldNum" sz="quarter" idx="4"/>
          </p:nvPr>
        </p:nvSpPr>
        <p:spPr/>
        <p:txBody>
          <a:bodyPr/>
          <a:lstStyle/>
          <a:p>
            <a:fld id="{B34A6C6D-9AC2-4170-A79B-2122FC6EAC2E}" type="slidenum">
              <a:rPr lang="zh-CN" altLang="en-US"/>
              <a:pPr/>
              <a:t>99</a:t>
            </a:fld>
            <a:endParaRPr lang="zh-CN" altLang="en-US"/>
          </a:p>
        </p:txBody>
      </p:sp>
      <p:sp>
        <p:nvSpPr>
          <p:cNvPr id="888836" name="Freeform 4"/>
          <p:cNvSpPr>
            <a:spLocks/>
          </p:cNvSpPr>
          <p:nvPr/>
        </p:nvSpPr>
        <p:spPr bwMode="blackWhite">
          <a:xfrm>
            <a:off x="539555" y="1340768"/>
            <a:ext cx="4600575" cy="4876800"/>
          </a:xfrm>
          <a:custGeom>
            <a:avLst/>
            <a:gdLst/>
            <a:ahLst/>
            <a:cxnLst>
              <a:cxn ang="0">
                <a:pos x="1518" y="1969"/>
              </a:cxn>
              <a:cxn ang="0">
                <a:pos x="0" y="1969"/>
              </a:cxn>
              <a:cxn ang="0">
                <a:pos x="0" y="0"/>
              </a:cxn>
              <a:cxn ang="0">
                <a:pos x="1699" y="0"/>
              </a:cxn>
              <a:cxn ang="0">
                <a:pos x="1648" y="525"/>
              </a:cxn>
              <a:cxn ang="0">
                <a:pos x="1734" y="525"/>
              </a:cxn>
              <a:cxn ang="0">
                <a:pos x="1734" y="276"/>
              </a:cxn>
              <a:cxn ang="0">
                <a:pos x="1933" y="703"/>
              </a:cxn>
              <a:cxn ang="0">
                <a:pos x="1734" y="1104"/>
              </a:cxn>
              <a:cxn ang="0">
                <a:pos x="1734" y="855"/>
              </a:cxn>
              <a:cxn ang="0">
                <a:pos x="1622" y="855"/>
              </a:cxn>
              <a:cxn ang="0">
                <a:pos x="1596" y="1104"/>
              </a:cxn>
              <a:cxn ang="0">
                <a:pos x="1596" y="864"/>
              </a:cxn>
              <a:cxn ang="0">
                <a:pos x="1397" y="1256"/>
              </a:cxn>
              <a:cxn ang="0">
                <a:pos x="1556" y="1597"/>
              </a:cxn>
              <a:cxn ang="0">
                <a:pos x="1518" y="1969"/>
              </a:cxn>
            </a:cxnLst>
            <a:rect l="0" t="0" r="r" b="b"/>
            <a:pathLst>
              <a:path w="1934" h="1970">
                <a:moveTo>
                  <a:pt x="1518" y="1969"/>
                </a:moveTo>
                <a:lnTo>
                  <a:pt x="0" y="1969"/>
                </a:lnTo>
                <a:lnTo>
                  <a:pt x="0" y="0"/>
                </a:lnTo>
                <a:lnTo>
                  <a:pt x="1699" y="0"/>
                </a:lnTo>
                <a:lnTo>
                  <a:pt x="1648" y="525"/>
                </a:lnTo>
                <a:lnTo>
                  <a:pt x="1734" y="525"/>
                </a:lnTo>
                <a:lnTo>
                  <a:pt x="1734" y="276"/>
                </a:lnTo>
                <a:lnTo>
                  <a:pt x="1933" y="703"/>
                </a:lnTo>
                <a:lnTo>
                  <a:pt x="1734" y="1104"/>
                </a:lnTo>
                <a:lnTo>
                  <a:pt x="1734" y="855"/>
                </a:lnTo>
                <a:lnTo>
                  <a:pt x="1622" y="855"/>
                </a:lnTo>
                <a:lnTo>
                  <a:pt x="1596" y="1104"/>
                </a:lnTo>
                <a:lnTo>
                  <a:pt x="1596" y="864"/>
                </a:lnTo>
                <a:lnTo>
                  <a:pt x="1397" y="1256"/>
                </a:lnTo>
                <a:lnTo>
                  <a:pt x="1556" y="1597"/>
                </a:lnTo>
                <a:lnTo>
                  <a:pt x="1518" y="1969"/>
                </a:lnTo>
              </a:path>
            </a:pathLst>
          </a:custGeom>
          <a:noFill/>
          <a:ln w="38100" cap="rnd" cmpd="sng">
            <a:solidFill>
              <a:schemeClr val="hlink"/>
            </a:solidFill>
            <a:prstDash val="solid"/>
            <a:round/>
            <a:headEnd/>
            <a:tailEnd/>
          </a:ln>
          <a:effectLst/>
        </p:spPr>
        <p:txBody>
          <a:bodyPr/>
          <a:lstStyle/>
          <a:p>
            <a:endParaRPr lang="zh-CN" altLang="en-US"/>
          </a:p>
        </p:txBody>
      </p:sp>
      <p:sp>
        <p:nvSpPr>
          <p:cNvPr id="888837" name="Freeform 5"/>
          <p:cNvSpPr>
            <a:spLocks/>
          </p:cNvSpPr>
          <p:nvPr/>
        </p:nvSpPr>
        <p:spPr bwMode="blackWhite">
          <a:xfrm>
            <a:off x="3863780" y="1340768"/>
            <a:ext cx="4600575" cy="4876800"/>
          </a:xfrm>
          <a:custGeom>
            <a:avLst/>
            <a:gdLst/>
            <a:ahLst/>
            <a:cxnLst>
              <a:cxn ang="0">
                <a:pos x="414" y="0"/>
              </a:cxn>
              <a:cxn ang="0">
                <a:pos x="1933" y="0"/>
              </a:cxn>
              <a:cxn ang="0">
                <a:pos x="1933" y="1969"/>
              </a:cxn>
              <a:cxn ang="0">
                <a:pos x="241" y="1969"/>
              </a:cxn>
              <a:cxn ang="0">
                <a:pos x="284" y="1434"/>
              </a:cxn>
              <a:cxn ang="0">
                <a:pos x="198" y="1434"/>
              </a:cxn>
              <a:cxn ang="0">
                <a:pos x="198" y="1683"/>
              </a:cxn>
              <a:cxn ang="0">
                <a:pos x="0" y="1265"/>
              </a:cxn>
              <a:cxn ang="0">
                <a:pos x="198" y="864"/>
              </a:cxn>
              <a:cxn ang="0">
                <a:pos x="198" y="1113"/>
              </a:cxn>
              <a:cxn ang="0">
                <a:pos x="310" y="1113"/>
              </a:cxn>
              <a:cxn ang="0">
                <a:pos x="345" y="864"/>
              </a:cxn>
              <a:cxn ang="0">
                <a:pos x="336" y="1095"/>
              </a:cxn>
              <a:cxn ang="0">
                <a:pos x="535" y="694"/>
              </a:cxn>
              <a:cxn ang="0">
                <a:pos x="379" y="374"/>
              </a:cxn>
              <a:cxn ang="0">
                <a:pos x="414" y="0"/>
              </a:cxn>
            </a:cxnLst>
            <a:rect l="0" t="0" r="r" b="b"/>
            <a:pathLst>
              <a:path w="1934" h="1970">
                <a:moveTo>
                  <a:pt x="414" y="0"/>
                </a:moveTo>
                <a:lnTo>
                  <a:pt x="1933" y="0"/>
                </a:lnTo>
                <a:lnTo>
                  <a:pt x="1933" y="1969"/>
                </a:lnTo>
                <a:lnTo>
                  <a:pt x="241" y="1969"/>
                </a:lnTo>
                <a:lnTo>
                  <a:pt x="284" y="1434"/>
                </a:lnTo>
                <a:lnTo>
                  <a:pt x="198" y="1434"/>
                </a:lnTo>
                <a:lnTo>
                  <a:pt x="198" y="1683"/>
                </a:lnTo>
                <a:lnTo>
                  <a:pt x="0" y="1265"/>
                </a:lnTo>
                <a:lnTo>
                  <a:pt x="198" y="864"/>
                </a:lnTo>
                <a:lnTo>
                  <a:pt x="198" y="1113"/>
                </a:lnTo>
                <a:lnTo>
                  <a:pt x="310" y="1113"/>
                </a:lnTo>
                <a:lnTo>
                  <a:pt x="345" y="864"/>
                </a:lnTo>
                <a:lnTo>
                  <a:pt x="336" y="1095"/>
                </a:lnTo>
                <a:lnTo>
                  <a:pt x="535" y="694"/>
                </a:lnTo>
                <a:lnTo>
                  <a:pt x="379" y="374"/>
                </a:lnTo>
                <a:lnTo>
                  <a:pt x="414" y="0"/>
                </a:lnTo>
              </a:path>
            </a:pathLst>
          </a:custGeom>
          <a:solidFill>
            <a:schemeClr val="hlink"/>
          </a:solidFill>
          <a:ln w="12700" cap="rnd" cmpd="sng">
            <a:noFill/>
            <a:prstDash val="solid"/>
            <a:round/>
            <a:headEnd type="none" w="med" len="med"/>
            <a:tailEnd type="none" w="med" len="med"/>
          </a:ln>
          <a:effectLst/>
        </p:spPr>
        <p:txBody>
          <a:bodyPr/>
          <a:lstStyle/>
          <a:p>
            <a:endParaRPr lang="zh-CN" altLang="en-US"/>
          </a:p>
        </p:txBody>
      </p:sp>
      <p:sp>
        <p:nvSpPr>
          <p:cNvPr id="888838" name="Rectangle 6"/>
          <p:cNvSpPr>
            <a:spLocks noChangeArrowheads="1"/>
          </p:cNvSpPr>
          <p:nvPr/>
        </p:nvSpPr>
        <p:spPr bwMode="auto">
          <a:xfrm>
            <a:off x="755576" y="1844827"/>
            <a:ext cx="3299792" cy="3877985"/>
          </a:xfrm>
          <a:prstGeom prst="rect">
            <a:avLst/>
          </a:prstGeom>
          <a:noFill/>
          <a:ln w="9525">
            <a:noFill/>
            <a:miter lim="800000"/>
            <a:headEnd/>
            <a:tailEnd/>
          </a:ln>
          <a:effectLst/>
        </p:spPr>
        <p:txBody>
          <a:bodyPr wrap="square" lIns="0" tIns="0" rIns="0" bIns="0">
            <a:spAutoFit/>
          </a:bodyPr>
          <a:lstStyle/>
          <a:p>
            <a:pPr defTabSz="787380">
              <a:lnSpc>
                <a:spcPct val="150000"/>
              </a:lnSpc>
              <a:spcBef>
                <a:spcPct val="20000"/>
              </a:spcBef>
              <a:buClr>
                <a:srgbClr val="CC0000"/>
              </a:buClr>
            </a:pPr>
            <a:r>
              <a:rPr lang="zh-CN" altLang="en-US" sz="2400" b="1" dirty="0">
                <a:latin typeface="微软雅黑" pitchFamily="34" charset="-122"/>
                <a:ea typeface="微软雅黑" pitchFamily="34" charset="-122"/>
              </a:rPr>
              <a:t>作业计划是生产管理工作中最重要的环节之一，如何对计划进行的生产预先设定时间、顺序、不同产品、批量的衔接等，都是作业计划要明确的事项或中心内容</a:t>
            </a:r>
            <a:endParaRPr lang="en-US" altLang="zh-CN" sz="2400" b="1" dirty="0">
              <a:latin typeface="微软雅黑" pitchFamily="34" charset="-122"/>
              <a:ea typeface="微软雅黑" pitchFamily="34" charset="-122"/>
            </a:endParaRPr>
          </a:p>
        </p:txBody>
      </p:sp>
      <p:sp>
        <p:nvSpPr>
          <p:cNvPr id="888839" name="Rectangle 7"/>
          <p:cNvSpPr>
            <a:spLocks noChangeArrowheads="1"/>
          </p:cNvSpPr>
          <p:nvPr/>
        </p:nvSpPr>
        <p:spPr bwMode="auto">
          <a:xfrm>
            <a:off x="5076056" y="1551908"/>
            <a:ext cx="3276872" cy="4431983"/>
          </a:xfrm>
          <a:prstGeom prst="rect">
            <a:avLst/>
          </a:prstGeom>
          <a:noFill/>
          <a:ln w="9525">
            <a:noFill/>
            <a:miter lim="800000"/>
            <a:headEnd/>
            <a:tailEnd/>
          </a:ln>
          <a:effectLst/>
        </p:spPr>
        <p:txBody>
          <a:bodyPr wrap="square" lIns="0" tIns="0" rIns="0" bIns="0">
            <a:spAutoFit/>
          </a:bodyPr>
          <a:lstStyle/>
          <a:p>
            <a:pPr marL="133347" lvl="1" indent="-131759" defTabSz="787380">
              <a:lnSpc>
                <a:spcPct val="150000"/>
              </a:lnSpc>
              <a:spcBef>
                <a:spcPct val="20000"/>
              </a:spcBef>
              <a:buClr>
                <a:srgbClr val="CC0000"/>
              </a:buClr>
            </a:pPr>
            <a:r>
              <a:rPr lang="zh-CN" altLang="en-US" sz="2400" b="1" dirty="0">
                <a:solidFill>
                  <a:srgbClr val="FFFF00"/>
                </a:solidFill>
                <a:latin typeface="微软雅黑" pitchFamily="34" charset="-122"/>
                <a:ea typeface="微软雅黑" pitchFamily="34" charset="-122"/>
              </a:rPr>
              <a:t>企业的生产活动是一个涉及面广而复杂的体系，要使这个体系能顺畅运作，就得有系统的生产作业计划和安排，以为各部门生产提供依据，各部门乃至全面运作才可能有序、高效</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88836"/>
                                        </p:tgtEl>
                                        <p:attrNameLst>
                                          <p:attrName>style.visibility</p:attrName>
                                        </p:attrNameLst>
                                      </p:cBhvr>
                                      <p:to>
                                        <p:strVal val="visible"/>
                                      </p:to>
                                    </p:set>
                                    <p:animEffect transition="in" filter="blinds(horizontal)">
                                      <p:cBhvr>
                                        <p:cTn id="7" dur="500"/>
                                        <p:tgtEl>
                                          <p:spTgt spid="88883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88838"/>
                                        </p:tgtEl>
                                        <p:attrNameLst>
                                          <p:attrName>style.visibility</p:attrName>
                                        </p:attrNameLst>
                                      </p:cBhvr>
                                      <p:to>
                                        <p:strVal val="visible"/>
                                      </p:to>
                                    </p:set>
                                    <p:animEffect transition="in" filter="blinds(horizontal)">
                                      <p:cBhvr>
                                        <p:cTn id="10" dur="500"/>
                                        <p:tgtEl>
                                          <p:spTgt spid="88883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88837"/>
                                        </p:tgtEl>
                                        <p:attrNameLst>
                                          <p:attrName>style.visibility</p:attrName>
                                        </p:attrNameLst>
                                      </p:cBhvr>
                                      <p:to>
                                        <p:strVal val="visible"/>
                                      </p:to>
                                    </p:set>
                                    <p:animEffect transition="in" filter="blinds(horizontal)">
                                      <p:cBhvr>
                                        <p:cTn id="15" dur="500"/>
                                        <p:tgtEl>
                                          <p:spTgt spid="88883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88839"/>
                                        </p:tgtEl>
                                        <p:attrNameLst>
                                          <p:attrName>style.visibility</p:attrName>
                                        </p:attrNameLst>
                                      </p:cBhvr>
                                      <p:to>
                                        <p:strVal val="visible"/>
                                      </p:to>
                                    </p:set>
                                    <p:animEffect transition="in" filter="blinds(horizontal)">
                                      <p:cBhvr>
                                        <p:cTn id="18" dur="500"/>
                                        <p:tgtEl>
                                          <p:spTgt spid="888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8836" grpId="0" animBg="1"/>
      <p:bldP spid="888837" grpId="0" animBg="1"/>
      <p:bldP spid="888838" grpId="0"/>
      <p:bldP spid="888839" grpId="0"/>
    </p:bldLst>
  </p:timing>
</p:sld>
</file>

<file path=ppt/theme/theme1.xml><?xml version="1.0" encoding="utf-8"?>
<a:theme xmlns:a="http://schemas.openxmlformats.org/drawingml/2006/main" name="主题1">
  <a:themeElements>
    <a:clrScheme name="2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stealth" w="lg" len="lg"/>
        </a:ln>
        <a:effectLst>
          <a:outerShdw dist="20000" dir="5400000" algn="ctr" rotWithShape="0">
            <a:srgbClr val="000000">
              <a:alpha val="34000"/>
            </a:srgbClr>
          </a:outerShdw>
        </a:effectLst>
      </a:spPr>
      <a:bodyPr vert="horz" wrap="none" lIns="90000" tIns="46800" rIns="90000" bIns="46800" numCol="1" anchor="ctr" anchorCtr="0" compatLnSpc="1">
        <a:prstTxWarp prst="textNoShape">
          <a:avLst/>
        </a:prstTxWarp>
      </a:bodyPr>
      <a:lstStyle>
        <a:defPPr marL="455613" marR="0" indent="-455613" algn="ctr" defTabSz="914400" rtl="0" eaLnBrk="1" fontAlgn="base" latinLnBrk="0" hangingPunct="1">
          <a:lnSpc>
            <a:spcPct val="100000"/>
          </a:lnSpc>
          <a:spcBef>
            <a:spcPct val="50000"/>
          </a:spcBef>
          <a:spcAft>
            <a:spcPct val="0"/>
          </a:spcAft>
          <a:buClrTx/>
          <a:buSzPct val="120000"/>
          <a:buFont typeface="Wingdings" pitchFamily="2" charset="2"/>
          <a:buNone/>
          <a:tabLst/>
          <a:defRPr kumimoji="0" lang="zh-CN" sz="1800" b="1" i="1"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stealth" w="lg" len="lg"/>
        </a:ln>
        <a:effectLst>
          <a:outerShdw dist="20000" dir="5400000" algn="ctr" rotWithShape="0">
            <a:srgbClr val="000000">
              <a:alpha val="34000"/>
            </a:srgbClr>
          </a:outerShdw>
        </a:effectLst>
      </a:spPr>
      <a:bodyPr vert="horz" wrap="none" lIns="90000" tIns="46800" rIns="90000" bIns="46800" numCol="1" anchor="ctr" anchorCtr="0" compatLnSpc="1">
        <a:prstTxWarp prst="textNoShape">
          <a:avLst/>
        </a:prstTxWarp>
      </a:bodyPr>
      <a:lstStyle>
        <a:defPPr marL="455613" marR="0" indent="-455613" algn="ctr" defTabSz="914400" rtl="0" eaLnBrk="1" fontAlgn="base" latinLnBrk="0" hangingPunct="1">
          <a:lnSpc>
            <a:spcPct val="100000"/>
          </a:lnSpc>
          <a:spcBef>
            <a:spcPct val="50000"/>
          </a:spcBef>
          <a:spcAft>
            <a:spcPct val="0"/>
          </a:spcAft>
          <a:buClrTx/>
          <a:buSzPct val="120000"/>
          <a:buFont typeface="Wingdings" pitchFamily="2" charset="2"/>
          <a:buNone/>
          <a:tabLst/>
          <a:defRPr kumimoji="0" lang="zh-CN" sz="1800" b="1" i="1"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主题1">
  <a:themeElements>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上海Nordri专业商务幻灯演示设计">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主题1" id="{7C5C6D41-D879-46F9-8957-3C8D1ED0C737}" vid="{55639E2A-B1D7-4588-BD10-3CE78D6D3D34}"/>
    </a:ext>
  </a:extLst>
</a:theme>
</file>

<file path=ppt/theme/theme3.xml><?xml version="1.0" encoding="utf-8"?>
<a:theme xmlns:a="http://schemas.openxmlformats.org/drawingml/2006/main" name="Nordri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3366CC"/>
      </a:folHlink>
    </a:clrScheme>
    <a:fontScheme name="Nordri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上海Nordri专业商务幻灯演示设计">
  <a:themeElements>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上海Nordri专业商务幻灯演示设计">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上海Nordri专业商务幻灯演示设计">
  <a:themeElements>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上海Nordri专业商务幻灯演示设计">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上海Nordri专业商务幻灯演示设计">
  <a:themeElements>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上海Nordri专业商务幻灯演示设计">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上海Nordri专业商务幻灯演示设计">
  <a:themeElements>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上海Nordri专业商务幻灯演示设计">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主题1</Template>
  <TotalTime>13226</TotalTime>
  <Words>14636</Words>
  <Application>Microsoft Office PowerPoint</Application>
  <PresentationFormat>全屏显示(4:3)</PresentationFormat>
  <Paragraphs>2138</Paragraphs>
  <Slides>198</Slides>
  <Notes>18</Notes>
  <HiddenSlides>0</HiddenSlides>
  <MMClips>0</MMClips>
  <ScaleCrop>false</ScaleCrop>
  <HeadingPairs>
    <vt:vector size="8" baseType="variant">
      <vt:variant>
        <vt:lpstr>已用的字体</vt:lpstr>
      </vt:variant>
      <vt:variant>
        <vt:i4>20</vt:i4>
      </vt:variant>
      <vt:variant>
        <vt:lpstr>主题</vt:lpstr>
      </vt:variant>
      <vt:variant>
        <vt:i4>7</vt:i4>
      </vt:variant>
      <vt:variant>
        <vt:lpstr>嵌入 OLE 服务器</vt:lpstr>
      </vt:variant>
      <vt:variant>
        <vt:i4>7</vt:i4>
      </vt:variant>
      <vt:variant>
        <vt:lpstr>幻灯片标题</vt:lpstr>
      </vt:variant>
      <vt:variant>
        <vt:i4>198</vt:i4>
      </vt:variant>
    </vt:vector>
  </HeadingPairs>
  <TitlesOfParts>
    <vt:vector size="232" baseType="lpstr">
      <vt:lpstr>Adobe 黑体 Std R</vt:lpstr>
      <vt:lpstr>ITCCenturyBookT</vt:lpstr>
      <vt:lpstr>Monotype Sorts</vt:lpstr>
      <vt:lpstr>ＭＳ Ｐゴシック</vt:lpstr>
      <vt:lpstr>方正姚体</vt:lpstr>
      <vt:lpstr>方正综艺简体</vt:lpstr>
      <vt:lpstr>黑体</vt:lpstr>
      <vt:lpstr>华文行楷</vt:lpstr>
      <vt:lpstr>华文琥珀</vt:lpstr>
      <vt:lpstr>楷体_GB2312</vt:lpstr>
      <vt:lpstr>隶书</vt:lpstr>
      <vt:lpstr>宋体</vt:lpstr>
      <vt:lpstr>微软雅黑</vt:lpstr>
      <vt:lpstr>幼圆</vt:lpstr>
      <vt:lpstr>Aharoni</vt:lpstr>
      <vt:lpstr>Arial</vt:lpstr>
      <vt:lpstr>Arial Narrow</vt:lpstr>
      <vt:lpstr>Calibri</vt:lpstr>
      <vt:lpstr>Times New Roman</vt:lpstr>
      <vt:lpstr>Wingdings</vt:lpstr>
      <vt:lpstr>主题1</vt:lpstr>
      <vt:lpstr>1_主题1</vt:lpstr>
      <vt:lpstr>NordriDesign</vt:lpstr>
      <vt:lpstr>上海Nordri专业商务幻灯演示设计</vt:lpstr>
      <vt:lpstr>1_上海Nordri专业商务幻灯演示设计</vt:lpstr>
      <vt:lpstr>2_上海Nordri专业商务幻灯演示设计</vt:lpstr>
      <vt:lpstr>3_上海Nordri专业商务幻灯演示设计</vt:lpstr>
      <vt:lpstr>Worksheet</vt:lpstr>
      <vt:lpstr>工作表</vt:lpstr>
      <vt:lpstr>BMP 图象</vt:lpstr>
      <vt:lpstr>公式</vt:lpstr>
      <vt:lpstr>剪辑</vt:lpstr>
      <vt:lpstr>Document</vt:lpstr>
      <vt:lpstr>Microsoft ClipArt Gallery</vt:lpstr>
      <vt:lpstr>PowerPoint 演示文稿</vt:lpstr>
      <vt:lpstr>供应链管理的精髓</vt:lpstr>
      <vt:lpstr>PowerPoint 演示文稿</vt:lpstr>
      <vt:lpstr>课程背景  Lecturer Instructors</vt:lpstr>
      <vt:lpstr>课程结构  Lecturer Instructors</vt:lpstr>
      <vt:lpstr>PowerPoint 演示文稿</vt:lpstr>
      <vt:lpstr>PowerPoint 演示文稿</vt:lpstr>
      <vt:lpstr>企业存在的基础</vt:lpstr>
      <vt:lpstr>企业在社会中的作用</vt:lpstr>
      <vt:lpstr>企业的分类</vt:lpstr>
      <vt:lpstr>企业的分类</vt:lpstr>
      <vt:lpstr>PowerPoint 演示文稿</vt:lpstr>
      <vt:lpstr>PowerPoint 演示文稿</vt:lpstr>
      <vt:lpstr>精益生产的目标</vt:lpstr>
      <vt:lpstr>生产工厂常见的问题（一）</vt:lpstr>
      <vt:lpstr>生产工厂常见的问题（二）</vt:lpstr>
      <vt:lpstr>企业管理混乱的根源 </vt:lpstr>
      <vt:lpstr>精益告诉我们什么</vt:lpstr>
      <vt:lpstr>精益企业达到的水平</vt:lpstr>
      <vt:lpstr>PowerPoint 演示文稿</vt:lpstr>
      <vt:lpstr>PowerPoint 演示文稿</vt:lpstr>
      <vt:lpstr>PowerPoint 演示文稿</vt:lpstr>
      <vt:lpstr>生产与运作系统</vt:lpstr>
      <vt:lpstr>生产与运作管理及其研究对象</vt:lpstr>
      <vt:lpstr>生产与运作管理的目标与任务</vt:lpstr>
      <vt:lpstr>PowerPoint 演示文稿</vt:lpstr>
      <vt:lpstr>现代企业的环境变化</vt:lpstr>
      <vt:lpstr>生产与运作管理的新特征</vt:lpstr>
      <vt:lpstr>传统生产管理模式的弊端</vt:lpstr>
      <vt:lpstr>PowerPoint 演示文稿</vt:lpstr>
      <vt:lpstr>PowerPoint 演示文稿</vt:lpstr>
      <vt:lpstr>PowerPoint 演示文稿</vt:lpstr>
      <vt:lpstr>传统生产管理模式的改变</vt:lpstr>
      <vt:lpstr>传统生产管理模式的改变</vt:lpstr>
      <vt:lpstr>传统生产管理模式的改变</vt:lpstr>
      <vt:lpstr>传统生产管理模式的改变</vt:lpstr>
      <vt:lpstr>传统生产管理模式的改变</vt:lpstr>
      <vt:lpstr>生产管理的定义</vt:lpstr>
      <vt:lpstr>广义的生产管理</vt:lpstr>
      <vt:lpstr>生产管理应有的六大机能</vt:lpstr>
      <vt:lpstr>PowerPoint 演示文稿</vt:lpstr>
      <vt:lpstr>PowerPoint 演示文稿</vt:lpstr>
      <vt:lpstr>PowerPoint 演示文稿</vt:lpstr>
      <vt:lpstr>PowerPoint 演示文稿</vt:lpstr>
      <vt:lpstr>生产计划的内容（5W1H）</vt:lpstr>
      <vt:lpstr>生产计划的基本数据</vt:lpstr>
      <vt:lpstr>PowerPoint 演示文稿</vt:lpstr>
      <vt:lpstr>PowerPoint 演示文稿</vt:lpstr>
      <vt:lpstr>PowerPoint 演示文稿</vt:lpstr>
      <vt:lpstr>PowerPoint 演示文稿</vt:lpstr>
      <vt:lpstr>企业生产能力的概念</vt:lpstr>
      <vt:lpstr>生产能力的影响因素</vt:lpstr>
      <vt:lpstr>生产能力的计算</vt:lpstr>
      <vt:lpstr>生产能力的计算</vt:lpstr>
      <vt:lpstr>生产能力的计算</vt:lpstr>
      <vt:lpstr>负荷计划</vt:lpstr>
      <vt:lpstr>标准工时的延伸</vt:lpstr>
      <vt:lpstr>产能与负荷计划平衡的要点</vt:lpstr>
      <vt:lpstr>产能与负荷计划的平衡步骤</vt:lpstr>
      <vt:lpstr>产能与负荷平衡的影响因素</vt:lpstr>
      <vt:lpstr>案例计算练习</vt:lpstr>
      <vt:lpstr>不同生产类型的计划特点</vt:lpstr>
      <vt:lpstr>不同生产类型的计划特点</vt:lpstr>
      <vt:lpstr>不同生产类型的计划特点</vt:lpstr>
      <vt:lpstr>PowerPoint 演示文稿</vt:lpstr>
      <vt:lpstr>PowerPoint 演示文稿</vt:lpstr>
      <vt:lpstr>制订生产计划</vt:lpstr>
      <vt:lpstr>PowerPoint 演示文稿</vt:lpstr>
      <vt:lpstr>产销平衡会</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计划排序优先规则</vt:lpstr>
      <vt:lpstr>PowerPoint 演示文稿</vt:lpstr>
      <vt:lpstr>PowerPoint 演示文稿</vt:lpstr>
      <vt:lpstr>预测七步骤</vt:lpstr>
      <vt:lpstr>预测的方法</vt:lpstr>
      <vt:lpstr>预测方法</vt:lpstr>
      <vt:lpstr>预测的方法 -- 德尔菲法</vt:lpstr>
      <vt:lpstr>预测的方法 -- 意见收集法</vt:lpstr>
      <vt:lpstr>预测的方法 -- 假设成长率一定预测法</vt:lpstr>
      <vt:lpstr>预测的方法 --简单移动平均法</vt:lpstr>
      <vt:lpstr>预测的方法 --简单移动平均法（案例）</vt:lpstr>
      <vt:lpstr>预测的方法 --加权移动平均法</vt:lpstr>
      <vt:lpstr>预测的方法 --加权移动平均法</vt:lpstr>
      <vt:lpstr>预测的方法 --时间序列预测方法</vt:lpstr>
      <vt:lpstr>PowerPoint 演示文稿</vt:lpstr>
      <vt:lpstr>PowerPoint 演示文稿</vt:lpstr>
      <vt:lpstr>PowerPoint 演示文稿</vt:lpstr>
      <vt:lpstr>PowerPoint 演示文稿</vt:lpstr>
      <vt:lpstr>小时排产流程</vt:lpstr>
      <vt:lpstr>生产作业计划</vt:lpstr>
      <vt:lpstr>生产作业计划的重要性</vt:lpstr>
      <vt:lpstr>生产作业计划的重要性</vt:lpstr>
      <vt:lpstr>生产作业计划的重要性</vt:lpstr>
      <vt:lpstr>PowerPoint 演示文稿</vt:lpstr>
      <vt:lpstr>PowerPoint 演示文稿</vt:lpstr>
      <vt:lpstr>进度控制的定位</vt:lpstr>
      <vt:lpstr>进度控制方法</vt:lpstr>
      <vt:lpstr>进度控制的数据来源</vt:lpstr>
      <vt:lpstr>生产进度异常</vt:lpstr>
      <vt:lpstr>PowerPoint 演示文稿</vt:lpstr>
      <vt:lpstr>进度异常主要原因</vt:lpstr>
      <vt:lpstr>如何实现闭环管理</vt:lpstr>
      <vt:lpstr>减少进度异常的对策</vt:lpstr>
      <vt:lpstr>如何实现闭环管理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如何实现闭环管理</vt:lpstr>
      <vt:lpstr>生产作业计划的变更</vt:lpstr>
      <vt:lpstr>生产变更的处理方法</vt:lpstr>
      <vt:lpstr>PowerPoint 演示文稿</vt:lpstr>
      <vt:lpstr>PowerPoint 演示文稿</vt:lpstr>
      <vt:lpstr>生产计划相关的绩效管理</vt:lpstr>
      <vt:lpstr>PowerPoint 演示文稿</vt:lpstr>
      <vt:lpstr>新品上线前的准备</vt:lpstr>
      <vt:lpstr>PowerPoint 演示文稿</vt:lpstr>
      <vt:lpstr>PowerPoint 演示文稿</vt:lpstr>
      <vt:lpstr>物料控制管理概述</vt:lpstr>
      <vt:lpstr>物料控制管理概述</vt:lpstr>
      <vt:lpstr>PowerPoint 演示文稿</vt:lpstr>
      <vt:lpstr>物料管理范围和意义</vt:lpstr>
      <vt:lpstr>物料管理范围和意义</vt:lpstr>
      <vt:lpstr>PowerPoint 演示文稿</vt:lpstr>
      <vt:lpstr>PowerPoint 演示文稿</vt:lpstr>
      <vt:lpstr>PowerPoint 演示文稿</vt:lpstr>
      <vt:lpstr>批量订货模式</vt:lpstr>
      <vt:lpstr>PowerPoint 演示文稿</vt:lpstr>
      <vt:lpstr>批量订货模式---双箱法</vt:lpstr>
      <vt:lpstr>批量订货模式---三架法</vt:lpstr>
      <vt:lpstr>批量订货模式---整体法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在生产过程中的物料问题</vt:lpstr>
      <vt:lpstr>PowerPoint 演示文稿</vt:lpstr>
      <vt:lpstr>PowerPoint 演示文稿</vt:lpstr>
      <vt:lpstr>物料问题的预防措施</vt:lpstr>
      <vt:lpstr>物料问题的预防措施</vt:lpstr>
      <vt:lpstr>物料问题的预防措施</vt:lpstr>
      <vt:lpstr>PowerPoint 演示文稿</vt:lpstr>
      <vt:lpstr>PowerPoint 演示文稿</vt:lpstr>
      <vt:lpstr>PowerPoint 演示文稿</vt:lpstr>
      <vt:lpstr>PowerPoint 演示文稿</vt:lpstr>
      <vt:lpstr>库存掩盖的问题</vt:lpstr>
      <vt:lpstr>企业库存管理的通病</vt:lpstr>
      <vt:lpstr>PowerPoint 演示文稿</vt:lpstr>
      <vt:lpstr>PowerPoint 演示文稿</vt:lpstr>
      <vt:lpstr>PowerPoint 演示文稿</vt:lpstr>
      <vt:lpstr>仓储管理的十项基本原则</vt:lpstr>
      <vt:lpstr>PowerPoint 演示文稿</vt:lpstr>
      <vt:lpstr>PowerPoint 演示文稿</vt:lpstr>
      <vt:lpstr>PowerPoint 演示文稿</vt:lpstr>
      <vt:lpstr>PowerPoint 演示文稿</vt:lpstr>
      <vt:lpstr>呆料废料的处理</vt:lpstr>
      <vt:lpstr>使用不完的材料处理</vt:lpstr>
      <vt:lpstr>PowerPoint 演示文稿</vt:lpstr>
      <vt:lpstr>PowerPoint 演示文稿</vt:lpstr>
      <vt:lpstr>PowerPoint 演示文稿</vt:lpstr>
      <vt:lpstr>PowerPoint 演示文稿</vt:lpstr>
      <vt:lpstr>对计算机技术的认知</vt:lpstr>
      <vt:lpstr>平准化案例</vt:lpstr>
      <vt:lpstr>平准化（均衡化）生产</vt:lpstr>
      <vt:lpstr>PowerPoint 演示文稿</vt:lpstr>
      <vt:lpstr>单件流生产的定义</vt:lpstr>
      <vt:lpstr>单件流生产的定义</vt:lpstr>
      <vt:lpstr>生产制造方式的比较</vt:lpstr>
      <vt:lpstr>单件流生产的目的</vt:lpstr>
      <vt:lpstr>单件流生产的目的</vt:lpstr>
      <vt:lpstr>传统的生产方式---推动式生产</vt:lpstr>
      <vt:lpstr>PowerPoint 演示文稿</vt:lpstr>
      <vt:lpstr>PowerPoint 演示文稿</vt:lpstr>
      <vt:lpstr>PowerPoint 演示文稿</vt:lpstr>
      <vt:lpstr>PowerPoint 演示文稿</vt:lpstr>
      <vt:lpstr>PowerPoint 演示文稿</vt:lpstr>
      <vt:lpstr>推动和拉动的比较</vt:lpstr>
      <vt:lpstr>PowerPoint 演示文稿</vt:lpstr>
      <vt:lpstr>看板的分类</vt:lpstr>
      <vt:lpstr>看板的运用</vt:lpstr>
      <vt:lpstr>看板的功能</vt:lpstr>
      <vt:lpstr>运用看板生产的条件</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nbuser</dc:creator>
  <cp:lastModifiedBy>微软用户</cp:lastModifiedBy>
  <cp:revision>183</cp:revision>
  <dcterms:created xsi:type="dcterms:W3CDTF">2013-07-29T05:50:08Z</dcterms:created>
  <dcterms:modified xsi:type="dcterms:W3CDTF">2014-06-12T09:49:10Z</dcterms:modified>
</cp:coreProperties>
</file>